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335" r:id="rId2"/>
    <p:sldId id="557" r:id="rId3"/>
    <p:sldId id="659" r:id="rId4"/>
    <p:sldId id="560" r:id="rId5"/>
    <p:sldId id="607" r:id="rId6"/>
    <p:sldId id="666" r:id="rId7"/>
    <p:sldId id="565" r:id="rId8"/>
    <p:sldId id="566" r:id="rId9"/>
    <p:sldId id="567" r:id="rId10"/>
    <p:sldId id="667" r:id="rId11"/>
    <p:sldId id="571" r:id="rId12"/>
    <p:sldId id="573" r:id="rId13"/>
    <p:sldId id="574" r:id="rId14"/>
    <p:sldId id="662" r:id="rId15"/>
    <p:sldId id="577" r:id="rId16"/>
    <p:sldId id="579" r:id="rId17"/>
    <p:sldId id="582" r:id="rId18"/>
    <p:sldId id="585" r:id="rId19"/>
    <p:sldId id="586" r:id="rId20"/>
    <p:sldId id="587" r:id="rId21"/>
    <p:sldId id="663" r:id="rId22"/>
    <p:sldId id="664" r:id="rId23"/>
    <p:sldId id="665" r:id="rId24"/>
    <p:sldId id="590" r:id="rId25"/>
    <p:sldId id="606" r:id="rId26"/>
    <p:sldId id="592" r:id="rId27"/>
    <p:sldId id="594" r:id="rId28"/>
    <p:sldId id="597" r:id="rId29"/>
    <p:sldId id="660" r:id="rId30"/>
    <p:sldId id="609" r:id="rId31"/>
    <p:sldId id="610" r:id="rId32"/>
    <p:sldId id="611" r:id="rId33"/>
    <p:sldId id="612" r:id="rId34"/>
    <p:sldId id="613" r:id="rId35"/>
    <p:sldId id="614" r:id="rId36"/>
    <p:sldId id="615" r:id="rId37"/>
    <p:sldId id="616" r:id="rId38"/>
    <p:sldId id="617" r:id="rId39"/>
    <p:sldId id="618" r:id="rId40"/>
    <p:sldId id="619" r:id="rId41"/>
    <p:sldId id="620" r:id="rId42"/>
    <p:sldId id="621" r:id="rId43"/>
    <p:sldId id="622" r:id="rId44"/>
    <p:sldId id="623" r:id="rId45"/>
    <p:sldId id="624" r:id="rId46"/>
    <p:sldId id="625" r:id="rId47"/>
    <p:sldId id="626" r:id="rId48"/>
    <p:sldId id="627" r:id="rId49"/>
    <p:sldId id="628" r:id="rId50"/>
    <p:sldId id="629" r:id="rId51"/>
    <p:sldId id="630" r:id="rId52"/>
    <p:sldId id="631" r:id="rId53"/>
    <p:sldId id="632" r:id="rId54"/>
    <p:sldId id="633" r:id="rId55"/>
    <p:sldId id="634" r:id="rId56"/>
    <p:sldId id="635" r:id="rId57"/>
    <p:sldId id="636" r:id="rId58"/>
    <p:sldId id="637" r:id="rId59"/>
    <p:sldId id="638" r:id="rId60"/>
    <p:sldId id="639" r:id="rId61"/>
    <p:sldId id="640" r:id="rId62"/>
    <p:sldId id="642" r:id="rId63"/>
    <p:sldId id="652" r:id="rId64"/>
    <p:sldId id="653" r:id="rId65"/>
    <p:sldId id="654" r:id="rId66"/>
    <p:sldId id="655" r:id="rId67"/>
    <p:sldId id="656" r:id="rId68"/>
    <p:sldId id="657" r:id="rId69"/>
    <p:sldId id="658" r:id="rId70"/>
  </p:sldIdLst>
  <p:sldSz cx="9144000" cy="6858000" type="screen4x3"/>
  <p:notesSz cx="7045325" cy="9345613"/>
  <p:custDataLst>
    <p:tags r:id="rId73"/>
  </p:custDataLst>
  <p:defaultTextStyle>
    <a:defPPr>
      <a:defRPr lang="en-US"/>
    </a:defPPr>
    <a:lvl1pPr algn="l" rtl="0" fontAlgn="base">
      <a:spcBef>
        <a:spcPct val="0"/>
      </a:spcBef>
      <a:spcAft>
        <a:spcPct val="0"/>
      </a:spcAft>
      <a:defRPr sz="1600" kern="1200">
        <a:solidFill>
          <a:schemeClr val="tx1"/>
        </a:solidFill>
        <a:latin typeface="Tahoma" pitchFamily="34" charset="0"/>
        <a:ea typeface="+mn-ea"/>
        <a:cs typeface="Arial" charset="0"/>
      </a:defRPr>
    </a:lvl1pPr>
    <a:lvl2pPr marL="457200" algn="l" rtl="0" fontAlgn="base">
      <a:spcBef>
        <a:spcPct val="0"/>
      </a:spcBef>
      <a:spcAft>
        <a:spcPct val="0"/>
      </a:spcAft>
      <a:defRPr sz="1600" kern="1200">
        <a:solidFill>
          <a:schemeClr val="tx1"/>
        </a:solidFill>
        <a:latin typeface="Tahoma" pitchFamily="34" charset="0"/>
        <a:ea typeface="+mn-ea"/>
        <a:cs typeface="Arial" charset="0"/>
      </a:defRPr>
    </a:lvl2pPr>
    <a:lvl3pPr marL="914400" algn="l" rtl="0" fontAlgn="base">
      <a:spcBef>
        <a:spcPct val="0"/>
      </a:spcBef>
      <a:spcAft>
        <a:spcPct val="0"/>
      </a:spcAft>
      <a:defRPr sz="1600" kern="1200">
        <a:solidFill>
          <a:schemeClr val="tx1"/>
        </a:solidFill>
        <a:latin typeface="Tahoma" pitchFamily="34" charset="0"/>
        <a:ea typeface="+mn-ea"/>
        <a:cs typeface="Arial" charset="0"/>
      </a:defRPr>
    </a:lvl3pPr>
    <a:lvl4pPr marL="1371600" algn="l" rtl="0" fontAlgn="base">
      <a:spcBef>
        <a:spcPct val="0"/>
      </a:spcBef>
      <a:spcAft>
        <a:spcPct val="0"/>
      </a:spcAft>
      <a:defRPr sz="1600" kern="1200">
        <a:solidFill>
          <a:schemeClr val="tx1"/>
        </a:solidFill>
        <a:latin typeface="Tahoma" pitchFamily="34" charset="0"/>
        <a:ea typeface="+mn-ea"/>
        <a:cs typeface="Arial" charset="0"/>
      </a:defRPr>
    </a:lvl4pPr>
    <a:lvl5pPr marL="1828800" algn="l" rtl="0" fontAlgn="base">
      <a:spcBef>
        <a:spcPct val="0"/>
      </a:spcBef>
      <a:spcAft>
        <a:spcPct val="0"/>
      </a:spcAft>
      <a:defRPr sz="1600" kern="1200">
        <a:solidFill>
          <a:schemeClr val="tx1"/>
        </a:solidFill>
        <a:latin typeface="Tahoma" pitchFamily="34" charset="0"/>
        <a:ea typeface="+mn-ea"/>
        <a:cs typeface="Arial" charset="0"/>
      </a:defRPr>
    </a:lvl5pPr>
    <a:lvl6pPr marL="2286000" algn="l" defTabSz="914400" rtl="0" eaLnBrk="1" latinLnBrk="0" hangingPunct="1">
      <a:defRPr sz="1600" kern="1200">
        <a:solidFill>
          <a:schemeClr val="tx1"/>
        </a:solidFill>
        <a:latin typeface="Tahoma" pitchFamily="34" charset="0"/>
        <a:ea typeface="+mn-ea"/>
        <a:cs typeface="Arial" charset="0"/>
      </a:defRPr>
    </a:lvl6pPr>
    <a:lvl7pPr marL="2743200" algn="l" defTabSz="914400" rtl="0" eaLnBrk="1" latinLnBrk="0" hangingPunct="1">
      <a:defRPr sz="1600" kern="1200">
        <a:solidFill>
          <a:schemeClr val="tx1"/>
        </a:solidFill>
        <a:latin typeface="Tahoma" pitchFamily="34" charset="0"/>
        <a:ea typeface="+mn-ea"/>
        <a:cs typeface="Arial" charset="0"/>
      </a:defRPr>
    </a:lvl7pPr>
    <a:lvl8pPr marL="3200400" algn="l" defTabSz="914400" rtl="0" eaLnBrk="1" latinLnBrk="0" hangingPunct="1">
      <a:defRPr sz="1600" kern="1200">
        <a:solidFill>
          <a:schemeClr val="tx1"/>
        </a:solidFill>
        <a:latin typeface="Tahoma" pitchFamily="34" charset="0"/>
        <a:ea typeface="+mn-ea"/>
        <a:cs typeface="Arial" charset="0"/>
      </a:defRPr>
    </a:lvl8pPr>
    <a:lvl9pPr marL="3657600" algn="l" defTabSz="914400" rtl="0" eaLnBrk="1" latinLnBrk="0" hangingPunct="1">
      <a:defRPr sz="1600"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BCFF37"/>
    <a:srgbClr val="CC99FF"/>
    <a:srgbClr val="FFFF00"/>
    <a:srgbClr val="CC0000"/>
    <a:srgbClr val="FF9933"/>
    <a:srgbClr val="339966"/>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81" autoAdjust="0"/>
    <p:restoredTop sz="92294" autoAdjust="0"/>
  </p:normalViewPr>
  <p:slideViewPr>
    <p:cSldViewPr>
      <p:cViewPr varScale="1">
        <p:scale>
          <a:sx n="53" d="100"/>
          <a:sy n="53" d="100"/>
        </p:scale>
        <p:origin x="-84" y="-414"/>
      </p:cViewPr>
      <p:guideLst>
        <p:guide orient="horz" pos="2160"/>
        <p:guide pos="2880"/>
      </p:guideLst>
    </p:cSldViewPr>
  </p:slideViewPr>
  <p:outlineViewPr>
    <p:cViewPr>
      <p:scale>
        <a:sx n="33" d="100"/>
        <a:sy n="33" d="100"/>
      </p:scale>
      <p:origin x="66" y="1219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842" y="-96"/>
      </p:cViewPr>
      <p:guideLst>
        <p:guide orient="horz" pos="2944"/>
        <p:guide pos="221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hdr" sz="quarter"/>
          </p:nvPr>
        </p:nvSpPr>
        <p:spPr bwMode="auto">
          <a:xfrm>
            <a:off x="0"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284675" name="Rectangle 3"/>
          <p:cNvSpPr>
            <a:spLocks noGrp="1" noChangeArrowheads="1"/>
          </p:cNvSpPr>
          <p:nvPr>
            <p:ph type="dt" sz="quarter" idx="1"/>
          </p:nvPr>
        </p:nvSpPr>
        <p:spPr bwMode="auto">
          <a:xfrm>
            <a:off x="3990721"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284676" name="Rectangle 4"/>
          <p:cNvSpPr>
            <a:spLocks noGrp="1" noChangeArrowheads="1"/>
          </p:cNvSpPr>
          <p:nvPr>
            <p:ph type="ftr" sz="quarter" idx="2"/>
          </p:nvPr>
        </p:nvSpPr>
        <p:spPr bwMode="auto">
          <a:xfrm>
            <a:off x="0"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284677" name="Rectangle 5"/>
          <p:cNvSpPr>
            <a:spLocks noGrp="1" noChangeArrowheads="1"/>
          </p:cNvSpPr>
          <p:nvPr>
            <p:ph type="sldNum" sz="quarter" idx="3"/>
          </p:nvPr>
        </p:nvSpPr>
        <p:spPr bwMode="auto">
          <a:xfrm>
            <a:off x="3990721"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6759377C-AEF5-4563-BB58-2A1CAECE4D94}" type="slidenum">
              <a:rPr lang="en-US"/>
              <a:pPr>
                <a:defRPr/>
              </a:pPr>
              <a:t>‹#›</a:t>
            </a:fld>
            <a:endParaRPr lang="en-US"/>
          </a:p>
        </p:txBody>
      </p:sp>
    </p:spTree>
    <p:extLst>
      <p:ext uri="{BB962C8B-B14F-4D97-AF65-F5344CB8AC3E}">
        <p14:creationId xmlns:p14="http://schemas.microsoft.com/office/powerpoint/2010/main" val="1355239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125955" name="Rectangle 3"/>
          <p:cNvSpPr>
            <a:spLocks noGrp="1" noChangeArrowheads="1"/>
          </p:cNvSpPr>
          <p:nvPr>
            <p:ph type="dt" idx="1"/>
          </p:nvPr>
        </p:nvSpPr>
        <p:spPr bwMode="auto">
          <a:xfrm>
            <a:off x="3990721" y="0"/>
            <a:ext cx="3052974" cy="467281"/>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lvl1pPr algn="r">
              <a:defRPr sz="1200" smtClean="0">
                <a:latin typeface="Arial" pitchFamily="34" charset="0"/>
                <a:cs typeface="Arial" pitchFamily="34"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7450" y="701675"/>
            <a:ext cx="4670425" cy="3503613"/>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704533" y="4439166"/>
            <a:ext cx="5636260" cy="4205526"/>
          </a:xfrm>
          <a:prstGeom prst="rect">
            <a:avLst/>
          </a:prstGeom>
          <a:noFill/>
          <a:ln w="9525">
            <a:noFill/>
            <a:miter lim="800000"/>
            <a:headEnd/>
            <a:tailEnd/>
          </a:ln>
          <a:effectLst/>
        </p:spPr>
        <p:txBody>
          <a:bodyPr vert="horz" wrap="square" lIns="93662" tIns="46831" rIns="93662" bIns="468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defRPr sz="1200" smtClean="0">
                <a:latin typeface="Arial" pitchFamily="34" charset="0"/>
                <a:cs typeface="Arial" pitchFamily="34" charset="0"/>
              </a:defRPr>
            </a:lvl1pPr>
          </a:lstStyle>
          <a:p>
            <a:pPr>
              <a:defRPr/>
            </a:pPr>
            <a:endParaRPr lang="en-US"/>
          </a:p>
        </p:txBody>
      </p:sp>
      <p:sp>
        <p:nvSpPr>
          <p:cNvPr id="125959" name="Rectangle 7"/>
          <p:cNvSpPr>
            <a:spLocks noGrp="1" noChangeArrowheads="1"/>
          </p:cNvSpPr>
          <p:nvPr>
            <p:ph type="sldNum" sz="quarter" idx="5"/>
          </p:nvPr>
        </p:nvSpPr>
        <p:spPr bwMode="auto">
          <a:xfrm>
            <a:off x="3990721" y="8876710"/>
            <a:ext cx="3052974" cy="467281"/>
          </a:xfrm>
          <a:prstGeom prst="rect">
            <a:avLst/>
          </a:prstGeom>
          <a:noFill/>
          <a:ln w="9525">
            <a:noFill/>
            <a:miter lim="800000"/>
            <a:headEnd/>
            <a:tailEnd/>
          </a:ln>
          <a:effectLst/>
        </p:spPr>
        <p:txBody>
          <a:bodyPr vert="horz" wrap="square" lIns="93662" tIns="46831" rIns="93662" bIns="46831"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5174D055-005C-4E50-8D6D-C3501DDB074E}" type="slidenum">
              <a:rPr lang="en-US"/>
              <a:pPr>
                <a:defRPr/>
              </a:pPr>
              <a:t>‹#›</a:t>
            </a:fld>
            <a:endParaRPr lang="en-US"/>
          </a:p>
        </p:txBody>
      </p:sp>
    </p:spTree>
    <p:extLst>
      <p:ext uri="{BB962C8B-B14F-4D97-AF65-F5344CB8AC3E}">
        <p14:creationId xmlns:p14="http://schemas.microsoft.com/office/powerpoint/2010/main" val="1472420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bword://!!NNZ6RCZEEX,Softwar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bword://!!NNZ6RCZEEX,hardware/" TargetMode="External"/><Relationship Id="rId4" Type="http://schemas.openxmlformats.org/officeDocument/2006/relationships/hyperlink" Target="bword://!!NNZ6RCZEEX,R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67076-8146-42D4-8E3A-1CEF9DD89616}" type="slidenum">
              <a:rPr lang="en-US"/>
              <a:pPr/>
              <a:t>3</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ym typeface="Symbol" pitchFamily="18" charset="2"/>
              </a:rPr>
              <a:t>Fault  </a:t>
            </a:r>
            <a:r>
              <a:rPr lang="fa-IR" sz="1200" dirty="0" smtClean="0">
                <a:sym typeface="Symbol" pitchFamily="18" charset="2"/>
              </a:rPr>
              <a:t>اشتباه</a:t>
            </a:r>
          </a:p>
          <a:p>
            <a:r>
              <a:rPr lang="en-US" sz="1200" dirty="0" smtClean="0">
                <a:sym typeface="Symbol" pitchFamily="18" charset="2"/>
              </a:rPr>
              <a:t>Failure</a:t>
            </a:r>
            <a:r>
              <a:rPr lang="en-US" sz="1200" baseline="0" dirty="0" smtClean="0">
                <a:sym typeface="Symbol" pitchFamily="18" charset="2"/>
              </a:rPr>
              <a:t> </a:t>
            </a:r>
            <a:r>
              <a:rPr lang="fa-IR" sz="1200" baseline="0" dirty="0" smtClean="0">
                <a:sym typeface="Symbol" pitchFamily="18" charset="2"/>
              </a:rPr>
              <a:t>شکست</a:t>
            </a:r>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mn-ea"/>
                <a:cs typeface="Arial" pitchFamily="34" charset="0"/>
              </a:rPr>
              <a:t>Firmware</a:t>
            </a:r>
          </a:p>
          <a:p>
            <a:r>
              <a:rPr lang="en-US" sz="1200" kern="1200" dirty="0" smtClean="0">
                <a:solidFill>
                  <a:schemeClr val="tx1"/>
                </a:solidFill>
                <a:latin typeface="Arial" pitchFamily="34" charset="0"/>
                <a:ea typeface="+mn-ea"/>
                <a:cs typeface="Arial" pitchFamily="34" charset="0"/>
                <a:hlinkClick r:id="rId3" tooltip="Translate: &quot;Software&quot;"/>
              </a:rPr>
              <a:t>Software</a:t>
            </a:r>
            <a:r>
              <a:rPr lang="en-US" sz="1200" kern="1200" dirty="0" smtClean="0">
                <a:solidFill>
                  <a:schemeClr val="tx1"/>
                </a:solidFill>
                <a:latin typeface="Arial" pitchFamily="34" charset="0"/>
                <a:ea typeface="+mn-ea"/>
                <a:cs typeface="Arial" pitchFamily="34" charset="0"/>
              </a:rPr>
              <a:t> that is stored in the </a:t>
            </a:r>
            <a:r>
              <a:rPr lang="en-US" sz="1200" kern="1200" dirty="0" smtClean="0">
                <a:solidFill>
                  <a:schemeClr val="tx1"/>
                </a:solidFill>
                <a:latin typeface="Arial" pitchFamily="34" charset="0"/>
                <a:ea typeface="+mn-ea"/>
                <a:cs typeface="Arial" pitchFamily="34" charset="0"/>
                <a:hlinkClick r:id="rId4" tooltip="Translate: &quot;ROM&quot;"/>
              </a:rPr>
              <a:t>ROM</a:t>
            </a:r>
            <a:r>
              <a:rPr lang="en-US" sz="1200" kern="1200" dirty="0" smtClean="0">
                <a:solidFill>
                  <a:schemeClr val="tx1"/>
                </a:solidFill>
                <a:latin typeface="Arial" pitchFamily="34" charset="0"/>
                <a:ea typeface="+mn-ea"/>
                <a:cs typeface="Arial" pitchFamily="34" charset="0"/>
              </a:rPr>
              <a:t> - half way between </a:t>
            </a:r>
            <a:r>
              <a:rPr lang="en-US" sz="1200" kern="1200" dirty="0" smtClean="0">
                <a:solidFill>
                  <a:schemeClr val="tx1"/>
                </a:solidFill>
                <a:latin typeface="Arial" pitchFamily="34" charset="0"/>
                <a:ea typeface="+mn-ea"/>
                <a:cs typeface="Arial" pitchFamily="34" charset="0"/>
                <a:hlinkClick r:id="rId5" tooltip="Translate: &quot;hardware&quot;"/>
              </a:rPr>
              <a:t>hardware</a:t>
            </a:r>
            <a:r>
              <a:rPr lang="en-US" sz="1200" kern="1200" dirty="0" smtClean="0">
                <a:solidFill>
                  <a:schemeClr val="tx1"/>
                </a:solidFill>
                <a:latin typeface="Arial" pitchFamily="34" charset="0"/>
                <a:ea typeface="+mn-ea"/>
                <a:cs typeface="Arial" pitchFamily="34" charset="0"/>
              </a:rPr>
              <a:t> and software. </a:t>
            </a:r>
          </a:p>
          <a:p>
            <a:r>
              <a:rPr lang="en-US" sz="1200" kern="1200" dirty="0" smtClean="0">
                <a:solidFill>
                  <a:schemeClr val="tx1"/>
                </a:solidFill>
                <a:latin typeface="Arial" pitchFamily="34" charset="0"/>
                <a:ea typeface="+mn-ea"/>
                <a:cs typeface="Arial" pitchFamily="34" charset="0"/>
              </a:rPr>
              <a:t/>
            </a:r>
            <a:br>
              <a:rPr lang="en-US" sz="1200" kern="1200" dirty="0" smtClean="0">
                <a:solidFill>
                  <a:schemeClr val="tx1"/>
                </a:solidFill>
                <a:latin typeface="Arial" pitchFamily="34" charset="0"/>
                <a:ea typeface="+mn-ea"/>
                <a:cs typeface="Arial" pitchFamily="34" charset="0"/>
              </a:rPr>
            </a:br>
            <a:endParaRPr lang="en-US" sz="1200" kern="1200" dirty="0" smtClean="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mn-ea"/>
                <a:cs typeface="Arial" pitchFamily="34" charset="0"/>
              </a:rPr>
              <a:t>stealth</a:t>
            </a:r>
          </a:p>
          <a:p>
            <a:r>
              <a:rPr lang="fa-IR" sz="1200" kern="1200" dirty="0" smtClean="0">
                <a:solidFill>
                  <a:schemeClr val="tx1"/>
                </a:solidFill>
                <a:latin typeface="Arial" pitchFamily="34" charset="0"/>
                <a:ea typeface="+mn-ea"/>
                <a:cs typeface="Arial" pitchFamily="34" charset="0"/>
              </a:rPr>
              <a:t>نهان ،خفا،خفيه کارى ،حرکت دزدکى</a:t>
            </a: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mn-ea"/>
                <a:cs typeface="Arial" pitchFamily="34" charset="0"/>
              </a:rPr>
              <a:t>intact</a:t>
            </a:r>
          </a:p>
          <a:p>
            <a:r>
              <a:rPr lang="fa-IR" sz="1200" kern="1200" dirty="0" smtClean="0">
                <a:solidFill>
                  <a:schemeClr val="tx1"/>
                </a:solidFill>
                <a:latin typeface="Arial" pitchFamily="34" charset="0"/>
                <a:ea typeface="+mn-ea"/>
                <a:cs typeface="Arial" pitchFamily="34" charset="0"/>
              </a:rPr>
              <a:t>دست نخورده ،</a:t>
            </a: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Foil </a:t>
            </a:r>
            <a:r>
              <a:rPr lang="fa-IR" sz="1200" kern="1200" dirty="0" smtClean="0">
                <a:solidFill>
                  <a:schemeClr val="tx1"/>
                </a:solidFill>
                <a:latin typeface="Arial" pitchFamily="34" charset="0"/>
                <a:ea typeface="+mn-ea"/>
                <a:cs typeface="Arial" pitchFamily="34" charset="0"/>
              </a:rPr>
              <a:t>،خنثى کردن </a:t>
            </a:r>
            <a:endParaRPr lang="en-US" sz="1200" kern="1200" dirty="0" smtClean="0">
              <a:solidFill>
                <a:schemeClr val="tx1"/>
              </a:solidFill>
              <a:latin typeface="Arial" pitchFamily="34" charset="0"/>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56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Disinfect  </a:t>
            </a:r>
            <a:r>
              <a:rPr lang="fa-IR" sz="1200" dirty="0" smtClean="0"/>
              <a:t>ضد عفونی کردن</a:t>
            </a:r>
          </a:p>
          <a:p>
            <a:r>
              <a:rPr lang="en-US" sz="1200" dirty="0" smtClean="0">
                <a:solidFill>
                  <a:srgbClr val="FF0000"/>
                </a:solidFill>
              </a:rPr>
              <a:t>obscuring </a:t>
            </a:r>
            <a:r>
              <a:rPr lang="fa-IR" sz="1200" dirty="0" smtClean="0">
                <a:solidFill>
                  <a:srgbClr val="FF0000"/>
                </a:solidFill>
              </a:rPr>
              <a:t>  مبهم کردن</a:t>
            </a:r>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58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pitchFamily="34" charset="0"/>
                <a:ea typeface="+mn-ea"/>
                <a:cs typeface="Arial" pitchFamily="34" charset="0"/>
              </a:rPr>
              <a:t>labor intensive</a:t>
            </a:r>
          </a:p>
          <a:p>
            <a:r>
              <a:rPr lang="en-US" sz="1200" kern="1200" dirty="0" smtClean="0">
                <a:solidFill>
                  <a:schemeClr val="tx1"/>
                </a:solidFill>
                <a:latin typeface="Arial" pitchFamily="34" charset="0"/>
                <a:ea typeface="+mn-ea"/>
                <a:cs typeface="Arial" pitchFamily="34" charset="0"/>
              </a:rPr>
              <a:t>requires a lot of work</a:t>
            </a:r>
          </a:p>
          <a:p>
            <a:endParaRPr lang="en-US" dirty="0"/>
          </a:p>
        </p:txBody>
      </p:sp>
      <p:sp>
        <p:nvSpPr>
          <p:cNvPr id="4" name="Slide Number Placeholder 3"/>
          <p:cNvSpPr>
            <a:spLocks noGrp="1"/>
          </p:cNvSpPr>
          <p:nvPr>
            <p:ph type="sldNum" sz="quarter" idx="10"/>
          </p:nvPr>
        </p:nvSpPr>
        <p:spPr/>
        <p:txBody>
          <a:bodyPr/>
          <a:lstStyle/>
          <a:p>
            <a:pPr>
              <a:defRPr/>
            </a:pPr>
            <a:fld id="{5174D055-005C-4E50-8D6D-C3501DDB074E}" type="slidenum">
              <a:rPr lang="en-US" smtClean="0"/>
              <a:pPr>
                <a:defRPr/>
              </a:pPr>
              <a:t>59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ED6591-88AE-40C3-9B81-2FE0C353B9EC}" type="slidenum">
              <a:rPr lang="en-US"/>
              <a:pPr/>
              <a:t>63</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CBA91-99D7-46C0-B6C2-2DDF5E08D0A1}" type="slidenum">
              <a:rPr lang="en-US"/>
              <a:pPr/>
              <a:t>64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90E6A-1BC4-422E-AE33-57DF51508368}" type="slidenum">
              <a:rPr lang="en-US"/>
              <a:pPr/>
              <a:t>65</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639CD9D-C684-45DE-A334-39E041816A12}" type="slidenum">
              <a:rPr lang="ar-JO"/>
              <a:pPr/>
              <a:t>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39377" y="4439166"/>
            <a:ext cx="5166572" cy="4205526"/>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F7C844-C9F6-42F2-98EE-80BA49C176B4}" type="slidenum">
              <a:rPr lang="en-US"/>
              <a:pPr/>
              <a:t>66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B308E-A932-43C3-98A8-D0EC0C4E9F70}" type="slidenum">
              <a:rPr lang="en-US"/>
              <a:pPr/>
              <a:t>67</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389C0-8452-4EB7-A7DA-28E02EEF3C61}" type="slidenum">
              <a:rPr lang="en-US"/>
              <a:pPr/>
              <a:t>68</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4E369E-5066-4A7F-A6EC-45597E17BD40}" type="slidenum">
              <a:rPr lang="en-US"/>
              <a:pPr/>
              <a:t>69</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B1276DC-0406-42F7-A408-69E654D2699A}" type="slidenum">
              <a:rPr lang="ar-JO"/>
              <a:pPr/>
              <a:t>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39377" y="4439166"/>
            <a:ext cx="5166572" cy="4205526"/>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p>
            <a:fld id="{211D91C6-BC0F-4DFF-8F60-5AC069D5ECE8}" type="slidenum">
              <a:rPr lang="en-GB" smtClean="0"/>
              <a:pPr/>
              <a:t>16</a:t>
            </a:fld>
            <a:endParaRPr lang="en-GB" smtClean="0"/>
          </a:p>
        </p:txBody>
      </p:sp>
      <p:sp>
        <p:nvSpPr>
          <p:cNvPr id="69635" name="Rectangle 1"/>
          <p:cNvSpPr>
            <a:spLocks noGrp="1" noRot="1" noChangeAspect="1" noChangeArrowheads="1" noTextEdit="1"/>
          </p:cNvSpPr>
          <p:nvPr>
            <p:ph type="sldImg"/>
          </p:nvPr>
        </p:nvSpPr>
        <p:spPr>
          <a:xfrm>
            <a:off x="1187450" y="701675"/>
            <a:ext cx="4670425" cy="3503613"/>
          </a:xfrm>
          <a:ln/>
        </p:spPr>
      </p:sp>
      <p:sp>
        <p:nvSpPr>
          <p:cNvPr id="69636" name="Rectangle 2"/>
          <p:cNvSpPr>
            <a:spLocks noGrp="1" noChangeArrowheads="1"/>
          </p:cNvSpPr>
          <p:nvPr>
            <p:ph type="body" idx="1"/>
          </p:nvPr>
        </p:nvSpPr>
        <p:spPr>
          <a:xfrm>
            <a:off x="704533" y="4439166"/>
            <a:ext cx="5636260" cy="4207149"/>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6ECA200-4E8E-438B-B058-6AAF74DB726D}" type="slidenum">
              <a:rPr lang="ar-JO"/>
              <a:pPr/>
              <a:t>19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39377" y="4439166"/>
            <a:ext cx="5166572" cy="4205526"/>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p>
            <a:fld id="{B2405022-EB0B-437D-9B5A-F852924EB49D}" type="slidenum">
              <a:rPr lang="en-GB" smtClean="0"/>
              <a:pPr/>
              <a:t>20</a:t>
            </a:fld>
            <a:endParaRPr lang="en-GB" smtClean="0"/>
          </a:p>
        </p:txBody>
      </p:sp>
      <p:sp>
        <p:nvSpPr>
          <p:cNvPr id="72707" name="Rectangle 1"/>
          <p:cNvSpPr>
            <a:spLocks noGrp="1" noRot="1" noChangeAspect="1" noChangeArrowheads="1" noTextEdit="1"/>
          </p:cNvSpPr>
          <p:nvPr>
            <p:ph type="sldImg"/>
          </p:nvPr>
        </p:nvSpPr>
        <p:spPr>
          <a:xfrm>
            <a:off x="1187450" y="701675"/>
            <a:ext cx="4670425" cy="3503613"/>
          </a:xfrm>
          <a:ln/>
        </p:spPr>
      </p:sp>
      <p:sp>
        <p:nvSpPr>
          <p:cNvPr id="72708" name="Rectangle 2"/>
          <p:cNvSpPr>
            <a:spLocks noGrp="1" noChangeArrowheads="1"/>
          </p:cNvSpPr>
          <p:nvPr>
            <p:ph type="body" idx="1"/>
          </p:nvPr>
        </p:nvSpPr>
        <p:spPr>
          <a:xfrm>
            <a:off x="704533" y="4439166"/>
            <a:ext cx="5636260" cy="4207149"/>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C95C40D-68C6-496F-805C-51C73DA4B762}" type="slidenum">
              <a:rPr lang="ar-JO"/>
              <a:pPr/>
              <a:t>25</a:t>
            </a:fld>
            <a:endParaRPr lang="en-US"/>
          </a:p>
        </p:txBody>
      </p:sp>
      <p:sp>
        <p:nvSpPr>
          <p:cNvPr id="86019" name="Rectangle 2"/>
          <p:cNvSpPr>
            <a:spLocks noGrp="1" noRot="1" noChangeAspect="1" noChangeArrowheads="1" noTextEdit="1"/>
          </p:cNvSpPr>
          <p:nvPr>
            <p:ph type="sldImg"/>
          </p:nvPr>
        </p:nvSpPr>
        <p:spPr>
          <a:xfrm>
            <a:off x="0" y="309563"/>
            <a:ext cx="0" cy="0"/>
          </a:xfrm>
          <a:solidFill>
            <a:srgbClr val="FFFFFF"/>
          </a:solidFill>
          <a:ln/>
        </p:spPr>
      </p:sp>
      <p:sp>
        <p:nvSpPr>
          <p:cNvPr id="86020" name="Rectangle 3"/>
          <p:cNvSpPr>
            <a:spLocks noGrp="1" noChangeArrowheads="1"/>
          </p:cNvSpPr>
          <p:nvPr>
            <p:ph type="body" idx="1"/>
          </p:nvPr>
        </p:nvSpPr>
        <p:spPr>
          <a:xfrm>
            <a:off x="516984" y="4411584"/>
            <a:ext cx="6012989" cy="186587"/>
          </a:xfrm>
          <a:noFill/>
          <a:ln/>
        </p:spPr>
        <p:txBody>
          <a:bodyPr lIns="0" tIns="0" rIns="0" bIns="0">
            <a:spAutoFit/>
          </a:bodyPr>
          <a:lstStyle/>
          <a:p>
            <a:pPr defTabSz="460180"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42FE7D4-DBC5-4266-8AC0-FFB49E7D9EBD}" type="slidenum">
              <a:rPr lang="ar-JO"/>
              <a:pPr/>
              <a:t>28</a:t>
            </a:fld>
            <a:endParaRPr lang="en-US"/>
          </a:p>
        </p:txBody>
      </p:sp>
      <p:sp>
        <p:nvSpPr>
          <p:cNvPr id="87043" name="Rectangle 2"/>
          <p:cNvSpPr>
            <a:spLocks noGrp="1" noRot="1" noChangeAspect="1" noChangeArrowheads="1" noTextEdit="1"/>
          </p:cNvSpPr>
          <p:nvPr>
            <p:ph type="sldImg"/>
          </p:nvPr>
        </p:nvSpPr>
        <p:spPr>
          <a:xfrm>
            <a:off x="0" y="309563"/>
            <a:ext cx="0" cy="0"/>
          </a:xfrm>
          <a:solidFill>
            <a:srgbClr val="FFFFFF"/>
          </a:solidFill>
          <a:ln/>
        </p:spPr>
      </p:sp>
      <p:sp>
        <p:nvSpPr>
          <p:cNvPr id="87044" name="Rectangle 3"/>
          <p:cNvSpPr>
            <a:spLocks noGrp="1" noChangeArrowheads="1"/>
          </p:cNvSpPr>
          <p:nvPr>
            <p:ph type="body" idx="1"/>
          </p:nvPr>
        </p:nvSpPr>
        <p:spPr>
          <a:xfrm>
            <a:off x="516984" y="4411584"/>
            <a:ext cx="6012989" cy="186587"/>
          </a:xfrm>
          <a:noFill/>
          <a:ln/>
        </p:spPr>
        <p:txBody>
          <a:bodyPr lIns="0" tIns="0" rIns="0" bIns="0">
            <a:spAutoFit/>
          </a:bodyPr>
          <a:lstStyle/>
          <a:p>
            <a:pPr defTabSz="460180"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67076-8146-42D4-8E3A-1CEF9DD89616}" type="slidenum">
              <a:rPr lang="en-US"/>
              <a:pPr/>
              <a:t>29</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3124200"/>
            <a:ext cx="7772400" cy="609600"/>
          </a:xfrm>
        </p:spPr>
        <p:txBody>
          <a:bodyPr/>
          <a:lstStyle>
            <a:lvl1pPr algn="r" rtl="1">
              <a:defRPr sz="3200" baseline="0">
                <a:solidFill>
                  <a:schemeClr val="tx1">
                    <a:lumMod val="75000"/>
                    <a:lumOff val="25000"/>
                  </a:schemeClr>
                </a:solidFill>
                <a:cs typeface="Nazanin" pitchFamily="2" charset="-78"/>
              </a:defRPr>
            </a:lvl1pPr>
          </a:lstStyle>
          <a:p>
            <a:r>
              <a:rPr lang="en-US" dirty="0"/>
              <a:t>Click to edit Master title style</a:t>
            </a:r>
          </a:p>
        </p:txBody>
      </p:sp>
      <p:sp>
        <p:nvSpPr>
          <p:cNvPr id="15363" name="Rectangle 3"/>
          <p:cNvSpPr>
            <a:spLocks noGrp="1" noChangeArrowheads="1"/>
          </p:cNvSpPr>
          <p:nvPr>
            <p:ph type="subTitle" idx="1"/>
          </p:nvPr>
        </p:nvSpPr>
        <p:spPr>
          <a:xfrm>
            <a:off x="2057400" y="3657600"/>
            <a:ext cx="6400800" cy="533400"/>
          </a:xfrm>
        </p:spPr>
        <p:txBody>
          <a:bodyPr/>
          <a:lstStyle>
            <a:lvl1pPr marL="0" indent="0" algn="r" rtl="1">
              <a:buFontTx/>
              <a:buNone/>
              <a:defRPr sz="1800" baseline="0">
                <a:solidFill>
                  <a:schemeClr val="tx1">
                    <a:lumMod val="75000"/>
                    <a:lumOff val="25000"/>
                  </a:schemeClr>
                </a:solidFill>
                <a:cs typeface="Nazanin" pitchFamily="2" charset="-78"/>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sz="1400" baseline="0" smtClean="0">
                <a:latin typeface="Arial" pitchFamily="34" charset="0"/>
                <a:cs typeface="Nazanin" pitchFamily="2" charset="-78"/>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sz="1400" baseline="0" smtClean="0">
                <a:cs typeface="Nazanin" pitchFamily="2" charset="-78"/>
              </a:defRPr>
            </a:lvl1pPr>
          </a:lstStyle>
          <a:p>
            <a:pPr>
              <a:defRPr/>
            </a:pPr>
            <a:r>
              <a:rPr lang="en-US"/>
              <a:t>UNCLASSIFIED</a:t>
            </a:r>
          </a:p>
        </p:txBody>
      </p:sp>
      <p:sp>
        <p:nvSpPr>
          <p:cNvPr id="8" name="Rectangle 6"/>
          <p:cNvSpPr>
            <a:spLocks noGrp="1" noChangeArrowheads="1"/>
          </p:cNvSpPr>
          <p:nvPr>
            <p:ph type="sldNum" sz="quarter" idx="12"/>
          </p:nvPr>
        </p:nvSpPr>
        <p:spPr>
          <a:xfrm>
            <a:off x="6553200" y="6245225"/>
            <a:ext cx="2133600" cy="476250"/>
          </a:xfrm>
        </p:spPr>
        <p:txBody>
          <a:bodyPr lIns="91440" tIns="45720" rIns="91440" bIns="45720"/>
          <a:lstStyle>
            <a:lvl1pPr algn="r" defTabSz="914400">
              <a:defRPr sz="1400" baseline="0" smtClean="0">
                <a:solidFill>
                  <a:schemeClr val="tx1"/>
                </a:solidFill>
                <a:latin typeface="Arial" pitchFamily="34" charset="0"/>
                <a:cs typeface="Nazanin" pitchFamily="2" charset="-78"/>
              </a:defRPr>
            </a:lvl1pPr>
          </a:lstStyle>
          <a:p>
            <a:pPr>
              <a:defRPr/>
            </a:pPr>
            <a:fld id="{413742FF-BDC1-48D9-831D-4AF6C117D9C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1033586D-53EB-4A37-A176-D43A4DF1619D}"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76200"/>
            <a:ext cx="2076450" cy="5973763"/>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228600" y="76200"/>
            <a:ext cx="60769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smtClean="0"/>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fld id="{800820CA-E0AD-4B67-8DB3-76C777895592}"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baseline="0">
                <a:latin typeface="Times New Roman" pitchFamily="18" charset="0"/>
              </a:defRPr>
            </a:lvl1pPr>
          </a:lstStyle>
          <a:p>
            <a:r>
              <a:rPr lang="en-US" smtClean="0"/>
              <a:t>Click to edit Master title style</a:t>
            </a:r>
            <a:endParaRPr lang="fa-IR"/>
          </a:p>
        </p:txBody>
      </p:sp>
      <p:sp>
        <p:nvSpPr>
          <p:cNvPr id="3" name="Content Placeholder 2"/>
          <p:cNvSpPr>
            <a:spLocks noGrp="1"/>
          </p:cNvSpPr>
          <p:nvPr>
            <p:ph idx="1"/>
          </p:nvPr>
        </p:nvSpPr>
        <p:spPr/>
        <p:txBody>
          <a:bodyPr/>
          <a:lstStyle>
            <a:lvl1pPr algn="r" rtl="1">
              <a:defRPr baseline="0">
                <a:latin typeface="Times New Roman" pitchFamily="18" charset="0"/>
              </a:defRPr>
            </a:lvl1pPr>
            <a:lvl2pPr algn="r" rtl="1">
              <a:defRPr baseline="0">
                <a:latin typeface="Times New Roman" pitchFamily="18" charset="0"/>
              </a:defRPr>
            </a:lvl2pPr>
            <a:lvl3pPr algn="r" rtl="1">
              <a:defRPr baseline="0">
                <a:latin typeface="Times New Roman" pitchFamily="18" charset="0"/>
              </a:defRPr>
            </a:lvl3pPr>
            <a:lvl4pPr algn="r" rtl="1">
              <a:defRPr baseline="0">
                <a:latin typeface="Times New Roman" pitchFamily="18" charset="0"/>
              </a:defRPr>
            </a:lvl4pPr>
            <a:lvl5pPr algn="r" rtl="1">
              <a:defRPr baseline="0">
                <a:latin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baseline="0">
                <a:latin typeface="Times New Roman" pitchFamily="18" charset="0"/>
              </a:defRPr>
            </a:lvl1pPr>
          </a:lstStyle>
          <a:p>
            <a:pPr>
              <a:defRPr/>
            </a:pPr>
            <a:endParaRPr lang="en-US" dirty="0"/>
          </a:p>
        </p:txBody>
      </p:sp>
      <p:sp>
        <p:nvSpPr>
          <p:cNvPr id="5" name="Rectangle 89"/>
          <p:cNvSpPr>
            <a:spLocks noGrp="1" noChangeArrowheads="1"/>
          </p:cNvSpPr>
          <p:nvPr>
            <p:ph type="sldNum" sz="quarter" idx="11"/>
          </p:nvPr>
        </p:nvSpPr>
        <p:spPr>
          <a:ln/>
        </p:spPr>
        <p:txBody>
          <a:bodyPr/>
          <a:lstStyle>
            <a:lvl1pPr>
              <a:defRPr baseline="0">
                <a:latin typeface="Times New Roman" pitchFamily="18" charset="0"/>
                <a:cs typeface="Nazanin" pitchFamily="2" charset="-78"/>
              </a:defRPr>
            </a:lvl1pPr>
          </a:lstStyle>
          <a:p>
            <a:fld id="{372F859F-7736-4987-9091-D462CA9961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rtl="1">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lgn="r" rtl="1">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r" rtl="1">
              <a:defRPr smtClean="0"/>
            </a:lvl1pPr>
          </a:lstStyle>
          <a:p>
            <a:pPr>
              <a:defRPr/>
            </a:pPr>
            <a:endParaRPr lang="en-US"/>
          </a:p>
        </p:txBody>
      </p:sp>
      <p:sp>
        <p:nvSpPr>
          <p:cNvPr id="5" name="Slide Number Placeholder 4"/>
          <p:cNvSpPr>
            <a:spLocks noGrp="1"/>
          </p:cNvSpPr>
          <p:nvPr>
            <p:ph type="sldNum" sz="quarter" idx="11"/>
          </p:nvPr>
        </p:nvSpPr>
        <p:spPr/>
        <p:txBody>
          <a:bodyPr/>
          <a:lstStyle>
            <a:lvl1pPr algn="r">
              <a:defRPr/>
            </a:lvl1pPr>
          </a:lstStyle>
          <a:p>
            <a:fld id="{B709ACF1-A56A-40A6-A188-330734F2F372}" type="slidenum">
              <a:rPr lang="en-US"/>
              <a:pPr/>
              <a:t>‹#›</a:t>
            </a:fld>
            <a:endParaRPr lang="en-US"/>
          </a:p>
        </p:txBody>
      </p:sp>
      <p:sp>
        <p:nvSpPr>
          <p:cNvPr id="6" name="Footer Placeholder 5"/>
          <p:cNvSpPr>
            <a:spLocks noGrp="1"/>
          </p:cNvSpPr>
          <p:nvPr>
            <p:ph type="ftr" sz="quarter" idx="12"/>
          </p:nvPr>
        </p:nvSpPr>
        <p:spPr>
          <a:xfrm>
            <a:off x="3124200" y="6400800"/>
            <a:ext cx="2895600" cy="476250"/>
          </a:xfrm>
          <a:prstGeom prst="rect">
            <a:avLst/>
          </a:prstGeom>
        </p:spPr>
        <p:txBody>
          <a:bodyPr/>
          <a:lstStyle>
            <a:lvl1pPr algn="r" rtl="1">
              <a:defRPr smtClean="0">
                <a:cs typeface="Arial" pitchFamily="34" charset="0"/>
              </a:defRPr>
            </a:lvl1pPr>
          </a:lstStyle>
          <a:p>
            <a:pPr>
              <a:defRPr/>
            </a:pPr>
            <a:r>
              <a:rPr lang="en-US"/>
              <a:t>UNCLASSIFIED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smtClean="0"/>
              <a:t>Click to edit Master title style</a:t>
            </a:r>
            <a:endParaRPr lang="fa-IR"/>
          </a:p>
        </p:txBody>
      </p:sp>
      <p:sp>
        <p:nvSpPr>
          <p:cNvPr id="3" name="Content Placeholder 2"/>
          <p:cNvSpPr>
            <a:spLocks noGrp="1"/>
          </p:cNvSpPr>
          <p:nvPr>
            <p:ph sz="half" idx="1"/>
          </p:nvPr>
        </p:nvSpPr>
        <p:spPr>
          <a:xfrm>
            <a:off x="304800" y="15240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495800" y="15240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lgn="r" rtl="1">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86C268AF-9274-45A1-8C58-C6307DA98259}"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rtl="1">
              <a:defRPr smtClean="0">
                <a:cs typeface="Arial" pitchFamily="34" charset="0"/>
              </a:defRPr>
            </a:lvl1pPr>
          </a:lstStyle>
          <a:p>
            <a:pPr>
              <a:defRPr/>
            </a:pPr>
            <a:r>
              <a:rPr lang="en-US"/>
              <a:t>UNCLASSIFIED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smtClean="0"/>
            </a:lvl1pPr>
          </a:lstStyle>
          <a:p>
            <a:pPr>
              <a:defRPr/>
            </a:pPr>
            <a:endParaRPr lang="en-US"/>
          </a:p>
        </p:txBody>
      </p:sp>
      <p:sp>
        <p:nvSpPr>
          <p:cNvPr id="8" name="Slide Number Placeholder 7"/>
          <p:cNvSpPr>
            <a:spLocks noGrp="1"/>
          </p:cNvSpPr>
          <p:nvPr>
            <p:ph type="sldNum" sz="quarter" idx="11"/>
          </p:nvPr>
        </p:nvSpPr>
        <p:spPr/>
        <p:txBody>
          <a:bodyPr/>
          <a:lstStyle>
            <a:lvl1pPr>
              <a:defRPr/>
            </a:lvl1pPr>
          </a:lstStyle>
          <a:p>
            <a:fld id="{75BB5FBF-5EFB-4815-AC33-57F418582FEF}" type="slidenum">
              <a:rPr lang="en-US"/>
              <a:pPr/>
              <a:t>‹#›</a:t>
            </a:fld>
            <a:endParaRPr lang="en-US"/>
          </a:p>
        </p:txBody>
      </p:sp>
      <p:sp>
        <p:nvSpPr>
          <p:cNvPr id="9" name="Footer Placeholder 8"/>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1">
              <a:defRPr/>
            </a:lvl1p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lgn="r" rtl="1">
              <a:defRPr smtClean="0"/>
            </a:lvl1pPr>
          </a:lstStyle>
          <a:p>
            <a:pPr>
              <a:defRPr/>
            </a:pPr>
            <a:endParaRPr lang="en-US"/>
          </a:p>
        </p:txBody>
      </p:sp>
      <p:sp>
        <p:nvSpPr>
          <p:cNvPr id="4" name="Slide Number Placeholder 3"/>
          <p:cNvSpPr>
            <a:spLocks noGrp="1"/>
          </p:cNvSpPr>
          <p:nvPr>
            <p:ph type="sldNum" sz="quarter" idx="11"/>
          </p:nvPr>
        </p:nvSpPr>
        <p:spPr/>
        <p:txBody>
          <a:bodyPr/>
          <a:lstStyle>
            <a:lvl1pPr>
              <a:defRPr/>
            </a:lvl1pPr>
          </a:lstStyle>
          <a:p>
            <a:fld id="{75BF0514-154F-437A-816C-6723C1E5BBF2}" type="slidenum">
              <a:rPr lang="en-US"/>
              <a:pPr/>
              <a:t>‹#›</a:t>
            </a:fld>
            <a:endParaRPr lang="en-US"/>
          </a:p>
        </p:txBody>
      </p:sp>
      <p:sp>
        <p:nvSpPr>
          <p:cNvPr id="5" name="Footer Placeholder 4"/>
          <p:cNvSpPr>
            <a:spLocks noGrp="1"/>
          </p:cNvSpPr>
          <p:nvPr>
            <p:ph type="ftr" sz="quarter" idx="12"/>
          </p:nvPr>
        </p:nvSpPr>
        <p:spPr>
          <a:xfrm>
            <a:off x="3124200" y="6400800"/>
            <a:ext cx="2895600" cy="476250"/>
          </a:xfrm>
          <a:prstGeom prst="rect">
            <a:avLst/>
          </a:prstGeom>
        </p:spPr>
        <p:txBody>
          <a:bodyPr/>
          <a:lstStyle>
            <a:lvl1pPr rtl="1">
              <a:defRPr smtClean="0">
                <a:cs typeface="Arial" pitchFamily="34" charset="0"/>
              </a:defRPr>
            </a:lvl1pPr>
          </a:lstStyle>
          <a:p>
            <a:pPr>
              <a:defRPr/>
            </a:pPr>
            <a:r>
              <a:rPr lang="en-US"/>
              <a:t>UNCLASSIFIED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US"/>
          </a:p>
        </p:txBody>
      </p:sp>
      <p:sp>
        <p:nvSpPr>
          <p:cNvPr id="3" name="Slide Number Placeholder 2"/>
          <p:cNvSpPr>
            <a:spLocks noGrp="1"/>
          </p:cNvSpPr>
          <p:nvPr>
            <p:ph type="sldNum" sz="quarter" idx="11"/>
          </p:nvPr>
        </p:nvSpPr>
        <p:spPr/>
        <p:txBody>
          <a:bodyPr/>
          <a:lstStyle>
            <a:lvl1pPr>
              <a:defRPr/>
            </a:lvl1pPr>
          </a:lstStyle>
          <a:p>
            <a:fld id="{21D07803-AD03-4DAA-B2E6-9A2B92C8C0C4}" type="slidenum">
              <a:rPr lang="en-US"/>
              <a:pPr/>
              <a:t>‹#›</a:t>
            </a:fld>
            <a:endParaRPr lang="en-US"/>
          </a:p>
        </p:txBody>
      </p:sp>
      <p:sp>
        <p:nvSpPr>
          <p:cNvPr id="4" name="Footer Placeholder 3"/>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BD39816F-0D25-44EE-AAD4-8C2A930AF735}"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386B6176-EAE9-4C70-A78F-E5372D690227}" type="slidenum">
              <a:rPr lang="en-US"/>
              <a:pPr/>
              <a:t>‹#›</a:t>
            </a:fld>
            <a:endParaRPr lang="en-US"/>
          </a:p>
        </p:txBody>
      </p:sp>
      <p:sp>
        <p:nvSpPr>
          <p:cNvPr id="7" name="Footer Placeholder 6"/>
          <p:cNvSpPr>
            <a:spLocks noGrp="1"/>
          </p:cNvSpPr>
          <p:nvPr>
            <p:ph type="ftr" sz="quarter" idx="12"/>
          </p:nvPr>
        </p:nvSpPr>
        <p:spPr>
          <a:xfrm>
            <a:off x="3124200" y="6400800"/>
            <a:ext cx="2895600" cy="476250"/>
          </a:xfrm>
          <a:prstGeom prst="rect">
            <a:avLst/>
          </a:prstGeom>
        </p:spPr>
        <p:txBody>
          <a:bodyPr/>
          <a:lstStyle>
            <a:lvl1pPr>
              <a:defRPr smtClean="0">
                <a:cs typeface="Arial" pitchFamily="34" charset="0"/>
              </a:defRPr>
            </a:lvl1pPr>
          </a:lstStyle>
          <a:p>
            <a:pPr>
              <a:defRPr/>
            </a:pPr>
            <a:r>
              <a:rPr lang="en-US"/>
              <a:t>UNCLASSIFIED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76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524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rtl="1">
              <a:defRPr sz="800" baseline="0" smtClean="0">
                <a:latin typeface="Arial Narrow" pitchFamily="34" charset="0"/>
                <a:cs typeface="Nazanin" pitchFamily="2" charset="-78"/>
              </a:defRPr>
            </a:lvl1pPr>
          </a:lstStyle>
          <a:p>
            <a:pPr>
              <a:defRPr/>
            </a:pPr>
            <a:endParaRPr lang="en-US"/>
          </a:p>
        </p:txBody>
      </p:sp>
      <p:sp>
        <p:nvSpPr>
          <p:cNvPr id="1108" name="Rectangle 84"/>
          <p:cNvSpPr>
            <a:spLocks noChangeArrowheads="1"/>
          </p:cNvSpPr>
          <p:nvPr/>
        </p:nvSpPr>
        <p:spPr bwMode="auto">
          <a:xfrm>
            <a:off x="0" y="990600"/>
            <a:ext cx="9144000" cy="76200"/>
          </a:xfrm>
          <a:prstGeom prst="rect">
            <a:avLst/>
          </a:prstGeom>
          <a:solidFill>
            <a:schemeClr val="accent1"/>
          </a:solidFill>
          <a:ln w="9525">
            <a:noFill/>
            <a:miter lim="800000"/>
            <a:headEnd/>
            <a:tailEnd/>
          </a:ln>
          <a:effectLst/>
        </p:spPr>
        <p:txBody>
          <a:bodyPr wrap="none" anchor="ctr"/>
          <a:lstStyle/>
          <a:p>
            <a:pPr algn="r" rtl="1">
              <a:defRPr/>
            </a:pPr>
            <a:endParaRPr lang="fa-IR">
              <a:cs typeface="Nazanin" pitchFamily="2" charset="-78"/>
            </a:endParaRPr>
          </a:p>
        </p:txBody>
      </p:sp>
      <p:sp>
        <p:nvSpPr>
          <p:cNvPr id="1113" name="Rectangle 89"/>
          <p:cNvSpPr>
            <a:spLocks noGrp="1" noChangeArrowheads="1"/>
          </p:cNvSpPr>
          <p:nvPr>
            <p:ph type="sldNum" sz="quarter" idx="4"/>
          </p:nvPr>
        </p:nvSpPr>
        <p:spPr bwMode="auto">
          <a:xfrm>
            <a:off x="0" y="6477000"/>
            <a:ext cx="457200" cy="3810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ctr" rtl="1">
              <a:defRPr sz="1300">
                <a:solidFill>
                  <a:srgbClr val="000000"/>
                </a:solidFill>
                <a:latin typeface="Arial" charset="0"/>
                <a:cs typeface="Nazanin" pitchFamily="2" charset="-78"/>
              </a:defRPr>
            </a:lvl1pPr>
          </a:lstStyle>
          <a:p>
            <a:fld id="{0F666054-DE94-4100-A21F-755E6EDB83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par>
    </p:tnLst>
  </p:timing>
  <p:hf hdr="0" dt="0"/>
  <p:txStyles>
    <p:titleStyle>
      <a:lvl1pPr algn="r" rtl="1" eaLnBrk="0" fontAlgn="base" hangingPunct="0">
        <a:spcBef>
          <a:spcPct val="0"/>
        </a:spcBef>
        <a:spcAft>
          <a:spcPct val="0"/>
        </a:spcAft>
        <a:defRPr sz="2800">
          <a:solidFill>
            <a:schemeClr val="tx1"/>
          </a:solidFill>
          <a:latin typeface="+mj-lt"/>
          <a:ea typeface="+mj-ea"/>
          <a:cs typeface="Nazanin" pitchFamily="2" charset="-78"/>
        </a:defRPr>
      </a:lvl1pPr>
      <a:lvl2pPr algn="r" rtl="1" eaLnBrk="0" fontAlgn="base" hangingPunct="0">
        <a:spcBef>
          <a:spcPct val="0"/>
        </a:spcBef>
        <a:spcAft>
          <a:spcPct val="0"/>
        </a:spcAft>
        <a:defRPr sz="2800">
          <a:solidFill>
            <a:schemeClr val="tx1"/>
          </a:solidFill>
          <a:latin typeface="Tahoma" pitchFamily="34" charset="0"/>
          <a:cs typeface="Nazanin" pitchFamily="2" charset="-78"/>
        </a:defRPr>
      </a:lvl2pPr>
      <a:lvl3pPr algn="r" rtl="1" eaLnBrk="0" fontAlgn="base" hangingPunct="0">
        <a:spcBef>
          <a:spcPct val="0"/>
        </a:spcBef>
        <a:spcAft>
          <a:spcPct val="0"/>
        </a:spcAft>
        <a:defRPr sz="2800">
          <a:solidFill>
            <a:schemeClr val="tx1"/>
          </a:solidFill>
          <a:latin typeface="Tahoma" pitchFamily="34" charset="0"/>
          <a:cs typeface="Nazanin" pitchFamily="2" charset="-78"/>
        </a:defRPr>
      </a:lvl3pPr>
      <a:lvl4pPr algn="r" rtl="1" eaLnBrk="0" fontAlgn="base" hangingPunct="0">
        <a:spcBef>
          <a:spcPct val="0"/>
        </a:spcBef>
        <a:spcAft>
          <a:spcPct val="0"/>
        </a:spcAft>
        <a:defRPr sz="2800">
          <a:solidFill>
            <a:schemeClr val="tx1"/>
          </a:solidFill>
          <a:latin typeface="Tahoma" pitchFamily="34" charset="0"/>
          <a:cs typeface="Nazanin" pitchFamily="2" charset="-78"/>
        </a:defRPr>
      </a:lvl4pPr>
      <a:lvl5pPr algn="r" rtl="1" eaLnBrk="0" fontAlgn="base" hangingPunct="0">
        <a:spcBef>
          <a:spcPct val="0"/>
        </a:spcBef>
        <a:spcAft>
          <a:spcPct val="0"/>
        </a:spcAft>
        <a:defRPr sz="2800">
          <a:solidFill>
            <a:schemeClr val="tx1"/>
          </a:solidFill>
          <a:latin typeface="Tahoma" pitchFamily="34" charset="0"/>
          <a:cs typeface="Nazanin" pitchFamily="2" charset="-78"/>
        </a:defRPr>
      </a:lvl5pPr>
      <a:lvl6pPr marL="457200" algn="l" rtl="0" fontAlgn="base">
        <a:spcBef>
          <a:spcPct val="0"/>
        </a:spcBef>
        <a:spcAft>
          <a:spcPct val="0"/>
        </a:spcAft>
        <a:defRPr sz="2800">
          <a:solidFill>
            <a:schemeClr val="tx1"/>
          </a:solidFill>
          <a:latin typeface="Tahoma" pitchFamily="34" charset="0"/>
          <a:cs typeface="Arial" pitchFamily="34" charset="0"/>
        </a:defRPr>
      </a:lvl6pPr>
      <a:lvl7pPr marL="914400" algn="l" rtl="0" fontAlgn="base">
        <a:spcBef>
          <a:spcPct val="0"/>
        </a:spcBef>
        <a:spcAft>
          <a:spcPct val="0"/>
        </a:spcAft>
        <a:defRPr sz="2800">
          <a:solidFill>
            <a:schemeClr val="tx1"/>
          </a:solidFill>
          <a:latin typeface="Tahoma" pitchFamily="34" charset="0"/>
          <a:cs typeface="Arial" pitchFamily="34" charset="0"/>
        </a:defRPr>
      </a:lvl7pPr>
      <a:lvl8pPr marL="1371600" algn="l" rtl="0" fontAlgn="base">
        <a:spcBef>
          <a:spcPct val="0"/>
        </a:spcBef>
        <a:spcAft>
          <a:spcPct val="0"/>
        </a:spcAft>
        <a:defRPr sz="2800">
          <a:solidFill>
            <a:schemeClr val="tx1"/>
          </a:solidFill>
          <a:latin typeface="Tahoma" pitchFamily="34" charset="0"/>
          <a:cs typeface="Arial" pitchFamily="34" charset="0"/>
        </a:defRPr>
      </a:lvl8pPr>
      <a:lvl9pPr marL="1828800" algn="l" rtl="0" fontAlgn="base">
        <a:spcBef>
          <a:spcPct val="0"/>
        </a:spcBef>
        <a:spcAft>
          <a:spcPct val="0"/>
        </a:spcAft>
        <a:defRPr sz="2800">
          <a:solidFill>
            <a:schemeClr val="tx1"/>
          </a:solidFill>
          <a:latin typeface="Tahoma" pitchFamily="34" charset="0"/>
          <a:cs typeface="Arial" pitchFamily="34" charset="0"/>
        </a:defRPr>
      </a:lvl9pPr>
    </p:titleStyle>
    <p:bodyStyle>
      <a:lvl1pPr marL="342900" indent="-342900" algn="r" rtl="1" eaLnBrk="0" fontAlgn="base" hangingPunct="0">
        <a:spcBef>
          <a:spcPct val="65000"/>
        </a:spcBef>
        <a:spcAft>
          <a:spcPct val="0"/>
        </a:spcAft>
        <a:buChar char="•"/>
        <a:defRPr sz="2000">
          <a:solidFill>
            <a:schemeClr val="tx1"/>
          </a:solidFill>
          <a:latin typeface="+mn-lt"/>
          <a:ea typeface="+mn-ea"/>
          <a:cs typeface="Nazanin" pitchFamily="2" charset="-78"/>
        </a:defRPr>
      </a:lvl1pPr>
      <a:lvl2pPr marL="742950" indent="-285750" algn="r" rtl="1" eaLnBrk="0" fontAlgn="base" hangingPunct="0">
        <a:spcBef>
          <a:spcPct val="20000"/>
        </a:spcBef>
        <a:spcAft>
          <a:spcPct val="0"/>
        </a:spcAft>
        <a:buChar char="–"/>
        <a:defRPr sz="1700">
          <a:solidFill>
            <a:schemeClr val="tx1"/>
          </a:solidFill>
          <a:latin typeface="+mn-lt"/>
          <a:cs typeface="Nazanin" pitchFamily="2" charset="-78"/>
        </a:defRPr>
      </a:lvl2pPr>
      <a:lvl3pPr marL="1143000" indent="-228600" algn="r" rtl="1" eaLnBrk="0" fontAlgn="base" hangingPunct="0">
        <a:spcBef>
          <a:spcPct val="20000"/>
        </a:spcBef>
        <a:spcAft>
          <a:spcPct val="0"/>
        </a:spcAft>
        <a:buChar char="•"/>
        <a:defRPr sz="1600">
          <a:solidFill>
            <a:schemeClr val="tx1"/>
          </a:solidFill>
          <a:latin typeface="+mn-lt"/>
          <a:cs typeface="Nazanin" pitchFamily="2" charset="-78"/>
        </a:defRPr>
      </a:lvl3pPr>
      <a:lvl4pPr marL="1600200" indent="-228600" algn="r" rtl="1" eaLnBrk="0" fontAlgn="base" hangingPunct="0">
        <a:spcBef>
          <a:spcPct val="20000"/>
        </a:spcBef>
        <a:spcAft>
          <a:spcPct val="0"/>
        </a:spcAft>
        <a:buChar char="–"/>
        <a:defRPr sz="1400">
          <a:solidFill>
            <a:schemeClr val="tx1"/>
          </a:solidFill>
          <a:latin typeface="+mn-lt"/>
          <a:cs typeface="Nazanin" pitchFamily="2" charset="-78"/>
        </a:defRPr>
      </a:lvl4pPr>
      <a:lvl5pPr marL="2057400" indent="-228600" algn="r" rtl="1" eaLnBrk="0" fontAlgn="base" hangingPunct="0">
        <a:spcBef>
          <a:spcPct val="20000"/>
        </a:spcBef>
        <a:spcAft>
          <a:spcPct val="0"/>
        </a:spcAft>
        <a:buChar char="»"/>
        <a:defRPr sz="1400">
          <a:solidFill>
            <a:schemeClr val="tx1"/>
          </a:solidFill>
          <a:latin typeface="+mn-lt"/>
          <a:cs typeface="Nazanin" pitchFamily="2" charset="-78"/>
        </a:defRPr>
      </a:lvl5pPr>
      <a:lvl6pPr marL="2514600" indent="-228600" algn="l" rtl="0" fontAlgn="base">
        <a:spcBef>
          <a:spcPct val="20000"/>
        </a:spcBef>
        <a:spcAft>
          <a:spcPct val="0"/>
        </a:spcAft>
        <a:buChar char="»"/>
        <a:defRPr sz="1400">
          <a:solidFill>
            <a:schemeClr val="tx1"/>
          </a:solidFill>
          <a:latin typeface="+mn-lt"/>
          <a:cs typeface="+mn-cs"/>
        </a:defRPr>
      </a:lvl6pPr>
      <a:lvl7pPr marL="2971800" indent="-228600" algn="l" rtl="0" fontAlgn="base">
        <a:spcBef>
          <a:spcPct val="20000"/>
        </a:spcBef>
        <a:spcAft>
          <a:spcPct val="0"/>
        </a:spcAft>
        <a:buChar char="»"/>
        <a:defRPr sz="1400">
          <a:solidFill>
            <a:schemeClr val="tx1"/>
          </a:solidFill>
          <a:latin typeface="+mn-lt"/>
          <a:cs typeface="+mn-cs"/>
        </a:defRPr>
      </a:lvl7pPr>
      <a:lvl8pPr marL="3429000" indent="-228600" algn="l" rtl="0" fontAlgn="base">
        <a:spcBef>
          <a:spcPct val="20000"/>
        </a:spcBef>
        <a:spcAft>
          <a:spcPct val="0"/>
        </a:spcAft>
        <a:buChar char="»"/>
        <a:defRPr sz="1400">
          <a:solidFill>
            <a:schemeClr val="tx1"/>
          </a:solidFill>
          <a:latin typeface="+mn-lt"/>
          <a:cs typeface="+mn-cs"/>
        </a:defRPr>
      </a:lvl8pPr>
      <a:lvl9pPr marL="3886200" indent="-228600" algn="l" rtl="0" fontAlgn="base">
        <a:spcBef>
          <a:spcPct val="20000"/>
        </a:spcBef>
        <a:spcAft>
          <a:spcPct val="0"/>
        </a:spcAft>
        <a:buChar char="»"/>
        <a:defRPr sz="14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wordfish.wordpress.com/files/2006/03/p2.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23.bin"/><Relationship Id="rId5" Type="http://schemas.openxmlformats.org/officeDocument/2006/relationships/image" Target="../media/image3.wmf"/><Relationship Id="rId4"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oleObject" Target="../embeddings/oleObject12.bin"/><Relationship Id="rId3" Type="http://schemas.openxmlformats.org/officeDocument/2006/relationships/notesSlide" Target="../notesSlides/notesSlide2.xml"/><Relationship Id="rId7" Type="http://schemas.openxmlformats.org/officeDocument/2006/relationships/image" Target="../media/image4.wmf"/><Relationship Id="rId12" Type="http://schemas.openxmlformats.org/officeDocument/2006/relationships/oleObject" Target="../embeddings/oleObject7.bin"/><Relationship Id="rId17" Type="http://schemas.openxmlformats.org/officeDocument/2006/relationships/image" Target="../media/image5.png"/><Relationship Id="rId2" Type="http://schemas.openxmlformats.org/officeDocument/2006/relationships/slideLayout" Target="../slideLayouts/slideLayout6.xml"/><Relationship Id="rId16" Type="http://schemas.openxmlformats.org/officeDocument/2006/relationships/oleObject" Target="../embeddings/oleObject11.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3.wmf"/><Relationship Id="rId15" Type="http://schemas.openxmlformats.org/officeDocument/2006/relationships/oleObject" Target="../embeddings/oleObject10.bin"/><Relationship Id="rId10" Type="http://schemas.openxmlformats.org/officeDocument/2006/relationships/oleObject" Target="../embeddings/oleObject5.bin"/><Relationship Id="rId19"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9.bin"/><Relationship Id="rId3" Type="http://schemas.openxmlformats.org/officeDocument/2006/relationships/notesSlide" Target="../notesSlides/notesSlide3.xml"/><Relationship Id="rId7" Type="http://schemas.openxmlformats.org/officeDocument/2006/relationships/oleObject" Target="../embeddings/oleObject15.bin"/><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8.bin"/><Relationship Id="rId5" Type="http://schemas.openxmlformats.org/officeDocument/2006/relationships/image" Target="../media/image4.wmf"/><Relationship Id="rId15" Type="http://schemas.openxmlformats.org/officeDocument/2006/relationships/oleObject" Target="../embeddings/oleObject21.bin"/><Relationship Id="rId10" Type="http://schemas.openxmlformats.org/officeDocument/2006/relationships/image" Target="../media/image3.wmf"/><Relationship Id="rId4" Type="http://schemas.openxmlformats.org/officeDocument/2006/relationships/oleObject" Target="../embeddings/oleObject13.bin"/><Relationship Id="rId9" Type="http://schemas.openxmlformats.org/officeDocument/2006/relationships/oleObject" Target="../embeddings/oleObject17.bin"/><Relationship Id="rId14" Type="http://schemas.openxmlformats.org/officeDocument/2006/relationships/oleObject" Target="../embeddings/oleObject2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3"/>
          <p:cNvSpPr>
            <a:spLocks noGrp="1" noChangeArrowheads="1"/>
          </p:cNvSpPr>
          <p:nvPr>
            <p:ph type="ctrTitle"/>
          </p:nvPr>
        </p:nvSpPr>
        <p:spPr>
          <a:xfrm>
            <a:off x="2819400" y="1981200"/>
            <a:ext cx="6172200" cy="2057400"/>
          </a:xfrm>
        </p:spPr>
        <p:txBody>
          <a:bodyPr/>
          <a:lstStyle/>
          <a:p>
            <a:pPr algn="ctr" eaLnBrk="1" hangingPunct="1"/>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مروري بر نفوذگري و امنيت در سيستم‌هاي كامپيوتري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3600" b="1" dirty="0" smtClean="0">
                <a:effectLst>
                  <a:glow rad="139700">
                    <a:schemeClr val="accent5">
                      <a:satMod val="175000"/>
                      <a:alpha val="40000"/>
                    </a:schemeClr>
                  </a:glow>
                  <a:outerShdw blurRad="60007" dir="2000400" sy="-30000" kx="-800400" algn="bl" rotWithShape="0">
                    <a:prstClr val="black">
                      <a:alpha val="20000"/>
                    </a:prstClr>
                  </a:outerShdw>
                </a:effectLst>
              </a:rPr>
              <a:t> هجوم به قصد تخريب</a:t>
            </a: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t/>
            </a:r>
            <a:br>
              <a:rPr lang="fa-IR" sz="4400" b="1" dirty="0" smtClean="0">
                <a:effectLst>
                  <a:glow rad="139700">
                    <a:schemeClr val="accent5">
                      <a:satMod val="175000"/>
                      <a:alpha val="40000"/>
                    </a:schemeClr>
                  </a:glow>
                  <a:outerShdw blurRad="60007" dir="2000400" sy="-30000" kx="-800400" algn="bl" rotWithShape="0">
                    <a:prstClr val="black">
                      <a:alpha val="20000"/>
                    </a:prstClr>
                  </a:outerShdw>
                </a:effectLst>
              </a:rPr>
            </a:br>
            <a:endParaRPr lang="en-US" sz="4400" b="1" dirty="0" smtClean="0">
              <a:effectLst>
                <a:glow rad="139700">
                  <a:schemeClr val="accent5">
                    <a:satMod val="175000"/>
                    <a:alpha val="40000"/>
                  </a:schemeClr>
                </a:glow>
                <a:outerShdw blurRad="60007" dir="2000400" sy="-30000" kx="-800400" algn="bl" rotWithShape="0">
                  <a:prstClr val="black">
                    <a:alpha val="20000"/>
                  </a:prstClr>
                </a:outerShdw>
              </a:effectLst>
            </a:endParaRPr>
          </a:p>
        </p:txBody>
      </p:sp>
    </p:spTree>
  </p:cSld>
  <p:clrMapOvr>
    <a:overrideClrMapping bg1="lt1" tx1="dk1" bg2="lt2" tx2="dk2" accent1="accent1" accent2="accent2" accent3="accent3" accent4="accent4" accent5="accent5" accent6="accent6" hlink="hlink" folHlink="folHlink"/>
  </p:clrMapOvr>
  <p:transition advTm="765">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Categories of </a:t>
            </a:r>
            <a:r>
              <a:rPr lang="en-US" sz="3200" b="1" kern="1200" dirty="0" err="1" smtClean="0"/>
              <a:t>DoS</a:t>
            </a:r>
            <a:r>
              <a:rPr lang="en-US" sz="3200" b="1" kern="1200" dirty="0" smtClean="0"/>
              <a:t> attack</a:t>
            </a:r>
          </a:p>
        </p:txBody>
      </p:sp>
      <p:sp>
        <p:nvSpPr>
          <p:cNvPr id="31747" name="Rectangle 3"/>
          <p:cNvSpPr>
            <a:spLocks noGrp="1" noChangeArrowheads="1"/>
          </p:cNvSpPr>
          <p:nvPr>
            <p:ph idx="1"/>
          </p:nvPr>
        </p:nvSpPr>
        <p:spPr>
          <a:xfrm>
            <a:off x="533400" y="1524000"/>
            <a:ext cx="8001000" cy="4525963"/>
          </a:xfrm>
        </p:spPr>
        <p:txBody>
          <a:bodyPr/>
          <a:lstStyle/>
          <a:p>
            <a:pPr marL="609600" indent="-274320" algn="l" rtl="0"/>
            <a:r>
              <a:rPr lang="en-US" sz="2800" dirty="0" smtClean="0"/>
              <a:t>Protocol exceptions </a:t>
            </a:r>
          </a:p>
          <a:p>
            <a:pPr marL="1009650" lvl="1" indent="-274320" algn="l" rtl="0"/>
            <a:r>
              <a:rPr lang="en-US" sz="2000" dirty="0" smtClean="0"/>
              <a:t>A protocol attack is a trickier approach, but it is becoming quite popular. Here, the malicious attacker sends traffic </a:t>
            </a:r>
            <a:r>
              <a:rPr lang="en-US" sz="2000" dirty="0" smtClean="0">
                <a:solidFill>
                  <a:srgbClr val="FF0000"/>
                </a:solidFill>
              </a:rPr>
              <a:t>in a way that the target system never expected</a:t>
            </a:r>
            <a:r>
              <a:rPr lang="en-US" sz="2000" dirty="0" smtClean="0"/>
              <a:t>.</a:t>
            </a:r>
          </a:p>
          <a:p>
            <a:pPr marL="609600" indent="-274320" algn="l" rtl="0"/>
            <a:r>
              <a:rPr lang="en-US" sz="2800" dirty="0" smtClean="0"/>
              <a:t>Logic attacks</a:t>
            </a:r>
          </a:p>
          <a:p>
            <a:pPr marL="1009650" lvl="1" indent="-274320" algn="l" rtl="0"/>
            <a:r>
              <a:rPr lang="en-US" sz="2000" dirty="0" smtClean="0"/>
              <a:t>The third type of attack is a logic attack. This is the most advanced type of attack because it involves a </a:t>
            </a:r>
            <a:r>
              <a:rPr lang="en-US" sz="2000" dirty="0" smtClean="0">
                <a:solidFill>
                  <a:srgbClr val="FF0000"/>
                </a:solidFill>
              </a:rPr>
              <a:t>sophisticated understanding of  networking</a:t>
            </a:r>
            <a:r>
              <a:rPr lang="en-US" sz="3200" dirty="0" smtClean="0"/>
              <a:t>. </a:t>
            </a:r>
          </a:p>
          <a:p>
            <a:pPr marL="609600" indent="-274320" algn="l" rtl="0"/>
            <a:endParaRPr lang="en-US" sz="2800" dirty="0" smtClean="0"/>
          </a:p>
          <a:p>
            <a:pPr marL="609600" indent="-274320" algn="l" rtl="0"/>
            <a:endParaRPr lang="en-US" dirty="0" smtClean="0"/>
          </a:p>
          <a:p>
            <a:pPr marL="609600" indent="-274320" algn="l" rtl="0"/>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Samples</a:t>
            </a:r>
          </a:p>
        </p:txBody>
      </p:sp>
      <p:sp>
        <p:nvSpPr>
          <p:cNvPr id="36867" name="Rectangle 3"/>
          <p:cNvSpPr>
            <a:spLocks noGrp="1" noChangeArrowheads="1"/>
          </p:cNvSpPr>
          <p:nvPr>
            <p:ph idx="1"/>
          </p:nvPr>
        </p:nvSpPr>
        <p:spPr/>
        <p:txBody>
          <a:bodyPr/>
          <a:lstStyle/>
          <a:p>
            <a:pPr algn="l" rtl="0"/>
            <a:r>
              <a:rPr lang="en-US" sz="2800" dirty="0" smtClean="0"/>
              <a:t>Ping of Death</a:t>
            </a:r>
          </a:p>
          <a:p>
            <a:pPr algn="l" rtl="0"/>
            <a:r>
              <a:rPr lang="en-US" sz="2800" dirty="0" smtClean="0"/>
              <a:t>Smurf &amp; </a:t>
            </a:r>
            <a:r>
              <a:rPr lang="en-US" sz="2800" dirty="0" err="1" smtClean="0"/>
              <a:t>Fraggle</a:t>
            </a:r>
            <a:endParaRPr lang="en-US" sz="2800" dirty="0" smtClean="0"/>
          </a:p>
          <a:p>
            <a:pPr algn="l" rtl="0"/>
            <a:r>
              <a:rPr lang="en-US" sz="2800" dirty="0" smtClean="0"/>
              <a:t>Land attack</a:t>
            </a:r>
          </a:p>
          <a:p>
            <a:pPr algn="l" rtl="0"/>
            <a:r>
              <a:rPr lang="en-US" sz="2800" dirty="0" smtClean="0"/>
              <a:t>Synchronous Flooding</a:t>
            </a:r>
          </a:p>
          <a:p>
            <a:pPr algn="l" rtl="0"/>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533400" y="1219200"/>
            <a:ext cx="8077200" cy="5026038"/>
          </a:xfrm>
        </p:spPr>
        <p:txBody>
          <a:bodyPr/>
          <a:lstStyle/>
          <a:p>
            <a:pPr algn="l" rtl="0">
              <a:lnSpc>
                <a:spcPct val="80000"/>
              </a:lnSpc>
            </a:pPr>
            <a:r>
              <a:rPr lang="en-US" sz="2800" dirty="0" smtClean="0"/>
              <a:t>With a Ping of Death attack, </a:t>
            </a:r>
            <a:r>
              <a:rPr lang="en-US" sz="2800" dirty="0" smtClean="0">
                <a:solidFill>
                  <a:srgbClr val="FF0000"/>
                </a:solidFill>
              </a:rPr>
              <a:t>an echo packet is sent that is larger than the maximum allowed size of 65,536 bytes</a:t>
            </a:r>
            <a:r>
              <a:rPr lang="en-US" sz="2800" dirty="0" smtClean="0"/>
              <a:t>. The packet is broken down into smaller segments, but when it is reassembled, it is discovered to be too large for the receiving buffer. Subsequently, systems that are unable to handle such abnormalities either crash or reboot.</a:t>
            </a:r>
          </a:p>
          <a:p>
            <a:pPr algn="l" rtl="0">
              <a:lnSpc>
                <a:spcPct val="80000"/>
              </a:lnSpc>
            </a:pPr>
            <a:r>
              <a:rPr lang="en-US" sz="2800" dirty="0" smtClean="0"/>
              <a:t>You can perform a Ping of Death from within Linux by typing </a:t>
            </a:r>
          </a:p>
          <a:p>
            <a:pPr algn="l" rtl="0">
              <a:lnSpc>
                <a:spcPct val="80000"/>
              </a:lnSpc>
              <a:buNone/>
            </a:pPr>
            <a:r>
              <a:rPr lang="en-US" sz="2800" dirty="0" smtClean="0"/>
              <a:t>		ping  –s 65537.</a:t>
            </a:r>
          </a:p>
          <a:p>
            <a:pPr algn="l" rtl="0">
              <a:lnSpc>
                <a:spcPct val="80000"/>
              </a:lnSpc>
            </a:pPr>
            <a:r>
              <a:rPr lang="en-US" sz="2800" dirty="0" smtClean="0"/>
              <a:t>Tools: </a:t>
            </a:r>
          </a:p>
          <a:p>
            <a:pPr lvl="1" algn="l" rtl="0">
              <a:lnSpc>
                <a:spcPct val="80000"/>
              </a:lnSpc>
            </a:pPr>
            <a:r>
              <a:rPr lang="en-US" sz="2000" dirty="0" smtClean="0"/>
              <a:t>Jolt, </a:t>
            </a:r>
            <a:r>
              <a:rPr lang="en-US" sz="2000" dirty="0" err="1" smtClean="0"/>
              <a:t>Sping</a:t>
            </a:r>
            <a:r>
              <a:rPr lang="en-US" sz="2000" dirty="0" smtClean="0"/>
              <a:t>, ICMP Bug, </a:t>
            </a:r>
            <a:r>
              <a:rPr lang="en-US" sz="2000" dirty="0" err="1" smtClean="0"/>
              <a:t>IceNewk</a:t>
            </a:r>
            <a:r>
              <a:rPr lang="en-US" sz="2000" dirty="0" smtClean="0"/>
              <a:t> </a:t>
            </a:r>
          </a:p>
        </p:txBody>
      </p:sp>
      <p:sp>
        <p:nvSpPr>
          <p:cNvPr id="5"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latin typeface="Times New Roman" pitchFamily="18" charset="0"/>
              </a:rPr>
              <a:t>Ping of Death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76200"/>
            <a:ext cx="7391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Smurf </a:t>
            </a:r>
          </a:p>
        </p:txBody>
      </p:sp>
      <p:sp>
        <p:nvSpPr>
          <p:cNvPr id="26627" name="Rectangle 3"/>
          <p:cNvSpPr>
            <a:spLocks noGrp="1" noChangeArrowheads="1"/>
          </p:cNvSpPr>
          <p:nvPr>
            <p:ph idx="1"/>
          </p:nvPr>
        </p:nvSpPr>
        <p:spPr>
          <a:xfrm>
            <a:off x="684213" y="1524000"/>
            <a:ext cx="7543800" cy="4291013"/>
          </a:xfrm>
        </p:spPr>
        <p:txBody>
          <a:bodyPr/>
          <a:lstStyle/>
          <a:p>
            <a:pPr algn="l" rtl="0">
              <a:lnSpc>
                <a:spcPct val="90000"/>
              </a:lnSpc>
            </a:pPr>
            <a:r>
              <a:rPr lang="en-US" sz="3200" dirty="0" smtClean="0"/>
              <a:t>A Smurf attack is another </a:t>
            </a:r>
            <a:r>
              <a:rPr lang="en-US" sz="3200" dirty="0" err="1" smtClean="0"/>
              <a:t>DoS</a:t>
            </a:r>
            <a:r>
              <a:rPr lang="en-US" sz="3200" dirty="0" smtClean="0"/>
              <a:t> attack that uses ICMP. Here, a request is sent to a network </a:t>
            </a:r>
            <a:r>
              <a:rPr lang="en-US" sz="3200" dirty="0" smtClean="0">
                <a:solidFill>
                  <a:srgbClr val="FF0000"/>
                </a:solidFill>
              </a:rPr>
              <a:t>broadcast address </a:t>
            </a:r>
            <a:r>
              <a:rPr lang="en-US" sz="3200" dirty="0" smtClean="0"/>
              <a:t>with the </a:t>
            </a:r>
            <a:r>
              <a:rPr lang="en-US" sz="3200" dirty="0" smtClean="0">
                <a:solidFill>
                  <a:srgbClr val="FF0000"/>
                </a:solidFill>
              </a:rPr>
              <a:t>target as the spoofed source</a:t>
            </a:r>
            <a:r>
              <a:rPr lang="en-US" sz="3200" dirty="0" smtClean="0"/>
              <a:t>. When hosts receive the echo request, they send an echo reply back to the target. </a:t>
            </a:r>
          </a:p>
          <a:p>
            <a:pPr lvl="1" algn="l" rtl="0">
              <a:lnSpc>
                <a:spcPct val="90000"/>
              </a:lnSpc>
            </a:pPr>
            <a:r>
              <a:rPr lang="en-US" sz="2400" dirty="0" smtClean="0"/>
              <a:t>Sending multiple Smurf attacks directed at a single target in a distributed fashion might succeed in crashing it. </a:t>
            </a:r>
          </a:p>
          <a:p>
            <a:pPr algn="l" rtl="0">
              <a:lnSpc>
                <a:spcPct val="90000"/>
              </a:lnSpc>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2000"/>
                                        <p:tgtEl>
                                          <p:spTgt spid="266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fade">
                                      <p:cBhvr>
                                        <p:cTn id="10" dur="2000"/>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76200"/>
            <a:ext cx="7391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Smurf </a:t>
            </a:r>
          </a:p>
        </p:txBody>
      </p:sp>
      <p:sp>
        <p:nvSpPr>
          <p:cNvPr id="4" name="Content Placeholder 3"/>
          <p:cNvSpPr>
            <a:spLocks noGrp="1"/>
          </p:cNvSpPr>
          <p:nvPr>
            <p:ph idx="1"/>
          </p:nvPr>
        </p:nvSpPr>
        <p:spPr/>
        <p:txBody>
          <a:bodyPr/>
          <a:lstStyle/>
          <a:p>
            <a:endParaRPr lang="en-US"/>
          </a:p>
        </p:txBody>
      </p:sp>
      <p:grpSp>
        <p:nvGrpSpPr>
          <p:cNvPr id="28" name="Group 27"/>
          <p:cNvGrpSpPr/>
          <p:nvPr/>
        </p:nvGrpSpPr>
        <p:grpSpPr>
          <a:xfrm>
            <a:off x="1822450" y="1219200"/>
            <a:ext cx="5492750" cy="5121275"/>
            <a:chOff x="2133600" y="2514600"/>
            <a:chExt cx="4121150" cy="4206875"/>
          </a:xfrm>
        </p:grpSpPr>
        <p:sp>
          <p:nvSpPr>
            <p:cNvPr id="5" name="Footer Placeholder 3"/>
            <p:cNvSpPr txBox="1">
              <a:spLocks/>
            </p:cNvSpPr>
            <p:nvPr/>
          </p:nvSpPr>
          <p:spPr bwMode="auto">
            <a:xfrm>
              <a:off x="3124200" y="6245225"/>
              <a:ext cx="2895600" cy="476250"/>
            </a:xfrm>
            <a:prstGeom prst="rect">
              <a:avLst/>
            </a:prstGeom>
            <a:noFill/>
            <a:ln>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smtClean="0">
                  <a:ln>
                    <a:noFill/>
                  </a:ln>
                  <a:solidFill>
                    <a:schemeClr val="tx1"/>
                  </a:solidFill>
                  <a:effectLst/>
                  <a:uLnTx/>
                  <a:uFillTx/>
                  <a:latin typeface="Tahoma" pitchFamily="34" charset="0"/>
                  <a:ea typeface="+mn-ea"/>
                  <a:cs typeface="Arial" charset="0"/>
                </a:rPr>
                <a:t> </a:t>
              </a:r>
              <a:endParaRPr kumimoji="0" lang="en-US" sz="1600" b="0" i="0" u="none" strike="noStrike" kern="1200" cap="none" spc="0" normalizeH="0" baseline="0" noProof="0">
                <a:ln>
                  <a:noFill/>
                </a:ln>
                <a:solidFill>
                  <a:schemeClr val="tx1"/>
                </a:solidFill>
                <a:effectLst/>
                <a:uLnTx/>
                <a:uFillTx/>
                <a:latin typeface="Tahoma" pitchFamily="34" charset="0"/>
                <a:ea typeface="+mn-ea"/>
                <a:cs typeface="Arial" charset="0"/>
              </a:endParaRPr>
            </a:p>
          </p:txBody>
        </p:sp>
        <p:sp>
          <p:nvSpPr>
            <p:cNvPr id="6" name="Rectangle 3"/>
            <p:cNvSpPr>
              <a:spLocks noChangeArrowheads="1"/>
            </p:cNvSpPr>
            <p:nvPr/>
          </p:nvSpPr>
          <p:spPr bwMode="auto">
            <a:xfrm>
              <a:off x="2133600" y="2743200"/>
              <a:ext cx="6858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A</a:t>
              </a:r>
            </a:p>
          </p:txBody>
        </p:sp>
        <p:grpSp>
          <p:nvGrpSpPr>
            <p:cNvPr id="7" name="Group 4"/>
            <p:cNvGrpSpPr>
              <a:grpSpLocks/>
            </p:cNvGrpSpPr>
            <p:nvPr/>
          </p:nvGrpSpPr>
          <p:grpSpPr bwMode="auto">
            <a:xfrm>
              <a:off x="5105400" y="2514600"/>
              <a:ext cx="1149350" cy="3689350"/>
              <a:chOff x="3216" y="1584"/>
              <a:chExt cx="724" cy="2324"/>
            </a:xfrm>
          </p:grpSpPr>
          <p:grpSp>
            <p:nvGrpSpPr>
              <p:cNvPr id="8" name="Group 5"/>
              <p:cNvGrpSpPr>
                <a:grpSpLocks/>
              </p:cNvGrpSpPr>
              <p:nvPr/>
            </p:nvGrpSpPr>
            <p:grpSpPr bwMode="auto">
              <a:xfrm>
                <a:off x="3360" y="1584"/>
                <a:ext cx="528" cy="2160"/>
                <a:chOff x="3360" y="1584"/>
                <a:chExt cx="528" cy="2160"/>
              </a:xfrm>
            </p:grpSpPr>
            <p:sp>
              <p:nvSpPr>
                <p:cNvPr id="10" name="Line 6"/>
                <p:cNvSpPr>
                  <a:spLocks noChangeShapeType="1"/>
                </p:cNvSpPr>
                <p:nvPr/>
              </p:nvSpPr>
              <p:spPr bwMode="auto">
                <a:xfrm>
                  <a:off x="3360" y="1584"/>
                  <a:ext cx="0" cy="2160"/>
                </a:xfrm>
                <a:prstGeom prst="line">
                  <a:avLst/>
                </a:prstGeom>
                <a:noFill/>
                <a:ln w="9525">
                  <a:solidFill>
                    <a:schemeClr val="tx1"/>
                  </a:solidFill>
                  <a:miter lim="800000"/>
                  <a:headEnd/>
                  <a:tailEnd/>
                </a:ln>
              </p:spPr>
              <p:txBody>
                <a:bodyPr wrap="none"/>
                <a:lstStyle/>
                <a:p>
                  <a:endParaRPr lang="en-US"/>
                </a:p>
              </p:txBody>
            </p:sp>
            <p:sp>
              <p:nvSpPr>
                <p:cNvPr id="11" name="Rectangle 7"/>
                <p:cNvSpPr>
                  <a:spLocks noChangeArrowheads="1"/>
                </p:cNvSpPr>
                <p:nvPr/>
              </p:nvSpPr>
              <p:spPr bwMode="auto">
                <a:xfrm>
                  <a:off x="3552" y="1632"/>
                  <a:ext cx="336"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T</a:t>
                  </a:r>
                  <a:r>
                    <a:rPr lang="en-US" sz="2400" baseline="-14000">
                      <a:latin typeface="Times New Roman" pitchFamily="18" charset="0"/>
                    </a:rPr>
                    <a:t>1</a:t>
                  </a:r>
                </a:p>
              </p:txBody>
            </p:sp>
            <p:sp>
              <p:nvSpPr>
                <p:cNvPr id="12" name="Rectangle 8"/>
                <p:cNvSpPr>
                  <a:spLocks noChangeArrowheads="1"/>
                </p:cNvSpPr>
                <p:nvPr/>
              </p:nvSpPr>
              <p:spPr bwMode="auto">
                <a:xfrm>
                  <a:off x="3552" y="2064"/>
                  <a:ext cx="336"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T</a:t>
                  </a:r>
                  <a:r>
                    <a:rPr lang="en-US" sz="2400" baseline="-14000">
                      <a:latin typeface="Times New Roman" pitchFamily="18" charset="0"/>
                    </a:rPr>
                    <a:t>2</a:t>
                  </a:r>
                </a:p>
              </p:txBody>
            </p:sp>
            <p:sp>
              <p:nvSpPr>
                <p:cNvPr id="13" name="Rectangle 9"/>
                <p:cNvSpPr>
                  <a:spLocks noChangeArrowheads="1"/>
                </p:cNvSpPr>
                <p:nvPr/>
              </p:nvSpPr>
              <p:spPr bwMode="auto">
                <a:xfrm>
                  <a:off x="3552" y="2544"/>
                  <a:ext cx="336"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T</a:t>
                  </a:r>
                  <a:r>
                    <a:rPr lang="en-US" sz="2400" baseline="-14000">
                      <a:latin typeface="Times New Roman" pitchFamily="18" charset="0"/>
                    </a:rPr>
                    <a:t>3</a:t>
                  </a:r>
                </a:p>
              </p:txBody>
            </p:sp>
            <p:sp>
              <p:nvSpPr>
                <p:cNvPr id="14" name="Rectangle 10"/>
                <p:cNvSpPr>
                  <a:spLocks noChangeArrowheads="1"/>
                </p:cNvSpPr>
                <p:nvPr/>
              </p:nvSpPr>
              <p:spPr bwMode="auto">
                <a:xfrm>
                  <a:off x="3552" y="3312"/>
                  <a:ext cx="336" cy="24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T</a:t>
                  </a:r>
                  <a:r>
                    <a:rPr lang="en-US" sz="2400" baseline="-14000">
                      <a:latin typeface="Times New Roman" pitchFamily="18" charset="0"/>
                    </a:rPr>
                    <a:t>n</a:t>
                  </a:r>
                </a:p>
              </p:txBody>
            </p:sp>
            <p:sp>
              <p:nvSpPr>
                <p:cNvPr id="15" name="Line 11"/>
                <p:cNvSpPr>
                  <a:spLocks noChangeShapeType="1"/>
                </p:cNvSpPr>
                <p:nvPr/>
              </p:nvSpPr>
              <p:spPr bwMode="auto">
                <a:xfrm>
                  <a:off x="3360" y="1776"/>
                  <a:ext cx="192" cy="0"/>
                </a:xfrm>
                <a:prstGeom prst="line">
                  <a:avLst/>
                </a:prstGeom>
                <a:noFill/>
                <a:ln w="9525">
                  <a:solidFill>
                    <a:schemeClr val="tx1"/>
                  </a:solidFill>
                  <a:miter lim="800000"/>
                  <a:headEnd/>
                  <a:tailEnd/>
                </a:ln>
              </p:spPr>
              <p:txBody>
                <a:bodyPr wrap="none"/>
                <a:lstStyle/>
                <a:p>
                  <a:endParaRPr lang="en-US"/>
                </a:p>
              </p:txBody>
            </p:sp>
            <p:sp>
              <p:nvSpPr>
                <p:cNvPr id="16" name="Line 12"/>
                <p:cNvSpPr>
                  <a:spLocks noChangeShapeType="1"/>
                </p:cNvSpPr>
                <p:nvPr/>
              </p:nvSpPr>
              <p:spPr bwMode="auto">
                <a:xfrm>
                  <a:off x="3360" y="2208"/>
                  <a:ext cx="192" cy="0"/>
                </a:xfrm>
                <a:prstGeom prst="line">
                  <a:avLst/>
                </a:prstGeom>
                <a:noFill/>
                <a:ln w="9525">
                  <a:solidFill>
                    <a:schemeClr val="tx1"/>
                  </a:solidFill>
                  <a:miter lim="800000"/>
                  <a:headEnd/>
                  <a:tailEnd/>
                </a:ln>
              </p:spPr>
              <p:txBody>
                <a:bodyPr wrap="none"/>
                <a:lstStyle/>
                <a:p>
                  <a:endParaRPr lang="en-US"/>
                </a:p>
              </p:txBody>
            </p:sp>
            <p:sp>
              <p:nvSpPr>
                <p:cNvPr id="17" name="Line 13"/>
                <p:cNvSpPr>
                  <a:spLocks noChangeShapeType="1"/>
                </p:cNvSpPr>
                <p:nvPr/>
              </p:nvSpPr>
              <p:spPr bwMode="auto">
                <a:xfrm>
                  <a:off x="3360" y="2688"/>
                  <a:ext cx="192" cy="0"/>
                </a:xfrm>
                <a:prstGeom prst="line">
                  <a:avLst/>
                </a:prstGeom>
                <a:noFill/>
                <a:ln w="9525">
                  <a:solidFill>
                    <a:schemeClr val="tx1"/>
                  </a:solidFill>
                  <a:miter lim="800000"/>
                  <a:headEnd/>
                  <a:tailEnd/>
                </a:ln>
              </p:spPr>
              <p:txBody>
                <a:bodyPr wrap="none"/>
                <a:lstStyle/>
                <a:p>
                  <a:endParaRPr lang="en-US"/>
                </a:p>
              </p:txBody>
            </p:sp>
            <p:sp>
              <p:nvSpPr>
                <p:cNvPr id="18" name="Line 14"/>
                <p:cNvSpPr>
                  <a:spLocks noChangeShapeType="1"/>
                </p:cNvSpPr>
                <p:nvPr/>
              </p:nvSpPr>
              <p:spPr bwMode="auto">
                <a:xfrm>
                  <a:off x="3360" y="3456"/>
                  <a:ext cx="192" cy="0"/>
                </a:xfrm>
                <a:prstGeom prst="line">
                  <a:avLst/>
                </a:prstGeom>
                <a:noFill/>
                <a:ln w="9525">
                  <a:solidFill>
                    <a:schemeClr val="tx1"/>
                  </a:solidFill>
                  <a:miter lim="800000"/>
                  <a:headEnd/>
                  <a:tailEnd/>
                </a:ln>
              </p:spPr>
              <p:txBody>
                <a:bodyPr wrap="none"/>
                <a:lstStyle/>
                <a:p>
                  <a:endParaRPr lang="en-US"/>
                </a:p>
              </p:txBody>
            </p:sp>
          </p:grpSp>
          <p:sp>
            <p:nvSpPr>
              <p:cNvPr id="9" name="Text Box 15"/>
              <p:cNvSpPr txBox="1">
                <a:spLocks noChangeArrowheads="1"/>
              </p:cNvSpPr>
              <p:nvPr/>
            </p:nvSpPr>
            <p:spPr bwMode="auto">
              <a:xfrm>
                <a:off x="3216" y="3696"/>
                <a:ext cx="724" cy="212"/>
              </a:xfrm>
              <a:prstGeom prst="rect">
                <a:avLst/>
              </a:prstGeom>
              <a:noFill/>
              <a:ln w="9525">
                <a:noFill/>
                <a:miter lim="800000"/>
                <a:headEnd/>
                <a:tailEnd/>
              </a:ln>
            </p:spPr>
            <p:txBody>
              <a:bodyPr wrap="none">
                <a:spAutoFit/>
              </a:bodyPr>
              <a:lstStyle/>
              <a:p>
                <a:pPr eaLnBrk="1" hangingPunct="1"/>
                <a:r>
                  <a:rPr lang="en-US" sz="1600">
                    <a:latin typeface="Times New Roman" pitchFamily="18" charset="0"/>
                  </a:rPr>
                  <a:t>192.168.1.0</a:t>
                </a:r>
              </a:p>
            </p:txBody>
          </p:sp>
        </p:grpSp>
        <p:grpSp>
          <p:nvGrpSpPr>
            <p:cNvPr id="19" name="Group 16"/>
            <p:cNvGrpSpPr>
              <a:grpSpLocks/>
            </p:cNvGrpSpPr>
            <p:nvPr/>
          </p:nvGrpSpPr>
          <p:grpSpPr bwMode="auto">
            <a:xfrm>
              <a:off x="2819400" y="2667000"/>
              <a:ext cx="2286000" cy="1600200"/>
              <a:chOff x="1776" y="1680"/>
              <a:chExt cx="1440" cy="1008"/>
            </a:xfrm>
          </p:grpSpPr>
          <p:sp>
            <p:nvSpPr>
              <p:cNvPr id="20" name="Line 17"/>
              <p:cNvSpPr>
                <a:spLocks noChangeShapeType="1"/>
              </p:cNvSpPr>
              <p:nvPr/>
            </p:nvSpPr>
            <p:spPr bwMode="auto">
              <a:xfrm>
                <a:off x="1776" y="1920"/>
                <a:ext cx="1440" cy="768"/>
              </a:xfrm>
              <a:prstGeom prst="line">
                <a:avLst/>
              </a:prstGeom>
              <a:noFill/>
              <a:ln w="38100" cmpd="dbl">
                <a:solidFill>
                  <a:schemeClr val="tx1"/>
                </a:solidFill>
                <a:miter lim="800000"/>
                <a:headEnd/>
                <a:tailEnd type="triangle" w="med" len="med"/>
              </a:ln>
            </p:spPr>
            <p:txBody>
              <a:bodyPr wrap="none"/>
              <a:lstStyle/>
              <a:p>
                <a:endParaRPr lang="en-US"/>
              </a:p>
            </p:txBody>
          </p:sp>
          <p:sp>
            <p:nvSpPr>
              <p:cNvPr id="21" name="Text Box 18"/>
              <p:cNvSpPr txBox="1">
                <a:spLocks noChangeArrowheads="1"/>
              </p:cNvSpPr>
              <p:nvPr/>
            </p:nvSpPr>
            <p:spPr bwMode="auto">
              <a:xfrm rot="1506678">
                <a:off x="1872" y="1680"/>
                <a:ext cx="1038" cy="460"/>
              </a:xfrm>
              <a:prstGeom prst="rect">
                <a:avLst/>
              </a:prstGeom>
              <a:noFill/>
              <a:ln w="9525">
                <a:noFill/>
                <a:miter lim="800000"/>
                <a:headEnd/>
                <a:tailEnd/>
              </a:ln>
            </p:spPr>
            <p:txBody>
              <a:bodyPr wrap="none">
                <a:spAutoFit/>
              </a:bodyPr>
              <a:lstStyle/>
              <a:p>
                <a:pPr eaLnBrk="1" hangingPunct="1"/>
                <a:r>
                  <a:rPr lang="en-US" sz="1400">
                    <a:latin typeface="Times New Roman" pitchFamily="18" charset="0"/>
                  </a:rPr>
                  <a:t>ICMP Echo Request</a:t>
                </a:r>
              </a:p>
              <a:p>
                <a:pPr eaLnBrk="1" hangingPunct="1"/>
                <a:r>
                  <a:rPr lang="en-US" sz="1400">
                    <a:latin typeface="Times New Roman" pitchFamily="18" charset="0"/>
                  </a:rPr>
                  <a:t>Dest: 192.168.1.255</a:t>
                </a:r>
              </a:p>
              <a:p>
                <a:pPr eaLnBrk="1" hangingPunct="1"/>
                <a:r>
                  <a:rPr lang="en-US" sz="1400">
                    <a:latin typeface="Times New Roman" pitchFamily="18" charset="0"/>
                  </a:rPr>
                  <a:t>Source: V</a:t>
                </a:r>
              </a:p>
            </p:txBody>
          </p:sp>
        </p:grpSp>
        <p:sp>
          <p:nvSpPr>
            <p:cNvPr id="22" name="Rectangle 19"/>
            <p:cNvSpPr>
              <a:spLocks noChangeArrowheads="1"/>
            </p:cNvSpPr>
            <p:nvPr/>
          </p:nvSpPr>
          <p:spPr bwMode="auto">
            <a:xfrm>
              <a:off x="2133600" y="4876800"/>
              <a:ext cx="6858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400">
                  <a:latin typeface="Times New Roman" pitchFamily="18" charset="0"/>
                </a:rPr>
                <a:t>V</a:t>
              </a:r>
            </a:p>
          </p:txBody>
        </p:sp>
        <p:sp>
          <p:nvSpPr>
            <p:cNvPr id="23" name="Line 20"/>
            <p:cNvSpPr>
              <a:spLocks noChangeShapeType="1"/>
            </p:cNvSpPr>
            <p:nvPr/>
          </p:nvSpPr>
          <p:spPr bwMode="auto">
            <a:xfrm flipH="1">
              <a:off x="2895600" y="2895600"/>
              <a:ext cx="2667000" cy="1981200"/>
            </a:xfrm>
            <a:prstGeom prst="line">
              <a:avLst/>
            </a:prstGeom>
            <a:noFill/>
            <a:ln w="9525">
              <a:solidFill>
                <a:schemeClr val="tx1"/>
              </a:solidFill>
              <a:miter lim="800000"/>
              <a:headEnd/>
              <a:tailEnd type="triangle" w="med" len="med"/>
            </a:ln>
          </p:spPr>
          <p:txBody>
            <a:bodyPr wrap="none"/>
            <a:lstStyle/>
            <a:p>
              <a:endParaRPr lang="en-US"/>
            </a:p>
          </p:txBody>
        </p:sp>
        <p:sp>
          <p:nvSpPr>
            <p:cNvPr id="24" name="Line 21"/>
            <p:cNvSpPr>
              <a:spLocks noChangeShapeType="1"/>
            </p:cNvSpPr>
            <p:nvPr/>
          </p:nvSpPr>
          <p:spPr bwMode="auto">
            <a:xfrm flipH="1">
              <a:off x="2895600" y="3581400"/>
              <a:ext cx="2667000" cy="1447800"/>
            </a:xfrm>
            <a:prstGeom prst="line">
              <a:avLst/>
            </a:prstGeom>
            <a:noFill/>
            <a:ln w="9525">
              <a:solidFill>
                <a:schemeClr val="tx1"/>
              </a:solidFill>
              <a:miter lim="800000"/>
              <a:headEnd/>
              <a:tailEnd type="triangle" w="med" len="med"/>
            </a:ln>
          </p:spPr>
          <p:txBody>
            <a:bodyPr wrap="none"/>
            <a:lstStyle/>
            <a:p>
              <a:endParaRPr lang="en-US"/>
            </a:p>
          </p:txBody>
        </p:sp>
        <p:sp>
          <p:nvSpPr>
            <p:cNvPr id="25" name="Line 22"/>
            <p:cNvSpPr>
              <a:spLocks noChangeShapeType="1"/>
            </p:cNvSpPr>
            <p:nvPr/>
          </p:nvSpPr>
          <p:spPr bwMode="auto">
            <a:xfrm flipH="1">
              <a:off x="2895600" y="4343400"/>
              <a:ext cx="2667000" cy="762000"/>
            </a:xfrm>
            <a:prstGeom prst="line">
              <a:avLst/>
            </a:prstGeom>
            <a:noFill/>
            <a:ln w="9525">
              <a:solidFill>
                <a:schemeClr val="tx1"/>
              </a:solidFill>
              <a:miter lim="800000"/>
              <a:headEnd/>
              <a:tailEnd type="triangle" w="med" len="med"/>
            </a:ln>
          </p:spPr>
          <p:txBody>
            <a:bodyPr wrap="none"/>
            <a:lstStyle/>
            <a:p>
              <a:endParaRPr lang="en-US"/>
            </a:p>
          </p:txBody>
        </p:sp>
        <p:sp>
          <p:nvSpPr>
            <p:cNvPr id="26" name="Line 23"/>
            <p:cNvSpPr>
              <a:spLocks noChangeShapeType="1"/>
            </p:cNvSpPr>
            <p:nvPr/>
          </p:nvSpPr>
          <p:spPr bwMode="auto">
            <a:xfrm flipH="1" flipV="1">
              <a:off x="2895600" y="5181600"/>
              <a:ext cx="2743200" cy="381000"/>
            </a:xfrm>
            <a:prstGeom prst="line">
              <a:avLst/>
            </a:prstGeom>
            <a:noFill/>
            <a:ln w="9525">
              <a:solidFill>
                <a:schemeClr val="tx1"/>
              </a:solidFill>
              <a:miter lim="800000"/>
              <a:headEnd/>
              <a:tailEnd type="triangle" w="med" len="med"/>
            </a:ln>
          </p:spPr>
          <p:txBody>
            <a:bodyPr wrap="none"/>
            <a:lstStyle/>
            <a:p>
              <a:endParaRPr lang="en-US"/>
            </a:p>
          </p:txBody>
        </p:sp>
        <p:sp>
          <p:nvSpPr>
            <p:cNvPr id="27" name="Text Box 24"/>
            <p:cNvSpPr txBox="1">
              <a:spLocks noChangeArrowheads="1"/>
            </p:cNvSpPr>
            <p:nvPr/>
          </p:nvSpPr>
          <p:spPr bwMode="auto">
            <a:xfrm rot="19361071">
              <a:off x="2590800" y="3962400"/>
              <a:ext cx="1562100" cy="517525"/>
            </a:xfrm>
            <a:prstGeom prst="rect">
              <a:avLst/>
            </a:prstGeom>
            <a:noFill/>
            <a:ln w="9525">
              <a:noFill/>
              <a:miter lim="800000"/>
              <a:headEnd/>
              <a:tailEnd/>
            </a:ln>
          </p:spPr>
          <p:txBody>
            <a:bodyPr wrap="none">
              <a:spAutoFit/>
            </a:bodyPr>
            <a:lstStyle/>
            <a:p>
              <a:pPr eaLnBrk="1" hangingPunct="1"/>
              <a:r>
                <a:rPr lang="en-US" sz="1400">
                  <a:latin typeface="Times New Roman" pitchFamily="18" charset="0"/>
                </a:rPr>
                <a:t>ICMP Echo Reply</a:t>
              </a:r>
            </a:p>
            <a:p>
              <a:pPr eaLnBrk="1" hangingPunct="1"/>
              <a:r>
                <a:rPr lang="en-US" sz="1400">
                  <a:latin typeface="Times New Roman" pitchFamily="18" charset="0"/>
                </a:rPr>
                <a:t>Source: T1; Dest V</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228600"/>
            <a:ext cx="7115148" cy="70487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
            </a:r>
            <a:br>
              <a:rPr lang="en-US" sz="3200" b="1" kern="1200" dirty="0" smtClean="0"/>
            </a:br>
            <a:r>
              <a:rPr lang="en-US" sz="3200" b="1" kern="1200" dirty="0" smtClean="0"/>
              <a:t>LAND Attack</a:t>
            </a:r>
            <a:br>
              <a:rPr lang="en-US" sz="3200" b="1" kern="1200" dirty="0" smtClean="0"/>
            </a:br>
            <a:endParaRPr lang="en-US" sz="3200" b="1" kern="1200" dirty="0" smtClean="0"/>
          </a:p>
        </p:txBody>
      </p:sp>
      <p:sp>
        <p:nvSpPr>
          <p:cNvPr id="43011" name="Rectangle 3"/>
          <p:cNvSpPr>
            <a:spLocks noGrp="1" noChangeArrowheads="1"/>
          </p:cNvSpPr>
          <p:nvPr>
            <p:ph idx="1"/>
          </p:nvPr>
        </p:nvSpPr>
        <p:spPr>
          <a:xfrm>
            <a:off x="304800" y="1295400"/>
            <a:ext cx="8229600" cy="4754563"/>
          </a:xfrm>
        </p:spPr>
        <p:txBody>
          <a:bodyPr/>
          <a:lstStyle/>
          <a:p>
            <a:pPr algn="l" rtl="0">
              <a:lnSpc>
                <a:spcPct val="80000"/>
              </a:lnSpc>
            </a:pPr>
            <a:r>
              <a:rPr lang="en-US" sz="2800" dirty="0" smtClean="0"/>
              <a:t>In a LAND attack, a TCP SYN packet is sent with the </a:t>
            </a:r>
            <a:r>
              <a:rPr lang="en-US" sz="2800" dirty="0" smtClean="0">
                <a:solidFill>
                  <a:srgbClr val="FF0000"/>
                </a:solidFill>
              </a:rPr>
              <a:t>same source and destination address and port number</a:t>
            </a:r>
            <a:r>
              <a:rPr lang="en-US" sz="2800" dirty="0" smtClean="0"/>
              <a:t>. When a host receives this abnormal traffic, it often either slows down or comes to a complete halt as it tries to initiate communication with itself in an infinite loop. </a:t>
            </a:r>
          </a:p>
          <a:p>
            <a:pPr algn="l" rtl="0">
              <a:lnSpc>
                <a:spcPct val="80000"/>
              </a:lnSpc>
            </a:pPr>
            <a:r>
              <a:rPr lang="en-US" sz="2800" dirty="0" smtClean="0"/>
              <a:t>Although this is an old attack (first reportedly discovered in 1997), </a:t>
            </a:r>
            <a:r>
              <a:rPr lang="en-US" sz="2800" dirty="0" smtClean="0">
                <a:solidFill>
                  <a:srgbClr val="FF0000"/>
                </a:solidFill>
              </a:rPr>
              <a:t>both Windows XP with service pack 2 and Windows Server 2003 are vulnerable to this attack</a:t>
            </a:r>
            <a:r>
              <a:rPr lang="en-US" sz="2800" dirty="0" smtClean="0"/>
              <a:t>.</a:t>
            </a:r>
          </a:p>
          <a:p>
            <a:pPr algn="l" rtl="0">
              <a:lnSpc>
                <a:spcPct val="80000"/>
              </a:lnSpc>
            </a:pPr>
            <a:r>
              <a:rPr lang="en-US" sz="2800" dirty="0" err="1" smtClean="0">
                <a:solidFill>
                  <a:srgbClr val="FF0000"/>
                </a:solidFill>
              </a:rPr>
              <a:t>HPing</a:t>
            </a:r>
            <a:r>
              <a:rPr lang="en-US" sz="2800" dirty="0" smtClean="0"/>
              <a:t> can be used to craft packets with the same spoofed source and destination address.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
          <p:cNvSpPr>
            <a:spLocks noGrp="1" noChangeArrowheads="1"/>
          </p:cNvSpPr>
          <p:nvPr>
            <p:ph type="body" idx="4294967295"/>
          </p:nvPr>
        </p:nvSpPr>
        <p:spPr>
          <a:xfrm>
            <a:off x="457200" y="1371600"/>
            <a:ext cx="8229600" cy="4678363"/>
          </a:xfrm>
        </p:spPr>
        <p:txBody>
          <a:bodyPr/>
          <a:lstStyle/>
          <a:p>
            <a:pPr algn="r" rt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400" dirty="0" smtClean="0">
                <a:cs typeface="B Nazanin" pitchFamily="2" charset="-78"/>
              </a:rPr>
              <a:t>هنگامی که قربانی</a:t>
            </a:r>
            <a:r>
              <a:rPr lang="en-GB" sz="2400" dirty="0" smtClean="0">
                <a:cs typeface="B Nazanin" pitchFamily="2" charset="-78"/>
              </a:rPr>
              <a:t> SYN </a:t>
            </a:r>
            <a:r>
              <a:rPr lang="ar-SA" sz="2400" dirty="0" smtClean="0">
                <a:cs typeface="B Nazanin" pitchFamily="2" charset="-78"/>
              </a:rPr>
              <a:t>را دریافت می کند، شماره ترتیب را به روز کرده</a:t>
            </a:r>
            <a:r>
              <a:rPr lang="en-GB" sz="2400" dirty="0" smtClean="0">
                <a:cs typeface="B Nazanin" pitchFamily="2" charset="-78"/>
              </a:rPr>
              <a:t>، ACK </a:t>
            </a:r>
            <a:r>
              <a:rPr lang="ar-SA" sz="2400" dirty="0" smtClean="0">
                <a:cs typeface="B Nazanin" pitchFamily="2" charset="-78"/>
              </a:rPr>
              <a:t>می فرستد، سپس بسته ای با شماره ترتیب مشابه دریافت می کند و آن را با همان شماره ترتیب برای فرستنده می فرستد تا توسط او اصلاح شود</a:t>
            </a:r>
            <a:endParaRPr lang="en-GB" sz="2400" dirty="0" smtClean="0">
              <a:cs typeface="B Nazanin" pitchFamily="2" charset="-78"/>
            </a:endParaRPr>
          </a:p>
          <a:p>
            <a:pPr algn="r" rtl="1"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400" dirty="0" smtClean="0">
                <a:cs typeface="B Nazanin" pitchFamily="2" charset="-78"/>
              </a:rPr>
              <a:t>چون شماره ترتیب هرگز به روز نمی شود، قربانی دچار حلقه بی نهایت می شود</a:t>
            </a:r>
            <a:r>
              <a:rPr lang="en-GB" sz="2400" dirty="0" smtClean="0">
                <a:cs typeface="B Nazanin" pitchFamily="2" charset="-78"/>
              </a:rPr>
              <a:t>!</a:t>
            </a:r>
          </a:p>
          <a:p>
            <a:pPr algn="r" rtl="1"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cs typeface="B Nazanin" pitchFamily="2" charset="-78"/>
            </a:endParaRPr>
          </a:p>
          <a:p>
            <a:pPr algn="r" rtl="1" eaLnBrk="1" hangingPunct="1">
              <a:lnSpc>
                <a:spcPct val="100000"/>
              </a:lnSpc>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smtClean="0">
              <a:cs typeface="B Nazanin" pitchFamily="2" charset="-78"/>
            </a:endParaRPr>
          </a:p>
        </p:txBody>
      </p:sp>
      <p:grpSp>
        <p:nvGrpSpPr>
          <p:cNvPr id="7" name="Group 2"/>
          <p:cNvGrpSpPr>
            <a:grpSpLocks/>
          </p:cNvGrpSpPr>
          <p:nvPr/>
        </p:nvGrpSpPr>
        <p:grpSpPr bwMode="auto">
          <a:xfrm>
            <a:off x="228600" y="2882899"/>
            <a:ext cx="8610601" cy="3822701"/>
            <a:chOff x="240" y="1056"/>
            <a:chExt cx="5424" cy="2648"/>
          </a:xfrm>
        </p:grpSpPr>
        <p:sp>
          <p:nvSpPr>
            <p:cNvPr id="8" name="AutoShape 3"/>
            <p:cNvSpPr>
              <a:spLocks noChangeArrowheads="1"/>
            </p:cNvSpPr>
            <p:nvPr/>
          </p:nvSpPr>
          <p:spPr bwMode="auto">
            <a:xfrm>
              <a:off x="240" y="1056"/>
              <a:ext cx="5424" cy="2648"/>
            </a:xfrm>
            <a:prstGeom prst="roundRect">
              <a:avLst>
                <a:gd name="adj" fmla="val 37"/>
              </a:avLst>
            </a:prstGeom>
            <a:noFill/>
            <a:ln w="9525">
              <a:noFill/>
              <a:round/>
              <a:headEnd/>
              <a:tailEnd/>
            </a:ln>
          </p:spPr>
          <p:txBody>
            <a:bodyPr wrap="none" anchor="ctr"/>
            <a:lstStyle/>
            <a:p>
              <a:endParaRPr lang="en-US"/>
            </a:p>
          </p:txBody>
        </p:sp>
        <p:sp>
          <p:nvSpPr>
            <p:cNvPr id="9" name="Rectangle 4"/>
            <p:cNvSpPr>
              <a:spLocks noChangeArrowheads="1"/>
            </p:cNvSpPr>
            <p:nvPr/>
          </p:nvSpPr>
          <p:spPr bwMode="auto">
            <a:xfrm>
              <a:off x="1790" y="1453"/>
              <a:ext cx="775" cy="1721"/>
            </a:xfrm>
            <a:prstGeom prst="rect">
              <a:avLst/>
            </a:prstGeom>
            <a:solidFill>
              <a:srgbClr val="808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808000"/>
              </a:extrusionClr>
            </a:sp3d>
          </p:spPr>
          <p:txBody>
            <a:bodyPr wrap="none" anchor="ctr">
              <a:flatTx/>
            </a:bodyPr>
            <a:lstStyle/>
            <a:p>
              <a:endParaRPr lang="en-US"/>
            </a:p>
          </p:txBody>
        </p:sp>
        <p:sp>
          <p:nvSpPr>
            <p:cNvPr id="10" name="Text Box 5"/>
            <p:cNvSpPr txBox="1">
              <a:spLocks noChangeArrowheads="1"/>
            </p:cNvSpPr>
            <p:nvPr/>
          </p:nvSpPr>
          <p:spPr bwMode="auto">
            <a:xfrm>
              <a:off x="1900" y="1718"/>
              <a:ext cx="553" cy="397"/>
            </a:xfrm>
            <a:prstGeom prst="rect">
              <a:avLst/>
            </a:prstGeom>
            <a:noFill/>
            <a:ln w="9525">
              <a:noFill/>
              <a:round/>
              <a:headEnd/>
              <a:tailEnd/>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b="1">
                  <a:solidFill>
                    <a:schemeClr val="bg1"/>
                  </a:solidFill>
                  <a:latin typeface="Times New Roman" pitchFamily="18" charset="0"/>
                  <a:cs typeface="B Nazanin" pitchFamily="2" charset="-78"/>
                </a:rPr>
                <a:t>قربانی</a:t>
              </a:r>
              <a:endParaRPr lang="en-GB" b="1">
                <a:solidFill>
                  <a:schemeClr val="bg1"/>
                </a:solidFill>
                <a:latin typeface="Times New Roman" pitchFamily="18" charset="0"/>
                <a:cs typeface="B Nazanin" pitchFamily="2" charset="-78"/>
              </a:endParaRPr>
            </a:p>
          </p:txBody>
        </p:sp>
        <p:sp>
          <p:nvSpPr>
            <p:cNvPr id="11" name="Rectangle 6"/>
            <p:cNvSpPr>
              <a:spLocks noChangeArrowheads="1"/>
            </p:cNvSpPr>
            <p:nvPr/>
          </p:nvSpPr>
          <p:spPr bwMode="auto">
            <a:xfrm>
              <a:off x="4446" y="1321"/>
              <a:ext cx="775" cy="1721"/>
            </a:xfrm>
            <a:prstGeom prst="rect">
              <a:avLst/>
            </a:prstGeom>
            <a:solidFill>
              <a:srgbClr val="8080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808000"/>
              </a:extrusionClr>
            </a:sp3d>
          </p:spPr>
          <p:txBody>
            <a:bodyPr wrap="none" anchor="ctr">
              <a:flatTx/>
            </a:bodyPr>
            <a:lstStyle/>
            <a:p>
              <a:endParaRPr lang="en-US"/>
            </a:p>
          </p:txBody>
        </p:sp>
        <p:sp>
          <p:nvSpPr>
            <p:cNvPr id="12" name="Text Box 7"/>
            <p:cNvSpPr txBox="1">
              <a:spLocks noChangeArrowheads="1"/>
            </p:cNvSpPr>
            <p:nvPr/>
          </p:nvSpPr>
          <p:spPr bwMode="auto">
            <a:xfrm>
              <a:off x="4557" y="1586"/>
              <a:ext cx="554" cy="397"/>
            </a:xfrm>
            <a:prstGeom prst="rect">
              <a:avLst/>
            </a:prstGeom>
            <a:noFill/>
            <a:ln w="9525">
              <a:noFill/>
              <a:round/>
              <a:headEnd/>
              <a:tailEnd/>
            </a:ln>
          </p:spPr>
          <p:txBody>
            <a:bodyPr lIns="90000" tIns="46800" rIns="90000" bIns="46800"/>
            <a:lstStyle/>
            <a:p>
              <a:pPr>
                <a:lnSpc>
                  <a:spcPct val="10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ar-SA" b="1" dirty="0">
                  <a:solidFill>
                    <a:schemeClr val="bg1"/>
                  </a:solidFill>
                  <a:latin typeface="Times New Roman" pitchFamily="18" charset="0"/>
                  <a:cs typeface="B Nazanin" pitchFamily="2" charset="-78"/>
                </a:rPr>
                <a:t>مهاجم</a:t>
              </a:r>
              <a:endParaRPr lang="en-GB" b="1" dirty="0">
                <a:solidFill>
                  <a:schemeClr val="bg1"/>
                </a:solidFill>
                <a:latin typeface="Times New Roman" pitchFamily="18" charset="0"/>
                <a:cs typeface="B Nazanin" pitchFamily="2" charset="-78"/>
              </a:endParaRPr>
            </a:p>
          </p:txBody>
        </p:sp>
        <p:sp>
          <p:nvSpPr>
            <p:cNvPr id="13" name="AutoShape 8"/>
            <p:cNvSpPr>
              <a:spLocks noChangeArrowheads="1"/>
            </p:cNvSpPr>
            <p:nvPr/>
          </p:nvSpPr>
          <p:spPr bwMode="auto">
            <a:xfrm rot="10800000">
              <a:off x="3118" y="1453"/>
              <a:ext cx="1218" cy="530"/>
            </a:xfrm>
            <a:prstGeom prst="rightArrow">
              <a:avLst>
                <a:gd name="adj1" fmla="val 50009"/>
                <a:gd name="adj2" fmla="val 70220"/>
              </a:avLst>
            </a:prstGeom>
            <a:solidFill>
              <a:srgbClr val="800000"/>
            </a:solidFill>
            <a:ln w="9360">
              <a:solidFill>
                <a:srgbClr val="000000"/>
              </a:solidFill>
              <a:miter lim="800000"/>
              <a:headEnd/>
              <a:tailEnd/>
            </a:ln>
          </p:spPr>
          <p:txBody>
            <a:bodyPr wrap="none" anchor="ctr"/>
            <a:lstStyle/>
            <a:p>
              <a:endParaRPr lang="en-US"/>
            </a:p>
          </p:txBody>
        </p:sp>
        <p:sp>
          <p:nvSpPr>
            <p:cNvPr id="14" name="AutoShape 9"/>
            <p:cNvSpPr>
              <a:spLocks noChangeArrowheads="1"/>
            </p:cNvSpPr>
            <p:nvPr/>
          </p:nvSpPr>
          <p:spPr bwMode="auto">
            <a:xfrm rot="5400000">
              <a:off x="3275" y="1959"/>
              <a:ext cx="794" cy="1108"/>
            </a:xfrm>
            <a:custGeom>
              <a:avLst/>
              <a:gdLst>
                <a:gd name="T0" fmla="*/ 12 w 21600"/>
                <a:gd name="T1" fmla="*/ 0 h 21600"/>
                <a:gd name="T2" fmla="*/ 4 w 21600"/>
                <a:gd name="T3" fmla="*/ 57 h 21600"/>
                <a:gd name="T4" fmla="*/ 13 w 21600"/>
                <a:gd name="T5" fmla="*/ 22 h 21600"/>
                <a:gd name="T6" fmla="*/ 21 w 21600"/>
                <a:gd name="T7" fmla="*/ 38 h 21600"/>
                <a:gd name="T8" fmla="*/ 29 w 21600"/>
                <a:gd name="T9" fmla="*/ 22 h 21600"/>
                <a:gd name="T10" fmla="*/ 17694720 60000 65536"/>
                <a:gd name="T11" fmla="*/ 5898240 60000 65536"/>
                <a:gd name="T12" fmla="*/ 5898240 60000 65536"/>
                <a:gd name="T13" fmla="*/ 5898240 60000 65536"/>
                <a:gd name="T14" fmla="*/ 0 60000 65536"/>
                <a:gd name="T15" fmla="*/ 0 w 21600"/>
                <a:gd name="T16" fmla="*/ 8305 h 21600"/>
                <a:gd name="T17" fmla="*/ 612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800000"/>
            </a:solidFill>
            <a:ln w="9360">
              <a:solidFill>
                <a:srgbClr val="000000"/>
              </a:solidFill>
              <a:miter lim="800000"/>
              <a:headEnd/>
              <a:tailEnd/>
            </a:ln>
          </p:spPr>
          <p:txBody>
            <a:bodyPr rot="10800000" wrap="none" anchor="ctr"/>
            <a:lstStyle/>
            <a:p>
              <a:endParaRPr lang="en-US"/>
            </a:p>
          </p:txBody>
        </p:sp>
        <p:sp>
          <p:nvSpPr>
            <p:cNvPr id="15" name="Text Box 10"/>
            <p:cNvSpPr txBox="1">
              <a:spLocks noChangeArrowheads="1"/>
            </p:cNvSpPr>
            <p:nvPr/>
          </p:nvSpPr>
          <p:spPr bwMode="auto">
            <a:xfrm>
              <a:off x="675" y="2970"/>
              <a:ext cx="1107" cy="530"/>
            </a:xfrm>
            <a:prstGeom prst="rect">
              <a:avLst/>
            </a:prstGeom>
            <a:noFill/>
            <a:ln w="9525">
              <a:noFill/>
              <a:round/>
              <a:headEnd/>
              <a:tailEnd/>
            </a:ln>
          </p:spPr>
          <p:txBody>
            <a:bodyPr lIns="90000" tIns="46800" rIns="90000" bIns="46800"/>
            <a:lstStyle/>
            <a:p>
              <a:pPr algn="l">
                <a:lnSpc>
                  <a:spcPct val="100000"/>
                </a:lnSpc>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000000"/>
                  </a:solidFill>
                  <a:latin typeface="Times New Roman" pitchFamily="18" charset="0"/>
                </a:rPr>
                <a:t>Waiting for updated SN </a:t>
              </a:r>
            </a:p>
          </p:txBody>
        </p:sp>
        <p:sp>
          <p:nvSpPr>
            <p:cNvPr id="16" name="Text Box 11"/>
            <p:cNvSpPr txBox="1">
              <a:spLocks noChangeArrowheads="1"/>
            </p:cNvSpPr>
            <p:nvPr/>
          </p:nvSpPr>
          <p:spPr bwMode="auto">
            <a:xfrm>
              <a:off x="3450" y="1586"/>
              <a:ext cx="554" cy="265"/>
            </a:xfrm>
            <a:prstGeom prst="rect">
              <a:avLst/>
            </a:prstGeom>
            <a:noFill/>
            <a:ln w="9525">
              <a:noFill/>
              <a:round/>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chemeClr val="bg1"/>
                  </a:solidFill>
                  <a:latin typeface="Times New Roman" pitchFamily="18" charset="0"/>
                  <a:cs typeface="B Nazanin" pitchFamily="2" charset="-78"/>
                </a:rPr>
                <a:t>SYN</a:t>
              </a:r>
            </a:p>
          </p:txBody>
        </p:sp>
        <p:sp>
          <p:nvSpPr>
            <p:cNvPr id="17" name="Text Box 12"/>
            <p:cNvSpPr txBox="1">
              <a:spLocks noChangeArrowheads="1"/>
            </p:cNvSpPr>
            <p:nvPr/>
          </p:nvSpPr>
          <p:spPr bwMode="auto">
            <a:xfrm>
              <a:off x="3264" y="2115"/>
              <a:ext cx="774" cy="265"/>
            </a:xfrm>
            <a:prstGeom prst="rect">
              <a:avLst/>
            </a:prstGeom>
            <a:noFill/>
            <a:ln w="9525">
              <a:noFill/>
              <a:round/>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dirty="0" smtClean="0">
                  <a:solidFill>
                    <a:schemeClr val="bg1"/>
                  </a:solidFill>
                  <a:latin typeface="Times New Roman" pitchFamily="18" charset="0"/>
                  <a:cs typeface="B Nazanin" pitchFamily="2" charset="-78"/>
                </a:rPr>
                <a:t>SYN/</a:t>
              </a:r>
              <a:r>
                <a:rPr lang="en-GB" b="1" dirty="0" smtClean="0">
                  <a:solidFill>
                    <a:schemeClr val="bg1"/>
                  </a:solidFill>
                  <a:latin typeface="Times New Roman" pitchFamily="18" charset="0"/>
                  <a:cs typeface="B Nazanin" pitchFamily="2" charset="-78"/>
                </a:rPr>
                <a:t>ACK</a:t>
              </a:r>
              <a:endParaRPr lang="en-GB" b="1" dirty="0">
                <a:solidFill>
                  <a:schemeClr val="bg1"/>
                </a:solidFill>
                <a:latin typeface="Times New Roman" pitchFamily="18" charset="0"/>
                <a:cs typeface="B Nazanin" pitchFamily="2" charset="-78"/>
              </a:endParaRPr>
            </a:p>
          </p:txBody>
        </p:sp>
        <p:sp>
          <p:nvSpPr>
            <p:cNvPr id="18" name="Text Box 13"/>
            <p:cNvSpPr txBox="1">
              <a:spLocks noChangeArrowheads="1"/>
            </p:cNvSpPr>
            <p:nvPr/>
          </p:nvSpPr>
          <p:spPr bwMode="auto">
            <a:xfrm>
              <a:off x="2688" y="1586"/>
              <a:ext cx="450" cy="397"/>
            </a:xfrm>
            <a:prstGeom prst="rect">
              <a:avLst/>
            </a:prstGeom>
            <a:noFill/>
            <a:ln w="9525">
              <a:noFill/>
              <a:round/>
              <a:headEnd/>
              <a:tailEnd/>
            </a:ln>
          </p:spPr>
          <p:txBody>
            <a:bodyPr lIns="90000" tIns="46800" rIns="90000" bIns="46800"/>
            <a:lstStyle/>
            <a:p>
              <a:pPr algn="l">
                <a:lnSpc>
                  <a:spcPct val="100000"/>
                </a:lnSpc>
                <a:buClr>
                  <a:srgbClr val="8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800000"/>
                  </a:solidFill>
                  <a:latin typeface="Times New Roman" pitchFamily="18" charset="0"/>
                </a:rPr>
                <a:t>SN=x</a:t>
              </a:r>
              <a:endParaRPr lang="en-GB" sz="1200" b="1" dirty="0">
                <a:solidFill>
                  <a:srgbClr val="800000"/>
                </a:solidFill>
                <a:latin typeface="Times New Roman" pitchFamily="18" charset="0"/>
              </a:endParaRPr>
            </a:p>
          </p:txBody>
        </p:sp>
        <p:sp>
          <p:nvSpPr>
            <p:cNvPr id="19" name="Text Box 14"/>
            <p:cNvSpPr txBox="1">
              <a:spLocks noChangeArrowheads="1"/>
            </p:cNvSpPr>
            <p:nvPr/>
          </p:nvSpPr>
          <p:spPr bwMode="auto">
            <a:xfrm>
              <a:off x="2675" y="2115"/>
              <a:ext cx="554" cy="397"/>
            </a:xfrm>
            <a:prstGeom prst="rect">
              <a:avLst/>
            </a:prstGeom>
            <a:noFill/>
            <a:ln w="9525">
              <a:noFill/>
              <a:round/>
              <a:headEnd/>
              <a:tailEnd/>
            </a:ln>
          </p:spPr>
          <p:txBody>
            <a:bodyPr lIns="90000" tIns="46800" rIns="90000" bIns="46800"/>
            <a:lstStyle/>
            <a:p>
              <a:pPr algn="l">
                <a:lnSpc>
                  <a:spcPct val="100000"/>
                </a:lnSpc>
                <a:buClr>
                  <a:srgbClr val="8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800000"/>
                  </a:solidFill>
                  <a:latin typeface="Times New Roman" pitchFamily="18" charset="0"/>
                </a:rPr>
                <a:t>SN=y</a:t>
              </a:r>
              <a:endParaRPr lang="en-GB" sz="1200" b="1" dirty="0">
                <a:solidFill>
                  <a:srgbClr val="800000"/>
                </a:solidFill>
                <a:latin typeface="Times New Roman" pitchFamily="18" charset="0"/>
              </a:endParaRPr>
            </a:p>
          </p:txBody>
        </p:sp>
        <p:sp>
          <p:nvSpPr>
            <p:cNvPr id="20" name="Text Box 15"/>
            <p:cNvSpPr txBox="1">
              <a:spLocks noChangeArrowheads="1"/>
            </p:cNvSpPr>
            <p:nvPr/>
          </p:nvSpPr>
          <p:spPr bwMode="auto">
            <a:xfrm>
              <a:off x="2675" y="2512"/>
              <a:ext cx="554" cy="397"/>
            </a:xfrm>
            <a:prstGeom prst="rect">
              <a:avLst/>
            </a:prstGeom>
            <a:noFill/>
            <a:ln w="9525">
              <a:noFill/>
              <a:round/>
              <a:headEnd/>
              <a:tailEnd/>
            </a:ln>
          </p:spPr>
          <p:txBody>
            <a:bodyPr lIns="90000" tIns="46800" rIns="90000" bIns="46800"/>
            <a:lstStyle/>
            <a:p>
              <a:pPr algn="l">
                <a:lnSpc>
                  <a:spcPct val="100000"/>
                </a:lnSpc>
                <a:buClr>
                  <a:srgbClr val="8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solidFill>
                    <a:srgbClr val="800000"/>
                  </a:solidFill>
                  <a:latin typeface="Times New Roman" pitchFamily="18" charset="0"/>
                </a:rPr>
                <a:t>SN=y</a:t>
              </a:r>
              <a:endParaRPr lang="en-GB" sz="1200" b="1" dirty="0">
                <a:solidFill>
                  <a:srgbClr val="800000"/>
                </a:solidFill>
                <a:latin typeface="Times New Roman" pitchFamily="18" charset="0"/>
              </a:endParaRPr>
            </a:p>
          </p:txBody>
        </p:sp>
        <p:sp>
          <p:nvSpPr>
            <p:cNvPr id="21" name="AutoShape 16"/>
            <p:cNvSpPr>
              <a:spLocks noChangeArrowheads="1"/>
            </p:cNvSpPr>
            <p:nvPr/>
          </p:nvSpPr>
          <p:spPr bwMode="auto">
            <a:xfrm rot="-5400000">
              <a:off x="617" y="1958"/>
              <a:ext cx="794" cy="1108"/>
            </a:xfrm>
            <a:custGeom>
              <a:avLst/>
              <a:gdLst>
                <a:gd name="T0" fmla="*/ 12 w 21600"/>
                <a:gd name="T1" fmla="*/ 0 h 21600"/>
                <a:gd name="T2" fmla="*/ 4 w 21600"/>
                <a:gd name="T3" fmla="*/ 57 h 21600"/>
                <a:gd name="T4" fmla="*/ 13 w 21600"/>
                <a:gd name="T5" fmla="*/ 22 h 21600"/>
                <a:gd name="T6" fmla="*/ 21 w 21600"/>
                <a:gd name="T7" fmla="*/ 38 h 21600"/>
                <a:gd name="T8" fmla="*/ 29 w 21600"/>
                <a:gd name="T9" fmla="*/ 22 h 21600"/>
                <a:gd name="T10" fmla="*/ 17694720 60000 65536"/>
                <a:gd name="T11" fmla="*/ 5898240 60000 65536"/>
                <a:gd name="T12" fmla="*/ 5898240 60000 65536"/>
                <a:gd name="T13" fmla="*/ 5898240 60000 65536"/>
                <a:gd name="T14" fmla="*/ 0 60000 65536"/>
                <a:gd name="T15" fmla="*/ 0 w 21600"/>
                <a:gd name="T16" fmla="*/ 8305 h 21600"/>
                <a:gd name="T17" fmla="*/ 6121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800000"/>
            </a:solidFill>
            <a:ln w="9360">
              <a:solidFill>
                <a:srgbClr val="000000"/>
              </a:solidFill>
              <a:miter lim="800000"/>
              <a:headEnd/>
              <a:tailEnd/>
            </a:ln>
          </p:spPr>
          <p:txBody>
            <a:bodyPr wrap="none" anchor="ctr"/>
            <a:lstStyle/>
            <a:p>
              <a:endParaRPr lang="en-US"/>
            </a:p>
          </p:txBody>
        </p:sp>
        <p:sp>
          <p:nvSpPr>
            <p:cNvPr id="22" name="Text Box 17"/>
            <p:cNvSpPr txBox="1">
              <a:spLocks noChangeArrowheads="1"/>
            </p:cNvSpPr>
            <p:nvPr/>
          </p:nvSpPr>
          <p:spPr bwMode="auto">
            <a:xfrm>
              <a:off x="672" y="2700"/>
              <a:ext cx="768" cy="265"/>
            </a:xfrm>
            <a:prstGeom prst="rect">
              <a:avLst/>
            </a:prstGeom>
            <a:noFill/>
            <a:ln w="9525">
              <a:noFill/>
              <a:round/>
              <a:headEnd/>
              <a:tailEnd/>
            </a:ln>
          </p:spPr>
          <p:txBody>
            <a:bodyPr lIns="90000" tIns="46800" rIns="90000" bIns="46800"/>
            <a:lstStyle/>
            <a:p>
              <a:pP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chemeClr val="bg1"/>
                  </a:solidFill>
                  <a:latin typeface="Times New Roman" pitchFamily="18" charset="0"/>
                  <a:cs typeface="B Nazanin" pitchFamily="2" charset="-78"/>
                </a:rPr>
                <a:t>SYN/ACK</a:t>
              </a:r>
              <a:endParaRPr lang="en-GB" b="1" dirty="0">
                <a:solidFill>
                  <a:schemeClr val="bg1"/>
                </a:solidFill>
                <a:latin typeface="Times New Roman" pitchFamily="18" charset="0"/>
                <a:cs typeface="B Nazanin" pitchFamily="2" charset="-78"/>
              </a:endParaRPr>
            </a:p>
          </p:txBody>
        </p:sp>
      </p:grpSp>
      <p:sp>
        <p:nvSpPr>
          <p:cNvPr id="24" name="Rectangle 2"/>
          <p:cNvSpPr>
            <a:spLocks noGrp="1" noChangeArrowheads="1"/>
          </p:cNvSpPr>
          <p:nvPr>
            <p:ph type="title"/>
          </p:nvPr>
        </p:nvSpPr>
        <p:spPr>
          <a:xfrm>
            <a:off x="1066800" y="228600"/>
            <a:ext cx="7115148" cy="70487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
            </a:r>
            <a:br>
              <a:rPr lang="en-US" sz="3200" b="1" kern="1200" dirty="0" smtClean="0"/>
            </a:br>
            <a:r>
              <a:rPr lang="en-US" sz="3200" b="1" kern="1200" dirty="0" smtClean="0"/>
              <a:t>LAND Attack</a:t>
            </a:r>
            <a:br>
              <a:rPr lang="en-US" sz="3200" b="1" kern="1200" dirty="0" smtClean="0"/>
            </a:br>
            <a:endParaRPr lang="en-US" sz="3200" b="1" kern="1200" dirty="0" smtClean="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304800" y="1524001"/>
            <a:ext cx="8534400" cy="1600199"/>
          </a:xfrm>
        </p:spPr>
        <p:txBody>
          <a:bodyPr/>
          <a:lstStyle/>
          <a:p>
            <a:pPr indent="0" algn="l" rtl="0"/>
            <a:r>
              <a:rPr lang="en-US" sz="2400" dirty="0" smtClean="0"/>
              <a:t> Attacker will send a </a:t>
            </a:r>
            <a:r>
              <a:rPr lang="en-US" sz="2400" dirty="0" smtClean="0">
                <a:solidFill>
                  <a:srgbClr val="FF0000"/>
                </a:solidFill>
              </a:rPr>
              <a:t>flood of </a:t>
            </a:r>
            <a:r>
              <a:rPr lang="en-US" sz="2400" dirty="0" err="1" smtClean="0">
                <a:solidFill>
                  <a:srgbClr val="FF0000"/>
                </a:solidFill>
              </a:rPr>
              <a:t>syn</a:t>
            </a:r>
            <a:r>
              <a:rPr lang="en-US" sz="2400" dirty="0" smtClean="0">
                <a:solidFill>
                  <a:srgbClr val="FF0000"/>
                </a:solidFill>
              </a:rPr>
              <a:t> packet </a:t>
            </a:r>
            <a:r>
              <a:rPr lang="en-US" sz="2400" dirty="0" smtClean="0"/>
              <a:t>but will not respond with an ACK packet. The TCP/IP stack will wait a certain amount of time before dropping the connection, a </a:t>
            </a:r>
            <a:r>
              <a:rPr lang="en-US" sz="2400" dirty="0" err="1" smtClean="0"/>
              <a:t>syn</a:t>
            </a:r>
            <a:r>
              <a:rPr lang="en-US" sz="2400" dirty="0" smtClean="0"/>
              <a:t> flooding attack will therefore keep the </a:t>
            </a:r>
            <a:r>
              <a:rPr lang="en-US" sz="2400" dirty="0" err="1" smtClean="0">
                <a:solidFill>
                  <a:srgbClr val="FF0000"/>
                </a:solidFill>
              </a:rPr>
              <a:t>syn_received</a:t>
            </a:r>
            <a:r>
              <a:rPr lang="en-US" sz="2400" dirty="0" smtClean="0">
                <a:solidFill>
                  <a:srgbClr val="FF0000"/>
                </a:solidFill>
              </a:rPr>
              <a:t> connection queue </a:t>
            </a:r>
            <a:r>
              <a:rPr lang="en-US" sz="2400" dirty="0" smtClean="0"/>
              <a:t>of the target machine filled.</a:t>
            </a:r>
          </a:p>
        </p:txBody>
      </p:sp>
      <p:sp>
        <p:nvSpPr>
          <p:cNvPr id="4" name="Rectangle 2"/>
          <p:cNvSpPr>
            <a:spLocks noGrp="1" noChangeArrowheads="1"/>
          </p:cNvSpPr>
          <p:nvPr>
            <p:ph type="title"/>
          </p:nvPr>
        </p:nvSpPr>
        <p:spPr>
          <a:xfrm>
            <a:off x="1066800" y="152400"/>
            <a:ext cx="7543800" cy="7620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Synchronous flood</a:t>
            </a:r>
          </a:p>
        </p:txBody>
      </p:sp>
      <p:pic>
        <p:nvPicPr>
          <p:cNvPr id="5" name="Picture 8" descr="p2"/>
          <p:cNvPicPr>
            <a:picLocks noChangeAspect="1" noChangeArrowheads="1"/>
          </p:cNvPicPr>
          <p:nvPr/>
        </p:nvPicPr>
        <p:blipFill>
          <a:blip r:embed="rId2" r:link="rId3" cstate="print"/>
          <a:srcRect/>
          <a:stretch>
            <a:fillRect/>
          </a:stretch>
        </p:blipFill>
        <p:spPr bwMode="auto">
          <a:xfrm>
            <a:off x="4191000" y="3413510"/>
            <a:ext cx="4267200" cy="3292090"/>
          </a:xfrm>
          <a:prstGeom prst="rect">
            <a:avLst/>
          </a:prstGeom>
          <a:noFill/>
          <a:ln w="9525">
            <a:noFill/>
            <a:miter lim="800000"/>
            <a:headEnd/>
            <a:tailEnd/>
          </a:ln>
        </p:spPr>
      </p:pic>
      <p:pic>
        <p:nvPicPr>
          <p:cNvPr id="6" name="Picture 5" descr="tcp-connect"/>
          <p:cNvPicPr>
            <a:picLocks noChangeAspect="1" noChangeArrowheads="1"/>
          </p:cNvPicPr>
          <p:nvPr/>
        </p:nvPicPr>
        <p:blipFill>
          <a:blip r:embed="rId4" cstate="print"/>
          <a:srcRect/>
          <a:stretch>
            <a:fillRect/>
          </a:stretch>
        </p:blipFill>
        <p:spPr bwMode="auto">
          <a:xfrm>
            <a:off x="381000" y="3581400"/>
            <a:ext cx="3572770" cy="15620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04800" y="1219200"/>
            <a:ext cx="8229600" cy="4525963"/>
          </a:xfrm>
        </p:spPr>
        <p:txBody>
          <a:bodyPr/>
          <a:lstStyle/>
          <a:p>
            <a:pPr algn="l" rtl="0">
              <a:lnSpc>
                <a:spcPct val="90000"/>
              </a:lnSpc>
            </a:pPr>
            <a:r>
              <a:rPr lang="en-US" sz="3200" dirty="0" smtClean="0"/>
              <a:t>SYN floods are still successful today for three reasons:</a:t>
            </a:r>
          </a:p>
          <a:p>
            <a:pPr lvl="1" algn="l" rtl="0">
              <a:lnSpc>
                <a:spcPct val="90000"/>
              </a:lnSpc>
              <a:buFont typeface="Wingdings" pitchFamily="2" charset="2"/>
              <a:buNone/>
            </a:pPr>
            <a:endParaRPr lang="en-US" sz="2800" dirty="0" smtClean="0"/>
          </a:p>
          <a:p>
            <a:pPr lvl="1" algn="l" rtl="0">
              <a:lnSpc>
                <a:spcPct val="90000"/>
              </a:lnSpc>
              <a:buFont typeface="Wingdings" pitchFamily="2" charset="2"/>
              <a:buNone/>
            </a:pPr>
            <a:r>
              <a:rPr lang="en-US" sz="2800" dirty="0" smtClean="0"/>
              <a:t>1) </a:t>
            </a:r>
            <a:r>
              <a:rPr lang="en-US" sz="2800" dirty="0" smtClean="0">
                <a:solidFill>
                  <a:srgbClr val="FF0000"/>
                </a:solidFill>
              </a:rPr>
              <a:t>SYN packets are part of normal, everyday traffic</a:t>
            </a:r>
            <a:r>
              <a:rPr lang="en-US" sz="2800" dirty="0" smtClean="0"/>
              <a:t>, so it is difficult for devices to filter this type of attack. </a:t>
            </a:r>
          </a:p>
          <a:p>
            <a:pPr lvl="1" algn="l" rtl="0">
              <a:lnSpc>
                <a:spcPct val="90000"/>
              </a:lnSpc>
              <a:buFont typeface="Wingdings" pitchFamily="2" charset="2"/>
              <a:buNone/>
            </a:pPr>
            <a:r>
              <a:rPr lang="en-US" sz="2800" dirty="0" smtClean="0"/>
              <a:t>2) </a:t>
            </a:r>
            <a:r>
              <a:rPr lang="en-US" sz="2800" dirty="0" smtClean="0">
                <a:solidFill>
                  <a:srgbClr val="FF0000"/>
                </a:solidFill>
              </a:rPr>
              <a:t>SYN packets do not require a lot of bandwidth </a:t>
            </a:r>
            <a:r>
              <a:rPr lang="en-US" sz="2800" dirty="0" smtClean="0"/>
              <a:t>to launch an attack because they are relatively small. </a:t>
            </a:r>
          </a:p>
          <a:p>
            <a:pPr lvl="1" algn="l" rtl="0">
              <a:lnSpc>
                <a:spcPct val="90000"/>
              </a:lnSpc>
              <a:buFont typeface="Wingdings" pitchFamily="2" charset="2"/>
              <a:buNone/>
            </a:pPr>
            <a:r>
              <a:rPr lang="en-US" sz="2800" dirty="0" smtClean="0"/>
              <a:t>3) </a:t>
            </a:r>
            <a:r>
              <a:rPr lang="en-US" sz="2800" dirty="0" smtClean="0">
                <a:solidFill>
                  <a:srgbClr val="FF0000"/>
                </a:solidFill>
              </a:rPr>
              <a:t>SYN packets can be spoofed </a:t>
            </a:r>
            <a:r>
              <a:rPr lang="en-US" sz="2800" dirty="0" smtClean="0"/>
              <a:t>because no response needs to be given back to the target. As a result, you can choose random IP addresses to launch the attack, making filtering difficult for security administrators. </a:t>
            </a:r>
          </a:p>
        </p:txBody>
      </p:sp>
      <p:sp>
        <p:nvSpPr>
          <p:cNvPr id="4" name="Rectangle 2"/>
          <p:cNvSpPr>
            <a:spLocks noGrp="1" noChangeArrowheads="1"/>
          </p:cNvSpPr>
          <p:nvPr>
            <p:ph type="title"/>
          </p:nvPr>
        </p:nvSpPr>
        <p:spPr>
          <a:xfrm>
            <a:off x="1066800" y="228600"/>
            <a:ext cx="7543800" cy="6858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Synchronous flood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8583613" y="2528888"/>
            <a:ext cx="369887" cy="1981200"/>
          </a:xfrm>
          <a:prstGeom prst="rect">
            <a:avLst/>
          </a:prstGeom>
          <a:solidFill>
            <a:schemeClr val="bg1"/>
          </a:solidFill>
          <a:ln w="57150">
            <a:solidFill>
              <a:schemeClr val="tx1"/>
            </a:solidFill>
            <a:miter lim="800000"/>
            <a:headEnd type="none" w="sm" len="sm"/>
            <a:tailEnd type="none" w="sm" len="sm"/>
          </a:ln>
        </p:spPr>
        <p:txBody>
          <a:bodyPr wrap="none" anchor="ctr"/>
          <a:lstStyle/>
          <a:p>
            <a:endParaRPr lang="en-US"/>
          </a:p>
        </p:txBody>
      </p:sp>
      <p:sp>
        <p:nvSpPr>
          <p:cNvPr id="4101" name="Rectangle 3"/>
          <p:cNvSpPr>
            <a:spLocks noGrp="1" noChangeArrowheads="1"/>
          </p:cNvSpPr>
          <p:nvPr>
            <p:ph type="title"/>
          </p:nvPr>
        </p:nvSpPr>
        <p:spPr>
          <a:xfrm>
            <a:off x="1066800" y="76200"/>
            <a:ext cx="73914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latin typeface="Times New Roman" pitchFamily="18" charset="0"/>
              </a:rPr>
              <a:t>Return to our Restaurant</a:t>
            </a:r>
          </a:p>
        </p:txBody>
      </p:sp>
      <p:graphicFrame>
        <p:nvGraphicFramePr>
          <p:cNvPr id="4098" name="Object 4"/>
          <p:cNvGraphicFramePr>
            <a:graphicFrameLocks noChangeAspect="1"/>
          </p:cNvGraphicFramePr>
          <p:nvPr/>
        </p:nvGraphicFramePr>
        <p:xfrm>
          <a:off x="228600" y="2362200"/>
          <a:ext cx="1828800" cy="1733550"/>
        </p:xfrm>
        <a:graphic>
          <a:graphicData uri="http://schemas.openxmlformats.org/presentationml/2006/ole">
            <mc:AlternateContent xmlns:mc="http://schemas.openxmlformats.org/markup-compatibility/2006">
              <mc:Choice xmlns:v="urn:schemas-microsoft-com:vml" Requires="v">
                <p:oleObj spid="_x0000_s204808" name="Clip" r:id="rId4" imgW="5676480" imgH="5379840" progId="">
                  <p:embed/>
                </p:oleObj>
              </mc:Choice>
              <mc:Fallback>
                <p:oleObj name="Clip" r:id="rId4" imgW="5676480" imgH="537984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362200"/>
                        <a:ext cx="1828800"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6477000" y="2438400"/>
          <a:ext cx="1939925" cy="1492250"/>
        </p:xfrm>
        <a:graphic>
          <a:graphicData uri="http://schemas.openxmlformats.org/presentationml/2006/ole">
            <mc:AlternateContent xmlns:mc="http://schemas.openxmlformats.org/markup-compatibility/2006">
              <mc:Choice xmlns:v="urn:schemas-microsoft-com:vml" Requires="v">
                <p:oleObj spid="_x0000_s204809" name="Clip" r:id="rId6" imgW="4182480" imgH="3215880" progId="">
                  <p:embed/>
                </p:oleObj>
              </mc:Choice>
              <mc:Fallback>
                <p:oleObj name="Clip" r:id="rId6" imgW="4182480" imgH="321588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2438400"/>
                        <a:ext cx="1939925" cy="149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2667000" y="1905000"/>
            <a:ext cx="3708400" cy="609600"/>
            <a:chOff x="1680" y="1200"/>
            <a:chExt cx="2336" cy="384"/>
          </a:xfrm>
        </p:grpSpPr>
        <p:sp>
          <p:nvSpPr>
            <p:cNvPr id="4125" name="Line 7"/>
            <p:cNvSpPr>
              <a:spLocks noChangeShapeType="1"/>
            </p:cNvSpPr>
            <p:nvPr/>
          </p:nvSpPr>
          <p:spPr bwMode="auto">
            <a:xfrm>
              <a:off x="1776" y="1584"/>
              <a:ext cx="2112" cy="0"/>
            </a:xfrm>
            <a:prstGeom prst="line">
              <a:avLst/>
            </a:prstGeom>
            <a:noFill/>
            <a:ln w="12700">
              <a:solidFill>
                <a:schemeClr val="tx2"/>
              </a:solidFill>
              <a:round/>
              <a:headEnd type="none" w="sm" len="sm"/>
              <a:tailEnd type="triangle" w="lg" len="lg"/>
            </a:ln>
          </p:spPr>
          <p:txBody>
            <a:bodyPr wrap="none" anchor="ctr"/>
            <a:lstStyle/>
            <a:p>
              <a:endParaRPr lang="en-US"/>
            </a:p>
          </p:txBody>
        </p:sp>
        <p:sp>
          <p:nvSpPr>
            <p:cNvPr id="4126" name="Text Box 8"/>
            <p:cNvSpPr txBox="1">
              <a:spLocks noChangeArrowheads="1"/>
            </p:cNvSpPr>
            <p:nvPr/>
          </p:nvSpPr>
          <p:spPr bwMode="auto">
            <a:xfrm>
              <a:off x="1680" y="1200"/>
              <a:ext cx="2336" cy="288"/>
            </a:xfrm>
            <a:prstGeom prst="rect">
              <a:avLst/>
            </a:prstGeom>
            <a:noFill/>
            <a:ln w="12700">
              <a:noFill/>
              <a:miter lim="800000"/>
              <a:headEnd type="none" w="sm" len="sm"/>
              <a:tailEnd type="none" w="sm" len="sm"/>
            </a:ln>
          </p:spPr>
          <p:txBody>
            <a:bodyPr wrap="none">
              <a:spAutoFit/>
            </a:bodyPr>
            <a:lstStyle/>
            <a:p>
              <a:pPr eaLnBrk="0" hangingPunct="0"/>
              <a:r>
                <a:rPr lang="en-US" sz="2400"/>
                <a:t>“TCP connection, please.”</a:t>
              </a:r>
            </a:p>
          </p:txBody>
        </p:sp>
      </p:grpSp>
      <p:grpSp>
        <p:nvGrpSpPr>
          <p:cNvPr id="3" name="Group 9"/>
          <p:cNvGrpSpPr>
            <a:grpSpLocks/>
          </p:cNvGrpSpPr>
          <p:nvPr/>
        </p:nvGrpSpPr>
        <p:grpSpPr bwMode="auto">
          <a:xfrm>
            <a:off x="2743200" y="2895600"/>
            <a:ext cx="3479800" cy="533400"/>
            <a:chOff x="1728" y="1824"/>
            <a:chExt cx="2192" cy="336"/>
          </a:xfrm>
        </p:grpSpPr>
        <p:sp>
          <p:nvSpPr>
            <p:cNvPr id="4123" name="Line 10"/>
            <p:cNvSpPr>
              <a:spLocks noChangeShapeType="1"/>
            </p:cNvSpPr>
            <p:nvPr/>
          </p:nvSpPr>
          <p:spPr bwMode="auto">
            <a:xfrm flipH="1">
              <a:off x="1728" y="2160"/>
              <a:ext cx="2112" cy="0"/>
            </a:xfrm>
            <a:prstGeom prst="line">
              <a:avLst/>
            </a:prstGeom>
            <a:noFill/>
            <a:ln w="12700">
              <a:solidFill>
                <a:schemeClr val="tx2"/>
              </a:solidFill>
              <a:round/>
              <a:headEnd type="none" w="sm" len="sm"/>
              <a:tailEnd type="triangle" w="lg" len="lg"/>
            </a:ln>
          </p:spPr>
          <p:txBody>
            <a:bodyPr wrap="none" anchor="ctr"/>
            <a:lstStyle/>
            <a:p>
              <a:endParaRPr lang="en-US"/>
            </a:p>
          </p:txBody>
        </p:sp>
        <p:sp>
          <p:nvSpPr>
            <p:cNvPr id="4124" name="Text Box 11"/>
            <p:cNvSpPr txBox="1">
              <a:spLocks noChangeArrowheads="1"/>
            </p:cNvSpPr>
            <p:nvPr/>
          </p:nvSpPr>
          <p:spPr bwMode="auto">
            <a:xfrm>
              <a:off x="1776" y="1824"/>
              <a:ext cx="2144" cy="288"/>
            </a:xfrm>
            <a:prstGeom prst="rect">
              <a:avLst/>
            </a:prstGeom>
            <a:noFill/>
            <a:ln w="12700">
              <a:noFill/>
              <a:miter lim="800000"/>
              <a:headEnd type="none" w="sm" len="sm"/>
              <a:tailEnd type="none" w="sm" len="sm"/>
            </a:ln>
          </p:spPr>
          <p:txBody>
            <a:bodyPr wrap="none">
              <a:spAutoFit/>
            </a:bodyPr>
            <a:lstStyle/>
            <a:p>
              <a:pPr eaLnBrk="0" hangingPunct="0"/>
              <a:r>
                <a:rPr lang="en-US" sz="2400"/>
                <a:t>“O.K. Please send ack.”</a:t>
              </a:r>
            </a:p>
          </p:txBody>
        </p:sp>
      </p:grpSp>
      <p:sp>
        <p:nvSpPr>
          <p:cNvPr id="49164" name="Rectangle 12"/>
          <p:cNvSpPr>
            <a:spLocks noChangeArrowheads="1"/>
          </p:cNvSpPr>
          <p:nvPr/>
        </p:nvSpPr>
        <p:spPr bwMode="auto">
          <a:xfrm>
            <a:off x="8610600" y="41910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grpSp>
        <p:nvGrpSpPr>
          <p:cNvPr id="4" name="Group 14"/>
          <p:cNvGrpSpPr>
            <a:grpSpLocks/>
          </p:cNvGrpSpPr>
          <p:nvPr/>
        </p:nvGrpSpPr>
        <p:grpSpPr bwMode="auto">
          <a:xfrm>
            <a:off x="2540000" y="3810000"/>
            <a:ext cx="3708400" cy="609600"/>
            <a:chOff x="1680" y="1200"/>
            <a:chExt cx="2336" cy="384"/>
          </a:xfrm>
        </p:grpSpPr>
        <p:sp>
          <p:nvSpPr>
            <p:cNvPr id="4121" name="Line 15"/>
            <p:cNvSpPr>
              <a:spLocks noChangeShapeType="1"/>
            </p:cNvSpPr>
            <p:nvPr/>
          </p:nvSpPr>
          <p:spPr bwMode="auto">
            <a:xfrm>
              <a:off x="1776" y="1584"/>
              <a:ext cx="2112" cy="0"/>
            </a:xfrm>
            <a:prstGeom prst="line">
              <a:avLst/>
            </a:prstGeom>
            <a:noFill/>
            <a:ln w="12700">
              <a:solidFill>
                <a:schemeClr val="tx2"/>
              </a:solidFill>
              <a:round/>
              <a:headEnd type="none" w="sm" len="sm"/>
              <a:tailEnd type="triangle" w="lg" len="lg"/>
            </a:ln>
          </p:spPr>
          <p:txBody>
            <a:bodyPr wrap="none" anchor="ctr"/>
            <a:lstStyle/>
            <a:p>
              <a:endParaRPr lang="en-US"/>
            </a:p>
          </p:txBody>
        </p:sp>
        <p:sp>
          <p:nvSpPr>
            <p:cNvPr id="4122" name="Text Box 16"/>
            <p:cNvSpPr txBox="1">
              <a:spLocks noChangeArrowheads="1"/>
            </p:cNvSpPr>
            <p:nvPr/>
          </p:nvSpPr>
          <p:spPr bwMode="auto">
            <a:xfrm>
              <a:off x="1680" y="1200"/>
              <a:ext cx="2336" cy="288"/>
            </a:xfrm>
            <a:prstGeom prst="rect">
              <a:avLst/>
            </a:prstGeom>
            <a:noFill/>
            <a:ln w="12700">
              <a:noFill/>
              <a:miter lim="800000"/>
              <a:headEnd type="none" w="sm" len="sm"/>
              <a:tailEnd type="none" w="sm" len="sm"/>
            </a:ln>
          </p:spPr>
          <p:txBody>
            <a:bodyPr wrap="none">
              <a:spAutoFit/>
            </a:bodyPr>
            <a:lstStyle/>
            <a:p>
              <a:pPr eaLnBrk="0" hangingPunct="0"/>
              <a:r>
                <a:rPr lang="en-US" sz="2400" dirty="0"/>
                <a:t>“TCP connection, please.”</a:t>
              </a:r>
            </a:p>
          </p:txBody>
        </p:sp>
      </p:grpSp>
      <p:grpSp>
        <p:nvGrpSpPr>
          <p:cNvPr id="5" name="Group 17"/>
          <p:cNvGrpSpPr>
            <a:grpSpLocks/>
          </p:cNvGrpSpPr>
          <p:nvPr/>
        </p:nvGrpSpPr>
        <p:grpSpPr bwMode="auto">
          <a:xfrm>
            <a:off x="2692400" y="4876800"/>
            <a:ext cx="3479800" cy="533400"/>
            <a:chOff x="1728" y="1824"/>
            <a:chExt cx="2192" cy="336"/>
          </a:xfrm>
        </p:grpSpPr>
        <p:sp>
          <p:nvSpPr>
            <p:cNvPr id="4119" name="Line 18"/>
            <p:cNvSpPr>
              <a:spLocks noChangeShapeType="1"/>
            </p:cNvSpPr>
            <p:nvPr/>
          </p:nvSpPr>
          <p:spPr bwMode="auto">
            <a:xfrm flipH="1">
              <a:off x="1728" y="2160"/>
              <a:ext cx="2112" cy="0"/>
            </a:xfrm>
            <a:prstGeom prst="line">
              <a:avLst/>
            </a:prstGeom>
            <a:noFill/>
            <a:ln w="12700">
              <a:solidFill>
                <a:schemeClr val="tx2"/>
              </a:solidFill>
              <a:round/>
              <a:headEnd type="none" w="sm" len="sm"/>
              <a:tailEnd type="triangle" w="lg" len="lg"/>
            </a:ln>
          </p:spPr>
          <p:txBody>
            <a:bodyPr wrap="none" anchor="ctr"/>
            <a:lstStyle/>
            <a:p>
              <a:endParaRPr lang="en-US"/>
            </a:p>
          </p:txBody>
        </p:sp>
        <p:sp>
          <p:nvSpPr>
            <p:cNvPr id="4120" name="Text Box 19"/>
            <p:cNvSpPr txBox="1">
              <a:spLocks noChangeArrowheads="1"/>
            </p:cNvSpPr>
            <p:nvPr/>
          </p:nvSpPr>
          <p:spPr bwMode="auto">
            <a:xfrm>
              <a:off x="1776" y="1824"/>
              <a:ext cx="2144" cy="288"/>
            </a:xfrm>
            <a:prstGeom prst="rect">
              <a:avLst/>
            </a:prstGeom>
            <a:noFill/>
            <a:ln w="12700">
              <a:noFill/>
              <a:miter lim="800000"/>
              <a:headEnd type="none" w="sm" len="sm"/>
              <a:tailEnd type="none" w="sm" len="sm"/>
            </a:ln>
          </p:spPr>
          <p:txBody>
            <a:bodyPr wrap="none">
              <a:spAutoFit/>
            </a:bodyPr>
            <a:lstStyle/>
            <a:p>
              <a:pPr eaLnBrk="0" hangingPunct="0"/>
              <a:r>
                <a:rPr lang="en-US" sz="2400"/>
                <a:t>“O.K. Please send ack.”</a:t>
              </a:r>
            </a:p>
          </p:txBody>
        </p:sp>
      </p:grpSp>
      <p:sp>
        <p:nvSpPr>
          <p:cNvPr id="49172" name="Rectangle 20"/>
          <p:cNvSpPr>
            <a:spLocks noChangeArrowheads="1"/>
          </p:cNvSpPr>
          <p:nvPr/>
        </p:nvSpPr>
        <p:spPr bwMode="auto">
          <a:xfrm>
            <a:off x="8610600" y="38862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3" name="Rectangle 21"/>
          <p:cNvSpPr>
            <a:spLocks noChangeArrowheads="1"/>
          </p:cNvSpPr>
          <p:nvPr/>
        </p:nvSpPr>
        <p:spPr bwMode="auto">
          <a:xfrm>
            <a:off x="8610600" y="35814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4" name="Rectangle 22"/>
          <p:cNvSpPr>
            <a:spLocks noChangeArrowheads="1"/>
          </p:cNvSpPr>
          <p:nvPr/>
        </p:nvSpPr>
        <p:spPr bwMode="auto">
          <a:xfrm>
            <a:off x="8610600" y="32766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5" name="Rectangle 23"/>
          <p:cNvSpPr>
            <a:spLocks noChangeArrowheads="1"/>
          </p:cNvSpPr>
          <p:nvPr/>
        </p:nvSpPr>
        <p:spPr bwMode="auto">
          <a:xfrm>
            <a:off x="8610600" y="29718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6" name="Rectangle 24"/>
          <p:cNvSpPr>
            <a:spLocks noChangeArrowheads="1"/>
          </p:cNvSpPr>
          <p:nvPr/>
        </p:nvSpPr>
        <p:spPr bwMode="auto">
          <a:xfrm>
            <a:off x="8610600" y="26670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sp>
        <p:nvSpPr>
          <p:cNvPr id="49177" name="Rectangle 25"/>
          <p:cNvSpPr>
            <a:spLocks noChangeArrowheads="1"/>
          </p:cNvSpPr>
          <p:nvPr/>
        </p:nvSpPr>
        <p:spPr bwMode="auto">
          <a:xfrm>
            <a:off x="8610600" y="2362200"/>
            <a:ext cx="304800" cy="304800"/>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a:p>
        </p:txBody>
      </p:sp>
      <p:grpSp>
        <p:nvGrpSpPr>
          <p:cNvPr id="6" name="Group 26"/>
          <p:cNvGrpSpPr>
            <a:grpSpLocks/>
          </p:cNvGrpSpPr>
          <p:nvPr/>
        </p:nvGrpSpPr>
        <p:grpSpPr bwMode="auto">
          <a:xfrm>
            <a:off x="6400800" y="2286000"/>
            <a:ext cx="1981200" cy="1828800"/>
            <a:chOff x="1296" y="528"/>
            <a:chExt cx="1248" cy="1152"/>
          </a:xfrm>
        </p:grpSpPr>
        <p:sp>
          <p:nvSpPr>
            <p:cNvPr id="4117" name="Line 27"/>
            <p:cNvSpPr>
              <a:spLocks noChangeShapeType="1"/>
            </p:cNvSpPr>
            <p:nvPr/>
          </p:nvSpPr>
          <p:spPr bwMode="auto">
            <a:xfrm>
              <a:off x="1296" y="528"/>
              <a:ext cx="1200" cy="1152"/>
            </a:xfrm>
            <a:prstGeom prst="line">
              <a:avLst/>
            </a:prstGeom>
            <a:noFill/>
            <a:ln w="133350">
              <a:solidFill>
                <a:srgbClr val="FF5050"/>
              </a:solidFill>
              <a:round/>
              <a:headEnd type="none" w="sm" len="sm"/>
              <a:tailEnd type="none" w="sm" len="sm"/>
            </a:ln>
          </p:spPr>
          <p:txBody>
            <a:bodyPr wrap="none" anchor="ctr"/>
            <a:lstStyle/>
            <a:p>
              <a:endParaRPr lang="en-US"/>
            </a:p>
          </p:txBody>
        </p:sp>
        <p:sp>
          <p:nvSpPr>
            <p:cNvPr id="4118" name="Line 28"/>
            <p:cNvSpPr>
              <a:spLocks noChangeShapeType="1"/>
            </p:cNvSpPr>
            <p:nvPr/>
          </p:nvSpPr>
          <p:spPr bwMode="auto">
            <a:xfrm flipH="1">
              <a:off x="1344" y="528"/>
              <a:ext cx="1200" cy="1152"/>
            </a:xfrm>
            <a:prstGeom prst="line">
              <a:avLst/>
            </a:prstGeom>
            <a:noFill/>
            <a:ln w="133350">
              <a:solidFill>
                <a:srgbClr val="FF5050"/>
              </a:solidFill>
              <a:round/>
              <a:headEnd type="none" w="sm" len="sm"/>
              <a:tailEnd type="none" w="sm" len="sm"/>
            </a:ln>
          </p:spPr>
          <p:txBody>
            <a:bodyPr wrap="none" anchor="ctr"/>
            <a:lstStyle/>
            <a:p>
              <a:endParaRPr lang="en-US"/>
            </a:p>
          </p:txBody>
        </p:sp>
      </p:grpSp>
      <p:sp>
        <p:nvSpPr>
          <p:cNvPr id="4115" name="Text Box 29"/>
          <p:cNvSpPr txBox="1">
            <a:spLocks noChangeArrowheads="1"/>
          </p:cNvSpPr>
          <p:nvPr/>
        </p:nvSpPr>
        <p:spPr bwMode="auto">
          <a:xfrm>
            <a:off x="7446963" y="4422775"/>
            <a:ext cx="996950" cy="457200"/>
          </a:xfrm>
          <a:prstGeom prst="rect">
            <a:avLst/>
          </a:prstGeom>
          <a:noFill/>
          <a:ln w="12700">
            <a:noFill/>
            <a:miter lim="800000"/>
            <a:headEnd type="none" w="sm" len="sm"/>
            <a:tailEnd type="none" w="sm" len="sm"/>
          </a:ln>
        </p:spPr>
        <p:txBody>
          <a:bodyPr wrap="none">
            <a:spAutoFit/>
          </a:bodyPr>
          <a:lstStyle/>
          <a:p>
            <a:pPr eaLnBrk="0" hangingPunct="0"/>
            <a:r>
              <a:rPr lang="en-US" sz="2400"/>
              <a:t>Buffer</a:t>
            </a:r>
          </a:p>
        </p:txBody>
      </p:sp>
      <p:sp>
        <p:nvSpPr>
          <p:cNvPr id="4116" name="Line 30"/>
          <p:cNvSpPr>
            <a:spLocks noChangeShapeType="1"/>
          </p:cNvSpPr>
          <p:nvPr/>
        </p:nvSpPr>
        <p:spPr bwMode="auto">
          <a:xfrm flipV="1">
            <a:off x="8375650" y="4440238"/>
            <a:ext cx="238125" cy="168275"/>
          </a:xfrm>
          <a:prstGeom prst="line">
            <a:avLst/>
          </a:prstGeom>
          <a:noFill/>
          <a:ln w="38100">
            <a:solidFill>
              <a:schemeClr val="tx1"/>
            </a:solidFill>
            <a:round/>
            <a:headEnd type="none" w="sm" len="sm"/>
            <a:tailEnd type="none" w="sm" len="sm"/>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91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9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91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91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91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917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animBg="1"/>
      <p:bldP spid="49172" grpId="0" animBg="1"/>
      <p:bldP spid="49173" grpId="0" animBg="1"/>
      <p:bldP spid="49174" grpId="0" animBg="1"/>
      <p:bldP spid="49175" grpId="0" animBg="1"/>
      <p:bldP spid="49176" grpId="0" animBg="1"/>
      <p:bldP spid="491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Text Box 2"/>
          <p:cNvSpPr txBox="1">
            <a:spLocks noChangeArrowheads="1"/>
          </p:cNvSpPr>
          <p:nvPr/>
        </p:nvSpPr>
        <p:spPr bwMode="auto">
          <a:xfrm>
            <a:off x="104775" y="4133850"/>
            <a:ext cx="1222375" cy="457200"/>
          </a:xfrm>
          <a:prstGeom prst="rect">
            <a:avLst/>
          </a:prstGeom>
          <a:solidFill>
            <a:schemeClr val="bg1"/>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شناسايي سيستم </a:t>
            </a:r>
            <a:endParaRPr lang="en-US" sz="1400">
              <a:cs typeface="Nazanin" pitchFamily="2" charset="-78"/>
            </a:endParaRPr>
          </a:p>
        </p:txBody>
      </p:sp>
      <p:sp>
        <p:nvSpPr>
          <p:cNvPr id="347153" name="Rectangle 17"/>
          <p:cNvSpPr>
            <a:spLocks noGrp="1" noChangeArrowheads="1"/>
          </p:cNvSpPr>
          <p:nvPr>
            <p:ph type="title"/>
          </p:nvPr>
        </p:nvSpPr>
        <p:spPr>
          <a:xfrm>
            <a:off x="1333500" y="417046"/>
            <a:ext cx="6827838" cy="523220"/>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ar-SA" altLang="en-US"/>
              <a:t>روند نماي کلي انجام يک حملة کامپيوتري </a:t>
            </a:r>
            <a:endParaRPr lang="en-US" altLang="en-US"/>
          </a:p>
        </p:txBody>
      </p:sp>
      <p:grpSp>
        <p:nvGrpSpPr>
          <p:cNvPr id="2" name="Group 33"/>
          <p:cNvGrpSpPr>
            <a:grpSpLocks/>
          </p:cNvGrpSpPr>
          <p:nvPr/>
        </p:nvGrpSpPr>
        <p:grpSpPr bwMode="auto">
          <a:xfrm>
            <a:off x="292100" y="1276350"/>
            <a:ext cx="7997825" cy="5105400"/>
            <a:chOff x="184" y="864"/>
            <a:chExt cx="5038" cy="3216"/>
          </a:xfrm>
        </p:grpSpPr>
        <p:sp>
          <p:nvSpPr>
            <p:cNvPr id="347148" name="Text Box 12"/>
            <p:cNvSpPr txBox="1">
              <a:spLocks noChangeArrowheads="1"/>
            </p:cNvSpPr>
            <p:nvPr/>
          </p:nvSpPr>
          <p:spPr bwMode="auto">
            <a:xfrm>
              <a:off x="184" y="938"/>
              <a:ext cx="672" cy="576"/>
            </a:xfrm>
            <a:prstGeom prst="rect">
              <a:avLst/>
            </a:prstGeom>
            <a:noFill/>
            <a:ln w="9525">
              <a:noFill/>
              <a:miter lim="800000"/>
              <a:headEnd/>
              <a:tailEnd/>
            </a:ln>
          </p:spPr>
          <p:txBody>
            <a:bodyPr lIns="54000" tIns="54000" rIns="54000" bIns="54000" anchor="ctr" anchorCtr="1"/>
            <a:lstStyle/>
            <a:p>
              <a:pPr algn="ctr" rtl="1" eaLnBrk="0" hangingPunct="0"/>
              <a:r>
                <a:rPr lang="ar-SA" sz="1400" b="1">
                  <a:solidFill>
                    <a:srgbClr val="A50021"/>
                  </a:solidFill>
                  <a:cs typeface="Nazanin" pitchFamily="2" charset="-78"/>
                </a:rPr>
                <a:t>شناسايي مواضع و نقاط ضعف سيستم هدف</a:t>
              </a:r>
              <a:endParaRPr lang="en-US" sz="1400" b="1">
                <a:solidFill>
                  <a:srgbClr val="A50021"/>
                </a:solidFill>
                <a:cs typeface="Nazanin" pitchFamily="2" charset="-78"/>
              </a:endParaRPr>
            </a:p>
          </p:txBody>
        </p:sp>
        <p:sp>
          <p:nvSpPr>
            <p:cNvPr id="347149" name="Text Box 13"/>
            <p:cNvSpPr txBox="1">
              <a:spLocks noChangeArrowheads="1"/>
            </p:cNvSpPr>
            <p:nvPr/>
          </p:nvSpPr>
          <p:spPr bwMode="auto">
            <a:xfrm>
              <a:off x="1296" y="960"/>
              <a:ext cx="1000"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a:solidFill>
                    <a:srgbClr val="A50021"/>
                  </a:solidFill>
                  <a:cs typeface="Nazanin" pitchFamily="2" charset="-78"/>
                </a:rPr>
                <a:t>هجوم اوليه</a:t>
              </a:r>
              <a:endParaRPr lang="en-US" sz="1400">
                <a:solidFill>
                  <a:srgbClr val="A50021"/>
                </a:solidFill>
                <a:cs typeface="Nazanin" pitchFamily="2" charset="-78"/>
              </a:endParaRPr>
            </a:p>
          </p:txBody>
        </p:sp>
        <p:sp>
          <p:nvSpPr>
            <p:cNvPr id="347150" name="Text Box 14"/>
            <p:cNvSpPr txBox="1">
              <a:spLocks noChangeArrowheads="1"/>
            </p:cNvSpPr>
            <p:nvPr/>
          </p:nvSpPr>
          <p:spPr bwMode="auto">
            <a:xfrm>
              <a:off x="2856" y="912"/>
              <a:ext cx="1000"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a:solidFill>
                    <a:srgbClr val="A50021"/>
                  </a:solidFill>
                  <a:cs typeface="Nazanin" pitchFamily="2" charset="-78"/>
                </a:rPr>
                <a:t>تثبيت مواضع</a:t>
              </a:r>
              <a:endParaRPr lang="en-US" sz="1400">
                <a:solidFill>
                  <a:srgbClr val="A50021"/>
                </a:solidFill>
                <a:cs typeface="Nazanin" pitchFamily="2" charset="-78"/>
              </a:endParaRPr>
            </a:p>
          </p:txBody>
        </p:sp>
        <p:sp>
          <p:nvSpPr>
            <p:cNvPr id="347151" name="Text Box 15"/>
            <p:cNvSpPr txBox="1">
              <a:spLocks noChangeArrowheads="1"/>
            </p:cNvSpPr>
            <p:nvPr/>
          </p:nvSpPr>
          <p:spPr bwMode="auto">
            <a:xfrm>
              <a:off x="4224" y="864"/>
              <a:ext cx="998" cy="360"/>
            </a:xfrm>
            <a:prstGeom prst="rect">
              <a:avLst/>
            </a:prstGeom>
            <a:noFill/>
            <a:ln w="9525">
              <a:noFill/>
              <a:miter lim="800000"/>
              <a:headEnd/>
              <a:tailEnd/>
            </a:ln>
            <a:effectLst/>
          </p:spPr>
          <p:txBody>
            <a:bodyPr lIns="54000" tIns="54000" rIns="54000" bIns="54000" anchor="ctr" anchorCtr="1"/>
            <a:lstStyle/>
            <a:p>
              <a:pPr algn="ctr" rtl="1" eaLnBrk="0" hangingPunct="0"/>
              <a:r>
                <a:rPr lang="ar-SA" sz="1400">
                  <a:solidFill>
                    <a:srgbClr val="A50021"/>
                  </a:solidFill>
                  <a:cs typeface="Nazanin" pitchFamily="2" charset="-78"/>
                </a:rPr>
                <a:t>برنامه ريزي مرحله بعد عمليات</a:t>
              </a:r>
              <a:endParaRPr lang="en-US" sz="1400">
                <a:solidFill>
                  <a:srgbClr val="A50021"/>
                </a:solidFill>
                <a:cs typeface="Nazanin" pitchFamily="2" charset="-78"/>
              </a:endParaRPr>
            </a:p>
          </p:txBody>
        </p:sp>
        <p:sp>
          <p:nvSpPr>
            <p:cNvPr id="347154" name="Line 18"/>
            <p:cNvSpPr>
              <a:spLocks noChangeShapeType="1"/>
            </p:cNvSpPr>
            <p:nvPr/>
          </p:nvSpPr>
          <p:spPr bwMode="auto">
            <a:xfrm>
              <a:off x="4272"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a:cs typeface="Nazanin" pitchFamily="2" charset="-78"/>
              </a:endParaRPr>
            </a:p>
          </p:txBody>
        </p:sp>
        <p:sp>
          <p:nvSpPr>
            <p:cNvPr id="347155" name="Line 19"/>
            <p:cNvSpPr>
              <a:spLocks noChangeShapeType="1"/>
            </p:cNvSpPr>
            <p:nvPr/>
          </p:nvSpPr>
          <p:spPr bwMode="auto">
            <a:xfrm>
              <a:off x="2509"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a:cs typeface="Nazanin" pitchFamily="2" charset="-78"/>
              </a:endParaRPr>
            </a:p>
          </p:txBody>
        </p:sp>
        <p:sp>
          <p:nvSpPr>
            <p:cNvPr id="347156" name="Line 20"/>
            <p:cNvSpPr>
              <a:spLocks noChangeShapeType="1"/>
            </p:cNvSpPr>
            <p:nvPr/>
          </p:nvSpPr>
          <p:spPr bwMode="auto">
            <a:xfrm>
              <a:off x="956" y="1056"/>
              <a:ext cx="0" cy="3024"/>
            </a:xfrm>
            <a:prstGeom prst="line">
              <a:avLst/>
            </a:prstGeom>
            <a:noFill/>
            <a:ln w="28575">
              <a:solidFill>
                <a:schemeClr val="tx1"/>
              </a:solidFill>
              <a:prstDash val="dashDot"/>
              <a:round/>
              <a:headEnd type="none" w="sm" len="sm"/>
              <a:tailEnd type="none" w="sm" len="sm"/>
            </a:ln>
            <a:effectLst/>
          </p:spPr>
          <p:txBody>
            <a:bodyPr lIns="54000" tIns="54000" rIns="54000" bIns="54000" anchor="ctr" anchorCtr="1"/>
            <a:lstStyle/>
            <a:p>
              <a:endParaRPr lang="en-US">
                <a:cs typeface="Nazanin" pitchFamily="2" charset="-78"/>
              </a:endParaRPr>
            </a:p>
          </p:txBody>
        </p:sp>
      </p:grpSp>
      <p:sp>
        <p:nvSpPr>
          <p:cNvPr id="347139" name="Oval 3"/>
          <p:cNvSpPr>
            <a:spLocks noChangeArrowheads="1"/>
          </p:cNvSpPr>
          <p:nvPr/>
        </p:nvSpPr>
        <p:spPr bwMode="auto">
          <a:xfrm>
            <a:off x="1600200" y="2895600"/>
            <a:ext cx="854075" cy="457200"/>
          </a:xfrm>
          <a:prstGeom prst="ellipse">
            <a:avLst/>
          </a:prstGeom>
          <a:solidFill>
            <a:srgbClr val="FFFFFF"/>
          </a:solidFill>
          <a:ln w="9525">
            <a:solidFill>
              <a:srgbClr val="000000"/>
            </a:solidFill>
            <a:round/>
            <a:headEnd/>
            <a:tailEnd/>
          </a:ln>
        </p:spPr>
        <p:txBody>
          <a:bodyPr lIns="54000" tIns="54000" rIns="54000" bIns="54000" anchor="ctr" anchorCtr="1"/>
          <a:lstStyle/>
          <a:p>
            <a:pPr algn="ctr" rtl="1" eaLnBrk="0" hangingPunct="0"/>
            <a:r>
              <a:rPr lang="fa-IR" sz="1400" dirty="0" smtClean="0">
                <a:cs typeface="Nazanin" pitchFamily="2" charset="-78"/>
              </a:rPr>
              <a:t>دسترسی</a:t>
            </a:r>
            <a:endParaRPr lang="en-US" sz="1400" dirty="0">
              <a:cs typeface="Nazanin" pitchFamily="2" charset="-78"/>
            </a:endParaRPr>
          </a:p>
        </p:txBody>
      </p:sp>
      <p:sp>
        <p:nvSpPr>
          <p:cNvPr id="347143" name="Text Box 7"/>
          <p:cNvSpPr txBox="1">
            <a:spLocks noChangeArrowheads="1"/>
          </p:cNvSpPr>
          <p:nvPr/>
        </p:nvSpPr>
        <p:spPr bwMode="auto">
          <a:xfrm>
            <a:off x="2768600" y="5472113"/>
            <a:ext cx="885825" cy="571500"/>
          </a:xfrm>
          <a:prstGeom prst="rect">
            <a:avLst/>
          </a:prstGeom>
          <a:solidFill>
            <a:srgbClr val="FFFF00"/>
          </a:solidFill>
          <a:ln w="9525">
            <a:solidFill>
              <a:schemeClr val="accent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dirty="0">
                <a:cs typeface="Nazanin" pitchFamily="2" charset="-78"/>
              </a:rPr>
              <a:t>جلوگيري از سرويس</a:t>
            </a:r>
            <a:endParaRPr lang="en-US" sz="1400" dirty="0">
              <a:cs typeface="Nazanin" pitchFamily="2" charset="-78"/>
            </a:endParaRPr>
          </a:p>
        </p:txBody>
      </p:sp>
      <p:sp>
        <p:nvSpPr>
          <p:cNvPr id="347157" name="Line 21"/>
          <p:cNvSpPr>
            <a:spLocks noChangeShapeType="1"/>
          </p:cNvSpPr>
          <p:nvPr/>
        </p:nvSpPr>
        <p:spPr bwMode="auto">
          <a:xfrm rot="7200000" flipV="1">
            <a:off x="1260475" y="4435475"/>
            <a:ext cx="730250" cy="110490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58" name="Line 22"/>
          <p:cNvSpPr>
            <a:spLocks noChangeShapeType="1"/>
          </p:cNvSpPr>
          <p:nvPr/>
        </p:nvSpPr>
        <p:spPr bwMode="auto">
          <a:xfrm rot="18000000">
            <a:off x="1039576" y="3817397"/>
            <a:ext cx="1209860" cy="7905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59" name="Line 23"/>
          <p:cNvSpPr>
            <a:spLocks noChangeShapeType="1"/>
          </p:cNvSpPr>
          <p:nvPr/>
        </p:nvSpPr>
        <p:spPr bwMode="auto">
          <a:xfrm rot="7200000" flipH="1" flipV="1">
            <a:off x="2568575" y="5654675"/>
            <a:ext cx="134938" cy="231775"/>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40" name="Oval 4"/>
          <p:cNvSpPr>
            <a:spLocks noChangeArrowheads="1"/>
          </p:cNvSpPr>
          <p:nvPr/>
        </p:nvSpPr>
        <p:spPr bwMode="auto">
          <a:xfrm>
            <a:off x="1600200" y="5562600"/>
            <a:ext cx="890589" cy="514350"/>
          </a:xfrm>
          <a:prstGeom prst="ellipse">
            <a:avLst/>
          </a:prstGeom>
          <a:solidFill>
            <a:srgbClr val="FFFF00"/>
          </a:solidFill>
          <a:ln w="9525">
            <a:solidFill>
              <a:schemeClr val="accent1"/>
            </a:solidFill>
            <a:round/>
            <a:headEnd/>
            <a:tailEnd/>
          </a:ln>
        </p:spPr>
        <p:txBody>
          <a:bodyPr lIns="54000" tIns="54000" rIns="54000" bIns="54000" anchor="ctr" anchorCtr="1"/>
          <a:lstStyle/>
          <a:p>
            <a:pPr algn="ctr" rtl="1" eaLnBrk="0" hangingPunct="0"/>
            <a:r>
              <a:rPr lang="fa-IR" sz="1200" b="1" dirty="0" smtClean="0">
                <a:cs typeface="Nazanin" pitchFamily="2" charset="-78"/>
              </a:rPr>
              <a:t>تخريب</a:t>
            </a:r>
            <a:endParaRPr lang="en-US" sz="1200" b="1" dirty="0">
              <a:cs typeface="Nazanin" pitchFamily="2" charset="-78"/>
            </a:endParaRPr>
          </a:p>
        </p:txBody>
      </p:sp>
      <p:sp>
        <p:nvSpPr>
          <p:cNvPr id="347141" name="Text Box 5"/>
          <p:cNvSpPr txBox="1">
            <a:spLocks noChangeArrowheads="1"/>
          </p:cNvSpPr>
          <p:nvPr/>
        </p:nvSpPr>
        <p:spPr bwMode="auto">
          <a:xfrm>
            <a:off x="2757488" y="2228850"/>
            <a:ext cx="885825" cy="723900"/>
          </a:xfrm>
          <a:prstGeom prst="rect">
            <a:avLst/>
          </a:prstGeom>
          <a:solidFill>
            <a:schemeClr val="bg1"/>
          </a:solidFill>
          <a:ln w="9525">
            <a:solidFill>
              <a:schemeClr val="tx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کسب دسترسي در سطح کاربر</a:t>
            </a:r>
            <a:endParaRPr lang="en-US" sz="1400">
              <a:cs typeface="Nazanin" pitchFamily="2" charset="-78"/>
            </a:endParaRPr>
          </a:p>
        </p:txBody>
      </p:sp>
      <p:sp>
        <p:nvSpPr>
          <p:cNvPr id="347142" name="Text Box 6"/>
          <p:cNvSpPr txBox="1">
            <a:spLocks noChangeArrowheads="1"/>
          </p:cNvSpPr>
          <p:nvPr/>
        </p:nvSpPr>
        <p:spPr bwMode="auto">
          <a:xfrm>
            <a:off x="2757488" y="3305175"/>
            <a:ext cx="885825" cy="666750"/>
          </a:xfrm>
          <a:prstGeom prst="rect">
            <a:avLst/>
          </a:prstGeom>
          <a:solidFill>
            <a:schemeClr val="bg1"/>
          </a:solidFill>
          <a:ln w="9525">
            <a:solidFill>
              <a:schemeClr val="tx1"/>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dirty="0">
                <a:cs typeface="Nazanin" pitchFamily="2" charset="-78"/>
              </a:rPr>
              <a:t>کسب دسترسي در سطح مدير</a:t>
            </a:r>
            <a:endParaRPr lang="en-US" sz="1400" dirty="0">
              <a:cs typeface="Nazanin" pitchFamily="2" charset="-78"/>
            </a:endParaRPr>
          </a:p>
        </p:txBody>
      </p:sp>
      <p:sp>
        <p:nvSpPr>
          <p:cNvPr id="347160" name="Line 24"/>
          <p:cNvSpPr>
            <a:spLocks noChangeShapeType="1"/>
          </p:cNvSpPr>
          <p:nvPr/>
        </p:nvSpPr>
        <p:spPr bwMode="auto">
          <a:xfrm rot="7200000" flipV="1">
            <a:off x="2501900" y="3108325"/>
            <a:ext cx="230188" cy="450850"/>
          </a:xfrm>
          <a:prstGeom prst="line">
            <a:avLst/>
          </a:prstGeom>
          <a:solidFill>
            <a:srgbClr val="FFFF00"/>
          </a:solidFill>
          <a:ln w="28575" cap="sq">
            <a:solidFill>
              <a:schemeClr val="accent2"/>
            </a:solidFill>
            <a:round/>
            <a:headEnd type="none" w="sm" len="sm"/>
            <a:tailEnd type="triangle" w="med" len="med"/>
          </a:ln>
          <a:effectLst/>
        </p:spPr>
        <p:txBody>
          <a:bodyPr/>
          <a:lstStyle/>
          <a:p>
            <a:endParaRPr lang="en-US">
              <a:cs typeface="Nazanin" pitchFamily="2" charset="-78"/>
            </a:endParaRPr>
          </a:p>
        </p:txBody>
      </p:sp>
      <p:sp>
        <p:nvSpPr>
          <p:cNvPr id="347161" name="Line 25"/>
          <p:cNvSpPr>
            <a:spLocks noChangeShapeType="1"/>
          </p:cNvSpPr>
          <p:nvPr/>
        </p:nvSpPr>
        <p:spPr bwMode="auto">
          <a:xfrm rot="7200000" flipH="1" flipV="1">
            <a:off x="2363787" y="2871788"/>
            <a:ext cx="498475" cy="0"/>
          </a:xfrm>
          <a:prstGeom prst="line">
            <a:avLst/>
          </a:prstGeom>
          <a:solidFill>
            <a:srgbClr val="FFFF00"/>
          </a:solidFill>
          <a:ln w="28575" cap="sq">
            <a:solidFill>
              <a:schemeClr val="accent2"/>
            </a:solidFill>
            <a:round/>
            <a:headEnd type="none" w="sm" len="sm"/>
            <a:tailEnd type="triangle" w="med" len="med"/>
          </a:ln>
          <a:effectLst/>
        </p:spPr>
        <p:txBody>
          <a:bodyPr/>
          <a:lstStyle/>
          <a:p>
            <a:endParaRPr lang="en-US">
              <a:cs typeface="Nazanin" pitchFamily="2" charset="-78"/>
            </a:endParaRPr>
          </a:p>
        </p:txBody>
      </p:sp>
      <p:sp>
        <p:nvSpPr>
          <p:cNvPr id="347162" name="Line 26"/>
          <p:cNvSpPr>
            <a:spLocks noChangeShapeType="1"/>
          </p:cNvSpPr>
          <p:nvPr/>
        </p:nvSpPr>
        <p:spPr bwMode="auto">
          <a:xfrm>
            <a:off x="3200400" y="2952750"/>
            <a:ext cx="0" cy="352425"/>
          </a:xfrm>
          <a:prstGeom prst="line">
            <a:avLst/>
          </a:prstGeom>
          <a:solidFill>
            <a:srgbClr val="FFFF00"/>
          </a:solidFill>
          <a:ln w="38100" cap="sq">
            <a:solidFill>
              <a:schemeClr val="accent2"/>
            </a:solidFill>
            <a:round/>
            <a:headEnd type="none" w="sm" len="sm"/>
            <a:tailEnd type="triangle" w="med" len="med"/>
          </a:ln>
          <a:effectLst/>
        </p:spPr>
        <p:txBody>
          <a:bodyPr/>
          <a:lstStyle/>
          <a:p>
            <a:endParaRPr lang="en-US">
              <a:cs typeface="Nazanin" pitchFamily="2" charset="-78"/>
            </a:endParaRPr>
          </a:p>
        </p:txBody>
      </p:sp>
      <p:grpSp>
        <p:nvGrpSpPr>
          <p:cNvPr id="4" name="Group 40"/>
          <p:cNvGrpSpPr>
            <a:grpSpLocks/>
          </p:cNvGrpSpPr>
          <p:nvPr/>
        </p:nvGrpSpPr>
        <p:grpSpPr bwMode="auto">
          <a:xfrm>
            <a:off x="3643313" y="3067050"/>
            <a:ext cx="2774950" cy="573088"/>
            <a:chOff x="2295" y="1776"/>
            <a:chExt cx="1748" cy="361"/>
          </a:xfrm>
        </p:grpSpPr>
        <p:sp>
          <p:nvSpPr>
            <p:cNvPr id="347144" name="Text Box 8"/>
            <p:cNvSpPr txBox="1">
              <a:spLocks noChangeArrowheads="1"/>
            </p:cNvSpPr>
            <p:nvPr/>
          </p:nvSpPr>
          <p:spPr bwMode="auto">
            <a:xfrm>
              <a:off x="2688" y="1776"/>
              <a:ext cx="587"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پوشاندن ردپاها</a:t>
              </a:r>
              <a:endParaRPr lang="en-US" sz="1400">
                <a:cs typeface="Nazanin" pitchFamily="2" charset="-78"/>
              </a:endParaRPr>
            </a:p>
          </p:txBody>
        </p:sp>
        <p:sp>
          <p:nvSpPr>
            <p:cNvPr id="347145" name="Text Box 9"/>
            <p:cNvSpPr txBox="1">
              <a:spLocks noChangeArrowheads="1"/>
            </p:cNvSpPr>
            <p:nvPr/>
          </p:nvSpPr>
          <p:spPr bwMode="auto">
            <a:xfrm>
              <a:off x="3456" y="1776"/>
              <a:ext cx="587" cy="361"/>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نصب دريچه</a:t>
              </a:r>
              <a:endParaRPr lang="en-US" sz="1400">
                <a:cs typeface="Nazanin" pitchFamily="2" charset="-78"/>
              </a:endParaRPr>
            </a:p>
          </p:txBody>
        </p:sp>
        <p:sp>
          <p:nvSpPr>
            <p:cNvPr id="347163" name="Line 27"/>
            <p:cNvSpPr>
              <a:spLocks noChangeShapeType="1"/>
            </p:cNvSpPr>
            <p:nvPr/>
          </p:nvSpPr>
          <p:spPr bwMode="auto">
            <a:xfrm flipV="1">
              <a:off x="2295" y="1926"/>
              <a:ext cx="393" cy="21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64" name="Line 28"/>
            <p:cNvSpPr>
              <a:spLocks noChangeShapeType="1"/>
            </p:cNvSpPr>
            <p:nvPr/>
          </p:nvSpPr>
          <p:spPr bwMode="auto">
            <a:xfrm>
              <a:off x="3275" y="1971"/>
              <a:ext cx="181" cy="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grpSp>
      <p:grpSp>
        <p:nvGrpSpPr>
          <p:cNvPr id="5" name="Group 41"/>
          <p:cNvGrpSpPr>
            <a:grpSpLocks/>
          </p:cNvGrpSpPr>
          <p:nvPr/>
        </p:nvGrpSpPr>
        <p:grpSpPr bwMode="auto">
          <a:xfrm>
            <a:off x="3643313" y="2266950"/>
            <a:ext cx="4398962" cy="3406775"/>
            <a:chOff x="2295" y="1272"/>
            <a:chExt cx="2771" cy="2146"/>
          </a:xfrm>
        </p:grpSpPr>
        <p:sp>
          <p:nvSpPr>
            <p:cNvPr id="347146" name="Text Box 10"/>
            <p:cNvSpPr txBox="1">
              <a:spLocks noChangeArrowheads="1"/>
            </p:cNvSpPr>
            <p:nvPr/>
          </p:nvSpPr>
          <p:spPr bwMode="auto">
            <a:xfrm>
              <a:off x="4438" y="1728"/>
              <a:ext cx="628" cy="432"/>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برداشتن يا خراب کردن اطلاعات</a:t>
              </a:r>
              <a:endParaRPr lang="en-US" sz="1400">
                <a:cs typeface="Nazanin" pitchFamily="2" charset="-78"/>
              </a:endParaRPr>
            </a:p>
          </p:txBody>
        </p:sp>
        <p:sp>
          <p:nvSpPr>
            <p:cNvPr id="347147" name="Text Box 11"/>
            <p:cNvSpPr txBox="1">
              <a:spLocks noChangeArrowheads="1"/>
            </p:cNvSpPr>
            <p:nvPr/>
          </p:nvSpPr>
          <p:spPr bwMode="auto">
            <a:xfrm>
              <a:off x="4461" y="1272"/>
              <a:ext cx="558"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ساير فعاليتهاي غير مجاز</a:t>
              </a:r>
              <a:endParaRPr lang="en-US" sz="1400">
                <a:cs typeface="Nazanin" pitchFamily="2" charset="-78"/>
              </a:endParaRPr>
            </a:p>
          </p:txBody>
        </p:sp>
        <p:sp>
          <p:nvSpPr>
            <p:cNvPr id="347152" name="Text Box 16"/>
            <p:cNvSpPr txBox="1">
              <a:spLocks noChangeArrowheads="1"/>
            </p:cNvSpPr>
            <p:nvPr/>
          </p:nvSpPr>
          <p:spPr bwMode="auto">
            <a:xfrm>
              <a:off x="4469" y="2288"/>
              <a:ext cx="558" cy="360"/>
            </a:xfrm>
            <a:prstGeom prst="rect">
              <a:avLst/>
            </a:prstGeom>
            <a:solidFill>
              <a:srgbClr val="FFFFFF"/>
            </a:solidFill>
            <a:ln w="9525">
              <a:solidFill>
                <a:srgbClr val="000000"/>
              </a:solidFill>
              <a:miter lim="800000"/>
              <a:headEnd/>
              <a:tailEnd/>
            </a:ln>
            <a:effectLst>
              <a:outerShdw dist="53882" dir="2700000" algn="ctr" rotWithShape="0">
                <a:srgbClr val="808080">
                  <a:alpha val="50000"/>
                </a:srgbClr>
              </a:outerShdw>
            </a:effectLst>
          </p:spPr>
          <p:txBody>
            <a:bodyPr lIns="54000" tIns="54000" rIns="54000" bIns="54000" anchor="ctr" anchorCtr="1"/>
            <a:lstStyle/>
            <a:p>
              <a:pPr algn="ctr" rtl="1" eaLnBrk="0" hangingPunct="0"/>
              <a:r>
                <a:rPr lang="ar-SA" sz="1400">
                  <a:cs typeface="Nazanin" pitchFamily="2" charset="-78"/>
                </a:rPr>
                <a:t>حمله به اهداف ثانويه</a:t>
              </a:r>
              <a:endParaRPr lang="en-US" sz="1400">
                <a:cs typeface="Nazanin" pitchFamily="2" charset="-78"/>
              </a:endParaRPr>
            </a:p>
          </p:txBody>
        </p:sp>
        <p:sp>
          <p:nvSpPr>
            <p:cNvPr id="347165" name="Line 29"/>
            <p:cNvSpPr>
              <a:spLocks noChangeShapeType="1"/>
            </p:cNvSpPr>
            <p:nvPr/>
          </p:nvSpPr>
          <p:spPr bwMode="auto">
            <a:xfrm flipV="1">
              <a:off x="2295" y="2448"/>
              <a:ext cx="2174" cy="970"/>
            </a:xfrm>
            <a:prstGeom prst="line">
              <a:avLst/>
            </a:prstGeom>
            <a:noFill/>
            <a:ln w="38100"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66" name="Line 30"/>
            <p:cNvSpPr>
              <a:spLocks noChangeShapeType="1"/>
            </p:cNvSpPr>
            <p:nvPr/>
          </p:nvSpPr>
          <p:spPr bwMode="auto">
            <a:xfrm flipV="1">
              <a:off x="4043" y="1496"/>
              <a:ext cx="395" cy="475"/>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67" name="Line 31"/>
            <p:cNvSpPr>
              <a:spLocks noChangeShapeType="1"/>
            </p:cNvSpPr>
            <p:nvPr/>
          </p:nvSpPr>
          <p:spPr bwMode="auto">
            <a:xfrm>
              <a:off x="4043" y="1971"/>
              <a:ext cx="395" cy="0"/>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sp>
          <p:nvSpPr>
            <p:cNvPr id="347168" name="Line 32"/>
            <p:cNvSpPr>
              <a:spLocks noChangeShapeType="1"/>
            </p:cNvSpPr>
            <p:nvPr/>
          </p:nvSpPr>
          <p:spPr bwMode="auto">
            <a:xfrm>
              <a:off x="4043" y="1971"/>
              <a:ext cx="426" cy="477"/>
            </a:xfrm>
            <a:prstGeom prst="line">
              <a:avLst/>
            </a:prstGeom>
            <a:noFill/>
            <a:ln w="28575" cap="sq">
              <a:solidFill>
                <a:srgbClr val="FF3300"/>
              </a:solidFill>
              <a:round/>
              <a:headEnd type="none" w="sm" len="sm"/>
              <a:tailEnd type="triangle" w="med" len="med"/>
            </a:ln>
            <a:effectLst/>
          </p:spPr>
          <p:txBody>
            <a:bodyPr/>
            <a:lstStyle/>
            <a:p>
              <a:endParaRPr lang="en-US">
                <a:cs typeface="Nazanin" pitchFamily="2" charset="-78"/>
              </a:endParaRPr>
            </a:p>
          </p:txBody>
        </p:sp>
      </p:grpSp>
      <p:sp>
        <p:nvSpPr>
          <p:cNvPr id="36" name="Slide Number Placeholder 4"/>
          <p:cNvSpPr>
            <a:spLocks noGrp="1"/>
          </p:cNvSpPr>
          <p:nvPr>
            <p:ph type="sldNum" sz="quarter" idx="4294967295"/>
          </p:nvPr>
        </p:nvSpPr>
        <p:spPr>
          <a:xfrm>
            <a:off x="6553200" y="6356350"/>
            <a:ext cx="2133600" cy="365125"/>
          </a:xfrm>
          <a:prstGeom prst="rect">
            <a:avLst/>
          </a:prstGeom>
        </p:spPr>
        <p:txBody>
          <a:bodyPr/>
          <a:lstStyle/>
          <a:p>
            <a:fld id="{AF609A56-AC5A-4F35-9CD4-7517B1924DD8}" type="slidenum">
              <a:rPr lang="fa-IR" smtClean="0"/>
              <a:pPr/>
              <a:t>2</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childTnLst>
                                    <p:animMotion origin="layout" path="M 0.0 0.0 L 0.0 -0.07213" pathEditMode="relative" ptsTypes="">
                                      <p:cBhvr>
                                        <p:cTn id="6" dur="500" accel="50000" decel="50000" autoRev="1" fill="hold">
                                          <p:stCondLst>
                                            <p:cond delay="0"/>
                                          </p:stCondLst>
                                        </p:cTn>
                                        <p:tgtEl>
                                          <p:spTgt spid="347140"/>
                                        </p:tgtEl>
                                        <p:attrNameLst>
                                          <p:attrName>ppt_x</p:attrName>
                                          <p:attrName>ppt_y</p:attrName>
                                        </p:attrNameLst>
                                      </p:cBhvr>
                                    </p:animMotion>
                                    <p:animRot by="1500000">
                                      <p:cBhvr>
                                        <p:cTn id="7" dur="250" fill="hold">
                                          <p:stCondLst>
                                            <p:cond delay="0"/>
                                          </p:stCondLst>
                                        </p:cTn>
                                        <p:tgtEl>
                                          <p:spTgt spid="347140"/>
                                        </p:tgtEl>
                                        <p:attrNameLst>
                                          <p:attrName>r</p:attrName>
                                        </p:attrNameLst>
                                      </p:cBhvr>
                                    </p:animRot>
                                    <p:animRot by="-1500000">
                                      <p:cBhvr>
                                        <p:cTn id="8" dur="250" fill="hold">
                                          <p:stCondLst>
                                            <p:cond delay="250"/>
                                          </p:stCondLst>
                                        </p:cTn>
                                        <p:tgtEl>
                                          <p:spTgt spid="347140"/>
                                        </p:tgtEl>
                                        <p:attrNameLst>
                                          <p:attrName>r</p:attrName>
                                        </p:attrNameLst>
                                      </p:cBhvr>
                                    </p:animRot>
                                    <p:animRot by="-1500000">
                                      <p:cBhvr>
                                        <p:cTn id="9" dur="250" fill="hold">
                                          <p:stCondLst>
                                            <p:cond delay="500"/>
                                          </p:stCondLst>
                                        </p:cTn>
                                        <p:tgtEl>
                                          <p:spTgt spid="347140"/>
                                        </p:tgtEl>
                                        <p:attrNameLst>
                                          <p:attrName>r</p:attrName>
                                        </p:attrNameLst>
                                      </p:cBhvr>
                                    </p:animRot>
                                    <p:animRot by="1500000">
                                      <p:cBhvr>
                                        <p:cTn id="10" dur="250" fill="hold">
                                          <p:stCondLst>
                                            <p:cond delay="750"/>
                                          </p:stCondLst>
                                        </p:cTn>
                                        <p:tgtEl>
                                          <p:spTgt spid="3471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
          <p:cNvSpPr>
            <a:spLocks noGrp="1" noChangeArrowheads="1"/>
          </p:cNvSpPr>
          <p:nvPr>
            <p:ph type="title" idx="4294967295"/>
          </p:nvPr>
        </p:nvSpPr>
        <p:spPr>
          <a:xfrm>
            <a:off x="990600" y="285728"/>
            <a:ext cx="7667596" cy="62867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1200" dirty="0" smtClean="0">
                <a:latin typeface="Times New Roman" pitchFamily="18" charset="0"/>
              </a:rPr>
              <a:t>IP </a:t>
            </a:r>
            <a:r>
              <a:rPr lang="en-US" sz="3200" b="1" kern="1200" dirty="0" smtClean="0">
                <a:latin typeface="Times New Roman" pitchFamily="18" charset="0"/>
              </a:rPr>
              <a:t>related attacks</a:t>
            </a:r>
            <a:endParaRPr lang="en-GB" sz="3200" b="1" kern="1200" dirty="0" smtClean="0">
              <a:latin typeface="Times New Roman" pitchFamily="18" charset="0"/>
            </a:endParaRPr>
          </a:p>
        </p:txBody>
      </p:sp>
      <p:sp>
        <p:nvSpPr>
          <p:cNvPr id="45060" name="Rectangle 2"/>
          <p:cNvSpPr>
            <a:spLocks noGrp="1" noChangeArrowheads="1"/>
          </p:cNvSpPr>
          <p:nvPr>
            <p:ph type="body" idx="4294967295"/>
          </p:nvPr>
        </p:nvSpPr>
        <p:spPr>
          <a:xfrm>
            <a:off x="457200" y="1295400"/>
            <a:ext cx="8229600" cy="4691082"/>
          </a:xfrm>
          <a:noFill/>
          <a:ln w="9525">
            <a:noFill/>
            <a:miter lim="800000"/>
            <a:headEnd/>
            <a:tailEnd/>
          </a:ln>
        </p:spPr>
        <p:txBody>
          <a:bodyPr vert="horz" wrap="square" lIns="91440" tIns="45720" rIns="91440" bIns="45720" numCol="1" anchor="t" anchorCtr="0" compatLnSpc="1">
            <a:prstTxWarp prst="textNoShape">
              <a:avLst/>
            </a:prstTxWarp>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kern="1200" dirty="0" smtClean="0">
                <a:latin typeface="Times New Roman" pitchFamily="18" charset="0"/>
              </a:rPr>
              <a:t>IP Packet options</a:t>
            </a:r>
            <a:endParaRPr lang="en-US" sz="2800" b="1" dirty="0" smtClean="0">
              <a:cs typeface="B Nazanin" pitchFamily="2" charset="-78"/>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000" b="1" dirty="0" smtClean="0">
                <a:cs typeface="B Nazanin" pitchFamily="2" charset="-78"/>
              </a:rPr>
              <a:t>در این روش برخی از فیلد های انتخابی بسته به صورت تصادفی تغییر داده می شوند و بسته حاصل برای قربانی ارسال می شود</a:t>
            </a:r>
            <a:r>
              <a:rPr lang="en-GB" sz="2000" b="1" dirty="0" smtClean="0">
                <a:cs typeface="B Nazanin" pitchFamily="2" charset="-78"/>
              </a:rPr>
              <a:t> </a:t>
            </a:r>
            <a:r>
              <a:rPr lang="fa-IR" sz="2000" b="1" dirty="0" smtClean="0">
                <a:cs typeface="B Nazanin" pitchFamily="2" charset="-78"/>
              </a:rPr>
              <a:t> مثلاً </a:t>
            </a:r>
            <a:r>
              <a:rPr lang="ar-SA" sz="2000" b="1" dirty="0" smtClean="0">
                <a:cs typeface="B Nazanin" pitchFamily="2" charset="-78"/>
              </a:rPr>
              <a:t>بیت های مربوط به کیفیت خدمات </a:t>
            </a:r>
            <a:r>
              <a:rPr lang="fa-IR" sz="2000" b="1" dirty="0" smtClean="0">
                <a:cs typeface="B Nazanin" pitchFamily="2" charset="-78"/>
              </a:rPr>
              <a:t>یک</a:t>
            </a:r>
            <a:r>
              <a:rPr lang="ar-SA" sz="2000" b="1" dirty="0" smtClean="0">
                <a:cs typeface="B Nazanin" pitchFamily="2" charset="-78"/>
              </a:rPr>
              <a:t> می شوند</a:t>
            </a:r>
            <a:r>
              <a:rPr lang="fa-IR" sz="2000" b="1" dirty="0" smtClean="0">
                <a:cs typeface="B Nazanin" pitchFamily="2" charset="-78"/>
              </a:rPr>
              <a:t> و لذا </a:t>
            </a:r>
            <a:r>
              <a:rPr lang="ar-SA" sz="2000" b="1" dirty="0" smtClean="0">
                <a:cs typeface="B Nazanin" pitchFamily="2" charset="-78"/>
              </a:rPr>
              <a:t>باعث بالا رفتن زمان پردازش</a:t>
            </a:r>
            <a:r>
              <a:rPr lang="en-GB" sz="2000" b="1" dirty="0" smtClean="0">
                <a:cs typeface="B Nazanin" pitchFamily="2" charset="-78"/>
              </a:rPr>
              <a:t> CPU </a:t>
            </a:r>
            <a:r>
              <a:rPr lang="ar-SA" sz="2000" b="1" dirty="0" smtClean="0">
                <a:cs typeface="B Nazanin" pitchFamily="2" charset="-78"/>
              </a:rPr>
              <a:t>می شود</a:t>
            </a:r>
            <a:endParaRPr lang="fa-IR" sz="2000" b="1" dirty="0" smtClean="0">
              <a:cs typeface="B Nazanin" pitchFamily="2" charset="-78"/>
            </a:endParaRP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kern="1200" dirty="0" smtClean="0">
                <a:latin typeface="Times New Roman" pitchFamily="18" charset="0"/>
              </a:rPr>
              <a:t>Tear drop</a:t>
            </a:r>
            <a:endParaRPr lang="fa-IR" sz="2800" b="1" dirty="0" smtClean="0">
              <a:cs typeface="B Nazanin" pitchFamily="2" charset="-78"/>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ar-SA" sz="2000" b="1" dirty="0" smtClean="0">
                <a:cs typeface="B Nazanin" pitchFamily="2" charset="-78"/>
              </a:rPr>
              <a:t>در این حمله بسته ی</a:t>
            </a:r>
            <a:r>
              <a:rPr lang="en-GB" sz="2000" b="1" dirty="0" smtClean="0">
                <a:cs typeface="B Nazanin" pitchFamily="2" charset="-78"/>
              </a:rPr>
              <a:t> IP </a:t>
            </a:r>
            <a:r>
              <a:rPr lang="ar-SA" sz="2000" b="1" dirty="0" smtClean="0">
                <a:cs typeface="B Nazanin" pitchFamily="2" charset="-78"/>
              </a:rPr>
              <a:t>در اثر یک افراز غلط، به قطعه هایی تقسیم می شود که همپوشانی دارند</a:t>
            </a:r>
            <a:r>
              <a:rPr lang="fa-IR" sz="2000" b="1" dirty="0" smtClean="0">
                <a:cs typeface="B Nazanin" pitchFamily="2" charset="-78"/>
              </a:rPr>
              <a:t> لذا </a:t>
            </a:r>
            <a:r>
              <a:rPr lang="ar-SA" sz="2000" b="1" dirty="0" smtClean="0">
                <a:cs typeface="B Nazanin" pitchFamily="2" charset="-78"/>
              </a:rPr>
              <a:t>قربانی نمی تواند این بسته را دوباره از قطعه هایش بسازد</a:t>
            </a:r>
            <a:r>
              <a:rPr lang="fa-IR" sz="2000" b="1" dirty="0" smtClean="0">
                <a:cs typeface="B Nazanin" pitchFamily="2" charset="-78"/>
              </a:rPr>
              <a:t>. این کار </a:t>
            </a:r>
            <a:r>
              <a:rPr lang="ar-SA" sz="2000" b="1" dirty="0" smtClean="0">
                <a:cs typeface="B Nazanin" pitchFamily="2" charset="-78"/>
              </a:rPr>
              <a:t>باعث می شود سیستم </a:t>
            </a:r>
            <a:r>
              <a:rPr lang="en-US" sz="2000" b="1" dirty="0" smtClean="0">
                <a:cs typeface="B Nazanin" pitchFamily="2" charset="-78"/>
              </a:rPr>
              <a:t>Crash</a:t>
            </a:r>
            <a:r>
              <a:rPr lang="fa-IR" sz="2000" b="1" dirty="0" smtClean="0">
                <a:cs typeface="B Nazanin" pitchFamily="2" charset="-78"/>
              </a:rPr>
              <a:t> کند.</a:t>
            </a:r>
            <a:endParaRPr lang="en-GB" sz="2000" b="1" dirty="0" smtClean="0">
              <a:cs typeface="B Nazanin" pitchFamily="2" charset="-78"/>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a-IR" sz="2000" b="1" dirty="0" smtClean="0">
              <a:cs typeface="B Nazanin" pitchFamily="2" charset="-78"/>
            </a:endParaRP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b="1" dirty="0" smtClean="0">
              <a:cs typeface="B Nazanin" pitchFamily="2" charset="-78"/>
            </a:endParaRPr>
          </a:p>
        </p:txBody>
      </p:sp>
      <p:pic>
        <p:nvPicPr>
          <p:cNvPr id="4" name="Picture 3"/>
          <p:cNvPicPr>
            <a:picLocks noChangeAspect="1" noChangeArrowheads="1"/>
          </p:cNvPicPr>
          <p:nvPr/>
        </p:nvPicPr>
        <p:blipFill>
          <a:blip r:embed="rId3" cstate="print"/>
          <a:srcRect/>
          <a:stretch>
            <a:fillRect/>
          </a:stretch>
        </p:blipFill>
        <p:spPr bwMode="auto">
          <a:xfrm>
            <a:off x="152400" y="4267200"/>
            <a:ext cx="4267200" cy="2478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bwMode="auto">
          <a:xfrm>
            <a:off x="457200" y="6245225"/>
            <a:ext cx="2133600" cy="476250"/>
          </a:xfrm>
          <a:prstGeom prst="rect">
            <a:avLst/>
          </a:prstGeom>
          <a:noFill/>
          <a:ln>
            <a:miter lim="800000"/>
            <a:headEnd/>
            <a:tailEnd/>
          </a:ln>
        </p:spPr>
        <p:txBody>
          <a:bodyPr/>
          <a:lstStyle/>
          <a:p>
            <a:r>
              <a:rPr lang="en-US"/>
              <a:t> </a:t>
            </a:r>
          </a:p>
        </p:txBody>
      </p:sp>
      <p:sp>
        <p:nvSpPr>
          <p:cNvPr id="70659"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6" name="Slide Number Placeholder 5"/>
          <p:cNvSpPr>
            <a:spLocks noGrp="1"/>
          </p:cNvSpPr>
          <p:nvPr>
            <p:ph type="sldNum" sz="quarter" idx="10"/>
          </p:nvPr>
        </p:nvSpPr>
        <p:spPr/>
        <p:txBody>
          <a:bodyPr/>
          <a:lstStyle/>
          <a:p>
            <a:pPr>
              <a:defRPr/>
            </a:pPr>
            <a:fld id="{1A46D1C9-EE84-4F15-870F-DE18F4AAEE3E}" type="slidenum">
              <a:rPr lang="en-US"/>
              <a:pPr>
                <a:defRPr/>
              </a:pPr>
              <a:t>21</a:t>
            </a:fld>
            <a:endParaRPr lang="en-US"/>
          </a:p>
        </p:txBody>
      </p:sp>
      <p:sp>
        <p:nvSpPr>
          <p:cNvPr id="477186" name="Rectangle 2"/>
          <p:cNvSpPr>
            <a:spLocks noGrp="1" noChangeArrowheads="1"/>
          </p:cNvSpPr>
          <p:nvPr>
            <p:ph type="title"/>
          </p:nvPr>
        </p:nvSpPr>
        <p:spPr/>
        <p:txBody>
          <a:bodyPr/>
          <a:lstStyle/>
          <a:p>
            <a:pPr algn="l" rtl="0" eaLnBrk="1" hangingPunct="1">
              <a:defRPr/>
            </a:pPr>
            <a:r>
              <a:rPr lang="en-US" sz="3600" dirty="0" smtClean="0">
                <a:latin typeface="Algerian" pitchFamily="82" charset="0"/>
              </a:rPr>
              <a:t>Tiny Fragment Attack</a:t>
            </a:r>
          </a:p>
        </p:txBody>
      </p:sp>
      <p:sp>
        <p:nvSpPr>
          <p:cNvPr id="477187" name="Rectangle 3"/>
          <p:cNvSpPr>
            <a:spLocks noGrp="1" noChangeArrowheads="1"/>
          </p:cNvSpPr>
          <p:nvPr>
            <p:ph type="body" idx="1"/>
          </p:nvPr>
        </p:nvSpPr>
        <p:spPr>
          <a:xfrm>
            <a:off x="179388" y="1341438"/>
            <a:ext cx="7772400" cy="4114800"/>
          </a:xfrm>
        </p:spPr>
        <p:txBody>
          <a:bodyPr/>
          <a:lstStyle/>
          <a:p>
            <a:pPr algn="l" rtl="0" eaLnBrk="1" hangingPunct="1">
              <a:spcBef>
                <a:spcPts val="500"/>
              </a:spcBef>
              <a:spcAft>
                <a:spcPts val="500"/>
              </a:spcAft>
              <a:defRPr/>
            </a:pPr>
            <a:r>
              <a:rPr lang="en-US" sz="2800" dirty="0" smtClean="0">
                <a:latin typeface="Times New Roman" pitchFamily="18" charset="0"/>
              </a:rPr>
              <a:t>uses small fragments to force some of the TCP header information into the next fragment. </a:t>
            </a:r>
          </a:p>
          <a:p>
            <a:pPr algn="l" rtl="0" eaLnBrk="1" hangingPunct="1">
              <a:spcBef>
                <a:spcPts val="500"/>
              </a:spcBef>
              <a:spcAft>
                <a:spcPts val="500"/>
              </a:spcAft>
              <a:defRPr/>
            </a:pPr>
            <a:r>
              <a:rPr lang="en-US" sz="2800" dirty="0" smtClean="0">
                <a:latin typeface="Times New Roman" pitchFamily="18" charset="0"/>
              </a:rPr>
              <a:t>TCP flags field is forced into the second fragment and filters will be unable to test these flags in the first octet thereby ignoring them in subsequent fragments.</a:t>
            </a:r>
          </a:p>
          <a:p>
            <a:pPr algn="l" rtl="0" eaLnBrk="1" hangingPunct="1">
              <a:spcBef>
                <a:spcPts val="500"/>
              </a:spcBef>
              <a:spcAft>
                <a:spcPts val="500"/>
              </a:spcAft>
              <a:defRPr/>
            </a:pPr>
            <a:r>
              <a:rPr lang="en-US" sz="2800" dirty="0" smtClean="0">
                <a:latin typeface="Times New Roman" pitchFamily="18" charset="0"/>
              </a:rPr>
              <a:t>can be prevented at the router by enforcing rules, which govern the minimum size of the first fragment, large enough to ensure it contains all the necessary header information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ate Placeholder 3"/>
          <p:cNvSpPr>
            <a:spLocks noGrp="1"/>
          </p:cNvSpPr>
          <p:nvPr>
            <p:ph type="dt" sz="quarter" idx="10"/>
          </p:nvPr>
        </p:nvSpPr>
        <p:spPr bwMode="auto">
          <a:xfrm>
            <a:off x="457200" y="6245225"/>
            <a:ext cx="2133600" cy="476250"/>
          </a:xfrm>
          <a:prstGeom prst="rect">
            <a:avLst/>
          </a:prstGeom>
          <a:noFill/>
          <a:ln>
            <a:miter lim="800000"/>
            <a:headEnd/>
            <a:tailEnd/>
          </a:ln>
        </p:spPr>
        <p:txBody>
          <a:bodyPr/>
          <a:lstStyle/>
          <a:p>
            <a:r>
              <a:rPr lang="en-US"/>
              <a:t> </a:t>
            </a:r>
          </a:p>
        </p:txBody>
      </p:sp>
      <p:sp>
        <p:nvSpPr>
          <p:cNvPr id="72707"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6" name="Slide Number Placeholder 5"/>
          <p:cNvSpPr>
            <a:spLocks noGrp="1"/>
          </p:cNvSpPr>
          <p:nvPr>
            <p:ph type="sldNum" sz="quarter" idx="10"/>
          </p:nvPr>
        </p:nvSpPr>
        <p:spPr/>
        <p:txBody>
          <a:bodyPr/>
          <a:lstStyle/>
          <a:p>
            <a:pPr>
              <a:defRPr/>
            </a:pPr>
            <a:fld id="{57E11F68-20C7-457D-9E90-6333459A8705}" type="slidenum">
              <a:rPr lang="en-US"/>
              <a:pPr>
                <a:defRPr/>
              </a:pPr>
              <a:t>22</a:t>
            </a:fld>
            <a:endParaRPr lang="en-US"/>
          </a:p>
        </p:txBody>
      </p:sp>
      <p:sp>
        <p:nvSpPr>
          <p:cNvPr id="480258" name="Rectangle 2"/>
          <p:cNvSpPr>
            <a:spLocks noGrp="1" noChangeArrowheads="1"/>
          </p:cNvSpPr>
          <p:nvPr>
            <p:ph type="title"/>
          </p:nvPr>
        </p:nvSpPr>
        <p:spPr/>
        <p:txBody>
          <a:bodyPr/>
          <a:lstStyle/>
          <a:p>
            <a:pPr algn="l" rtl="0" eaLnBrk="1" hangingPunct="1">
              <a:defRPr/>
            </a:pPr>
            <a:r>
              <a:rPr lang="en-US" sz="3600" dirty="0" smtClean="0">
                <a:latin typeface="Algerian" pitchFamily="82" charset="0"/>
              </a:rPr>
              <a:t>Overlapping Fragment Attack</a:t>
            </a:r>
          </a:p>
        </p:txBody>
      </p:sp>
      <p:sp>
        <p:nvSpPr>
          <p:cNvPr id="480259" name="Rectangle 3"/>
          <p:cNvSpPr>
            <a:spLocks noGrp="1" noChangeArrowheads="1"/>
          </p:cNvSpPr>
          <p:nvPr>
            <p:ph type="body" idx="1"/>
          </p:nvPr>
        </p:nvSpPr>
        <p:spPr/>
        <p:txBody>
          <a:bodyPr/>
          <a:lstStyle/>
          <a:p>
            <a:pPr algn="l" rtl="0" eaLnBrk="1" hangingPunct="1">
              <a:lnSpc>
                <a:spcPct val="90000"/>
              </a:lnSpc>
              <a:spcBef>
                <a:spcPts val="500"/>
              </a:spcBef>
              <a:spcAft>
                <a:spcPts val="500"/>
              </a:spcAft>
              <a:defRPr/>
            </a:pPr>
            <a:r>
              <a:rPr lang="en-US" sz="2800" smtClean="0">
                <a:latin typeface="Times New Roman" pitchFamily="18" charset="0"/>
              </a:rPr>
              <a:t>not a denial of service attack but used to bypass firewalls to gain access to the victim host</a:t>
            </a:r>
          </a:p>
          <a:p>
            <a:pPr algn="l" rtl="0" eaLnBrk="1" hangingPunct="1">
              <a:lnSpc>
                <a:spcPct val="90000"/>
              </a:lnSpc>
              <a:spcBef>
                <a:spcPts val="500"/>
              </a:spcBef>
              <a:spcAft>
                <a:spcPts val="500"/>
              </a:spcAft>
              <a:defRPr/>
            </a:pPr>
            <a:r>
              <a:rPr lang="en-US" sz="2800" smtClean="0">
                <a:latin typeface="Times New Roman" pitchFamily="18" charset="0"/>
              </a:rPr>
              <a:t>can be used to overwrite part of the TCP header information of the first fragment, which contained data that was allowed to pass through the firewall, with malicious data in subsequent fragments. </a:t>
            </a:r>
          </a:p>
          <a:p>
            <a:pPr lvl="1" algn="l" rtl="0" eaLnBrk="1" hangingPunct="1">
              <a:lnSpc>
                <a:spcPct val="90000"/>
              </a:lnSpc>
              <a:spcBef>
                <a:spcPts val="500"/>
              </a:spcBef>
              <a:spcAft>
                <a:spcPts val="500"/>
              </a:spcAft>
              <a:defRPr/>
            </a:pPr>
            <a:r>
              <a:rPr lang="en-US" smtClean="0">
                <a:latin typeface="Times New Roman" pitchFamily="18" charset="0"/>
              </a:rPr>
              <a:t>overwriting destination port number to change from port 80 (HTTP) to port 23 (Telnet) which would not be allowed to pass the router in normal circumstances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ate Placeholder 3"/>
          <p:cNvSpPr>
            <a:spLocks noGrp="1"/>
          </p:cNvSpPr>
          <p:nvPr>
            <p:ph type="dt" sz="quarter" idx="10"/>
          </p:nvPr>
        </p:nvSpPr>
        <p:spPr bwMode="auto">
          <a:xfrm>
            <a:off x="457200" y="6245225"/>
            <a:ext cx="2133600" cy="476250"/>
          </a:xfrm>
          <a:prstGeom prst="rect">
            <a:avLst/>
          </a:prstGeom>
          <a:noFill/>
          <a:ln>
            <a:miter lim="800000"/>
            <a:headEnd/>
            <a:tailEnd/>
          </a:ln>
        </p:spPr>
        <p:txBody>
          <a:bodyPr/>
          <a:lstStyle/>
          <a:p>
            <a:r>
              <a:rPr lang="en-US"/>
              <a:t> </a:t>
            </a:r>
          </a:p>
        </p:txBody>
      </p:sp>
      <p:sp>
        <p:nvSpPr>
          <p:cNvPr id="73731" name="Footer Placeholder 4"/>
          <p:cNvSpPr>
            <a:spLocks noGrp="1"/>
          </p:cNvSpPr>
          <p:nvPr>
            <p:ph type="ftr" sz="quarter" idx="4294967295"/>
          </p:nvPr>
        </p:nvSpPr>
        <p:spPr bwMode="auto">
          <a:xfrm>
            <a:off x="3124200" y="6245225"/>
            <a:ext cx="2895600" cy="476250"/>
          </a:xfrm>
          <a:prstGeom prst="rect">
            <a:avLst/>
          </a:prstGeom>
          <a:noFill/>
          <a:ln>
            <a:miter lim="800000"/>
            <a:headEnd/>
            <a:tailEnd/>
          </a:ln>
        </p:spPr>
        <p:txBody>
          <a:bodyPr/>
          <a:lstStyle/>
          <a:p>
            <a:r>
              <a:rPr lang="en-US"/>
              <a:t> </a:t>
            </a:r>
          </a:p>
        </p:txBody>
      </p:sp>
      <p:sp>
        <p:nvSpPr>
          <p:cNvPr id="6" name="Slide Number Placeholder 5"/>
          <p:cNvSpPr>
            <a:spLocks noGrp="1"/>
          </p:cNvSpPr>
          <p:nvPr>
            <p:ph type="sldNum" sz="quarter" idx="10"/>
          </p:nvPr>
        </p:nvSpPr>
        <p:spPr/>
        <p:txBody>
          <a:bodyPr/>
          <a:lstStyle/>
          <a:p>
            <a:pPr>
              <a:defRPr/>
            </a:pPr>
            <a:fld id="{EF85BDD1-5E41-4832-B5E0-F14E029BE49B}" type="slidenum">
              <a:rPr lang="en-US"/>
              <a:pPr>
                <a:defRPr/>
              </a:pPr>
              <a:t>23</a:t>
            </a:fld>
            <a:endParaRPr lang="en-US"/>
          </a:p>
        </p:txBody>
      </p:sp>
      <p:sp>
        <p:nvSpPr>
          <p:cNvPr id="481282" name="Rectangle 2"/>
          <p:cNvSpPr>
            <a:spLocks noGrp="1" noChangeArrowheads="1"/>
          </p:cNvSpPr>
          <p:nvPr>
            <p:ph type="title"/>
          </p:nvPr>
        </p:nvSpPr>
        <p:spPr/>
        <p:txBody>
          <a:bodyPr/>
          <a:lstStyle/>
          <a:p>
            <a:pPr algn="l" rtl="0" eaLnBrk="1" hangingPunct="1">
              <a:defRPr/>
            </a:pPr>
            <a:r>
              <a:rPr lang="en-US" sz="3600" dirty="0" smtClean="0">
                <a:latin typeface="Algerian" pitchFamily="82" charset="0"/>
              </a:rPr>
              <a:t>The Unnamed Attack</a:t>
            </a:r>
            <a:endParaRPr lang="en-US" sz="3600" i="1" dirty="0" smtClean="0">
              <a:latin typeface="Algerian" pitchFamily="82" charset="0"/>
            </a:endParaRPr>
          </a:p>
        </p:txBody>
      </p:sp>
      <p:sp>
        <p:nvSpPr>
          <p:cNvPr id="481283" name="Rectangle 3"/>
          <p:cNvSpPr>
            <a:spLocks noGrp="1" noChangeArrowheads="1"/>
          </p:cNvSpPr>
          <p:nvPr>
            <p:ph type="body" idx="1"/>
          </p:nvPr>
        </p:nvSpPr>
        <p:spPr/>
        <p:txBody>
          <a:bodyPr/>
          <a:lstStyle/>
          <a:p>
            <a:pPr algn="l" rtl="0" eaLnBrk="1" hangingPunct="1">
              <a:spcBef>
                <a:spcPts val="500"/>
              </a:spcBef>
              <a:spcAft>
                <a:spcPts val="500"/>
              </a:spcAft>
              <a:defRPr/>
            </a:pPr>
            <a:r>
              <a:rPr lang="en-US" sz="2800" dirty="0" smtClean="0">
                <a:latin typeface="Times New Roman" pitchFamily="18" charset="0"/>
              </a:rPr>
              <a:t>attempts to cause a denial of service to the victim host, there is a gap created in the fragments.</a:t>
            </a:r>
          </a:p>
          <a:p>
            <a:pPr algn="l" rtl="0" eaLnBrk="1" hangingPunct="1">
              <a:spcBef>
                <a:spcPts val="500"/>
              </a:spcBef>
              <a:spcAft>
                <a:spcPts val="500"/>
              </a:spcAft>
              <a:defRPr/>
            </a:pPr>
            <a:r>
              <a:rPr lang="en-US" sz="2800" dirty="0" smtClean="0">
                <a:latin typeface="Times New Roman" pitchFamily="18" charset="0"/>
              </a:rPr>
              <a:t>done by manipulating the offset values to ensure there are parts of the fragment, which have been skipped.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19200" y="76200"/>
            <a:ext cx="72390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kern="1200" dirty="0" smtClean="0"/>
              <a:t>X-tire Dos Attacks</a:t>
            </a:r>
          </a:p>
        </p:txBody>
      </p:sp>
      <p:sp>
        <p:nvSpPr>
          <p:cNvPr id="49155" name="Rectangle 3"/>
          <p:cNvSpPr>
            <a:spLocks noGrp="1" noChangeArrowheads="1"/>
          </p:cNvSpPr>
          <p:nvPr>
            <p:ph idx="1"/>
          </p:nvPr>
        </p:nvSpPr>
        <p:spPr>
          <a:xfrm>
            <a:off x="304800" y="1447800"/>
            <a:ext cx="8229600" cy="4525963"/>
          </a:xfrm>
        </p:spPr>
        <p:txBody>
          <a:bodyPr/>
          <a:lstStyle/>
          <a:p>
            <a:pPr algn="l" rtl="0">
              <a:buFont typeface="Arial" pitchFamily="34" charset="0"/>
              <a:buChar char="•"/>
            </a:pPr>
            <a:r>
              <a:rPr lang="en-GB" dirty="0" smtClean="0"/>
              <a:t>Single-tier </a:t>
            </a:r>
            <a:r>
              <a:rPr lang="en-GB" dirty="0" err="1" smtClean="0"/>
              <a:t>DoS</a:t>
            </a:r>
            <a:r>
              <a:rPr lang="en-GB" dirty="0" smtClean="0"/>
              <a:t> Attacks</a:t>
            </a:r>
          </a:p>
          <a:p>
            <a:pPr lvl="1" algn="l" rtl="0">
              <a:spcBef>
                <a:spcPts val="638"/>
              </a:spcBef>
              <a:buClr>
                <a:srgbClr val="000000"/>
              </a:buClr>
            </a:pPr>
            <a:r>
              <a:rPr lang="en-GB" dirty="0" smtClean="0"/>
              <a:t>Straightforward 'point-to-point' attack</a:t>
            </a:r>
            <a:r>
              <a:rPr lang="en-US" dirty="0" smtClean="0"/>
              <a:t>, that means we have 2 actors: </a:t>
            </a:r>
            <a:r>
              <a:rPr lang="en-US" dirty="0" smtClean="0">
                <a:solidFill>
                  <a:srgbClr val="FF0000"/>
                </a:solidFill>
              </a:rPr>
              <a:t>hacker</a:t>
            </a:r>
            <a:r>
              <a:rPr lang="en-US" dirty="0" smtClean="0"/>
              <a:t> and </a:t>
            </a:r>
            <a:r>
              <a:rPr lang="en-US" dirty="0" smtClean="0">
                <a:solidFill>
                  <a:srgbClr val="FF0000"/>
                </a:solidFill>
              </a:rPr>
              <a:t>victim</a:t>
            </a:r>
            <a:r>
              <a:rPr lang="en-US" dirty="0" smtClean="0"/>
              <a:t>. </a:t>
            </a:r>
          </a:p>
          <a:p>
            <a:pPr lvl="2" algn="l" rtl="0">
              <a:spcBef>
                <a:spcPts val="638"/>
              </a:spcBef>
              <a:buClr>
                <a:srgbClr val="000000"/>
              </a:buClr>
              <a:buFont typeface="Courier New" pitchFamily="49" charset="0"/>
              <a:buChar char="o"/>
            </a:pPr>
            <a:r>
              <a:rPr lang="en-GB" dirty="0" smtClean="0"/>
              <a:t>Examples: Ping of Death, SYN floods, Other malformed packet attacks</a:t>
            </a:r>
          </a:p>
          <a:p>
            <a:pPr algn="l" rtl="0">
              <a:buFont typeface="Arial" pitchFamily="34" charset="0"/>
              <a:buChar char="•"/>
            </a:pPr>
            <a:r>
              <a:rPr lang="en-GB" dirty="0" smtClean="0"/>
              <a:t>Dual-tier </a:t>
            </a:r>
            <a:r>
              <a:rPr lang="en-GB" dirty="0" err="1" smtClean="0"/>
              <a:t>DoS</a:t>
            </a:r>
            <a:r>
              <a:rPr lang="en-GB" dirty="0" smtClean="0"/>
              <a:t> Attacks</a:t>
            </a:r>
          </a:p>
          <a:p>
            <a:pPr lvl="1" algn="l" rtl="0">
              <a:buSzPct val="115000"/>
            </a:pPr>
            <a:r>
              <a:rPr lang="en-GB" dirty="0" smtClean="0"/>
              <a:t>A more complex attack model</a:t>
            </a:r>
          </a:p>
          <a:p>
            <a:pPr lvl="1" algn="l" rtl="0">
              <a:buSzPct val="115000"/>
            </a:pPr>
            <a:r>
              <a:rPr lang="en-GB" dirty="0" smtClean="0"/>
              <a:t>Difficult for victim to trace and identify attacker</a:t>
            </a:r>
          </a:p>
          <a:p>
            <a:pPr lvl="2" algn="l" rtl="0">
              <a:buSzPct val="115000"/>
              <a:buFont typeface="Courier New" pitchFamily="49" charset="0"/>
              <a:buChar char="o"/>
            </a:pPr>
            <a:r>
              <a:rPr lang="en-GB" dirty="0" smtClean="0"/>
              <a:t>Examples: </a:t>
            </a:r>
            <a:r>
              <a:rPr lang="en-GB" sz="1500" dirty="0" smtClean="0"/>
              <a:t>Smurf</a:t>
            </a:r>
          </a:p>
          <a:p>
            <a:pPr algn="l" rtl="0">
              <a:buFont typeface="Arial" pitchFamily="34" charset="0"/>
              <a:buChar char="•"/>
            </a:pPr>
            <a:r>
              <a:rPr lang="en-GB" dirty="0" smtClean="0"/>
              <a:t>Triple-tier </a:t>
            </a:r>
            <a:r>
              <a:rPr lang="en-GB" dirty="0" err="1" smtClean="0"/>
              <a:t>DDoS</a:t>
            </a:r>
            <a:r>
              <a:rPr lang="en-GB" dirty="0" smtClean="0"/>
              <a:t> Attacks</a:t>
            </a:r>
          </a:p>
          <a:p>
            <a:pPr lvl="1" algn="l" rtl="0">
              <a:buSzPct val="115000"/>
            </a:pPr>
            <a:r>
              <a:rPr lang="en-GB" dirty="0" smtClean="0"/>
              <a:t>Highly complex attack model, known as Distributed Denial of Service (</a:t>
            </a:r>
            <a:r>
              <a:rPr lang="en-GB" dirty="0" err="1" smtClean="0">
                <a:solidFill>
                  <a:srgbClr val="FF0000"/>
                </a:solidFill>
              </a:rPr>
              <a:t>DDoS</a:t>
            </a:r>
            <a:r>
              <a:rPr lang="en-GB" dirty="0" smtClean="0"/>
              <a:t>).</a:t>
            </a:r>
          </a:p>
          <a:p>
            <a:pPr lvl="1" algn="l" rtl="0">
              <a:buSzPct val="115000"/>
            </a:pPr>
            <a:r>
              <a:rPr lang="en-GB" dirty="0" err="1" smtClean="0"/>
              <a:t>DDoS</a:t>
            </a:r>
            <a:r>
              <a:rPr lang="en-GB" dirty="0" smtClean="0"/>
              <a:t> exploits vulnerabilities in the Internet, making it virtually impossible to protect networks against this level of attack.</a:t>
            </a:r>
          </a:p>
          <a:p>
            <a:pPr lvl="2" algn="l" rtl="0">
              <a:buSzPct val="115000"/>
              <a:buFont typeface="Courier New" pitchFamily="49" charset="0"/>
              <a:buChar char="o"/>
            </a:pPr>
            <a:r>
              <a:rPr lang="en-GB" dirty="0" smtClean="0"/>
              <a:t>Examples: </a:t>
            </a:r>
            <a:r>
              <a:rPr lang="en-GB" sz="1600" dirty="0" smtClean="0"/>
              <a:t>TFN2K, </a:t>
            </a:r>
            <a:r>
              <a:rPr lang="en-GB" sz="1600" dirty="0" err="1" smtClean="0"/>
              <a:t>Stacheldraht</a:t>
            </a:r>
            <a:r>
              <a:rPr lang="en-GB" sz="1600" dirty="0" smtClean="0"/>
              <a:t>, </a:t>
            </a:r>
            <a:r>
              <a:rPr lang="en-GB" sz="1600" dirty="0" err="1" smtClean="0"/>
              <a:t>Mstream</a:t>
            </a:r>
            <a:endParaRPr lang="en-GB" sz="1600" dirty="0" smtClean="0"/>
          </a:p>
          <a:p>
            <a:pPr algn="l" rtl="0">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066800" y="188913"/>
            <a:ext cx="7551738" cy="649287"/>
          </a:xfrm>
          <a:noFill/>
          <a:ln w="9525">
            <a:noFill/>
            <a:miter lim="800000"/>
            <a:headEnd/>
            <a:tailEnd/>
          </a:ln>
        </p:spPr>
        <p:txBody>
          <a:bodyPr vert="horz" wrap="square" lIns="91440" tIns="45720" rIns="91440" bIns="45720" numCol="1" anchor="ctr" anchorCtr="0" compatLnSpc="1">
            <a:prstTxWarp prst="textNoShape">
              <a:avLst/>
            </a:prstTxWarp>
          </a:bodyPr>
          <a:lstStyle/>
          <a:p>
            <a:pPr algn="l" defTabSz="449263" rtl="0" eaLnBrk="1" hangingPunct="1">
              <a:buSzPct val="15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kern="1200" dirty="0" smtClean="0"/>
              <a:t>Components of a </a:t>
            </a:r>
            <a:r>
              <a:rPr lang="en-GB" sz="3200" b="1" kern="1200" dirty="0" err="1" smtClean="0"/>
              <a:t>DDoS</a:t>
            </a:r>
            <a:r>
              <a:rPr lang="en-GB" sz="3200" b="1" kern="1200" dirty="0" smtClean="0"/>
              <a:t> Flood Network</a:t>
            </a:r>
          </a:p>
        </p:txBody>
      </p:sp>
      <p:sp>
        <p:nvSpPr>
          <p:cNvPr id="55299" name="Rectangle 3"/>
          <p:cNvSpPr>
            <a:spLocks noGrp="1" noChangeArrowheads="1"/>
          </p:cNvSpPr>
          <p:nvPr>
            <p:ph idx="1"/>
          </p:nvPr>
        </p:nvSpPr>
        <p:spPr>
          <a:xfrm>
            <a:off x="357158" y="1643050"/>
            <a:ext cx="8132763" cy="4802187"/>
          </a:xfrm>
        </p:spPr>
        <p:txBody>
          <a:bodyPr lIns="92160" tIns="46080" rIns="92160" bIns="46080"/>
          <a:lstStyle/>
          <a:p>
            <a:pPr marL="339725" indent="-282575" algn="l" defTabSz="449263" rtl="0">
              <a:buSzPct val="115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2700" dirty="0" smtClean="0"/>
              <a:t>Attacker</a:t>
            </a:r>
          </a:p>
          <a:p>
            <a:pPr lvl="1" algn="l" defTabSz="449263" rtl="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smtClean="0"/>
              <a:t>Often a hacker with good networking and routing knowledge.</a:t>
            </a:r>
          </a:p>
          <a:p>
            <a:pPr marL="339725" indent="-282575" algn="l" defTabSz="449263" rtl="0">
              <a:buSzPct val="115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2700" dirty="0" smtClean="0"/>
              <a:t>Master servers</a:t>
            </a:r>
          </a:p>
          <a:p>
            <a:pPr lvl="1" algn="l" defTabSz="449263" rtl="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smtClean="0"/>
              <a:t>Handful of back-</a:t>
            </a:r>
            <a:r>
              <a:rPr lang="en-GB" dirty="0" err="1" smtClean="0"/>
              <a:t>doored</a:t>
            </a:r>
            <a:r>
              <a:rPr lang="en-GB" dirty="0" smtClean="0"/>
              <a:t> machines running </a:t>
            </a:r>
            <a:r>
              <a:rPr lang="en-GB" dirty="0" err="1" smtClean="0"/>
              <a:t>DDoS</a:t>
            </a:r>
            <a:r>
              <a:rPr lang="en-GB" dirty="0" smtClean="0"/>
              <a:t> master software, controlling and keeping track of available zombie hosts.</a:t>
            </a:r>
          </a:p>
          <a:p>
            <a:pPr marL="339725" indent="-282575" algn="l" defTabSz="449263" rtl="0">
              <a:buSzPct val="11500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sz="2700" dirty="0" smtClean="0"/>
              <a:t>Zombie hosts</a:t>
            </a:r>
          </a:p>
          <a:p>
            <a:pPr lvl="1" algn="l" defTabSz="449263" rtl="0">
              <a:tabLst>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 pos="9431338" algn="l"/>
              </a:tabLst>
            </a:pPr>
            <a:r>
              <a:rPr lang="en-GB" dirty="0" smtClean="0"/>
              <a:t>Thousands of back-</a:t>
            </a:r>
            <a:r>
              <a:rPr lang="en-GB" dirty="0" err="1" smtClean="0"/>
              <a:t>doored</a:t>
            </a:r>
            <a:r>
              <a:rPr lang="en-GB" dirty="0" smtClean="0"/>
              <a:t> hosts over the world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Grp="1" noChangeAspect="1" noChangeArrowheads="1"/>
          </p:cNvPicPr>
          <p:nvPr>
            <p:ph idx="1"/>
          </p:nvPr>
        </p:nvPicPr>
        <p:blipFill>
          <a:blip r:embed="rId2" cstate="print"/>
          <a:srcRect/>
          <a:stretch>
            <a:fillRect/>
          </a:stretch>
        </p:blipFill>
        <p:spPr>
          <a:xfrm>
            <a:off x="1214414" y="1500174"/>
            <a:ext cx="6643734" cy="4911032"/>
          </a:xfrm>
          <a:noFill/>
        </p:spPr>
      </p:pic>
      <p:sp>
        <p:nvSpPr>
          <p:cNvPr id="4" name="Rectangle 2"/>
          <p:cNvSpPr>
            <a:spLocks noGrp="1" noChangeArrowheads="1"/>
          </p:cNvSpPr>
          <p:nvPr>
            <p:ph type="title"/>
          </p:nvPr>
        </p:nvSpPr>
        <p:spPr>
          <a:xfrm>
            <a:off x="1066800" y="274638"/>
            <a:ext cx="7620000" cy="56356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GB" sz="3200" b="1" kern="1200" dirty="0" smtClean="0"/>
              <a:t>Single-tier </a:t>
            </a:r>
            <a:r>
              <a:rPr lang="en-GB" sz="3200" b="1" kern="1200" dirty="0" err="1" smtClean="0"/>
              <a:t>DoS</a:t>
            </a:r>
            <a:r>
              <a:rPr lang="en-GB" sz="3200" b="1" kern="1200" dirty="0" smtClean="0"/>
              <a:t> Attacks</a:t>
            </a:r>
            <a:endParaRPr lang="en-US" sz="3200" b="1" kern="1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Grp="1" noChangeAspect="1" noChangeArrowheads="1"/>
          </p:cNvPicPr>
          <p:nvPr>
            <p:ph idx="1"/>
          </p:nvPr>
        </p:nvPicPr>
        <p:blipFill>
          <a:blip r:embed="rId2" cstate="print"/>
          <a:srcRect/>
          <a:stretch>
            <a:fillRect/>
          </a:stretch>
        </p:blipFill>
        <p:spPr>
          <a:xfrm>
            <a:off x="1000100" y="1285860"/>
            <a:ext cx="7000922" cy="5253256"/>
          </a:xfrm>
          <a:noFill/>
        </p:spPr>
      </p:pic>
      <p:sp>
        <p:nvSpPr>
          <p:cNvPr id="3" name="Rectangle 2"/>
          <p:cNvSpPr>
            <a:spLocks noGrp="1" noChangeArrowheads="1"/>
          </p:cNvSpPr>
          <p:nvPr>
            <p:ph type="title"/>
          </p:nvPr>
        </p:nvSpPr>
        <p:spPr>
          <a:xfrm>
            <a:off x="1143000" y="274638"/>
            <a:ext cx="7543800" cy="563562"/>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GB" sz="3200" b="1" kern="1200" dirty="0" smtClean="0"/>
              <a:t>Dual-tier </a:t>
            </a:r>
            <a:r>
              <a:rPr lang="en-GB" sz="3200" b="1" kern="1200" dirty="0" err="1" smtClean="0"/>
              <a:t>DoS</a:t>
            </a:r>
            <a:r>
              <a:rPr lang="en-GB" sz="3200" b="1" kern="1200" dirty="0" smtClean="0"/>
              <a:t> Attacks</a:t>
            </a:r>
            <a:endParaRPr lang="en-US" sz="3200" b="1" kern="12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642910" y="1285860"/>
            <a:ext cx="7743847" cy="5087699"/>
          </a:xfrm>
          <a:prstGeom prst="rect">
            <a:avLst/>
          </a:prstGeom>
          <a:noFill/>
          <a:ln w="9525">
            <a:noFill/>
            <a:miter lim="800000"/>
            <a:headEnd/>
            <a:tailEnd/>
          </a:ln>
        </p:spPr>
      </p:pic>
      <p:sp>
        <p:nvSpPr>
          <p:cNvPr id="3" name="Rectangle 2"/>
          <p:cNvSpPr>
            <a:spLocks noGrp="1" noChangeArrowheads="1"/>
          </p:cNvSpPr>
          <p:nvPr>
            <p:ph type="title"/>
          </p:nvPr>
        </p:nvSpPr>
        <p:spPr>
          <a:xfrm>
            <a:off x="990600" y="106362"/>
            <a:ext cx="8001000" cy="808038"/>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GB" sz="3200" b="1" kern="1200" dirty="0" smtClean="0"/>
              <a:t>Triple-tier </a:t>
            </a:r>
            <a:r>
              <a:rPr lang="en-GB" sz="3200" b="1" kern="1200" dirty="0" err="1" smtClean="0"/>
              <a:t>DDoS</a:t>
            </a:r>
            <a:r>
              <a:rPr lang="en-GB" sz="3200" b="1" kern="1200" dirty="0" smtClean="0"/>
              <a:t> Attacks</a:t>
            </a:r>
            <a:endParaRPr lang="en-US" sz="3200" b="1" kern="1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a:t>Nov 27, 2007</a:t>
            </a:r>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pPr rtl="0"/>
            <a:fld id="{54649941-4CF2-4A56-BBD4-CB171EDA336E}" type="slidenum">
              <a:rPr lang="en-US"/>
              <a:pPr rtl="0"/>
              <a:t>29</a:t>
            </a:fld>
            <a:endParaRPr lang="en-US"/>
          </a:p>
        </p:txBody>
      </p:sp>
      <p:sp>
        <p:nvSpPr>
          <p:cNvPr id="191490" name="Rectangle 2"/>
          <p:cNvSpPr>
            <a:spLocks noGrp="1" noChangeArrowheads="1"/>
          </p:cNvSpPr>
          <p:nvPr>
            <p:ph type="title"/>
          </p:nvPr>
        </p:nvSpPr>
        <p:spPr>
          <a:xfrm>
            <a:off x="1066800" y="76200"/>
            <a:ext cx="7391400" cy="838200"/>
          </a:xfrm>
        </p:spPr>
        <p:txBody>
          <a:bodyPr/>
          <a:lstStyle/>
          <a:p>
            <a:pPr algn="l" rtl="0"/>
            <a:r>
              <a:rPr lang="en-US" dirty="0" smtClean="0"/>
              <a:t>Contents</a:t>
            </a:r>
            <a:endParaRPr lang="en-US" dirty="0"/>
          </a:p>
        </p:txBody>
      </p:sp>
      <p:sp>
        <p:nvSpPr>
          <p:cNvPr id="191491" name="Rectangle 3"/>
          <p:cNvSpPr>
            <a:spLocks noGrp="1" noChangeArrowheads="1"/>
          </p:cNvSpPr>
          <p:nvPr>
            <p:ph type="body" idx="1"/>
          </p:nvPr>
        </p:nvSpPr>
        <p:spPr/>
        <p:txBody>
          <a:bodyPr/>
          <a:lstStyle/>
          <a:p>
            <a:pPr algn="l" rtl="0"/>
            <a:r>
              <a:rPr lang="en-US" dirty="0" smtClean="0"/>
              <a:t>Denial of Service attacks</a:t>
            </a:r>
          </a:p>
          <a:p>
            <a:pPr lvl="1" algn="l" rtl="0"/>
            <a:r>
              <a:rPr lang="en-US" dirty="0" smtClean="0"/>
              <a:t>Concepts</a:t>
            </a:r>
          </a:p>
          <a:p>
            <a:pPr lvl="1" algn="l" rtl="0"/>
            <a:r>
              <a:rPr lang="en-US" dirty="0" smtClean="0"/>
              <a:t>Samples of attacks</a:t>
            </a:r>
            <a:endParaRPr lang="en-US" dirty="0"/>
          </a:p>
          <a:p>
            <a:pPr algn="l" rtl="0"/>
            <a:r>
              <a:rPr lang="en-US" dirty="0" smtClean="0">
                <a:solidFill>
                  <a:srgbClr val="FF0000"/>
                </a:solidFill>
              </a:rPr>
              <a:t>Malicious Logic attacks</a:t>
            </a:r>
          </a:p>
          <a:p>
            <a:pPr lvl="1" algn="l" rtl="0"/>
            <a:r>
              <a:rPr lang="en-US" dirty="0" smtClean="0"/>
              <a:t>Concepts</a:t>
            </a:r>
          </a:p>
          <a:p>
            <a:pPr lvl="1" algn="l" rtl="0"/>
            <a:r>
              <a:rPr lang="en-US" dirty="0" smtClean="0"/>
              <a:t>Viruses</a:t>
            </a:r>
          </a:p>
          <a:p>
            <a:pPr algn="l" rtl="0"/>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a:t>Nov 27, 2007</a:t>
            </a:r>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pPr rtl="0"/>
            <a:fld id="{54649941-4CF2-4A56-BBD4-CB171EDA336E}" type="slidenum">
              <a:rPr lang="en-US"/>
              <a:pPr rtl="0"/>
              <a:t>3</a:t>
            </a:fld>
            <a:endParaRPr lang="en-US"/>
          </a:p>
        </p:txBody>
      </p:sp>
      <p:sp>
        <p:nvSpPr>
          <p:cNvPr id="191490" name="Rectangle 2"/>
          <p:cNvSpPr>
            <a:spLocks noGrp="1" noChangeArrowheads="1"/>
          </p:cNvSpPr>
          <p:nvPr>
            <p:ph type="title"/>
          </p:nvPr>
        </p:nvSpPr>
        <p:spPr>
          <a:xfrm>
            <a:off x="1066800" y="76200"/>
            <a:ext cx="7391400" cy="838200"/>
          </a:xfrm>
        </p:spPr>
        <p:txBody>
          <a:bodyPr/>
          <a:lstStyle/>
          <a:p>
            <a:pPr algn="l" rtl="0"/>
            <a:r>
              <a:rPr lang="en-US" dirty="0" smtClean="0"/>
              <a:t>Contents</a:t>
            </a:r>
            <a:endParaRPr lang="en-US" dirty="0"/>
          </a:p>
        </p:txBody>
      </p:sp>
      <p:sp>
        <p:nvSpPr>
          <p:cNvPr id="191491" name="Rectangle 3"/>
          <p:cNvSpPr>
            <a:spLocks noGrp="1" noChangeArrowheads="1"/>
          </p:cNvSpPr>
          <p:nvPr>
            <p:ph type="body" idx="1"/>
          </p:nvPr>
        </p:nvSpPr>
        <p:spPr/>
        <p:txBody>
          <a:bodyPr/>
          <a:lstStyle/>
          <a:p>
            <a:pPr algn="l" rtl="0"/>
            <a:r>
              <a:rPr lang="en-US" sz="2800" dirty="0" smtClean="0">
                <a:solidFill>
                  <a:srgbClr val="FF0000"/>
                </a:solidFill>
              </a:rPr>
              <a:t>Denial of Service attacks</a:t>
            </a:r>
            <a:endParaRPr lang="en-US" sz="2800" dirty="0" smtClean="0"/>
          </a:p>
          <a:p>
            <a:pPr lvl="1" algn="l" rtl="0"/>
            <a:r>
              <a:rPr lang="en-US" sz="2000" dirty="0" smtClean="0"/>
              <a:t>Concepts</a:t>
            </a:r>
          </a:p>
          <a:p>
            <a:pPr lvl="1" algn="l" rtl="0"/>
            <a:r>
              <a:rPr lang="en-US" sz="2000" dirty="0" smtClean="0"/>
              <a:t>Samples of attacks</a:t>
            </a:r>
            <a:endParaRPr lang="en-US" sz="2000" dirty="0"/>
          </a:p>
          <a:p>
            <a:pPr algn="l" rtl="0"/>
            <a:r>
              <a:rPr lang="en-US" sz="2800" dirty="0" smtClean="0"/>
              <a:t>Malicious Logic attacks</a:t>
            </a:r>
          </a:p>
          <a:p>
            <a:pPr lvl="1" algn="l" rtl="0"/>
            <a:r>
              <a:rPr lang="en-US" sz="2000" dirty="0" smtClean="0"/>
              <a:t>Concepts</a:t>
            </a:r>
          </a:p>
          <a:p>
            <a:pPr lvl="1" algn="l" rtl="0"/>
            <a:r>
              <a:rPr lang="en-US" sz="2000" dirty="0" smtClean="0"/>
              <a:t>Viruses</a:t>
            </a:r>
          </a:p>
          <a:p>
            <a:pPr algn="l" rtl="0"/>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pPr algn="l" rtl="0"/>
            <a:fld id="{311D0038-20AC-4502-BF7E-1A39856D84C8}" type="datetime1">
              <a:rPr lang="en-US"/>
              <a:pPr algn="l" rtl="0"/>
              <a:t>4/15/2014</a:t>
            </a:fld>
            <a:endParaRPr lang="en-US"/>
          </a:p>
        </p:txBody>
      </p:sp>
      <p:sp>
        <p:nvSpPr>
          <p:cNvPr id="3075" name="Footer Placeholder 4"/>
          <p:cNvSpPr>
            <a:spLocks noGrp="1"/>
          </p:cNvSpPr>
          <p:nvPr>
            <p:ph type="ftr" sz="quarter" idx="11"/>
          </p:nvPr>
        </p:nvSpPr>
        <p:spPr>
          <a:noFill/>
        </p:spPr>
        <p:txBody>
          <a:bodyPr/>
          <a:lstStyle/>
          <a:p>
            <a:pPr rtl="0"/>
            <a:endParaRPr lang="en-US" dirty="0"/>
          </a:p>
        </p:txBody>
      </p:sp>
      <p:sp>
        <p:nvSpPr>
          <p:cNvPr id="3076" name="Slide Number Placeholder 5"/>
          <p:cNvSpPr>
            <a:spLocks noGrp="1"/>
          </p:cNvSpPr>
          <p:nvPr>
            <p:ph type="sldNum" sz="quarter" idx="11"/>
          </p:nvPr>
        </p:nvSpPr>
        <p:spPr>
          <a:xfrm>
            <a:off x="6553200" y="6248400"/>
            <a:ext cx="1905000" cy="457200"/>
          </a:xfrm>
          <a:prstGeom prst="rect">
            <a:avLst/>
          </a:prstGeom>
          <a:noFill/>
        </p:spPr>
        <p:txBody>
          <a:bodyPr/>
          <a:lstStyle/>
          <a:p>
            <a:fld id="{37957216-8A3C-434E-8F08-01E0F2D9B702}" type="slidenum">
              <a:rPr lang="en-US"/>
              <a:pPr/>
              <a:t>30</a:t>
            </a:fld>
            <a:endParaRPr lang="en-US"/>
          </a:p>
        </p:txBody>
      </p:sp>
      <p:sp>
        <p:nvSpPr>
          <p:cNvPr id="3077" name="Rectangle 2"/>
          <p:cNvSpPr>
            <a:spLocks noGrp="1" noChangeArrowheads="1"/>
          </p:cNvSpPr>
          <p:nvPr>
            <p:ph type="title"/>
          </p:nvPr>
        </p:nvSpPr>
        <p:spPr>
          <a:xfrm>
            <a:off x="1066800" y="76200"/>
            <a:ext cx="7391400" cy="838200"/>
          </a:xfrm>
        </p:spPr>
        <p:txBody>
          <a:bodyPr/>
          <a:lstStyle/>
          <a:p>
            <a:pPr algn="l" rtl="0"/>
            <a:r>
              <a:rPr lang="en-US" dirty="0" smtClean="0"/>
              <a:t>Program Security</a:t>
            </a:r>
          </a:p>
        </p:txBody>
      </p:sp>
      <p:sp>
        <p:nvSpPr>
          <p:cNvPr id="3078" name="Rectangle 3"/>
          <p:cNvSpPr>
            <a:spLocks noGrp="1" noChangeArrowheads="1"/>
          </p:cNvSpPr>
          <p:nvPr>
            <p:ph type="body" idx="1"/>
          </p:nvPr>
        </p:nvSpPr>
        <p:spPr/>
        <p:txBody>
          <a:bodyPr/>
          <a:lstStyle/>
          <a:p>
            <a:pPr algn="l" rtl="0"/>
            <a:endParaRPr lang="en-US" sz="2800" dirty="0" smtClean="0"/>
          </a:p>
          <a:p>
            <a:pPr algn="l" rtl="0"/>
            <a:r>
              <a:rPr lang="en-US" sz="2800" dirty="0" smtClean="0"/>
              <a:t>Secure Programs: behave as expected</a:t>
            </a:r>
          </a:p>
          <a:p>
            <a:pPr lvl="1" algn="l" rtl="0"/>
            <a:r>
              <a:rPr lang="en-US" sz="2000" dirty="0" smtClean="0"/>
              <a:t>Unexpected behavior is a “</a:t>
            </a:r>
            <a:r>
              <a:rPr lang="en-US" sz="2000" dirty="0" smtClean="0">
                <a:solidFill>
                  <a:srgbClr val="FF0000"/>
                </a:solidFill>
              </a:rPr>
              <a:t>program security flaw</a:t>
            </a:r>
            <a:r>
              <a:rPr lang="en-US" sz="2000" dirty="0" smtClean="0"/>
              <a:t>”</a:t>
            </a:r>
          </a:p>
          <a:p>
            <a:pPr lvl="1" algn="l" rtl="0"/>
            <a:r>
              <a:rPr lang="en-US" sz="2000" dirty="0" smtClean="0"/>
              <a:t>Happens because of an existing “</a:t>
            </a:r>
            <a:r>
              <a:rPr lang="en-US" sz="2000" dirty="0" smtClean="0">
                <a:solidFill>
                  <a:srgbClr val="FF0000"/>
                </a:solidFill>
              </a:rPr>
              <a:t>vulnerability</a:t>
            </a:r>
            <a:r>
              <a:rPr lang="en-US" sz="2000" dirty="0" smtClean="0"/>
              <a:t>”</a:t>
            </a:r>
          </a:p>
          <a:p>
            <a:pPr lvl="1" algn="l" rtl="0"/>
            <a:endParaRPr lang="en-US" sz="2000" dirty="0" smtClean="0"/>
          </a:p>
          <a:p>
            <a:pPr algn="l" rtl="0"/>
            <a:r>
              <a:rPr lang="en-US" sz="2800" dirty="0" smtClean="0"/>
              <a:t>IEEE Terminology</a:t>
            </a:r>
          </a:p>
          <a:p>
            <a:pPr lvl="1" algn="l" rtl="0">
              <a:buFontTx/>
              <a:buNone/>
            </a:pPr>
            <a:r>
              <a:rPr lang="en-US" sz="2000" dirty="0" smtClean="0"/>
              <a:t>Human error </a:t>
            </a:r>
            <a:r>
              <a:rPr lang="en-US" sz="2000" dirty="0" smtClean="0">
                <a:sym typeface="Symbol" pitchFamily="18" charset="2"/>
              </a:rPr>
              <a:t> </a:t>
            </a:r>
          </a:p>
          <a:p>
            <a:pPr lvl="1" algn="l" rtl="0">
              <a:buFontTx/>
              <a:buNone/>
            </a:pPr>
            <a:r>
              <a:rPr lang="en-US" sz="2000" dirty="0" smtClean="0">
                <a:sym typeface="Symbol" pitchFamily="18" charset="2"/>
              </a:rPr>
              <a:t>Fault (incorrect code)  </a:t>
            </a:r>
          </a:p>
          <a:p>
            <a:pPr lvl="1" algn="l" rtl="0">
              <a:buFontTx/>
              <a:buNone/>
            </a:pPr>
            <a:r>
              <a:rPr lang="en-US" sz="2000" dirty="0" smtClean="0">
                <a:sym typeface="Symbol" pitchFamily="18" charset="2"/>
              </a:rPr>
              <a:t>Failure (incorrect system behavior; external)</a:t>
            </a:r>
          </a:p>
          <a:p>
            <a:pPr lvl="1" algn="l" rtl="0">
              <a:buNone/>
            </a:pPr>
            <a:endParaRPr lang="en-US" sz="20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pPr algn="l" rtl="0"/>
            <a:fld id="{FBDC4926-030D-4BB7-85DC-ADB1F10C4A27}" type="datetime1">
              <a:rPr lang="en-US"/>
              <a:pPr algn="l" rtl="0"/>
              <a:t>4/15/2014</a:t>
            </a:fld>
            <a:endParaRPr lang="en-US"/>
          </a:p>
        </p:txBody>
      </p:sp>
      <p:sp>
        <p:nvSpPr>
          <p:cNvPr id="4099" name="Footer Placeholder 4"/>
          <p:cNvSpPr>
            <a:spLocks noGrp="1"/>
          </p:cNvSpPr>
          <p:nvPr>
            <p:ph type="ftr" sz="quarter" idx="11"/>
          </p:nvPr>
        </p:nvSpPr>
        <p:spPr>
          <a:noFill/>
        </p:spPr>
        <p:txBody>
          <a:bodyPr/>
          <a:lstStyle/>
          <a:p>
            <a:pPr rtl="0"/>
            <a:endParaRPr lang="en-US" dirty="0"/>
          </a:p>
        </p:txBody>
      </p:sp>
      <p:sp>
        <p:nvSpPr>
          <p:cNvPr id="4100" name="Slide Number Placeholder 5"/>
          <p:cNvSpPr>
            <a:spLocks noGrp="1"/>
          </p:cNvSpPr>
          <p:nvPr>
            <p:ph type="sldNum" sz="quarter" idx="11"/>
          </p:nvPr>
        </p:nvSpPr>
        <p:spPr>
          <a:xfrm>
            <a:off x="6553200" y="6248400"/>
            <a:ext cx="1905000" cy="457200"/>
          </a:xfrm>
          <a:prstGeom prst="rect">
            <a:avLst/>
          </a:prstGeom>
          <a:noFill/>
        </p:spPr>
        <p:txBody>
          <a:bodyPr/>
          <a:lstStyle/>
          <a:p>
            <a:fld id="{AE4B1270-0F21-43C4-9685-1A3720A4D060}" type="slidenum">
              <a:rPr lang="en-US"/>
              <a:pPr/>
              <a:t>31</a:t>
            </a:fld>
            <a:endParaRPr lang="en-US"/>
          </a:p>
        </p:txBody>
      </p:sp>
      <p:sp>
        <p:nvSpPr>
          <p:cNvPr id="4101" name="Rectangle 2"/>
          <p:cNvSpPr>
            <a:spLocks noGrp="1" noChangeArrowheads="1"/>
          </p:cNvSpPr>
          <p:nvPr>
            <p:ph type="title"/>
          </p:nvPr>
        </p:nvSpPr>
        <p:spPr>
          <a:xfrm>
            <a:off x="1066800" y="76200"/>
            <a:ext cx="7391400" cy="838200"/>
          </a:xfrm>
        </p:spPr>
        <p:txBody>
          <a:bodyPr/>
          <a:lstStyle/>
          <a:p>
            <a:pPr algn="l" rtl="0"/>
            <a:r>
              <a:rPr lang="en-US" dirty="0" smtClean="0"/>
              <a:t>Patching </a:t>
            </a:r>
          </a:p>
        </p:txBody>
      </p:sp>
      <p:sp>
        <p:nvSpPr>
          <p:cNvPr id="4102" name="Rectangle 3"/>
          <p:cNvSpPr>
            <a:spLocks noGrp="1" noChangeArrowheads="1"/>
          </p:cNvSpPr>
          <p:nvPr>
            <p:ph type="body" idx="1"/>
          </p:nvPr>
        </p:nvSpPr>
        <p:spPr>
          <a:xfrm>
            <a:off x="304800" y="1219200"/>
            <a:ext cx="8229600" cy="4525963"/>
          </a:xfrm>
        </p:spPr>
        <p:txBody>
          <a:bodyPr/>
          <a:lstStyle/>
          <a:p>
            <a:pPr algn="l" rtl="0"/>
            <a:r>
              <a:rPr lang="en-US" sz="3200" dirty="0" smtClean="0"/>
              <a:t>One way of addressing faults: test, discover faults, patch them</a:t>
            </a:r>
          </a:p>
          <a:p>
            <a:pPr algn="l" rtl="0"/>
            <a:r>
              <a:rPr lang="en-US" sz="3200" dirty="0" smtClean="0"/>
              <a:t>Problems: </a:t>
            </a:r>
          </a:p>
          <a:p>
            <a:pPr lvl="1" algn="l" rtl="0"/>
            <a:r>
              <a:rPr lang="en-US" sz="2400" dirty="0" smtClean="0"/>
              <a:t>No guarantee all faults are found</a:t>
            </a:r>
          </a:p>
          <a:p>
            <a:pPr lvl="1" algn="l" rtl="0"/>
            <a:r>
              <a:rPr lang="en-US" sz="2400" dirty="0" smtClean="0"/>
              <a:t>No guarantee the patch does not add another fault</a:t>
            </a:r>
          </a:p>
          <a:p>
            <a:pPr lvl="2" algn="l" rtl="0"/>
            <a:r>
              <a:rPr lang="en-US" sz="2300" dirty="0" smtClean="0"/>
              <a:t>Pressure leads to hurried patches</a:t>
            </a:r>
          </a:p>
          <a:p>
            <a:pPr lvl="1" algn="l" rtl="0"/>
            <a:r>
              <a:rPr lang="en-US" sz="2400" dirty="0" smtClean="0"/>
              <a:t>Because the entire system cannot be redesigned, there’s a limit to how much a single patch can fix because it is constrained not to affect the rest of the system (for example, a definition of a variable that is passed on to several different modules, but creates a fault only in one)</a:t>
            </a:r>
          </a:p>
          <a:p>
            <a:pPr lvl="1" algn="l" rtl="0"/>
            <a:endParaRPr lang="en-US" sz="24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pPr algn="l" rtl="0"/>
            <a:fld id="{9BE76A4B-363D-4A5B-9A2D-5A55C620A586}" type="datetime1">
              <a:rPr lang="en-US"/>
              <a:pPr algn="l" rtl="0"/>
              <a:t>4/15/2014</a:t>
            </a:fld>
            <a:endParaRPr lang="en-US"/>
          </a:p>
        </p:txBody>
      </p:sp>
      <p:sp>
        <p:nvSpPr>
          <p:cNvPr id="5123" name="Footer Placeholder 4"/>
          <p:cNvSpPr>
            <a:spLocks noGrp="1"/>
          </p:cNvSpPr>
          <p:nvPr>
            <p:ph type="ftr" sz="quarter" idx="11"/>
          </p:nvPr>
        </p:nvSpPr>
        <p:spPr>
          <a:noFill/>
        </p:spPr>
        <p:txBody>
          <a:bodyPr/>
          <a:lstStyle/>
          <a:p>
            <a:pPr rtl="0"/>
            <a:endParaRPr lang="en-US" dirty="0"/>
          </a:p>
        </p:txBody>
      </p:sp>
      <p:sp>
        <p:nvSpPr>
          <p:cNvPr id="5124" name="Slide Number Placeholder 5"/>
          <p:cNvSpPr>
            <a:spLocks noGrp="1"/>
          </p:cNvSpPr>
          <p:nvPr>
            <p:ph type="sldNum" sz="quarter" idx="11"/>
          </p:nvPr>
        </p:nvSpPr>
        <p:spPr>
          <a:xfrm>
            <a:off x="6553200" y="6248400"/>
            <a:ext cx="1905000" cy="457200"/>
          </a:xfrm>
          <a:prstGeom prst="rect">
            <a:avLst/>
          </a:prstGeom>
          <a:noFill/>
        </p:spPr>
        <p:txBody>
          <a:bodyPr/>
          <a:lstStyle/>
          <a:p>
            <a:fld id="{295AE824-D292-4876-A2BC-1AB19660A46C}" type="slidenum">
              <a:rPr lang="en-US"/>
              <a:pPr/>
              <a:t>32</a:t>
            </a:fld>
            <a:endParaRPr lang="en-US"/>
          </a:p>
        </p:txBody>
      </p:sp>
      <p:sp>
        <p:nvSpPr>
          <p:cNvPr id="5125" name="Rectangle 2"/>
          <p:cNvSpPr>
            <a:spLocks noGrp="1" noChangeArrowheads="1"/>
          </p:cNvSpPr>
          <p:nvPr>
            <p:ph type="title"/>
          </p:nvPr>
        </p:nvSpPr>
        <p:spPr>
          <a:xfrm>
            <a:off x="1066800" y="76200"/>
            <a:ext cx="7391400" cy="838200"/>
          </a:xfrm>
        </p:spPr>
        <p:txBody>
          <a:bodyPr/>
          <a:lstStyle/>
          <a:p>
            <a:pPr algn="l" rtl="0"/>
            <a:r>
              <a:rPr lang="en-US" dirty="0" smtClean="0"/>
              <a:t>Faults will always exist</a:t>
            </a:r>
          </a:p>
        </p:txBody>
      </p:sp>
      <p:sp>
        <p:nvSpPr>
          <p:cNvPr id="5126" name="Rectangle 3"/>
          <p:cNvSpPr>
            <a:spLocks noGrp="1" noChangeArrowheads="1"/>
          </p:cNvSpPr>
          <p:nvPr>
            <p:ph type="body" idx="1"/>
          </p:nvPr>
        </p:nvSpPr>
        <p:spPr/>
        <p:txBody>
          <a:bodyPr/>
          <a:lstStyle/>
          <a:p>
            <a:pPr algn="l" rtl="0"/>
            <a:endParaRPr lang="en-US" sz="2800" dirty="0" smtClean="0"/>
          </a:p>
          <a:p>
            <a:pPr algn="l" rtl="0"/>
            <a:r>
              <a:rPr lang="en-US" sz="2800" dirty="0" smtClean="0"/>
              <a:t>Human error</a:t>
            </a:r>
          </a:p>
          <a:p>
            <a:pPr algn="l" rtl="0"/>
            <a:r>
              <a:rPr lang="en-US" sz="2800" dirty="0" smtClean="0"/>
              <a:t>Complexity of system</a:t>
            </a:r>
          </a:p>
          <a:p>
            <a:pPr lvl="1" algn="l" rtl="0"/>
            <a:r>
              <a:rPr lang="en-US" sz="2000" dirty="0" smtClean="0"/>
              <a:t>The study of security finds more possibilities for flaws while software engineering proceeds to find new software techniques </a:t>
            </a:r>
          </a:p>
          <a:p>
            <a:pPr algn="l" rtl="0"/>
            <a:r>
              <a:rPr lang="en-US" sz="2800" dirty="0" smtClean="0">
                <a:solidFill>
                  <a:srgbClr val="FF0000"/>
                </a:solidFill>
              </a:rPr>
              <a:t>Non-malicious and malicious faults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pPr algn="l" rtl="0"/>
            <a:fld id="{42CB5B55-AB27-4648-94E3-292885388D9B}" type="datetime1">
              <a:rPr lang="en-US"/>
              <a:pPr algn="l" rtl="0"/>
              <a:t>4/15/2014</a:t>
            </a:fld>
            <a:endParaRPr lang="en-US"/>
          </a:p>
        </p:txBody>
      </p:sp>
      <p:sp>
        <p:nvSpPr>
          <p:cNvPr id="6147" name="Footer Placeholder 4"/>
          <p:cNvSpPr>
            <a:spLocks noGrp="1"/>
          </p:cNvSpPr>
          <p:nvPr>
            <p:ph type="ftr" sz="quarter" idx="11"/>
          </p:nvPr>
        </p:nvSpPr>
        <p:spPr>
          <a:noFill/>
        </p:spPr>
        <p:txBody>
          <a:bodyPr/>
          <a:lstStyle/>
          <a:p>
            <a:pPr rtl="0"/>
            <a:endParaRPr lang="en-US" dirty="0"/>
          </a:p>
        </p:txBody>
      </p:sp>
      <p:sp>
        <p:nvSpPr>
          <p:cNvPr id="6148" name="Slide Number Placeholder 5"/>
          <p:cNvSpPr>
            <a:spLocks noGrp="1"/>
          </p:cNvSpPr>
          <p:nvPr>
            <p:ph type="sldNum" sz="quarter" idx="11"/>
          </p:nvPr>
        </p:nvSpPr>
        <p:spPr>
          <a:xfrm>
            <a:off x="6553200" y="6248400"/>
            <a:ext cx="1905000" cy="457200"/>
          </a:xfrm>
          <a:prstGeom prst="rect">
            <a:avLst/>
          </a:prstGeom>
          <a:noFill/>
        </p:spPr>
        <p:txBody>
          <a:bodyPr/>
          <a:lstStyle/>
          <a:p>
            <a:fld id="{99E95CC5-529E-4070-81AB-9B6FC87C9EFE}" type="slidenum">
              <a:rPr lang="en-US"/>
              <a:pPr/>
              <a:t>33</a:t>
            </a:fld>
            <a:endParaRPr lang="en-US"/>
          </a:p>
        </p:txBody>
      </p:sp>
      <p:sp>
        <p:nvSpPr>
          <p:cNvPr id="6149" name="Rectangle 2"/>
          <p:cNvSpPr>
            <a:spLocks noGrp="1" noChangeArrowheads="1"/>
          </p:cNvSpPr>
          <p:nvPr>
            <p:ph type="title"/>
          </p:nvPr>
        </p:nvSpPr>
        <p:spPr>
          <a:xfrm>
            <a:off x="1066800" y="76200"/>
            <a:ext cx="7391400" cy="838200"/>
          </a:xfrm>
        </p:spPr>
        <p:txBody>
          <a:bodyPr/>
          <a:lstStyle/>
          <a:p>
            <a:pPr algn="l" rtl="0"/>
            <a:r>
              <a:rPr lang="en-US" dirty="0" smtClean="0"/>
              <a:t>Malicious Logic</a:t>
            </a:r>
          </a:p>
        </p:txBody>
      </p:sp>
      <p:sp>
        <p:nvSpPr>
          <p:cNvPr id="6150" name="Rectangle 3"/>
          <p:cNvSpPr>
            <a:spLocks noGrp="1" noChangeArrowheads="1"/>
          </p:cNvSpPr>
          <p:nvPr>
            <p:ph type="body" idx="1"/>
          </p:nvPr>
        </p:nvSpPr>
        <p:spPr/>
        <p:txBody>
          <a:bodyPr/>
          <a:lstStyle/>
          <a:p>
            <a:pPr algn="l" rtl="0"/>
            <a:endParaRPr lang="en-US" sz="2400" dirty="0" smtClean="0"/>
          </a:p>
          <a:p>
            <a:pPr algn="l" rtl="0"/>
            <a:r>
              <a:rPr lang="en-US" sz="2400" dirty="0" err="1" smtClean="0"/>
              <a:t>Pfleeger</a:t>
            </a:r>
            <a:r>
              <a:rPr lang="en-US" sz="2400" dirty="0" smtClean="0"/>
              <a:t> definition: “</a:t>
            </a:r>
            <a:r>
              <a:rPr lang="en-US" sz="2400" i="1" dirty="0" smtClean="0"/>
              <a:t>Hardware, software, or firmware capable of performing an unauthorized function on an information system.</a:t>
            </a:r>
            <a:r>
              <a:rPr lang="en-US" sz="2400" dirty="0" smtClean="0"/>
              <a:t>” </a:t>
            </a:r>
            <a:endParaRPr lang="en-US" sz="2400" dirty="0" smtClean="0">
              <a:latin typeface="Times New Roman" pitchFamily="18" charset="0"/>
            </a:endParaRPr>
          </a:p>
          <a:p>
            <a:pPr algn="l" rtl="0"/>
            <a:r>
              <a:rPr lang="en-US" sz="2400" dirty="0" smtClean="0"/>
              <a:t>Bishop definition: “</a:t>
            </a:r>
            <a:r>
              <a:rPr lang="en-US" sz="2400" i="1" dirty="0" smtClean="0"/>
              <a:t>a set of instructions that cause a site’s policy to be violated</a:t>
            </a:r>
            <a:r>
              <a:rPr lang="en-US" sz="2400" dirty="0" smtClean="0"/>
              <a:t>”</a:t>
            </a:r>
          </a:p>
          <a:p>
            <a:pPr algn="l" rtl="0"/>
            <a:r>
              <a:rPr lang="en-US" sz="2400" dirty="0" smtClean="0"/>
              <a:t>Also known as malicious code or </a:t>
            </a:r>
            <a:r>
              <a:rPr lang="en-US" sz="2400" dirty="0" smtClean="0">
                <a:solidFill>
                  <a:srgbClr val="FF0000"/>
                </a:solidFill>
              </a:rPr>
              <a:t>malware</a:t>
            </a:r>
          </a:p>
          <a:p>
            <a:pPr algn="l" rtl="0"/>
            <a:r>
              <a:rPr lang="en-US" sz="2400" dirty="0" smtClean="0"/>
              <a:t>Unintentionally faulty code can cause the same/similar effects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pPr algn="l" rtl="0"/>
            <a:fld id="{8AA0710F-4355-4663-93D9-B4C23EF4A745}" type="datetime1">
              <a:rPr lang="en-US"/>
              <a:pPr algn="l" rtl="0"/>
              <a:t>4/15/2014</a:t>
            </a:fld>
            <a:endParaRPr lang="en-US" dirty="0"/>
          </a:p>
        </p:txBody>
      </p:sp>
      <p:sp>
        <p:nvSpPr>
          <p:cNvPr id="7171" name="Footer Placeholder 4"/>
          <p:cNvSpPr>
            <a:spLocks noGrp="1"/>
          </p:cNvSpPr>
          <p:nvPr>
            <p:ph type="ftr" sz="quarter" idx="11"/>
          </p:nvPr>
        </p:nvSpPr>
        <p:spPr>
          <a:noFill/>
        </p:spPr>
        <p:txBody>
          <a:bodyPr/>
          <a:lstStyle/>
          <a:p>
            <a:pPr rtl="0"/>
            <a:endParaRPr lang="en-US" dirty="0"/>
          </a:p>
        </p:txBody>
      </p:sp>
      <p:sp>
        <p:nvSpPr>
          <p:cNvPr id="7172" name="Slide Number Placeholder 5"/>
          <p:cNvSpPr>
            <a:spLocks noGrp="1"/>
          </p:cNvSpPr>
          <p:nvPr>
            <p:ph type="sldNum" sz="quarter" idx="11"/>
          </p:nvPr>
        </p:nvSpPr>
        <p:spPr>
          <a:xfrm>
            <a:off x="6553200" y="6248400"/>
            <a:ext cx="1905000" cy="457200"/>
          </a:xfrm>
          <a:prstGeom prst="rect">
            <a:avLst/>
          </a:prstGeom>
          <a:noFill/>
        </p:spPr>
        <p:txBody>
          <a:bodyPr/>
          <a:lstStyle/>
          <a:p>
            <a:fld id="{424BFB80-8B0B-4846-9D71-92B0E8ED0223}" type="slidenum">
              <a:rPr lang="en-US"/>
              <a:pPr/>
              <a:t>34</a:t>
            </a:fld>
            <a:endParaRPr lang="en-US"/>
          </a:p>
        </p:txBody>
      </p:sp>
      <p:sp>
        <p:nvSpPr>
          <p:cNvPr id="7173" name="Rectangle 2"/>
          <p:cNvSpPr>
            <a:spLocks noGrp="1" noChangeArrowheads="1"/>
          </p:cNvSpPr>
          <p:nvPr>
            <p:ph type="title"/>
          </p:nvPr>
        </p:nvSpPr>
        <p:spPr>
          <a:xfrm>
            <a:off x="1143000" y="76200"/>
            <a:ext cx="7315200" cy="838200"/>
          </a:xfrm>
        </p:spPr>
        <p:txBody>
          <a:bodyPr/>
          <a:lstStyle/>
          <a:p>
            <a:pPr algn="l" rtl="0"/>
            <a:r>
              <a:rPr lang="en-US" dirty="0" smtClean="0"/>
              <a:t>Types of malicious logic </a:t>
            </a:r>
          </a:p>
        </p:txBody>
      </p:sp>
      <p:sp>
        <p:nvSpPr>
          <p:cNvPr id="7174" name="Rectangle 3"/>
          <p:cNvSpPr>
            <a:spLocks noGrp="1" noChangeArrowheads="1"/>
          </p:cNvSpPr>
          <p:nvPr>
            <p:ph type="body" idx="1"/>
          </p:nvPr>
        </p:nvSpPr>
        <p:spPr/>
        <p:txBody>
          <a:bodyPr/>
          <a:lstStyle/>
          <a:p>
            <a:pPr algn="l" rtl="0">
              <a:buFontTx/>
              <a:buNone/>
            </a:pPr>
            <a:r>
              <a:rPr lang="en-US" sz="2800" dirty="0" smtClean="0"/>
              <a:t>Trojan Horses</a:t>
            </a:r>
          </a:p>
          <a:p>
            <a:pPr lvl="1" algn="l" rtl="0"/>
            <a:r>
              <a:rPr lang="en-US" sz="2400" dirty="0" smtClean="0"/>
              <a:t>Bishop definition: “a program with an overt effect (documented or known) and a covert effect (undocumented or unexpected)</a:t>
            </a:r>
          </a:p>
          <a:p>
            <a:pPr lvl="1" algn="l" rtl="0"/>
            <a:r>
              <a:rPr lang="en-US" sz="2400" dirty="0" smtClean="0"/>
              <a:t>Propagating/replicating Trojan Horse: one that creates a copy of itself</a:t>
            </a:r>
          </a:p>
          <a:p>
            <a:pPr lvl="2" algn="l" rtl="0"/>
            <a:r>
              <a:rPr lang="en-US" dirty="0" smtClean="0"/>
              <a:t>Might modify compiler to insert itself into programs, including future version of compiler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pPr algn="l" rtl="0"/>
            <a:fld id="{5456B07A-E0E6-4C41-9221-9D7A98204D18}" type="datetime1">
              <a:rPr lang="en-US"/>
              <a:pPr algn="l" rtl="0"/>
              <a:t>4/15/2014</a:t>
            </a:fld>
            <a:endParaRPr lang="en-US"/>
          </a:p>
        </p:txBody>
      </p:sp>
      <p:sp>
        <p:nvSpPr>
          <p:cNvPr id="8195" name="Footer Placeholder 4"/>
          <p:cNvSpPr>
            <a:spLocks noGrp="1"/>
          </p:cNvSpPr>
          <p:nvPr>
            <p:ph type="ftr" sz="quarter" idx="11"/>
          </p:nvPr>
        </p:nvSpPr>
        <p:spPr>
          <a:noFill/>
        </p:spPr>
        <p:txBody>
          <a:bodyPr/>
          <a:lstStyle/>
          <a:p>
            <a:pPr rtl="0"/>
            <a:endParaRPr lang="en-US" dirty="0"/>
          </a:p>
        </p:txBody>
      </p:sp>
      <p:sp>
        <p:nvSpPr>
          <p:cNvPr id="8196" name="Slide Number Placeholder 5"/>
          <p:cNvSpPr>
            <a:spLocks noGrp="1"/>
          </p:cNvSpPr>
          <p:nvPr>
            <p:ph type="sldNum" sz="quarter" idx="11"/>
          </p:nvPr>
        </p:nvSpPr>
        <p:spPr>
          <a:xfrm>
            <a:off x="6553200" y="6248400"/>
            <a:ext cx="1905000" cy="457200"/>
          </a:xfrm>
          <a:prstGeom prst="rect">
            <a:avLst/>
          </a:prstGeom>
          <a:noFill/>
        </p:spPr>
        <p:txBody>
          <a:bodyPr/>
          <a:lstStyle/>
          <a:p>
            <a:fld id="{287CA2C1-EF89-4947-9FAB-F05B0596C100}" type="slidenum">
              <a:rPr lang="en-US"/>
              <a:pPr/>
              <a:t>35</a:t>
            </a:fld>
            <a:endParaRPr lang="en-US"/>
          </a:p>
        </p:txBody>
      </p:sp>
      <p:sp>
        <p:nvSpPr>
          <p:cNvPr id="8197" name="Rectangle 2"/>
          <p:cNvSpPr>
            <a:spLocks noGrp="1" noChangeArrowheads="1"/>
          </p:cNvSpPr>
          <p:nvPr>
            <p:ph type="title"/>
          </p:nvPr>
        </p:nvSpPr>
        <p:spPr>
          <a:xfrm>
            <a:off x="1066800" y="76200"/>
            <a:ext cx="7391400" cy="838200"/>
          </a:xfrm>
        </p:spPr>
        <p:txBody>
          <a:bodyPr/>
          <a:lstStyle/>
          <a:p>
            <a:pPr algn="l" rtl="0"/>
            <a:r>
              <a:rPr lang="en-US" dirty="0" smtClean="0"/>
              <a:t>Types of malicious logic </a:t>
            </a:r>
          </a:p>
        </p:txBody>
      </p:sp>
      <p:sp>
        <p:nvSpPr>
          <p:cNvPr id="8198" name="Rectangle 3"/>
          <p:cNvSpPr>
            <a:spLocks noGrp="1" noChangeArrowheads="1"/>
          </p:cNvSpPr>
          <p:nvPr>
            <p:ph type="body" idx="1"/>
          </p:nvPr>
        </p:nvSpPr>
        <p:spPr/>
        <p:txBody>
          <a:bodyPr/>
          <a:lstStyle/>
          <a:p>
            <a:pPr algn="l" rtl="0">
              <a:buFontTx/>
              <a:buNone/>
            </a:pPr>
            <a:r>
              <a:rPr lang="en-US" dirty="0" smtClean="0"/>
              <a:t>Virus</a:t>
            </a:r>
            <a:endParaRPr lang="en-US" i="1" dirty="0" smtClean="0"/>
          </a:p>
          <a:p>
            <a:pPr lvl="1" algn="l" rtl="0"/>
            <a:r>
              <a:rPr lang="en-US" sz="2400" dirty="0" smtClean="0"/>
              <a:t>Bishop definition: “a program that inserts itself into one or more files and then performs some (possibly null) action”</a:t>
            </a:r>
          </a:p>
          <a:p>
            <a:pPr lvl="1" algn="l" rtl="0"/>
            <a:r>
              <a:rPr lang="en-US" sz="2400" dirty="0" smtClean="0"/>
              <a:t>Self replicating code, parasitic (attaches to “good” code)</a:t>
            </a:r>
          </a:p>
          <a:p>
            <a:pPr lvl="1" algn="l" rtl="0"/>
            <a:r>
              <a:rPr lang="en-US" sz="2400" dirty="0" smtClean="0"/>
              <a:t>Can be </a:t>
            </a:r>
          </a:p>
          <a:p>
            <a:pPr lvl="2" algn="l" rtl="0"/>
            <a:r>
              <a:rPr lang="en-US" sz="2000" dirty="0" smtClean="0"/>
              <a:t>“resident” (attaches itself to memory and can execute after its host program is done) or </a:t>
            </a:r>
          </a:p>
          <a:p>
            <a:pPr lvl="2" algn="l" rtl="0"/>
            <a:r>
              <a:rPr lang="en-US" sz="2000" dirty="0" smtClean="0"/>
              <a:t>“transient” (active only while its host is executing)</a:t>
            </a:r>
            <a:endParaRPr lang="en-US" sz="32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pPr algn="l" rtl="0"/>
            <a:fld id="{14F33D64-2E1F-4700-86FC-0D3E7BF1B1C1}" type="datetime1">
              <a:rPr lang="en-US"/>
              <a:pPr algn="l" rtl="0"/>
              <a:t>4/15/2014</a:t>
            </a:fld>
            <a:endParaRPr lang="en-US"/>
          </a:p>
        </p:txBody>
      </p:sp>
      <p:sp>
        <p:nvSpPr>
          <p:cNvPr id="9219" name="Footer Placeholder 4"/>
          <p:cNvSpPr>
            <a:spLocks noGrp="1"/>
          </p:cNvSpPr>
          <p:nvPr>
            <p:ph type="ftr" sz="quarter" idx="11"/>
          </p:nvPr>
        </p:nvSpPr>
        <p:spPr>
          <a:noFill/>
        </p:spPr>
        <p:txBody>
          <a:bodyPr/>
          <a:lstStyle/>
          <a:p>
            <a:pPr rtl="0"/>
            <a:endParaRPr lang="en-US" dirty="0"/>
          </a:p>
        </p:txBody>
      </p:sp>
      <p:sp>
        <p:nvSpPr>
          <p:cNvPr id="9220" name="Slide Number Placeholder 5"/>
          <p:cNvSpPr>
            <a:spLocks noGrp="1"/>
          </p:cNvSpPr>
          <p:nvPr>
            <p:ph type="sldNum" sz="quarter" idx="11"/>
          </p:nvPr>
        </p:nvSpPr>
        <p:spPr>
          <a:xfrm>
            <a:off x="6553200" y="6248400"/>
            <a:ext cx="1905000" cy="457200"/>
          </a:xfrm>
          <a:prstGeom prst="rect">
            <a:avLst/>
          </a:prstGeom>
          <a:noFill/>
        </p:spPr>
        <p:txBody>
          <a:bodyPr/>
          <a:lstStyle/>
          <a:p>
            <a:fld id="{50CF3F1C-C560-41C0-98FE-DACBDEFB8583}" type="slidenum">
              <a:rPr lang="en-US"/>
              <a:pPr/>
              <a:t>36</a:t>
            </a:fld>
            <a:endParaRPr lang="en-US"/>
          </a:p>
        </p:txBody>
      </p:sp>
      <p:sp>
        <p:nvSpPr>
          <p:cNvPr id="9221" name="Rectangle 2"/>
          <p:cNvSpPr>
            <a:spLocks noGrp="1" noChangeArrowheads="1"/>
          </p:cNvSpPr>
          <p:nvPr>
            <p:ph type="title"/>
          </p:nvPr>
        </p:nvSpPr>
        <p:spPr>
          <a:xfrm>
            <a:off x="1066800" y="76200"/>
            <a:ext cx="7391400" cy="838200"/>
          </a:xfrm>
        </p:spPr>
        <p:txBody>
          <a:bodyPr/>
          <a:lstStyle/>
          <a:p>
            <a:pPr algn="l" rtl="0"/>
            <a:r>
              <a:rPr lang="en-US" dirty="0" smtClean="0"/>
              <a:t>Types of malicious logic – contd. </a:t>
            </a:r>
          </a:p>
        </p:txBody>
      </p:sp>
      <p:sp>
        <p:nvSpPr>
          <p:cNvPr id="9222" name="Rectangle 3"/>
          <p:cNvSpPr>
            <a:spLocks noGrp="1" noChangeArrowheads="1"/>
          </p:cNvSpPr>
          <p:nvPr>
            <p:ph type="body" idx="1"/>
          </p:nvPr>
        </p:nvSpPr>
        <p:spPr/>
        <p:txBody>
          <a:bodyPr/>
          <a:lstStyle/>
          <a:p>
            <a:pPr algn="l" rtl="0"/>
            <a:r>
              <a:rPr lang="en-US" sz="2800" dirty="0" smtClean="0"/>
              <a:t>Worms</a:t>
            </a:r>
          </a:p>
          <a:p>
            <a:pPr lvl="1" algn="l" rtl="0"/>
            <a:r>
              <a:rPr lang="en-US" sz="2000" dirty="0" smtClean="0"/>
              <a:t>Self replicating, spread through networks</a:t>
            </a:r>
          </a:p>
          <a:p>
            <a:pPr lvl="1" algn="l" rtl="0"/>
            <a:r>
              <a:rPr lang="en-US" sz="2000" dirty="0" smtClean="0"/>
              <a:t>Stand-alone, not attached to another piece of logic</a:t>
            </a:r>
          </a:p>
          <a:p>
            <a:pPr lvl="1" algn="l" rtl="0"/>
            <a:endParaRPr lang="en-US" sz="2000" dirty="0" smtClean="0"/>
          </a:p>
          <a:p>
            <a:pPr algn="l" rtl="0"/>
            <a:r>
              <a:rPr lang="en-US" sz="2800" dirty="0" smtClean="0"/>
              <a:t>Logic Bombs</a:t>
            </a:r>
          </a:p>
          <a:p>
            <a:pPr lvl="1" algn="l" rtl="0"/>
            <a:r>
              <a:rPr lang="en-US" sz="2000" dirty="0" smtClean="0"/>
              <a:t>Bishop definition: “a program that performs an action that violates the security policy when some external event occurs”</a:t>
            </a:r>
          </a:p>
          <a:p>
            <a:pPr lvl="1" algn="l" rtl="0"/>
            <a:r>
              <a:rPr lang="en-US" sz="2000" dirty="0" smtClean="0"/>
              <a:t>Waits for a trigger condition and “detonates”</a:t>
            </a:r>
          </a:p>
          <a:p>
            <a:pPr lvl="1" algn="l" rtl="0"/>
            <a:r>
              <a:rPr lang="en-US" sz="2000" dirty="0" smtClean="0"/>
              <a:t>Time bomb!</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pPr algn="l" rtl="0"/>
            <a:fld id="{ABA592FA-8691-45FB-845E-CEA1803325AC}" type="datetime1">
              <a:rPr lang="en-US"/>
              <a:pPr algn="l" rtl="0"/>
              <a:t>4/15/2014</a:t>
            </a:fld>
            <a:endParaRPr lang="en-US"/>
          </a:p>
        </p:txBody>
      </p:sp>
      <p:sp>
        <p:nvSpPr>
          <p:cNvPr id="10243" name="Footer Placeholder 4"/>
          <p:cNvSpPr>
            <a:spLocks noGrp="1"/>
          </p:cNvSpPr>
          <p:nvPr>
            <p:ph type="ftr" sz="quarter" idx="11"/>
          </p:nvPr>
        </p:nvSpPr>
        <p:spPr>
          <a:noFill/>
        </p:spPr>
        <p:txBody>
          <a:bodyPr/>
          <a:lstStyle/>
          <a:p>
            <a:pPr rtl="0"/>
            <a:endParaRPr lang="en-US" dirty="0"/>
          </a:p>
        </p:txBody>
      </p:sp>
      <p:sp>
        <p:nvSpPr>
          <p:cNvPr id="10244" name="Slide Number Placeholder 5"/>
          <p:cNvSpPr>
            <a:spLocks noGrp="1"/>
          </p:cNvSpPr>
          <p:nvPr>
            <p:ph type="sldNum" sz="quarter" idx="11"/>
          </p:nvPr>
        </p:nvSpPr>
        <p:spPr>
          <a:xfrm>
            <a:off x="6553200" y="6248400"/>
            <a:ext cx="1905000" cy="457200"/>
          </a:xfrm>
          <a:prstGeom prst="rect">
            <a:avLst/>
          </a:prstGeom>
          <a:noFill/>
        </p:spPr>
        <p:txBody>
          <a:bodyPr/>
          <a:lstStyle/>
          <a:p>
            <a:fld id="{A5E2EC96-25CF-4A6B-A715-8FE510AEC4BC}" type="slidenum">
              <a:rPr lang="en-US"/>
              <a:pPr/>
              <a:t>37</a:t>
            </a:fld>
            <a:endParaRPr lang="en-US"/>
          </a:p>
        </p:txBody>
      </p:sp>
      <p:sp>
        <p:nvSpPr>
          <p:cNvPr id="10245" name="Rectangle 2"/>
          <p:cNvSpPr>
            <a:spLocks noGrp="1" noChangeArrowheads="1"/>
          </p:cNvSpPr>
          <p:nvPr>
            <p:ph type="title"/>
          </p:nvPr>
        </p:nvSpPr>
        <p:spPr>
          <a:xfrm>
            <a:off x="1143000" y="76200"/>
            <a:ext cx="7315200" cy="838200"/>
          </a:xfrm>
        </p:spPr>
        <p:txBody>
          <a:bodyPr/>
          <a:lstStyle/>
          <a:p>
            <a:pPr algn="l" rtl="0"/>
            <a:r>
              <a:rPr lang="en-US" dirty="0" smtClean="0"/>
              <a:t>Types of malicious logic – contd. </a:t>
            </a:r>
          </a:p>
        </p:txBody>
      </p:sp>
      <p:sp>
        <p:nvSpPr>
          <p:cNvPr id="10246" name="Rectangle 3"/>
          <p:cNvSpPr>
            <a:spLocks noGrp="1" noChangeArrowheads="1"/>
          </p:cNvSpPr>
          <p:nvPr>
            <p:ph type="body" idx="1"/>
          </p:nvPr>
        </p:nvSpPr>
        <p:spPr/>
        <p:txBody>
          <a:bodyPr/>
          <a:lstStyle/>
          <a:p>
            <a:pPr algn="l" rtl="0"/>
            <a:r>
              <a:rPr lang="en-US" sz="2800" dirty="0" smtClean="0"/>
              <a:t>Trapdoors</a:t>
            </a:r>
          </a:p>
          <a:p>
            <a:pPr lvl="1" algn="l" rtl="0"/>
            <a:r>
              <a:rPr lang="en-US" sz="2000" dirty="0" smtClean="0"/>
              <a:t>Alternative means of executing code</a:t>
            </a:r>
          </a:p>
          <a:p>
            <a:pPr lvl="2" algn="l" rtl="0"/>
            <a:r>
              <a:rPr lang="en-US" sz="2400" dirty="0" smtClean="0"/>
              <a:t>Intentional – legitimate and malicious purposes</a:t>
            </a:r>
          </a:p>
          <a:p>
            <a:pPr lvl="2" algn="l" rtl="0"/>
            <a:endParaRPr lang="en-US" sz="2400" dirty="0" smtClean="0"/>
          </a:p>
          <a:p>
            <a:pPr algn="l" rtl="0"/>
            <a:r>
              <a:rPr lang="en-US" sz="2800" dirty="0" smtClean="0"/>
              <a:t>ActiveX, Java code</a:t>
            </a:r>
          </a:p>
          <a:p>
            <a:pPr lvl="1" algn="l" rtl="0"/>
            <a:r>
              <a:rPr lang="en-US" sz="2000" dirty="0" smtClean="0"/>
              <a:t>Execution of malicious code via Java applets, ActiveX scripts</a:t>
            </a:r>
          </a:p>
          <a:p>
            <a:pPr lvl="1" algn="l" rtl="0"/>
            <a:r>
              <a:rPr lang="en-US" sz="2000" dirty="0" smtClean="0"/>
              <a:t>Malicious mobile code</a:t>
            </a:r>
          </a:p>
          <a:p>
            <a:pPr lvl="2" algn="l" rtl="0"/>
            <a:endParaRPr lang="en-US" sz="2400" dirty="0" smtClean="0"/>
          </a:p>
          <a:p>
            <a:pPr lvl="2" algn="l" rtl="0"/>
            <a:endParaRPr lang="en-US" sz="2400" dirty="0" smtClean="0"/>
          </a:p>
          <a:p>
            <a:pPr lvl="2" algn="l" rtl="0"/>
            <a:endParaRPr lang="en-US"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pPr algn="l" rtl="0"/>
            <a:fld id="{07155AFB-B471-4FC3-A525-D9513140FAB1}" type="datetime1">
              <a:rPr lang="en-US"/>
              <a:pPr algn="l" rtl="0"/>
              <a:t>4/15/2014</a:t>
            </a:fld>
            <a:endParaRPr lang="en-US"/>
          </a:p>
        </p:txBody>
      </p:sp>
      <p:sp>
        <p:nvSpPr>
          <p:cNvPr id="11267" name="Footer Placeholder 4"/>
          <p:cNvSpPr>
            <a:spLocks noGrp="1"/>
          </p:cNvSpPr>
          <p:nvPr>
            <p:ph type="ftr" sz="quarter" idx="11"/>
          </p:nvPr>
        </p:nvSpPr>
        <p:spPr>
          <a:noFill/>
        </p:spPr>
        <p:txBody>
          <a:bodyPr/>
          <a:lstStyle/>
          <a:p>
            <a:pPr rtl="0"/>
            <a:endParaRPr lang="en-US" dirty="0"/>
          </a:p>
        </p:txBody>
      </p:sp>
      <p:sp>
        <p:nvSpPr>
          <p:cNvPr id="11268" name="Slide Number Placeholder 5"/>
          <p:cNvSpPr>
            <a:spLocks noGrp="1"/>
          </p:cNvSpPr>
          <p:nvPr>
            <p:ph type="sldNum" sz="quarter" idx="11"/>
          </p:nvPr>
        </p:nvSpPr>
        <p:spPr>
          <a:xfrm>
            <a:off x="6553200" y="6248400"/>
            <a:ext cx="1905000" cy="457200"/>
          </a:xfrm>
          <a:prstGeom prst="rect">
            <a:avLst/>
          </a:prstGeom>
          <a:noFill/>
        </p:spPr>
        <p:txBody>
          <a:bodyPr/>
          <a:lstStyle/>
          <a:p>
            <a:fld id="{0D0ACA38-8820-43F5-A6D4-672E285164EC}" type="slidenum">
              <a:rPr lang="en-US"/>
              <a:pPr/>
              <a:t>38</a:t>
            </a:fld>
            <a:endParaRPr lang="en-US"/>
          </a:p>
        </p:txBody>
      </p:sp>
      <p:sp>
        <p:nvSpPr>
          <p:cNvPr id="11269" name="Rectangle 2"/>
          <p:cNvSpPr>
            <a:spLocks noGrp="1" noChangeArrowheads="1"/>
          </p:cNvSpPr>
          <p:nvPr>
            <p:ph type="title"/>
          </p:nvPr>
        </p:nvSpPr>
        <p:spPr>
          <a:xfrm>
            <a:off x="1066800" y="76200"/>
            <a:ext cx="7391400" cy="838200"/>
          </a:xfrm>
        </p:spPr>
        <p:txBody>
          <a:bodyPr/>
          <a:lstStyle/>
          <a:p>
            <a:pPr algn="l" rtl="0"/>
            <a:r>
              <a:rPr lang="en-US" dirty="0" smtClean="0"/>
              <a:t>Types of malicious logic – contd. </a:t>
            </a:r>
          </a:p>
        </p:txBody>
      </p:sp>
      <p:sp>
        <p:nvSpPr>
          <p:cNvPr id="11270" name="Rectangle 3"/>
          <p:cNvSpPr>
            <a:spLocks noGrp="1" noChangeArrowheads="1"/>
          </p:cNvSpPr>
          <p:nvPr>
            <p:ph type="body" idx="1"/>
          </p:nvPr>
        </p:nvSpPr>
        <p:spPr>
          <a:xfrm>
            <a:off x="304800" y="1295400"/>
            <a:ext cx="8229600" cy="4525963"/>
          </a:xfrm>
        </p:spPr>
        <p:txBody>
          <a:bodyPr/>
          <a:lstStyle/>
          <a:p>
            <a:pPr algn="l" rtl="0">
              <a:lnSpc>
                <a:spcPct val="90000"/>
              </a:lnSpc>
            </a:pPr>
            <a:r>
              <a:rPr lang="en-US" sz="2800" dirty="0" smtClean="0"/>
              <a:t>Bacteria</a:t>
            </a:r>
          </a:p>
          <a:p>
            <a:pPr lvl="1" algn="l" rtl="0">
              <a:lnSpc>
                <a:spcPct val="90000"/>
              </a:lnSpc>
            </a:pPr>
            <a:r>
              <a:rPr lang="en-US" sz="2000" dirty="0" smtClean="0"/>
              <a:t>Virus or worm that “absorbs all of some class of resource”</a:t>
            </a:r>
          </a:p>
          <a:p>
            <a:pPr lvl="1" algn="l" rtl="0">
              <a:lnSpc>
                <a:spcPct val="90000"/>
              </a:lnSpc>
            </a:pPr>
            <a:r>
              <a:rPr lang="en-US" sz="2000" dirty="0" smtClean="0"/>
              <a:t>For example: self-replicating piece of code fills up disk</a:t>
            </a:r>
          </a:p>
          <a:p>
            <a:pPr algn="l" rtl="0">
              <a:lnSpc>
                <a:spcPct val="90000"/>
              </a:lnSpc>
            </a:pPr>
            <a:endParaRPr lang="en-US" sz="3600" dirty="0" smtClean="0"/>
          </a:p>
          <a:p>
            <a:pPr algn="l" rtl="0">
              <a:lnSpc>
                <a:spcPct val="90000"/>
              </a:lnSpc>
            </a:pPr>
            <a:r>
              <a:rPr lang="en-US" sz="2800" dirty="0" smtClean="0"/>
              <a:t>Hybrids</a:t>
            </a:r>
          </a:p>
          <a:p>
            <a:pPr lvl="1" algn="l" rtl="0">
              <a:lnSpc>
                <a:spcPct val="90000"/>
              </a:lnSpc>
            </a:pPr>
            <a:r>
              <a:rPr lang="en-US" sz="2000" dirty="0" smtClean="0"/>
              <a:t>Usually a mixture of above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pPr algn="l" rtl="0"/>
            <a:fld id="{5684A9DE-0C55-4734-8742-31227D1D59B0}" type="datetime1">
              <a:rPr lang="en-US"/>
              <a:pPr algn="l" rtl="0"/>
              <a:t>4/15/2014</a:t>
            </a:fld>
            <a:endParaRPr lang="en-US"/>
          </a:p>
        </p:txBody>
      </p:sp>
      <p:sp>
        <p:nvSpPr>
          <p:cNvPr id="12291" name="Footer Placeholder 4"/>
          <p:cNvSpPr>
            <a:spLocks noGrp="1"/>
          </p:cNvSpPr>
          <p:nvPr>
            <p:ph type="ftr" sz="quarter" idx="11"/>
          </p:nvPr>
        </p:nvSpPr>
        <p:spPr>
          <a:noFill/>
        </p:spPr>
        <p:txBody>
          <a:bodyPr/>
          <a:lstStyle/>
          <a:p>
            <a:pPr rtl="0"/>
            <a:endParaRPr lang="en-US" dirty="0"/>
          </a:p>
        </p:txBody>
      </p:sp>
      <p:sp>
        <p:nvSpPr>
          <p:cNvPr id="12292" name="Slide Number Placeholder 5"/>
          <p:cNvSpPr>
            <a:spLocks noGrp="1"/>
          </p:cNvSpPr>
          <p:nvPr>
            <p:ph type="sldNum" sz="quarter" idx="11"/>
          </p:nvPr>
        </p:nvSpPr>
        <p:spPr>
          <a:xfrm>
            <a:off x="6553200" y="6248400"/>
            <a:ext cx="1905000" cy="457200"/>
          </a:xfrm>
          <a:prstGeom prst="rect">
            <a:avLst/>
          </a:prstGeom>
          <a:noFill/>
        </p:spPr>
        <p:txBody>
          <a:bodyPr/>
          <a:lstStyle/>
          <a:p>
            <a:fld id="{BB3B322B-0CBD-4A00-9347-D883C908B9A9}" type="slidenum">
              <a:rPr lang="en-US"/>
              <a:pPr/>
              <a:t>39</a:t>
            </a:fld>
            <a:endParaRPr lang="en-US"/>
          </a:p>
        </p:txBody>
      </p:sp>
      <p:sp>
        <p:nvSpPr>
          <p:cNvPr id="12293" name="Rectangle 2"/>
          <p:cNvSpPr>
            <a:spLocks noGrp="1" noChangeArrowheads="1"/>
          </p:cNvSpPr>
          <p:nvPr>
            <p:ph type="title"/>
          </p:nvPr>
        </p:nvSpPr>
        <p:spPr>
          <a:xfrm>
            <a:off x="1143000" y="76200"/>
            <a:ext cx="7315200" cy="838200"/>
          </a:xfrm>
        </p:spPr>
        <p:txBody>
          <a:bodyPr/>
          <a:lstStyle/>
          <a:p>
            <a:pPr algn="l" rtl="0"/>
            <a:r>
              <a:rPr lang="en-US" dirty="0" smtClean="0"/>
              <a:t>What we talk about now</a:t>
            </a:r>
          </a:p>
        </p:txBody>
      </p:sp>
      <p:sp>
        <p:nvSpPr>
          <p:cNvPr id="12294" name="Rectangle 3"/>
          <p:cNvSpPr>
            <a:spLocks noGrp="1" noChangeArrowheads="1"/>
          </p:cNvSpPr>
          <p:nvPr>
            <p:ph type="body" idx="1"/>
          </p:nvPr>
        </p:nvSpPr>
        <p:spPr/>
        <p:txBody>
          <a:bodyPr/>
          <a:lstStyle/>
          <a:p>
            <a:pPr algn="l" rtl="0"/>
            <a:endParaRPr lang="en-US" sz="2800" dirty="0" smtClean="0"/>
          </a:p>
          <a:p>
            <a:pPr algn="l" rtl="0"/>
            <a:r>
              <a:rPr lang="en-US" sz="2800" dirty="0" smtClean="0"/>
              <a:t>Virus (used as a generic term for malicious code)</a:t>
            </a:r>
          </a:p>
          <a:p>
            <a:pPr lvl="1" algn="l" rtl="0"/>
            <a:r>
              <a:rPr lang="en-US" sz="2000" dirty="0" smtClean="0"/>
              <a:t>Types of viruses</a:t>
            </a:r>
          </a:p>
          <a:p>
            <a:pPr lvl="1" algn="l" rtl="0"/>
            <a:r>
              <a:rPr lang="en-US" sz="2000" dirty="0" smtClean="0"/>
              <a:t>Means of attaching</a:t>
            </a:r>
          </a:p>
          <a:p>
            <a:pPr lvl="1" algn="l" rtl="0"/>
            <a:r>
              <a:rPr lang="en-US" sz="2000" dirty="0" smtClean="0"/>
              <a:t>Anatomy of a simple virus</a:t>
            </a:r>
          </a:p>
          <a:p>
            <a:pPr lvl="1" algn="l" rtl="0"/>
            <a:r>
              <a:rPr lang="en-US" sz="2000" dirty="0" smtClean="0"/>
              <a:t>More sophisticated virus</a:t>
            </a:r>
          </a:p>
          <a:p>
            <a:pPr lvl="1" algn="l" rtl="0"/>
            <a:r>
              <a:rPr lang="en-US" sz="2000" dirty="0" smtClean="0"/>
              <a:t>Virus detection methods</a:t>
            </a:r>
          </a:p>
          <a:p>
            <a:pPr lvl="1" algn="l" rtl="0"/>
            <a:r>
              <a:rPr lang="en-US" sz="2000" dirty="0" smtClean="0"/>
              <a:t>Antivirus mechanisms</a:t>
            </a:r>
          </a:p>
          <a:p>
            <a:pPr lvl="1" algn="l" rtl="0">
              <a:buNone/>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304800"/>
            <a:ext cx="7391400" cy="609601"/>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Denial of Service Attack</a:t>
            </a:r>
          </a:p>
        </p:txBody>
      </p:sp>
      <p:sp>
        <p:nvSpPr>
          <p:cNvPr id="8195" name="Rectangle 3"/>
          <p:cNvSpPr>
            <a:spLocks noGrp="1" noChangeArrowheads="1"/>
          </p:cNvSpPr>
          <p:nvPr>
            <p:ph idx="1"/>
          </p:nvPr>
        </p:nvSpPr>
        <p:spPr>
          <a:xfrm>
            <a:off x="5257800" y="1066800"/>
            <a:ext cx="3581400" cy="4648200"/>
          </a:xfrm>
        </p:spPr>
        <p:txBody>
          <a:bodyPr/>
          <a:lstStyle/>
          <a:p>
            <a:pPr algn="l" rtl="0"/>
            <a:r>
              <a:rPr lang="en-US" sz="2800" dirty="0" smtClean="0">
                <a:latin typeface="Arial" charset="0"/>
              </a:rPr>
              <a:t>“</a:t>
            </a:r>
            <a:r>
              <a:rPr lang="en-US" sz="2800" dirty="0" smtClean="0"/>
              <a:t>Attack in which the primary goal is to deny the victim(s) access to a particular resource.</a:t>
            </a:r>
            <a:r>
              <a:rPr lang="en-US" sz="2800" dirty="0" smtClean="0">
                <a:latin typeface="Arial" charset="0"/>
              </a:rPr>
              <a:t>”</a:t>
            </a:r>
            <a:endParaRPr lang="fa-IR" sz="2800" dirty="0" smtClean="0">
              <a:latin typeface="Arial" charset="0"/>
            </a:endParaRPr>
          </a:p>
          <a:p>
            <a:pPr algn="l" rtl="0"/>
            <a:r>
              <a:rPr lang="en-US" sz="3200" dirty="0" smtClean="0"/>
              <a:t>Possible impacts:</a:t>
            </a:r>
            <a:r>
              <a:rPr lang="en-US" sz="3600" dirty="0" smtClean="0"/>
              <a:t/>
            </a:r>
            <a:br>
              <a:rPr lang="en-US" sz="3600" dirty="0" smtClean="0"/>
            </a:br>
            <a:r>
              <a:rPr lang="en-US" sz="2800" dirty="0" smtClean="0"/>
              <a:t>reboot your computer, Slows down computers-Certain sites, Applications become inaccessible </a:t>
            </a:r>
            <a:br>
              <a:rPr lang="en-US" sz="2800" dirty="0" smtClean="0"/>
            </a:br>
            <a:r>
              <a:rPr lang="en-US" sz="2800" dirty="0" smtClean="0"/>
              <a:t/>
            </a:r>
            <a:br>
              <a:rPr lang="en-US" sz="2800" dirty="0" smtClean="0"/>
            </a:br>
            <a:r>
              <a:rPr lang="en-US" sz="2800" dirty="0" smtClean="0">
                <a:solidFill>
                  <a:srgbClr val="FF0000"/>
                </a:solidFill>
              </a:rPr>
              <a:t>**you are off</a:t>
            </a:r>
            <a:r>
              <a:rPr lang="en-US" sz="2800" dirty="0" smtClean="0"/>
              <a:t>.</a:t>
            </a:r>
          </a:p>
        </p:txBody>
      </p:sp>
      <p:pic>
        <p:nvPicPr>
          <p:cNvPr id="4" name="Picture 3" descr="traffic_jam"/>
          <p:cNvPicPr>
            <a:picLocks noChangeAspect="1" noChangeArrowheads="1"/>
          </p:cNvPicPr>
          <p:nvPr/>
        </p:nvPicPr>
        <p:blipFill>
          <a:blip r:embed="rId2" cstate="print"/>
          <a:srcRect/>
          <a:stretch>
            <a:fillRect/>
          </a:stretch>
        </p:blipFill>
        <p:spPr bwMode="auto">
          <a:xfrm>
            <a:off x="304800" y="1524000"/>
            <a:ext cx="4876800" cy="36576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5"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pPr algn="l" rtl="0"/>
            <a:fld id="{B86F17AC-031D-46C1-8962-0D445210A171}" type="datetime1">
              <a:rPr lang="en-US"/>
              <a:pPr algn="l" rtl="0"/>
              <a:t>4/15/2014</a:t>
            </a:fld>
            <a:endParaRPr lang="en-US"/>
          </a:p>
        </p:txBody>
      </p:sp>
      <p:sp>
        <p:nvSpPr>
          <p:cNvPr id="13315" name="Footer Placeholder 4"/>
          <p:cNvSpPr>
            <a:spLocks noGrp="1"/>
          </p:cNvSpPr>
          <p:nvPr>
            <p:ph type="ftr" sz="quarter" idx="11"/>
          </p:nvPr>
        </p:nvSpPr>
        <p:spPr>
          <a:noFill/>
        </p:spPr>
        <p:txBody>
          <a:bodyPr/>
          <a:lstStyle/>
          <a:p>
            <a:pPr rtl="0"/>
            <a:endParaRPr lang="en-US" dirty="0"/>
          </a:p>
        </p:txBody>
      </p:sp>
      <p:sp>
        <p:nvSpPr>
          <p:cNvPr id="13316" name="Slide Number Placeholder 5"/>
          <p:cNvSpPr>
            <a:spLocks noGrp="1"/>
          </p:cNvSpPr>
          <p:nvPr>
            <p:ph type="sldNum" sz="quarter" idx="11"/>
          </p:nvPr>
        </p:nvSpPr>
        <p:spPr>
          <a:xfrm>
            <a:off x="6553200" y="6248400"/>
            <a:ext cx="1905000" cy="457200"/>
          </a:xfrm>
          <a:prstGeom prst="rect">
            <a:avLst/>
          </a:prstGeom>
          <a:noFill/>
        </p:spPr>
        <p:txBody>
          <a:bodyPr/>
          <a:lstStyle/>
          <a:p>
            <a:fld id="{33BFEBD1-8B93-4394-A7EE-21BBEE6AFED3}" type="slidenum">
              <a:rPr lang="en-US"/>
              <a:pPr/>
              <a:t>40</a:t>
            </a:fld>
            <a:endParaRPr lang="en-US"/>
          </a:p>
        </p:txBody>
      </p:sp>
      <p:sp>
        <p:nvSpPr>
          <p:cNvPr id="13317" name="Rectangle 2"/>
          <p:cNvSpPr>
            <a:spLocks noGrp="1" noChangeArrowheads="1"/>
          </p:cNvSpPr>
          <p:nvPr>
            <p:ph type="title"/>
          </p:nvPr>
        </p:nvSpPr>
        <p:spPr>
          <a:xfrm>
            <a:off x="1066800" y="76200"/>
            <a:ext cx="7391400" cy="838200"/>
          </a:xfrm>
        </p:spPr>
        <p:txBody>
          <a:bodyPr/>
          <a:lstStyle/>
          <a:p>
            <a:pPr algn="l" rtl="0"/>
            <a:r>
              <a:rPr lang="en-US" dirty="0" smtClean="0"/>
              <a:t>Types of virus</a:t>
            </a:r>
          </a:p>
        </p:txBody>
      </p:sp>
      <p:sp>
        <p:nvSpPr>
          <p:cNvPr id="13318" name="Rectangle 3"/>
          <p:cNvSpPr>
            <a:spLocks noGrp="1" noChangeArrowheads="1"/>
          </p:cNvSpPr>
          <p:nvPr>
            <p:ph type="body" idx="1"/>
          </p:nvPr>
        </p:nvSpPr>
        <p:spPr/>
        <p:txBody>
          <a:bodyPr/>
          <a:lstStyle/>
          <a:p>
            <a:pPr algn="l" rtl="0">
              <a:lnSpc>
                <a:spcPct val="90000"/>
              </a:lnSpc>
            </a:pPr>
            <a:r>
              <a:rPr lang="en-US" sz="2800" dirty="0" smtClean="0"/>
              <a:t>Classification by where they attach</a:t>
            </a:r>
          </a:p>
          <a:p>
            <a:pPr lvl="1" algn="l" rtl="0">
              <a:lnSpc>
                <a:spcPct val="90000"/>
              </a:lnSpc>
            </a:pPr>
            <a:r>
              <a:rPr lang="en-US" sz="2000" dirty="0" smtClean="0"/>
              <a:t>Boot sector viruses</a:t>
            </a:r>
          </a:p>
          <a:p>
            <a:pPr lvl="1" algn="l" rtl="0">
              <a:lnSpc>
                <a:spcPct val="90000"/>
              </a:lnSpc>
            </a:pPr>
            <a:r>
              <a:rPr lang="en-US" sz="2000" dirty="0" smtClean="0"/>
              <a:t>Parasitic viruses</a:t>
            </a:r>
          </a:p>
          <a:p>
            <a:pPr lvl="1" algn="l" rtl="0">
              <a:lnSpc>
                <a:spcPct val="90000"/>
              </a:lnSpc>
            </a:pPr>
            <a:endParaRPr lang="en-US" sz="2000" dirty="0" smtClean="0"/>
          </a:p>
          <a:p>
            <a:pPr algn="l" rtl="0">
              <a:lnSpc>
                <a:spcPct val="90000"/>
              </a:lnSpc>
            </a:pPr>
            <a:r>
              <a:rPr lang="en-US" sz="2800" dirty="0" smtClean="0"/>
              <a:t>Classification by type of code</a:t>
            </a:r>
          </a:p>
          <a:p>
            <a:pPr lvl="1" algn="l" rtl="0">
              <a:lnSpc>
                <a:spcPct val="90000"/>
              </a:lnSpc>
            </a:pPr>
            <a:r>
              <a:rPr lang="en-US" sz="2000" dirty="0" smtClean="0">
                <a:solidFill>
                  <a:srgbClr val="FF0000"/>
                </a:solidFill>
              </a:rPr>
              <a:t>Binary viruses</a:t>
            </a:r>
            <a:r>
              <a:rPr lang="en-US" sz="2000" dirty="0" smtClean="0"/>
              <a:t>: usually written in assembly language then assembled to form executable image (binary file); attaches to other binary files or boot sector.</a:t>
            </a:r>
          </a:p>
          <a:p>
            <a:pPr lvl="1" algn="l" rtl="0">
              <a:lnSpc>
                <a:spcPct val="90000"/>
              </a:lnSpc>
            </a:pPr>
            <a:r>
              <a:rPr lang="en-US" sz="2000" dirty="0" smtClean="0">
                <a:solidFill>
                  <a:srgbClr val="FF0000"/>
                </a:solidFill>
              </a:rPr>
              <a:t>Macro viruses</a:t>
            </a:r>
            <a:r>
              <a:rPr lang="en-US" sz="2000" dirty="0" smtClean="0"/>
              <a:t>: written in high-level macro language then interpreted (possibly after pre-processing); attaches to other files that support same macro language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pPr algn="l" rtl="0"/>
            <a:fld id="{2C3A8E1E-7633-4445-A319-A89EB13CC8EE}" type="datetime1">
              <a:rPr lang="en-US"/>
              <a:pPr algn="l" rtl="0"/>
              <a:t>4/15/2014</a:t>
            </a:fld>
            <a:endParaRPr lang="en-US"/>
          </a:p>
        </p:txBody>
      </p:sp>
      <p:sp>
        <p:nvSpPr>
          <p:cNvPr id="14339" name="Footer Placeholder 4"/>
          <p:cNvSpPr>
            <a:spLocks noGrp="1"/>
          </p:cNvSpPr>
          <p:nvPr>
            <p:ph type="ftr" sz="quarter" idx="11"/>
          </p:nvPr>
        </p:nvSpPr>
        <p:spPr>
          <a:noFill/>
        </p:spPr>
        <p:txBody>
          <a:bodyPr/>
          <a:lstStyle/>
          <a:p>
            <a:pPr rtl="0"/>
            <a:endParaRPr lang="en-US" dirty="0"/>
          </a:p>
        </p:txBody>
      </p:sp>
      <p:sp>
        <p:nvSpPr>
          <p:cNvPr id="14340" name="Slide Number Placeholder 5"/>
          <p:cNvSpPr>
            <a:spLocks noGrp="1"/>
          </p:cNvSpPr>
          <p:nvPr>
            <p:ph type="sldNum" sz="quarter" idx="11"/>
          </p:nvPr>
        </p:nvSpPr>
        <p:spPr>
          <a:xfrm>
            <a:off x="6553200" y="6248400"/>
            <a:ext cx="1905000" cy="457200"/>
          </a:xfrm>
          <a:prstGeom prst="rect">
            <a:avLst/>
          </a:prstGeom>
          <a:noFill/>
        </p:spPr>
        <p:txBody>
          <a:bodyPr/>
          <a:lstStyle/>
          <a:p>
            <a:fld id="{D4F3EE06-0B5F-460E-84A4-A3EECFB55B88}" type="slidenum">
              <a:rPr lang="en-US"/>
              <a:pPr/>
              <a:t>41</a:t>
            </a:fld>
            <a:endParaRPr lang="en-US"/>
          </a:p>
        </p:txBody>
      </p:sp>
      <p:sp>
        <p:nvSpPr>
          <p:cNvPr id="14341" name="Rectangle 2"/>
          <p:cNvSpPr>
            <a:spLocks noGrp="1" noChangeArrowheads="1"/>
          </p:cNvSpPr>
          <p:nvPr>
            <p:ph type="title"/>
          </p:nvPr>
        </p:nvSpPr>
        <p:spPr>
          <a:xfrm>
            <a:off x="1066800" y="76200"/>
            <a:ext cx="7391400" cy="838200"/>
          </a:xfrm>
        </p:spPr>
        <p:txBody>
          <a:bodyPr/>
          <a:lstStyle/>
          <a:p>
            <a:pPr algn="l" rtl="0"/>
            <a:r>
              <a:rPr lang="en-US" dirty="0" smtClean="0"/>
              <a:t>Types of viruses – contd.</a:t>
            </a:r>
          </a:p>
        </p:txBody>
      </p:sp>
      <p:sp>
        <p:nvSpPr>
          <p:cNvPr id="14342" name="Rectangle 3"/>
          <p:cNvSpPr>
            <a:spLocks noGrp="1" noChangeArrowheads="1"/>
          </p:cNvSpPr>
          <p:nvPr>
            <p:ph type="body" idx="1"/>
          </p:nvPr>
        </p:nvSpPr>
        <p:spPr/>
        <p:txBody>
          <a:bodyPr/>
          <a:lstStyle/>
          <a:p>
            <a:pPr algn="l" rtl="0">
              <a:lnSpc>
                <a:spcPct val="90000"/>
              </a:lnSpc>
              <a:buFontTx/>
              <a:buNone/>
            </a:pPr>
            <a:r>
              <a:rPr lang="en-US" sz="2800" dirty="0" smtClean="0"/>
              <a:t>A general classification</a:t>
            </a:r>
          </a:p>
          <a:p>
            <a:pPr lvl="1" algn="l" rtl="0">
              <a:lnSpc>
                <a:spcPct val="90000"/>
              </a:lnSpc>
            </a:pPr>
            <a:r>
              <a:rPr lang="en-US" sz="2400" dirty="0" smtClean="0"/>
              <a:t>Boot sector viruses</a:t>
            </a:r>
          </a:p>
          <a:p>
            <a:pPr lvl="2" algn="l" rtl="0">
              <a:lnSpc>
                <a:spcPct val="90000"/>
              </a:lnSpc>
            </a:pPr>
            <a:r>
              <a:rPr lang="en-US" sz="2000" dirty="0" smtClean="0"/>
              <a:t>Modify and reside in boot sector</a:t>
            </a:r>
          </a:p>
          <a:p>
            <a:pPr lvl="2" algn="l" rtl="0">
              <a:lnSpc>
                <a:spcPct val="90000"/>
              </a:lnSpc>
            </a:pPr>
            <a:r>
              <a:rPr lang="en-US" sz="2000" dirty="0" smtClean="0"/>
              <a:t>Bishop definition: “a virus that inserts itself into the boot sector of a disk”</a:t>
            </a:r>
          </a:p>
          <a:p>
            <a:pPr lvl="1" algn="l" rtl="0">
              <a:lnSpc>
                <a:spcPct val="90000"/>
              </a:lnSpc>
            </a:pPr>
            <a:r>
              <a:rPr lang="en-US" sz="2400" dirty="0" smtClean="0"/>
              <a:t>Parasitic viruses</a:t>
            </a:r>
          </a:p>
          <a:p>
            <a:pPr lvl="2" algn="l" rtl="0">
              <a:lnSpc>
                <a:spcPct val="90000"/>
              </a:lnSpc>
            </a:pPr>
            <a:r>
              <a:rPr lang="en-US" sz="2000" dirty="0" smtClean="0"/>
              <a:t>Attach itself to files</a:t>
            </a:r>
          </a:p>
          <a:p>
            <a:pPr lvl="2" algn="l" rtl="0">
              <a:lnSpc>
                <a:spcPct val="90000"/>
              </a:lnSpc>
            </a:pPr>
            <a:r>
              <a:rPr lang="en-US" sz="2000" dirty="0" smtClean="0"/>
              <a:t>Infect executable programs</a:t>
            </a:r>
          </a:p>
          <a:p>
            <a:pPr lvl="1" algn="l" rtl="0">
              <a:lnSpc>
                <a:spcPct val="90000"/>
              </a:lnSpc>
            </a:pPr>
            <a:r>
              <a:rPr lang="en-US" sz="2400" dirty="0" smtClean="0"/>
              <a:t>Multipartite</a:t>
            </a:r>
          </a:p>
          <a:p>
            <a:pPr lvl="2" algn="l" rtl="0">
              <a:lnSpc>
                <a:spcPct val="90000"/>
              </a:lnSpc>
            </a:pPr>
            <a:r>
              <a:rPr lang="en-US" sz="2000" dirty="0" smtClean="0"/>
              <a:t>Can infect either boot sectors or applications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pPr algn="l" rtl="0"/>
            <a:fld id="{663DCCF1-5DA4-4D55-BFFB-C29392EF6EB1}" type="datetime1">
              <a:rPr lang="en-US"/>
              <a:pPr algn="l" rtl="0"/>
              <a:t>4/15/2014</a:t>
            </a:fld>
            <a:endParaRPr lang="en-US"/>
          </a:p>
        </p:txBody>
      </p:sp>
      <p:sp>
        <p:nvSpPr>
          <p:cNvPr id="15363" name="Footer Placeholder 4"/>
          <p:cNvSpPr>
            <a:spLocks noGrp="1"/>
          </p:cNvSpPr>
          <p:nvPr>
            <p:ph type="ftr" sz="quarter" idx="11"/>
          </p:nvPr>
        </p:nvSpPr>
        <p:spPr>
          <a:noFill/>
        </p:spPr>
        <p:txBody>
          <a:bodyPr/>
          <a:lstStyle/>
          <a:p>
            <a:pPr rtl="0"/>
            <a:endParaRPr lang="en-US" dirty="0"/>
          </a:p>
        </p:txBody>
      </p:sp>
      <p:sp>
        <p:nvSpPr>
          <p:cNvPr id="15364" name="Slide Number Placeholder 5"/>
          <p:cNvSpPr>
            <a:spLocks noGrp="1"/>
          </p:cNvSpPr>
          <p:nvPr>
            <p:ph type="sldNum" sz="quarter" idx="11"/>
          </p:nvPr>
        </p:nvSpPr>
        <p:spPr>
          <a:xfrm>
            <a:off x="6553200" y="6248400"/>
            <a:ext cx="1905000" cy="457200"/>
          </a:xfrm>
          <a:prstGeom prst="rect">
            <a:avLst/>
          </a:prstGeom>
          <a:noFill/>
        </p:spPr>
        <p:txBody>
          <a:bodyPr/>
          <a:lstStyle/>
          <a:p>
            <a:fld id="{33D17918-02C8-4B00-9E6A-914F55F75780}" type="slidenum">
              <a:rPr lang="en-US"/>
              <a:pPr/>
              <a:t>42</a:t>
            </a:fld>
            <a:endParaRPr lang="en-US"/>
          </a:p>
        </p:txBody>
      </p:sp>
      <p:sp>
        <p:nvSpPr>
          <p:cNvPr id="15365" name="Rectangle 2"/>
          <p:cNvSpPr>
            <a:spLocks noGrp="1" noChangeArrowheads="1"/>
          </p:cNvSpPr>
          <p:nvPr>
            <p:ph type="title"/>
          </p:nvPr>
        </p:nvSpPr>
        <p:spPr>
          <a:xfrm>
            <a:off x="1066800" y="76200"/>
            <a:ext cx="7391400" cy="838200"/>
          </a:xfrm>
        </p:spPr>
        <p:txBody>
          <a:bodyPr/>
          <a:lstStyle/>
          <a:p>
            <a:pPr algn="l" rtl="0"/>
            <a:r>
              <a:rPr lang="en-US" dirty="0" smtClean="0"/>
              <a:t>Types of viruses – contd.</a:t>
            </a:r>
          </a:p>
        </p:txBody>
      </p:sp>
      <p:sp>
        <p:nvSpPr>
          <p:cNvPr id="15366" name="Rectangle 3"/>
          <p:cNvSpPr>
            <a:spLocks noGrp="1" noChangeArrowheads="1"/>
          </p:cNvSpPr>
          <p:nvPr>
            <p:ph type="body" idx="1"/>
          </p:nvPr>
        </p:nvSpPr>
        <p:spPr/>
        <p:txBody>
          <a:bodyPr/>
          <a:lstStyle/>
          <a:p>
            <a:pPr lvl="1" algn="l" rtl="0">
              <a:lnSpc>
                <a:spcPct val="90000"/>
              </a:lnSpc>
            </a:pPr>
            <a:r>
              <a:rPr lang="en-US" sz="2400" dirty="0" smtClean="0"/>
              <a:t>Polymorphic viruses</a:t>
            </a:r>
          </a:p>
          <a:p>
            <a:pPr lvl="2" algn="l" rtl="0">
              <a:lnSpc>
                <a:spcPct val="90000"/>
              </a:lnSpc>
            </a:pPr>
            <a:r>
              <a:rPr lang="en-US" sz="2000" dirty="0" smtClean="0"/>
              <a:t>Mutate like biological viruses</a:t>
            </a:r>
          </a:p>
          <a:p>
            <a:pPr lvl="1" algn="l" rtl="0">
              <a:lnSpc>
                <a:spcPct val="90000"/>
              </a:lnSpc>
            </a:pPr>
            <a:r>
              <a:rPr lang="en-US" sz="2400" dirty="0" smtClean="0"/>
              <a:t>Stealth Viruses</a:t>
            </a:r>
          </a:p>
          <a:p>
            <a:pPr lvl="2" algn="l" rtl="0">
              <a:lnSpc>
                <a:spcPct val="90000"/>
              </a:lnSpc>
            </a:pPr>
            <a:r>
              <a:rPr lang="en-US" sz="2000" dirty="0" smtClean="0"/>
              <a:t>Hard to detect</a:t>
            </a:r>
          </a:p>
          <a:p>
            <a:pPr lvl="1" algn="l" rtl="0">
              <a:lnSpc>
                <a:spcPct val="90000"/>
              </a:lnSpc>
            </a:pPr>
            <a:r>
              <a:rPr lang="en-US" sz="2400" dirty="0" smtClean="0"/>
              <a:t>TSRs (Terminate Stay Resident)</a:t>
            </a:r>
          </a:p>
          <a:p>
            <a:pPr lvl="2" algn="l" rtl="0">
              <a:lnSpc>
                <a:spcPct val="90000"/>
              </a:lnSpc>
            </a:pPr>
            <a:r>
              <a:rPr lang="en-US" sz="2000" dirty="0" smtClean="0"/>
              <a:t>Memory resident viruses</a:t>
            </a:r>
          </a:p>
          <a:p>
            <a:pPr lvl="2" algn="l" rtl="0">
              <a:lnSpc>
                <a:spcPct val="90000"/>
              </a:lnSpc>
            </a:pPr>
            <a:r>
              <a:rPr lang="en-US" sz="2000" dirty="0" smtClean="0"/>
              <a:t>Stay active in memory after application has terminated</a:t>
            </a:r>
          </a:p>
          <a:p>
            <a:pPr lvl="1" algn="l" rtl="0">
              <a:lnSpc>
                <a:spcPct val="90000"/>
              </a:lnSpc>
            </a:pPr>
            <a:r>
              <a:rPr lang="en-US" sz="2400" dirty="0" smtClean="0"/>
              <a:t>LKMs (Loadable Kernel Modules)</a:t>
            </a:r>
          </a:p>
          <a:p>
            <a:pPr lvl="2" algn="l" rtl="0">
              <a:lnSpc>
                <a:spcPct val="90000"/>
              </a:lnSpc>
            </a:pPr>
            <a:r>
              <a:rPr lang="en-US" sz="2000" dirty="0" smtClean="0"/>
              <a:t>Future of Unix based viruses</a:t>
            </a:r>
          </a:p>
          <a:p>
            <a:pPr lvl="1" algn="l" rtl="0">
              <a:lnSpc>
                <a:spcPct val="90000"/>
              </a:lnSpc>
            </a:pPr>
            <a:r>
              <a:rPr lang="en-US" sz="2400" dirty="0" smtClean="0"/>
              <a:t>Encrypted viruses</a:t>
            </a:r>
          </a:p>
          <a:p>
            <a:pPr lvl="2" algn="l" rtl="0">
              <a:lnSpc>
                <a:spcPct val="90000"/>
              </a:lnSpc>
            </a:pPr>
            <a:r>
              <a:rPr lang="en-US" sz="2000" dirty="0" smtClean="0"/>
              <a:t>Encrypts all virus code except a small decryption routine</a:t>
            </a:r>
          </a:p>
          <a:p>
            <a:pPr lvl="1" algn="l" rtl="0">
              <a:lnSpc>
                <a:spcPct val="90000"/>
              </a:lnSpc>
            </a:pPr>
            <a:endParaRPr 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pPr algn="l" rtl="0"/>
            <a:fld id="{B9427188-B97F-4324-B1CE-B213465D1C1B}" type="datetime1">
              <a:rPr lang="en-US"/>
              <a:pPr algn="l" rtl="0"/>
              <a:t>4/15/2014</a:t>
            </a:fld>
            <a:endParaRPr lang="en-US"/>
          </a:p>
        </p:txBody>
      </p:sp>
      <p:sp>
        <p:nvSpPr>
          <p:cNvPr id="16387" name="Footer Placeholder 4"/>
          <p:cNvSpPr>
            <a:spLocks noGrp="1"/>
          </p:cNvSpPr>
          <p:nvPr>
            <p:ph type="ftr" sz="quarter" idx="11"/>
          </p:nvPr>
        </p:nvSpPr>
        <p:spPr>
          <a:noFill/>
        </p:spPr>
        <p:txBody>
          <a:bodyPr/>
          <a:lstStyle/>
          <a:p>
            <a:pPr rtl="0"/>
            <a:endParaRPr lang="en-US" dirty="0"/>
          </a:p>
        </p:txBody>
      </p:sp>
      <p:sp>
        <p:nvSpPr>
          <p:cNvPr id="16388" name="Slide Number Placeholder 5"/>
          <p:cNvSpPr>
            <a:spLocks noGrp="1"/>
          </p:cNvSpPr>
          <p:nvPr>
            <p:ph type="sldNum" sz="quarter" idx="11"/>
          </p:nvPr>
        </p:nvSpPr>
        <p:spPr>
          <a:xfrm>
            <a:off x="6553200" y="6248400"/>
            <a:ext cx="1905000" cy="457200"/>
          </a:xfrm>
          <a:prstGeom prst="rect">
            <a:avLst/>
          </a:prstGeom>
          <a:noFill/>
        </p:spPr>
        <p:txBody>
          <a:bodyPr/>
          <a:lstStyle/>
          <a:p>
            <a:fld id="{761291F9-B761-4C76-9EC7-D2806357445F}" type="slidenum">
              <a:rPr lang="en-US"/>
              <a:pPr/>
              <a:t>43</a:t>
            </a:fld>
            <a:endParaRPr lang="en-US"/>
          </a:p>
        </p:txBody>
      </p:sp>
      <p:sp>
        <p:nvSpPr>
          <p:cNvPr id="16389" name="Rectangle 2"/>
          <p:cNvSpPr>
            <a:spLocks noGrp="1" noChangeArrowheads="1"/>
          </p:cNvSpPr>
          <p:nvPr>
            <p:ph type="title"/>
          </p:nvPr>
        </p:nvSpPr>
        <p:spPr>
          <a:xfrm>
            <a:off x="1066800" y="76200"/>
            <a:ext cx="7391400" cy="838200"/>
          </a:xfrm>
        </p:spPr>
        <p:txBody>
          <a:bodyPr/>
          <a:lstStyle/>
          <a:p>
            <a:pPr algn="l" rtl="0"/>
            <a:r>
              <a:rPr lang="en-US" dirty="0" smtClean="0"/>
              <a:t>Example: Boot sector virus</a:t>
            </a:r>
          </a:p>
        </p:txBody>
      </p:sp>
      <p:sp>
        <p:nvSpPr>
          <p:cNvPr id="16390" name="Rectangle 3"/>
          <p:cNvSpPr>
            <a:spLocks noGrp="1" noChangeArrowheads="1"/>
          </p:cNvSpPr>
          <p:nvPr>
            <p:ph type="body" idx="1"/>
          </p:nvPr>
        </p:nvSpPr>
        <p:spPr/>
        <p:txBody>
          <a:bodyPr/>
          <a:lstStyle/>
          <a:p>
            <a:pPr algn="l" rtl="0">
              <a:lnSpc>
                <a:spcPct val="90000"/>
              </a:lnSpc>
            </a:pPr>
            <a:r>
              <a:rPr lang="en-US" sz="2000" dirty="0" smtClean="0"/>
              <a:t>Computer starts with firmware testing all hardware and then initializing a specified OS and transferring control to it. </a:t>
            </a:r>
          </a:p>
          <a:p>
            <a:pPr algn="l" rtl="0">
              <a:lnSpc>
                <a:spcPct val="90000"/>
              </a:lnSpc>
            </a:pPr>
            <a:r>
              <a:rPr lang="en-US" sz="2000" dirty="0" smtClean="0"/>
              <a:t>Code copies the OS from disk to memory; starts with bootstrap loader, which is a small set of instructions that then copies the rest of the OS. Initial part of bootstrap loader is contained in boot sector</a:t>
            </a:r>
          </a:p>
          <a:p>
            <a:pPr algn="l" rtl="0">
              <a:lnSpc>
                <a:spcPct val="90000"/>
              </a:lnSpc>
            </a:pPr>
            <a:r>
              <a:rPr lang="en-US" sz="2000" dirty="0" smtClean="0"/>
              <a:t>Because OS length is not pre-determined, and to allow flexibility, the bootstrap loader consists of non-contiguous blocks on disk chained together with pointers. </a:t>
            </a:r>
          </a:p>
          <a:p>
            <a:pPr algn="l" rtl="0">
              <a:lnSpc>
                <a:spcPct val="90000"/>
              </a:lnSpc>
            </a:pPr>
            <a:r>
              <a:rPr lang="en-US" sz="2000" dirty="0" smtClean="0"/>
              <a:t>Virus can easily insert itself in the chain, on disk. </a:t>
            </a:r>
          </a:p>
          <a:p>
            <a:pPr algn="l" rtl="0">
              <a:lnSpc>
                <a:spcPct val="90000"/>
              </a:lnSpc>
            </a:pPr>
            <a:r>
              <a:rPr lang="en-US" sz="2000" dirty="0" smtClean="0"/>
              <a:t>Very effective, as difficult to detect</a:t>
            </a:r>
          </a:p>
          <a:p>
            <a:pPr algn="l" rtl="0">
              <a:lnSpc>
                <a:spcPct val="90000"/>
              </a:lnSpc>
            </a:pPr>
            <a:endParaRPr lang="en-US"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Date Placeholder 4"/>
          <p:cNvSpPr>
            <a:spLocks noGrp="1"/>
          </p:cNvSpPr>
          <p:nvPr>
            <p:ph type="dt" sz="quarter" idx="10"/>
          </p:nvPr>
        </p:nvSpPr>
        <p:spPr>
          <a:noFill/>
        </p:spPr>
        <p:txBody>
          <a:bodyPr/>
          <a:lstStyle/>
          <a:p>
            <a:fld id="{27D5234F-BBF3-491F-8E10-46F1BB34BD4E}" type="datetime1">
              <a:rPr lang="en-US"/>
              <a:pPr/>
              <a:t>4/15/2014</a:t>
            </a:fld>
            <a:endParaRPr lang="en-US"/>
          </a:p>
        </p:txBody>
      </p:sp>
      <p:sp>
        <p:nvSpPr>
          <p:cNvPr id="17411" name="Footer Placeholder 5"/>
          <p:cNvSpPr>
            <a:spLocks noGrp="1"/>
          </p:cNvSpPr>
          <p:nvPr>
            <p:ph type="ftr" sz="quarter" idx="11"/>
          </p:nvPr>
        </p:nvSpPr>
        <p:spPr>
          <a:noFill/>
        </p:spPr>
        <p:txBody>
          <a:bodyPr/>
          <a:lstStyle/>
          <a:p>
            <a:endParaRPr lang="en-US" dirty="0"/>
          </a:p>
        </p:txBody>
      </p:sp>
      <p:sp>
        <p:nvSpPr>
          <p:cNvPr id="17412" name="Slide Number Placeholder 6"/>
          <p:cNvSpPr>
            <a:spLocks noGrp="1"/>
          </p:cNvSpPr>
          <p:nvPr>
            <p:ph type="sldNum" sz="quarter" idx="12"/>
          </p:nvPr>
        </p:nvSpPr>
        <p:spPr>
          <a:noFill/>
        </p:spPr>
        <p:txBody>
          <a:bodyPr/>
          <a:lstStyle/>
          <a:p>
            <a:fld id="{880EC83F-3A68-49A1-A736-BC759DE21732}" type="slidenum">
              <a:rPr lang="en-US"/>
              <a:pPr/>
              <a:t>44</a:t>
            </a:fld>
            <a:endParaRPr lang="en-US"/>
          </a:p>
        </p:txBody>
      </p:sp>
      <p:sp>
        <p:nvSpPr>
          <p:cNvPr id="17413" name="Rectangle 2"/>
          <p:cNvSpPr>
            <a:spLocks noGrp="1" noChangeArrowheads="1"/>
          </p:cNvSpPr>
          <p:nvPr>
            <p:ph type="title"/>
          </p:nvPr>
        </p:nvSpPr>
        <p:spPr>
          <a:xfrm>
            <a:off x="1066800" y="76200"/>
            <a:ext cx="7391400" cy="838200"/>
          </a:xfrm>
        </p:spPr>
        <p:txBody>
          <a:bodyPr/>
          <a:lstStyle/>
          <a:p>
            <a:pPr algn="l" rtl="0"/>
            <a:r>
              <a:rPr lang="en-US" dirty="0" smtClean="0"/>
              <a:t>Virus logic</a:t>
            </a:r>
          </a:p>
        </p:txBody>
      </p:sp>
      <p:sp>
        <p:nvSpPr>
          <p:cNvPr id="17414" name="Rectangle 3"/>
          <p:cNvSpPr>
            <a:spLocks noChangeArrowheads="1"/>
          </p:cNvSpPr>
          <p:nvPr/>
        </p:nvSpPr>
        <p:spPr bwMode="auto">
          <a:xfrm>
            <a:off x="1219200" y="1752600"/>
            <a:ext cx="2819400" cy="533400"/>
          </a:xfrm>
          <a:prstGeom prst="rect">
            <a:avLst/>
          </a:prstGeom>
          <a:noFill/>
          <a:ln w="9525">
            <a:solidFill>
              <a:schemeClr val="tx1"/>
            </a:solidFill>
            <a:miter lim="800000"/>
            <a:headEnd/>
            <a:tailEnd/>
          </a:ln>
        </p:spPr>
        <p:txBody>
          <a:bodyPr wrap="none" anchor="ctr"/>
          <a:lstStyle/>
          <a:p>
            <a:pPr algn="ctr" eaLnBrk="1" hangingPunct="1"/>
            <a:r>
              <a:rPr lang="en-US" dirty="0">
                <a:latin typeface="Tahoma" pitchFamily="34" charset="0"/>
              </a:rPr>
              <a:t>Payload</a:t>
            </a:r>
          </a:p>
        </p:txBody>
      </p:sp>
      <p:sp>
        <p:nvSpPr>
          <p:cNvPr id="17415" name="Rectangle 4"/>
          <p:cNvSpPr>
            <a:spLocks noChangeArrowheads="1"/>
          </p:cNvSpPr>
          <p:nvPr/>
        </p:nvSpPr>
        <p:spPr bwMode="auto">
          <a:xfrm>
            <a:off x="1219200" y="3048000"/>
            <a:ext cx="2819400" cy="533400"/>
          </a:xfrm>
          <a:prstGeom prst="rect">
            <a:avLst/>
          </a:prstGeom>
          <a:noFill/>
          <a:ln w="9525">
            <a:solidFill>
              <a:schemeClr val="tx1"/>
            </a:solidFill>
            <a:miter lim="800000"/>
            <a:headEnd/>
            <a:tailEnd/>
          </a:ln>
        </p:spPr>
        <p:txBody>
          <a:bodyPr wrap="none" anchor="ctr"/>
          <a:lstStyle/>
          <a:p>
            <a:pPr algn="ctr" eaLnBrk="1" hangingPunct="1"/>
            <a:r>
              <a:rPr lang="en-US" dirty="0">
                <a:latin typeface="Tahoma" pitchFamily="34" charset="0"/>
              </a:rPr>
              <a:t>Propagation Engine</a:t>
            </a:r>
          </a:p>
        </p:txBody>
      </p:sp>
      <p:sp>
        <p:nvSpPr>
          <p:cNvPr id="17416" name="Rectangle 5"/>
          <p:cNvSpPr>
            <a:spLocks noChangeArrowheads="1"/>
          </p:cNvSpPr>
          <p:nvPr/>
        </p:nvSpPr>
        <p:spPr bwMode="auto">
          <a:xfrm>
            <a:off x="1219200" y="4343400"/>
            <a:ext cx="2819400" cy="533400"/>
          </a:xfrm>
          <a:prstGeom prst="rect">
            <a:avLst/>
          </a:prstGeom>
          <a:noFill/>
          <a:ln w="9525" cap="rnd">
            <a:solidFill>
              <a:schemeClr val="tx1"/>
            </a:solidFill>
            <a:prstDash val="sysDot"/>
            <a:miter lim="800000"/>
            <a:headEnd/>
            <a:tailEnd/>
          </a:ln>
        </p:spPr>
        <p:txBody>
          <a:bodyPr wrap="none" anchor="ctr"/>
          <a:lstStyle/>
          <a:p>
            <a:pPr algn="ctr" eaLnBrk="1" hangingPunct="1"/>
            <a:r>
              <a:rPr lang="en-US" dirty="0">
                <a:latin typeface="Tahoma" pitchFamily="34" charset="0"/>
              </a:rPr>
              <a:t>Mutation Engine</a:t>
            </a:r>
          </a:p>
        </p:txBody>
      </p:sp>
      <p:sp>
        <p:nvSpPr>
          <p:cNvPr id="17417" name="Rectangle 6"/>
          <p:cNvSpPr>
            <a:spLocks noChangeArrowheads="1"/>
          </p:cNvSpPr>
          <p:nvPr/>
        </p:nvSpPr>
        <p:spPr bwMode="auto">
          <a:xfrm>
            <a:off x="1219200" y="5638800"/>
            <a:ext cx="2819400" cy="533400"/>
          </a:xfrm>
          <a:prstGeom prst="rect">
            <a:avLst/>
          </a:prstGeom>
          <a:noFill/>
          <a:ln w="9525">
            <a:solidFill>
              <a:schemeClr val="tx1"/>
            </a:solidFill>
            <a:miter lim="800000"/>
            <a:headEnd/>
            <a:tailEnd/>
          </a:ln>
        </p:spPr>
        <p:txBody>
          <a:bodyPr wrap="none" anchor="ctr"/>
          <a:lstStyle/>
          <a:p>
            <a:pPr algn="ctr" eaLnBrk="1" hangingPunct="1"/>
            <a:r>
              <a:rPr lang="en-US" dirty="0">
                <a:latin typeface="Tahoma" pitchFamily="34" charset="0"/>
              </a:rPr>
              <a:t>Incubation Engine</a:t>
            </a:r>
          </a:p>
        </p:txBody>
      </p:sp>
      <p:sp>
        <p:nvSpPr>
          <p:cNvPr id="17418" name="Line 7"/>
          <p:cNvSpPr>
            <a:spLocks noChangeShapeType="1"/>
          </p:cNvSpPr>
          <p:nvPr/>
        </p:nvSpPr>
        <p:spPr bwMode="auto">
          <a:xfrm>
            <a:off x="2590800" y="2286000"/>
            <a:ext cx="0" cy="762000"/>
          </a:xfrm>
          <a:prstGeom prst="line">
            <a:avLst/>
          </a:prstGeom>
          <a:noFill/>
          <a:ln w="38100">
            <a:solidFill>
              <a:schemeClr val="tx1"/>
            </a:solidFill>
            <a:miter lim="800000"/>
            <a:headEnd/>
            <a:tailEnd type="triangle" w="lg" len="lg"/>
          </a:ln>
        </p:spPr>
        <p:txBody>
          <a:bodyPr wrap="none"/>
          <a:lstStyle/>
          <a:p>
            <a:endParaRPr lang="en-US"/>
          </a:p>
        </p:txBody>
      </p:sp>
      <p:sp>
        <p:nvSpPr>
          <p:cNvPr id="17419" name="Line 8"/>
          <p:cNvSpPr>
            <a:spLocks noChangeShapeType="1"/>
          </p:cNvSpPr>
          <p:nvPr/>
        </p:nvSpPr>
        <p:spPr bwMode="auto">
          <a:xfrm>
            <a:off x="2590800" y="3581400"/>
            <a:ext cx="0" cy="762000"/>
          </a:xfrm>
          <a:prstGeom prst="line">
            <a:avLst/>
          </a:prstGeom>
          <a:noFill/>
          <a:ln w="38100">
            <a:solidFill>
              <a:schemeClr val="tx1"/>
            </a:solidFill>
            <a:miter lim="800000"/>
            <a:headEnd/>
            <a:tailEnd type="triangle" w="lg" len="lg"/>
          </a:ln>
        </p:spPr>
        <p:txBody>
          <a:bodyPr wrap="none"/>
          <a:lstStyle/>
          <a:p>
            <a:endParaRPr lang="en-US"/>
          </a:p>
        </p:txBody>
      </p:sp>
      <p:sp>
        <p:nvSpPr>
          <p:cNvPr id="17420" name="Line 9"/>
          <p:cNvSpPr>
            <a:spLocks noChangeShapeType="1"/>
          </p:cNvSpPr>
          <p:nvPr/>
        </p:nvSpPr>
        <p:spPr bwMode="auto">
          <a:xfrm>
            <a:off x="2590800" y="4876800"/>
            <a:ext cx="0" cy="762000"/>
          </a:xfrm>
          <a:prstGeom prst="line">
            <a:avLst/>
          </a:prstGeom>
          <a:noFill/>
          <a:ln w="38100">
            <a:solidFill>
              <a:schemeClr val="tx1"/>
            </a:solidFill>
            <a:miter lim="800000"/>
            <a:headEnd/>
            <a:tailEnd type="triangle" w="lg" len="lg"/>
          </a:ln>
        </p:spPr>
        <p:txBody>
          <a:bodyPr wrap="none"/>
          <a:lstStyle/>
          <a:p>
            <a:endParaRPr lang="en-US"/>
          </a:p>
        </p:txBody>
      </p:sp>
      <p:sp>
        <p:nvSpPr>
          <p:cNvPr id="17421" name="Line 10"/>
          <p:cNvSpPr>
            <a:spLocks noChangeShapeType="1"/>
          </p:cNvSpPr>
          <p:nvPr/>
        </p:nvSpPr>
        <p:spPr bwMode="auto">
          <a:xfrm>
            <a:off x="4038600" y="1981200"/>
            <a:ext cx="685800" cy="0"/>
          </a:xfrm>
          <a:prstGeom prst="line">
            <a:avLst/>
          </a:prstGeom>
          <a:noFill/>
          <a:ln w="19050">
            <a:solidFill>
              <a:schemeClr val="hlink"/>
            </a:solidFill>
            <a:miter lim="800000"/>
            <a:headEnd type="triangle" w="lg" len="lg"/>
            <a:tailEnd/>
          </a:ln>
        </p:spPr>
        <p:txBody>
          <a:bodyPr wrap="none"/>
          <a:lstStyle/>
          <a:p>
            <a:endParaRPr lang="en-US"/>
          </a:p>
        </p:txBody>
      </p:sp>
      <p:sp>
        <p:nvSpPr>
          <p:cNvPr id="17422" name="Text Box 11"/>
          <p:cNvSpPr txBox="1">
            <a:spLocks noChangeArrowheads="1"/>
          </p:cNvSpPr>
          <p:nvPr/>
        </p:nvSpPr>
        <p:spPr bwMode="auto">
          <a:xfrm>
            <a:off x="4643438" y="1752600"/>
            <a:ext cx="814838" cy="338554"/>
          </a:xfrm>
          <a:prstGeom prst="rect">
            <a:avLst/>
          </a:prstGeom>
          <a:noFill/>
          <a:ln w="9525">
            <a:noFill/>
            <a:miter lim="800000"/>
            <a:headEnd/>
            <a:tailEnd/>
          </a:ln>
        </p:spPr>
        <p:txBody>
          <a:bodyPr wrap="none">
            <a:spAutoFit/>
          </a:bodyPr>
          <a:lstStyle/>
          <a:p>
            <a:pPr eaLnBrk="1" hangingPunct="1"/>
            <a:r>
              <a:rPr lang="en-US" dirty="0">
                <a:solidFill>
                  <a:schemeClr val="hlink"/>
                </a:solidFill>
                <a:latin typeface="Tahoma" pitchFamily="34" charset="0"/>
              </a:rPr>
              <a:t>Trigger</a:t>
            </a:r>
          </a:p>
        </p:txBody>
      </p:sp>
      <p:sp>
        <p:nvSpPr>
          <p:cNvPr id="17423" name="Line 12"/>
          <p:cNvSpPr>
            <a:spLocks noChangeShapeType="1"/>
          </p:cNvSpPr>
          <p:nvPr/>
        </p:nvSpPr>
        <p:spPr bwMode="auto">
          <a:xfrm>
            <a:off x="4038600" y="3276600"/>
            <a:ext cx="685800" cy="0"/>
          </a:xfrm>
          <a:prstGeom prst="line">
            <a:avLst/>
          </a:prstGeom>
          <a:noFill/>
          <a:ln w="19050">
            <a:solidFill>
              <a:schemeClr val="hlink"/>
            </a:solidFill>
            <a:miter lim="800000"/>
            <a:headEnd type="triangle" w="lg" len="lg"/>
            <a:tailEnd/>
          </a:ln>
        </p:spPr>
        <p:txBody>
          <a:bodyPr wrap="none"/>
          <a:lstStyle/>
          <a:p>
            <a:endParaRPr lang="en-US"/>
          </a:p>
        </p:txBody>
      </p:sp>
      <p:sp>
        <p:nvSpPr>
          <p:cNvPr id="17424" name="Text Box 13"/>
          <p:cNvSpPr txBox="1">
            <a:spLocks noChangeArrowheads="1"/>
          </p:cNvSpPr>
          <p:nvPr/>
        </p:nvSpPr>
        <p:spPr bwMode="auto">
          <a:xfrm>
            <a:off x="4648200" y="3048000"/>
            <a:ext cx="981551" cy="338554"/>
          </a:xfrm>
          <a:prstGeom prst="rect">
            <a:avLst/>
          </a:prstGeom>
          <a:noFill/>
          <a:ln w="9525">
            <a:noFill/>
            <a:miter lim="800000"/>
            <a:headEnd/>
            <a:tailEnd/>
          </a:ln>
        </p:spPr>
        <p:txBody>
          <a:bodyPr wrap="none">
            <a:spAutoFit/>
          </a:bodyPr>
          <a:lstStyle/>
          <a:p>
            <a:pPr eaLnBrk="1" hangingPunct="1"/>
            <a:r>
              <a:rPr lang="en-US" dirty="0">
                <a:solidFill>
                  <a:schemeClr val="hlink"/>
                </a:solidFill>
                <a:latin typeface="Tahoma" pitchFamily="34" charset="0"/>
              </a:rPr>
              <a:t>Infection</a:t>
            </a:r>
          </a:p>
        </p:txBody>
      </p:sp>
      <p:sp>
        <p:nvSpPr>
          <p:cNvPr id="17425" name="Text Box 14"/>
          <p:cNvSpPr txBox="1">
            <a:spLocks noChangeArrowheads="1"/>
          </p:cNvSpPr>
          <p:nvPr/>
        </p:nvSpPr>
        <p:spPr bwMode="auto">
          <a:xfrm>
            <a:off x="4648200" y="5715000"/>
            <a:ext cx="1145442" cy="338554"/>
          </a:xfrm>
          <a:prstGeom prst="rect">
            <a:avLst/>
          </a:prstGeom>
          <a:noFill/>
          <a:ln w="9525">
            <a:noFill/>
            <a:miter lim="800000"/>
            <a:headEnd/>
            <a:tailEnd/>
          </a:ln>
        </p:spPr>
        <p:txBody>
          <a:bodyPr wrap="none">
            <a:spAutoFit/>
          </a:bodyPr>
          <a:lstStyle/>
          <a:p>
            <a:pPr eaLnBrk="1" hangingPunct="1"/>
            <a:r>
              <a:rPr lang="en-US" dirty="0">
                <a:solidFill>
                  <a:schemeClr val="hlink"/>
                </a:solidFill>
                <a:latin typeface="Tahoma" pitchFamily="34" charset="0"/>
              </a:rPr>
              <a:t>Incubation</a:t>
            </a:r>
          </a:p>
        </p:txBody>
      </p:sp>
      <p:sp>
        <p:nvSpPr>
          <p:cNvPr id="17426" name="Line 15"/>
          <p:cNvSpPr>
            <a:spLocks noChangeShapeType="1"/>
          </p:cNvSpPr>
          <p:nvPr/>
        </p:nvSpPr>
        <p:spPr bwMode="auto">
          <a:xfrm>
            <a:off x="4038600" y="5943600"/>
            <a:ext cx="685800" cy="0"/>
          </a:xfrm>
          <a:prstGeom prst="line">
            <a:avLst/>
          </a:prstGeom>
          <a:noFill/>
          <a:ln w="19050">
            <a:solidFill>
              <a:schemeClr val="hlink"/>
            </a:solidFill>
            <a:miter lim="800000"/>
            <a:headEnd type="triangle" w="lg" len="lg"/>
            <a:tailEnd/>
          </a:ln>
        </p:spPr>
        <p:txBody>
          <a:bodyPr wrap="none"/>
          <a:lstStyle/>
          <a:p>
            <a:endParaRPr lang="en-US"/>
          </a:p>
        </p:txBody>
      </p:sp>
      <p:sp>
        <p:nvSpPr>
          <p:cNvPr id="17427" name="Text Box 16"/>
          <p:cNvSpPr txBox="1">
            <a:spLocks noChangeArrowheads="1"/>
          </p:cNvSpPr>
          <p:nvPr/>
        </p:nvSpPr>
        <p:spPr bwMode="auto">
          <a:xfrm>
            <a:off x="5943600" y="1447800"/>
            <a:ext cx="2971800" cy="4064000"/>
          </a:xfrm>
          <a:prstGeom prst="rect">
            <a:avLst/>
          </a:prstGeom>
          <a:noFill/>
          <a:ln w="9525" cap="rnd">
            <a:solidFill>
              <a:schemeClr val="tx1"/>
            </a:solidFill>
            <a:prstDash val="sysDot"/>
            <a:miter lim="800000"/>
            <a:headEnd/>
            <a:tailEnd/>
          </a:ln>
        </p:spPr>
        <p:txBody>
          <a:bodyPr>
            <a:spAutoFit/>
          </a:bodyPr>
          <a:lstStyle/>
          <a:p>
            <a:pPr eaLnBrk="1" hangingPunct="1"/>
            <a:r>
              <a:rPr lang="en-US" sz="2000" u="sng" dirty="0">
                <a:solidFill>
                  <a:srgbClr val="006600"/>
                </a:solidFill>
                <a:latin typeface="Tahoma" pitchFamily="34" charset="0"/>
              </a:rPr>
              <a:t>Infection</a:t>
            </a:r>
            <a:r>
              <a:rPr lang="en-US" sz="2000" u="sng" dirty="0">
                <a:latin typeface="Tahoma" pitchFamily="34" charset="0"/>
              </a:rPr>
              <a:t>:</a:t>
            </a:r>
            <a:r>
              <a:rPr lang="en-US" sz="2000" dirty="0">
                <a:latin typeface="Tahoma" pitchFamily="34" charset="0"/>
              </a:rPr>
              <a:t/>
            </a:r>
            <a:br>
              <a:rPr lang="en-US" sz="2000" dirty="0">
                <a:latin typeface="Tahoma" pitchFamily="34" charset="0"/>
              </a:rPr>
            </a:br>
            <a:r>
              <a:rPr lang="en-US" sz="2000" dirty="0">
                <a:latin typeface="Tahoma" pitchFamily="34" charset="0"/>
              </a:rPr>
              <a:t>Infection is the act of replicating from a host to another host</a:t>
            </a:r>
          </a:p>
          <a:p>
            <a:pPr eaLnBrk="1" hangingPunct="1"/>
            <a:endParaRPr lang="en-US" sz="2000" dirty="0">
              <a:latin typeface="Tahoma" pitchFamily="34" charset="0"/>
            </a:endParaRPr>
          </a:p>
          <a:p>
            <a:pPr eaLnBrk="1" hangingPunct="1"/>
            <a:r>
              <a:rPr lang="en-US" sz="2000" u="sng" dirty="0">
                <a:solidFill>
                  <a:srgbClr val="006600"/>
                </a:solidFill>
                <a:latin typeface="Tahoma" pitchFamily="34" charset="0"/>
              </a:rPr>
              <a:t>Incubation</a:t>
            </a:r>
            <a:r>
              <a:rPr lang="en-US" sz="2000" u="sng" dirty="0">
                <a:latin typeface="Tahoma" pitchFamily="34" charset="0"/>
              </a:rPr>
              <a:t>:</a:t>
            </a:r>
          </a:p>
          <a:p>
            <a:pPr eaLnBrk="1" hangingPunct="1"/>
            <a:r>
              <a:rPr lang="en-US" sz="2000" dirty="0">
                <a:latin typeface="Tahoma" pitchFamily="34" charset="0"/>
              </a:rPr>
              <a:t>The time between infection and activation of payload</a:t>
            </a:r>
          </a:p>
          <a:p>
            <a:pPr eaLnBrk="1" hangingPunct="1"/>
            <a:endParaRPr lang="en-US" sz="2000" dirty="0">
              <a:latin typeface="Tahoma" pitchFamily="34" charset="0"/>
            </a:endParaRPr>
          </a:p>
          <a:p>
            <a:pPr eaLnBrk="1" hangingPunct="1"/>
            <a:r>
              <a:rPr lang="en-US" sz="2000" u="sng" dirty="0">
                <a:solidFill>
                  <a:srgbClr val="006600"/>
                </a:solidFill>
                <a:latin typeface="Tahoma" pitchFamily="34" charset="0"/>
              </a:rPr>
              <a:t>Virulence</a:t>
            </a:r>
            <a:r>
              <a:rPr lang="en-US" sz="2000" u="sng" dirty="0">
                <a:latin typeface="Tahoma" pitchFamily="34" charset="0"/>
              </a:rPr>
              <a:t>:</a:t>
            </a:r>
          </a:p>
          <a:p>
            <a:pPr eaLnBrk="1" hangingPunct="1"/>
            <a:r>
              <a:rPr lang="en-US" sz="2000" dirty="0">
                <a:latin typeface="Tahoma" pitchFamily="34" charset="0"/>
              </a:rPr>
              <a:t>Number of infections per copy</a:t>
            </a:r>
            <a:endParaRPr lang="en-US" sz="2000" dirty="0">
              <a:solidFill>
                <a:srgbClr val="FF3300"/>
              </a:solidFill>
              <a:latin typeface="Tahoma"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pPr algn="l" rtl="0"/>
            <a:fld id="{D8DAE4BA-F519-4729-A269-BB2905DBB414}" type="datetime1">
              <a:rPr lang="en-US"/>
              <a:pPr algn="l" rtl="0"/>
              <a:t>4/15/2014</a:t>
            </a:fld>
            <a:endParaRPr lang="en-US"/>
          </a:p>
        </p:txBody>
      </p:sp>
      <p:sp>
        <p:nvSpPr>
          <p:cNvPr id="18435" name="Footer Placeholder 4"/>
          <p:cNvSpPr>
            <a:spLocks noGrp="1"/>
          </p:cNvSpPr>
          <p:nvPr>
            <p:ph type="ftr" sz="quarter" idx="11"/>
          </p:nvPr>
        </p:nvSpPr>
        <p:spPr>
          <a:noFill/>
        </p:spPr>
        <p:txBody>
          <a:bodyPr/>
          <a:lstStyle/>
          <a:p>
            <a:pPr rtl="0"/>
            <a:endParaRPr lang="en-US" dirty="0"/>
          </a:p>
        </p:txBody>
      </p:sp>
      <p:sp>
        <p:nvSpPr>
          <p:cNvPr id="18436" name="Slide Number Placeholder 5"/>
          <p:cNvSpPr>
            <a:spLocks noGrp="1"/>
          </p:cNvSpPr>
          <p:nvPr>
            <p:ph type="sldNum" sz="quarter" idx="11"/>
          </p:nvPr>
        </p:nvSpPr>
        <p:spPr>
          <a:xfrm>
            <a:off x="6553200" y="6248400"/>
            <a:ext cx="1905000" cy="457200"/>
          </a:xfrm>
          <a:prstGeom prst="rect">
            <a:avLst/>
          </a:prstGeom>
          <a:noFill/>
        </p:spPr>
        <p:txBody>
          <a:bodyPr/>
          <a:lstStyle/>
          <a:p>
            <a:fld id="{2C08BB13-2403-4D46-A48F-024A3A5EF3C9}" type="slidenum">
              <a:rPr lang="en-US"/>
              <a:pPr/>
              <a:t>45</a:t>
            </a:fld>
            <a:endParaRPr lang="en-US"/>
          </a:p>
        </p:txBody>
      </p:sp>
      <p:sp>
        <p:nvSpPr>
          <p:cNvPr id="18437" name="Rectangle 2"/>
          <p:cNvSpPr>
            <a:spLocks noGrp="1" noChangeArrowheads="1"/>
          </p:cNvSpPr>
          <p:nvPr>
            <p:ph type="title"/>
          </p:nvPr>
        </p:nvSpPr>
        <p:spPr>
          <a:xfrm>
            <a:off x="1143000" y="76200"/>
            <a:ext cx="7315200" cy="838200"/>
          </a:xfrm>
        </p:spPr>
        <p:txBody>
          <a:bodyPr/>
          <a:lstStyle/>
          <a:p>
            <a:pPr algn="l" rtl="0"/>
            <a:r>
              <a:rPr lang="en-US" dirty="0" smtClean="0"/>
              <a:t>Virus logic </a:t>
            </a:r>
          </a:p>
        </p:txBody>
      </p:sp>
      <p:sp>
        <p:nvSpPr>
          <p:cNvPr id="18438" name="Rectangle 3"/>
          <p:cNvSpPr>
            <a:spLocks noGrp="1" noChangeArrowheads="1"/>
          </p:cNvSpPr>
          <p:nvPr>
            <p:ph type="body" idx="1"/>
          </p:nvPr>
        </p:nvSpPr>
        <p:spPr/>
        <p:txBody>
          <a:bodyPr/>
          <a:lstStyle/>
          <a:p>
            <a:pPr algn="l" rtl="0"/>
            <a:r>
              <a:rPr lang="en-US" sz="2800" dirty="0" smtClean="0"/>
              <a:t>Virus includes code to</a:t>
            </a:r>
          </a:p>
          <a:p>
            <a:pPr lvl="1" algn="l" rtl="0"/>
            <a:r>
              <a:rPr lang="en-US" sz="2000" dirty="0" smtClean="0"/>
              <a:t>Search for files to infect</a:t>
            </a:r>
          </a:p>
          <a:p>
            <a:pPr lvl="1" algn="l" rtl="0"/>
            <a:r>
              <a:rPr lang="en-US" sz="2000" dirty="0" smtClean="0"/>
              <a:t>Replicate</a:t>
            </a:r>
          </a:p>
          <a:p>
            <a:pPr lvl="2" algn="l" rtl="0"/>
            <a:r>
              <a:rPr lang="en-US" sz="2400" dirty="0" smtClean="0"/>
              <a:t>Make copy of self</a:t>
            </a:r>
          </a:p>
          <a:p>
            <a:pPr lvl="2" algn="l" rtl="0"/>
            <a:r>
              <a:rPr lang="en-US" sz="2400" dirty="0" smtClean="0"/>
              <a:t>Attach to file/boot sector</a:t>
            </a:r>
          </a:p>
          <a:p>
            <a:pPr lvl="1" algn="l" rtl="0"/>
            <a:r>
              <a:rPr lang="en-US" sz="2000" dirty="0" smtClean="0"/>
              <a:t>Reduce evidences of detection</a:t>
            </a:r>
          </a:p>
          <a:p>
            <a:pPr lvl="2" algn="l" rtl="0"/>
            <a:r>
              <a:rPr lang="en-US" sz="2400" dirty="0" smtClean="0"/>
              <a:t>Ideally,  should execute quickly then pass control to infected program’s normal code</a:t>
            </a:r>
          </a:p>
          <a:p>
            <a:pPr lvl="2" algn="l" rtl="0"/>
            <a:r>
              <a:rPr lang="en-US" sz="2400" dirty="0" smtClean="0"/>
              <a:t>Intercept system calls</a:t>
            </a:r>
          </a:p>
          <a:p>
            <a:pPr lvl="2" algn="l" rtl="0"/>
            <a:r>
              <a:rPr lang="en-US" sz="2400" dirty="0" smtClean="0"/>
              <a:t>Fool antiviral tools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2F325C1D-6954-4E29-B045-0D94DDA63BF6}" type="datetime1">
              <a:rPr lang="en-US"/>
              <a:pPr/>
              <a:t>4/15/2014</a:t>
            </a:fld>
            <a:endParaRPr lang="en-US"/>
          </a:p>
        </p:txBody>
      </p:sp>
      <p:sp>
        <p:nvSpPr>
          <p:cNvPr id="19459" name="Footer Placeholder 4"/>
          <p:cNvSpPr>
            <a:spLocks noGrp="1"/>
          </p:cNvSpPr>
          <p:nvPr>
            <p:ph type="ftr" sz="quarter" idx="11"/>
          </p:nvPr>
        </p:nvSpPr>
        <p:spPr>
          <a:noFill/>
        </p:spPr>
        <p:txBody>
          <a:bodyPr/>
          <a:lstStyle/>
          <a:p>
            <a:endParaRPr lang="en-US" dirty="0"/>
          </a:p>
        </p:txBody>
      </p:sp>
      <p:sp>
        <p:nvSpPr>
          <p:cNvPr id="19460" name="Slide Number Placeholder 5"/>
          <p:cNvSpPr>
            <a:spLocks noGrp="1"/>
          </p:cNvSpPr>
          <p:nvPr>
            <p:ph type="sldNum" sz="quarter" idx="11"/>
          </p:nvPr>
        </p:nvSpPr>
        <p:spPr>
          <a:xfrm>
            <a:off x="6553200" y="6248400"/>
            <a:ext cx="1905000" cy="457200"/>
          </a:xfrm>
          <a:prstGeom prst="rect">
            <a:avLst/>
          </a:prstGeom>
          <a:noFill/>
        </p:spPr>
        <p:txBody>
          <a:bodyPr/>
          <a:lstStyle/>
          <a:p>
            <a:fld id="{EE864B05-57FB-49B5-A0A0-D703618B8A2C}" type="slidenum">
              <a:rPr lang="en-US"/>
              <a:pPr/>
              <a:t>46</a:t>
            </a:fld>
            <a:endParaRPr lang="en-US"/>
          </a:p>
        </p:txBody>
      </p:sp>
      <p:sp>
        <p:nvSpPr>
          <p:cNvPr id="19461" name="Rectangle 2"/>
          <p:cNvSpPr>
            <a:spLocks noGrp="1" noChangeArrowheads="1"/>
          </p:cNvSpPr>
          <p:nvPr>
            <p:ph type="title"/>
          </p:nvPr>
        </p:nvSpPr>
        <p:spPr>
          <a:xfrm>
            <a:off x="1066800" y="0"/>
            <a:ext cx="7391400" cy="1143000"/>
          </a:xfrm>
        </p:spPr>
        <p:txBody>
          <a:bodyPr/>
          <a:lstStyle/>
          <a:p>
            <a:pPr algn="l" rtl="0"/>
            <a:r>
              <a:rPr lang="en-US" sz="2800" dirty="0" smtClean="0"/>
              <a:t>Means of attaching: </a:t>
            </a:r>
            <a:r>
              <a:rPr lang="en-US" sz="2800" dirty="0" smtClean="0">
                <a:solidFill>
                  <a:srgbClr val="FF0000"/>
                </a:solidFill>
              </a:rPr>
              <a:t>overwriting</a:t>
            </a:r>
            <a:r>
              <a:rPr lang="en-US" sz="2800" dirty="0" smtClean="0"/>
              <a:t/>
            </a:r>
            <a:br>
              <a:rPr lang="en-US" sz="2800" dirty="0" smtClean="0"/>
            </a:br>
            <a:r>
              <a:rPr lang="en-US" sz="2800" dirty="0" smtClean="0"/>
              <a:t>(virus </a:t>
            </a:r>
            <a:r>
              <a:rPr lang="en-US" sz="2800" i="1" dirty="0" smtClean="0"/>
              <a:t>replaces</a:t>
            </a:r>
            <a:r>
              <a:rPr lang="en-US" sz="2800" dirty="0" smtClean="0"/>
              <a:t> part of program)</a:t>
            </a:r>
          </a:p>
        </p:txBody>
      </p:sp>
      <p:sp>
        <p:nvSpPr>
          <p:cNvPr id="19462" name="Rectangle 3"/>
          <p:cNvSpPr>
            <a:spLocks noChangeArrowheads="1"/>
          </p:cNvSpPr>
          <p:nvPr/>
        </p:nvSpPr>
        <p:spPr bwMode="auto">
          <a:xfrm>
            <a:off x="3124200" y="36576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b="1">
                <a:latin typeface="Tahoma" pitchFamily="34" charset="0"/>
              </a:rPr>
              <a:t>virus</a:t>
            </a:r>
          </a:p>
        </p:txBody>
      </p:sp>
      <p:sp>
        <p:nvSpPr>
          <p:cNvPr id="19463"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sz="1800" b="1">
                <a:latin typeface="Tahoma" pitchFamily="34" charset="0"/>
              </a:rPr>
              <a:t>Structured</a:t>
            </a:r>
            <a:br>
              <a:rPr lang="en-US" sz="1800" b="1">
                <a:latin typeface="Tahoma" pitchFamily="34" charset="0"/>
              </a:rPr>
            </a:br>
            <a:r>
              <a:rPr lang="en-US" sz="1800" b="1">
                <a:latin typeface="Tahoma" pitchFamily="34" charset="0"/>
              </a:rPr>
              <a:t>execution</a:t>
            </a:r>
            <a:br>
              <a:rPr lang="en-US" sz="1800" b="1">
                <a:latin typeface="Tahoma" pitchFamily="34" charset="0"/>
              </a:rPr>
            </a:br>
            <a:r>
              <a:rPr lang="en-US" sz="1800" b="1">
                <a:latin typeface="Tahoma" pitchFamily="34" charset="0"/>
              </a:rPr>
              <a:t> image</a:t>
            </a:r>
          </a:p>
        </p:txBody>
      </p:sp>
      <p:sp>
        <p:nvSpPr>
          <p:cNvPr id="19464" name="Rectangle 5"/>
          <p:cNvSpPr>
            <a:spLocks noChangeArrowheads="1"/>
          </p:cNvSpPr>
          <p:nvPr/>
        </p:nvSpPr>
        <p:spPr bwMode="auto">
          <a:xfrm>
            <a:off x="54864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sz="1800" b="1">
                <a:latin typeface="Tahoma" pitchFamily="34" charset="0"/>
              </a:rPr>
              <a:t>damaged</a:t>
            </a:r>
          </a:p>
          <a:p>
            <a:pPr algn="ctr" eaLnBrk="1" hangingPunct="1"/>
            <a:r>
              <a:rPr lang="en-US" sz="1800" b="1">
                <a:latin typeface="Tahoma" pitchFamily="34" charset="0"/>
              </a:rPr>
              <a:t> image</a:t>
            </a:r>
          </a:p>
        </p:txBody>
      </p:sp>
      <p:sp>
        <p:nvSpPr>
          <p:cNvPr id="19465" name="Rectangle 6"/>
          <p:cNvSpPr>
            <a:spLocks noChangeArrowheads="1"/>
          </p:cNvSpPr>
          <p:nvPr/>
        </p:nvSpPr>
        <p:spPr bwMode="auto">
          <a:xfrm>
            <a:off x="5486400" y="16764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b="1">
                <a:latin typeface="Tahoma" pitchFamily="34" charset="0"/>
              </a:rPr>
              <a:t>virus</a:t>
            </a:r>
          </a:p>
        </p:txBody>
      </p:sp>
      <p:sp>
        <p:nvSpPr>
          <p:cNvPr id="19466" name="AutoShape 7"/>
          <p:cNvSpPr>
            <a:spLocks noChangeArrowheads="1"/>
          </p:cNvSpPr>
          <p:nvPr/>
        </p:nvSpPr>
        <p:spPr bwMode="auto">
          <a:xfrm>
            <a:off x="3048000" y="27432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sz="1800" b="1"/>
          </a:p>
        </p:txBody>
      </p:sp>
      <p:sp>
        <p:nvSpPr>
          <p:cNvPr id="718856" name="Text Box 8"/>
          <p:cNvSpPr txBox="1">
            <a:spLocks noChangeArrowheads="1"/>
          </p:cNvSpPr>
          <p:nvPr/>
        </p:nvSpPr>
        <p:spPr bwMode="auto">
          <a:xfrm>
            <a:off x="990600" y="4944070"/>
            <a:ext cx="7315200" cy="1631216"/>
          </a:xfrm>
          <a:prstGeom prst="rect">
            <a:avLst/>
          </a:prstGeom>
          <a:noFill/>
          <a:ln w="9525">
            <a:noFill/>
            <a:miter lim="800000"/>
            <a:headEnd/>
            <a:tailEnd/>
          </a:ln>
        </p:spPr>
        <p:txBody>
          <a:bodyPr wrap="square">
            <a:spAutoFit/>
          </a:bodyPr>
          <a:lstStyle/>
          <a:p>
            <a:pPr eaLnBrk="1" hangingPunct="1">
              <a:buFontTx/>
              <a:buChar char="•"/>
            </a:pPr>
            <a:r>
              <a:rPr lang="en-US" sz="2000" dirty="0">
                <a:latin typeface="Tahoma" pitchFamily="34" charset="0"/>
              </a:rPr>
              <a:t> Virus overwrites an executable file</a:t>
            </a:r>
          </a:p>
          <a:p>
            <a:pPr eaLnBrk="1" hangingPunct="1">
              <a:buFontTx/>
              <a:buChar char="•"/>
            </a:pPr>
            <a:r>
              <a:rPr lang="en-US" sz="2000" dirty="0">
                <a:latin typeface="Tahoma" pitchFamily="34" charset="0"/>
              </a:rPr>
              <a:t> Easiest mechanism</a:t>
            </a:r>
          </a:p>
          <a:p>
            <a:pPr eaLnBrk="1" hangingPunct="1">
              <a:buFontTx/>
              <a:buChar char="•"/>
            </a:pPr>
            <a:r>
              <a:rPr lang="en-US" sz="2000" dirty="0">
                <a:latin typeface="Tahoma" pitchFamily="34" charset="0"/>
              </a:rPr>
              <a:t> Since original program is damaged easily </a:t>
            </a:r>
            <a:r>
              <a:rPr lang="en-US" sz="2000" dirty="0" smtClean="0">
                <a:latin typeface="Tahoma" pitchFamily="34" charset="0"/>
              </a:rPr>
              <a:t>detected</a:t>
            </a:r>
          </a:p>
          <a:p>
            <a:pPr eaLnBrk="1" hangingPunct="1">
              <a:buFontTx/>
              <a:buChar char="•"/>
            </a:pPr>
            <a:endParaRPr lang="en-US" sz="2000" dirty="0" smtClean="0"/>
          </a:p>
          <a:p>
            <a:pPr eaLnBrk="1" hangingPunct="1">
              <a:buFontTx/>
              <a:buChar char="•"/>
            </a:pPr>
            <a:endParaRPr lang="en-US" sz="2000"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8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88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88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6"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70666CF0-616D-4B00-90CA-843A232B2980}" type="datetime1">
              <a:rPr lang="en-US"/>
              <a:pPr/>
              <a:t>4/15/2014</a:t>
            </a:fld>
            <a:endParaRPr lang="en-US"/>
          </a:p>
        </p:txBody>
      </p:sp>
      <p:sp>
        <p:nvSpPr>
          <p:cNvPr id="20483" name="Footer Placeholder 4"/>
          <p:cNvSpPr>
            <a:spLocks noGrp="1"/>
          </p:cNvSpPr>
          <p:nvPr>
            <p:ph type="ftr" sz="quarter" idx="11"/>
          </p:nvPr>
        </p:nvSpPr>
        <p:spPr>
          <a:noFill/>
        </p:spPr>
        <p:txBody>
          <a:bodyPr/>
          <a:lstStyle/>
          <a:p>
            <a:endParaRPr lang="en-US" dirty="0"/>
          </a:p>
        </p:txBody>
      </p:sp>
      <p:sp>
        <p:nvSpPr>
          <p:cNvPr id="20484" name="Slide Number Placeholder 5"/>
          <p:cNvSpPr>
            <a:spLocks noGrp="1"/>
          </p:cNvSpPr>
          <p:nvPr>
            <p:ph type="sldNum" sz="quarter" idx="11"/>
          </p:nvPr>
        </p:nvSpPr>
        <p:spPr>
          <a:xfrm>
            <a:off x="6553200" y="6248400"/>
            <a:ext cx="1905000" cy="457200"/>
          </a:xfrm>
          <a:prstGeom prst="rect">
            <a:avLst/>
          </a:prstGeom>
          <a:noFill/>
        </p:spPr>
        <p:txBody>
          <a:bodyPr/>
          <a:lstStyle/>
          <a:p>
            <a:fld id="{55C69763-D4D7-46CC-9724-FA07219A040C}" type="slidenum">
              <a:rPr lang="en-US"/>
              <a:pPr/>
              <a:t>47</a:t>
            </a:fld>
            <a:endParaRPr lang="en-US"/>
          </a:p>
        </p:txBody>
      </p:sp>
      <p:sp>
        <p:nvSpPr>
          <p:cNvPr id="20485" name="Rectangle 2"/>
          <p:cNvSpPr>
            <a:spLocks noGrp="1" noChangeArrowheads="1"/>
          </p:cNvSpPr>
          <p:nvPr>
            <p:ph type="title"/>
          </p:nvPr>
        </p:nvSpPr>
        <p:spPr>
          <a:xfrm>
            <a:off x="1066800" y="0"/>
            <a:ext cx="7391400" cy="1143000"/>
          </a:xfrm>
        </p:spPr>
        <p:txBody>
          <a:bodyPr/>
          <a:lstStyle/>
          <a:p>
            <a:pPr algn="l" rtl="0"/>
            <a:r>
              <a:rPr lang="en-US" sz="2800" dirty="0" smtClean="0"/>
              <a:t>Means of attaching: </a:t>
            </a:r>
            <a:r>
              <a:rPr lang="en-US" sz="2800" dirty="0" smtClean="0">
                <a:solidFill>
                  <a:srgbClr val="FF0000"/>
                </a:solidFill>
              </a:rPr>
              <a:t>at the beginning</a:t>
            </a:r>
            <a:br>
              <a:rPr lang="en-US" sz="2800" dirty="0" smtClean="0">
                <a:solidFill>
                  <a:srgbClr val="FF0000"/>
                </a:solidFill>
              </a:rPr>
            </a:br>
            <a:r>
              <a:rPr lang="en-US" sz="2800" dirty="0" smtClean="0"/>
              <a:t>(virus is </a:t>
            </a:r>
            <a:r>
              <a:rPr lang="en-US" sz="2800" i="1" dirty="0" smtClean="0"/>
              <a:t>appended</a:t>
            </a:r>
            <a:r>
              <a:rPr lang="en-US" sz="2800" dirty="0" smtClean="0"/>
              <a:t> to program)</a:t>
            </a:r>
          </a:p>
        </p:txBody>
      </p:sp>
      <p:sp>
        <p:nvSpPr>
          <p:cNvPr id="20486" name="Rectangle 3"/>
          <p:cNvSpPr>
            <a:spLocks noChangeArrowheads="1"/>
          </p:cNvSpPr>
          <p:nvPr/>
        </p:nvSpPr>
        <p:spPr bwMode="auto">
          <a:xfrm>
            <a:off x="3124200" y="38100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a:latin typeface="Tahoma" pitchFamily="34" charset="0"/>
              </a:rPr>
              <a:t>virus</a:t>
            </a:r>
          </a:p>
        </p:txBody>
      </p:sp>
      <p:sp>
        <p:nvSpPr>
          <p:cNvPr id="20487"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sz="1800">
                <a:latin typeface="Tahoma" pitchFamily="34" charset="0"/>
              </a:rPr>
              <a:t>Executable</a:t>
            </a:r>
          </a:p>
          <a:p>
            <a:pPr algn="ctr" eaLnBrk="1" hangingPunct="1"/>
            <a:r>
              <a:rPr lang="en-US" sz="1800">
                <a:latin typeface="Tahoma" pitchFamily="34" charset="0"/>
              </a:rPr>
              <a:t>image</a:t>
            </a:r>
          </a:p>
        </p:txBody>
      </p:sp>
      <p:sp>
        <p:nvSpPr>
          <p:cNvPr id="20488" name="Rectangle 5"/>
          <p:cNvSpPr>
            <a:spLocks noChangeArrowheads="1"/>
          </p:cNvSpPr>
          <p:nvPr/>
        </p:nvSpPr>
        <p:spPr bwMode="auto">
          <a:xfrm>
            <a:off x="5486400" y="2362200"/>
            <a:ext cx="1676400" cy="2743200"/>
          </a:xfrm>
          <a:prstGeom prst="rect">
            <a:avLst/>
          </a:prstGeom>
          <a:noFill/>
          <a:ln w="9525">
            <a:solidFill>
              <a:schemeClr val="tx1"/>
            </a:solidFill>
            <a:miter lim="800000"/>
            <a:headEnd/>
            <a:tailEnd/>
          </a:ln>
        </p:spPr>
        <p:txBody>
          <a:bodyPr wrap="none" anchor="ctr"/>
          <a:lstStyle/>
          <a:p>
            <a:pPr algn="ctr" eaLnBrk="1" hangingPunct="1"/>
            <a:r>
              <a:rPr lang="en-US" sz="1800">
                <a:latin typeface="Tahoma" pitchFamily="34" charset="0"/>
              </a:rPr>
              <a:t>Executable</a:t>
            </a:r>
          </a:p>
          <a:p>
            <a:pPr algn="ctr" eaLnBrk="1" hangingPunct="1"/>
            <a:r>
              <a:rPr lang="en-US" sz="1800">
                <a:latin typeface="Tahoma" pitchFamily="34" charset="0"/>
              </a:rPr>
              <a:t>image</a:t>
            </a:r>
          </a:p>
        </p:txBody>
      </p:sp>
      <p:sp>
        <p:nvSpPr>
          <p:cNvPr id="20489" name="AutoShape 6"/>
          <p:cNvSpPr>
            <a:spLocks noChangeArrowheads="1"/>
          </p:cNvSpPr>
          <p:nvPr/>
        </p:nvSpPr>
        <p:spPr bwMode="auto">
          <a:xfrm>
            <a:off x="3124200" y="32004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sz="1800"/>
          </a:p>
        </p:txBody>
      </p:sp>
      <p:sp>
        <p:nvSpPr>
          <p:cNvPr id="719879" name="Text Box 7"/>
          <p:cNvSpPr txBox="1">
            <a:spLocks noChangeArrowheads="1"/>
          </p:cNvSpPr>
          <p:nvPr/>
        </p:nvSpPr>
        <p:spPr bwMode="auto">
          <a:xfrm>
            <a:off x="3581400" y="5334000"/>
            <a:ext cx="184731" cy="369332"/>
          </a:xfrm>
          <a:prstGeom prst="rect">
            <a:avLst/>
          </a:prstGeom>
          <a:noFill/>
          <a:ln w="9525">
            <a:noFill/>
            <a:miter lim="800000"/>
            <a:headEnd/>
            <a:tailEnd/>
          </a:ln>
        </p:spPr>
        <p:txBody>
          <a:bodyPr wrap="none">
            <a:spAutoFit/>
          </a:bodyPr>
          <a:lstStyle/>
          <a:p>
            <a:pPr eaLnBrk="1" hangingPunct="1"/>
            <a:endParaRPr lang="en-US" sz="1800">
              <a:latin typeface="Tahoma" pitchFamily="34" charset="0"/>
            </a:endParaRPr>
          </a:p>
        </p:txBody>
      </p:sp>
      <p:sp>
        <p:nvSpPr>
          <p:cNvPr id="20491" name="Rectangle 8"/>
          <p:cNvSpPr>
            <a:spLocks noChangeArrowheads="1"/>
          </p:cNvSpPr>
          <p:nvPr/>
        </p:nvSpPr>
        <p:spPr bwMode="auto">
          <a:xfrm>
            <a:off x="5486400" y="16002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1800">
                <a:latin typeface="Tahoma" pitchFamily="34" charset="0"/>
              </a:rPr>
              <a:t>virus</a:t>
            </a:r>
          </a:p>
        </p:txBody>
      </p:sp>
      <p:sp>
        <p:nvSpPr>
          <p:cNvPr id="719881" name="Text Box 9"/>
          <p:cNvSpPr txBox="1">
            <a:spLocks noChangeArrowheads="1"/>
          </p:cNvSpPr>
          <p:nvPr/>
        </p:nvSpPr>
        <p:spPr bwMode="auto">
          <a:xfrm>
            <a:off x="609600" y="5181600"/>
            <a:ext cx="7951788" cy="1077218"/>
          </a:xfrm>
          <a:prstGeom prst="rect">
            <a:avLst/>
          </a:prstGeom>
          <a:noFill/>
          <a:ln w="9525">
            <a:noFill/>
            <a:miter lim="800000"/>
            <a:headEnd/>
            <a:tailEnd/>
          </a:ln>
        </p:spPr>
        <p:txBody>
          <a:bodyPr>
            <a:spAutoFit/>
          </a:bodyPr>
          <a:lstStyle/>
          <a:p>
            <a:pPr eaLnBrk="1" hangingPunct="1">
              <a:buFontTx/>
              <a:buChar char="•"/>
            </a:pPr>
            <a:r>
              <a:rPr lang="en-US" dirty="0">
                <a:latin typeface="Tahoma" pitchFamily="34" charset="0"/>
              </a:rPr>
              <a:t> </a:t>
            </a:r>
            <a:r>
              <a:rPr lang="en-US" sz="2000" dirty="0"/>
              <a:t>Improved stealth because original program is intact</a:t>
            </a:r>
          </a:p>
          <a:p>
            <a:pPr lvl="1" eaLnBrk="1" hangingPunct="1">
              <a:buClr>
                <a:srgbClr val="FF0000"/>
              </a:buClr>
              <a:buFont typeface="Wingdings" pitchFamily="2" charset="2"/>
              <a:buChar char="ü"/>
            </a:pPr>
            <a:r>
              <a:rPr lang="en-US" sz="2000" dirty="0"/>
              <a:t> If </a:t>
            </a:r>
            <a:r>
              <a:rPr lang="en-US" sz="2400" dirty="0"/>
              <a:t>original</a:t>
            </a:r>
            <a:r>
              <a:rPr lang="en-US" sz="2000" dirty="0"/>
              <a:t> program is large, copying it may be slow</a:t>
            </a:r>
          </a:p>
          <a:p>
            <a:pPr lvl="1" eaLnBrk="1" hangingPunct="1">
              <a:buClr>
                <a:srgbClr val="FF0000"/>
              </a:buClr>
              <a:buFont typeface="Wingdings" pitchFamily="2" charset="2"/>
              <a:buChar char="ü"/>
            </a:pPr>
            <a:r>
              <a:rPr lang="en-US" sz="2000" dirty="0"/>
              <a:t> File size grows if multiple infections occur</a:t>
            </a:r>
          </a:p>
        </p:txBody>
      </p:sp>
      <p:sp>
        <p:nvSpPr>
          <p:cNvPr id="20493" name="Line 10"/>
          <p:cNvSpPr>
            <a:spLocks noChangeShapeType="1"/>
          </p:cNvSpPr>
          <p:nvPr/>
        </p:nvSpPr>
        <p:spPr bwMode="auto">
          <a:xfrm>
            <a:off x="685800" y="1676400"/>
            <a:ext cx="0" cy="2743200"/>
          </a:xfrm>
          <a:prstGeom prst="line">
            <a:avLst/>
          </a:prstGeom>
          <a:noFill/>
          <a:ln w="9525">
            <a:solidFill>
              <a:schemeClr val="tx1"/>
            </a:solidFill>
            <a:miter lim="800000"/>
            <a:headEnd type="triangle" w="lg" len="med"/>
            <a:tailEnd type="triangle" w="lg" len="med"/>
          </a:ln>
        </p:spPr>
        <p:txBody>
          <a:bodyPr wrap="none"/>
          <a:lstStyle/>
          <a:p>
            <a:endParaRPr lang="en-US" sz="1800"/>
          </a:p>
        </p:txBody>
      </p:sp>
      <p:sp>
        <p:nvSpPr>
          <p:cNvPr id="20494" name="Line 11"/>
          <p:cNvSpPr>
            <a:spLocks noChangeShapeType="1"/>
          </p:cNvSpPr>
          <p:nvPr/>
        </p:nvSpPr>
        <p:spPr bwMode="auto">
          <a:xfrm>
            <a:off x="7315200" y="1600200"/>
            <a:ext cx="0" cy="3505200"/>
          </a:xfrm>
          <a:prstGeom prst="line">
            <a:avLst/>
          </a:prstGeom>
          <a:noFill/>
          <a:ln w="9525">
            <a:solidFill>
              <a:schemeClr val="tx1"/>
            </a:solidFill>
            <a:miter lim="800000"/>
            <a:headEnd type="triangle" w="lg" len="med"/>
            <a:tailEnd type="triangle" w="med" len="med"/>
          </a:ln>
        </p:spPr>
        <p:txBody>
          <a:bodyPr wrap="none"/>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198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988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988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98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9" grpId="0" build="p" autoUpdateAnimBg="0"/>
      <p:bldP spid="71988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BC13B780-E4DE-4195-AEC3-B2BDF93A2067}" type="datetime1">
              <a:rPr lang="en-US"/>
              <a:pPr/>
              <a:t>4/15/2014</a:t>
            </a:fld>
            <a:endParaRPr lang="en-US"/>
          </a:p>
        </p:txBody>
      </p:sp>
      <p:sp>
        <p:nvSpPr>
          <p:cNvPr id="21507" name="Footer Placeholder 4"/>
          <p:cNvSpPr>
            <a:spLocks noGrp="1"/>
          </p:cNvSpPr>
          <p:nvPr>
            <p:ph type="ftr" sz="quarter" idx="11"/>
          </p:nvPr>
        </p:nvSpPr>
        <p:spPr>
          <a:noFill/>
        </p:spPr>
        <p:txBody>
          <a:bodyPr/>
          <a:lstStyle/>
          <a:p>
            <a:endParaRPr lang="en-US" dirty="0"/>
          </a:p>
        </p:txBody>
      </p:sp>
      <p:sp>
        <p:nvSpPr>
          <p:cNvPr id="21508" name="Slide Number Placeholder 5"/>
          <p:cNvSpPr>
            <a:spLocks noGrp="1"/>
          </p:cNvSpPr>
          <p:nvPr>
            <p:ph type="sldNum" sz="quarter" idx="11"/>
          </p:nvPr>
        </p:nvSpPr>
        <p:spPr>
          <a:xfrm>
            <a:off x="6553200" y="6248400"/>
            <a:ext cx="1905000" cy="457200"/>
          </a:xfrm>
          <a:prstGeom prst="rect">
            <a:avLst/>
          </a:prstGeom>
          <a:noFill/>
        </p:spPr>
        <p:txBody>
          <a:bodyPr/>
          <a:lstStyle/>
          <a:p>
            <a:fld id="{2E1C7A53-F9BA-4215-9DB6-E6639E67E280}" type="slidenum">
              <a:rPr lang="en-US"/>
              <a:pPr/>
              <a:t>48</a:t>
            </a:fld>
            <a:endParaRPr lang="en-US"/>
          </a:p>
        </p:txBody>
      </p:sp>
      <p:sp>
        <p:nvSpPr>
          <p:cNvPr id="21509" name="Rectangle 2"/>
          <p:cNvSpPr>
            <a:spLocks noGrp="1" noChangeArrowheads="1"/>
          </p:cNvSpPr>
          <p:nvPr>
            <p:ph type="title"/>
          </p:nvPr>
        </p:nvSpPr>
        <p:spPr>
          <a:xfrm>
            <a:off x="1066800" y="0"/>
            <a:ext cx="7391400" cy="1143000"/>
          </a:xfrm>
        </p:spPr>
        <p:txBody>
          <a:bodyPr/>
          <a:lstStyle/>
          <a:p>
            <a:pPr algn="l" rtl="0"/>
            <a:r>
              <a:rPr lang="en-US" sz="2800" dirty="0" smtClean="0"/>
              <a:t>Means of attaching: </a:t>
            </a:r>
            <a:r>
              <a:rPr lang="en-US" sz="2800" dirty="0" smtClean="0">
                <a:solidFill>
                  <a:srgbClr val="FF0000"/>
                </a:solidFill>
              </a:rPr>
              <a:t>beginning and end </a:t>
            </a:r>
            <a:r>
              <a:rPr lang="en-US" sz="2800" dirty="0" smtClean="0"/>
              <a:t/>
            </a:r>
            <a:br>
              <a:rPr lang="en-US" sz="2800" dirty="0" smtClean="0"/>
            </a:br>
            <a:r>
              <a:rPr lang="en-US" sz="2800" dirty="0" smtClean="0"/>
              <a:t>(virus </a:t>
            </a:r>
            <a:r>
              <a:rPr lang="en-US" sz="2800" i="1" dirty="0" smtClean="0"/>
              <a:t>surrounds</a:t>
            </a:r>
            <a:r>
              <a:rPr lang="en-US" sz="2800" dirty="0" smtClean="0"/>
              <a:t> program)</a:t>
            </a:r>
          </a:p>
        </p:txBody>
      </p:sp>
      <p:sp>
        <p:nvSpPr>
          <p:cNvPr id="21510" name="Rectangle 3"/>
          <p:cNvSpPr>
            <a:spLocks noChangeArrowheads="1"/>
          </p:cNvSpPr>
          <p:nvPr/>
        </p:nvSpPr>
        <p:spPr bwMode="auto">
          <a:xfrm>
            <a:off x="3124200" y="38100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a:t>
            </a:r>
          </a:p>
        </p:txBody>
      </p:sp>
      <p:sp>
        <p:nvSpPr>
          <p:cNvPr id="21511"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Executable</a:t>
            </a:r>
          </a:p>
          <a:p>
            <a:pPr algn="ctr" eaLnBrk="1" hangingPunct="1"/>
            <a:r>
              <a:rPr lang="en-US">
                <a:latin typeface="Tahoma" pitchFamily="34" charset="0"/>
              </a:rPr>
              <a:t>image</a:t>
            </a:r>
          </a:p>
        </p:txBody>
      </p:sp>
      <p:sp>
        <p:nvSpPr>
          <p:cNvPr id="21512" name="Rectangle 5"/>
          <p:cNvSpPr>
            <a:spLocks noChangeArrowheads="1"/>
          </p:cNvSpPr>
          <p:nvPr/>
        </p:nvSpPr>
        <p:spPr bwMode="auto">
          <a:xfrm>
            <a:off x="5486400" y="1981200"/>
            <a:ext cx="1676400" cy="2743200"/>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Executable</a:t>
            </a:r>
          </a:p>
          <a:p>
            <a:pPr algn="ctr" eaLnBrk="1" hangingPunct="1"/>
            <a:r>
              <a:rPr lang="en-US">
                <a:latin typeface="Tahoma" pitchFamily="34" charset="0"/>
              </a:rPr>
              <a:t>image</a:t>
            </a:r>
          </a:p>
        </p:txBody>
      </p:sp>
      <p:sp>
        <p:nvSpPr>
          <p:cNvPr id="21513" name="AutoShape 6"/>
          <p:cNvSpPr>
            <a:spLocks noChangeArrowheads="1"/>
          </p:cNvSpPr>
          <p:nvPr/>
        </p:nvSpPr>
        <p:spPr bwMode="auto">
          <a:xfrm>
            <a:off x="3124200" y="32004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a:p>
        </p:txBody>
      </p:sp>
      <p:sp>
        <p:nvSpPr>
          <p:cNvPr id="785415" name="Text Box 7"/>
          <p:cNvSpPr txBox="1">
            <a:spLocks noChangeArrowheads="1"/>
          </p:cNvSpPr>
          <p:nvPr/>
        </p:nvSpPr>
        <p:spPr bwMode="auto">
          <a:xfrm>
            <a:off x="3581400" y="5334000"/>
            <a:ext cx="184150" cy="457200"/>
          </a:xfrm>
          <a:prstGeom prst="rect">
            <a:avLst/>
          </a:prstGeom>
          <a:noFill/>
          <a:ln w="9525">
            <a:noFill/>
            <a:miter lim="800000"/>
            <a:headEnd/>
            <a:tailEnd/>
          </a:ln>
        </p:spPr>
        <p:txBody>
          <a:bodyPr wrap="none">
            <a:spAutoFit/>
          </a:bodyPr>
          <a:lstStyle/>
          <a:p>
            <a:pPr eaLnBrk="1" hangingPunct="1"/>
            <a:endParaRPr lang="en-US">
              <a:latin typeface="Tahoma" pitchFamily="34" charset="0"/>
            </a:endParaRPr>
          </a:p>
        </p:txBody>
      </p:sp>
      <p:sp>
        <p:nvSpPr>
          <p:cNvPr id="21515" name="Rectangle 8"/>
          <p:cNvSpPr>
            <a:spLocks noChangeArrowheads="1"/>
          </p:cNvSpPr>
          <p:nvPr/>
        </p:nvSpPr>
        <p:spPr bwMode="auto">
          <a:xfrm>
            <a:off x="5486400" y="1600200"/>
            <a:ext cx="16764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 (a)</a:t>
            </a:r>
          </a:p>
        </p:txBody>
      </p:sp>
      <p:sp>
        <p:nvSpPr>
          <p:cNvPr id="785417" name="Text Box 9"/>
          <p:cNvSpPr txBox="1">
            <a:spLocks noChangeArrowheads="1"/>
          </p:cNvSpPr>
          <p:nvPr/>
        </p:nvSpPr>
        <p:spPr bwMode="auto">
          <a:xfrm>
            <a:off x="533400" y="5257800"/>
            <a:ext cx="7951788" cy="707886"/>
          </a:xfrm>
          <a:prstGeom prst="rect">
            <a:avLst/>
          </a:prstGeom>
          <a:noFill/>
          <a:ln w="9525">
            <a:noFill/>
            <a:miter lim="800000"/>
            <a:headEnd/>
            <a:tailEnd/>
          </a:ln>
        </p:spPr>
        <p:txBody>
          <a:bodyPr>
            <a:spAutoFit/>
          </a:bodyPr>
          <a:lstStyle/>
          <a:p>
            <a:pPr eaLnBrk="1" hangingPunct="1">
              <a:buFontTx/>
              <a:buChar char="•"/>
            </a:pPr>
            <a:r>
              <a:rPr lang="en-US" sz="2000" dirty="0"/>
              <a:t>Properties of appended virus </a:t>
            </a:r>
          </a:p>
          <a:p>
            <a:pPr lvl="1" eaLnBrk="1" hangingPunct="1">
              <a:buClr>
                <a:srgbClr val="FF0000"/>
              </a:buClr>
              <a:buFont typeface="Wingdings" pitchFamily="2" charset="2"/>
              <a:buChar char="ü"/>
            </a:pPr>
            <a:r>
              <a:rPr lang="en-US" sz="2000" dirty="0"/>
              <a:t>Ability to clean up and avoid </a:t>
            </a:r>
            <a:r>
              <a:rPr lang="en-US" sz="2000" dirty="0" smtClean="0"/>
              <a:t>detection</a:t>
            </a:r>
            <a:endParaRPr lang="en-US" sz="2000" dirty="0"/>
          </a:p>
        </p:txBody>
      </p:sp>
      <p:sp>
        <p:nvSpPr>
          <p:cNvPr id="21517" name="Line 10"/>
          <p:cNvSpPr>
            <a:spLocks noChangeShapeType="1"/>
          </p:cNvSpPr>
          <p:nvPr/>
        </p:nvSpPr>
        <p:spPr bwMode="auto">
          <a:xfrm>
            <a:off x="685800" y="1676400"/>
            <a:ext cx="0" cy="2743200"/>
          </a:xfrm>
          <a:prstGeom prst="line">
            <a:avLst/>
          </a:prstGeom>
          <a:noFill/>
          <a:ln w="9525">
            <a:solidFill>
              <a:schemeClr val="tx1"/>
            </a:solidFill>
            <a:miter lim="800000"/>
            <a:headEnd type="triangle" w="lg" len="med"/>
            <a:tailEnd type="triangle" w="lg" len="med"/>
          </a:ln>
        </p:spPr>
        <p:txBody>
          <a:bodyPr wrap="none"/>
          <a:lstStyle/>
          <a:p>
            <a:endParaRPr lang="en-US"/>
          </a:p>
        </p:txBody>
      </p:sp>
      <p:sp>
        <p:nvSpPr>
          <p:cNvPr id="21518" name="Line 11"/>
          <p:cNvSpPr>
            <a:spLocks noChangeShapeType="1"/>
          </p:cNvSpPr>
          <p:nvPr/>
        </p:nvSpPr>
        <p:spPr bwMode="auto">
          <a:xfrm>
            <a:off x="7315200" y="1600200"/>
            <a:ext cx="0" cy="3505200"/>
          </a:xfrm>
          <a:prstGeom prst="line">
            <a:avLst/>
          </a:prstGeom>
          <a:noFill/>
          <a:ln w="9525">
            <a:solidFill>
              <a:schemeClr val="tx1"/>
            </a:solidFill>
            <a:miter lim="800000"/>
            <a:headEnd type="triangle" w="lg" len="med"/>
            <a:tailEnd type="triangle" w="med" len="med"/>
          </a:ln>
        </p:spPr>
        <p:txBody>
          <a:bodyPr wrap="none"/>
          <a:lstStyle/>
          <a:p>
            <a:endParaRPr lang="en-US"/>
          </a:p>
        </p:txBody>
      </p:sp>
      <p:sp>
        <p:nvSpPr>
          <p:cNvPr id="21519" name="Rectangle 12"/>
          <p:cNvSpPr>
            <a:spLocks noChangeArrowheads="1"/>
          </p:cNvSpPr>
          <p:nvPr/>
        </p:nvSpPr>
        <p:spPr bwMode="auto">
          <a:xfrm>
            <a:off x="5486400" y="4724400"/>
            <a:ext cx="1676400" cy="381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854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541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854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5" grpId="0" build="p" autoUpdateAnimBg="0"/>
      <p:bldP spid="78541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277C0159-7F6B-41F7-BD3B-BFF1F1CD15C0}" type="datetime1">
              <a:rPr lang="en-US"/>
              <a:pPr/>
              <a:t>4/15/2014</a:t>
            </a:fld>
            <a:endParaRPr lang="en-US"/>
          </a:p>
        </p:txBody>
      </p:sp>
      <p:sp>
        <p:nvSpPr>
          <p:cNvPr id="22531" name="Footer Placeholder 4"/>
          <p:cNvSpPr>
            <a:spLocks noGrp="1"/>
          </p:cNvSpPr>
          <p:nvPr>
            <p:ph type="ftr" sz="quarter" idx="11"/>
          </p:nvPr>
        </p:nvSpPr>
        <p:spPr>
          <a:noFill/>
        </p:spPr>
        <p:txBody>
          <a:bodyPr/>
          <a:lstStyle/>
          <a:p>
            <a:endParaRPr lang="en-US" dirty="0"/>
          </a:p>
        </p:txBody>
      </p:sp>
      <p:sp>
        <p:nvSpPr>
          <p:cNvPr id="22532" name="Slide Number Placeholder 5"/>
          <p:cNvSpPr>
            <a:spLocks noGrp="1"/>
          </p:cNvSpPr>
          <p:nvPr>
            <p:ph type="sldNum" sz="quarter" idx="11"/>
          </p:nvPr>
        </p:nvSpPr>
        <p:spPr>
          <a:xfrm>
            <a:off x="6553200" y="6248400"/>
            <a:ext cx="1905000" cy="457200"/>
          </a:xfrm>
          <a:prstGeom prst="rect">
            <a:avLst/>
          </a:prstGeom>
          <a:noFill/>
        </p:spPr>
        <p:txBody>
          <a:bodyPr/>
          <a:lstStyle/>
          <a:p>
            <a:fld id="{41971CF7-AE01-451A-8CFF-753C88334DD2}" type="slidenum">
              <a:rPr lang="en-US"/>
              <a:pPr/>
              <a:t>49</a:t>
            </a:fld>
            <a:endParaRPr lang="en-US"/>
          </a:p>
        </p:txBody>
      </p:sp>
      <p:sp>
        <p:nvSpPr>
          <p:cNvPr id="22533" name="Rectangle 2"/>
          <p:cNvSpPr>
            <a:spLocks noGrp="1" noChangeArrowheads="1"/>
          </p:cNvSpPr>
          <p:nvPr>
            <p:ph type="title"/>
          </p:nvPr>
        </p:nvSpPr>
        <p:spPr>
          <a:xfrm>
            <a:off x="990600" y="0"/>
            <a:ext cx="7391400" cy="1143000"/>
          </a:xfrm>
        </p:spPr>
        <p:txBody>
          <a:bodyPr/>
          <a:lstStyle/>
          <a:p>
            <a:pPr algn="l" rtl="0"/>
            <a:r>
              <a:rPr lang="en-US" sz="2800" dirty="0" smtClean="0"/>
              <a:t>Means of attaching: </a:t>
            </a:r>
            <a:r>
              <a:rPr lang="en-US" sz="2800" dirty="0" smtClean="0">
                <a:solidFill>
                  <a:srgbClr val="FF0000"/>
                </a:solidFill>
              </a:rPr>
              <a:t>intersperse</a:t>
            </a:r>
            <a:r>
              <a:rPr lang="en-US" sz="2800" dirty="0" smtClean="0"/>
              <a:t/>
            </a:r>
            <a:br>
              <a:rPr lang="en-US" sz="2800" dirty="0" smtClean="0"/>
            </a:br>
            <a:r>
              <a:rPr lang="en-US" sz="2800" dirty="0" smtClean="0"/>
              <a:t>(virus is </a:t>
            </a:r>
            <a:r>
              <a:rPr lang="en-US" sz="2800" i="1" dirty="0" smtClean="0"/>
              <a:t>integrated</a:t>
            </a:r>
            <a:r>
              <a:rPr lang="en-US" sz="2800" dirty="0" smtClean="0"/>
              <a:t> into program)</a:t>
            </a:r>
          </a:p>
        </p:txBody>
      </p:sp>
      <p:sp>
        <p:nvSpPr>
          <p:cNvPr id="22534" name="Rectangle 3"/>
          <p:cNvSpPr>
            <a:spLocks noChangeArrowheads="1"/>
          </p:cNvSpPr>
          <p:nvPr/>
        </p:nvSpPr>
        <p:spPr bwMode="auto">
          <a:xfrm>
            <a:off x="838200" y="54864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a:t>
            </a:r>
          </a:p>
        </p:txBody>
      </p:sp>
      <p:sp>
        <p:nvSpPr>
          <p:cNvPr id="22535"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Execution</a:t>
            </a:r>
          </a:p>
          <a:p>
            <a:pPr algn="ctr" eaLnBrk="1" hangingPunct="1"/>
            <a:r>
              <a:rPr lang="en-US">
                <a:latin typeface="Tahoma" pitchFamily="34" charset="0"/>
              </a:rPr>
              <a:t>image</a:t>
            </a:r>
          </a:p>
        </p:txBody>
      </p:sp>
      <p:sp>
        <p:nvSpPr>
          <p:cNvPr id="22536" name="AutoShape 5"/>
          <p:cNvSpPr>
            <a:spLocks noChangeArrowheads="1"/>
          </p:cNvSpPr>
          <p:nvPr/>
        </p:nvSpPr>
        <p:spPr bwMode="auto">
          <a:xfrm>
            <a:off x="2743200" y="31242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a:p>
        </p:txBody>
      </p:sp>
      <p:grpSp>
        <p:nvGrpSpPr>
          <p:cNvPr id="2" name="Group 6"/>
          <p:cNvGrpSpPr>
            <a:grpSpLocks/>
          </p:cNvGrpSpPr>
          <p:nvPr/>
        </p:nvGrpSpPr>
        <p:grpSpPr bwMode="auto">
          <a:xfrm>
            <a:off x="4510089" y="1524000"/>
            <a:ext cx="3606800" cy="3929063"/>
            <a:chOff x="2841" y="960"/>
            <a:chExt cx="2272" cy="2475"/>
          </a:xfrm>
        </p:grpSpPr>
        <p:sp>
          <p:nvSpPr>
            <p:cNvPr id="22541" name="Rectangle 7"/>
            <p:cNvSpPr>
              <a:spLocks noChangeArrowheads="1"/>
            </p:cNvSpPr>
            <p:nvPr/>
          </p:nvSpPr>
          <p:spPr bwMode="auto">
            <a:xfrm>
              <a:off x="3024" y="1035"/>
              <a:ext cx="1056" cy="1728"/>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Execution</a:t>
              </a:r>
            </a:p>
            <a:p>
              <a:pPr algn="ctr" eaLnBrk="1" hangingPunct="1"/>
              <a:r>
                <a:rPr lang="en-US">
                  <a:latin typeface="Tahoma" pitchFamily="34" charset="0"/>
                </a:rPr>
                <a:t>image</a:t>
              </a:r>
            </a:p>
          </p:txBody>
        </p:sp>
        <p:sp>
          <p:nvSpPr>
            <p:cNvPr id="22542" name="Rectangle 8"/>
            <p:cNvSpPr>
              <a:spLocks noChangeArrowheads="1"/>
            </p:cNvSpPr>
            <p:nvPr/>
          </p:nvSpPr>
          <p:spPr bwMode="auto">
            <a:xfrm>
              <a:off x="3024" y="2763"/>
              <a:ext cx="1056" cy="48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a:t>
              </a:r>
            </a:p>
          </p:txBody>
        </p:sp>
        <p:sp>
          <p:nvSpPr>
            <p:cNvPr id="22543" name="Rectangle 9"/>
            <p:cNvSpPr>
              <a:spLocks noChangeArrowheads="1"/>
            </p:cNvSpPr>
            <p:nvPr/>
          </p:nvSpPr>
          <p:spPr bwMode="auto">
            <a:xfrm>
              <a:off x="3024" y="1035"/>
              <a:ext cx="105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44" name="Rectangle 10"/>
            <p:cNvSpPr>
              <a:spLocks noChangeArrowheads="1"/>
            </p:cNvSpPr>
            <p:nvPr/>
          </p:nvSpPr>
          <p:spPr bwMode="auto">
            <a:xfrm>
              <a:off x="3024" y="3243"/>
              <a:ext cx="1056" cy="96"/>
            </a:xfrm>
            <a:prstGeom prst="rect">
              <a:avLst/>
            </a:prstGeom>
            <a:noFill/>
            <a:ln w="9525">
              <a:solidFill>
                <a:schemeClr val="tx1"/>
              </a:solidFill>
              <a:miter lim="800000"/>
              <a:headEnd/>
              <a:tailEnd/>
            </a:ln>
          </p:spPr>
          <p:txBody>
            <a:bodyPr wrap="none" anchor="ctr"/>
            <a:lstStyle/>
            <a:p>
              <a:endParaRPr lang="en-US"/>
            </a:p>
          </p:txBody>
        </p:sp>
        <p:sp>
          <p:nvSpPr>
            <p:cNvPr id="22545" name="Text Box 11"/>
            <p:cNvSpPr txBox="1">
              <a:spLocks noChangeArrowheads="1"/>
            </p:cNvSpPr>
            <p:nvPr/>
          </p:nvSpPr>
          <p:spPr bwMode="auto">
            <a:xfrm>
              <a:off x="4166" y="960"/>
              <a:ext cx="947" cy="288"/>
            </a:xfrm>
            <a:prstGeom prst="rect">
              <a:avLst/>
            </a:prstGeom>
            <a:noFill/>
            <a:ln w="9525">
              <a:noFill/>
              <a:miter lim="800000"/>
              <a:headEnd/>
              <a:tailEnd/>
            </a:ln>
          </p:spPr>
          <p:txBody>
            <a:bodyPr wrap="none">
              <a:spAutoFit/>
            </a:bodyPr>
            <a:lstStyle/>
            <a:p>
              <a:pPr eaLnBrk="1" hangingPunct="1"/>
              <a:r>
                <a:rPr lang="en-US">
                  <a:latin typeface="Tahoma" pitchFamily="34" charset="0"/>
                </a:rPr>
                <a:t>jump to V</a:t>
              </a:r>
            </a:p>
          </p:txBody>
        </p:sp>
        <p:sp>
          <p:nvSpPr>
            <p:cNvPr id="22546" name="Rectangle 12"/>
            <p:cNvSpPr>
              <a:spLocks noChangeArrowheads="1"/>
            </p:cNvSpPr>
            <p:nvPr/>
          </p:nvSpPr>
          <p:spPr bwMode="auto">
            <a:xfrm>
              <a:off x="3024" y="3339"/>
              <a:ext cx="105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2548" name="Text Box 14"/>
            <p:cNvSpPr txBox="1">
              <a:spLocks noChangeArrowheads="1"/>
            </p:cNvSpPr>
            <p:nvPr/>
          </p:nvSpPr>
          <p:spPr bwMode="auto">
            <a:xfrm>
              <a:off x="2841" y="2592"/>
              <a:ext cx="231" cy="288"/>
            </a:xfrm>
            <a:prstGeom prst="rect">
              <a:avLst/>
            </a:prstGeom>
            <a:noFill/>
            <a:ln w="9525">
              <a:noFill/>
              <a:miter lim="800000"/>
              <a:headEnd/>
              <a:tailEnd/>
            </a:ln>
          </p:spPr>
          <p:txBody>
            <a:bodyPr wrap="none">
              <a:spAutoFit/>
            </a:bodyPr>
            <a:lstStyle/>
            <a:p>
              <a:pPr eaLnBrk="1" hangingPunct="1"/>
              <a:r>
                <a:rPr lang="en-US">
                  <a:latin typeface="Tahoma" pitchFamily="34" charset="0"/>
                </a:rPr>
                <a:t>V</a:t>
              </a:r>
            </a:p>
          </p:txBody>
        </p:sp>
      </p:grpSp>
      <p:sp>
        <p:nvSpPr>
          <p:cNvPr id="22538" name="Text Box 15"/>
          <p:cNvSpPr txBox="1">
            <a:spLocks noChangeArrowheads="1"/>
          </p:cNvSpPr>
          <p:nvPr/>
        </p:nvSpPr>
        <p:spPr bwMode="auto">
          <a:xfrm>
            <a:off x="4524375" y="1447800"/>
            <a:ext cx="352425" cy="457200"/>
          </a:xfrm>
          <a:prstGeom prst="rect">
            <a:avLst/>
          </a:prstGeom>
          <a:noFill/>
          <a:ln w="9525">
            <a:noFill/>
            <a:miter lim="800000"/>
            <a:headEnd/>
            <a:tailEnd/>
          </a:ln>
        </p:spPr>
        <p:txBody>
          <a:bodyPr wrap="none">
            <a:spAutoFit/>
          </a:bodyPr>
          <a:lstStyle/>
          <a:p>
            <a:pPr eaLnBrk="1" hangingPunct="1"/>
            <a:r>
              <a:rPr lang="en-US">
                <a:latin typeface="Tahoma" pitchFamily="34" charset="0"/>
              </a:rPr>
              <a:t>P</a:t>
            </a:r>
          </a:p>
        </p:txBody>
      </p:sp>
      <p:sp>
        <p:nvSpPr>
          <p:cNvPr id="22539" name="AutoShape 16"/>
          <p:cNvSpPr>
            <a:spLocks noChangeArrowheads="1"/>
          </p:cNvSpPr>
          <p:nvPr/>
        </p:nvSpPr>
        <p:spPr bwMode="auto">
          <a:xfrm rot="-5400000">
            <a:off x="1147763" y="4733925"/>
            <a:ext cx="990600" cy="457200"/>
          </a:xfrm>
          <a:prstGeom prst="rightArrow">
            <a:avLst>
              <a:gd name="adj1" fmla="val 50000"/>
              <a:gd name="adj2" fmla="val 54167"/>
            </a:avLst>
          </a:prstGeom>
          <a:solidFill>
            <a:schemeClr val="hlink"/>
          </a:solidFill>
          <a:ln w="9525">
            <a:solidFill>
              <a:schemeClr val="tx1"/>
            </a:solidFill>
            <a:miter lim="800000"/>
            <a:headEnd/>
            <a:tailEnd/>
          </a:ln>
        </p:spPr>
        <p:txBody>
          <a:bodyPr wrap="none" anchor="ctr"/>
          <a:lstStyle/>
          <a:p>
            <a:endParaRPr lang="en-US"/>
          </a:p>
        </p:txBody>
      </p:sp>
      <p:sp>
        <p:nvSpPr>
          <p:cNvPr id="22540" name="Text Box 17"/>
          <p:cNvSpPr txBox="1">
            <a:spLocks noChangeArrowheads="1"/>
          </p:cNvSpPr>
          <p:nvPr/>
        </p:nvSpPr>
        <p:spPr bwMode="auto">
          <a:xfrm>
            <a:off x="3200400" y="5638800"/>
            <a:ext cx="5105400" cy="457200"/>
          </a:xfrm>
          <a:prstGeom prst="rect">
            <a:avLst/>
          </a:prstGeom>
          <a:noFill/>
          <a:ln w="9525">
            <a:noFill/>
            <a:miter lim="800000"/>
            <a:headEnd/>
            <a:tailEnd/>
          </a:ln>
        </p:spPr>
        <p:txBody>
          <a:bodyPr>
            <a:spAutoFit/>
          </a:bodyPr>
          <a:lstStyle/>
          <a:p>
            <a:pPr eaLnBrk="1" hangingPunct="1">
              <a:buFontTx/>
              <a:buChar char="•"/>
            </a:pPr>
            <a:r>
              <a:rPr lang="en-US">
                <a:latin typeface="Tahoma" pitchFamily="34" charset="0"/>
              </a:rPr>
              <a:t> Harder to cleanup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Results expected</a:t>
            </a:r>
          </a:p>
        </p:txBody>
      </p:sp>
      <p:sp>
        <p:nvSpPr>
          <p:cNvPr id="58371" name="Rectangle 3"/>
          <p:cNvSpPr>
            <a:spLocks noGrp="1" noChangeArrowheads="1"/>
          </p:cNvSpPr>
          <p:nvPr>
            <p:ph idx="1"/>
          </p:nvPr>
        </p:nvSpPr>
        <p:spPr>
          <a:xfrm>
            <a:off x="407987" y="1447800"/>
            <a:ext cx="5611813" cy="4752975"/>
          </a:xfrm>
        </p:spPr>
        <p:txBody>
          <a:bodyPr/>
          <a:lstStyle/>
          <a:p>
            <a:pPr algn="l" rtl="0">
              <a:lnSpc>
                <a:spcPct val="90000"/>
              </a:lnSpc>
            </a:pPr>
            <a:r>
              <a:rPr lang="en-US" sz="2800" dirty="0" smtClean="0"/>
              <a:t>Denial-of-service attacks can essentially disable your computer or your network. Depending on the nature of your enterprise.</a:t>
            </a:r>
          </a:p>
        </p:txBody>
      </p:sp>
      <p:pic>
        <p:nvPicPr>
          <p:cNvPr id="4" name="Picture 3" descr="emailhackerswide_n"/>
          <p:cNvPicPr>
            <a:picLocks noChangeAspect="1" noChangeArrowheads="1"/>
          </p:cNvPicPr>
          <p:nvPr/>
        </p:nvPicPr>
        <p:blipFill>
          <a:blip r:embed="rId2" cstate="print">
            <a:clrChange>
              <a:clrFrom>
                <a:srgbClr val="D4D4D4"/>
              </a:clrFrom>
              <a:clrTo>
                <a:srgbClr val="D4D4D4">
                  <a:alpha val="0"/>
                </a:srgbClr>
              </a:clrTo>
            </a:clrChange>
          </a:blip>
          <a:srcRect/>
          <a:stretch>
            <a:fillRect/>
          </a:stretch>
        </p:blipFill>
        <p:spPr>
          <a:xfrm>
            <a:off x="6324600" y="2133600"/>
            <a:ext cx="1905000" cy="257175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112DCCBD-B4BF-4BCC-B361-606A6426C34E}" type="datetime1">
              <a:rPr lang="en-US"/>
              <a:pPr/>
              <a:t>4/15/2014</a:t>
            </a:fld>
            <a:endParaRPr lang="en-US"/>
          </a:p>
        </p:txBody>
      </p:sp>
      <p:sp>
        <p:nvSpPr>
          <p:cNvPr id="23555" name="Footer Placeholder 4"/>
          <p:cNvSpPr>
            <a:spLocks noGrp="1"/>
          </p:cNvSpPr>
          <p:nvPr>
            <p:ph type="ftr" sz="quarter" idx="11"/>
          </p:nvPr>
        </p:nvSpPr>
        <p:spPr>
          <a:noFill/>
        </p:spPr>
        <p:txBody>
          <a:bodyPr/>
          <a:lstStyle/>
          <a:p>
            <a:endParaRPr lang="en-US" dirty="0"/>
          </a:p>
        </p:txBody>
      </p:sp>
      <p:sp>
        <p:nvSpPr>
          <p:cNvPr id="23556" name="Slide Number Placeholder 5"/>
          <p:cNvSpPr>
            <a:spLocks noGrp="1"/>
          </p:cNvSpPr>
          <p:nvPr>
            <p:ph type="sldNum" sz="quarter" idx="11"/>
          </p:nvPr>
        </p:nvSpPr>
        <p:spPr>
          <a:xfrm>
            <a:off x="6553200" y="6248400"/>
            <a:ext cx="1905000" cy="457200"/>
          </a:xfrm>
          <a:prstGeom prst="rect">
            <a:avLst/>
          </a:prstGeom>
          <a:noFill/>
        </p:spPr>
        <p:txBody>
          <a:bodyPr/>
          <a:lstStyle/>
          <a:p>
            <a:fld id="{64DD18DB-F9B3-4D6C-AEEC-D5469F885F0B}" type="slidenum">
              <a:rPr lang="en-US"/>
              <a:pPr/>
              <a:t>50</a:t>
            </a:fld>
            <a:endParaRPr lang="en-US"/>
          </a:p>
        </p:txBody>
      </p:sp>
      <p:sp>
        <p:nvSpPr>
          <p:cNvPr id="23557" name="Rectangle 2"/>
          <p:cNvSpPr>
            <a:spLocks noGrp="1" noChangeArrowheads="1"/>
          </p:cNvSpPr>
          <p:nvPr>
            <p:ph type="title"/>
          </p:nvPr>
        </p:nvSpPr>
        <p:spPr>
          <a:xfrm>
            <a:off x="1066800" y="76200"/>
            <a:ext cx="7391400" cy="838200"/>
          </a:xfrm>
        </p:spPr>
        <p:txBody>
          <a:bodyPr/>
          <a:lstStyle/>
          <a:p>
            <a:pPr algn="l" rtl="0"/>
            <a:r>
              <a:rPr lang="en-US" dirty="0" smtClean="0"/>
              <a:t>Means of attaching: </a:t>
            </a:r>
            <a:r>
              <a:rPr lang="en-US" dirty="0" smtClean="0">
                <a:solidFill>
                  <a:srgbClr val="FF0000"/>
                </a:solidFill>
              </a:rPr>
              <a:t>companions</a:t>
            </a:r>
          </a:p>
        </p:txBody>
      </p:sp>
      <p:sp>
        <p:nvSpPr>
          <p:cNvPr id="23558" name="Rectangle 3"/>
          <p:cNvSpPr>
            <a:spLocks noChangeArrowheads="1"/>
          </p:cNvSpPr>
          <p:nvPr/>
        </p:nvSpPr>
        <p:spPr bwMode="auto">
          <a:xfrm>
            <a:off x="838200" y="54864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atin typeface="Tahoma" pitchFamily="34" charset="0"/>
              </a:rPr>
              <a:t>virus</a:t>
            </a:r>
          </a:p>
        </p:txBody>
      </p:sp>
      <p:sp>
        <p:nvSpPr>
          <p:cNvPr id="23559" name="Rectangle 4"/>
          <p:cNvSpPr>
            <a:spLocks noChangeArrowheads="1"/>
          </p:cNvSpPr>
          <p:nvPr/>
        </p:nvSpPr>
        <p:spPr bwMode="auto">
          <a:xfrm>
            <a:off x="838200" y="1676400"/>
            <a:ext cx="1676400" cy="2743200"/>
          </a:xfrm>
          <a:prstGeom prst="rect">
            <a:avLst/>
          </a:prstGeom>
          <a:noFill/>
          <a:ln w="9525">
            <a:solidFill>
              <a:schemeClr val="tx1"/>
            </a:solidFill>
            <a:miter lim="800000"/>
            <a:headEnd/>
            <a:tailEnd/>
          </a:ln>
        </p:spPr>
        <p:txBody>
          <a:bodyPr wrap="none" anchor="ctr"/>
          <a:lstStyle/>
          <a:p>
            <a:pPr algn="ctr" eaLnBrk="1" hangingPunct="1"/>
            <a:r>
              <a:rPr lang="en-US">
                <a:latin typeface="Tahoma" pitchFamily="34" charset="0"/>
              </a:rPr>
              <a:t>Execution</a:t>
            </a:r>
          </a:p>
          <a:p>
            <a:pPr algn="ctr" eaLnBrk="1" hangingPunct="1"/>
            <a:r>
              <a:rPr lang="en-US">
                <a:latin typeface="Tahoma" pitchFamily="34" charset="0"/>
              </a:rPr>
              <a:t>image</a:t>
            </a:r>
          </a:p>
        </p:txBody>
      </p:sp>
      <p:sp>
        <p:nvSpPr>
          <p:cNvPr id="23560" name="AutoShape 5"/>
          <p:cNvSpPr>
            <a:spLocks noChangeArrowheads="1"/>
          </p:cNvSpPr>
          <p:nvPr/>
        </p:nvSpPr>
        <p:spPr bwMode="auto">
          <a:xfrm>
            <a:off x="2971800" y="3048000"/>
            <a:ext cx="1981200" cy="457200"/>
          </a:xfrm>
          <a:prstGeom prst="rightArrow">
            <a:avLst>
              <a:gd name="adj1" fmla="val 50000"/>
              <a:gd name="adj2" fmla="val 108333"/>
            </a:avLst>
          </a:prstGeom>
          <a:solidFill>
            <a:schemeClr val="hlink"/>
          </a:solidFill>
          <a:ln w="9525">
            <a:solidFill>
              <a:schemeClr val="tx1"/>
            </a:solidFill>
            <a:miter lim="800000"/>
            <a:headEnd/>
            <a:tailEnd/>
          </a:ln>
        </p:spPr>
        <p:txBody>
          <a:bodyPr wrap="none" anchor="ctr"/>
          <a:lstStyle/>
          <a:p>
            <a:endParaRPr lang="en-US"/>
          </a:p>
        </p:txBody>
      </p:sp>
      <p:sp>
        <p:nvSpPr>
          <p:cNvPr id="23561" name="Rectangle 6"/>
          <p:cNvSpPr>
            <a:spLocks noChangeArrowheads="1"/>
          </p:cNvSpPr>
          <p:nvPr/>
        </p:nvSpPr>
        <p:spPr bwMode="auto">
          <a:xfrm>
            <a:off x="5562600" y="1752600"/>
            <a:ext cx="1676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sz="2000" dirty="0">
                <a:latin typeface="Tahoma" pitchFamily="34" charset="0"/>
              </a:rPr>
              <a:t> rename to </a:t>
            </a:r>
            <a:endParaRPr lang="en-US" sz="2000" dirty="0" smtClean="0">
              <a:latin typeface="Tahoma" pitchFamily="34" charset="0"/>
            </a:endParaRPr>
          </a:p>
          <a:p>
            <a:pPr algn="ctr" eaLnBrk="1" hangingPunct="1"/>
            <a:r>
              <a:rPr lang="en-US" sz="2000" dirty="0" smtClean="0">
                <a:latin typeface="Tahoma" pitchFamily="34" charset="0"/>
              </a:rPr>
              <a:t>Program</a:t>
            </a:r>
            <a:endParaRPr lang="en-US" sz="2000" dirty="0">
              <a:latin typeface="Tahoma" pitchFamily="34" charset="0"/>
            </a:endParaRPr>
          </a:p>
        </p:txBody>
      </p:sp>
      <p:sp>
        <p:nvSpPr>
          <p:cNvPr id="23562" name="Rectangle 7"/>
          <p:cNvSpPr>
            <a:spLocks noChangeArrowheads="1"/>
          </p:cNvSpPr>
          <p:nvPr/>
        </p:nvSpPr>
        <p:spPr bwMode="auto">
          <a:xfrm>
            <a:off x="5562600" y="3048000"/>
            <a:ext cx="1676400" cy="2743200"/>
          </a:xfrm>
          <a:prstGeom prst="rect">
            <a:avLst/>
          </a:prstGeom>
          <a:noFill/>
          <a:ln w="9525">
            <a:solidFill>
              <a:schemeClr val="tx1"/>
            </a:solidFill>
            <a:miter lim="800000"/>
            <a:headEnd/>
            <a:tailEnd/>
          </a:ln>
        </p:spPr>
        <p:txBody>
          <a:bodyPr wrap="none" anchor="ctr"/>
          <a:lstStyle/>
          <a:p>
            <a:pPr algn="ctr" eaLnBrk="1" hangingPunct="1"/>
            <a:r>
              <a:rPr lang="en-US" dirty="0">
                <a:latin typeface="Tahoma" pitchFamily="34" charset="0"/>
              </a:rPr>
              <a:t>Execution</a:t>
            </a:r>
            <a:br>
              <a:rPr lang="en-US" dirty="0">
                <a:latin typeface="Tahoma" pitchFamily="34" charset="0"/>
              </a:rPr>
            </a:br>
            <a:r>
              <a:rPr lang="en-US" dirty="0">
                <a:latin typeface="Tahoma" pitchFamily="34" charset="0"/>
              </a:rPr>
              <a:t>image</a:t>
            </a:r>
          </a:p>
          <a:p>
            <a:pPr algn="ctr" eaLnBrk="1" hangingPunct="1"/>
            <a:r>
              <a:rPr lang="en-US" sz="1600" b="1" dirty="0">
                <a:solidFill>
                  <a:srgbClr val="FF0000"/>
                </a:solidFill>
                <a:latin typeface="Tahoma" pitchFamily="34" charset="0"/>
              </a:rPr>
              <a:t>(renamed</a:t>
            </a:r>
          </a:p>
          <a:p>
            <a:pPr algn="ctr" eaLnBrk="1" hangingPunct="1"/>
            <a:r>
              <a:rPr lang="en-US" sz="1600" b="1" dirty="0">
                <a:solidFill>
                  <a:srgbClr val="FF0000"/>
                </a:solidFill>
                <a:latin typeface="Tahoma" pitchFamily="34" charset="0"/>
              </a:rPr>
              <a:t>&amp; hidden)</a:t>
            </a:r>
          </a:p>
        </p:txBody>
      </p:sp>
      <p:cxnSp>
        <p:nvCxnSpPr>
          <p:cNvPr id="23563" name="AutoShape 8"/>
          <p:cNvCxnSpPr>
            <a:cxnSpLocks noChangeShapeType="1"/>
            <a:stCxn id="23561" idx="2"/>
            <a:endCxn id="23562" idx="0"/>
          </p:cNvCxnSpPr>
          <p:nvPr/>
        </p:nvCxnSpPr>
        <p:spPr bwMode="auto">
          <a:xfrm>
            <a:off x="6400800" y="2514600"/>
            <a:ext cx="0" cy="533400"/>
          </a:xfrm>
          <a:prstGeom prst="straightConnector1">
            <a:avLst/>
          </a:prstGeom>
          <a:noFill/>
          <a:ln w="9525">
            <a:solidFill>
              <a:schemeClr val="tx1"/>
            </a:solidFill>
            <a:miter lim="800000"/>
            <a:headEnd/>
            <a:tailEnd type="triangle" w="med" len="med"/>
          </a:ln>
        </p:spPr>
      </p:cxnSp>
      <p:sp>
        <p:nvSpPr>
          <p:cNvPr id="23564" name="Text Box 9"/>
          <p:cNvSpPr txBox="1">
            <a:spLocks noChangeArrowheads="1"/>
          </p:cNvSpPr>
          <p:nvPr/>
        </p:nvSpPr>
        <p:spPr bwMode="auto">
          <a:xfrm>
            <a:off x="6689725" y="2547938"/>
            <a:ext cx="1997075" cy="457200"/>
          </a:xfrm>
          <a:prstGeom prst="rect">
            <a:avLst/>
          </a:prstGeom>
          <a:noFill/>
          <a:ln w="9525">
            <a:noFill/>
            <a:miter lim="800000"/>
            <a:headEnd/>
            <a:tailEnd/>
          </a:ln>
        </p:spPr>
        <p:txBody>
          <a:bodyPr wrap="none">
            <a:spAutoFit/>
          </a:bodyPr>
          <a:lstStyle/>
          <a:p>
            <a:pPr eaLnBrk="1" hangingPunct="1"/>
            <a:r>
              <a:rPr lang="en-US">
                <a:latin typeface="Tahoma" pitchFamily="34" charset="0"/>
              </a:rPr>
              <a:t>call with exec</a:t>
            </a:r>
          </a:p>
        </p:txBody>
      </p:sp>
      <p:sp>
        <p:nvSpPr>
          <p:cNvPr id="23565" name="AutoShape 10"/>
          <p:cNvSpPr>
            <a:spLocks noChangeArrowheads="1"/>
          </p:cNvSpPr>
          <p:nvPr/>
        </p:nvSpPr>
        <p:spPr bwMode="auto">
          <a:xfrm rot="-5400000">
            <a:off x="1147763" y="4686300"/>
            <a:ext cx="990600" cy="457200"/>
          </a:xfrm>
          <a:prstGeom prst="rightArrow">
            <a:avLst>
              <a:gd name="adj1" fmla="val 50000"/>
              <a:gd name="adj2" fmla="val 54167"/>
            </a:avLst>
          </a:prstGeom>
          <a:solidFill>
            <a:schemeClr val="hlink"/>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F0A7D8DF-BAE9-4E70-933E-6E174C0B657E}" type="datetime1">
              <a:rPr lang="en-US"/>
              <a:pPr/>
              <a:t>4/15/2014</a:t>
            </a:fld>
            <a:endParaRPr lang="en-US"/>
          </a:p>
        </p:txBody>
      </p:sp>
      <p:sp>
        <p:nvSpPr>
          <p:cNvPr id="24579" name="Footer Placeholder 4"/>
          <p:cNvSpPr>
            <a:spLocks noGrp="1"/>
          </p:cNvSpPr>
          <p:nvPr>
            <p:ph type="ftr" sz="quarter" idx="11"/>
          </p:nvPr>
        </p:nvSpPr>
        <p:spPr>
          <a:noFill/>
        </p:spPr>
        <p:txBody>
          <a:bodyPr/>
          <a:lstStyle/>
          <a:p>
            <a:endParaRPr lang="en-US" dirty="0"/>
          </a:p>
        </p:txBody>
      </p:sp>
      <p:sp>
        <p:nvSpPr>
          <p:cNvPr id="24580" name="Slide Number Placeholder 5"/>
          <p:cNvSpPr>
            <a:spLocks noGrp="1"/>
          </p:cNvSpPr>
          <p:nvPr>
            <p:ph type="sldNum" sz="quarter" idx="11"/>
          </p:nvPr>
        </p:nvSpPr>
        <p:spPr>
          <a:xfrm>
            <a:off x="6553200" y="6248400"/>
            <a:ext cx="1905000" cy="457200"/>
          </a:xfrm>
          <a:prstGeom prst="rect">
            <a:avLst/>
          </a:prstGeom>
          <a:noFill/>
        </p:spPr>
        <p:txBody>
          <a:bodyPr/>
          <a:lstStyle/>
          <a:p>
            <a:fld id="{70DB07DD-53B8-4F4B-A0BB-E84FB52C9025}" type="slidenum">
              <a:rPr lang="en-US"/>
              <a:pPr/>
              <a:t>51</a:t>
            </a:fld>
            <a:endParaRPr lang="en-US"/>
          </a:p>
        </p:txBody>
      </p:sp>
      <p:sp>
        <p:nvSpPr>
          <p:cNvPr id="24581" name="Rectangle 2"/>
          <p:cNvSpPr>
            <a:spLocks noGrp="1" noChangeArrowheads="1"/>
          </p:cNvSpPr>
          <p:nvPr>
            <p:ph type="title"/>
          </p:nvPr>
        </p:nvSpPr>
        <p:spPr>
          <a:xfrm>
            <a:off x="1143000" y="76200"/>
            <a:ext cx="7315200" cy="838200"/>
          </a:xfrm>
        </p:spPr>
        <p:txBody>
          <a:bodyPr/>
          <a:lstStyle/>
          <a:p>
            <a:pPr algn="l" rtl="0"/>
            <a:r>
              <a:rPr lang="en-US" dirty="0" smtClean="0"/>
              <a:t>Invoking a virus</a:t>
            </a:r>
          </a:p>
        </p:txBody>
      </p:sp>
      <p:sp>
        <p:nvSpPr>
          <p:cNvPr id="24582" name="Rectangle 3"/>
          <p:cNvSpPr>
            <a:spLocks noGrp="1" noChangeArrowheads="1"/>
          </p:cNvSpPr>
          <p:nvPr>
            <p:ph type="body" idx="1"/>
          </p:nvPr>
        </p:nvSpPr>
        <p:spPr/>
        <p:txBody>
          <a:bodyPr/>
          <a:lstStyle/>
          <a:p>
            <a:pPr algn="l" rtl="0"/>
            <a:r>
              <a:rPr lang="en-US" sz="2800" dirty="0" smtClean="0"/>
              <a:t>Virus invoked because:</a:t>
            </a:r>
          </a:p>
          <a:p>
            <a:pPr lvl="1" algn="l" rtl="0"/>
            <a:r>
              <a:rPr lang="en-US" sz="2000" dirty="0" smtClean="0"/>
              <a:t>It has replaced part of a program code within the file structure</a:t>
            </a:r>
          </a:p>
          <a:p>
            <a:pPr lvl="1" algn="l" rtl="0"/>
            <a:r>
              <a:rPr lang="en-US" sz="2000" dirty="0" smtClean="0"/>
              <a:t>It has appended itself to the code within a file</a:t>
            </a:r>
          </a:p>
          <a:p>
            <a:pPr lvl="1" algn="l" rtl="0"/>
            <a:r>
              <a:rPr lang="en-US" sz="2000" dirty="0" smtClean="0"/>
              <a:t>It has overwritten the file in storage</a:t>
            </a:r>
          </a:p>
          <a:p>
            <a:pPr lvl="1" algn="l" rtl="0"/>
            <a:r>
              <a:rPr lang="en-US" sz="2000" dirty="0" smtClean="0"/>
              <a:t>It has changed the pointer in the file table, so that it is located instead of a particular file</a:t>
            </a:r>
          </a:p>
          <a:p>
            <a:pPr lvl="1" algn="l" rtl="0"/>
            <a:r>
              <a:rPr lang="en-US" sz="2000" dirty="0" smtClean="0"/>
              <a:t>It has changed the table of pointers to typical operating system parts (such as interrupt handler)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pPr algn="l" rtl="0"/>
            <a:fld id="{9F1E378E-D0D8-446B-9CE3-38B9892EF67B}" type="datetime1">
              <a:rPr lang="en-US"/>
              <a:pPr algn="l" rtl="0"/>
              <a:t>4/15/2014</a:t>
            </a:fld>
            <a:endParaRPr lang="en-US" dirty="0"/>
          </a:p>
        </p:txBody>
      </p:sp>
      <p:sp>
        <p:nvSpPr>
          <p:cNvPr id="25603" name="Footer Placeholder 4"/>
          <p:cNvSpPr>
            <a:spLocks noGrp="1"/>
          </p:cNvSpPr>
          <p:nvPr>
            <p:ph type="ftr" sz="quarter" idx="11"/>
          </p:nvPr>
        </p:nvSpPr>
        <p:spPr>
          <a:noFill/>
        </p:spPr>
        <p:txBody>
          <a:bodyPr/>
          <a:lstStyle/>
          <a:p>
            <a:pPr rtl="0"/>
            <a:endParaRPr lang="en-US" dirty="0"/>
          </a:p>
        </p:txBody>
      </p:sp>
      <p:sp>
        <p:nvSpPr>
          <p:cNvPr id="25604" name="Slide Number Placeholder 5"/>
          <p:cNvSpPr>
            <a:spLocks noGrp="1"/>
          </p:cNvSpPr>
          <p:nvPr>
            <p:ph type="sldNum" sz="quarter" idx="11"/>
          </p:nvPr>
        </p:nvSpPr>
        <p:spPr>
          <a:xfrm>
            <a:off x="6553200" y="6248400"/>
            <a:ext cx="1905000" cy="457200"/>
          </a:xfrm>
          <a:prstGeom prst="rect">
            <a:avLst/>
          </a:prstGeom>
          <a:noFill/>
        </p:spPr>
        <p:txBody>
          <a:bodyPr/>
          <a:lstStyle/>
          <a:p>
            <a:fld id="{944FD2F4-ABB9-4F5B-A65F-C73724FF48DE}" type="slidenum">
              <a:rPr lang="en-US"/>
              <a:pPr/>
              <a:t>52</a:t>
            </a:fld>
            <a:endParaRPr lang="en-US" dirty="0"/>
          </a:p>
        </p:txBody>
      </p:sp>
      <p:sp>
        <p:nvSpPr>
          <p:cNvPr id="25605" name="Rectangle 2"/>
          <p:cNvSpPr>
            <a:spLocks noGrp="1" noChangeArrowheads="1"/>
          </p:cNvSpPr>
          <p:nvPr>
            <p:ph type="title"/>
          </p:nvPr>
        </p:nvSpPr>
        <p:spPr>
          <a:xfrm>
            <a:off x="1066800" y="76200"/>
            <a:ext cx="7391400" cy="838200"/>
          </a:xfrm>
        </p:spPr>
        <p:txBody>
          <a:bodyPr/>
          <a:lstStyle/>
          <a:p>
            <a:pPr algn="l" rtl="0"/>
            <a:r>
              <a:rPr lang="en-US" dirty="0" smtClean="0"/>
              <a:t>Memory residents or TSRs </a:t>
            </a:r>
            <a:br>
              <a:rPr lang="en-US" dirty="0" smtClean="0"/>
            </a:br>
            <a:r>
              <a:rPr lang="en-US" dirty="0" smtClean="0"/>
              <a:t>(</a:t>
            </a:r>
            <a:r>
              <a:rPr lang="en-US" i="1" dirty="0" smtClean="0"/>
              <a:t>Terminate and Stay Resident</a:t>
            </a:r>
            <a:r>
              <a:rPr lang="en-US" dirty="0" smtClean="0"/>
              <a:t>)</a:t>
            </a:r>
          </a:p>
        </p:txBody>
      </p:sp>
      <p:sp>
        <p:nvSpPr>
          <p:cNvPr id="25606" name="Rectangle 3"/>
          <p:cNvSpPr>
            <a:spLocks noGrp="1" noChangeArrowheads="1"/>
          </p:cNvSpPr>
          <p:nvPr>
            <p:ph type="body" idx="1"/>
          </p:nvPr>
        </p:nvSpPr>
        <p:spPr/>
        <p:txBody>
          <a:bodyPr/>
          <a:lstStyle/>
          <a:p>
            <a:pPr algn="l" rtl="0">
              <a:lnSpc>
                <a:spcPct val="90000"/>
              </a:lnSpc>
            </a:pPr>
            <a:r>
              <a:rPr lang="en-US" sz="2000" dirty="0" smtClean="0"/>
              <a:t>Infect memory-resident code (e.g. frequently used parts of the OS), which remains in memory while the computer is running</a:t>
            </a:r>
          </a:p>
          <a:p>
            <a:pPr algn="l" rtl="0">
              <a:lnSpc>
                <a:spcPct val="90000"/>
              </a:lnSpc>
            </a:pPr>
            <a:endParaRPr lang="en-US" sz="2000" dirty="0" smtClean="0"/>
          </a:p>
          <a:p>
            <a:pPr algn="l" rtl="0">
              <a:lnSpc>
                <a:spcPct val="90000"/>
              </a:lnSpc>
            </a:pPr>
            <a:r>
              <a:rPr lang="en-US" sz="2000" dirty="0" smtClean="0"/>
              <a:t>Resident code usually activated many times, giving virus many opportunities to spread</a:t>
            </a:r>
          </a:p>
          <a:p>
            <a:pPr algn="l" rtl="0">
              <a:lnSpc>
                <a:spcPct val="90000"/>
              </a:lnSpc>
            </a:pPr>
            <a:endParaRPr lang="en-US" sz="2000" dirty="0" smtClean="0"/>
          </a:p>
          <a:p>
            <a:pPr algn="l" rtl="0">
              <a:lnSpc>
                <a:spcPct val="90000"/>
              </a:lnSpc>
            </a:pPr>
            <a:r>
              <a:rPr lang="en-US" sz="2000" dirty="0" smtClean="0">
                <a:solidFill>
                  <a:srgbClr val="006600"/>
                </a:solidFill>
              </a:rPr>
              <a:t>Example: </a:t>
            </a:r>
            <a:r>
              <a:rPr lang="en-US" sz="2000" dirty="0" smtClean="0"/>
              <a:t>attach to interrupt-handler and check whether any new flash memory  have been inserted; if so, infect the flash memory.</a:t>
            </a:r>
          </a:p>
          <a:p>
            <a:pPr algn="l" rtl="0">
              <a:lnSpc>
                <a:spcPct val="90000"/>
              </a:lnSpc>
            </a:pPr>
            <a:endParaRPr lang="en-US" sz="2000" dirty="0" smtClean="0"/>
          </a:p>
          <a:p>
            <a:pPr algn="l" rtl="0">
              <a:lnSpc>
                <a:spcPct val="90000"/>
              </a:lnSpc>
            </a:pPr>
            <a:r>
              <a:rPr lang="en-US" sz="2000" dirty="0" smtClean="0"/>
              <a:t>Also many other homes for viruses: libraries, application program startup macros, compilers, </a:t>
            </a:r>
            <a:r>
              <a:rPr lang="en-US" sz="2000" dirty="0" smtClean="0">
                <a:solidFill>
                  <a:srgbClr val="FF0000"/>
                </a:solidFill>
              </a:rPr>
              <a:t>virus detection software</a:t>
            </a:r>
            <a:r>
              <a:rPr lang="en-US" sz="2000" dirty="0" smtClean="0"/>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pPr algn="l" rtl="0"/>
            <a:fld id="{870FAC88-72BD-4AEF-A9A3-DA807DF33619}" type="datetime1">
              <a:rPr lang="en-US"/>
              <a:pPr algn="l" rtl="0"/>
              <a:t>4/15/2014</a:t>
            </a:fld>
            <a:endParaRPr lang="en-US"/>
          </a:p>
        </p:txBody>
      </p:sp>
      <p:sp>
        <p:nvSpPr>
          <p:cNvPr id="26627" name="Footer Placeholder 4"/>
          <p:cNvSpPr>
            <a:spLocks noGrp="1"/>
          </p:cNvSpPr>
          <p:nvPr>
            <p:ph type="ftr" sz="quarter" idx="11"/>
          </p:nvPr>
        </p:nvSpPr>
        <p:spPr>
          <a:noFill/>
        </p:spPr>
        <p:txBody>
          <a:bodyPr/>
          <a:lstStyle/>
          <a:p>
            <a:pPr rtl="0"/>
            <a:endParaRPr lang="en-US" dirty="0"/>
          </a:p>
        </p:txBody>
      </p:sp>
      <p:sp>
        <p:nvSpPr>
          <p:cNvPr id="26628" name="Slide Number Placeholder 5"/>
          <p:cNvSpPr>
            <a:spLocks noGrp="1"/>
          </p:cNvSpPr>
          <p:nvPr>
            <p:ph type="sldNum" sz="quarter" idx="11"/>
          </p:nvPr>
        </p:nvSpPr>
        <p:spPr>
          <a:xfrm>
            <a:off x="6553200" y="6248400"/>
            <a:ext cx="1905000" cy="457200"/>
          </a:xfrm>
          <a:prstGeom prst="rect">
            <a:avLst/>
          </a:prstGeom>
          <a:noFill/>
        </p:spPr>
        <p:txBody>
          <a:bodyPr/>
          <a:lstStyle/>
          <a:p>
            <a:fld id="{3CCA491D-9C0B-4E56-81AE-4EC52F3D97C5}" type="slidenum">
              <a:rPr lang="en-US"/>
              <a:pPr/>
              <a:t>53</a:t>
            </a:fld>
            <a:endParaRPr lang="en-US"/>
          </a:p>
        </p:txBody>
      </p:sp>
      <p:sp>
        <p:nvSpPr>
          <p:cNvPr id="26629" name="Rectangle 2"/>
          <p:cNvSpPr>
            <a:spLocks noGrp="1" noChangeArrowheads="1"/>
          </p:cNvSpPr>
          <p:nvPr>
            <p:ph type="title"/>
          </p:nvPr>
        </p:nvSpPr>
        <p:spPr>
          <a:xfrm>
            <a:off x="1066800" y="76200"/>
            <a:ext cx="7391400" cy="838200"/>
          </a:xfrm>
        </p:spPr>
        <p:txBody>
          <a:bodyPr/>
          <a:lstStyle/>
          <a:p>
            <a:pPr algn="l" rtl="0"/>
            <a:r>
              <a:rPr lang="en-US" dirty="0" smtClean="0"/>
              <a:t>Five major detection methods</a:t>
            </a:r>
          </a:p>
        </p:txBody>
      </p:sp>
      <p:sp>
        <p:nvSpPr>
          <p:cNvPr id="26630" name="Rectangle 3"/>
          <p:cNvSpPr>
            <a:spLocks noGrp="1" noChangeArrowheads="1"/>
          </p:cNvSpPr>
          <p:nvPr>
            <p:ph type="body" idx="1"/>
          </p:nvPr>
        </p:nvSpPr>
        <p:spPr/>
        <p:txBody>
          <a:bodyPr/>
          <a:lstStyle/>
          <a:p>
            <a:pPr algn="l" rtl="0">
              <a:lnSpc>
                <a:spcPct val="90000"/>
              </a:lnSpc>
            </a:pPr>
            <a:r>
              <a:rPr lang="en-US" sz="2400" dirty="0" smtClean="0"/>
              <a:t>Integrity checking</a:t>
            </a:r>
          </a:p>
          <a:p>
            <a:pPr lvl="1" algn="l" rtl="0">
              <a:lnSpc>
                <a:spcPct val="90000"/>
              </a:lnSpc>
            </a:pPr>
            <a:r>
              <a:rPr lang="en-US" sz="2000" dirty="0" smtClean="0"/>
              <a:t>Look for modified files by comparing old and new checksum</a:t>
            </a:r>
          </a:p>
          <a:p>
            <a:pPr lvl="1" algn="l" rtl="0">
              <a:lnSpc>
                <a:spcPct val="90000"/>
              </a:lnSpc>
            </a:pPr>
            <a:r>
              <a:rPr lang="en-US" sz="2000" dirty="0" smtClean="0"/>
              <a:t>No software updates required</a:t>
            </a:r>
          </a:p>
          <a:p>
            <a:pPr lvl="1" algn="l" rtl="0">
              <a:lnSpc>
                <a:spcPct val="90000"/>
              </a:lnSpc>
            </a:pPr>
            <a:r>
              <a:rPr lang="en-US" sz="2000" dirty="0" smtClean="0"/>
              <a:t>Requires maintenance of virus free checksums</a:t>
            </a:r>
          </a:p>
          <a:p>
            <a:pPr lvl="1" algn="l" rtl="0">
              <a:lnSpc>
                <a:spcPct val="90000"/>
              </a:lnSpc>
            </a:pPr>
            <a:r>
              <a:rPr lang="en-US" sz="2000" dirty="0" smtClean="0"/>
              <a:t>Unable to detect stealth viruses</a:t>
            </a:r>
          </a:p>
          <a:p>
            <a:pPr algn="l" rtl="0">
              <a:lnSpc>
                <a:spcPct val="90000"/>
              </a:lnSpc>
            </a:pPr>
            <a:r>
              <a:rPr lang="en-US" sz="2400" dirty="0" smtClean="0"/>
              <a:t>Interrupt monitoring</a:t>
            </a:r>
          </a:p>
          <a:p>
            <a:pPr lvl="1" algn="l" rtl="0">
              <a:lnSpc>
                <a:spcPct val="90000"/>
              </a:lnSpc>
            </a:pPr>
            <a:r>
              <a:rPr lang="en-US" sz="2000" dirty="0" smtClean="0"/>
              <a:t>Attempts to locate and prevent a viruses’ interrupt calls</a:t>
            </a:r>
          </a:p>
          <a:p>
            <a:pPr lvl="1" algn="l" rtl="0">
              <a:lnSpc>
                <a:spcPct val="90000"/>
              </a:lnSpc>
            </a:pPr>
            <a:r>
              <a:rPr lang="en-US" sz="2000" dirty="0" smtClean="0"/>
              <a:t>Poor system utilization</a:t>
            </a:r>
          </a:p>
          <a:p>
            <a:pPr lvl="1" algn="l" rtl="0">
              <a:lnSpc>
                <a:spcPct val="90000"/>
              </a:lnSpc>
            </a:pPr>
            <a:r>
              <a:rPr lang="en-US" sz="2000" dirty="0" smtClean="0"/>
              <a:t>Obstructive, because of false positives</a:t>
            </a:r>
          </a:p>
          <a:p>
            <a:pPr algn="l" rtl="0">
              <a:lnSpc>
                <a:spcPct val="90000"/>
              </a:lnSpc>
            </a:pPr>
            <a:r>
              <a:rPr lang="en-US" sz="2400" dirty="0" smtClean="0"/>
              <a:t>Memory detection</a:t>
            </a:r>
          </a:p>
          <a:p>
            <a:pPr lvl="1" algn="l" rtl="0">
              <a:lnSpc>
                <a:spcPct val="90000"/>
              </a:lnSpc>
            </a:pPr>
            <a:r>
              <a:rPr lang="en-US" sz="2000" dirty="0" smtClean="0"/>
              <a:t>Depends on recognition of known viruses’ location and code in memory</a:t>
            </a:r>
          </a:p>
          <a:p>
            <a:pPr lvl="1" algn="l" rtl="0">
              <a:lnSpc>
                <a:spcPct val="90000"/>
              </a:lnSpc>
            </a:pPr>
            <a:endParaRPr lang="en-US"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pPr algn="l" rtl="0"/>
            <a:fld id="{16DCFC25-4FD5-444C-87FD-66394C1C7B32}" type="datetime1">
              <a:rPr lang="en-US"/>
              <a:pPr algn="l" rtl="0"/>
              <a:t>4/15/2014</a:t>
            </a:fld>
            <a:endParaRPr lang="en-US"/>
          </a:p>
        </p:txBody>
      </p:sp>
      <p:sp>
        <p:nvSpPr>
          <p:cNvPr id="27651" name="Footer Placeholder 4"/>
          <p:cNvSpPr>
            <a:spLocks noGrp="1"/>
          </p:cNvSpPr>
          <p:nvPr>
            <p:ph type="ftr" sz="quarter" idx="11"/>
          </p:nvPr>
        </p:nvSpPr>
        <p:spPr>
          <a:noFill/>
        </p:spPr>
        <p:txBody>
          <a:bodyPr/>
          <a:lstStyle/>
          <a:p>
            <a:pPr rtl="0"/>
            <a:endParaRPr lang="en-US" dirty="0"/>
          </a:p>
        </p:txBody>
      </p:sp>
      <p:sp>
        <p:nvSpPr>
          <p:cNvPr id="27652" name="Slide Number Placeholder 5"/>
          <p:cNvSpPr>
            <a:spLocks noGrp="1"/>
          </p:cNvSpPr>
          <p:nvPr>
            <p:ph type="sldNum" sz="quarter" idx="11"/>
          </p:nvPr>
        </p:nvSpPr>
        <p:spPr>
          <a:xfrm>
            <a:off x="6553200" y="6248400"/>
            <a:ext cx="1905000" cy="457200"/>
          </a:xfrm>
          <a:prstGeom prst="rect">
            <a:avLst/>
          </a:prstGeom>
          <a:noFill/>
        </p:spPr>
        <p:txBody>
          <a:bodyPr/>
          <a:lstStyle/>
          <a:p>
            <a:fld id="{81CE63DD-4390-4BB9-87B4-D3DF882E9C76}" type="slidenum">
              <a:rPr lang="en-US"/>
              <a:pPr/>
              <a:t>54</a:t>
            </a:fld>
            <a:endParaRPr lang="en-US"/>
          </a:p>
        </p:txBody>
      </p:sp>
      <p:sp>
        <p:nvSpPr>
          <p:cNvPr id="27653" name="Rectangle 2"/>
          <p:cNvSpPr>
            <a:spLocks noGrp="1" noChangeArrowheads="1"/>
          </p:cNvSpPr>
          <p:nvPr>
            <p:ph type="title"/>
          </p:nvPr>
        </p:nvSpPr>
        <p:spPr>
          <a:xfrm>
            <a:off x="1066800" y="76200"/>
            <a:ext cx="7391400" cy="838200"/>
          </a:xfrm>
        </p:spPr>
        <p:txBody>
          <a:bodyPr/>
          <a:lstStyle/>
          <a:p>
            <a:pPr algn="l" rtl="0"/>
            <a:r>
              <a:rPr lang="en-US" dirty="0" smtClean="0"/>
              <a:t>Five major detection methods</a:t>
            </a:r>
          </a:p>
        </p:txBody>
      </p:sp>
      <p:sp>
        <p:nvSpPr>
          <p:cNvPr id="27654" name="Rectangle 3"/>
          <p:cNvSpPr>
            <a:spLocks noGrp="1" noChangeArrowheads="1"/>
          </p:cNvSpPr>
          <p:nvPr>
            <p:ph type="body" idx="1"/>
          </p:nvPr>
        </p:nvSpPr>
        <p:spPr/>
        <p:txBody>
          <a:bodyPr/>
          <a:lstStyle/>
          <a:p>
            <a:pPr algn="l" rtl="0">
              <a:lnSpc>
                <a:spcPct val="90000"/>
              </a:lnSpc>
            </a:pPr>
            <a:r>
              <a:rPr lang="en-US" sz="2400" dirty="0" smtClean="0"/>
              <a:t>Signature scanning</a:t>
            </a:r>
          </a:p>
          <a:p>
            <a:pPr lvl="1" algn="l" rtl="0">
              <a:lnSpc>
                <a:spcPct val="90000"/>
              </a:lnSpc>
            </a:pPr>
            <a:r>
              <a:rPr lang="en-US" sz="2000" dirty="0" smtClean="0"/>
              <a:t>Recognizes viruses’ unique “signature”: a pre-identified hex</a:t>
            </a:r>
          </a:p>
          <a:p>
            <a:pPr lvl="1" algn="l" rtl="0">
              <a:lnSpc>
                <a:spcPct val="90000"/>
              </a:lnSpc>
            </a:pPr>
            <a:r>
              <a:rPr lang="en-US" sz="2000" dirty="0" smtClean="0"/>
              <a:t>Need to maintain current signature files and scanning engine refinements</a:t>
            </a:r>
          </a:p>
          <a:p>
            <a:pPr lvl="1" algn="l" rtl="0">
              <a:lnSpc>
                <a:spcPct val="90000"/>
              </a:lnSpc>
            </a:pPr>
            <a:r>
              <a:rPr lang="en-US" sz="2000" dirty="0" smtClean="0"/>
              <a:t>False positives</a:t>
            </a:r>
          </a:p>
          <a:p>
            <a:pPr algn="l" rtl="0">
              <a:lnSpc>
                <a:spcPct val="90000"/>
              </a:lnSpc>
            </a:pPr>
            <a:r>
              <a:rPr lang="en-US" sz="2400" dirty="0" smtClean="0"/>
              <a:t>Heuristics/Rule based</a:t>
            </a:r>
          </a:p>
          <a:p>
            <a:pPr lvl="1" algn="l" rtl="0">
              <a:lnSpc>
                <a:spcPct val="90000"/>
              </a:lnSpc>
            </a:pPr>
            <a:r>
              <a:rPr lang="en-US" sz="2000" dirty="0" smtClean="0"/>
              <a:t>Faster than traditional scanners</a:t>
            </a:r>
          </a:p>
          <a:p>
            <a:pPr lvl="1" algn="l" rtl="0">
              <a:lnSpc>
                <a:spcPct val="90000"/>
              </a:lnSpc>
            </a:pPr>
            <a:r>
              <a:rPr lang="en-US" sz="2000" dirty="0" smtClean="0"/>
              <a:t>Uses a set of rules to effectively parse through files and identify code</a:t>
            </a:r>
          </a:p>
          <a:p>
            <a:pPr lvl="1" algn="l" rtl="0">
              <a:lnSpc>
                <a:spcPct val="90000"/>
              </a:lnSpc>
            </a:pPr>
            <a:r>
              <a:rPr lang="en-US" sz="2000" dirty="0" smtClean="0"/>
              <a:t>Uses expert systems or neural networks</a:t>
            </a:r>
          </a:p>
          <a:p>
            <a:pPr lvl="1" algn="l" rtl="0">
              <a:lnSpc>
                <a:spcPct val="90000"/>
              </a:lnSpc>
            </a:pPr>
            <a:r>
              <a:rPr lang="en-US" sz="2000" dirty="0" smtClean="0"/>
              <a:t>Depends on current rule-set</a:t>
            </a:r>
          </a:p>
          <a:p>
            <a:pPr algn="l" rtl="0">
              <a:lnSpc>
                <a:spcPct val="90000"/>
              </a:lnSpc>
              <a:buFontTx/>
              <a:buNone/>
            </a:pPr>
            <a:endParaRPr lang="en-US" sz="2400" i="1" dirty="0" smtClean="0"/>
          </a:p>
          <a:p>
            <a:pPr algn="l" rtl="0">
              <a:lnSpc>
                <a:spcPct val="90000"/>
              </a:lnSpc>
              <a:buFontTx/>
              <a:buNone/>
            </a:pPr>
            <a:r>
              <a:rPr lang="en-US" sz="2400" i="1" dirty="0" smtClean="0">
                <a:solidFill>
                  <a:srgbClr val="FF0000"/>
                </a:solidFill>
              </a:rPr>
              <a:t>(Detection can be performed on-access or on-demand)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pPr algn="l" rtl="0"/>
            <a:fld id="{E269C514-ECA3-4C17-A749-3DDDA1B2EB24}" type="datetime1">
              <a:rPr lang="en-US"/>
              <a:pPr algn="l" rtl="0"/>
              <a:t>4/15/2014</a:t>
            </a:fld>
            <a:endParaRPr lang="en-US"/>
          </a:p>
        </p:txBody>
      </p:sp>
      <p:sp>
        <p:nvSpPr>
          <p:cNvPr id="28675" name="Footer Placeholder 4"/>
          <p:cNvSpPr>
            <a:spLocks noGrp="1"/>
          </p:cNvSpPr>
          <p:nvPr>
            <p:ph type="ftr" sz="quarter" idx="11"/>
          </p:nvPr>
        </p:nvSpPr>
        <p:spPr>
          <a:noFill/>
        </p:spPr>
        <p:txBody>
          <a:bodyPr/>
          <a:lstStyle/>
          <a:p>
            <a:pPr rtl="0"/>
            <a:endParaRPr lang="en-US" dirty="0"/>
          </a:p>
        </p:txBody>
      </p:sp>
      <p:sp>
        <p:nvSpPr>
          <p:cNvPr id="28676" name="Slide Number Placeholder 5"/>
          <p:cNvSpPr>
            <a:spLocks noGrp="1"/>
          </p:cNvSpPr>
          <p:nvPr>
            <p:ph type="sldNum" sz="quarter" idx="11"/>
          </p:nvPr>
        </p:nvSpPr>
        <p:spPr>
          <a:xfrm>
            <a:off x="6553200" y="6248400"/>
            <a:ext cx="1905000" cy="457200"/>
          </a:xfrm>
          <a:prstGeom prst="rect">
            <a:avLst/>
          </a:prstGeom>
          <a:noFill/>
        </p:spPr>
        <p:txBody>
          <a:bodyPr/>
          <a:lstStyle/>
          <a:p>
            <a:pPr rtl="0"/>
            <a:fld id="{5BC2C0AF-77D9-4403-9E12-664E30B85DF1}" type="slidenum">
              <a:rPr lang="en-US"/>
              <a:pPr rtl="0"/>
              <a:t>55</a:t>
            </a:fld>
            <a:endParaRPr lang="en-US"/>
          </a:p>
        </p:txBody>
      </p:sp>
      <p:sp>
        <p:nvSpPr>
          <p:cNvPr id="28677" name="Rectangle 2"/>
          <p:cNvSpPr>
            <a:spLocks noGrp="1" noChangeArrowheads="1"/>
          </p:cNvSpPr>
          <p:nvPr>
            <p:ph type="title"/>
          </p:nvPr>
        </p:nvSpPr>
        <p:spPr>
          <a:xfrm>
            <a:off x="1066800" y="76200"/>
            <a:ext cx="7391400" cy="838200"/>
          </a:xfrm>
        </p:spPr>
        <p:txBody>
          <a:bodyPr/>
          <a:lstStyle/>
          <a:p>
            <a:pPr algn="l" rtl="0"/>
            <a:r>
              <a:rPr lang="en-US" dirty="0" smtClean="0"/>
              <a:t>Properties of a good signature</a:t>
            </a:r>
          </a:p>
        </p:txBody>
      </p:sp>
      <p:sp>
        <p:nvSpPr>
          <p:cNvPr id="28678" name="Rectangle 3"/>
          <p:cNvSpPr>
            <a:spLocks noGrp="1" noChangeArrowheads="1"/>
          </p:cNvSpPr>
          <p:nvPr>
            <p:ph type="body" idx="1"/>
          </p:nvPr>
        </p:nvSpPr>
        <p:spPr/>
        <p:txBody>
          <a:bodyPr/>
          <a:lstStyle/>
          <a:p>
            <a:pPr algn="l" rtl="0"/>
            <a:r>
              <a:rPr lang="en-US" sz="2400" dirty="0" smtClean="0"/>
              <a:t>Should always appear in the virus, so there won’t be any false negatives</a:t>
            </a:r>
          </a:p>
          <a:p>
            <a:pPr algn="l" rtl="0"/>
            <a:r>
              <a:rPr lang="en-US" sz="2400" dirty="0" smtClean="0"/>
              <a:t>Should not appear in (m)any other files, so there won’t be (m)any false positives</a:t>
            </a:r>
          </a:p>
          <a:p>
            <a:pPr algn="l" rtl="0"/>
            <a:r>
              <a:rPr lang="en-US" sz="2400" dirty="0" smtClean="0"/>
              <a:t>Should be reasonably short, for efficient scanning</a:t>
            </a:r>
          </a:p>
          <a:p>
            <a:pPr algn="l" rtl="0"/>
            <a:r>
              <a:rPr lang="en-US" sz="2400" dirty="0" smtClean="0"/>
              <a:t>For simple viruses, it’s easy to find good signatures but for complicated ones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pPr algn="l" rtl="0"/>
            <a:fld id="{1AD3EEE2-892D-4905-9BBF-1558942531B8}" type="datetime1">
              <a:rPr lang="en-US"/>
              <a:pPr algn="l" rtl="0"/>
              <a:t>4/15/2014</a:t>
            </a:fld>
            <a:endParaRPr lang="en-US"/>
          </a:p>
        </p:txBody>
      </p:sp>
      <p:sp>
        <p:nvSpPr>
          <p:cNvPr id="29699" name="Footer Placeholder 4"/>
          <p:cNvSpPr>
            <a:spLocks noGrp="1"/>
          </p:cNvSpPr>
          <p:nvPr>
            <p:ph type="ftr" sz="quarter" idx="11"/>
          </p:nvPr>
        </p:nvSpPr>
        <p:spPr>
          <a:noFill/>
        </p:spPr>
        <p:txBody>
          <a:bodyPr/>
          <a:lstStyle/>
          <a:p>
            <a:pPr rtl="0"/>
            <a:endParaRPr lang="en-US" dirty="0"/>
          </a:p>
        </p:txBody>
      </p:sp>
      <p:sp>
        <p:nvSpPr>
          <p:cNvPr id="29700" name="Slide Number Placeholder 5"/>
          <p:cNvSpPr>
            <a:spLocks noGrp="1"/>
          </p:cNvSpPr>
          <p:nvPr>
            <p:ph type="sldNum" sz="quarter" idx="11"/>
          </p:nvPr>
        </p:nvSpPr>
        <p:spPr>
          <a:xfrm>
            <a:off x="6553200" y="6248400"/>
            <a:ext cx="1905000" cy="457200"/>
          </a:xfrm>
          <a:prstGeom prst="rect">
            <a:avLst/>
          </a:prstGeom>
          <a:noFill/>
        </p:spPr>
        <p:txBody>
          <a:bodyPr/>
          <a:lstStyle/>
          <a:p>
            <a:pPr rtl="0"/>
            <a:fld id="{46985C9D-3C80-4570-BAFC-D814AC864F0F}" type="slidenum">
              <a:rPr lang="en-US"/>
              <a:pPr rtl="0"/>
              <a:t>56</a:t>
            </a:fld>
            <a:endParaRPr lang="en-US"/>
          </a:p>
        </p:txBody>
      </p:sp>
      <p:sp>
        <p:nvSpPr>
          <p:cNvPr id="29701" name="Rectangle 2"/>
          <p:cNvSpPr>
            <a:spLocks noGrp="1" noChangeArrowheads="1"/>
          </p:cNvSpPr>
          <p:nvPr>
            <p:ph type="title"/>
          </p:nvPr>
        </p:nvSpPr>
        <p:spPr>
          <a:xfrm>
            <a:off x="1066800" y="76200"/>
            <a:ext cx="7391400" cy="838200"/>
          </a:xfrm>
        </p:spPr>
        <p:txBody>
          <a:bodyPr/>
          <a:lstStyle/>
          <a:p>
            <a:pPr algn="l" rtl="0"/>
            <a:r>
              <a:rPr lang="en-US" dirty="0" smtClean="0"/>
              <a:t>Polymorphic Viruses</a:t>
            </a:r>
          </a:p>
        </p:txBody>
      </p:sp>
      <p:sp>
        <p:nvSpPr>
          <p:cNvPr id="29702" name="Rectangle 3"/>
          <p:cNvSpPr>
            <a:spLocks noGrp="1" noChangeArrowheads="1"/>
          </p:cNvSpPr>
          <p:nvPr>
            <p:ph type="body" idx="1"/>
          </p:nvPr>
        </p:nvSpPr>
        <p:spPr>
          <a:xfrm>
            <a:off x="304800" y="1219200"/>
            <a:ext cx="8229600" cy="4525963"/>
          </a:xfrm>
        </p:spPr>
        <p:txBody>
          <a:bodyPr/>
          <a:lstStyle/>
          <a:p>
            <a:pPr algn="l" rtl="0">
              <a:lnSpc>
                <a:spcPct val="90000"/>
              </a:lnSpc>
            </a:pPr>
            <a:r>
              <a:rPr lang="en-US" sz="2400" dirty="0" smtClean="0"/>
              <a:t>Polymorphic = “many forms”</a:t>
            </a:r>
          </a:p>
          <a:p>
            <a:pPr algn="l" rtl="0">
              <a:lnSpc>
                <a:spcPct val="90000"/>
              </a:lnSpc>
            </a:pPr>
            <a:r>
              <a:rPr lang="en-US" sz="2400" dirty="0" smtClean="0"/>
              <a:t>Goal: Foil virus scanners by changing virus code each time virus replicates, so that it will be difficult to find a good signature</a:t>
            </a:r>
          </a:p>
          <a:p>
            <a:pPr algn="l" rtl="0">
              <a:lnSpc>
                <a:spcPct val="90000"/>
              </a:lnSpc>
            </a:pPr>
            <a:r>
              <a:rPr lang="en-US" sz="2400" dirty="0" smtClean="0"/>
              <a:t>Approaches:</a:t>
            </a:r>
          </a:p>
          <a:p>
            <a:pPr lvl="1" algn="l" rtl="0">
              <a:lnSpc>
                <a:spcPct val="90000"/>
              </a:lnSpc>
            </a:pPr>
            <a:r>
              <a:rPr lang="en-US" sz="2000" dirty="0" smtClean="0"/>
              <a:t>Encrypt virus with random key</a:t>
            </a:r>
          </a:p>
          <a:p>
            <a:pPr lvl="2" algn="l" rtl="0">
              <a:lnSpc>
                <a:spcPct val="90000"/>
              </a:lnSpc>
            </a:pPr>
            <a:r>
              <a:rPr lang="en-US" sz="1800" dirty="0" smtClean="0"/>
              <a:t>Note: Goals and techniques are different than in the encryption techniques we studied earlier. </a:t>
            </a:r>
            <a:r>
              <a:rPr lang="en-US" sz="1800" dirty="0" smtClean="0">
                <a:solidFill>
                  <a:srgbClr val="FF0000"/>
                </a:solidFill>
              </a:rPr>
              <a:t>XOR with stored key is sufficient</a:t>
            </a:r>
            <a:r>
              <a:rPr lang="en-US" sz="1800" dirty="0" smtClean="0"/>
              <a:t>.</a:t>
            </a:r>
          </a:p>
          <a:p>
            <a:pPr lvl="1" algn="l" rtl="0">
              <a:lnSpc>
                <a:spcPct val="90000"/>
              </a:lnSpc>
            </a:pPr>
            <a:r>
              <a:rPr lang="en-US" sz="2000" dirty="0" smtClean="0"/>
              <a:t>“Mutate” virus by making small changes that don’t affect the semantics of the code</a:t>
            </a:r>
          </a:p>
          <a:p>
            <a:pPr lvl="1" algn="l" rtl="0">
              <a:lnSpc>
                <a:spcPct val="90000"/>
              </a:lnSpc>
            </a:pPr>
            <a:r>
              <a:rPr lang="en-US" sz="2000" dirty="0" smtClean="0"/>
              <a:t>Nearly 2 billion similar codes can be evolved from a single code</a:t>
            </a:r>
          </a:p>
          <a:p>
            <a:pPr lvl="1" algn="l" rtl="0">
              <a:lnSpc>
                <a:spcPct val="90000"/>
              </a:lnSpc>
            </a:pPr>
            <a:r>
              <a:rPr lang="en-US" sz="2000" dirty="0" smtClean="0"/>
              <a:t>Requires algorithm based matching instead of simple string based matching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pPr algn="l" rtl="0"/>
            <a:fld id="{25750D75-A63F-435B-B0BE-FF9760CB7E47}" type="datetime1">
              <a:rPr lang="en-US"/>
              <a:pPr algn="l" rtl="0"/>
              <a:t>4/15/2014</a:t>
            </a:fld>
            <a:endParaRPr lang="en-US"/>
          </a:p>
        </p:txBody>
      </p:sp>
      <p:sp>
        <p:nvSpPr>
          <p:cNvPr id="30723" name="Footer Placeholder 4"/>
          <p:cNvSpPr>
            <a:spLocks noGrp="1"/>
          </p:cNvSpPr>
          <p:nvPr>
            <p:ph type="ftr" sz="quarter" idx="11"/>
          </p:nvPr>
        </p:nvSpPr>
        <p:spPr>
          <a:noFill/>
        </p:spPr>
        <p:txBody>
          <a:bodyPr/>
          <a:lstStyle/>
          <a:p>
            <a:pPr rtl="0"/>
            <a:endParaRPr lang="en-US" dirty="0"/>
          </a:p>
        </p:txBody>
      </p:sp>
      <p:sp>
        <p:nvSpPr>
          <p:cNvPr id="30724" name="Slide Number Placeholder 5"/>
          <p:cNvSpPr>
            <a:spLocks noGrp="1"/>
          </p:cNvSpPr>
          <p:nvPr>
            <p:ph type="sldNum" sz="quarter" idx="11"/>
          </p:nvPr>
        </p:nvSpPr>
        <p:spPr>
          <a:xfrm>
            <a:off x="6553200" y="6248400"/>
            <a:ext cx="1905000" cy="457200"/>
          </a:xfrm>
          <a:prstGeom prst="rect">
            <a:avLst/>
          </a:prstGeom>
          <a:noFill/>
        </p:spPr>
        <p:txBody>
          <a:bodyPr/>
          <a:lstStyle/>
          <a:p>
            <a:pPr rtl="0"/>
            <a:fld id="{CD267A5C-6819-4BB4-9358-FE8F1631EFA3}" type="slidenum">
              <a:rPr lang="en-US"/>
              <a:pPr rtl="0"/>
              <a:t>57</a:t>
            </a:fld>
            <a:endParaRPr lang="en-US"/>
          </a:p>
        </p:txBody>
      </p:sp>
      <p:sp>
        <p:nvSpPr>
          <p:cNvPr id="30725" name="Rectangle 2"/>
          <p:cNvSpPr>
            <a:spLocks noGrp="1" noChangeArrowheads="1"/>
          </p:cNvSpPr>
          <p:nvPr>
            <p:ph type="title"/>
          </p:nvPr>
        </p:nvSpPr>
        <p:spPr>
          <a:xfrm>
            <a:off x="1066800" y="76200"/>
            <a:ext cx="7391400" cy="838200"/>
          </a:xfrm>
        </p:spPr>
        <p:txBody>
          <a:bodyPr/>
          <a:lstStyle/>
          <a:p>
            <a:pPr algn="l" rtl="0"/>
            <a:r>
              <a:rPr lang="en-US" dirty="0" smtClean="0"/>
              <a:t>Replication of encrypted virus</a:t>
            </a:r>
          </a:p>
        </p:txBody>
      </p:sp>
      <p:sp>
        <p:nvSpPr>
          <p:cNvPr id="30726" name="Rectangle 3"/>
          <p:cNvSpPr>
            <a:spLocks noGrp="1" noChangeArrowheads="1"/>
          </p:cNvSpPr>
          <p:nvPr>
            <p:ph type="body" idx="1"/>
          </p:nvPr>
        </p:nvSpPr>
        <p:spPr/>
        <p:txBody>
          <a:bodyPr/>
          <a:lstStyle/>
          <a:p>
            <a:pPr algn="l" rtl="0"/>
            <a:r>
              <a:rPr lang="en-US" sz="2800" dirty="0" smtClean="0"/>
              <a:t>Copy decryption engine to infected file </a:t>
            </a:r>
          </a:p>
          <a:p>
            <a:pPr algn="l" rtl="0"/>
            <a:r>
              <a:rPr lang="en-US" sz="2800" dirty="0" smtClean="0"/>
              <a:t>Select new key and copy it to the infected file</a:t>
            </a:r>
          </a:p>
          <a:p>
            <a:pPr algn="l" rtl="0"/>
            <a:r>
              <a:rPr lang="en-US" sz="2800" dirty="0" smtClean="0"/>
              <a:t>For each byte of the encrypted portion of the virus:</a:t>
            </a:r>
          </a:p>
          <a:p>
            <a:pPr lvl="1" algn="l" rtl="0"/>
            <a:r>
              <a:rPr lang="en-US" sz="2000" dirty="0" smtClean="0"/>
              <a:t>take decrypted byte</a:t>
            </a:r>
          </a:p>
          <a:p>
            <a:pPr lvl="1" algn="l" rtl="0"/>
            <a:r>
              <a:rPr lang="en-US" sz="2000" dirty="0" smtClean="0"/>
              <a:t>encrypt it with the new key</a:t>
            </a:r>
          </a:p>
          <a:p>
            <a:pPr lvl="1" algn="l" rtl="0"/>
            <a:r>
              <a:rPr lang="en-US" sz="2000" dirty="0" smtClean="0"/>
              <a:t>copy it to the infected file</a:t>
            </a:r>
          </a:p>
          <a:p>
            <a:pPr algn="l" rtl="0"/>
            <a:r>
              <a:rPr lang="en-US" sz="2800" dirty="0" smtClean="0"/>
              <a:t>Result: different replicas of virus have different byte patterns, so difficult to find signature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pPr algn="l" rtl="0"/>
            <a:fld id="{4E50D2C4-C94F-4EDE-B879-F746C7E67ABE}" type="datetime1">
              <a:rPr lang="en-US"/>
              <a:pPr algn="l" rtl="0"/>
              <a:t>4/15/2014</a:t>
            </a:fld>
            <a:endParaRPr lang="en-US"/>
          </a:p>
        </p:txBody>
      </p:sp>
      <p:sp>
        <p:nvSpPr>
          <p:cNvPr id="31747" name="Footer Placeholder 4"/>
          <p:cNvSpPr>
            <a:spLocks noGrp="1"/>
          </p:cNvSpPr>
          <p:nvPr>
            <p:ph type="ftr" sz="quarter" idx="11"/>
          </p:nvPr>
        </p:nvSpPr>
        <p:spPr>
          <a:noFill/>
        </p:spPr>
        <p:txBody>
          <a:bodyPr/>
          <a:lstStyle/>
          <a:p>
            <a:pPr rtl="0"/>
            <a:endParaRPr lang="en-US" dirty="0"/>
          </a:p>
        </p:txBody>
      </p:sp>
      <p:sp>
        <p:nvSpPr>
          <p:cNvPr id="31748" name="Slide Number Placeholder 5"/>
          <p:cNvSpPr>
            <a:spLocks noGrp="1"/>
          </p:cNvSpPr>
          <p:nvPr>
            <p:ph type="sldNum" sz="quarter" idx="11"/>
          </p:nvPr>
        </p:nvSpPr>
        <p:spPr>
          <a:xfrm>
            <a:off x="6553200" y="6248400"/>
            <a:ext cx="1905000" cy="457200"/>
          </a:xfrm>
          <a:prstGeom prst="rect">
            <a:avLst/>
          </a:prstGeom>
          <a:noFill/>
        </p:spPr>
        <p:txBody>
          <a:bodyPr/>
          <a:lstStyle/>
          <a:p>
            <a:pPr rtl="0"/>
            <a:fld id="{1C844CC8-E0B1-4731-9832-F7ACF9C9F613}" type="slidenum">
              <a:rPr lang="en-US"/>
              <a:pPr rtl="0"/>
              <a:t>58</a:t>
            </a:fld>
            <a:endParaRPr lang="en-US"/>
          </a:p>
        </p:txBody>
      </p:sp>
      <p:sp>
        <p:nvSpPr>
          <p:cNvPr id="31749" name="Rectangle 2"/>
          <p:cNvSpPr>
            <a:spLocks noGrp="1" noChangeArrowheads="1"/>
          </p:cNvSpPr>
          <p:nvPr>
            <p:ph type="title"/>
          </p:nvPr>
        </p:nvSpPr>
        <p:spPr>
          <a:xfrm>
            <a:off x="1066800" y="76200"/>
            <a:ext cx="7391400" cy="838200"/>
          </a:xfrm>
        </p:spPr>
        <p:txBody>
          <a:bodyPr/>
          <a:lstStyle/>
          <a:p>
            <a:pPr algn="l" rtl="0"/>
            <a:r>
              <a:rPr lang="en-US" dirty="0" smtClean="0"/>
              <a:t>Anti-virus tools’ answer to encryption</a:t>
            </a:r>
          </a:p>
        </p:txBody>
      </p:sp>
      <p:sp>
        <p:nvSpPr>
          <p:cNvPr id="31750" name="Rectangle 3"/>
          <p:cNvSpPr>
            <a:spLocks noGrp="1" noChangeArrowheads="1"/>
          </p:cNvSpPr>
          <p:nvPr>
            <p:ph type="body" idx="1"/>
          </p:nvPr>
        </p:nvSpPr>
        <p:spPr/>
        <p:txBody>
          <a:bodyPr/>
          <a:lstStyle/>
          <a:p>
            <a:pPr algn="l" rtl="0">
              <a:lnSpc>
                <a:spcPct val="90000"/>
              </a:lnSpc>
            </a:pPr>
            <a:r>
              <a:rPr lang="en-US" sz="2800" dirty="0" smtClean="0"/>
              <a:t>Select the signature from the unencrypted portion of the code, i.e. the decryption engine</a:t>
            </a:r>
          </a:p>
          <a:p>
            <a:pPr algn="l" rtl="0">
              <a:lnSpc>
                <a:spcPct val="90000"/>
              </a:lnSpc>
            </a:pPr>
            <a:r>
              <a:rPr lang="en-US" sz="2800" dirty="0" smtClean="0"/>
              <a:t>Problems:</a:t>
            </a:r>
          </a:p>
          <a:p>
            <a:pPr lvl="1" algn="l" rtl="0">
              <a:lnSpc>
                <a:spcPct val="90000"/>
              </a:lnSpc>
            </a:pPr>
            <a:r>
              <a:rPr lang="en-US" sz="2000" dirty="0" smtClean="0"/>
              <a:t>Anti-virus tools usually want to determine which virus is present, not just determine that some virus is present (in order to “disinfect”).</a:t>
            </a:r>
          </a:p>
          <a:p>
            <a:pPr lvl="2" algn="l" rtl="0">
              <a:lnSpc>
                <a:spcPct val="90000"/>
              </a:lnSpc>
            </a:pPr>
            <a:r>
              <a:rPr lang="en-US" sz="2400" dirty="0" smtClean="0"/>
              <a:t>Can emulate the decryption then further analyze the decrypted code.</a:t>
            </a:r>
          </a:p>
          <a:p>
            <a:pPr lvl="1" algn="l" rtl="0">
              <a:lnSpc>
                <a:spcPct val="90000"/>
              </a:lnSpc>
            </a:pPr>
            <a:r>
              <a:rPr lang="en-US" sz="2000" dirty="0" smtClean="0"/>
              <a:t>virus writers have responded by </a:t>
            </a:r>
            <a:r>
              <a:rPr lang="en-US" sz="2000" dirty="0" smtClean="0">
                <a:solidFill>
                  <a:srgbClr val="FF0000"/>
                </a:solidFill>
              </a:rPr>
              <a:t>obscuring  the encryption engine through mutations</a:t>
            </a:r>
          </a:p>
          <a:p>
            <a:pPr algn="l" rtl="0">
              <a:lnSpc>
                <a:spcPct val="90000"/>
              </a:lnSpc>
            </a:pPr>
            <a:r>
              <a:rPr lang="en-US" sz="2800" dirty="0" smtClean="0">
                <a:solidFill>
                  <a:srgbClr val="006600"/>
                </a:solidFill>
              </a:rPr>
              <a:t>It’s a game of cat and mouse!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pPr algn="l" rtl="0"/>
            <a:fld id="{587B6908-E19E-4A50-A3CB-921F8B84AD8B}" type="datetime1">
              <a:rPr lang="en-US"/>
              <a:pPr algn="l" rtl="0"/>
              <a:t>4/15/2014</a:t>
            </a:fld>
            <a:endParaRPr lang="en-US"/>
          </a:p>
        </p:txBody>
      </p:sp>
      <p:sp>
        <p:nvSpPr>
          <p:cNvPr id="32771" name="Footer Placeholder 4"/>
          <p:cNvSpPr>
            <a:spLocks noGrp="1"/>
          </p:cNvSpPr>
          <p:nvPr>
            <p:ph type="ftr" sz="quarter" idx="11"/>
          </p:nvPr>
        </p:nvSpPr>
        <p:spPr>
          <a:noFill/>
        </p:spPr>
        <p:txBody>
          <a:bodyPr/>
          <a:lstStyle/>
          <a:p>
            <a:pPr rtl="0"/>
            <a:endParaRPr lang="en-US" dirty="0"/>
          </a:p>
        </p:txBody>
      </p:sp>
      <p:sp>
        <p:nvSpPr>
          <p:cNvPr id="32772" name="Slide Number Placeholder 5"/>
          <p:cNvSpPr>
            <a:spLocks noGrp="1"/>
          </p:cNvSpPr>
          <p:nvPr>
            <p:ph type="sldNum" sz="quarter" idx="11"/>
          </p:nvPr>
        </p:nvSpPr>
        <p:spPr>
          <a:xfrm>
            <a:off x="6553200" y="6248400"/>
            <a:ext cx="1905000" cy="457200"/>
          </a:xfrm>
          <a:prstGeom prst="rect">
            <a:avLst/>
          </a:prstGeom>
          <a:noFill/>
        </p:spPr>
        <p:txBody>
          <a:bodyPr/>
          <a:lstStyle/>
          <a:p>
            <a:pPr rtl="0"/>
            <a:fld id="{C154E691-916A-4D76-B06D-C3BF9D2FDA27}" type="slidenum">
              <a:rPr lang="en-US"/>
              <a:pPr rtl="0"/>
              <a:t>59</a:t>
            </a:fld>
            <a:endParaRPr lang="en-US"/>
          </a:p>
        </p:txBody>
      </p:sp>
      <p:sp>
        <p:nvSpPr>
          <p:cNvPr id="32773" name="Rectangle 2"/>
          <p:cNvSpPr>
            <a:spLocks noGrp="1" noChangeArrowheads="1"/>
          </p:cNvSpPr>
          <p:nvPr>
            <p:ph type="title"/>
          </p:nvPr>
        </p:nvSpPr>
        <p:spPr>
          <a:xfrm>
            <a:off x="1066800" y="76200"/>
            <a:ext cx="7391400" cy="838200"/>
          </a:xfrm>
        </p:spPr>
        <p:txBody>
          <a:bodyPr/>
          <a:lstStyle/>
          <a:p>
            <a:pPr algn="l" rtl="0"/>
            <a:r>
              <a:rPr lang="en-US" dirty="0" smtClean="0"/>
              <a:t>Virus Analysis</a:t>
            </a:r>
          </a:p>
        </p:txBody>
      </p:sp>
      <p:sp>
        <p:nvSpPr>
          <p:cNvPr id="32774" name="Rectangle 3"/>
          <p:cNvSpPr>
            <a:spLocks noGrp="1" noChangeArrowheads="1"/>
          </p:cNvSpPr>
          <p:nvPr>
            <p:ph type="body" idx="1"/>
          </p:nvPr>
        </p:nvSpPr>
        <p:spPr>
          <a:xfrm>
            <a:off x="304800" y="1112837"/>
            <a:ext cx="8229600" cy="4525963"/>
          </a:xfrm>
        </p:spPr>
        <p:txBody>
          <a:bodyPr/>
          <a:lstStyle/>
          <a:p>
            <a:pPr algn="l" rtl="0">
              <a:lnSpc>
                <a:spcPct val="90000"/>
              </a:lnSpc>
            </a:pPr>
            <a:r>
              <a:rPr lang="en-US" sz="2800" dirty="0" smtClean="0"/>
              <a:t>Analysis of virus by human expert</a:t>
            </a:r>
          </a:p>
          <a:p>
            <a:pPr lvl="1" algn="l" rtl="0">
              <a:lnSpc>
                <a:spcPct val="90000"/>
              </a:lnSpc>
            </a:pPr>
            <a:r>
              <a:rPr lang="en-US" sz="2400" dirty="0" smtClean="0"/>
              <a:t>slow: by the time signature has been extracted, posted to AV tool database, downloaded to users, virus may have spread widely.</a:t>
            </a:r>
          </a:p>
          <a:p>
            <a:pPr lvl="2" algn="l" rtl="0">
              <a:lnSpc>
                <a:spcPct val="90000"/>
              </a:lnSpc>
            </a:pPr>
            <a:r>
              <a:rPr lang="en-US" sz="2000" dirty="0" smtClean="0"/>
              <a:t>pre-1995: 6 months to a year for virus to spread world-wide</a:t>
            </a:r>
          </a:p>
          <a:p>
            <a:pPr lvl="2" algn="l" rtl="0">
              <a:lnSpc>
                <a:spcPct val="90000"/>
              </a:lnSpc>
            </a:pPr>
            <a:r>
              <a:rPr lang="en-US" sz="2000" dirty="0" smtClean="0"/>
              <a:t>now: days or hours</a:t>
            </a:r>
          </a:p>
          <a:p>
            <a:pPr lvl="1" algn="l" rtl="0">
              <a:lnSpc>
                <a:spcPct val="90000"/>
              </a:lnSpc>
            </a:pPr>
            <a:r>
              <a:rPr lang="en-US" sz="2400" dirty="0" smtClean="0"/>
              <a:t>labor-intensive: too many new viruses</a:t>
            </a:r>
          </a:p>
          <a:p>
            <a:pPr lvl="2" algn="l" rtl="0">
              <a:lnSpc>
                <a:spcPct val="90000"/>
              </a:lnSpc>
            </a:pPr>
            <a:r>
              <a:rPr lang="en-US" sz="2000" dirty="0" smtClean="0">
                <a:solidFill>
                  <a:srgbClr val="FF0000"/>
                </a:solidFill>
              </a:rPr>
              <a:t>currently, 8-10 new viruses per day</a:t>
            </a:r>
          </a:p>
          <a:p>
            <a:pPr lvl="1" algn="l" rtl="0">
              <a:lnSpc>
                <a:spcPct val="90000"/>
              </a:lnSpc>
            </a:pPr>
            <a:r>
              <a:rPr lang="en-US" sz="2400" dirty="0" smtClean="0"/>
              <a:t>can’t handle epidemics:</a:t>
            </a:r>
          </a:p>
          <a:p>
            <a:pPr lvl="2" algn="l" rtl="0">
              <a:lnSpc>
                <a:spcPct val="90000"/>
              </a:lnSpc>
            </a:pPr>
            <a:r>
              <a:rPr lang="en-US" sz="2000" dirty="0" smtClean="0"/>
              <a:t>queue of viruses to be analyzed overflows</a:t>
            </a:r>
          </a:p>
          <a:p>
            <a:pPr algn="l" rtl="0">
              <a:lnSpc>
                <a:spcPct val="90000"/>
              </a:lnSpc>
            </a:pPr>
            <a:r>
              <a:rPr lang="en-US" sz="2800" dirty="0" smtClean="0"/>
              <a:t>Automated analysis, e.g. “Immune System”</a:t>
            </a:r>
          </a:p>
          <a:p>
            <a:pPr lvl="2" algn="l" rtl="0">
              <a:lnSpc>
                <a:spcPct val="90000"/>
              </a:lnSpc>
            </a:pPr>
            <a:r>
              <a:rPr lang="en-US" sz="2000" dirty="0" smtClean="0"/>
              <a:t>developed at IBM Research</a:t>
            </a:r>
          </a:p>
          <a:p>
            <a:pPr lvl="2" algn="l" rtl="0">
              <a:lnSpc>
                <a:spcPct val="90000"/>
              </a:lnSpc>
            </a:pPr>
            <a:r>
              <a:rPr lang="en-US" sz="2000" dirty="0" smtClean="0"/>
              <a:t>licensed to </a:t>
            </a:r>
            <a:r>
              <a:rPr lang="en-US" sz="2000" dirty="0" smtClean="0">
                <a:solidFill>
                  <a:srgbClr val="006600"/>
                </a:solidFill>
              </a:rPr>
              <a:t>Symantec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Results expected</a:t>
            </a:r>
          </a:p>
        </p:txBody>
      </p:sp>
      <p:sp>
        <p:nvSpPr>
          <p:cNvPr id="58371" name="Rectangle 3"/>
          <p:cNvSpPr>
            <a:spLocks noGrp="1" noChangeArrowheads="1"/>
          </p:cNvSpPr>
          <p:nvPr>
            <p:ph idx="1"/>
          </p:nvPr>
        </p:nvSpPr>
        <p:spPr>
          <a:xfrm>
            <a:off x="407987" y="1447800"/>
            <a:ext cx="5611813" cy="4752975"/>
          </a:xfrm>
        </p:spPr>
        <p:txBody>
          <a:bodyPr/>
          <a:lstStyle/>
          <a:p>
            <a:pPr algn="l" rtl="0">
              <a:lnSpc>
                <a:spcPct val="90000"/>
              </a:lnSpc>
            </a:pPr>
            <a:r>
              <a:rPr lang="en-US" sz="2800" dirty="0" smtClean="0"/>
              <a:t>Some denial-of-service attacks can be executed with limited resources against a large, sophisticated site. This type of attack is sometimes called an </a:t>
            </a:r>
            <a:r>
              <a:rPr lang="en-US" sz="2800" dirty="0" smtClean="0">
                <a:solidFill>
                  <a:srgbClr val="FF0000"/>
                </a:solidFill>
              </a:rPr>
              <a:t>"asymmetric attack“</a:t>
            </a:r>
            <a:r>
              <a:rPr lang="en-US" sz="2800" dirty="0" smtClean="0"/>
              <a:t>. For example, an attacker with an old PC and a slow modem may be able to disable much faster and more sophisticated machines or networks. </a:t>
            </a:r>
          </a:p>
        </p:txBody>
      </p:sp>
      <p:pic>
        <p:nvPicPr>
          <p:cNvPr id="4" name="Picture 3" descr="emailhackerswide_n"/>
          <p:cNvPicPr>
            <a:picLocks noChangeAspect="1" noChangeArrowheads="1"/>
          </p:cNvPicPr>
          <p:nvPr/>
        </p:nvPicPr>
        <p:blipFill>
          <a:blip r:embed="rId2" cstate="print">
            <a:clrChange>
              <a:clrFrom>
                <a:srgbClr val="D4D4D4"/>
              </a:clrFrom>
              <a:clrTo>
                <a:srgbClr val="D4D4D4">
                  <a:alpha val="0"/>
                </a:srgbClr>
              </a:clrTo>
            </a:clrChange>
          </a:blip>
          <a:srcRect/>
          <a:stretch>
            <a:fillRect/>
          </a:stretch>
        </p:blipFill>
        <p:spPr>
          <a:xfrm>
            <a:off x="6324600" y="2133600"/>
            <a:ext cx="1905000" cy="25717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2"/>
          <p:cNvSpPr>
            <a:spLocks noGrp="1"/>
          </p:cNvSpPr>
          <p:nvPr>
            <p:ph type="dt" sz="quarter" idx="10"/>
          </p:nvPr>
        </p:nvSpPr>
        <p:spPr>
          <a:noFill/>
        </p:spPr>
        <p:txBody>
          <a:bodyPr/>
          <a:lstStyle/>
          <a:p>
            <a:pPr algn="l" rtl="0"/>
            <a:fld id="{DB171426-9D81-4E52-886E-EBAA199B1619}" type="datetime1">
              <a:rPr lang="en-US"/>
              <a:pPr algn="l" rtl="0"/>
              <a:t>4/15/2014</a:t>
            </a:fld>
            <a:endParaRPr lang="en-US"/>
          </a:p>
        </p:txBody>
      </p:sp>
      <p:sp>
        <p:nvSpPr>
          <p:cNvPr id="33795" name="Footer Placeholder 3"/>
          <p:cNvSpPr>
            <a:spLocks noGrp="1"/>
          </p:cNvSpPr>
          <p:nvPr>
            <p:ph type="ftr" sz="quarter" idx="11"/>
          </p:nvPr>
        </p:nvSpPr>
        <p:spPr>
          <a:noFill/>
        </p:spPr>
        <p:txBody>
          <a:bodyPr/>
          <a:lstStyle/>
          <a:p>
            <a:pPr rtl="0"/>
            <a:endParaRPr lang="en-US" dirty="0"/>
          </a:p>
        </p:txBody>
      </p:sp>
      <p:sp>
        <p:nvSpPr>
          <p:cNvPr id="33796" name="Slide Number Placeholder 4"/>
          <p:cNvSpPr>
            <a:spLocks noGrp="1"/>
          </p:cNvSpPr>
          <p:nvPr>
            <p:ph type="sldNum" sz="quarter" idx="12"/>
          </p:nvPr>
        </p:nvSpPr>
        <p:spPr>
          <a:noFill/>
        </p:spPr>
        <p:txBody>
          <a:bodyPr/>
          <a:lstStyle/>
          <a:p>
            <a:pPr algn="r" rtl="0"/>
            <a:fld id="{45BCCD2A-2E75-4292-8795-4E5AAB46B756}" type="slidenum">
              <a:rPr lang="en-US"/>
              <a:pPr algn="r" rtl="0"/>
              <a:t>60</a:t>
            </a:fld>
            <a:endParaRPr lang="en-US"/>
          </a:p>
        </p:txBody>
      </p:sp>
      <p:sp>
        <p:nvSpPr>
          <p:cNvPr id="33797" name="Rectangle 2"/>
          <p:cNvSpPr>
            <a:spLocks noGrp="1" noChangeArrowheads="1"/>
          </p:cNvSpPr>
          <p:nvPr>
            <p:ph type="title"/>
          </p:nvPr>
        </p:nvSpPr>
        <p:spPr>
          <a:xfrm>
            <a:off x="1066800" y="76200"/>
            <a:ext cx="7391400" cy="838200"/>
          </a:xfrm>
        </p:spPr>
        <p:txBody>
          <a:bodyPr/>
          <a:lstStyle/>
          <a:p>
            <a:pPr algn="l" rtl="0"/>
            <a:r>
              <a:rPr lang="en-US" dirty="0" smtClean="0"/>
              <a:t>Immune System Architecture</a:t>
            </a:r>
          </a:p>
        </p:txBody>
      </p:sp>
      <p:pic>
        <p:nvPicPr>
          <p:cNvPr id="33798" name="Picture 3" descr="hh02126_"/>
          <p:cNvPicPr>
            <a:picLocks noChangeAspect="1" noChangeArrowheads="1"/>
          </p:cNvPicPr>
          <p:nvPr/>
        </p:nvPicPr>
        <p:blipFill>
          <a:blip r:embed="rId2" cstate="print"/>
          <a:srcRect/>
          <a:stretch>
            <a:fillRect/>
          </a:stretch>
        </p:blipFill>
        <p:spPr bwMode="auto">
          <a:xfrm>
            <a:off x="1371600" y="1524000"/>
            <a:ext cx="746125" cy="762000"/>
          </a:xfrm>
          <a:prstGeom prst="rect">
            <a:avLst/>
          </a:prstGeom>
          <a:noFill/>
          <a:ln w="9525">
            <a:noFill/>
            <a:miter lim="800000"/>
            <a:headEnd/>
            <a:tailEnd/>
          </a:ln>
        </p:spPr>
      </p:pic>
      <p:pic>
        <p:nvPicPr>
          <p:cNvPr id="33799" name="Picture 4" descr="hh02126_"/>
          <p:cNvPicPr>
            <a:picLocks noChangeAspect="1" noChangeArrowheads="1"/>
          </p:cNvPicPr>
          <p:nvPr/>
        </p:nvPicPr>
        <p:blipFill>
          <a:blip r:embed="rId2" cstate="print"/>
          <a:srcRect/>
          <a:stretch>
            <a:fillRect/>
          </a:stretch>
        </p:blipFill>
        <p:spPr bwMode="auto">
          <a:xfrm>
            <a:off x="609600" y="2895600"/>
            <a:ext cx="746125" cy="762000"/>
          </a:xfrm>
          <a:prstGeom prst="rect">
            <a:avLst/>
          </a:prstGeom>
          <a:noFill/>
          <a:ln w="9525">
            <a:noFill/>
            <a:miter lim="800000"/>
            <a:headEnd/>
            <a:tailEnd/>
          </a:ln>
        </p:spPr>
      </p:pic>
      <p:pic>
        <p:nvPicPr>
          <p:cNvPr id="33800" name="Picture 5" descr="hh02126_"/>
          <p:cNvPicPr>
            <a:picLocks noChangeAspect="1" noChangeArrowheads="1"/>
          </p:cNvPicPr>
          <p:nvPr/>
        </p:nvPicPr>
        <p:blipFill>
          <a:blip r:embed="rId2" cstate="print"/>
          <a:srcRect/>
          <a:stretch>
            <a:fillRect/>
          </a:stretch>
        </p:blipFill>
        <p:spPr bwMode="auto">
          <a:xfrm>
            <a:off x="609600" y="3733800"/>
            <a:ext cx="746125" cy="762000"/>
          </a:xfrm>
          <a:prstGeom prst="rect">
            <a:avLst/>
          </a:prstGeom>
          <a:noFill/>
          <a:ln w="9525">
            <a:noFill/>
            <a:miter lim="800000"/>
            <a:headEnd/>
            <a:tailEnd/>
          </a:ln>
        </p:spPr>
      </p:pic>
      <p:pic>
        <p:nvPicPr>
          <p:cNvPr id="33801" name="Picture 6" descr="hh02126_"/>
          <p:cNvPicPr>
            <a:picLocks noChangeAspect="1" noChangeArrowheads="1"/>
          </p:cNvPicPr>
          <p:nvPr/>
        </p:nvPicPr>
        <p:blipFill>
          <a:blip r:embed="rId2" cstate="print"/>
          <a:srcRect/>
          <a:stretch>
            <a:fillRect/>
          </a:stretch>
        </p:blipFill>
        <p:spPr bwMode="auto">
          <a:xfrm>
            <a:off x="1676400" y="5105400"/>
            <a:ext cx="746125" cy="762000"/>
          </a:xfrm>
          <a:prstGeom prst="rect">
            <a:avLst/>
          </a:prstGeom>
          <a:noFill/>
          <a:ln w="9525">
            <a:noFill/>
            <a:miter lim="800000"/>
            <a:headEnd/>
            <a:tailEnd/>
          </a:ln>
        </p:spPr>
      </p:pic>
      <p:sp>
        <p:nvSpPr>
          <p:cNvPr id="33802" name="Freeform 7"/>
          <p:cNvSpPr>
            <a:spLocks/>
          </p:cNvSpPr>
          <p:nvPr/>
        </p:nvSpPr>
        <p:spPr bwMode="auto">
          <a:xfrm>
            <a:off x="1905000" y="2057400"/>
            <a:ext cx="3476625" cy="3213100"/>
          </a:xfrm>
          <a:custGeom>
            <a:avLst/>
            <a:gdLst>
              <a:gd name="T0" fmla="*/ 517 w 2190"/>
              <a:gd name="T1" fmla="*/ 83 h 2024"/>
              <a:gd name="T2" fmla="*/ 394 w 2190"/>
              <a:gd name="T3" fmla="*/ 96 h 2024"/>
              <a:gd name="T4" fmla="*/ 353 w 2190"/>
              <a:gd name="T5" fmla="*/ 110 h 2024"/>
              <a:gd name="T6" fmla="*/ 325 w 2190"/>
              <a:gd name="T7" fmla="*/ 137 h 2024"/>
              <a:gd name="T8" fmla="*/ 284 w 2190"/>
              <a:gd name="T9" fmla="*/ 151 h 2024"/>
              <a:gd name="T10" fmla="*/ 270 w 2190"/>
              <a:gd name="T11" fmla="*/ 192 h 2024"/>
              <a:gd name="T12" fmla="*/ 243 w 2190"/>
              <a:gd name="T13" fmla="*/ 233 h 2024"/>
              <a:gd name="T14" fmla="*/ 229 w 2190"/>
              <a:gd name="T15" fmla="*/ 275 h 2024"/>
              <a:gd name="T16" fmla="*/ 106 w 2190"/>
              <a:gd name="T17" fmla="*/ 398 h 2024"/>
              <a:gd name="T18" fmla="*/ 37 w 2190"/>
              <a:gd name="T19" fmla="*/ 576 h 2024"/>
              <a:gd name="T20" fmla="*/ 24 w 2190"/>
              <a:gd name="T21" fmla="*/ 631 h 2024"/>
              <a:gd name="T22" fmla="*/ 24 w 2190"/>
              <a:gd name="T23" fmla="*/ 905 h 2024"/>
              <a:gd name="T24" fmla="*/ 133 w 2190"/>
              <a:gd name="T25" fmla="*/ 1207 h 2024"/>
              <a:gd name="T26" fmla="*/ 147 w 2190"/>
              <a:gd name="T27" fmla="*/ 1262 h 2024"/>
              <a:gd name="T28" fmla="*/ 174 w 2190"/>
              <a:gd name="T29" fmla="*/ 1331 h 2024"/>
              <a:gd name="T30" fmla="*/ 257 w 2190"/>
              <a:gd name="T31" fmla="*/ 1605 h 2024"/>
              <a:gd name="T32" fmla="*/ 805 w 2190"/>
              <a:gd name="T33" fmla="*/ 1961 h 2024"/>
              <a:gd name="T34" fmla="*/ 1038 w 2190"/>
              <a:gd name="T35" fmla="*/ 2016 h 2024"/>
              <a:gd name="T36" fmla="*/ 1505 w 2190"/>
              <a:gd name="T37" fmla="*/ 2003 h 2024"/>
              <a:gd name="T38" fmla="*/ 1532 w 2190"/>
              <a:gd name="T39" fmla="*/ 1948 h 2024"/>
              <a:gd name="T40" fmla="*/ 1601 w 2190"/>
              <a:gd name="T41" fmla="*/ 1838 h 2024"/>
              <a:gd name="T42" fmla="*/ 1930 w 2190"/>
              <a:gd name="T43" fmla="*/ 1715 h 2024"/>
              <a:gd name="T44" fmla="*/ 2012 w 2190"/>
              <a:gd name="T45" fmla="*/ 1523 h 2024"/>
              <a:gd name="T46" fmla="*/ 2136 w 2190"/>
              <a:gd name="T47" fmla="*/ 1440 h 2024"/>
              <a:gd name="T48" fmla="*/ 2190 w 2190"/>
              <a:gd name="T49" fmla="*/ 1344 h 2024"/>
              <a:gd name="T50" fmla="*/ 2149 w 2190"/>
              <a:gd name="T51" fmla="*/ 1139 h 2024"/>
              <a:gd name="T52" fmla="*/ 2094 w 2190"/>
              <a:gd name="T53" fmla="*/ 1001 h 2024"/>
              <a:gd name="T54" fmla="*/ 1889 w 2190"/>
              <a:gd name="T55" fmla="*/ 823 h 2024"/>
              <a:gd name="T56" fmla="*/ 1806 w 2190"/>
              <a:gd name="T57" fmla="*/ 590 h 2024"/>
              <a:gd name="T58" fmla="*/ 1669 w 2190"/>
              <a:gd name="T59" fmla="*/ 371 h 2024"/>
              <a:gd name="T60" fmla="*/ 1491 w 2190"/>
              <a:gd name="T61" fmla="*/ 165 h 2024"/>
              <a:gd name="T62" fmla="*/ 1354 w 2190"/>
              <a:gd name="T63" fmla="*/ 124 h 2024"/>
              <a:gd name="T64" fmla="*/ 901 w 2190"/>
              <a:gd name="T65" fmla="*/ 28 h 2024"/>
              <a:gd name="T66" fmla="*/ 737 w 2190"/>
              <a:gd name="T67" fmla="*/ 0 h 2024"/>
              <a:gd name="T68" fmla="*/ 517 w 2190"/>
              <a:gd name="T69" fmla="*/ 83 h 20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90"/>
              <a:gd name="T106" fmla="*/ 0 h 2024"/>
              <a:gd name="T107" fmla="*/ 2190 w 2190"/>
              <a:gd name="T108" fmla="*/ 2024 h 20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90" h="2024">
                <a:moveTo>
                  <a:pt x="517" y="83"/>
                </a:moveTo>
                <a:cubicBezTo>
                  <a:pt x="449" y="60"/>
                  <a:pt x="489" y="64"/>
                  <a:pt x="394" y="96"/>
                </a:cubicBezTo>
                <a:cubicBezTo>
                  <a:pt x="380" y="101"/>
                  <a:pt x="353" y="110"/>
                  <a:pt x="353" y="110"/>
                </a:cubicBezTo>
                <a:cubicBezTo>
                  <a:pt x="344" y="119"/>
                  <a:pt x="336" y="130"/>
                  <a:pt x="325" y="137"/>
                </a:cubicBezTo>
                <a:cubicBezTo>
                  <a:pt x="313" y="144"/>
                  <a:pt x="294" y="141"/>
                  <a:pt x="284" y="151"/>
                </a:cubicBezTo>
                <a:cubicBezTo>
                  <a:pt x="274" y="161"/>
                  <a:pt x="276" y="179"/>
                  <a:pt x="270" y="192"/>
                </a:cubicBezTo>
                <a:cubicBezTo>
                  <a:pt x="263" y="207"/>
                  <a:pt x="250" y="218"/>
                  <a:pt x="243" y="233"/>
                </a:cubicBezTo>
                <a:cubicBezTo>
                  <a:pt x="236" y="246"/>
                  <a:pt x="236" y="262"/>
                  <a:pt x="229" y="275"/>
                </a:cubicBezTo>
                <a:cubicBezTo>
                  <a:pt x="202" y="330"/>
                  <a:pt x="155" y="366"/>
                  <a:pt x="106" y="398"/>
                </a:cubicBezTo>
                <a:cubicBezTo>
                  <a:pt x="47" y="497"/>
                  <a:pt x="70" y="444"/>
                  <a:pt x="37" y="576"/>
                </a:cubicBezTo>
                <a:cubicBezTo>
                  <a:pt x="32" y="594"/>
                  <a:pt x="24" y="631"/>
                  <a:pt x="24" y="631"/>
                </a:cubicBezTo>
                <a:cubicBezTo>
                  <a:pt x="11" y="760"/>
                  <a:pt x="0" y="776"/>
                  <a:pt x="24" y="905"/>
                </a:cubicBezTo>
                <a:cubicBezTo>
                  <a:pt x="44" y="1010"/>
                  <a:pt x="96" y="1108"/>
                  <a:pt x="133" y="1207"/>
                </a:cubicBezTo>
                <a:cubicBezTo>
                  <a:pt x="140" y="1225"/>
                  <a:pt x="141" y="1244"/>
                  <a:pt x="147" y="1262"/>
                </a:cubicBezTo>
                <a:cubicBezTo>
                  <a:pt x="155" y="1285"/>
                  <a:pt x="165" y="1308"/>
                  <a:pt x="174" y="1331"/>
                </a:cubicBezTo>
                <a:cubicBezTo>
                  <a:pt x="191" y="1428"/>
                  <a:pt x="212" y="1517"/>
                  <a:pt x="257" y="1605"/>
                </a:cubicBezTo>
                <a:cubicBezTo>
                  <a:pt x="317" y="1857"/>
                  <a:pt x="581" y="1924"/>
                  <a:pt x="805" y="1961"/>
                </a:cubicBezTo>
                <a:cubicBezTo>
                  <a:pt x="883" y="1988"/>
                  <a:pt x="956" y="2005"/>
                  <a:pt x="1038" y="2016"/>
                </a:cubicBezTo>
                <a:cubicBezTo>
                  <a:pt x="1194" y="2012"/>
                  <a:pt x="1351" y="2024"/>
                  <a:pt x="1505" y="2003"/>
                </a:cubicBezTo>
                <a:cubicBezTo>
                  <a:pt x="1525" y="2000"/>
                  <a:pt x="1524" y="1967"/>
                  <a:pt x="1532" y="1948"/>
                </a:cubicBezTo>
                <a:cubicBezTo>
                  <a:pt x="1565" y="1874"/>
                  <a:pt x="1544" y="1886"/>
                  <a:pt x="1601" y="1838"/>
                </a:cubicBezTo>
                <a:cubicBezTo>
                  <a:pt x="1689" y="1763"/>
                  <a:pt x="1817" y="1733"/>
                  <a:pt x="1930" y="1715"/>
                </a:cubicBezTo>
                <a:cubicBezTo>
                  <a:pt x="2026" y="1650"/>
                  <a:pt x="1979" y="1630"/>
                  <a:pt x="2012" y="1523"/>
                </a:cubicBezTo>
                <a:cubicBezTo>
                  <a:pt x="2023" y="1486"/>
                  <a:pt x="2108" y="1454"/>
                  <a:pt x="2136" y="1440"/>
                </a:cubicBezTo>
                <a:cubicBezTo>
                  <a:pt x="2154" y="1416"/>
                  <a:pt x="2190" y="1380"/>
                  <a:pt x="2190" y="1344"/>
                </a:cubicBezTo>
                <a:cubicBezTo>
                  <a:pt x="2190" y="1274"/>
                  <a:pt x="2168" y="1205"/>
                  <a:pt x="2149" y="1139"/>
                </a:cubicBezTo>
                <a:cubicBezTo>
                  <a:pt x="2136" y="1091"/>
                  <a:pt x="2132" y="1039"/>
                  <a:pt x="2094" y="1001"/>
                </a:cubicBezTo>
                <a:cubicBezTo>
                  <a:pt x="2029" y="936"/>
                  <a:pt x="1932" y="910"/>
                  <a:pt x="1889" y="823"/>
                </a:cubicBezTo>
                <a:cubicBezTo>
                  <a:pt x="1852" y="749"/>
                  <a:pt x="1842" y="664"/>
                  <a:pt x="1806" y="590"/>
                </a:cubicBezTo>
                <a:cubicBezTo>
                  <a:pt x="1769" y="514"/>
                  <a:pt x="1720" y="439"/>
                  <a:pt x="1669" y="371"/>
                </a:cubicBezTo>
                <a:cubicBezTo>
                  <a:pt x="1646" y="295"/>
                  <a:pt x="1567" y="197"/>
                  <a:pt x="1491" y="165"/>
                </a:cubicBezTo>
                <a:cubicBezTo>
                  <a:pt x="1447" y="146"/>
                  <a:pt x="1399" y="139"/>
                  <a:pt x="1354" y="124"/>
                </a:cubicBezTo>
                <a:cubicBezTo>
                  <a:pt x="1204" y="74"/>
                  <a:pt x="1059" y="46"/>
                  <a:pt x="901" y="28"/>
                </a:cubicBezTo>
                <a:cubicBezTo>
                  <a:pt x="822" y="19"/>
                  <a:pt x="808" y="15"/>
                  <a:pt x="737" y="0"/>
                </a:cubicBezTo>
                <a:cubicBezTo>
                  <a:pt x="669" y="12"/>
                  <a:pt x="552" y="14"/>
                  <a:pt x="517" y="83"/>
                </a:cubicBezTo>
                <a:close/>
              </a:path>
            </a:pathLst>
          </a:custGeom>
          <a:noFill/>
          <a:ln w="9525">
            <a:solidFill>
              <a:schemeClr val="tx1"/>
            </a:solidFill>
            <a:miter lim="800000"/>
            <a:headEnd/>
            <a:tailEnd/>
          </a:ln>
        </p:spPr>
        <p:txBody>
          <a:bodyPr wrap="none"/>
          <a:lstStyle/>
          <a:p>
            <a:endParaRPr lang="en-US"/>
          </a:p>
        </p:txBody>
      </p:sp>
      <p:sp>
        <p:nvSpPr>
          <p:cNvPr id="33803" name="Line 8"/>
          <p:cNvSpPr>
            <a:spLocks noChangeShapeType="1"/>
          </p:cNvSpPr>
          <p:nvPr/>
        </p:nvSpPr>
        <p:spPr bwMode="auto">
          <a:xfrm flipV="1">
            <a:off x="2514600" y="5105400"/>
            <a:ext cx="304800" cy="304800"/>
          </a:xfrm>
          <a:prstGeom prst="line">
            <a:avLst/>
          </a:prstGeom>
          <a:noFill/>
          <a:ln w="9525">
            <a:solidFill>
              <a:schemeClr val="tx1"/>
            </a:solidFill>
            <a:miter lim="800000"/>
            <a:headEnd/>
            <a:tailEnd/>
          </a:ln>
        </p:spPr>
        <p:txBody>
          <a:bodyPr wrap="none"/>
          <a:lstStyle/>
          <a:p>
            <a:endParaRPr lang="en-US"/>
          </a:p>
        </p:txBody>
      </p:sp>
      <p:sp>
        <p:nvSpPr>
          <p:cNvPr id="33804" name="Line 9"/>
          <p:cNvSpPr>
            <a:spLocks noChangeShapeType="1"/>
          </p:cNvSpPr>
          <p:nvPr/>
        </p:nvSpPr>
        <p:spPr bwMode="auto">
          <a:xfrm flipV="1">
            <a:off x="1447800" y="3962400"/>
            <a:ext cx="609600" cy="76200"/>
          </a:xfrm>
          <a:prstGeom prst="line">
            <a:avLst/>
          </a:prstGeom>
          <a:noFill/>
          <a:ln w="9525">
            <a:solidFill>
              <a:schemeClr val="tx1"/>
            </a:solidFill>
            <a:miter lim="800000"/>
            <a:headEnd/>
            <a:tailEnd/>
          </a:ln>
        </p:spPr>
        <p:txBody>
          <a:bodyPr wrap="none"/>
          <a:lstStyle/>
          <a:p>
            <a:endParaRPr lang="en-US"/>
          </a:p>
        </p:txBody>
      </p:sp>
      <p:sp>
        <p:nvSpPr>
          <p:cNvPr id="33805" name="Line 10"/>
          <p:cNvSpPr>
            <a:spLocks noChangeShapeType="1"/>
          </p:cNvSpPr>
          <p:nvPr/>
        </p:nvSpPr>
        <p:spPr bwMode="auto">
          <a:xfrm>
            <a:off x="1447800" y="3200400"/>
            <a:ext cx="457200" cy="0"/>
          </a:xfrm>
          <a:prstGeom prst="line">
            <a:avLst/>
          </a:prstGeom>
          <a:noFill/>
          <a:ln w="9525">
            <a:solidFill>
              <a:schemeClr val="tx1"/>
            </a:solidFill>
            <a:miter lim="800000"/>
            <a:headEnd/>
            <a:tailEnd/>
          </a:ln>
        </p:spPr>
        <p:txBody>
          <a:bodyPr wrap="none"/>
          <a:lstStyle/>
          <a:p>
            <a:endParaRPr lang="en-US"/>
          </a:p>
        </p:txBody>
      </p:sp>
      <p:sp>
        <p:nvSpPr>
          <p:cNvPr id="33806" name="Line 11"/>
          <p:cNvSpPr>
            <a:spLocks noChangeShapeType="1"/>
          </p:cNvSpPr>
          <p:nvPr/>
        </p:nvSpPr>
        <p:spPr bwMode="auto">
          <a:xfrm>
            <a:off x="2209800" y="1828800"/>
            <a:ext cx="304800" cy="381000"/>
          </a:xfrm>
          <a:prstGeom prst="line">
            <a:avLst/>
          </a:prstGeom>
          <a:noFill/>
          <a:ln w="9525">
            <a:solidFill>
              <a:schemeClr val="tx1"/>
            </a:solidFill>
            <a:miter lim="800000"/>
            <a:headEnd/>
            <a:tailEnd/>
          </a:ln>
        </p:spPr>
        <p:txBody>
          <a:bodyPr wrap="none"/>
          <a:lstStyle/>
          <a:p>
            <a:endParaRPr lang="en-US"/>
          </a:p>
        </p:txBody>
      </p:sp>
      <p:sp>
        <p:nvSpPr>
          <p:cNvPr id="33807" name="Text Box 12"/>
          <p:cNvSpPr txBox="1">
            <a:spLocks noChangeArrowheads="1"/>
          </p:cNvSpPr>
          <p:nvPr/>
        </p:nvSpPr>
        <p:spPr bwMode="auto">
          <a:xfrm>
            <a:off x="2346325" y="3233738"/>
            <a:ext cx="1849161" cy="584775"/>
          </a:xfrm>
          <a:prstGeom prst="rect">
            <a:avLst/>
          </a:prstGeom>
          <a:noFill/>
          <a:ln w="9525">
            <a:noFill/>
            <a:miter lim="800000"/>
            <a:headEnd/>
            <a:tailEnd/>
          </a:ln>
        </p:spPr>
        <p:txBody>
          <a:bodyPr wrap="none">
            <a:spAutoFit/>
          </a:bodyPr>
          <a:lstStyle/>
          <a:p>
            <a:pPr eaLnBrk="1" hangingPunct="1"/>
            <a:r>
              <a:rPr lang="en-US" dirty="0">
                <a:latin typeface="Tahoma" pitchFamily="34" charset="0"/>
              </a:rPr>
              <a:t>active network:</a:t>
            </a:r>
          </a:p>
          <a:p>
            <a:pPr eaLnBrk="1" hangingPunct="1"/>
            <a:r>
              <a:rPr lang="en-US" dirty="0">
                <a:latin typeface="Tahoma" pitchFamily="34" charset="0"/>
              </a:rPr>
              <a:t>controls “flooding”</a:t>
            </a:r>
          </a:p>
        </p:txBody>
      </p:sp>
      <p:sp>
        <p:nvSpPr>
          <p:cNvPr id="33808" name="Rectangle 13"/>
          <p:cNvSpPr>
            <a:spLocks noChangeArrowheads="1"/>
          </p:cNvSpPr>
          <p:nvPr/>
        </p:nvSpPr>
        <p:spPr bwMode="auto">
          <a:xfrm>
            <a:off x="6248400" y="2895600"/>
            <a:ext cx="1524000" cy="1752600"/>
          </a:xfrm>
          <a:prstGeom prst="rect">
            <a:avLst/>
          </a:prstGeom>
          <a:noFill/>
          <a:ln w="9525">
            <a:solidFill>
              <a:schemeClr val="tx1"/>
            </a:solidFill>
            <a:miter lim="800000"/>
            <a:headEnd/>
            <a:tailEnd/>
          </a:ln>
        </p:spPr>
        <p:txBody>
          <a:bodyPr wrap="none" anchor="ctr"/>
          <a:lstStyle/>
          <a:p>
            <a:endParaRPr lang="en-US"/>
          </a:p>
        </p:txBody>
      </p:sp>
      <p:sp>
        <p:nvSpPr>
          <p:cNvPr id="33809" name="Text Box 14"/>
          <p:cNvSpPr txBox="1">
            <a:spLocks noChangeArrowheads="1"/>
          </p:cNvSpPr>
          <p:nvPr/>
        </p:nvSpPr>
        <p:spPr bwMode="auto">
          <a:xfrm>
            <a:off x="6461125" y="3233738"/>
            <a:ext cx="907621" cy="830997"/>
          </a:xfrm>
          <a:prstGeom prst="rect">
            <a:avLst/>
          </a:prstGeom>
          <a:noFill/>
          <a:ln w="9525">
            <a:noFill/>
            <a:miter lim="800000"/>
            <a:headEnd/>
            <a:tailEnd/>
          </a:ln>
        </p:spPr>
        <p:txBody>
          <a:bodyPr wrap="none">
            <a:spAutoFit/>
          </a:bodyPr>
          <a:lstStyle/>
          <a:p>
            <a:pPr eaLnBrk="1" hangingPunct="1"/>
            <a:r>
              <a:rPr lang="en-US" dirty="0" smtClean="0">
                <a:latin typeface="Tahoma" pitchFamily="34" charset="0"/>
              </a:rPr>
              <a:t>Virus</a:t>
            </a:r>
            <a:endParaRPr lang="en-US" dirty="0">
              <a:latin typeface="Tahoma" pitchFamily="34" charset="0"/>
            </a:endParaRPr>
          </a:p>
          <a:p>
            <a:pPr eaLnBrk="1" hangingPunct="1"/>
            <a:r>
              <a:rPr lang="en-US" dirty="0" smtClean="0">
                <a:latin typeface="Tahoma" pitchFamily="34" charset="0"/>
              </a:rPr>
              <a:t>Analysis</a:t>
            </a:r>
            <a:endParaRPr lang="en-US" dirty="0">
              <a:latin typeface="Tahoma" pitchFamily="34" charset="0"/>
            </a:endParaRPr>
          </a:p>
          <a:p>
            <a:pPr eaLnBrk="1" hangingPunct="1"/>
            <a:r>
              <a:rPr lang="en-US" dirty="0" smtClean="0">
                <a:latin typeface="Tahoma" pitchFamily="34" charset="0"/>
              </a:rPr>
              <a:t>Center</a:t>
            </a:r>
            <a:endParaRPr lang="en-US" dirty="0">
              <a:latin typeface="Tahoma" pitchFamily="34" charset="0"/>
            </a:endParaRPr>
          </a:p>
        </p:txBody>
      </p:sp>
      <p:sp>
        <p:nvSpPr>
          <p:cNvPr id="33810" name="Line 15"/>
          <p:cNvSpPr>
            <a:spLocks noChangeShapeType="1"/>
          </p:cNvSpPr>
          <p:nvPr/>
        </p:nvSpPr>
        <p:spPr bwMode="auto">
          <a:xfrm>
            <a:off x="5334000" y="3886200"/>
            <a:ext cx="914400" cy="0"/>
          </a:xfrm>
          <a:prstGeom prst="line">
            <a:avLst/>
          </a:prstGeom>
          <a:noFill/>
          <a:ln w="9525">
            <a:solidFill>
              <a:schemeClr val="tx1"/>
            </a:solidFill>
            <a:miter lim="800000"/>
            <a:headEnd/>
            <a:tailEnd/>
          </a:ln>
        </p:spPr>
        <p:txBody>
          <a:bodyPr wrap="none"/>
          <a:lstStyle/>
          <a:p>
            <a:endParaRPr lang="en-US"/>
          </a:p>
        </p:txBody>
      </p:sp>
      <p:grpSp>
        <p:nvGrpSpPr>
          <p:cNvPr id="2" name="Group 16"/>
          <p:cNvGrpSpPr>
            <a:grpSpLocks/>
          </p:cNvGrpSpPr>
          <p:nvPr/>
        </p:nvGrpSpPr>
        <p:grpSpPr bwMode="auto">
          <a:xfrm>
            <a:off x="3276599" y="1828799"/>
            <a:ext cx="2743200" cy="600075"/>
            <a:chOff x="2064" y="1152"/>
            <a:chExt cx="1728" cy="378"/>
          </a:xfrm>
        </p:grpSpPr>
        <p:sp>
          <p:nvSpPr>
            <p:cNvPr id="33816" name="AutoShape 17"/>
            <p:cNvSpPr>
              <a:spLocks noChangeArrowheads="1"/>
            </p:cNvSpPr>
            <p:nvPr/>
          </p:nvSpPr>
          <p:spPr bwMode="auto">
            <a:xfrm>
              <a:off x="2064" y="1152"/>
              <a:ext cx="1728" cy="192"/>
            </a:xfrm>
            <a:prstGeom prst="rightArrow">
              <a:avLst>
                <a:gd name="adj1" fmla="val 50000"/>
                <a:gd name="adj2" fmla="val 225000"/>
              </a:avLst>
            </a:prstGeom>
            <a:solidFill>
              <a:schemeClr val="accent1"/>
            </a:solidFill>
            <a:ln w="9525">
              <a:solidFill>
                <a:schemeClr val="tx1"/>
              </a:solidFill>
              <a:miter lim="800000"/>
              <a:headEnd/>
              <a:tailEnd/>
            </a:ln>
          </p:spPr>
          <p:txBody>
            <a:bodyPr wrap="none" anchor="ctr"/>
            <a:lstStyle/>
            <a:p>
              <a:endParaRPr lang="en-US"/>
            </a:p>
          </p:txBody>
        </p:sp>
        <p:sp>
          <p:nvSpPr>
            <p:cNvPr id="33817" name="Text Box 18"/>
            <p:cNvSpPr txBox="1">
              <a:spLocks noChangeArrowheads="1"/>
            </p:cNvSpPr>
            <p:nvPr/>
          </p:nvSpPr>
          <p:spPr bwMode="auto">
            <a:xfrm>
              <a:off x="2918" y="1317"/>
              <a:ext cx="662" cy="213"/>
            </a:xfrm>
            <a:prstGeom prst="rect">
              <a:avLst/>
            </a:prstGeom>
            <a:noFill/>
            <a:ln w="9525">
              <a:noFill/>
              <a:miter lim="800000"/>
              <a:headEnd/>
              <a:tailEnd/>
            </a:ln>
          </p:spPr>
          <p:txBody>
            <a:bodyPr wrap="none">
              <a:spAutoFit/>
            </a:bodyPr>
            <a:lstStyle/>
            <a:p>
              <a:pPr eaLnBrk="1" hangingPunct="1"/>
              <a:r>
                <a:rPr lang="en-US">
                  <a:latin typeface="Tahoma" pitchFamily="34" charset="0"/>
                </a:rPr>
                <a:t>new virus</a:t>
              </a:r>
            </a:p>
          </p:txBody>
        </p:sp>
      </p:grpSp>
      <p:grpSp>
        <p:nvGrpSpPr>
          <p:cNvPr id="3" name="Group 19"/>
          <p:cNvGrpSpPr>
            <a:grpSpLocks/>
          </p:cNvGrpSpPr>
          <p:nvPr/>
        </p:nvGrpSpPr>
        <p:grpSpPr bwMode="auto">
          <a:xfrm>
            <a:off x="2971800" y="5529266"/>
            <a:ext cx="3602038" cy="676275"/>
            <a:chOff x="1872" y="3483"/>
            <a:chExt cx="2269" cy="426"/>
          </a:xfrm>
        </p:grpSpPr>
        <p:sp>
          <p:nvSpPr>
            <p:cNvPr id="33814" name="AutoShape 20"/>
            <p:cNvSpPr>
              <a:spLocks noChangeArrowheads="1"/>
            </p:cNvSpPr>
            <p:nvPr/>
          </p:nvSpPr>
          <p:spPr bwMode="auto">
            <a:xfrm flipH="1">
              <a:off x="2074" y="3483"/>
              <a:ext cx="1728" cy="192"/>
            </a:xfrm>
            <a:prstGeom prst="rightArrow">
              <a:avLst>
                <a:gd name="adj1" fmla="val 50000"/>
                <a:gd name="adj2" fmla="val 225000"/>
              </a:avLst>
            </a:prstGeom>
            <a:solidFill>
              <a:schemeClr val="accent1"/>
            </a:solidFill>
            <a:ln w="9525">
              <a:solidFill>
                <a:schemeClr val="tx1"/>
              </a:solidFill>
              <a:miter lim="800000"/>
              <a:headEnd/>
              <a:tailEnd/>
            </a:ln>
          </p:spPr>
          <p:txBody>
            <a:bodyPr wrap="none" anchor="ctr"/>
            <a:lstStyle/>
            <a:p>
              <a:endParaRPr lang="en-US"/>
            </a:p>
          </p:txBody>
        </p:sp>
        <p:sp>
          <p:nvSpPr>
            <p:cNvPr id="33815" name="Text Box 21"/>
            <p:cNvSpPr txBox="1">
              <a:spLocks noChangeArrowheads="1"/>
            </p:cNvSpPr>
            <p:nvPr/>
          </p:nvSpPr>
          <p:spPr bwMode="auto">
            <a:xfrm>
              <a:off x="1872" y="3696"/>
              <a:ext cx="2269" cy="213"/>
            </a:xfrm>
            <a:prstGeom prst="rect">
              <a:avLst/>
            </a:prstGeom>
            <a:noFill/>
            <a:ln w="9525">
              <a:noFill/>
              <a:miter lim="800000"/>
              <a:headEnd/>
              <a:tailEnd/>
            </a:ln>
          </p:spPr>
          <p:txBody>
            <a:bodyPr wrap="none">
              <a:spAutoFit/>
            </a:bodyPr>
            <a:lstStyle/>
            <a:p>
              <a:pPr eaLnBrk="1" hangingPunct="1"/>
              <a:r>
                <a:rPr lang="en-US">
                  <a:latin typeface="Tahoma" pitchFamily="34" charset="0"/>
                </a:rPr>
                <a:t>signature and disinfection instructions</a:t>
              </a:r>
            </a:p>
          </p:txBody>
        </p:sp>
      </p:grpSp>
      <p:sp>
        <p:nvSpPr>
          <p:cNvPr id="33813" name="Text Box 22"/>
          <p:cNvSpPr txBox="1">
            <a:spLocks noChangeArrowheads="1"/>
          </p:cNvSpPr>
          <p:nvPr/>
        </p:nvSpPr>
        <p:spPr bwMode="auto">
          <a:xfrm>
            <a:off x="304800" y="5105400"/>
            <a:ext cx="1469954" cy="584775"/>
          </a:xfrm>
          <a:prstGeom prst="rect">
            <a:avLst/>
          </a:prstGeom>
          <a:noFill/>
          <a:ln w="9525">
            <a:noFill/>
            <a:miter lim="800000"/>
            <a:headEnd/>
            <a:tailEnd/>
          </a:ln>
        </p:spPr>
        <p:txBody>
          <a:bodyPr wrap="none">
            <a:spAutoFit/>
          </a:bodyPr>
          <a:lstStyle/>
          <a:p>
            <a:pPr eaLnBrk="1" hangingPunct="1"/>
            <a:r>
              <a:rPr lang="en-US" dirty="0">
                <a:latin typeface="Tahoma" pitchFamily="34" charset="0"/>
              </a:rPr>
              <a:t>local</a:t>
            </a:r>
          </a:p>
          <a:p>
            <a:pPr algn="ctr" eaLnBrk="1" hangingPunct="1"/>
            <a:r>
              <a:rPr lang="en-US" dirty="0">
                <a:latin typeface="Tahoma" pitchFamily="34" charset="0"/>
              </a:rPr>
              <a:t>administrators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pPr algn="l" rtl="0"/>
            <a:fld id="{1C9E0B9F-1640-4ACE-BF59-3A6C45540A3E}" type="datetime1">
              <a:rPr lang="en-US"/>
              <a:pPr algn="l" rtl="0"/>
              <a:t>4/15/2014</a:t>
            </a:fld>
            <a:endParaRPr lang="en-US"/>
          </a:p>
        </p:txBody>
      </p:sp>
      <p:sp>
        <p:nvSpPr>
          <p:cNvPr id="34819" name="Footer Placeholder 4"/>
          <p:cNvSpPr>
            <a:spLocks noGrp="1"/>
          </p:cNvSpPr>
          <p:nvPr>
            <p:ph type="ftr" sz="quarter" idx="11"/>
          </p:nvPr>
        </p:nvSpPr>
        <p:spPr>
          <a:noFill/>
        </p:spPr>
        <p:txBody>
          <a:bodyPr/>
          <a:lstStyle/>
          <a:p>
            <a:pPr rtl="0"/>
            <a:endParaRPr lang="en-US" dirty="0"/>
          </a:p>
        </p:txBody>
      </p:sp>
      <p:sp>
        <p:nvSpPr>
          <p:cNvPr id="34820" name="Slide Number Placeholder 5"/>
          <p:cNvSpPr>
            <a:spLocks noGrp="1"/>
          </p:cNvSpPr>
          <p:nvPr>
            <p:ph type="sldNum" sz="quarter" idx="11"/>
          </p:nvPr>
        </p:nvSpPr>
        <p:spPr>
          <a:xfrm>
            <a:off x="6553200" y="6248400"/>
            <a:ext cx="1905000" cy="457200"/>
          </a:xfrm>
          <a:prstGeom prst="rect">
            <a:avLst/>
          </a:prstGeom>
          <a:noFill/>
        </p:spPr>
        <p:txBody>
          <a:bodyPr/>
          <a:lstStyle/>
          <a:p>
            <a:pPr rtl="0"/>
            <a:fld id="{1B9969DA-0C79-4555-A9E3-BF604A19BC22}" type="slidenum">
              <a:rPr lang="en-US"/>
              <a:pPr rtl="0"/>
              <a:t>61</a:t>
            </a:fld>
            <a:endParaRPr lang="en-US"/>
          </a:p>
        </p:txBody>
      </p:sp>
      <p:sp>
        <p:nvSpPr>
          <p:cNvPr id="34821" name="Rectangle 2"/>
          <p:cNvSpPr>
            <a:spLocks noGrp="1" noChangeArrowheads="1"/>
          </p:cNvSpPr>
          <p:nvPr>
            <p:ph type="title"/>
          </p:nvPr>
        </p:nvSpPr>
        <p:spPr>
          <a:xfrm>
            <a:off x="990600" y="152400"/>
            <a:ext cx="7793038" cy="838200"/>
          </a:xfrm>
        </p:spPr>
        <p:txBody>
          <a:bodyPr/>
          <a:lstStyle/>
          <a:p>
            <a:pPr algn="l" rtl="0"/>
            <a:r>
              <a:rPr lang="en-US" dirty="0" smtClean="0"/>
              <a:t>Signature Extraction at VAC</a:t>
            </a:r>
          </a:p>
        </p:txBody>
      </p:sp>
      <p:sp>
        <p:nvSpPr>
          <p:cNvPr id="34822" name="Rectangle 3"/>
          <p:cNvSpPr>
            <a:spLocks noGrp="1" noChangeArrowheads="1"/>
          </p:cNvSpPr>
          <p:nvPr>
            <p:ph type="body" idx="1"/>
          </p:nvPr>
        </p:nvSpPr>
        <p:spPr/>
        <p:txBody>
          <a:bodyPr/>
          <a:lstStyle/>
          <a:p>
            <a:pPr algn="l" rtl="0">
              <a:lnSpc>
                <a:spcPct val="90000"/>
              </a:lnSpc>
            </a:pPr>
            <a:r>
              <a:rPr lang="en-US" sz="2400" dirty="0" smtClean="0"/>
              <a:t>Virus allowed (encouraged) to replicate in controlled environment in immune center</a:t>
            </a:r>
          </a:p>
          <a:p>
            <a:pPr algn="l" rtl="0">
              <a:lnSpc>
                <a:spcPct val="90000"/>
              </a:lnSpc>
            </a:pPr>
            <a:r>
              <a:rPr lang="en-US" sz="2400" dirty="0" smtClean="0"/>
              <a:t>This yields collection of infected files</a:t>
            </a:r>
          </a:p>
          <a:p>
            <a:pPr algn="l" rtl="0">
              <a:lnSpc>
                <a:spcPct val="90000"/>
              </a:lnSpc>
            </a:pPr>
            <a:r>
              <a:rPr lang="en-US" sz="2400" dirty="0" smtClean="0"/>
              <a:t>In addition, a collection of “clean” files is available</a:t>
            </a:r>
          </a:p>
          <a:p>
            <a:pPr algn="l" rtl="0">
              <a:lnSpc>
                <a:spcPct val="90000"/>
              </a:lnSpc>
            </a:pPr>
            <a:r>
              <a:rPr lang="en-US" sz="2400" dirty="0" smtClean="0"/>
              <a:t>Machine learning techniques used to find strings that appear in most infected files and in few clean files (e.g. award/punishment learning):</a:t>
            </a:r>
          </a:p>
          <a:p>
            <a:pPr lvl="1" algn="l" rtl="0">
              <a:lnSpc>
                <a:spcPct val="90000"/>
              </a:lnSpc>
            </a:pPr>
            <a:r>
              <a:rPr lang="en-US" sz="1800" dirty="0" smtClean="0"/>
              <a:t>search files for candidate strings</a:t>
            </a:r>
          </a:p>
          <a:p>
            <a:pPr lvl="2" algn="l" rtl="0">
              <a:lnSpc>
                <a:spcPct val="90000"/>
              </a:lnSpc>
            </a:pPr>
            <a:r>
              <a:rPr lang="en-US" sz="2000" dirty="0" smtClean="0"/>
              <a:t>add points if found in infected file</a:t>
            </a:r>
          </a:p>
          <a:p>
            <a:pPr lvl="2" algn="l" rtl="0">
              <a:lnSpc>
                <a:spcPct val="90000"/>
              </a:lnSpc>
            </a:pPr>
            <a:r>
              <a:rPr lang="en-US" sz="2000" dirty="0" smtClean="0"/>
              <a:t>subtract points if found in clean file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pPr algn="l" rtl="0"/>
            <a:fld id="{32799283-EA80-4D64-8093-09C5F4AB862B}" type="datetime1">
              <a:rPr lang="en-US"/>
              <a:pPr algn="l" rtl="0"/>
              <a:t>4/15/2014</a:t>
            </a:fld>
            <a:endParaRPr lang="en-US"/>
          </a:p>
        </p:txBody>
      </p:sp>
      <p:sp>
        <p:nvSpPr>
          <p:cNvPr id="36867" name="Footer Placeholder 4"/>
          <p:cNvSpPr>
            <a:spLocks noGrp="1"/>
          </p:cNvSpPr>
          <p:nvPr>
            <p:ph type="ftr" sz="quarter" idx="11"/>
          </p:nvPr>
        </p:nvSpPr>
        <p:spPr>
          <a:noFill/>
        </p:spPr>
        <p:txBody>
          <a:bodyPr/>
          <a:lstStyle/>
          <a:p>
            <a:pPr rtl="0"/>
            <a:endParaRPr lang="en-US" dirty="0"/>
          </a:p>
        </p:txBody>
      </p:sp>
      <p:sp>
        <p:nvSpPr>
          <p:cNvPr id="36868" name="Slide Number Placeholder 5"/>
          <p:cNvSpPr>
            <a:spLocks noGrp="1"/>
          </p:cNvSpPr>
          <p:nvPr>
            <p:ph type="sldNum" sz="quarter" idx="11"/>
          </p:nvPr>
        </p:nvSpPr>
        <p:spPr>
          <a:xfrm>
            <a:off x="6553200" y="6248400"/>
            <a:ext cx="1905000" cy="457200"/>
          </a:xfrm>
          <a:prstGeom prst="rect">
            <a:avLst/>
          </a:prstGeom>
          <a:noFill/>
        </p:spPr>
        <p:txBody>
          <a:bodyPr/>
          <a:lstStyle/>
          <a:p>
            <a:pPr rtl="0"/>
            <a:fld id="{6E0F5206-1993-4C38-A8D4-2A14A891B8BF}" type="slidenum">
              <a:rPr lang="en-US"/>
              <a:pPr rtl="0"/>
              <a:t>62</a:t>
            </a:fld>
            <a:endParaRPr lang="en-US"/>
          </a:p>
        </p:txBody>
      </p:sp>
      <p:sp>
        <p:nvSpPr>
          <p:cNvPr id="36869" name="Rectangle 2"/>
          <p:cNvSpPr>
            <a:spLocks noGrp="1" noChangeArrowheads="1"/>
          </p:cNvSpPr>
          <p:nvPr>
            <p:ph type="title"/>
          </p:nvPr>
        </p:nvSpPr>
        <p:spPr>
          <a:xfrm>
            <a:off x="1066800" y="76200"/>
            <a:ext cx="7391400" cy="838200"/>
          </a:xfrm>
        </p:spPr>
        <p:txBody>
          <a:bodyPr/>
          <a:lstStyle/>
          <a:p>
            <a:pPr algn="l" rtl="0"/>
            <a:r>
              <a:rPr lang="en-US" dirty="0" smtClean="0"/>
              <a:t>Macro-viruses</a:t>
            </a:r>
          </a:p>
        </p:txBody>
      </p:sp>
      <p:sp>
        <p:nvSpPr>
          <p:cNvPr id="36870" name="Rectangle 3"/>
          <p:cNvSpPr>
            <a:spLocks noGrp="1" noChangeArrowheads="1"/>
          </p:cNvSpPr>
          <p:nvPr>
            <p:ph type="body" idx="1"/>
          </p:nvPr>
        </p:nvSpPr>
        <p:spPr>
          <a:xfrm>
            <a:off x="304800" y="1295400"/>
            <a:ext cx="8229600" cy="4525963"/>
          </a:xfrm>
        </p:spPr>
        <p:txBody>
          <a:bodyPr/>
          <a:lstStyle/>
          <a:p>
            <a:pPr algn="l" rtl="0">
              <a:lnSpc>
                <a:spcPct val="80000"/>
              </a:lnSpc>
            </a:pPr>
            <a:r>
              <a:rPr lang="en-US" sz="2400" dirty="0" smtClean="0"/>
              <a:t>Written in macro-language</a:t>
            </a:r>
          </a:p>
          <a:p>
            <a:pPr algn="l" rtl="0">
              <a:lnSpc>
                <a:spcPct val="80000"/>
              </a:lnSpc>
            </a:pPr>
            <a:r>
              <a:rPr lang="en-US" sz="2400" dirty="0" smtClean="0"/>
              <a:t>Infect documents (as opposed to programs), such as word-processor docs, etc.</a:t>
            </a:r>
          </a:p>
          <a:p>
            <a:pPr algn="l" rtl="0">
              <a:lnSpc>
                <a:spcPct val="80000"/>
              </a:lnSpc>
            </a:pPr>
            <a:r>
              <a:rPr lang="en-US" sz="2400" dirty="0" smtClean="0"/>
              <a:t>“Attach” by modifying commonly used macros, or start-up macros</a:t>
            </a:r>
          </a:p>
          <a:p>
            <a:pPr lvl="1" algn="l" rtl="0">
              <a:lnSpc>
                <a:spcPct val="80000"/>
              </a:lnSpc>
            </a:pPr>
            <a:r>
              <a:rPr lang="en-US" sz="2000" dirty="0" smtClean="0"/>
              <a:t>popular target is </a:t>
            </a:r>
            <a:r>
              <a:rPr lang="en-US" sz="2000" dirty="0" smtClean="0">
                <a:solidFill>
                  <a:srgbClr val="006600"/>
                </a:solidFill>
              </a:rPr>
              <a:t>Normal.dot</a:t>
            </a:r>
            <a:r>
              <a:rPr lang="en-US" sz="2000" dirty="0" smtClean="0"/>
              <a:t>, which is opened when MS Office applications are executed</a:t>
            </a:r>
          </a:p>
          <a:p>
            <a:pPr algn="l" rtl="0">
              <a:lnSpc>
                <a:spcPct val="80000"/>
              </a:lnSpc>
            </a:pPr>
            <a:r>
              <a:rPr lang="en-US" sz="2400" dirty="0" smtClean="0"/>
              <a:t>Spread when documents are transmitted, via disks, file transfer, e-mail attachments, ...</a:t>
            </a:r>
          </a:p>
          <a:p>
            <a:pPr algn="l" rtl="0">
              <a:lnSpc>
                <a:spcPct val="80000"/>
              </a:lnSpc>
            </a:pPr>
            <a:r>
              <a:rPr lang="en-US" sz="2400" dirty="0" smtClean="0"/>
              <a:t>Macro virus dependencies:</a:t>
            </a:r>
          </a:p>
          <a:p>
            <a:pPr lvl="1" algn="l" rtl="0">
              <a:lnSpc>
                <a:spcPct val="80000"/>
              </a:lnSpc>
            </a:pPr>
            <a:r>
              <a:rPr lang="en-US" sz="2000" dirty="0" smtClean="0"/>
              <a:t>Application popularity</a:t>
            </a:r>
          </a:p>
          <a:p>
            <a:pPr lvl="1" algn="l" rtl="0">
              <a:lnSpc>
                <a:spcPct val="80000"/>
              </a:lnSpc>
            </a:pPr>
            <a:r>
              <a:rPr lang="en-US" sz="2000" dirty="0" smtClean="0"/>
              <a:t>Macro language depth</a:t>
            </a:r>
          </a:p>
          <a:p>
            <a:pPr lvl="1" algn="l" rtl="0">
              <a:lnSpc>
                <a:spcPct val="80000"/>
              </a:lnSpc>
            </a:pPr>
            <a:r>
              <a:rPr lang="en-US" sz="2000" dirty="0" smtClean="0"/>
              <a:t>Macro implementation</a:t>
            </a:r>
          </a:p>
          <a:p>
            <a:pPr lvl="1" algn="l" rtl="0">
              <a:lnSpc>
                <a:spcPct val="80000"/>
              </a:lnSpc>
              <a:buNone/>
            </a:pPr>
            <a:endParaRPr lang="en-US" sz="20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lide Number Placeholder 5"/>
          <p:cNvSpPr>
            <a:spLocks noGrp="1"/>
          </p:cNvSpPr>
          <p:nvPr>
            <p:ph type="sldNum" sz="quarter" idx="11"/>
          </p:nvPr>
        </p:nvSpPr>
        <p:spPr>
          <a:xfrm>
            <a:off x="6553200" y="6248400"/>
            <a:ext cx="1905000" cy="457200"/>
          </a:xfrm>
          <a:prstGeom prst="rect">
            <a:avLst/>
          </a:prstGeom>
        </p:spPr>
        <p:txBody>
          <a:bodyPr/>
          <a:lstStyle/>
          <a:p>
            <a:fld id="{BC521E46-FAC5-4CB4-B248-6771B3645A01}" type="slidenum">
              <a:rPr lang="en-US"/>
              <a:pPr/>
              <a:t>63</a:t>
            </a:fld>
            <a:endParaRPr lang="en-US"/>
          </a:p>
        </p:txBody>
      </p:sp>
      <p:sp>
        <p:nvSpPr>
          <p:cNvPr id="173058" name="Rectangle 2"/>
          <p:cNvSpPr>
            <a:spLocks noGrp="1" noChangeArrowheads="1"/>
          </p:cNvSpPr>
          <p:nvPr>
            <p:ph type="title"/>
          </p:nvPr>
        </p:nvSpPr>
        <p:spPr>
          <a:xfrm>
            <a:off x="1066800" y="76200"/>
            <a:ext cx="7391400" cy="838200"/>
          </a:xfrm>
        </p:spPr>
        <p:txBody>
          <a:bodyPr/>
          <a:lstStyle/>
          <a:p>
            <a:pPr algn="l" rtl="0"/>
            <a:r>
              <a:rPr lang="en-US" dirty="0" smtClean="0"/>
              <a:t>A case Study: The </a:t>
            </a:r>
            <a:r>
              <a:rPr lang="en-US" dirty="0">
                <a:solidFill>
                  <a:srgbClr val="FF0000"/>
                </a:solidFill>
              </a:rPr>
              <a:t>Blaster</a:t>
            </a:r>
            <a:r>
              <a:rPr lang="en-US" dirty="0"/>
              <a:t> Worm</a:t>
            </a:r>
          </a:p>
        </p:txBody>
      </p:sp>
      <p:sp>
        <p:nvSpPr>
          <p:cNvPr id="173059" name="Rectangle 3"/>
          <p:cNvSpPr>
            <a:spLocks noGrp="1" noChangeArrowheads="1"/>
          </p:cNvSpPr>
          <p:nvPr>
            <p:ph type="body" idx="1"/>
          </p:nvPr>
        </p:nvSpPr>
        <p:spPr/>
        <p:txBody>
          <a:bodyPr/>
          <a:lstStyle/>
          <a:p>
            <a:pPr algn="l" rtl="0"/>
            <a:r>
              <a:rPr lang="en-US" sz="2400" dirty="0"/>
              <a:t>Multi-stage worm exploiting Windows vulnerability</a:t>
            </a:r>
            <a:endParaRPr lang="en-US" dirty="0"/>
          </a:p>
        </p:txBody>
      </p:sp>
      <p:graphicFrame>
        <p:nvGraphicFramePr>
          <p:cNvPr id="174457" name="Group 1401"/>
          <p:cNvGraphicFramePr>
            <a:graphicFrameLocks noGrp="1"/>
          </p:cNvGraphicFramePr>
          <p:nvPr/>
        </p:nvGraphicFramePr>
        <p:xfrm>
          <a:off x="533400" y="2819400"/>
          <a:ext cx="8229600" cy="1066800"/>
        </p:xfrm>
        <a:graphic>
          <a:graphicData uri="http://schemas.openxmlformats.org/drawingml/2006/table">
            <a:tbl>
              <a:tblPr/>
              <a:tblGrid>
                <a:gridCol w="330200"/>
                <a:gridCol w="327025"/>
                <a:gridCol w="182563"/>
                <a:gridCol w="182562"/>
                <a:gridCol w="293688"/>
                <a:gridCol w="330200"/>
                <a:gridCol w="330200"/>
                <a:gridCol w="327025"/>
                <a:gridCol w="330200"/>
                <a:gridCol w="328612"/>
                <a:gridCol w="330200"/>
                <a:gridCol w="330200"/>
                <a:gridCol w="327025"/>
                <a:gridCol w="330200"/>
                <a:gridCol w="444500"/>
                <a:gridCol w="212725"/>
                <a:gridCol w="320675"/>
                <a:gridCol w="338138"/>
                <a:gridCol w="330200"/>
                <a:gridCol w="327025"/>
                <a:gridCol w="330200"/>
                <a:gridCol w="330200"/>
                <a:gridCol w="328612"/>
                <a:gridCol w="330200"/>
                <a:gridCol w="327025"/>
                <a:gridCol w="330200"/>
              </a:tblGrid>
              <a:tr h="0">
                <a:tc gridSpan="11">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2003: July</a:t>
                      </a:r>
                    </a:p>
                  </a:txBody>
                  <a:tcPr horzOverflow="overflow">
                    <a:lnL cap="flat">
                      <a:noFill/>
                    </a:lnL>
                    <a:lnR w="19050" cap="flat" cmpd="sng" algn="ctr">
                      <a:solidFill>
                        <a:schemeClr val="bg1"/>
                      </a:solidFill>
                      <a:prstDash val="dot"/>
                      <a:round/>
                      <a:headEnd type="none" w="med" len="med"/>
                      <a:tailEnd type="none" w="med" len="med"/>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August</a:t>
                      </a:r>
                    </a:p>
                  </a:txBody>
                  <a:tcPr horzOverflow="overflow">
                    <a:lnL w="19050" cap="flat" cmpd="sng" algn="ctr">
                      <a:solidFill>
                        <a:schemeClr val="bg1"/>
                      </a:solidFill>
                      <a:prstDash val="dot"/>
                      <a:round/>
                      <a:headEnd type="none" w="med" len="med"/>
                      <a:tailEnd type="none" w="med" len="med"/>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9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Opulent" pitchFamily="2" charset="0"/>
                      </a:endParaRPr>
                    </a:p>
                  </a:txBody>
                  <a:tcPr horzOverflow="overflow">
                    <a:lnL cap="flat">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16</a:t>
                      </a:r>
                    </a:p>
                  </a:txBody>
                  <a:tcP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17</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25</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31</a:t>
                      </a:r>
                    </a:p>
                  </a:txBody>
                  <a:tcPr horzOverflow="overflow">
                    <a:lnL>
                      <a:noFill/>
                    </a:lnL>
                    <a:lnR w="19050" cap="flat" cmpd="sng" algn="ctr">
                      <a:solidFill>
                        <a:schemeClr val="bg1"/>
                      </a:solidFill>
                      <a:prstDash val="dot"/>
                      <a:round/>
                      <a:headEnd type="none" w="med" len="med"/>
                      <a:tailEnd type="none" w="med" len="med"/>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Opulent" pitchFamily="2" charset="0"/>
                      </a:endParaRPr>
                    </a:p>
                  </a:txBody>
                  <a:tcPr horzOverflow="overflow">
                    <a:lnL w="19050" cap="flat" cmpd="sng" algn="ctr">
                      <a:solidFill>
                        <a:schemeClr val="bg1"/>
                      </a:solidFill>
                      <a:prstDash val="dot"/>
                      <a:round/>
                      <a:headEnd type="none" w="med" len="med"/>
                      <a:tailEnd type="none" w="med" len="med"/>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11</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13</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15</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17</a:t>
                      </a:r>
                    </a:p>
                  </a:txBody>
                  <a:tcP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Opulent" pitchFamily="2" charset="0"/>
                        </a:rPr>
                        <a:t>19</a:t>
                      </a:r>
                    </a:p>
                  </a:txBody>
                  <a:tcPr horzOverflow="overflow">
                    <a:lnL>
                      <a:noFill/>
                    </a:lnL>
                    <a:lnR cap="flat">
                      <a:noFill/>
                    </a:lnR>
                    <a:lnT>
                      <a:noFill/>
                    </a:lnT>
                    <a:lnB>
                      <a:noFill/>
                    </a:lnB>
                    <a:lnTlToBr>
                      <a:noFill/>
                    </a:lnTlToBr>
                    <a:lnBlToTr>
                      <a:noFill/>
                    </a:lnBlToTr>
                    <a:no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cap="flat">
                      <a:noFill/>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w="19050" cap="flat" cmpd="sng" algn="ctr">
                      <a:solidFill>
                        <a:schemeClr val="bg1"/>
                      </a:solidFill>
                      <a:prstDash val="dot"/>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19050" cap="flat" cmpd="sng" algn="ctr">
                      <a:solidFill>
                        <a:schemeClr val="bg1"/>
                      </a:solidFill>
                      <a:prstDash val="dot"/>
                      <a:round/>
                      <a:headEnd type="none" w="med" len="med"/>
                      <a:tailEnd type="none" w="med" len="med"/>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w="57150" cap="flat" cmpd="sng" algn="ctr">
                      <a:solidFill>
                        <a:schemeClr val="tx1"/>
                      </a:solidFill>
                      <a:prstDash val="solid"/>
                      <a:round/>
                      <a:headEnd type="none" w="med" len="med"/>
                      <a:tailEnd type="none" w="med" len="med"/>
                    </a:lnR>
                    <a:lnT>
                      <a:noFill/>
                    </a:lnT>
                    <a:lnB w="762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w="57150" cap="flat" cmpd="sng" algn="ctr">
                      <a:solidFill>
                        <a:schemeClr val="tx1"/>
                      </a:solidFill>
                      <a:prstDash val="solid"/>
                      <a:round/>
                      <a:headEnd type="none" w="med" len="med"/>
                      <a:tailEnd type="none" w="med" len="med"/>
                    </a:lnL>
                    <a:lnR cap="flat">
                      <a:noFill/>
                    </a:lnR>
                    <a:lnT>
                      <a:noFill/>
                    </a:lnT>
                    <a:lnB w="762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cap="flat">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smtClean="0">
                        <a:ln>
                          <a:noFill/>
                        </a:ln>
                        <a:solidFill>
                          <a:schemeClr val="tx1"/>
                        </a:solidFill>
                        <a:effectLst/>
                        <a:latin typeface="Opulent" pitchFamily="2" charset="0"/>
                      </a:endParaRPr>
                    </a:p>
                  </a:txBody>
                  <a:tcPr horzOverflow="overflow">
                    <a:lnL>
                      <a:noFill/>
                    </a:lnL>
                    <a:lnR>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500" b="0" i="0" u="none" strike="noStrike" cap="none" normalizeH="0" baseline="0" dirty="0" smtClean="0">
                        <a:ln>
                          <a:noFill/>
                        </a:ln>
                        <a:solidFill>
                          <a:schemeClr val="tx1"/>
                        </a:solidFill>
                        <a:effectLst/>
                        <a:latin typeface="Opulent" pitchFamily="2" charset="0"/>
                      </a:endParaRPr>
                    </a:p>
                  </a:txBody>
                  <a:tcPr horzOverflow="overflow">
                    <a:lnL>
                      <a:noFill/>
                    </a:lnL>
                    <a:lnR cap="flat">
                      <a:noFill/>
                    </a:lnR>
                    <a:lnT w="762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74353" name="AutoShape 1297"/>
          <p:cNvSpPr>
            <a:spLocks/>
          </p:cNvSpPr>
          <p:nvPr/>
        </p:nvSpPr>
        <p:spPr bwMode="auto">
          <a:xfrm>
            <a:off x="3352800" y="5638800"/>
            <a:ext cx="1662113" cy="365125"/>
          </a:xfrm>
          <a:prstGeom prst="accentCallout3">
            <a:avLst>
              <a:gd name="adj1" fmla="val 31306"/>
              <a:gd name="adj2" fmla="val 104583"/>
              <a:gd name="adj3" fmla="val 31306"/>
              <a:gd name="adj4" fmla="val 116810"/>
              <a:gd name="adj5" fmla="val -81741"/>
              <a:gd name="adj6" fmla="val 116810"/>
              <a:gd name="adj7" fmla="val -513477"/>
              <a:gd name="adj8" fmla="val 68481"/>
            </a:avLst>
          </a:prstGeom>
          <a:noFill/>
          <a:ln w="28575">
            <a:solidFill>
              <a:srgbClr val="FF0000"/>
            </a:solidFill>
            <a:miter lim="800000"/>
            <a:headEnd/>
            <a:tailEnd type="triangle" w="med" len="med"/>
          </a:ln>
          <a:effectLst/>
        </p:spPr>
        <p:txBody>
          <a:bodyPr lIns="0" rIns="0">
            <a:spAutoFit/>
          </a:bodyPr>
          <a:lstStyle/>
          <a:p>
            <a:pPr algn="r"/>
            <a:r>
              <a:rPr lang="en-US" sz="1600">
                <a:solidFill>
                  <a:srgbClr val="FF0000"/>
                </a:solidFill>
                <a:latin typeface="Opulent" pitchFamily="2" charset="0"/>
              </a:rPr>
              <a:t>Blaster appears</a:t>
            </a:r>
          </a:p>
        </p:txBody>
      </p:sp>
      <p:sp>
        <p:nvSpPr>
          <p:cNvPr id="174354" name="AutoShape 1298"/>
          <p:cNvSpPr>
            <a:spLocks/>
          </p:cNvSpPr>
          <p:nvPr/>
        </p:nvSpPr>
        <p:spPr bwMode="auto">
          <a:xfrm>
            <a:off x="5943600" y="5638800"/>
            <a:ext cx="2500313" cy="365125"/>
          </a:xfrm>
          <a:prstGeom prst="accentCallout3">
            <a:avLst>
              <a:gd name="adj1" fmla="val 31306"/>
              <a:gd name="adj2" fmla="val 103046"/>
              <a:gd name="adj3" fmla="val 31306"/>
              <a:gd name="adj4" fmla="val 111745"/>
              <a:gd name="adj5" fmla="val -80435"/>
              <a:gd name="adj6" fmla="val 111745"/>
              <a:gd name="adj7" fmla="val -504347"/>
              <a:gd name="adj8" fmla="val 105778"/>
            </a:avLst>
          </a:prstGeom>
          <a:noFill/>
          <a:ln w="28575">
            <a:solidFill>
              <a:srgbClr val="FF0000"/>
            </a:solidFill>
            <a:miter lim="800000"/>
            <a:headEnd/>
            <a:tailEnd type="triangle" w="med" len="med"/>
          </a:ln>
          <a:effectLst/>
        </p:spPr>
        <p:txBody>
          <a:bodyPr lIns="0" rIns="0">
            <a:spAutoFit/>
          </a:bodyPr>
          <a:lstStyle/>
          <a:p>
            <a:pPr algn="r"/>
            <a:r>
              <a:rPr lang="en-US" sz="1600">
                <a:solidFill>
                  <a:srgbClr val="FF0000"/>
                </a:solidFill>
                <a:latin typeface="Opulent" pitchFamily="2" charset="0"/>
              </a:rPr>
              <a:t>1.2 million hosts infected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a:t>Nov 27, 2007</a:t>
            </a:r>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pPr rtl="0"/>
            <a:fld id="{59FCC477-3690-4119-BB3D-669462D15D06}" type="slidenum">
              <a:rPr lang="en-US"/>
              <a:pPr rtl="0"/>
              <a:t>64</a:t>
            </a:fld>
            <a:endParaRPr lang="en-US"/>
          </a:p>
        </p:txBody>
      </p:sp>
      <p:sp>
        <p:nvSpPr>
          <p:cNvPr id="175106" name="Rectangle 2"/>
          <p:cNvSpPr>
            <a:spLocks noGrp="1" noChangeArrowheads="1"/>
          </p:cNvSpPr>
          <p:nvPr>
            <p:ph type="title"/>
          </p:nvPr>
        </p:nvSpPr>
        <p:spPr>
          <a:xfrm>
            <a:off x="1066800" y="76200"/>
            <a:ext cx="7391400" cy="838200"/>
          </a:xfrm>
        </p:spPr>
        <p:txBody>
          <a:bodyPr/>
          <a:lstStyle/>
          <a:p>
            <a:pPr algn="l" rtl="0"/>
            <a:r>
              <a:rPr lang="en-US" dirty="0"/>
              <a:t>Blaster: Attack Vector</a:t>
            </a:r>
          </a:p>
        </p:txBody>
      </p:sp>
      <p:sp>
        <p:nvSpPr>
          <p:cNvPr id="175107" name="Rectangle 3"/>
          <p:cNvSpPr>
            <a:spLocks noGrp="1" noChangeArrowheads="1"/>
          </p:cNvSpPr>
          <p:nvPr>
            <p:ph type="body" idx="1"/>
          </p:nvPr>
        </p:nvSpPr>
        <p:spPr/>
        <p:txBody>
          <a:bodyPr/>
          <a:lstStyle/>
          <a:p>
            <a:pPr marL="347663" indent="-347663" algn="l" rtl="0"/>
            <a:r>
              <a:rPr lang="en-US" sz="2400" dirty="0"/>
              <a:t>Uses a </a:t>
            </a:r>
            <a:r>
              <a:rPr lang="en-US" sz="2800" dirty="0"/>
              <a:t>Microsoft</a:t>
            </a:r>
            <a:r>
              <a:rPr lang="en-US" sz="2400" dirty="0"/>
              <a:t> Windows </a:t>
            </a:r>
            <a:r>
              <a:rPr lang="en-US" sz="2400" dirty="0" smtClean="0"/>
              <a:t>RPC DCOM </a:t>
            </a:r>
            <a:r>
              <a:rPr lang="en-US" sz="2400" dirty="0"/>
              <a:t>vulnerability.</a:t>
            </a:r>
          </a:p>
          <a:p>
            <a:pPr marL="347663" indent="-347663" algn="l" rtl="0"/>
            <a:endParaRPr lang="en-US" sz="2400" dirty="0"/>
          </a:p>
          <a:p>
            <a:pPr marL="347663" indent="-347663" algn="l" rtl="0"/>
            <a:r>
              <a:rPr lang="en-US" sz="2400" dirty="0"/>
              <a:t>Coding flaw:</a:t>
            </a:r>
          </a:p>
          <a:p>
            <a:pPr marL="1143000" lvl="1" indent="-457200" algn="l" rtl="0">
              <a:buFontTx/>
              <a:buAutoNum type="arabicPeriod"/>
            </a:pPr>
            <a:r>
              <a:rPr lang="en-US" sz="1800" dirty="0"/>
              <a:t>The RPC service passes part of the request to function </a:t>
            </a:r>
            <a:r>
              <a:rPr lang="en-US" sz="2800" dirty="0" err="1">
                <a:latin typeface="Lucida Console" pitchFamily="49" charset="0"/>
              </a:rPr>
              <a:t>GetMachineName</a:t>
            </a:r>
            <a:r>
              <a:rPr lang="en-US" sz="2800" dirty="0">
                <a:latin typeface="Lucida Console" pitchFamily="49" charset="0"/>
              </a:rPr>
              <a:t>()</a:t>
            </a:r>
            <a:r>
              <a:rPr lang="en-US" sz="1800" dirty="0"/>
              <a:t>.</a:t>
            </a:r>
          </a:p>
          <a:p>
            <a:pPr marL="1143000" lvl="1" indent="-457200" algn="l" rtl="0">
              <a:buFontTx/>
              <a:buAutoNum type="arabicPeriod"/>
            </a:pPr>
            <a:r>
              <a:rPr lang="en-US" sz="2800" dirty="0" err="1">
                <a:latin typeface="Lucida Console" pitchFamily="49" charset="0"/>
              </a:rPr>
              <a:t>GetMachineName</a:t>
            </a:r>
            <a:r>
              <a:rPr lang="en-US" sz="2800" dirty="0">
                <a:latin typeface="Lucida Console" pitchFamily="49" charset="0"/>
              </a:rPr>
              <a:t>()</a:t>
            </a:r>
            <a:r>
              <a:rPr lang="en-US" sz="1800" dirty="0"/>
              <a:t> copies machine name to a </a:t>
            </a:r>
            <a:r>
              <a:rPr lang="en-US" sz="1800" dirty="0">
                <a:solidFill>
                  <a:srgbClr val="FF9900"/>
                </a:solidFill>
              </a:rPr>
              <a:t>fixed 32-byte</a:t>
            </a:r>
            <a:r>
              <a:rPr lang="en-US" sz="1800" dirty="0"/>
              <a:t> buffer.</a:t>
            </a:r>
          </a:p>
          <a:p>
            <a:pPr marL="1143000" lvl="1" indent="-457200" algn="l" rtl="0"/>
            <a:endParaRPr lang="en-US" sz="1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Date Placeholder 3"/>
          <p:cNvSpPr>
            <a:spLocks noGrp="1"/>
          </p:cNvSpPr>
          <p:nvPr>
            <p:ph type="dt" sz="half" idx="10"/>
          </p:nvPr>
        </p:nvSpPr>
        <p:spPr/>
        <p:txBody>
          <a:bodyPr/>
          <a:lstStyle/>
          <a:p>
            <a:r>
              <a:rPr lang="en-US"/>
              <a:t>Nov 27, 2007</a:t>
            </a:r>
          </a:p>
        </p:txBody>
      </p:sp>
      <p:sp>
        <p:nvSpPr>
          <p:cNvPr id="33" name="Footer Placeholder 4"/>
          <p:cNvSpPr>
            <a:spLocks noGrp="1"/>
          </p:cNvSpPr>
          <p:nvPr>
            <p:ph type="ftr" sz="quarter" idx="11"/>
          </p:nvPr>
        </p:nvSpPr>
        <p:spPr/>
        <p:txBody>
          <a:bodyPr/>
          <a:lstStyle/>
          <a:p>
            <a:endParaRPr lang="en-US" dirty="0"/>
          </a:p>
        </p:txBody>
      </p:sp>
      <p:sp>
        <p:nvSpPr>
          <p:cNvPr id="34" name="Slide Number Placeholder 5"/>
          <p:cNvSpPr>
            <a:spLocks noGrp="1"/>
          </p:cNvSpPr>
          <p:nvPr>
            <p:ph type="sldNum" sz="quarter" idx="11"/>
          </p:nvPr>
        </p:nvSpPr>
        <p:spPr>
          <a:xfrm>
            <a:off x="6553200" y="6248400"/>
            <a:ext cx="1905000" cy="457200"/>
          </a:xfrm>
          <a:prstGeom prst="rect">
            <a:avLst/>
          </a:prstGeom>
        </p:spPr>
        <p:txBody>
          <a:bodyPr/>
          <a:lstStyle/>
          <a:p>
            <a:fld id="{EA997509-0B65-4F73-94A3-AABB4A5AA3EA}" type="slidenum">
              <a:rPr lang="en-US"/>
              <a:pPr/>
              <a:t>65</a:t>
            </a:fld>
            <a:endParaRPr lang="en-US"/>
          </a:p>
        </p:txBody>
      </p:sp>
      <p:sp>
        <p:nvSpPr>
          <p:cNvPr id="176130" name="Rectangle 2"/>
          <p:cNvSpPr>
            <a:spLocks noGrp="1" noChangeArrowheads="1"/>
          </p:cNvSpPr>
          <p:nvPr>
            <p:ph type="title"/>
          </p:nvPr>
        </p:nvSpPr>
        <p:spPr>
          <a:xfrm>
            <a:off x="1066800" y="76200"/>
            <a:ext cx="7391400" cy="838200"/>
          </a:xfrm>
        </p:spPr>
        <p:txBody>
          <a:bodyPr/>
          <a:lstStyle/>
          <a:p>
            <a:pPr algn="l" rtl="0"/>
            <a:r>
              <a:rPr lang="en-US" dirty="0"/>
              <a:t>Blaster: Attack Vector</a:t>
            </a:r>
          </a:p>
        </p:txBody>
      </p:sp>
      <p:sp>
        <p:nvSpPr>
          <p:cNvPr id="176132" name="Rectangle 4"/>
          <p:cNvSpPr>
            <a:spLocks noChangeArrowheads="1"/>
          </p:cNvSpPr>
          <p:nvPr/>
        </p:nvSpPr>
        <p:spPr bwMode="auto">
          <a:xfrm>
            <a:off x="914400" y="1905000"/>
            <a:ext cx="1600200" cy="3657600"/>
          </a:xfrm>
          <a:prstGeom prst="rect">
            <a:avLst/>
          </a:prstGeom>
          <a:solidFill>
            <a:srgbClr val="FF0000"/>
          </a:solidFill>
          <a:ln w="9525">
            <a:miter lim="800000"/>
            <a:headEnd/>
            <a:tailEnd/>
          </a:ln>
          <a:effectLst/>
          <a:scene3d>
            <a:camera prst="legacyObliqueTopRight"/>
            <a:lightRig rig="legacyFlat2" dir="b"/>
          </a:scene3d>
          <a:sp3d extrusionH="887400" prstMaterial="legacyMatte">
            <a:bevelT w="13500" h="13500" prst="angle"/>
            <a:bevelB w="13500" h="13500" prst="angle"/>
            <a:extrusionClr>
              <a:srgbClr val="FF0000"/>
            </a:extrusionClr>
          </a:sp3d>
        </p:spPr>
        <p:txBody>
          <a:bodyPr wrap="none" anchor="ctr">
            <a:flatTx/>
          </a:bodyPr>
          <a:lstStyle/>
          <a:p>
            <a:endParaRPr lang="en-US"/>
          </a:p>
        </p:txBody>
      </p:sp>
      <p:sp>
        <p:nvSpPr>
          <p:cNvPr id="176133" name="Rectangle 5"/>
          <p:cNvSpPr>
            <a:spLocks noChangeArrowheads="1"/>
          </p:cNvSpPr>
          <p:nvPr/>
        </p:nvSpPr>
        <p:spPr bwMode="auto">
          <a:xfrm>
            <a:off x="6248400" y="1905000"/>
            <a:ext cx="1600200" cy="3657600"/>
          </a:xfrm>
          <a:prstGeom prst="rect">
            <a:avLst/>
          </a:prstGeom>
          <a:solidFill>
            <a:schemeClr val="hlink"/>
          </a:solidFill>
          <a:ln w="9525">
            <a:miter lim="800000"/>
            <a:headEnd/>
            <a:tailEnd/>
          </a:ln>
          <a:effectLst/>
          <a:scene3d>
            <a:camera prst="legacyObliqueTopRight"/>
            <a:lightRig rig="legacyFlat4" dir="t"/>
          </a:scene3d>
          <a:sp3d extrusionH="887400" prstMaterial="legacyMatte">
            <a:bevelT w="13500" h="13500" prst="angle"/>
            <a:bevelB w="13500" h="13500" prst="angle"/>
            <a:extrusionClr>
              <a:schemeClr val="hlink"/>
            </a:extrusionClr>
          </a:sp3d>
        </p:spPr>
        <p:txBody>
          <a:bodyPr wrap="none" anchor="ctr">
            <a:flatTx/>
          </a:bodyPr>
          <a:lstStyle/>
          <a:p>
            <a:endParaRPr lang="en-US"/>
          </a:p>
        </p:txBody>
      </p:sp>
      <p:pic>
        <p:nvPicPr>
          <p:cNvPr id="176143" name="Picture 15" descr="Command Line Icon"/>
          <p:cNvPicPr>
            <a:picLocks noChangeAspect="1" noChangeArrowheads="1"/>
          </p:cNvPicPr>
          <p:nvPr/>
        </p:nvPicPr>
        <p:blipFill>
          <a:blip r:embed="rId3" cstate="print"/>
          <a:srcRect/>
          <a:stretch>
            <a:fillRect/>
          </a:stretch>
        </p:blipFill>
        <p:spPr bwMode="auto">
          <a:xfrm>
            <a:off x="6477000" y="2209800"/>
            <a:ext cx="1106488" cy="917575"/>
          </a:xfrm>
          <a:prstGeom prst="rect">
            <a:avLst/>
          </a:prstGeom>
          <a:noFill/>
        </p:spPr>
      </p:pic>
      <p:grpSp>
        <p:nvGrpSpPr>
          <p:cNvPr id="2" name="Group 42"/>
          <p:cNvGrpSpPr>
            <a:grpSpLocks/>
          </p:cNvGrpSpPr>
          <p:nvPr/>
        </p:nvGrpSpPr>
        <p:grpSpPr bwMode="auto">
          <a:xfrm>
            <a:off x="2895600" y="1981200"/>
            <a:ext cx="3276600" cy="457200"/>
            <a:chOff x="1824" y="1248"/>
            <a:chExt cx="2064" cy="288"/>
          </a:xfrm>
        </p:grpSpPr>
        <p:sp>
          <p:nvSpPr>
            <p:cNvPr id="176134" name="AutoShape 6"/>
            <p:cNvSpPr>
              <a:spLocks noChangeArrowheads="1"/>
            </p:cNvSpPr>
            <p:nvPr/>
          </p:nvSpPr>
          <p:spPr bwMode="auto">
            <a:xfrm>
              <a:off x="1824" y="1248"/>
              <a:ext cx="2064" cy="288"/>
            </a:xfrm>
            <a:prstGeom prst="homePlate">
              <a:avLst>
                <a:gd name="adj" fmla="val 79165"/>
              </a:avLst>
            </a:prstGeom>
            <a:solidFill>
              <a:srgbClr val="000000">
                <a:alpha val="39999"/>
              </a:srgbClr>
            </a:solidFill>
            <a:ln w="38100">
              <a:solidFill>
                <a:schemeClr val="bg1"/>
              </a:solidFill>
              <a:miter lim="800000"/>
              <a:headEnd/>
              <a:tailEnd/>
            </a:ln>
            <a:effectLst/>
          </p:spPr>
          <p:txBody>
            <a:bodyPr wrap="none" anchor="ctr"/>
            <a:lstStyle/>
            <a:p>
              <a:r>
                <a:rPr lang="en-US">
                  <a:solidFill>
                    <a:schemeClr val="bg1"/>
                  </a:solidFill>
                  <a:latin typeface="Opulent" pitchFamily="2" charset="0"/>
                </a:rPr>
                <a:t>Exploit</a:t>
              </a:r>
            </a:p>
          </p:txBody>
        </p:sp>
        <p:sp>
          <p:nvSpPr>
            <p:cNvPr id="176136" name="AutoShape 8"/>
            <p:cNvSpPr>
              <a:spLocks noChangeArrowheads="1"/>
            </p:cNvSpPr>
            <p:nvPr/>
          </p:nvSpPr>
          <p:spPr bwMode="auto">
            <a:xfrm rot="5400000">
              <a:off x="3639" y="1281"/>
              <a:ext cx="256" cy="218"/>
            </a:xfrm>
            <a:prstGeom prst="triangle">
              <a:avLst>
                <a:gd name="adj" fmla="val 50000"/>
              </a:avLst>
            </a:prstGeom>
            <a:solidFill>
              <a:srgbClr val="FF0000"/>
            </a:solidFill>
            <a:ln w="9525">
              <a:solidFill>
                <a:srgbClr val="FF0000"/>
              </a:solidFill>
              <a:miter lim="800000"/>
              <a:headEnd/>
              <a:tailEnd/>
            </a:ln>
            <a:effectLst/>
          </p:spPr>
          <p:txBody>
            <a:bodyPr rot="10800000" vert="eaVert" wrap="none" lIns="0" bIns="0" anchorCtr="1"/>
            <a:lstStyle/>
            <a:p>
              <a:r>
                <a:rPr lang="en-US">
                  <a:solidFill>
                    <a:schemeClr val="bg1"/>
                  </a:solidFill>
                  <a:latin typeface="Opulent" pitchFamily="2" charset="0"/>
                </a:rPr>
                <a:t>1</a:t>
              </a:r>
            </a:p>
          </p:txBody>
        </p:sp>
      </p:grpSp>
      <p:grpSp>
        <p:nvGrpSpPr>
          <p:cNvPr id="3" name="Group 62"/>
          <p:cNvGrpSpPr>
            <a:grpSpLocks/>
          </p:cNvGrpSpPr>
          <p:nvPr/>
        </p:nvGrpSpPr>
        <p:grpSpPr bwMode="auto">
          <a:xfrm>
            <a:off x="1212850" y="2209800"/>
            <a:ext cx="996950" cy="914400"/>
            <a:chOff x="764" y="1392"/>
            <a:chExt cx="628" cy="576"/>
          </a:xfrm>
        </p:grpSpPr>
        <p:pic>
          <p:nvPicPr>
            <p:cNvPr id="176144" name="Picture 16" descr="Application Icon"/>
            <p:cNvPicPr>
              <a:picLocks noChangeAspect="1" noChangeArrowheads="1"/>
            </p:cNvPicPr>
            <p:nvPr/>
          </p:nvPicPr>
          <p:blipFill>
            <a:blip r:embed="rId4" cstate="print"/>
            <a:srcRect/>
            <a:stretch>
              <a:fillRect/>
            </a:stretch>
          </p:blipFill>
          <p:spPr bwMode="auto">
            <a:xfrm>
              <a:off x="764" y="1392"/>
              <a:ext cx="628" cy="576"/>
            </a:xfrm>
            <a:prstGeom prst="rect">
              <a:avLst/>
            </a:prstGeom>
            <a:noFill/>
            <a:ln w="9525">
              <a:noFill/>
              <a:miter lim="800000"/>
              <a:headEnd/>
              <a:tailEnd/>
            </a:ln>
          </p:spPr>
        </p:pic>
        <p:pic>
          <p:nvPicPr>
            <p:cNvPr id="176146" name="Picture 18" descr="juoxrqrp[1]"/>
            <p:cNvPicPr>
              <a:picLocks noChangeAspect="1" noChangeArrowheads="1"/>
            </p:cNvPicPr>
            <p:nvPr/>
          </p:nvPicPr>
          <p:blipFill>
            <a:blip r:embed="rId5" cstate="print"/>
            <a:srcRect/>
            <a:stretch>
              <a:fillRect/>
            </a:stretch>
          </p:blipFill>
          <p:spPr bwMode="auto">
            <a:xfrm flipH="1">
              <a:off x="768" y="1632"/>
              <a:ext cx="576" cy="232"/>
            </a:xfrm>
            <a:prstGeom prst="rect">
              <a:avLst/>
            </a:prstGeom>
            <a:noFill/>
          </p:spPr>
        </p:pic>
      </p:grpSp>
      <p:grpSp>
        <p:nvGrpSpPr>
          <p:cNvPr id="4" name="Group 43"/>
          <p:cNvGrpSpPr>
            <a:grpSpLocks/>
          </p:cNvGrpSpPr>
          <p:nvPr/>
        </p:nvGrpSpPr>
        <p:grpSpPr bwMode="auto">
          <a:xfrm>
            <a:off x="2895600" y="2590800"/>
            <a:ext cx="3276600" cy="457200"/>
            <a:chOff x="1824" y="1248"/>
            <a:chExt cx="2064" cy="288"/>
          </a:xfrm>
        </p:grpSpPr>
        <p:sp>
          <p:nvSpPr>
            <p:cNvPr id="176172" name="AutoShape 44"/>
            <p:cNvSpPr>
              <a:spLocks noChangeArrowheads="1"/>
            </p:cNvSpPr>
            <p:nvPr/>
          </p:nvSpPr>
          <p:spPr bwMode="auto">
            <a:xfrm>
              <a:off x="1824" y="1248"/>
              <a:ext cx="2064" cy="288"/>
            </a:xfrm>
            <a:prstGeom prst="homePlate">
              <a:avLst>
                <a:gd name="adj" fmla="val 79165"/>
              </a:avLst>
            </a:prstGeom>
            <a:solidFill>
              <a:srgbClr val="000000">
                <a:alpha val="39999"/>
              </a:srgbClr>
            </a:solidFill>
            <a:ln w="38100">
              <a:solidFill>
                <a:schemeClr val="bg1"/>
              </a:solidFill>
              <a:miter lim="800000"/>
              <a:headEnd/>
              <a:tailEnd/>
            </a:ln>
            <a:effectLst/>
          </p:spPr>
          <p:txBody>
            <a:bodyPr wrap="none" anchor="ctr"/>
            <a:lstStyle/>
            <a:p>
              <a:r>
                <a:rPr lang="en-US" sz="1600">
                  <a:solidFill>
                    <a:schemeClr val="bg1"/>
                  </a:solidFill>
                  <a:latin typeface="Lucida Console" pitchFamily="49" charset="0"/>
                </a:rPr>
                <a:t>“tftp GET msblast.exe”</a:t>
              </a:r>
            </a:p>
          </p:txBody>
        </p:sp>
        <p:sp>
          <p:nvSpPr>
            <p:cNvPr id="176173" name="AutoShape 45"/>
            <p:cNvSpPr>
              <a:spLocks noChangeArrowheads="1"/>
            </p:cNvSpPr>
            <p:nvPr/>
          </p:nvSpPr>
          <p:spPr bwMode="auto">
            <a:xfrm rot="5400000">
              <a:off x="3639" y="1281"/>
              <a:ext cx="256" cy="218"/>
            </a:xfrm>
            <a:prstGeom prst="triangle">
              <a:avLst>
                <a:gd name="adj" fmla="val 50000"/>
              </a:avLst>
            </a:prstGeom>
            <a:solidFill>
              <a:srgbClr val="FF0000"/>
            </a:solidFill>
            <a:ln w="9525">
              <a:solidFill>
                <a:srgbClr val="FF0000"/>
              </a:solidFill>
              <a:miter lim="800000"/>
              <a:headEnd/>
              <a:tailEnd/>
            </a:ln>
            <a:effectLst/>
          </p:spPr>
          <p:txBody>
            <a:bodyPr rot="10800000" vert="eaVert" wrap="none" lIns="0" bIns="0" anchorCtr="1"/>
            <a:lstStyle/>
            <a:p>
              <a:r>
                <a:rPr lang="en-US" sz="1600">
                  <a:solidFill>
                    <a:schemeClr val="bg1"/>
                  </a:solidFill>
                  <a:latin typeface="Lucida Console" pitchFamily="49" charset="0"/>
                </a:rPr>
                <a:t>2</a:t>
              </a:r>
            </a:p>
          </p:txBody>
        </p:sp>
      </p:grpSp>
      <p:grpSp>
        <p:nvGrpSpPr>
          <p:cNvPr id="5" name="Group 66"/>
          <p:cNvGrpSpPr>
            <a:grpSpLocks/>
          </p:cNvGrpSpPr>
          <p:nvPr/>
        </p:nvGrpSpPr>
        <p:grpSpPr bwMode="auto">
          <a:xfrm>
            <a:off x="1219200" y="3200400"/>
            <a:ext cx="996950" cy="914400"/>
            <a:chOff x="768" y="2016"/>
            <a:chExt cx="628" cy="576"/>
          </a:xfrm>
        </p:grpSpPr>
        <p:pic>
          <p:nvPicPr>
            <p:cNvPr id="176174" name="Picture 46" descr="Application Icon"/>
            <p:cNvPicPr>
              <a:picLocks noChangeAspect="1" noChangeArrowheads="1"/>
            </p:cNvPicPr>
            <p:nvPr/>
          </p:nvPicPr>
          <p:blipFill>
            <a:blip r:embed="rId4" cstate="print"/>
            <a:srcRect/>
            <a:stretch>
              <a:fillRect/>
            </a:stretch>
          </p:blipFill>
          <p:spPr bwMode="auto">
            <a:xfrm>
              <a:off x="768" y="2016"/>
              <a:ext cx="628" cy="576"/>
            </a:xfrm>
            <a:prstGeom prst="rect">
              <a:avLst/>
            </a:prstGeom>
            <a:noFill/>
            <a:ln w="9525">
              <a:noFill/>
              <a:miter lim="800000"/>
              <a:headEnd/>
              <a:tailEnd/>
            </a:ln>
          </p:spPr>
        </p:pic>
        <p:sp>
          <p:nvSpPr>
            <p:cNvPr id="176175" name="Text Box 47"/>
            <p:cNvSpPr txBox="1">
              <a:spLocks noChangeArrowheads="1"/>
            </p:cNvSpPr>
            <p:nvPr/>
          </p:nvSpPr>
          <p:spPr bwMode="auto">
            <a:xfrm>
              <a:off x="809" y="2162"/>
              <a:ext cx="500" cy="404"/>
            </a:xfrm>
            <a:prstGeom prst="rect">
              <a:avLst/>
            </a:prstGeom>
            <a:noFill/>
            <a:ln w="9525">
              <a:noFill/>
              <a:miter lim="800000"/>
              <a:headEnd/>
              <a:tailEnd/>
            </a:ln>
            <a:effectLst/>
          </p:spPr>
          <p:txBody>
            <a:bodyPr wrap="none">
              <a:spAutoFit/>
            </a:bodyPr>
            <a:lstStyle/>
            <a:p>
              <a:pPr algn="ctr"/>
              <a:r>
                <a:rPr lang="en-US">
                  <a:latin typeface="Opulent" pitchFamily="2" charset="0"/>
                </a:rPr>
                <a:t>TFTP</a:t>
              </a:r>
            </a:p>
            <a:p>
              <a:pPr algn="ctr"/>
              <a:r>
                <a:rPr lang="en-US">
                  <a:latin typeface="Opulent" pitchFamily="2" charset="0"/>
                </a:rPr>
                <a:t>Server</a:t>
              </a:r>
            </a:p>
          </p:txBody>
        </p:sp>
      </p:grpSp>
      <p:grpSp>
        <p:nvGrpSpPr>
          <p:cNvPr id="6" name="Group 64"/>
          <p:cNvGrpSpPr>
            <a:grpSpLocks/>
          </p:cNvGrpSpPr>
          <p:nvPr/>
        </p:nvGrpSpPr>
        <p:grpSpPr bwMode="auto">
          <a:xfrm>
            <a:off x="2895600" y="3200400"/>
            <a:ext cx="3276600" cy="457200"/>
            <a:chOff x="1824" y="2016"/>
            <a:chExt cx="2064" cy="288"/>
          </a:xfrm>
        </p:grpSpPr>
        <p:sp>
          <p:nvSpPr>
            <p:cNvPr id="176177" name="AutoShape 49"/>
            <p:cNvSpPr>
              <a:spLocks noChangeArrowheads="1"/>
            </p:cNvSpPr>
            <p:nvPr/>
          </p:nvSpPr>
          <p:spPr bwMode="auto">
            <a:xfrm flipH="1">
              <a:off x="1824" y="2016"/>
              <a:ext cx="2064" cy="288"/>
            </a:xfrm>
            <a:prstGeom prst="homePlate">
              <a:avLst>
                <a:gd name="adj" fmla="val 79165"/>
              </a:avLst>
            </a:prstGeom>
            <a:solidFill>
              <a:srgbClr val="000000">
                <a:alpha val="39999"/>
              </a:srgbClr>
            </a:solidFill>
            <a:ln w="38100">
              <a:solidFill>
                <a:schemeClr val="bg1"/>
              </a:solidFill>
              <a:miter lim="800000"/>
              <a:headEnd/>
              <a:tailEnd/>
            </a:ln>
            <a:effectLst/>
          </p:spPr>
          <p:txBody>
            <a:bodyPr wrap="none" anchor="ctr"/>
            <a:lstStyle/>
            <a:p>
              <a:pPr algn="r"/>
              <a:r>
                <a:rPr lang="en-US" sz="1600">
                  <a:solidFill>
                    <a:schemeClr val="bg1"/>
                  </a:solidFill>
                  <a:latin typeface="Lucida Console" pitchFamily="49" charset="0"/>
                </a:rPr>
                <a:t>“GET msblast.exe”</a:t>
              </a:r>
            </a:p>
          </p:txBody>
        </p:sp>
        <p:sp>
          <p:nvSpPr>
            <p:cNvPr id="176181" name="AutoShape 53"/>
            <p:cNvSpPr>
              <a:spLocks noChangeArrowheads="1"/>
            </p:cNvSpPr>
            <p:nvPr/>
          </p:nvSpPr>
          <p:spPr bwMode="auto">
            <a:xfrm rot="16200000" flipH="1">
              <a:off x="1824" y="2058"/>
              <a:ext cx="256" cy="208"/>
            </a:xfrm>
            <a:prstGeom prst="triangle">
              <a:avLst>
                <a:gd name="adj" fmla="val 50000"/>
              </a:avLst>
            </a:prstGeom>
            <a:solidFill>
              <a:srgbClr val="FF0000"/>
            </a:solidFill>
            <a:ln w="9525">
              <a:solidFill>
                <a:srgbClr val="FF0000"/>
              </a:solidFill>
              <a:miter lim="800000"/>
              <a:headEnd/>
              <a:tailEnd/>
            </a:ln>
            <a:effectLst/>
          </p:spPr>
          <p:txBody>
            <a:bodyPr vert="eaVert" wrap="none" lIns="0" bIns="0" anchorCtr="1"/>
            <a:lstStyle/>
            <a:p>
              <a:r>
                <a:rPr lang="en-US" sz="1600">
                  <a:solidFill>
                    <a:schemeClr val="bg1"/>
                  </a:solidFill>
                  <a:latin typeface="Lucida Console" pitchFamily="49" charset="0"/>
                </a:rPr>
                <a:t>3</a:t>
              </a:r>
            </a:p>
          </p:txBody>
        </p:sp>
      </p:grpSp>
      <p:grpSp>
        <p:nvGrpSpPr>
          <p:cNvPr id="7" name="Group 65"/>
          <p:cNvGrpSpPr>
            <a:grpSpLocks/>
          </p:cNvGrpSpPr>
          <p:nvPr/>
        </p:nvGrpSpPr>
        <p:grpSpPr bwMode="auto">
          <a:xfrm>
            <a:off x="2895600" y="3810000"/>
            <a:ext cx="3276600" cy="457200"/>
            <a:chOff x="1824" y="2400"/>
            <a:chExt cx="2064" cy="288"/>
          </a:xfrm>
        </p:grpSpPr>
        <p:grpSp>
          <p:nvGrpSpPr>
            <p:cNvPr id="8" name="Group 54"/>
            <p:cNvGrpSpPr>
              <a:grpSpLocks/>
            </p:cNvGrpSpPr>
            <p:nvPr/>
          </p:nvGrpSpPr>
          <p:grpSpPr bwMode="auto">
            <a:xfrm>
              <a:off x="1824" y="2400"/>
              <a:ext cx="2064" cy="288"/>
              <a:chOff x="1824" y="1248"/>
              <a:chExt cx="2064" cy="288"/>
            </a:xfrm>
          </p:grpSpPr>
          <p:sp>
            <p:nvSpPr>
              <p:cNvPr id="176183" name="AutoShape 55"/>
              <p:cNvSpPr>
                <a:spLocks noChangeArrowheads="1"/>
              </p:cNvSpPr>
              <p:nvPr/>
            </p:nvSpPr>
            <p:spPr bwMode="auto">
              <a:xfrm>
                <a:off x="1824" y="1248"/>
                <a:ext cx="2064" cy="288"/>
              </a:xfrm>
              <a:prstGeom prst="homePlate">
                <a:avLst>
                  <a:gd name="adj" fmla="val 79165"/>
                </a:avLst>
              </a:prstGeom>
              <a:solidFill>
                <a:srgbClr val="000000">
                  <a:alpha val="39999"/>
                </a:srgbClr>
              </a:solidFill>
              <a:ln w="38100">
                <a:solidFill>
                  <a:schemeClr val="bg1"/>
                </a:solidFill>
                <a:miter lim="800000"/>
                <a:headEnd/>
                <a:tailEnd/>
              </a:ln>
              <a:effectLst/>
            </p:spPr>
            <p:txBody>
              <a:bodyPr wrap="none" anchor="ctr"/>
              <a:lstStyle/>
              <a:p>
                <a:endParaRPr lang="en-US" sz="1600">
                  <a:solidFill>
                    <a:schemeClr val="bg1"/>
                  </a:solidFill>
                  <a:latin typeface="Lucida Console" pitchFamily="49" charset="0"/>
                </a:endParaRPr>
              </a:p>
            </p:txBody>
          </p:sp>
          <p:sp>
            <p:nvSpPr>
              <p:cNvPr id="176184" name="AutoShape 56"/>
              <p:cNvSpPr>
                <a:spLocks noChangeArrowheads="1"/>
              </p:cNvSpPr>
              <p:nvPr/>
            </p:nvSpPr>
            <p:spPr bwMode="auto">
              <a:xfrm rot="5400000">
                <a:off x="3639" y="1281"/>
                <a:ext cx="256" cy="218"/>
              </a:xfrm>
              <a:prstGeom prst="triangle">
                <a:avLst>
                  <a:gd name="adj" fmla="val 50000"/>
                </a:avLst>
              </a:prstGeom>
              <a:solidFill>
                <a:srgbClr val="FF0000"/>
              </a:solidFill>
              <a:ln w="9525">
                <a:solidFill>
                  <a:srgbClr val="FF0000"/>
                </a:solidFill>
                <a:miter lim="800000"/>
                <a:headEnd/>
                <a:tailEnd/>
              </a:ln>
              <a:effectLst/>
            </p:spPr>
            <p:txBody>
              <a:bodyPr rot="10800000" vert="eaVert" wrap="none" lIns="0" bIns="0" anchorCtr="1"/>
              <a:lstStyle/>
              <a:p>
                <a:r>
                  <a:rPr lang="en-US" sz="1600">
                    <a:solidFill>
                      <a:schemeClr val="bg1"/>
                    </a:solidFill>
                    <a:latin typeface="Lucida Console" pitchFamily="49" charset="0"/>
                  </a:rPr>
                  <a:t>4</a:t>
                </a:r>
              </a:p>
            </p:txBody>
          </p:sp>
        </p:grpSp>
        <p:pic>
          <p:nvPicPr>
            <p:cNvPr id="176185" name="Picture 57" descr="juoxrqrp[1]"/>
            <p:cNvPicPr>
              <a:picLocks noChangeAspect="1" noChangeArrowheads="1"/>
            </p:cNvPicPr>
            <p:nvPr/>
          </p:nvPicPr>
          <p:blipFill>
            <a:blip r:embed="rId5" cstate="print"/>
            <a:srcRect/>
            <a:stretch>
              <a:fillRect/>
            </a:stretch>
          </p:blipFill>
          <p:spPr bwMode="auto">
            <a:xfrm flipH="1">
              <a:off x="2348" y="2423"/>
              <a:ext cx="576" cy="232"/>
            </a:xfrm>
            <a:prstGeom prst="rect">
              <a:avLst/>
            </a:prstGeom>
            <a:noFill/>
          </p:spPr>
        </p:pic>
      </p:grpSp>
      <p:grpSp>
        <p:nvGrpSpPr>
          <p:cNvPr id="9" name="Group 58"/>
          <p:cNvGrpSpPr>
            <a:grpSpLocks/>
          </p:cNvGrpSpPr>
          <p:nvPr/>
        </p:nvGrpSpPr>
        <p:grpSpPr bwMode="auto">
          <a:xfrm>
            <a:off x="2895600" y="4419600"/>
            <a:ext cx="3276600" cy="457200"/>
            <a:chOff x="1824" y="1248"/>
            <a:chExt cx="2064" cy="288"/>
          </a:xfrm>
        </p:grpSpPr>
        <p:sp>
          <p:nvSpPr>
            <p:cNvPr id="176187" name="AutoShape 59"/>
            <p:cNvSpPr>
              <a:spLocks noChangeArrowheads="1"/>
            </p:cNvSpPr>
            <p:nvPr/>
          </p:nvSpPr>
          <p:spPr bwMode="auto">
            <a:xfrm>
              <a:off x="1824" y="1248"/>
              <a:ext cx="2064" cy="288"/>
            </a:xfrm>
            <a:prstGeom prst="homePlate">
              <a:avLst>
                <a:gd name="adj" fmla="val 79165"/>
              </a:avLst>
            </a:prstGeom>
            <a:solidFill>
              <a:srgbClr val="000000">
                <a:alpha val="39999"/>
              </a:srgbClr>
            </a:solidFill>
            <a:ln w="38100">
              <a:solidFill>
                <a:schemeClr val="bg1"/>
              </a:solidFill>
              <a:miter lim="800000"/>
              <a:headEnd/>
              <a:tailEnd/>
            </a:ln>
            <a:effectLst/>
          </p:spPr>
          <p:txBody>
            <a:bodyPr wrap="none" anchor="ctr"/>
            <a:lstStyle/>
            <a:p>
              <a:r>
                <a:rPr lang="en-US" sz="1600">
                  <a:solidFill>
                    <a:schemeClr val="bg1"/>
                  </a:solidFill>
                  <a:latin typeface="Lucida Console" pitchFamily="49" charset="0"/>
                </a:rPr>
                <a:t>“start msblast.exe”</a:t>
              </a:r>
            </a:p>
          </p:txBody>
        </p:sp>
        <p:sp>
          <p:nvSpPr>
            <p:cNvPr id="176188" name="AutoShape 60"/>
            <p:cNvSpPr>
              <a:spLocks noChangeArrowheads="1"/>
            </p:cNvSpPr>
            <p:nvPr/>
          </p:nvSpPr>
          <p:spPr bwMode="auto">
            <a:xfrm rot="5400000">
              <a:off x="3639" y="1281"/>
              <a:ext cx="256" cy="218"/>
            </a:xfrm>
            <a:prstGeom prst="triangle">
              <a:avLst>
                <a:gd name="adj" fmla="val 50000"/>
              </a:avLst>
            </a:prstGeom>
            <a:solidFill>
              <a:srgbClr val="FF0000"/>
            </a:solidFill>
            <a:ln w="9525">
              <a:solidFill>
                <a:srgbClr val="FF0000"/>
              </a:solidFill>
              <a:miter lim="800000"/>
              <a:headEnd/>
              <a:tailEnd/>
            </a:ln>
            <a:effectLst/>
          </p:spPr>
          <p:txBody>
            <a:bodyPr rot="10800000" vert="eaVert" wrap="none" lIns="0" bIns="0" anchorCtr="1"/>
            <a:lstStyle/>
            <a:p>
              <a:r>
                <a:rPr lang="en-US" sz="1600">
                  <a:solidFill>
                    <a:schemeClr val="bg1"/>
                  </a:solidFill>
                  <a:latin typeface="Lucida Console" pitchFamily="49" charset="0"/>
                </a:rPr>
                <a:t>5</a:t>
              </a:r>
            </a:p>
          </p:txBody>
        </p:sp>
      </p:grpSp>
      <p:grpSp>
        <p:nvGrpSpPr>
          <p:cNvPr id="10" name="Group 63"/>
          <p:cNvGrpSpPr>
            <a:grpSpLocks/>
          </p:cNvGrpSpPr>
          <p:nvPr/>
        </p:nvGrpSpPr>
        <p:grpSpPr bwMode="auto">
          <a:xfrm>
            <a:off x="6586538" y="4191000"/>
            <a:ext cx="996950" cy="914400"/>
            <a:chOff x="4149" y="2640"/>
            <a:chExt cx="628" cy="576"/>
          </a:xfrm>
        </p:grpSpPr>
        <p:pic>
          <p:nvPicPr>
            <p:cNvPr id="176145" name="Picture 17" descr="Application Icon"/>
            <p:cNvPicPr>
              <a:picLocks noChangeAspect="1" noChangeArrowheads="1"/>
            </p:cNvPicPr>
            <p:nvPr/>
          </p:nvPicPr>
          <p:blipFill>
            <a:blip r:embed="rId4" cstate="print"/>
            <a:srcRect/>
            <a:stretch>
              <a:fillRect/>
            </a:stretch>
          </p:blipFill>
          <p:spPr bwMode="auto">
            <a:xfrm>
              <a:off x="4149" y="2640"/>
              <a:ext cx="628" cy="576"/>
            </a:xfrm>
            <a:prstGeom prst="rect">
              <a:avLst/>
            </a:prstGeom>
            <a:noFill/>
            <a:ln w="9525">
              <a:noFill/>
              <a:miter lim="800000"/>
              <a:headEnd/>
              <a:tailEnd/>
            </a:ln>
          </p:spPr>
        </p:pic>
        <p:pic>
          <p:nvPicPr>
            <p:cNvPr id="176189" name="Picture 61" descr="juoxrqrp[1]"/>
            <p:cNvPicPr>
              <a:picLocks noChangeAspect="1" noChangeArrowheads="1"/>
            </p:cNvPicPr>
            <p:nvPr/>
          </p:nvPicPr>
          <p:blipFill>
            <a:blip r:embed="rId5" cstate="print"/>
            <a:srcRect/>
            <a:stretch>
              <a:fillRect/>
            </a:stretch>
          </p:blipFill>
          <p:spPr bwMode="auto">
            <a:xfrm flipH="1">
              <a:off x="4176" y="2880"/>
              <a:ext cx="576" cy="232"/>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par>
                          <p:cTn id="25" fill="hold">
                            <p:stCondLst>
                              <p:cond delay="0"/>
                            </p:stCondLst>
                            <p:childTnLst>
                              <p:par>
                                <p:cTn id="26" presetID="1" presetClass="exit" presetSubtype="0" fill="hold" nodeType="afterEffect">
                                  <p:stCondLst>
                                    <p:cond delay="300"/>
                                  </p:stCondLst>
                                  <p:childTnLst>
                                    <p:set>
                                      <p:cBhvr>
                                        <p:cTn id="27" dur="1" fill="hold">
                                          <p:stCondLst>
                                            <p:cond delay="0"/>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par>
                          <p:cTn id="36" fill="hold">
                            <p:stCondLst>
                              <p:cond delay="0"/>
                            </p:stCondLst>
                            <p:childTnLst>
                              <p:par>
                                <p:cTn id="37" presetID="1" presetClass="emph" presetSubtype="2" fill="hold" nodeType="afterEffect">
                                  <p:stCondLst>
                                    <p:cond delay="300"/>
                                  </p:stCondLst>
                                  <p:childTnLst>
                                    <p:animClr clrSpc="rgb" dir="cw">
                                      <p:cBhvr>
                                        <p:cTn id="38" dur="500" fill="hold"/>
                                        <p:tgtEl>
                                          <p:spTgt spid="176133"/>
                                        </p:tgtEl>
                                        <p:attrNameLst>
                                          <p:attrName>fillcolor</p:attrName>
                                        </p:attrNameLst>
                                      </p:cBhvr>
                                      <p:to>
                                        <a:srgbClr val="FF0000"/>
                                      </p:to>
                                    </p:animClr>
                                    <p:set>
                                      <p:cBhvr>
                                        <p:cTn id="39" dur="500" fill="hold"/>
                                        <p:tgtEl>
                                          <p:spTgt spid="176133"/>
                                        </p:tgtEl>
                                        <p:attrNameLst>
                                          <p:attrName>fill.type</p:attrName>
                                        </p:attrNameLst>
                                      </p:cBhvr>
                                      <p:to>
                                        <p:strVal val="solid"/>
                                      </p:to>
                                    </p:set>
                                    <p:set>
                                      <p:cBhvr>
                                        <p:cTn id="40" dur="500" fill="hold"/>
                                        <p:tgtEl>
                                          <p:spTgt spid="1761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a:t>Nov 27, 2007</a:t>
            </a:r>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pPr rtl="0"/>
            <a:fld id="{1F1E4FA4-D890-4374-A90C-9EC20803C10D}" type="slidenum">
              <a:rPr lang="en-US"/>
              <a:pPr rtl="0"/>
              <a:t>66</a:t>
            </a:fld>
            <a:endParaRPr lang="en-US"/>
          </a:p>
        </p:txBody>
      </p:sp>
      <p:sp>
        <p:nvSpPr>
          <p:cNvPr id="177154" name="Rectangle 2"/>
          <p:cNvSpPr>
            <a:spLocks noGrp="1" noChangeArrowheads="1"/>
          </p:cNvSpPr>
          <p:nvPr>
            <p:ph type="title"/>
          </p:nvPr>
        </p:nvSpPr>
        <p:spPr>
          <a:xfrm>
            <a:off x="1066800" y="76200"/>
            <a:ext cx="7391400" cy="838200"/>
          </a:xfrm>
        </p:spPr>
        <p:txBody>
          <a:bodyPr/>
          <a:lstStyle/>
          <a:p>
            <a:pPr algn="l" rtl="0"/>
            <a:r>
              <a:rPr lang="en-US" dirty="0"/>
              <a:t>Blaster: Payload</a:t>
            </a:r>
          </a:p>
        </p:txBody>
      </p:sp>
      <p:sp>
        <p:nvSpPr>
          <p:cNvPr id="177155" name="Rectangle 3"/>
          <p:cNvSpPr>
            <a:spLocks noGrp="1" noChangeArrowheads="1"/>
          </p:cNvSpPr>
          <p:nvPr>
            <p:ph type="body" idx="1"/>
          </p:nvPr>
        </p:nvSpPr>
        <p:spPr/>
        <p:txBody>
          <a:bodyPr/>
          <a:lstStyle/>
          <a:p>
            <a:pPr algn="l" rtl="0"/>
            <a:r>
              <a:rPr lang="en-US" sz="2400" dirty="0"/>
              <a:t>Worm installs itself to start automatically.</a:t>
            </a:r>
          </a:p>
          <a:p>
            <a:pPr algn="l" rtl="0"/>
            <a:endParaRPr lang="en-US" sz="2400" dirty="0"/>
          </a:p>
          <a:p>
            <a:pPr algn="l" rtl="0"/>
            <a:r>
              <a:rPr lang="en-US" sz="2400" dirty="0"/>
              <a:t>All infected hosts perform </a:t>
            </a:r>
            <a:r>
              <a:rPr lang="en-US" sz="2400" dirty="0" err="1"/>
              <a:t>DDoS</a:t>
            </a:r>
            <a:r>
              <a:rPr lang="en-US" sz="2400" dirty="0"/>
              <a:t> against </a:t>
            </a:r>
            <a:r>
              <a:rPr lang="en-US" sz="2400" dirty="0">
                <a:solidFill>
                  <a:srgbClr val="FF0000"/>
                </a:solidFill>
              </a:rPr>
              <a:t>windowsupdate.com</a:t>
            </a:r>
            <a:r>
              <a:rPr lang="en-US" sz="2400" dirty="0"/>
              <a:t> .</a:t>
            </a:r>
          </a:p>
          <a:p>
            <a:pPr lvl="1" algn="l" rtl="0"/>
            <a:r>
              <a:rPr lang="en-US" sz="1800" dirty="0"/>
              <a:t>SYN flood attack with spoofed source IP,</a:t>
            </a:r>
          </a:p>
          <a:p>
            <a:pPr lvl="1" algn="l" rtl="0"/>
            <a:endParaRPr lang="en-US" sz="1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a:t>Nov 27, 2007</a:t>
            </a:r>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pPr rtl="0"/>
            <a:fld id="{A3B73EEA-E6B6-4F29-9EBF-5829373BF8F0}" type="slidenum">
              <a:rPr lang="en-US"/>
              <a:pPr rtl="0"/>
              <a:t>67</a:t>
            </a:fld>
            <a:endParaRPr lang="en-US"/>
          </a:p>
        </p:txBody>
      </p:sp>
      <p:sp>
        <p:nvSpPr>
          <p:cNvPr id="179202" name="Rectangle 2"/>
          <p:cNvSpPr>
            <a:spLocks noGrp="1" noChangeArrowheads="1"/>
          </p:cNvSpPr>
          <p:nvPr>
            <p:ph type="title"/>
          </p:nvPr>
        </p:nvSpPr>
        <p:spPr>
          <a:xfrm>
            <a:off x="1066800" y="76200"/>
            <a:ext cx="7391400" cy="838200"/>
          </a:xfrm>
        </p:spPr>
        <p:txBody>
          <a:bodyPr/>
          <a:lstStyle/>
          <a:p>
            <a:pPr algn="l" rtl="0"/>
            <a:r>
              <a:rPr lang="en-US" dirty="0"/>
              <a:t>Blaster: Effect on Local Host</a:t>
            </a:r>
          </a:p>
        </p:txBody>
      </p:sp>
      <p:sp>
        <p:nvSpPr>
          <p:cNvPr id="179203" name="Rectangle 3"/>
          <p:cNvSpPr>
            <a:spLocks noGrp="1" noChangeArrowheads="1"/>
          </p:cNvSpPr>
          <p:nvPr>
            <p:ph type="body" idx="1"/>
          </p:nvPr>
        </p:nvSpPr>
        <p:spPr/>
        <p:txBody>
          <a:bodyPr/>
          <a:lstStyle/>
          <a:p>
            <a:pPr algn="l" rtl="0"/>
            <a:r>
              <a:rPr lang="en-US" sz="3200" dirty="0"/>
              <a:t>RPC/DCOM disabled:</a:t>
            </a:r>
          </a:p>
          <a:p>
            <a:pPr lvl="1" algn="l" rtl="0"/>
            <a:r>
              <a:rPr lang="en-US" sz="2400" dirty="0"/>
              <a:t>Inability to cut/paste</a:t>
            </a:r>
            <a:r>
              <a:rPr lang="en-US" sz="2400" dirty="0" smtClean="0"/>
              <a:t>.</a:t>
            </a:r>
            <a:endParaRPr lang="en-US" sz="2400" dirty="0"/>
          </a:p>
          <a:p>
            <a:pPr lvl="1" algn="l" rtl="0"/>
            <a:r>
              <a:rPr lang="en-US" sz="2400" dirty="0"/>
              <a:t>Add/Remove Programs list empty.</a:t>
            </a:r>
          </a:p>
          <a:p>
            <a:pPr lvl="1" algn="l" rtl="0"/>
            <a:r>
              <a:rPr lang="en-US" sz="2400" dirty="0"/>
              <a:t>DLL errors in most Microsoft Office programs.</a:t>
            </a:r>
          </a:p>
          <a:p>
            <a:pPr lvl="1" algn="l" rtl="0"/>
            <a:r>
              <a:rPr lang="en-US" sz="2400" dirty="0"/>
              <a:t>Generally slow, or unresponsive system performance.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lgn="l" rtl="0"/>
            <a:r>
              <a:rPr lang="en-US"/>
              <a:t>Nov 27, 2007</a:t>
            </a:r>
          </a:p>
        </p:txBody>
      </p:sp>
      <p:sp>
        <p:nvSpPr>
          <p:cNvPr id="5" name="Footer Placeholder 4"/>
          <p:cNvSpPr>
            <a:spLocks noGrp="1"/>
          </p:cNvSpPr>
          <p:nvPr>
            <p:ph type="ftr" sz="quarter" idx="11"/>
          </p:nvPr>
        </p:nvSpPr>
        <p:spPr/>
        <p:txBody>
          <a:bodyPr/>
          <a:lstStyle/>
          <a:p>
            <a:pPr rtl="0"/>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pPr rtl="0"/>
            <a:fld id="{CA1A16ED-CC73-4B1E-BFF2-77BAE87DD2F7}" type="slidenum">
              <a:rPr lang="en-US"/>
              <a:pPr rtl="0"/>
              <a:t>68</a:t>
            </a:fld>
            <a:endParaRPr lang="en-US"/>
          </a:p>
        </p:txBody>
      </p:sp>
      <p:sp>
        <p:nvSpPr>
          <p:cNvPr id="178178" name="Rectangle 2"/>
          <p:cNvSpPr>
            <a:spLocks noGrp="1" noChangeArrowheads="1"/>
          </p:cNvSpPr>
          <p:nvPr>
            <p:ph type="title"/>
          </p:nvPr>
        </p:nvSpPr>
        <p:spPr>
          <a:xfrm>
            <a:off x="1066800" y="76200"/>
            <a:ext cx="7391400" cy="838200"/>
          </a:xfrm>
        </p:spPr>
        <p:txBody>
          <a:bodyPr/>
          <a:lstStyle/>
          <a:p>
            <a:pPr algn="l" rtl="0"/>
            <a:r>
              <a:rPr lang="en-US" dirty="0"/>
              <a:t>Blaster: Spreading Algorithm</a:t>
            </a:r>
          </a:p>
        </p:txBody>
      </p:sp>
      <p:sp>
        <p:nvSpPr>
          <p:cNvPr id="178179" name="Rectangle 3"/>
          <p:cNvSpPr>
            <a:spLocks noGrp="1" noChangeArrowheads="1"/>
          </p:cNvSpPr>
          <p:nvPr>
            <p:ph type="body" idx="1"/>
          </p:nvPr>
        </p:nvSpPr>
        <p:spPr/>
        <p:txBody>
          <a:bodyPr/>
          <a:lstStyle/>
          <a:p>
            <a:pPr algn="l" rtl="0"/>
            <a:r>
              <a:rPr lang="en-US" sz="2800"/>
              <a:t>Build IP address list:</a:t>
            </a:r>
          </a:p>
          <a:p>
            <a:pPr lvl="1" algn="l" rtl="0">
              <a:buFontTx/>
              <a:buNone/>
            </a:pPr>
            <a:r>
              <a:rPr lang="en-US" sz="2000" dirty="0"/>
              <a:t>40% chance to start with local IP address.</a:t>
            </a:r>
          </a:p>
          <a:p>
            <a:pPr lvl="1" algn="l" rtl="0">
              <a:buFontTx/>
              <a:buNone/>
            </a:pPr>
            <a:r>
              <a:rPr lang="en-US" sz="2000" dirty="0"/>
              <a:t>60% chance to generate random IP address.</a:t>
            </a:r>
          </a:p>
          <a:p>
            <a:pPr algn="l" rtl="0"/>
            <a:endParaRPr lang="en-US" sz="1800" dirty="0"/>
          </a:p>
          <a:p>
            <a:pPr algn="l" rtl="0"/>
            <a:r>
              <a:rPr lang="en-US" sz="2800" dirty="0"/>
              <a:t>Probe 20 IPs at a time.</a:t>
            </a:r>
          </a:p>
          <a:p>
            <a:pPr algn="l" rtl="0"/>
            <a:endParaRPr lang="en-US" sz="1800" dirty="0"/>
          </a:p>
          <a:p>
            <a:pPr algn="l" rtl="0"/>
            <a:r>
              <a:rPr lang="en-US" sz="2800" dirty="0"/>
              <a:t>Exploit type:</a:t>
            </a:r>
          </a:p>
          <a:p>
            <a:pPr lvl="1" algn="l" rtl="0">
              <a:buFontTx/>
              <a:buNone/>
            </a:pPr>
            <a:r>
              <a:rPr lang="en-US" sz="2000" dirty="0"/>
              <a:t>80% Windows XP.</a:t>
            </a:r>
          </a:p>
          <a:p>
            <a:pPr lvl="1" algn="l" rtl="0">
              <a:buFontTx/>
              <a:buNone/>
            </a:pPr>
            <a:r>
              <a:rPr lang="en-US" sz="2000" dirty="0"/>
              <a:t>20% Windows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1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17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1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817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Nov 27, 2007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1"/>
          </p:nvPr>
        </p:nvSpPr>
        <p:spPr>
          <a:xfrm>
            <a:off x="6553200" y="6248400"/>
            <a:ext cx="1905000" cy="457200"/>
          </a:xfrm>
          <a:prstGeom prst="rect">
            <a:avLst/>
          </a:prstGeom>
        </p:spPr>
        <p:txBody>
          <a:bodyPr/>
          <a:lstStyle/>
          <a:p>
            <a:fld id="{78D2059B-FEBF-4656-BF22-4C234150DEAE}" type="slidenum">
              <a:rPr lang="en-US"/>
              <a:pPr/>
              <a:t>69</a:t>
            </a:fld>
            <a:endParaRPr lang="en-US"/>
          </a:p>
        </p:txBody>
      </p:sp>
      <p:sp>
        <p:nvSpPr>
          <p:cNvPr id="171012" name="Rectangle 4"/>
          <p:cNvSpPr>
            <a:spLocks noGrp="1" noChangeArrowheads="1"/>
          </p:cNvSpPr>
          <p:nvPr>
            <p:ph type="title"/>
          </p:nvPr>
        </p:nvSpPr>
        <p:spPr>
          <a:xfrm>
            <a:off x="1066800" y="76200"/>
            <a:ext cx="7391400" cy="838200"/>
          </a:xfrm>
        </p:spPr>
        <p:txBody>
          <a:bodyPr/>
          <a:lstStyle/>
          <a:p>
            <a:pPr algn="l" rtl="0"/>
            <a:r>
              <a:rPr lang="en-US" dirty="0"/>
              <a:t>Blaster: Infection Rate</a:t>
            </a:r>
          </a:p>
        </p:txBody>
      </p:sp>
      <p:pic>
        <p:nvPicPr>
          <p:cNvPr id="171014" name="Picture 6" descr="RPCanim1"/>
          <p:cNvPicPr>
            <a:picLocks noChangeAspect="1" noChangeArrowheads="1" noCrop="1"/>
          </p:cNvPicPr>
          <p:nvPr/>
        </p:nvPicPr>
        <p:blipFill>
          <a:blip r:embed="rId3" cstate="print">
            <a:lum bright="-18000" contrast="12000"/>
          </a:blip>
          <a:srcRect/>
          <a:stretch>
            <a:fillRect/>
          </a:stretch>
        </p:blipFill>
        <p:spPr bwMode="auto">
          <a:xfrm>
            <a:off x="1257300" y="1644650"/>
            <a:ext cx="6629400" cy="44513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2"/>
          <p:cNvSpPr>
            <a:spLocks noGrp="1" noChangeArrowheads="1"/>
          </p:cNvSpPr>
          <p:nvPr>
            <p:ph type="title"/>
          </p:nvPr>
        </p:nvSpPr>
        <p:spPr>
          <a:xfrm>
            <a:off x="685800" y="5486400"/>
            <a:ext cx="3810000" cy="762000"/>
          </a:xfrm>
        </p:spPr>
        <p:txBody>
          <a:bodyPr/>
          <a:lstStyle/>
          <a:p>
            <a:pPr algn="l" rtl="0"/>
            <a:r>
              <a:rPr lang="en-US" sz="2000" dirty="0" smtClean="0"/>
              <a:t>Saboteur vs. Restaurateur</a:t>
            </a:r>
          </a:p>
        </p:txBody>
      </p:sp>
      <p:graphicFrame>
        <p:nvGraphicFramePr>
          <p:cNvPr id="2050" name="Object 3"/>
          <p:cNvGraphicFramePr>
            <a:graphicFrameLocks noChangeAspect="1"/>
          </p:cNvGraphicFramePr>
          <p:nvPr/>
        </p:nvGraphicFramePr>
        <p:xfrm>
          <a:off x="152400" y="2895600"/>
          <a:ext cx="1828800" cy="1733550"/>
        </p:xfrm>
        <a:graphic>
          <a:graphicData uri="http://schemas.openxmlformats.org/presentationml/2006/ole">
            <mc:AlternateContent xmlns:mc="http://schemas.openxmlformats.org/markup-compatibility/2006">
              <mc:Choice xmlns:v="urn:schemas-microsoft-com:vml" Requires="v">
                <p:oleObj spid="_x0000_s202790" name="Clip" r:id="rId4" imgW="5676480" imgH="5379840" progId="">
                  <p:embed/>
                </p:oleObj>
              </mc:Choice>
              <mc:Fallback>
                <p:oleObj name="Clip" r:id="rId4" imgW="5676480" imgH="53798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95600"/>
                        <a:ext cx="1828800"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3" name="Text Box 4"/>
          <p:cNvSpPr txBox="1">
            <a:spLocks noChangeArrowheads="1"/>
          </p:cNvSpPr>
          <p:nvPr/>
        </p:nvSpPr>
        <p:spPr bwMode="auto">
          <a:xfrm>
            <a:off x="304800" y="4724400"/>
            <a:ext cx="1420813" cy="457200"/>
          </a:xfrm>
          <a:prstGeom prst="rect">
            <a:avLst/>
          </a:prstGeom>
          <a:noFill/>
          <a:ln w="12700">
            <a:noFill/>
            <a:miter lim="800000"/>
            <a:headEnd type="none" w="sm" len="sm"/>
            <a:tailEnd type="none" w="sm" len="sm"/>
          </a:ln>
        </p:spPr>
        <p:txBody>
          <a:bodyPr wrap="none">
            <a:spAutoFit/>
          </a:bodyPr>
          <a:lstStyle/>
          <a:p>
            <a:pPr eaLnBrk="0" hangingPunct="0"/>
            <a:r>
              <a:rPr lang="en-US" sz="2400"/>
              <a:t>Saboteur</a:t>
            </a:r>
          </a:p>
        </p:txBody>
      </p:sp>
      <p:graphicFrame>
        <p:nvGraphicFramePr>
          <p:cNvPr id="2051" name="Object 5"/>
          <p:cNvGraphicFramePr>
            <a:graphicFrameLocks noChangeAspect="1"/>
          </p:cNvGraphicFramePr>
          <p:nvPr/>
        </p:nvGraphicFramePr>
        <p:xfrm>
          <a:off x="6477000" y="4114800"/>
          <a:ext cx="984250" cy="990600"/>
        </p:xfrm>
        <a:graphic>
          <a:graphicData uri="http://schemas.openxmlformats.org/presentationml/2006/ole">
            <mc:AlternateContent xmlns:mc="http://schemas.openxmlformats.org/markup-compatibility/2006">
              <mc:Choice xmlns:v="urn:schemas-microsoft-com:vml" Requires="v">
                <p:oleObj spid="_x0000_s202791" name="Clip" r:id="rId6" imgW="1756800" imgH="1766160" progId="">
                  <p:embed/>
                </p:oleObj>
              </mc:Choice>
              <mc:Fallback>
                <p:oleObj name="Clip" r:id="rId6" imgW="1756800" imgH="1766160" progId="">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41148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6"/>
          <p:cNvGraphicFramePr>
            <a:graphicFrameLocks noChangeAspect="1"/>
          </p:cNvGraphicFramePr>
          <p:nvPr/>
        </p:nvGraphicFramePr>
        <p:xfrm>
          <a:off x="6858000" y="4343400"/>
          <a:ext cx="984250" cy="990600"/>
        </p:xfrm>
        <a:graphic>
          <a:graphicData uri="http://schemas.openxmlformats.org/presentationml/2006/ole">
            <mc:AlternateContent xmlns:mc="http://schemas.openxmlformats.org/markup-compatibility/2006">
              <mc:Choice xmlns:v="urn:schemas-microsoft-com:vml" Requires="v">
                <p:oleObj spid="_x0000_s202792" name="Clip" r:id="rId8" imgW="1756800" imgH="1766160" progId="">
                  <p:embed/>
                </p:oleObj>
              </mc:Choice>
              <mc:Fallback>
                <p:oleObj name="Clip" r:id="rId8" imgW="1756800" imgH="176616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3434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7"/>
          <p:cNvGraphicFramePr>
            <a:graphicFrameLocks noChangeAspect="1"/>
          </p:cNvGraphicFramePr>
          <p:nvPr/>
        </p:nvGraphicFramePr>
        <p:xfrm>
          <a:off x="7239000" y="4648200"/>
          <a:ext cx="984250" cy="990600"/>
        </p:xfrm>
        <a:graphic>
          <a:graphicData uri="http://schemas.openxmlformats.org/presentationml/2006/ole">
            <mc:AlternateContent xmlns:mc="http://schemas.openxmlformats.org/markup-compatibility/2006">
              <mc:Choice xmlns:v="urn:schemas-microsoft-com:vml" Requires="v">
                <p:oleObj spid="_x0000_s202793" name="Clip" r:id="rId9" imgW="1756800" imgH="1766160" progId="">
                  <p:embed/>
                </p:oleObj>
              </mc:Choice>
              <mc:Fallback>
                <p:oleObj name="Clip" r:id="rId9" imgW="1756800" imgH="1766160" progId="">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6482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8"/>
          <p:cNvGraphicFramePr>
            <a:graphicFrameLocks noChangeAspect="1"/>
          </p:cNvGraphicFramePr>
          <p:nvPr/>
        </p:nvGraphicFramePr>
        <p:xfrm>
          <a:off x="7620000" y="4876800"/>
          <a:ext cx="984250" cy="990600"/>
        </p:xfrm>
        <a:graphic>
          <a:graphicData uri="http://schemas.openxmlformats.org/presentationml/2006/ole">
            <mc:AlternateContent xmlns:mc="http://schemas.openxmlformats.org/markup-compatibility/2006">
              <mc:Choice xmlns:v="urn:schemas-microsoft-com:vml" Requires="v">
                <p:oleObj spid="_x0000_s202794" name="Clip" r:id="rId10" imgW="1756800" imgH="1766160" progId="">
                  <p:embed/>
                </p:oleObj>
              </mc:Choice>
              <mc:Fallback>
                <p:oleObj name="Clip" r:id="rId10" imgW="1756800" imgH="176616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48768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9"/>
          <p:cNvGraphicFramePr>
            <a:graphicFrameLocks noChangeAspect="1"/>
          </p:cNvGraphicFramePr>
          <p:nvPr/>
        </p:nvGraphicFramePr>
        <p:xfrm>
          <a:off x="7848600" y="5181600"/>
          <a:ext cx="984250" cy="990600"/>
        </p:xfrm>
        <a:graphic>
          <a:graphicData uri="http://schemas.openxmlformats.org/presentationml/2006/ole">
            <mc:AlternateContent xmlns:mc="http://schemas.openxmlformats.org/markup-compatibility/2006">
              <mc:Choice xmlns:v="urn:schemas-microsoft-com:vml" Requires="v">
                <p:oleObj spid="_x0000_s202795" name="Clip" r:id="rId11" imgW="1756800" imgH="1766160" progId="">
                  <p:embed/>
                </p:oleObj>
              </mc:Choice>
              <mc:Fallback>
                <p:oleObj name="Clip" r:id="rId11" imgW="1756800" imgH="176616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51816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10"/>
          <p:cNvGraphicFramePr>
            <a:graphicFrameLocks noChangeAspect="1"/>
          </p:cNvGraphicFramePr>
          <p:nvPr/>
        </p:nvGraphicFramePr>
        <p:xfrm>
          <a:off x="5867400" y="4419600"/>
          <a:ext cx="984250" cy="990600"/>
        </p:xfrm>
        <a:graphic>
          <a:graphicData uri="http://schemas.openxmlformats.org/presentationml/2006/ole">
            <mc:AlternateContent xmlns:mc="http://schemas.openxmlformats.org/markup-compatibility/2006">
              <mc:Choice xmlns:v="urn:schemas-microsoft-com:vml" Requires="v">
                <p:oleObj spid="_x0000_s202796" name="Clip" r:id="rId12" imgW="1756800" imgH="1766160" progId="">
                  <p:embed/>
                </p:oleObj>
              </mc:Choice>
              <mc:Fallback>
                <p:oleObj name="Clip" r:id="rId12" imgW="1756800" imgH="176616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4196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11"/>
          <p:cNvGraphicFramePr>
            <a:graphicFrameLocks noChangeAspect="1"/>
          </p:cNvGraphicFramePr>
          <p:nvPr/>
        </p:nvGraphicFramePr>
        <p:xfrm>
          <a:off x="6324600" y="4724400"/>
          <a:ext cx="984250" cy="990600"/>
        </p:xfrm>
        <a:graphic>
          <a:graphicData uri="http://schemas.openxmlformats.org/presentationml/2006/ole">
            <mc:AlternateContent xmlns:mc="http://schemas.openxmlformats.org/markup-compatibility/2006">
              <mc:Choice xmlns:v="urn:schemas-microsoft-com:vml" Requires="v">
                <p:oleObj spid="_x0000_s202797" name="Clip" r:id="rId13" imgW="1756800" imgH="1766160" progId="">
                  <p:embed/>
                </p:oleObj>
              </mc:Choice>
              <mc:Fallback>
                <p:oleObj name="Clip" r:id="rId13" imgW="1756800" imgH="1766160" progId="">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47244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12"/>
          <p:cNvGraphicFramePr>
            <a:graphicFrameLocks noChangeAspect="1"/>
          </p:cNvGraphicFramePr>
          <p:nvPr/>
        </p:nvGraphicFramePr>
        <p:xfrm>
          <a:off x="6781800" y="5029200"/>
          <a:ext cx="984250" cy="990600"/>
        </p:xfrm>
        <a:graphic>
          <a:graphicData uri="http://schemas.openxmlformats.org/presentationml/2006/ole">
            <mc:AlternateContent xmlns:mc="http://schemas.openxmlformats.org/markup-compatibility/2006">
              <mc:Choice xmlns:v="urn:schemas-microsoft-com:vml" Requires="v">
                <p:oleObj spid="_x0000_s202798" name="Clip" r:id="rId14" imgW="1756800" imgH="1766160" progId="">
                  <p:embed/>
                </p:oleObj>
              </mc:Choice>
              <mc:Fallback>
                <p:oleObj name="Clip" r:id="rId14" imgW="1756800" imgH="1766160" progId="">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50292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13"/>
          <p:cNvGraphicFramePr>
            <a:graphicFrameLocks noChangeAspect="1"/>
          </p:cNvGraphicFramePr>
          <p:nvPr/>
        </p:nvGraphicFramePr>
        <p:xfrm>
          <a:off x="7239000" y="5334000"/>
          <a:ext cx="984250" cy="990600"/>
        </p:xfrm>
        <a:graphic>
          <a:graphicData uri="http://schemas.openxmlformats.org/presentationml/2006/ole">
            <mc:AlternateContent xmlns:mc="http://schemas.openxmlformats.org/markup-compatibility/2006">
              <mc:Choice xmlns:v="urn:schemas-microsoft-com:vml" Requires="v">
                <p:oleObj spid="_x0000_s202799" name="Clip" r:id="rId15" imgW="1756800" imgH="1766160" progId="">
                  <p:embed/>
                </p:oleObj>
              </mc:Choice>
              <mc:Fallback>
                <p:oleObj name="Clip" r:id="rId15" imgW="1756800" imgH="1766160" progId="">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53340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4"/>
          <p:cNvGrpSpPr>
            <a:grpSpLocks/>
          </p:cNvGrpSpPr>
          <p:nvPr/>
        </p:nvGrpSpPr>
        <p:grpSpPr bwMode="auto">
          <a:xfrm flipH="1">
            <a:off x="7080250" y="2057400"/>
            <a:ext cx="1619250" cy="1604963"/>
            <a:chOff x="2874" y="1194"/>
            <a:chExt cx="1020" cy="1011"/>
          </a:xfrm>
        </p:grpSpPr>
        <p:sp>
          <p:nvSpPr>
            <p:cNvPr id="2078" name="Freeform 15"/>
            <p:cNvSpPr>
              <a:spLocks/>
            </p:cNvSpPr>
            <p:nvPr/>
          </p:nvSpPr>
          <p:spPr bwMode="auto">
            <a:xfrm>
              <a:off x="2880" y="1200"/>
              <a:ext cx="999" cy="999"/>
            </a:xfrm>
            <a:custGeom>
              <a:avLst/>
              <a:gdLst>
                <a:gd name="T0" fmla="*/ 7 w 999"/>
                <a:gd name="T1" fmla="*/ 589 h 999"/>
                <a:gd name="T2" fmla="*/ 23 w 999"/>
                <a:gd name="T3" fmla="*/ 652 h 999"/>
                <a:gd name="T4" fmla="*/ 46 w 999"/>
                <a:gd name="T5" fmla="*/ 710 h 999"/>
                <a:gd name="T6" fmla="*/ 76 w 999"/>
                <a:gd name="T7" fmla="*/ 765 h 999"/>
                <a:gd name="T8" fmla="*/ 113 w 999"/>
                <a:gd name="T9" fmla="*/ 817 h 999"/>
                <a:gd name="T10" fmla="*/ 155 w 999"/>
                <a:gd name="T11" fmla="*/ 861 h 999"/>
                <a:gd name="T12" fmla="*/ 203 w 999"/>
                <a:gd name="T13" fmla="*/ 902 h 999"/>
                <a:gd name="T14" fmla="*/ 256 w 999"/>
                <a:gd name="T15" fmla="*/ 935 h 999"/>
                <a:gd name="T16" fmla="*/ 296 w 999"/>
                <a:gd name="T17" fmla="*/ 955 h 999"/>
                <a:gd name="T18" fmla="*/ 321 w 999"/>
                <a:gd name="T19" fmla="*/ 966 h 999"/>
                <a:gd name="T20" fmla="*/ 347 w 999"/>
                <a:gd name="T21" fmla="*/ 975 h 999"/>
                <a:gd name="T22" fmla="*/ 374 w 999"/>
                <a:gd name="T23" fmla="*/ 983 h 999"/>
                <a:gd name="T24" fmla="*/ 401 w 999"/>
                <a:gd name="T25" fmla="*/ 990 h 999"/>
                <a:gd name="T26" fmla="*/ 429 w 999"/>
                <a:gd name="T27" fmla="*/ 994 h 999"/>
                <a:gd name="T28" fmla="*/ 456 w 999"/>
                <a:gd name="T29" fmla="*/ 997 h 999"/>
                <a:gd name="T30" fmla="*/ 484 w 999"/>
                <a:gd name="T31" fmla="*/ 999 h 999"/>
                <a:gd name="T32" fmla="*/ 550 w 999"/>
                <a:gd name="T33" fmla="*/ 997 h 999"/>
                <a:gd name="T34" fmla="*/ 648 w 999"/>
                <a:gd name="T35" fmla="*/ 977 h 999"/>
                <a:gd name="T36" fmla="*/ 738 w 999"/>
                <a:gd name="T37" fmla="*/ 939 h 999"/>
                <a:gd name="T38" fmla="*/ 817 w 999"/>
                <a:gd name="T39" fmla="*/ 885 h 999"/>
                <a:gd name="T40" fmla="*/ 885 w 999"/>
                <a:gd name="T41" fmla="*/ 818 h 999"/>
                <a:gd name="T42" fmla="*/ 938 w 999"/>
                <a:gd name="T43" fmla="*/ 738 h 999"/>
                <a:gd name="T44" fmla="*/ 977 w 999"/>
                <a:gd name="T45" fmla="*/ 649 h 999"/>
                <a:gd name="T46" fmla="*/ 997 w 999"/>
                <a:gd name="T47" fmla="*/ 552 h 999"/>
                <a:gd name="T48" fmla="*/ 997 w 999"/>
                <a:gd name="T49" fmla="*/ 449 h 999"/>
                <a:gd name="T50" fmla="*/ 977 w 999"/>
                <a:gd name="T51" fmla="*/ 351 h 999"/>
                <a:gd name="T52" fmla="*/ 938 w 999"/>
                <a:gd name="T53" fmla="*/ 262 h 999"/>
                <a:gd name="T54" fmla="*/ 885 w 999"/>
                <a:gd name="T55" fmla="*/ 182 h 999"/>
                <a:gd name="T56" fmla="*/ 817 w 999"/>
                <a:gd name="T57" fmla="*/ 115 h 999"/>
                <a:gd name="T58" fmla="*/ 738 w 999"/>
                <a:gd name="T59" fmla="*/ 60 h 999"/>
                <a:gd name="T60" fmla="*/ 648 w 999"/>
                <a:gd name="T61" fmla="*/ 23 h 999"/>
                <a:gd name="T62" fmla="*/ 550 w 999"/>
                <a:gd name="T63" fmla="*/ 2 h 999"/>
                <a:gd name="T64" fmla="*/ 448 w 999"/>
                <a:gd name="T65" fmla="*/ 2 h 999"/>
                <a:gd name="T66" fmla="*/ 351 w 999"/>
                <a:gd name="T67" fmla="*/ 23 h 999"/>
                <a:gd name="T68" fmla="*/ 261 w 999"/>
                <a:gd name="T69" fmla="*/ 60 h 999"/>
                <a:gd name="T70" fmla="*/ 182 w 999"/>
                <a:gd name="T71" fmla="*/ 115 h 999"/>
                <a:gd name="T72" fmla="*/ 114 w 999"/>
                <a:gd name="T73" fmla="*/ 182 h 999"/>
                <a:gd name="T74" fmla="*/ 61 w 999"/>
                <a:gd name="T75" fmla="*/ 262 h 999"/>
                <a:gd name="T76" fmla="*/ 22 w 999"/>
                <a:gd name="T77" fmla="*/ 351 h 999"/>
                <a:gd name="T78" fmla="*/ 2 w 999"/>
                <a:gd name="T79" fmla="*/ 449 h 999"/>
                <a:gd name="T80" fmla="*/ 0 w 999"/>
                <a:gd name="T81" fmla="*/ 514 h 999"/>
                <a:gd name="T82" fmla="*/ 2 w 999"/>
                <a:gd name="T83" fmla="*/ 542 h 9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9"/>
                <a:gd name="T127" fmla="*/ 0 h 999"/>
                <a:gd name="T128" fmla="*/ 999 w 999"/>
                <a:gd name="T129" fmla="*/ 999 h 9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9" h="999">
                  <a:moveTo>
                    <a:pt x="3" y="557"/>
                  </a:moveTo>
                  <a:lnTo>
                    <a:pt x="7" y="589"/>
                  </a:lnTo>
                  <a:lnTo>
                    <a:pt x="15" y="620"/>
                  </a:lnTo>
                  <a:lnTo>
                    <a:pt x="23" y="652"/>
                  </a:lnTo>
                  <a:lnTo>
                    <a:pt x="33" y="682"/>
                  </a:lnTo>
                  <a:lnTo>
                    <a:pt x="46" y="710"/>
                  </a:lnTo>
                  <a:lnTo>
                    <a:pt x="61" y="738"/>
                  </a:lnTo>
                  <a:lnTo>
                    <a:pt x="76" y="765"/>
                  </a:lnTo>
                  <a:lnTo>
                    <a:pt x="94" y="791"/>
                  </a:lnTo>
                  <a:lnTo>
                    <a:pt x="113" y="817"/>
                  </a:lnTo>
                  <a:lnTo>
                    <a:pt x="133" y="839"/>
                  </a:lnTo>
                  <a:lnTo>
                    <a:pt x="155" y="861"/>
                  </a:lnTo>
                  <a:lnTo>
                    <a:pt x="178" y="882"/>
                  </a:lnTo>
                  <a:lnTo>
                    <a:pt x="203" y="902"/>
                  </a:lnTo>
                  <a:lnTo>
                    <a:pt x="229" y="920"/>
                  </a:lnTo>
                  <a:lnTo>
                    <a:pt x="256" y="935"/>
                  </a:lnTo>
                  <a:lnTo>
                    <a:pt x="284" y="950"/>
                  </a:lnTo>
                  <a:lnTo>
                    <a:pt x="296" y="955"/>
                  </a:lnTo>
                  <a:lnTo>
                    <a:pt x="309" y="961"/>
                  </a:lnTo>
                  <a:lnTo>
                    <a:pt x="321" y="966"/>
                  </a:lnTo>
                  <a:lnTo>
                    <a:pt x="335" y="971"/>
                  </a:lnTo>
                  <a:lnTo>
                    <a:pt x="347" y="975"/>
                  </a:lnTo>
                  <a:lnTo>
                    <a:pt x="361" y="979"/>
                  </a:lnTo>
                  <a:lnTo>
                    <a:pt x="374" y="983"/>
                  </a:lnTo>
                  <a:lnTo>
                    <a:pt x="387" y="986"/>
                  </a:lnTo>
                  <a:lnTo>
                    <a:pt x="401" y="990"/>
                  </a:lnTo>
                  <a:lnTo>
                    <a:pt x="414" y="992"/>
                  </a:lnTo>
                  <a:lnTo>
                    <a:pt x="429" y="994"/>
                  </a:lnTo>
                  <a:lnTo>
                    <a:pt x="442" y="996"/>
                  </a:lnTo>
                  <a:lnTo>
                    <a:pt x="456" y="997"/>
                  </a:lnTo>
                  <a:lnTo>
                    <a:pt x="471" y="998"/>
                  </a:lnTo>
                  <a:lnTo>
                    <a:pt x="484" y="999"/>
                  </a:lnTo>
                  <a:lnTo>
                    <a:pt x="499" y="999"/>
                  </a:lnTo>
                  <a:lnTo>
                    <a:pt x="550" y="997"/>
                  </a:lnTo>
                  <a:lnTo>
                    <a:pt x="600" y="989"/>
                  </a:lnTo>
                  <a:lnTo>
                    <a:pt x="648" y="977"/>
                  </a:lnTo>
                  <a:lnTo>
                    <a:pt x="694" y="959"/>
                  </a:lnTo>
                  <a:lnTo>
                    <a:pt x="738" y="939"/>
                  </a:lnTo>
                  <a:lnTo>
                    <a:pt x="778" y="913"/>
                  </a:lnTo>
                  <a:lnTo>
                    <a:pt x="817" y="885"/>
                  </a:lnTo>
                  <a:lnTo>
                    <a:pt x="853" y="853"/>
                  </a:lnTo>
                  <a:lnTo>
                    <a:pt x="885" y="818"/>
                  </a:lnTo>
                  <a:lnTo>
                    <a:pt x="913" y="779"/>
                  </a:lnTo>
                  <a:lnTo>
                    <a:pt x="938" y="738"/>
                  </a:lnTo>
                  <a:lnTo>
                    <a:pt x="959" y="695"/>
                  </a:lnTo>
                  <a:lnTo>
                    <a:pt x="977" y="649"/>
                  </a:lnTo>
                  <a:lnTo>
                    <a:pt x="988" y="601"/>
                  </a:lnTo>
                  <a:lnTo>
                    <a:pt x="997" y="552"/>
                  </a:lnTo>
                  <a:lnTo>
                    <a:pt x="999" y="501"/>
                  </a:lnTo>
                  <a:lnTo>
                    <a:pt x="997" y="449"/>
                  </a:lnTo>
                  <a:lnTo>
                    <a:pt x="988" y="399"/>
                  </a:lnTo>
                  <a:lnTo>
                    <a:pt x="977" y="351"/>
                  </a:lnTo>
                  <a:lnTo>
                    <a:pt x="959" y="306"/>
                  </a:lnTo>
                  <a:lnTo>
                    <a:pt x="938" y="262"/>
                  </a:lnTo>
                  <a:lnTo>
                    <a:pt x="913" y="221"/>
                  </a:lnTo>
                  <a:lnTo>
                    <a:pt x="885" y="182"/>
                  </a:lnTo>
                  <a:lnTo>
                    <a:pt x="853" y="147"/>
                  </a:lnTo>
                  <a:lnTo>
                    <a:pt x="817" y="115"/>
                  </a:lnTo>
                  <a:lnTo>
                    <a:pt x="778" y="86"/>
                  </a:lnTo>
                  <a:lnTo>
                    <a:pt x="738" y="60"/>
                  </a:lnTo>
                  <a:lnTo>
                    <a:pt x="694" y="40"/>
                  </a:lnTo>
                  <a:lnTo>
                    <a:pt x="648" y="23"/>
                  </a:lnTo>
                  <a:lnTo>
                    <a:pt x="600" y="10"/>
                  </a:lnTo>
                  <a:lnTo>
                    <a:pt x="550" y="2"/>
                  </a:lnTo>
                  <a:lnTo>
                    <a:pt x="499" y="0"/>
                  </a:lnTo>
                  <a:lnTo>
                    <a:pt x="448" y="2"/>
                  </a:lnTo>
                  <a:lnTo>
                    <a:pt x="399" y="10"/>
                  </a:lnTo>
                  <a:lnTo>
                    <a:pt x="351" y="23"/>
                  </a:lnTo>
                  <a:lnTo>
                    <a:pt x="305" y="40"/>
                  </a:lnTo>
                  <a:lnTo>
                    <a:pt x="261" y="60"/>
                  </a:lnTo>
                  <a:lnTo>
                    <a:pt x="220" y="86"/>
                  </a:lnTo>
                  <a:lnTo>
                    <a:pt x="182" y="115"/>
                  </a:lnTo>
                  <a:lnTo>
                    <a:pt x="146" y="147"/>
                  </a:lnTo>
                  <a:lnTo>
                    <a:pt x="114" y="182"/>
                  </a:lnTo>
                  <a:lnTo>
                    <a:pt x="86" y="221"/>
                  </a:lnTo>
                  <a:lnTo>
                    <a:pt x="61" y="262"/>
                  </a:lnTo>
                  <a:lnTo>
                    <a:pt x="40" y="306"/>
                  </a:lnTo>
                  <a:lnTo>
                    <a:pt x="22" y="351"/>
                  </a:lnTo>
                  <a:lnTo>
                    <a:pt x="10" y="399"/>
                  </a:lnTo>
                  <a:lnTo>
                    <a:pt x="2" y="449"/>
                  </a:lnTo>
                  <a:lnTo>
                    <a:pt x="0" y="501"/>
                  </a:lnTo>
                  <a:lnTo>
                    <a:pt x="0" y="514"/>
                  </a:lnTo>
                  <a:lnTo>
                    <a:pt x="1" y="529"/>
                  </a:lnTo>
                  <a:lnTo>
                    <a:pt x="2" y="542"/>
                  </a:lnTo>
                  <a:lnTo>
                    <a:pt x="3" y="557"/>
                  </a:lnTo>
                  <a:close/>
                </a:path>
              </a:pathLst>
            </a:custGeom>
            <a:solidFill>
              <a:srgbClr val="E50019"/>
            </a:solidFill>
            <a:ln w="9525">
              <a:noFill/>
              <a:round/>
              <a:headEnd/>
              <a:tailEnd/>
            </a:ln>
          </p:spPr>
          <p:txBody>
            <a:bodyPr/>
            <a:lstStyle/>
            <a:p>
              <a:endParaRPr lang="en-US"/>
            </a:p>
          </p:txBody>
        </p:sp>
        <p:sp>
          <p:nvSpPr>
            <p:cNvPr id="2079" name="Freeform 16"/>
            <p:cNvSpPr>
              <a:spLocks/>
            </p:cNvSpPr>
            <p:nvPr/>
          </p:nvSpPr>
          <p:spPr bwMode="auto">
            <a:xfrm>
              <a:off x="2878" y="1757"/>
              <a:ext cx="288" cy="398"/>
            </a:xfrm>
            <a:custGeom>
              <a:avLst/>
              <a:gdLst>
                <a:gd name="T0" fmla="*/ 288 w 288"/>
                <a:gd name="T1" fmla="*/ 388 h 398"/>
                <a:gd name="T2" fmla="*/ 288 w 288"/>
                <a:gd name="T3" fmla="*/ 388 h 398"/>
                <a:gd name="T4" fmla="*/ 260 w 288"/>
                <a:gd name="T5" fmla="*/ 373 h 398"/>
                <a:gd name="T6" fmla="*/ 234 w 288"/>
                <a:gd name="T7" fmla="*/ 358 h 398"/>
                <a:gd name="T8" fmla="*/ 209 w 288"/>
                <a:gd name="T9" fmla="*/ 341 h 398"/>
                <a:gd name="T10" fmla="*/ 184 w 288"/>
                <a:gd name="T11" fmla="*/ 321 h 398"/>
                <a:gd name="T12" fmla="*/ 162 w 288"/>
                <a:gd name="T13" fmla="*/ 300 h 398"/>
                <a:gd name="T14" fmla="*/ 139 w 288"/>
                <a:gd name="T15" fmla="*/ 278 h 398"/>
                <a:gd name="T16" fmla="*/ 119 w 288"/>
                <a:gd name="T17" fmla="*/ 256 h 398"/>
                <a:gd name="T18" fmla="*/ 100 w 288"/>
                <a:gd name="T19" fmla="*/ 231 h 398"/>
                <a:gd name="T20" fmla="*/ 83 w 288"/>
                <a:gd name="T21" fmla="*/ 205 h 398"/>
                <a:gd name="T22" fmla="*/ 68 w 288"/>
                <a:gd name="T23" fmla="*/ 179 h 398"/>
                <a:gd name="T24" fmla="*/ 53 w 288"/>
                <a:gd name="T25" fmla="*/ 151 h 398"/>
                <a:gd name="T26" fmla="*/ 41 w 288"/>
                <a:gd name="T27" fmla="*/ 123 h 398"/>
                <a:gd name="T28" fmla="*/ 30 w 288"/>
                <a:gd name="T29" fmla="*/ 94 h 398"/>
                <a:gd name="T30" fmla="*/ 22 w 288"/>
                <a:gd name="T31" fmla="*/ 62 h 398"/>
                <a:gd name="T32" fmla="*/ 15 w 288"/>
                <a:gd name="T33" fmla="*/ 31 h 398"/>
                <a:gd name="T34" fmla="*/ 10 w 288"/>
                <a:gd name="T35" fmla="*/ 0 h 398"/>
                <a:gd name="T36" fmla="*/ 0 w 288"/>
                <a:gd name="T37" fmla="*/ 0 h 398"/>
                <a:gd name="T38" fmla="*/ 4 w 288"/>
                <a:gd name="T39" fmla="*/ 33 h 398"/>
                <a:gd name="T40" fmla="*/ 11 w 288"/>
                <a:gd name="T41" fmla="*/ 65 h 398"/>
                <a:gd name="T42" fmla="*/ 20 w 288"/>
                <a:gd name="T43" fmla="*/ 96 h 398"/>
                <a:gd name="T44" fmla="*/ 30 w 288"/>
                <a:gd name="T45" fmla="*/ 127 h 398"/>
                <a:gd name="T46" fmla="*/ 43 w 288"/>
                <a:gd name="T47" fmla="*/ 155 h 398"/>
                <a:gd name="T48" fmla="*/ 57 w 288"/>
                <a:gd name="T49" fmla="*/ 183 h 398"/>
                <a:gd name="T50" fmla="*/ 73 w 288"/>
                <a:gd name="T51" fmla="*/ 212 h 398"/>
                <a:gd name="T52" fmla="*/ 92 w 288"/>
                <a:gd name="T53" fmla="*/ 238 h 398"/>
                <a:gd name="T54" fmla="*/ 111 w 288"/>
                <a:gd name="T55" fmla="*/ 263 h 398"/>
                <a:gd name="T56" fmla="*/ 130 w 288"/>
                <a:gd name="T57" fmla="*/ 287 h 398"/>
                <a:gd name="T58" fmla="*/ 153 w 288"/>
                <a:gd name="T59" fmla="*/ 309 h 398"/>
                <a:gd name="T60" fmla="*/ 177 w 288"/>
                <a:gd name="T61" fmla="*/ 329 h 398"/>
                <a:gd name="T62" fmla="*/ 202 w 288"/>
                <a:gd name="T63" fmla="*/ 349 h 398"/>
                <a:gd name="T64" fmla="*/ 227 w 288"/>
                <a:gd name="T65" fmla="*/ 368 h 398"/>
                <a:gd name="T66" fmla="*/ 256 w 288"/>
                <a:gd name="T67" fmla="*/ 384 h 398"/>
                <a:gd name="T68" fmla="*/ 284 w 288"/>
                <a:gd name="T69" fmla="*/ 398 h 398"/>
                <a:gd name="T70" fmla="*/ 284 w 288"/>
                <a:gd name="T71" fmla="*/ 398 h 398"/>
                <a:gd name="T72" fmla="*/ 288 w 288"/>
                <a:gd name="T73" fmla="*/ 388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8"/>
                <a:gd name="T113" fmla="*/ 288 w 288"/>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8">
                  <a:moveTo>
                    <a:pt x="288" y="388"/>
                  </a:moveTo>
                  <a:lnTo>
                    <a:pt x="288" y="388"/>
                  </a:lnTo>
                  <a:lnTo>
                    <a:pt x="260" y="373"/>
                  </a:lnTo>
                  <a:lnTo>
                    <a:pt x="234" y="358"/>
                  </a:lnTo>
                  <a:lnTo>
                    <a:pt x="209" y="341"/>
                  </a:lnTo>
                  <a:lnTo>
                    <a:pt x="184" y="321"/>
                  </a:lnTo>
                  <a:lnTo>
                    <a:pt x="162" y="300"/>
                  </a:lnTo>
                  <a:lnTo>
                    <a:pt x="139" y="278"/>
                  </a:lnTo>
                  <a:lnTo>
                    <a:pt x="119" y="256"/>
                  </a:lnTo>
                  <a:lnTo>
                    <a:pt x="100" y="231"/>
                  </a:lnTo>
                  <a:lnTo>
                    <a:pt x="83" y="205"/>
                  </a:lnTo>
                  <a:lnTo>
                    <a:pt x="68" y="179"/>
                  </a:lnTo>
                  <a:lnTo>
                    <a:pt x="53" y="151"/>
                  </a:lnTo>
                  <a:lnTo>
                    <a:pt x="41" y="123"/>
                  </a:lnTo>
                  <a:lnTo>
                    <a:pt x="30" y="94"/>
                  </a:lnTo>
                  <a:lnTo>
                    <a:pt x="22" y="62"/>
                  </a:lnTo>
                  <a:lnTo>
                    <a:pt x="15" y="31"/>
                  </a:lnTo>
                  <a:lnTo>
                    <a:pt x="10" y="0"/>
                  </a:lnTo>
                  <a:lnTo>
                    <a:pt x="0" y="0"/>
                  </a:lnTo>
                  <a:lnTo>
                    <a:pt x="4" y="33"/>
                  </a:lnTo>
                  <a:lnTo>
                    <a:pt x="11" y="65"/>
                  </a:lnTo>
                  <a:lnTo>
                    <a:pt x="20" y="96"/>
                  </a:lnTo>
                  <a:lnTo>
                    <a:pt x="30" y="127"/>
                  </a:lnTo>
                  <a:lnTo>
                    <a:pt x="43" y="155"/>
                  </a:lnTo>
                  <a:lnTo>
                    <a:pt x="57" y="183"/>
                  </a:lnTo>
                  <a:lnTo>
                    <a:pt x="73" y="212"/>
                  </a:lnTo>
                  <a:lnTo>
                    <a:pt x="92" y="238"/>
                  </a:lnTo>
                  <a:lnTo>
                    <a:pt x="111" y="263"/>
                  </a:lnTo>
                  <a:lnTo>
                    <a:pt x="130" y="287"/>
                  </a:lnTo>
                  <a:lnTo>
                    <a:pt x="153" y="309"/>
                  </a:lnTo>
                  <a:lnTo>
                    <a:pt x="177" y="329"/>
                  </a:lnTo>
                  <a:lnTo>
                    <a:pt x="202" y="349"/>
                  </a:lnTo>
                  <a:lnTo>
                    <a:pt x="227" y="368"/>
                  </a:lnTo>
                  <a:lnTo>
                    <a:pt x="256" y="384"/>
                  </a:lnTo>
                  <a:lnTo>
                    <a:pt x="284" y="398"/>
                  </a:lnTo>
                  <a:lnTo>
                    <a:pt x="288" y="388"/>
                  </a:lnTo>
                  <a:close/>
                </a:path>
              </a:pathLst>
            </a:custGeom>
            <a:solidFill>
              <a:srgbClr val="000000"/>
            </a:solidFill>
            <a:ln w="9525">
              <a:noFill/>
              <a:round/>
              <a:headEnd/>
              <a:tailEnd/>
            </a:ln>
          </p:spPr>
          <p:txBody>
            <a:bodyPr/>
            <a:lstStyle/>
            <a:p>
              <a:endParaRPr lang="en-US"/>
            </a:p>
          </p:txBody>
        </p:sp>
        <p:sp>
          <p:nvSpPr>
            <p:cNvPr id="2080" name="Freeform 17"/>
            <p:cNvSpPr>
              <a:spLocks/>
            </p:cNvSpPr>
            <p:nvPr/>
          </p:nvSpPr>
          <p:spPr bwMode="auto">
            <a:xfrm>
              <a:off x="3162" y="2145"/>
              <a:ext cx="217" cy="60"/>
            </a:xfrm>
            <a:custGeom>
              <a:avLst/>
              <a:gdLst>
                <a:gd name="T0" fmla="*/ 217 w 217"/>
                <a:gd name="T1" fmla="*/ 48 h 60"/>
                <a:gd name="T2" fmla="*/ 217 w 217"/>
                <a:gd name="T3" fmla="*/ 48 h 60"/>
                <a:gd name="T4" fmla="*/ 202 w 217"/>
                <a:gd name="T5" fmla="*/ 48 h 60"/>
                <a:gd name="T6" fmla="*/ 189 w 217"/>
                <a:gd name="T7" fmla="*/ 48 h 60"/>
                <a:gd name="T8" fmla="*/ 174 w 217"/>
                <a:gd name="T9" fmla="*/ 47 h 60"/>
                <a:gd name="T10" fmla="*/ 160 w 217"/>
                <a:gd name="T11" fmla="*/ 46 h 60"/>
                <a:gd name="T12" fmla="*/ 147 w 217"/>
                <a:gd name="T13" fmla="*/ 44 h 60"/>
                <a:gd name="T14" fmla="*/ 132 w 217"/>
                <a:gd name="T15" fmla="*/ 41 h 60"/>
                <a:gd name="T16" fmla="*/ 120 w 217"/>
                <a:gd name="T17" fmla="*/ 39 h 60"/>
                <a:gd name="T18" fmla="*/ 106 w 217"/>
                <a:gd name="T19" fmla="*/ 36 h 60"/>
                <a:gd name="T20" fmla="*/ 93 w 217"/>
                <a:gd name="T21" fmla="*/ 33 h 60"/>
                <a:gd name="T22" fmla="*/ 80 w 217"/>
                <a:gd name="T23" fmla="*/ 29 h 60"/>
                <a:gd name="T24" fmla="*/ 67 w 217"/>
                <a:gd name="T25" fmla="*/ 25 h 60"/>
                <a:gd name="T26" fmla="*/ 55 w 217"/>
                <a:gd name="T27" fmla="*/ 21 h 60"/>
                <a:gd name="T28" fmla="*/ 41 w 217"/>
                <a:gd name="T29" fmla="*/ 15 h 60"/>
                <a:gd name="T30" fmla="*/ 29 w 217"/>
                <a:gd name="T31" fmla="*/ 11 h 60"/>
                <a:gd name="T32" fmla="*/ 16 w 217"/>
                <a:gd name="T33" fmla="*/ 5 h 60"/>
                <a:gd name="T34" fmla="*/ 4 w 217"/>
                <a:gd name="T35" fmla="*/ 0 h 60"/>
                <a:gd name="T36" fmla="*/ 0 w 217"/>
                <a:gd name="T37" fmla="*/ 10 h 60"/>
                <a:gd name="T38" fmla="*/ 12 w 217"/>
                <a:gd name="T39" fmla="*/ 15 h 60"/>
                <a:gd name="T40" fmla="*/ 25 w 217"/>
                <a:gd name="T41" fmla="*/ 22 h 60"/>
                <a:gd name="T42" fmla="*/ 37 w 217"/>
                <a:gd name="T43" fmla="*/ 26 h 60"/>
                <a:gd name="T44" fmla="*/ 51 w 217"/>
                <a:gd name="T45" fmla="*/ 31 h 60"/>
                <a:gd name="T46" fmla="*/ 64 w 217"/>
                <a:gd name="T47" fmla="*/ 35 h 60"/>
                <a:gd name="T48" fmla="*/ 78 w 217"/>
                <a:gd name="T49" fmla="*/ 39 h 60"/>
                <a:gd name="T50" fmla="*/ 91 w 217"/>
                <a:gd name="T51" fmla="*/ 44 h 60"/>
                <a:gd name="T52" fmla="*/ 104 w 217"/>
                <a:gd name="T53" fmla="*/ 47 h 60"/>
                <a:gd name="T54" fmla="*/ 118 w 217"/>
                <a:gd name="T55" fmla="*/ 50 h 60"/>
                <a:gd name="T56" fmla="*/ 132 w 217"/>
                <a:gd name="T57" fmla="*/ 52 h 60"/>
                <a:gd name="T58" fmla="*/ 147 w 217"/>
                <a:gd name="T59" fmla="*/ 54 h 60"/>
                <a:gd name="T60" fmla="*/ 160 w 217"/>
                <a:gd name="T61" fmla="*/ 56 h 60"/>
                <a:gd name="T62" fmla="*/ 174 w 217"/>
                <a:gd name="T63" fmla="*/ 57 h 60"/>
                <a:gd name="T64" fmla="*/ 189 w 217"/>
                <a:gd name="T65" fmla="*/ 58 h 60"/>
                <a:gd name="T66" fmla="*/ 202 w 217"/>
                <a:gd name="T67" fmla="*/ 60 h 60"/>
                <a:gd name="T68" fmla="*/ 217 w 217"/>
                <a:gd name="T69" fmla="*/ 60 h 60"/>
                <a:gd name="T70" fmla="*/ 217 w 217"/>
                <a:gd name="T71" fmla="*/ 60 h 60"/>
                <a:gd name="T72" fmla="*/ 217 w 217"/>
                <a:gd name="T73" fmla="*/ 4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7"/>
                <a:gd name="T112" fmla="*/ 0 h 60"/>
                <a:gd name="T113" fmla="*/ 217 w 217"/>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7" h="60">
                  <a:moveTo>
                    <a:pt x="217" y="48"/>
                  </a:moveTo>
                  <a:lnTo>
                    <a:pt x="217" y="48"/>
                  </a:lnTo>
                  <a:lnTo>
                    <a:pt x="202" y="48"/>
                  </a:lnTo>
                  <a:lnTo>
                    <a:pt x="189" y="48"/>
                  </a:lnTo>
                  <a:lnTo>
                    <a:pt x="174" y="47"/>
                  </a:lnTo>
                  <a:lnTo>
                    <a:pt x="160" y="46"/>
                  </a:lnTo>
                  <a:lnTo>
                    <a:pt x="147" y="44"/>
                  </a:lnTo>
                  <a:lnTo>
                    <a:pt x="132" y="41"/>
                  </a:lnTo>
                  <a:lnTo>
                    <a:pt x="120" y="39"/>
                  </a:lnTo>
                  <a:lnTo>
                    <a:pt x="106" y="36"/>
                  </a:lnTo>
                  <a:lnTo>
                    <a:pt x="93" y="33"/>
                  </a:lnTo>
                  <a:lnTo>
                    <a:pt x="80" y="29"/>
                  </a:lnTo>
                  <a:lnTo>
                    <a:pt x="67" y="25"/>
                  </a:lnTo>
                  <a:lnTo>
                    <a:pt x="55" y="21"/>
                  </a:lnTo>
                  <a:lnTo>
                    <a:pt x="41" y="15"/>
                  </a:lnTo>
                  <a:lnTo>
                    <a:pt x="29" y="11"/>
                  </a:lnTo>
                  <a:lnTo>
                    <a:pt x="16" y="5"/>
                  </a:lnTo>
                  <a:lnTo>
                    <a:pt x="4" y="0"/>
                  </a:lnTo>
                  <a:lnTo>
                    <a:pt x="0" y="10"/>
                  </a:lnTo>
                  <a:lnTo>
                    <a:pt x="12" y="15"/>
                  </a:lnTo>
                  <a:lnTo>
                    <a:pt x="25" y="22"/>
                  </a:lnTo>
                  <a:lnTo>
                    <a:pt x="37" y="26"/>
                  </a:lnTo>
                  <a:lnTo>
                    <a:pt x="51" y="31"/>
                  </a:lnTo>
                  <a:lnTo>
                    <a:pt x="64" y="35"/>
                  </a:lnTo>
                  <a:lnTo>
                    <a:pt x="78" y="39"/>
                  </a:lnTo>
                  <a:lnTo>
                    <a:pt x="91" y="44"/>
                  </a:lnTo>
                  <a:lnTo>
                    <a:pt x="104" y="47"/>
                  </a:lnTo>
                  <a:lnTo>
                    <a:pt x="118" y="50"/>
                  </a:lnTo>
                  <a:lnTo>
                    <a:pt x="132" y="52"/>
                  </a:lnTo>
                  <a:lnTo>
                    <a:pt x="147" y="54"/>
                  </a:lnTo>
                  <a:lnTo>
                    <a:pt x="160" y="56"/>
                  </a:lnTo>
                  <a:lnTo>
                    <a:pt x="174" y="57"/>
                  </a:lnTo>
                  <a:lnTo>
                    <a:pt x="189" y="58"/>
                  </a:lnTo>
                  <a:lnTo>
                    <a:pt x="202" y="60"/>
                  </a:lnTo>
                  <a:lnTo>
                    <a:pt x="217" y="60"/>
                  </a:lnTo>
                  <a:lnTo>
                    <a:pt x="217" y="48"/>
                  </a:lnTo>
                  <a:close/>
                </a:path>
              </a:pathLst>
            </a:custGeom>
            <a:solidFill>
              <a:srgbClr val="000000"/>
            </a:solidFill>
            <a:ln w="9525">
              <a:noFill/>
              <a:round/>
              <a:headEnd/>
              <a:tailEnd/>
            </a:ln>
          </p:spPr>
          <p:txBody>
            <a:bodyPr/>
            <a:lstStyle/>
            <a:p>
              <a:endParaRPr lang="en-US"/>
            </a:p>
          </p:txBody>
        </p:sp>
        <p:sp>
          <p:nvSpPr>
            <p:cNvPr id="2081" name="Freeform 18"/>
            <p:cNvSpPr>
              <a:spLocks/>
            </p:cNvSpPr>
            <p:nvPr/>
          </p:nvSpPr>
          <p:spPr bwMode="auto">
            <a:xfrm>
              <a:off x="3379" y="1701"/>
              <a:ext cx="506" cy="504"/>
            </a:xfrm>
            <a:custGeom>
              <a:avLst/>
              <a:gdLst>
                <a:gd name="T0" fmla="*/ 493 w 506"/>
                <a:gd name="T1" fmla="*/ 0 h 504"/>
                <a:gd name="T2" fmla="*/ 493 w 506"/>
                <a:gd name="T3" fmla="*/ 0 h 504"/>
                <a:gd name="T4" fmla="*/ 492 w 506"/>
                <a:gd name="T5" fmla="*/ 51 h 504"/>
                <a:gd name="T6" fmla="*/ 484 w 506"/>
                <a:gd name="T7" fmla="*/ 99 h 504"/>
                <a:gd name="T8" fmla="*/ 472 w 506"/>
                <a:gd name="T9" fmla="*/ 147 h 504"/>
                <a:gd name="T10" fmla="*/ 455 w 506"/>
                <a:gd name="T11" fmla="*/ 191 h 504"/>
                <a:gd name="T12" fmla="*/ 434 w 506"/>
                <a:gd name="T13" fmla="*/ 235 h 504"/>
                <a:gd name="T14" fmla="*/ 410 w 506"/>
                <a:gd name="T15" fmla="*/ 275 h 504"/>
                <a:gd name="T16" fmla="*/ 382 w 506"/>
                <a:gd name="T17" fmla="*/ 313 h 504"/>
                <a:gd name="T18" fmla="*/ 349 w 506"/>
                <a:gd name="T19" fmla="*/ 348 h 504"/>
                <a:gd name="T20" fmla="*/ 315 w 506"/>
                <a:gd name="T21" fmla="*/ 380 h 504"/>
                <a:gd name="T22" fmla="*/ 276 w 506"/>
                <a:gd name="T23" fmla="*/ 408 h 504"/>
                <a:gd name="T24" fmla="*/ 237 w 506"/>
                <a:gd name="T25" fmla="*/ 432 h 504"/>
                <a:gd name="T26" fmla="*/ 193 w 506"/>
                <a:gd name="T27" fmla="*/ 453 h 504"/>
                <a:gd name="T28" fmla="*/ 148 w 506"/>
                <a:gd name="T29" fmla="*/ 471 h 504"/>
                <a:gd name="T30" fmla="*/ 100 w 506"/>
                <a:gd name="T31" fmla="*/ 482 h 504"/>
                <a:gd name="T32" fmla="*/ 51 w 506"/>
                <a:gd name="T33" fmla="*/ 491 h 504"/>
                <a:gd name="T34" fmla="*/ 0 w 506"/>
                <a:gd name="T35" fmla="*/ 492 h 504"/>
                <a:gd name="T36" fmla="*/ 0 w 506"/>
                <a:gd name="T37" fmla="*/ 504 h 504"/>
                <a:gd name="T38" fmla="*/ 51 w 506"/>
                <a:gd name="T39" fmla="*/ 501 h 504"/>
                <a:gd name="T40" fmla="*/ 102 w 506"/>
                <a:gd name="T41" fmla="*/ 493 h 504"/>
                <a:gd name="T42" fmla="*/ 150 w 506"/>
                <a:gd name="T43" fmla="*/ 481 h 504"/>
                <a:gd name="T44" fmla="*/ 197 w 506"/>
                <a:gd name="T45" fmla="*/ 464 h 504"/>
                <a:gd name="T46" fmla="*/ 241 w 506"/>
                <a:gd name="T47" fmla="*/ 443 h 504"/>
                <a:gd name="T48" fmla="*/ 283 w 506"/>
                <a:gd name="T49" fmla="*/ 417 h 504"/>
                <a:gd name="T50" fmla="*/ 321 w 506"/>
                <a:gd name="T51" fmla="*/ 389 h 504"/>
                <a:gd name="T52" fmla="*/ 358 w 506"/>
                <a:gd name="T53" fmla="*/ 356 h 504"/>
                <a:gd name="T54" fmla="*/ 390 w 506"/>
                <a:gd name="T55" fmla="*/ 320 h 504"/>
                <a:gd name="T56" fmla="*/ 418 w 506"/>
                <a:gd name="T57" fmla="*/ 281 h 504"/>
                <a:gd name="T58" fmla="*/ 444 w 506"/>
                <a:gd name="T59" fmla="*/ 239 h 504"/>
                <a:gd name="T60" fmla="*/ 465 w 506"/>
                <a:gd name="T61" fmla="*/ 196 h 504"/>
                <a:gd name="T62" fmla="*/ 483 w 506"/>
                <a:gd name="T63" fmla="*/ 149 h 504"/>
                <a:gd name="T64" fmla="*/ 494 w 506"/>
                <a:gd name="T65" fmla="*/ 101 h 504"/>
                <a:gd name="T66" fmla="*/ 503 w 506"/>
                <a:gd name="T67" fmla="*/ 51 h 504"/>
                <a:gd name="T68" fmla="*/ 506 w 506"/>
                <a:gd name="T69" fmla="*/ 0 h 504"/>
                <a:gd name="T70" fmla="*/ 506 w 506"/>
                <a:gd name="T71" fmla="*/ 0 h 504"/>
                <a:gd name="T72" fmla="*/ 493 w 506"/>
                <a:gd name="T73" fmla="*/ 0 h 5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6"/>
                <a:gd name="T112" fmla="*/ 0 h 504"/>
                <a:gd name="T113" fmla="*/ 506 w 506"/>
                <a:gd name="T114" fmla="*/ 504 h 5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6" h="504">
                  <a:moveTo>
                    <a:pt x="493" y="0"/>
                  </a:moveTo>
                  <a:lnTo>
                    <a:pt x="493" y="0"/>
                  </a:lnTo>
                  <a:lnTo>
                    <a:pt x="492" y="51"/>
                  </a:lnTo>
                  <a:lnTo>
                    <a:pt x="484" y="99"/>
                  </a:lnTo>
                  <a:lnTo>
                    <a:pt x="472" y="147"/>
                  </a:lnTo>
                  <a:lnTo>
                    <a:pt x="455" y="191"/>
                  </a:lnTo>
                  <a:lnTo>
                    <a:pt x="434" y="235"/>
                  </a:lnTo>
                  <a:lnTo>
                    <a:pt x="410" y="275"/>
                  </a:lnTo>
                  <a:lnTo>
                    <a:pt x="382" y="313"/>
                  </a:lnTo>
                  <a:lnTo>
                    <a:pt x="349" y="348"/>
                  </a:lnTo>
                  <a:lnTo>
                    <a:pt x="315" y="380"/>
                  </a:lnTo>
                  <a:lnTo>
                    <a:pt x="276" y="408"/>
                  </a:lnTo>
                  <a:lnTo>
                    <a:pt x="237" y="432"/>
                  </a:lnTo>
                  <a:lnTo>
                    <a:pt x="193" y="453"/>
                  </a:lnTo>
                  <a:lnTo>
                    <a:pt x="148" y="471"/>
                  </a:lnTo>
                  <a:lnTo>
                    <a:pt x="100" y="482"/>
                  </a:lnTo>
                  <a:lnTo>
                    <a:pt x="51" y="491"/>
                  </a:lnTo>
                  <a:lnTo>
                    <a:pt x="0" y="492"/>
                  </a:lnTo>
                  <a:lnTo>
                    <a:pt x="0" y="504"/>
                  </a:lnTo>
                  <a:lnTo>
                    <a:pt x="51" y="501"/>
                  </a:lnTo>
                  <a:lnTo>
                    <a:pt x="102" y="493"/>
                  </a:lnTo>
                  <a:lnTo>
                    <a:pt x="150" y="481"/>
                  </a:lnTo>
                  <a:lnTo>
                    <a:pt x="197" y="464"/>
                  </a:lnTo>
                  <a:lnTo>
                    <a:pt x="241" y="443"/>
                  </a:lnTo>
                  <a:lnTo>
                    <a:pt x="283" y="417"/>
                  </a:lnTo>
                  <a:lnTo>
                    <a:pt x="321" y="389"/>
                  </a:lnTo>
                  <a:lnTo>
                    <a:pt x="358" y="356"/>
                  </a:lnTo>
                  <a:lnTo>
                    <a:pt x="390" y="320"/>
                  </a:lnTo>
                  <a:lnTo>
                    <a:pt x="418" y="281"/>
                  </a:lnTo>
                  <a:lnTo>
                    <a:pt x="444" y="239"/>
                  </a:lnTo>
                  <a:lnTo>
                    <a:pt x="465" y="196"/>
                  </a:lnTo>
                  <a:lnTo>
                    <a:pt x="483" y="149"/>
                  </a:lnTo>
                  <a:lnTo>
                    <a:pt x="494" y="101"/>
                  </a:lnTo>
                  <a:lnTo>
                    <a:pt x="503" y="51"/>
                  </a:lnTo>
                  <a:lnTo>
                    <a:pt x="506" y="0"/>
                  </a:lnTo>
                  <a:lnTo>
                    <a:pt x="493" y="0"/>
                  </a:lnTo>
                  <a:close/>
                </a:path>
              </a:pathLst>
            </a:custGeom>
            <a:solidFill>
              <a:srgbClr val="000000"/>
            </a:solidFill>
            <a:ln w="9525">
              <a:noFill/>
              <a:round/>
              <a:headEnd/>
              <a:tailEnd/>
            </a:ln>
          </p:spPr>
          <p:txBody>
            <a:bodyPr/>
            <a:lstStyle/>
            <a:p>
              <a:endParaRPr lang="en-US"/>
            </a:p>
          </p:txBody>
        </p:sp>
        <p:sp>
          <p:nvSpPr>
            <p:cNvPr id="2082" name="Freeform 19"/>
            <p:cNvSpPr>
              <a:spLocks/>
            </p:cNvSpPr>
            <p:nvPr/>
          </p:nvSpPr>
          <p:spPr bwMode="auto">
            <a:xfrm>
              <a:off x="3379" y="1194"/>
              <a:ext cx="506" cy="507"/>
            </a:xfrm>
            <a:custGeom>
              <a:avLst/>
              <a:gdLst>
                <a:gd name="T0" fmla="*/ 0 w 506"/>
                <a:gd name="T1" fmla="*/ 12 h 507"/>
                <a:gd name="T2" fmla="*/ 0 w 506"/>
                <a:gd name="T3" fmla="*/ 12 h 507"/>
                <a:gd name="T4" fmla="*/ 51 w 506"/>
                <a:gd name="T5" fmla="*/ 13 h 507"/>
                <a:gd name="T6" fmla="*/ 100 w 506"/>
                <a:gd name="T7" fmla="*/ 22 h 507"/>
                <a:gd name="T8" fmla="*/ 148 w 506"/>
                <a:gd name="T9" fmla="*/ 34 h 507"/>
                <a:gd name="T10" fmla="*/ 193 w 506"/>
                <a:gd name="T11" fmla="*/ 51 h 507"/>
                <a:gd name="T12" fmla="*/ 237 w 506"/>
                <a:gd name="T13" fmla="*/ 72 h 507"/>
                <a:gd name="T14" fmla="*/ 276 w 506"/>
                <a:gd name="T15" fmla="*/ 96 h 507"/>
                <a:gd name="T16" fmla="*/ 315 w 506"/>
                <a:gd name="T17" fmla="*/ 125 h 507"/>
                <a:gd name="T18" fmla="*/ 349 w 506"/>
                <a:gd name="T19" fmla="*/ 157 h 507"/>
                <a:gd name="T20" fmla="*/ 382 w 506"/>
                <a:gd name="T21" fmla="*/ 192 h 507"/>
                <a:gd name="T22" fmla="*/ 410 w 506"/>
                <a:gd name="T23" fmla="*/ 230 h 507"/>
                <a:gd name="T24" fmla="*/ 434 w 506"/>
                <a:gd name="T25" fmla="*/ 270 h 507"/>
                <a:gd name="T26" fmla="*/ 455 w 506"/>
                <a:gd name="T27" fmla="*/ 314 h 507"/>
                <a:gd name="T28" fmla="*/ 472 w 506"/>
                <a:gd name="T29" fmla="*/ 358 h 507"/>
                <a:gd name="T30" fmla="*/ 484 w 506"/>
                <a:gd name="T31" fmla="*/ 406 h 507"/>
                <a:gd name="T32" fmla="*/ 492 w 506"/>
                <a:gd name="T33" fmla="*/ 455 h 507"/>
                <a:gd name="T34" fmla="*/ 493 w 506"/>
                <a:gd name="T35" fmla="*/ 507 h 507"/>
                <a:gd name="T36" fmla="*/ 506 w 506"/>
                <a:gd name="T37" fmla="*/ 507 h 507"/>
                <a:gd name="T38" fmla="*/ 503 w 506"/>
                <a:gd name="T39" fmla="*/ 455 h 507"/>
                <a:gd name="T40" fmla="*/ 494 w 506"/>
                <a:gd name="T41" fmla="*/ 404 h 507"/>
                <a:gd name="T42" fmla="*/ 483 w 506"/>
                <a:gd name="T43" fmla="*/ 356 h 507"/>
                <a:gd name="T44" fmla="*/ 465 w 506"/>
                <a:gd name="T45" fmla="*/ 309 h 507"/>
                <a:gd name="T46" fmla="*/ 444 w 506"/>
                <a:gd name="T47" fmla="*/ 266 h 507"/>
                <a:gd name="T48" fmla="*/ 418 w 506"/>
                <a:gd name="T49" fmla="*/ 224 h 507"/>
                <a:gd name="T50" fmla="*/ 390 w 506"/>
                <a:gd name="T51" fmla="*/ 185 h 507"/>
                <a:gd name="T52" fmla="*/ 358 w 506"/>
                <a:gd name="T53" fmla="*/ 149 h 507"/>
                <a:gd name="T54" fmla="*/ 321 w 506"/>
                <a:gd name="T55" fmla="*/ 117 h 507"/>
                <a:gd name="T56" fmla="*/ 283 w 506"/>
                <a:gd name="T57" fmla="*/ 87 h 507"/>
                <a:gd name="T58" fmla="*/ 241 w 506"/>
                <a:gd name="T59" fmla="*/ 61 h 507"/>
                <a:gd name="T60" fmla="*/ 197 w 506"/>
                <a:gd name="T61" fmla="*/ 40 h 507"/>
                <a:gd name="T62" fmla="*/ 150 w 506"/>
                <a:gd name="T63" fmla="*/ 24 h 507"/>
                <a:gd name="T64" fmla="*/ 102 w 506"/>
                <a:gd name="T65" fmla="*/ 11 h 507"/>
                <a:gd name="T66" fmla="*/ 51 w 506"/>
                <a:gd name="T67" fmla="*/ 3 h 507"/>
                <a:gd name="T68" fmla="*/ 0 w 506"/>
                <a:gd name="T69" fmla="*/ 0 h 507"/>
                <a:gd name="T70" fmla="*/ 0 w 506"/>
                <a:gd name="T71" fmla="*/ 0 h 507"/>
                <a:gd name="T72" fmla="*/ 0 w 506"/>
                <a:gd name="T73" fmla="*/ 12 h 5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6"/>
                <a:gd name="T112" fmla="*/ 0 h 507"/>
                <a:gd name="T113" fmla="*/ 506 w 506"/>
                <a:gd name="T114" fmla="*/ 507 h 5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6" h="507">
                  <a:moveTo>
                    <a:pt x="0" y="12"/>
                  </a:moveTo>
                  <a:lnTo>
                    <a:pt x="0" y="12"/>
                  </a:lnTo>
                  <a:lnTo>
                    <a:pt x="51" y="13"/>
                  </a:lnTo>
                  <a:lnTo>
                    <a:pt x="100" y="22"/>
                  </a:lnTo>
                  <a:lnTo>
                    <a:pt x="148" y="34"/>
                  </a:lnTo>
                  <a:lnTo>
                    <a:pt x="193" y="51"/>
                  </a:lnTo>
                  <a:lnTo>
                    <a:pt x="237" y="72"/>
                  </a:lnTo>
                  <a:lnTo>
                    <a:pt x="276" y="96"/>
                  </a:lnTo>
                  <a:lnTo>
                    <a:pt x="315" y="125"/>
                  </a:lnTo>
                  <a:lnTo>
                    <a:pt x="349" y="157"/>
                  </a:lnTo>
                  <a:lnTo>
                    <a:pt x="382" y="192"/>
                  </a:lnTo>
                  <a:lnTo>
                    <a:pt x="410" y="230"/>
                  </a:lnTo>
                  <a:lnTo>
                    <a:pt x="434" y="270"/>
                  </a:lnTo>
                  <a:lnTo>
                    <a:pt x="455" y="314"/>
                  </a:lnTo>
                  <a:lnTo>
                    <a:pt x="472" y="358"/>
                  </a:lnTo>
                  <a:lnTo>
                    <a:pt x="484" y="406"/>
                  </a:lnTo>
                  <a:lnTo>
                    <a:pt x="492" y="455"/>
                  </a:lnTo>
                  <a:lnTo>
                    <a:pt x="493" y="507"/>
                  </a:lnTo>
                  <a:lnTo>
                    <a:pt x="506" y="507"/>
                  </a:lnTo>
                  <a:lnTo>
                    <a:pt x="503" y="455"/>
                  </a:lnTo>
                  <a:lnTo>
                    <a:pt x="494" y="404"/>
                  </a:lnTo>
                  <a:lnTo>
                    <a:pt x="483" y="356"/>
                  </a:lnTo>
                  <a:lnTo>
                    <a:pt x="465" y="309"/>
                  </a:lnTo>
                  <a:lnTo>
                    <a:pt x="444" y="266"/>
                  </a:lnTo>
                  <a:lnTo>
                    <a:pt x="418" y="224"/>
                  </a:lnTo>
                  <a:lnTo>
                    <a:pt x="390" y="185"/>
                  </a:lnTo>
                  <a:lnTo>
                    <a:pt x="358" y="149"/>
                  </a:lnTo>
                  <a:lnTo>
                    <a:pt x="321" y="117"/>
                  </a:lnTo>
                  <a:lnTo>
                    <a:pt x="283" y="87"/>
                  </a:lnTo>
                  <a:lnTo>
                    <a:pt x="241" y="61"/>
                  </a:lnTo>
                  <a:lnTo>
                    <a:pt x="197" y="40"/>
                  </a:lnTo>
                  <a:lnTo>
                    <a:pt x="150" y="24"/>
                  </a:lnTo>
                  <a:lnTo>
                    <a:pt x="102" y="11"/>
                  </a:lnTo>
                  <a:lnTo>
                    <a:pt x="51" y="3"/>
                  </a:lnTo>
                  <a:lnTo>
                    <a:pt x="0" y="0"/>
                  </a:lnTo>
                  <a:lnTo>
                    <a:pt x="0" y="12"/>
                  </a:lnTo>
                  <a:close/>
                </a:path>
              </a:pathLst>
            </a:custGeom>
            <a:solidFill>
              <a:srgbClr val="000000"/>
            </a:solidFill>
            <a:ln w="9525">
              <a:noFill/>
              <a:round/>
              <a:headEnd/>
              <a:tailEnd/>
            </a:ln>
          </p:spPr>
          <p:txBody>
            <a:bodyPr/>
            <a:lstStyle/>
            <a:p>
              <a:endParaRPr lang="en-US"/>
            </a:p>
          </p:txBody>
        </p:sp>
        <p:sp>
          <p:nvSpPr>
            <p:cNvPr id="2083" name="Freeform 20"/>
            <p:cNvSpPr>
              <a:spLocks/>
            </p:cNvSpPr>
            <p:nvPr/>
          </p:nvSpPr>
          <p:spPr bwMode="auto">
            <a:xfrm>
              <a:off x="2874" y="1194"/>
              <a:ext cx="505" cy="507"/>
            </a:xfrm>
            <a:custGeom>
              <a:avLst/>
              <a:gdLst>
                <a:gd name="T0" fmla="*/ 12 w 505"/>
                <a:gd name="T1" fmla="*/ 507 h 507"/>
                <a:gd name="T2" fmla="*/ 12 w 505"/>
                <a:gd name="T3" fmla="*/ 507 h 507"/>
                <a:gd name="T4" fmla="*/ 13 w 505"/>
                <a:gd name="T5" fmla="*/ 455 h 507"/>
                <a:gd name="T6" fmla="*/ 22 w 505"/>
                <a:gd name="T7" fmla="*/ 406 h 507"/>
                <a:gd name="T8" fmla="*/ 33 w 505"/>
                <a:gd name="T9" fmla="*/ 358 h 507"/>
                <a:gd name="T10" fmla="*/ 51 w 505"/>
                <a:gd name="T11" fmla="*/ 314 h 507"/>
                <a:gd name="T12" fmla="*/ 72 w 505"/>
                <a:gd name="T13" fmla="*/ 270 h 507"/>
                <a:gd name="T14" fmla="*/ 96 w 505"/>
                <a:gd name="T15" fmla="*/ 230 h 507"/>
                <a:gd name="T16" fmla="*/ 124 w 505"/>
                <a:gd name="T17" fmla="*/ 192 h 507"/>
                <a:gd name="T18" fmla="*/ 156 w 505"/>
                <a:gd name="T19" fmla="*/ 157 h 507"/>
                <a:gd name="T20" fmla="*/ 191 w 505"/>
                <a:gd name="T21" fmla="*/ 125 h 507"/>
                <a:gd name="T22" fmla="*/ 229 w 505"/>
                <a:gd name="T23" fmla="*/ 96 h 507"/>
                <a:gd name="T24" fmla="*/ 269 w 505"/>
                <a:gd name="T25" fmla="*/ 72 h 507"/>
                <a:gd name="T26" fmla="*/ 313 w 505"/>
                <a:gd name="T27" fmla="*/ 51 h 507"/>
                <a:gd name="T28" fmla="*/ 358 w 505"/>
                <a:gd name="T29" fmla="*/ 34 h 507"/>
                <a:gd name="T30" fmla="*/ 406 w 505"/>
                <a:gd name="T31" fmla="*/ 22 h 507"/>
                <a:gd name="T32" fmla="*/ 454 w 505"/>
                <a:gd name="T33" fmla="*/ 13 h 507"/>
                <a:gd name="T34" fmla="*/ 505 w 505"/>
                <a:gd name="T35" fmla="*/ 12 h 507"/>
                <a:gd name="T36" fmla="*/ 505 w 505"/>
                <a:gd name="T37" fmla="*/ 0 h 507"/>
                <a:gd name="T38" fmla="*/ 454 w 505"/>
                <a:gd name="T39" fmla="*/ 3 h 507"/>
                <a:gd name="T40" fmla="*/ 404 w 505"/>
                <a:gd name="T41" fmla="*/ 11 h 507"/>
                <a:gd name="T42" fmla="*/ 356 w 505"/>
                <a:gd name="T43" fmla="*/ 24 h 507"/>
                <a:gd name="T44" fmla="*/ 309 w 505"/>
                <a:gd name="T45" fmla="*/ 40 h 507"/>
                <a:gd name="T46" fmla="*/ 265 w 505"/>
                <a:gd name="T47" fmla="*/ 61 h 507"/>
                <a:gd name="T48" fmla="*/ 223 w 505"/>
                <a:gd name="T49" fmla="*/ 87 h 507"/>
                <a:gd name="T50" fmla="*/ 184 w 505"/>
                <a:gd name="T51" fmla="*/ 117 h 507"/>
                <a:gd name="T52" fmla="*/ 148 w 505"/>
                <a:gd name="T53" fmla="*/ 149 h 507"/>
                <a:gd name="T54" fmla="*/ 116 w 505"/>
                <a:gd name="T55" fmla="*/ 185 h 507"/>
                <a:gd name="T56" fmla="*/ 87 w 505"/>
                <a:gd name="T57" fmla="*/ 224 h 507"/>
                <a:gd name="T58" fmla="*/ 61 w 505"/>
                <a:gd name="T59" fmla="*/ 266 h 507"/>
                <a:gd name="T60" fmla="*/ 40 w 505"/>
                <a:gd name="T61" fmla="*/ 309 h 507"/>
                <a:gd name="T62" fmla="*/ 23 w 505"/>
                <a:gd name="T63" fmla="*/ 356 h 507"/>
                <a:gd name="T64" fmla="*/ 11 w 505"/>
                <a:gd name="T65" fmla="*/ 404 h 507"/>
                <a:gd name="T66" fmla="*/ 3 w 505"/>
                <a:gd name="T67" fmla="*/ 455 h 507"/>
                <a:gd name="T68" fmla="*/ 0 w 505"/>
                <a:gd name="T69" fmla="*/ 507 h 507"/>
                <a:gd name="T70" fmla="*/ 0 w 505"/>
                <a:gd name="T71" fmla="*/ 507 h 507"/>
                <a:gd name="T72" fmla="*/ 12 w 505"/>
                <a:gd name="T73" fmla="*/ 507 h 5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5"/>
                <a:gd name="T112" fmla="*/ 0 h 507"/>
                <a:gd name="T113" fmla="*/ 505 w 505"/>
                <a:gd name="T114" fmla="*/ 507 h 5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5" h="507">
                  <a:moveTo>
                    <a:pt x="12" y="507"/>
                  </a:moveTo>
                  <a:lnTo>
                    <a:pt x="12" y="507"/>
                  </a:lnTo>
                  <a:lnTo>
                    <a:pt x="13" y="455"/>
                  </a:lnTo>
                  <a:lnTo>
                    <a:pt x="22" y="406"/>
                  </a:lnTo>
                  <a:lnTo>
                    <a:pt x="33" y="358"/>
                  </a:lnTo>
                  <a:lnTo>
                    <a:pt x="51" y="314"/>
                  </a:lnTo>
                  <a:lnTo>
                    <a:pt x="72" y="270"/>
                  </a:lnTo>
                  <a:lnTo>
                    <a:pt x="96" y="230"/>
                  </a:lnTo>
                  <a:lnTo>
                    <a:pt x="124" y="192"/>
                  </a:lnTo>
                  <a:lnTo>
                    <a:pt x="156" y="157"/>
                  </a:lnTo>
                  <a:lnTo>
                    <a:pt x="191" y="125"/>
                  </a:lnTo>
                  <a:lnTo>
                    <a:pt x="229" y="96"/>
                  </a:lnTo>
                  <a:lnTo>
                    <a:pt x="269" y="72"/>
                  </a:lnTo>
                  <a:lnTo>
                    <a:pt x="313" y="51"/>
                  </a:lnTo>
                  <a:lnTo>
                    <a:pt x="358" y="34"/>
                  </a:lnTo>
                  <a:lnTo>
                    <a:pt x="406" y="22"/>
                  </a:lnTo>
                  <a:lnTo>
                    <a:pt x="454" y="13"/>
                  </a:lnTo>
                  <a:lnTo>
                    <a:pt x="505" y="12"/>
                  </a:lnTo>
                  <a:lnTo>
                    <a:pt x="505" y="0"/>
                  </a:lnTo>
                  <a:lnTo>
                    <a:pt x="454" y="3"/>
                  </a:lnTo>
                  <a:lnTo>
                    <a:pt x="404" y="11"/>
                  </a:lnTo>
                  <a:lnTo>
                    <a:pt x="356" y="24"/>
                  </a:lnTo>
                  <a:lnTo>
                    <a:pt x="309" y="40"/>
                  </a:lnTo>
                  <a:lnTo>
                    <a:pt x="265" y="61"/>
                  </a:lnTo>
                  <a:lnTo>
                    <a:pt x="223" y="87"/>
                  </a:lnTo>
                  <a:lnTo>
                    <a:pt x="184" y="117"/>
                  </a:lnTo>
                  <a:lnTo>
                    <a:pt x="148" y="149"/>
                  </a:lnTo>
                  <a:lnTo>
                    <a:pt x="116" y="185"/>
                  </a:lnTo>
                  <a:lnTo>
                    <a:pt x="87" y="224"/>
                  </a:lnTo>
                  <a:lnTo>
                    <a:pt x="61" y="266"/>
                  </a:lnTo>
                  <a:lnTo>
                    <a:pt x="40" y="309"/>
                  </a:lnTo>
                  <a:lnTo>
                    <a:pt x="23" y="356"/>
                  </a:lnTo>
                  <a:lnTo>
                    <a:pt x="11" y="404"/>
                  </a:lnTo>
                  <a:lnTo>
                    <a:pt x="3" y="455"/>
                  </a:lnTo>
                  <a:lnTo>
                    <a:pt x="0" y="507"/>
                  </a:lnTo>
                  <a:lnTo>
                    <a:pt x="12" y="507"/>
                  </a:lnTo>
                  <a:close/>
                </a:path>
              </a:pathLst>
            </a:custGeom>
            <a:solidFill>
              <a:srgbClr val="000000"/>
            </a:solidFill>
            <a:ln w="9525">
              <a:noFill/>
              <a:round/>
              <a:headEnd/>
              <a:tailEnd/>
            </a:ln>
          </p:spPr>
          <p:txBody>
            <a:bodyPr/>
            <a:lstStyle/>
            <a:p>
              <a:endParaRPr lang="en-US"/>
            </a:p>
          </p:txBody>
        </p:sp>
        <p:sp>
          <p:nvSpPr>
            <p:cNvPr id="2084" name="Freeform 21"/>
            <p:cNvSpPr>
              <a:spLocks/>
            </p:cNvSpPr>
            <p:nvPr/>
          </p:nvSpPr>
          <p:spPr bwMode="auto">
            <a:xfrm>
              <a:off x="2874" y="1701"/>
              <a:ext cx="14" cy="56"/>
            </a:xfrm>
            <a:custGeom>
              <a:avLst/>
              <a:gdLst>
                <a:gd name="T0" fmla="*/ 14 w 14"/>
                <a:gd name="T1" fmla="*/ 56 h 56"/>
                <a:gd name="T2" fmla="*/ 14 w 14"/>
                <a:gd name="T3" fmla="*/ 56 h 56"/>
                <a:gd name="T4" fmla="*/ 13 w 14"/>
                <a:gd name="T5" fmla="*/ 41 h 56"/>
                <a:gd name="T6" fmla="*/ 12 w 14"/>
                <a:gd name="T7" fmla="*/ 28 h 56"/>
                <a:gd name="T8" fmla="*/ 12 w 14"/>
                <a:gd name="T9" fmla="*/ 13 h 56"/>
                <a:gd name="T10" fmla="*/ 12 w 14"/>
                <a:gd name="T11" fmla="*/ 0 h 56"/>
                <a:gd name="T12" fmla="*/ 0 w 14"/>
                <a:gd name="T13" fmla="*/ 0 h 56"/>
                <a:gd name="T14" fmla="*/ 0 w 14"/>
                <a:gd name="T15" fmla="*/ 13 h 56"/>
                <a:gd name="T16" fmla="*/ 2 w 14"/>
                <a:gd name="T17" fmla="*/ 28 h 56"/>
                <a:gd name="T18" fmla="*/ 3 w 14"/>
                <a:gd name="T19" fmla="*/ 41 h 56"/>
                <a:gd name="T20" fmla="*/ 4 w 14"/>
                <a:gd name="T21" fmla="*/ 56 h 56"/>
                <a:gd name="T22" fmla="*/ 4 w 14"/>
                <a:gd name="T23" fmla="*/ 56 h 56"/>
                <a:gd name="T24" fmla="*/ 14 w 14"/>
                <a:gd name="T25" fmla="*/ 5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6"/>
                <a:gd name="T41" fmla="*/ 14 w 1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6">
                  <a:moveTo>
                    <a:pt x="14" y="56"/>
                  </a:moveTo>
                  <a:lnTo>
                    <a:pt x="14" y="56"/>
                  </a:lnTo>
                  <a:lnTo>
                    <a:pt x="13" y="41"/>
                  </a:lnTo>
                  <a:lnTo>
                    <a:pt x="12" y="28"/>
                  </a:lnTo>
                  <a:lnTo>
                    <a:pt x="12" y="13"/>
                  </a:lnTo>
                  <a:lnTo>
                    <a:pt x="12" y="0"/>
                  </a:lnTo>
                  <a:lnTo>
                    <a:pt x="0" y="0"/>
                  </a:lnTo>
                  <a:lnTo>
                    <a:pt x="0" y="13"/>
                  </a:lnTo>
                  <a:lnTo>
                    <a:pt x="2" y="28"/>
                  </a:lnTo>
                  <a:lnTo>
                    <a:pt x="3" y="41"/>
                  </a:lnTo>
                  <a:lnTo>
                    <a:pt x="4" y="56"/>
                  </a:lnTo>
                  <a:lnTo>
                    <a:pt x="14" y="56"/>
                  </a:lnTo>
                  <a:close/>
                </a:path>
              </a:pathLst>
            </a:custGeom>
            <a:solidFill>
              <a:srgbClr val="000000"/>
            </a:solidFill>
            <a:ln w="9525">
              <a:noFill/>
              <a:round/>
              <a:headEnd/>
              <a:tailEnd/>
            </a:ln>
          </p:spPr>
          <p:txBody>
            <a:bodyPr/>
            <a:lstStyle/>
            <a:p>
              <a:endParaRPr lang="en-US"/>
            </a:p>
          </p:txBody>
        </p:sp>
        <p:sp>
          <p:nvSpPr>
            <p:cNvPr id="2085" name="Freeform 22"/>
            <p:cNvSpPr>
              <a:spLocks/>
            </p:cNvSpPr>
            <p:nvPr/>
          </p:nvSpPr>
          <p:spPr bwMode="auto">
            <a:xfrm>
              <a:off x="3615" y="1397"/>
              <a:ext cx="34" cy="300"/>
            </a:xfrm>
            <a:custGeom>
              <a:avLst/>
              <a:gdLst>
                <a:gd name="T0" fmla="*/ 34 w 34"/>
                <a:gd name="T1" fmla="*/ 0 h 300"/>
                <a:gd name="T2" fmla="*/ 28 w 34"/>
                <a:gd name="T3" fmla="*/ 20 h 300"/>
                <a:gd name="T4" fmla="*/ 20 w 34"/>
                <a:gd name="T5" fmla="*/ 42 h 300"/>
                <a:gd name="T6" fmla="*/ 15 w 34"/>
                <a:gd name="T7" fmla="*/ 63 h 300"/>
                <a:gd name="T8" fmla="*/ 15 w 34"/>
                <a:gd name="T9" fmla="*/ 81 h 300"/>
                <a:gd name="T10" fmla="*/ 20 w 34"/>
                <a:gd name="T11" fmla="*/ 98 h 300"/>
                <a:gd name="T12" fmla="*/ 27 w 34"/>
                <a:gd name="T13" fmla="*/ 113 h 300"/>
                <a:gd name="T14" fmla="*/ 33 w 34"/>
                <a:gd name="T15" fmla="*/ 128 h 300"/>
                <a:gd name="T16" fmla="*/ 34 w 34"/>
                <a:gd name="T17" fmla="*/ 145 h 300"/>
                <a:gd name="T18" fmla="*/ 31 w 34"/>
                <a:gd name="T19" fmla="*/ 164 h 300"/>
                <a:gd name="T20" fmla="*/ 25 w 34"/>
                <a:gd name="T21" fmla="*/ 184 h 300"/>
                <a:gd name="T22" fmla="*/ 19 w 34"/>
                <a:gd name="T23" fmla="*/ 202 h 300"/>
                <a:gd name="T24" fmla="*/ 15 w 34"/>
                <a:gd name="T25" fmla="*/ 217 h 300"/>
                <a:gd name="T26" fmla="*/ 16 w 34"/>
                <a:gd name="T27" fmla="*/ 232 h 300"/>
                <a:gd name="T28" fmla="*/ 22 w 34"/>
                <a:gd name="T29" fmla="*/ 250 h 300"/>
                <a:gd name="T30" fmla="*/ 28 w 34"/>
                <a:gd name="T31" fmla="*/ 273 h 300"/>
                <a:gd name="T32" fmla="*/ 34 w 34"/>
                <a:gd name="T33" fmla="*/ 300 h 300"/>
                <a:gd name="T34" fmla="*/ 19 w 34"/>
                <a:gd name="T35" fmla="*/ 300 h 300"/>
                <a:gd name="T36" fmla="*/ 12 w 34"/>
                <a:gd name="T37" fmla="*/ 273 h 300"/>
                <a:gd name="T38" fmla="*/ 6 w 34"/>
                <a:gd name="T39" fmla="*/ 250 h 300"/>
                <a:gd name="T40" fmla="*/ 1 w 34"/>
                <a:gd name="T41" fmla="*/ 232 h 300"/>
                <a:gd name="T42" fmla="*/ 0 w 34"/>
                <a:gd name="T43" fmla="*/ 217 h 300"/>
                <a:gd name="T44" fmla="*/ 4 w 34"/>
                <a:gd name="T45" fmla="*/ 202 h 300"/>
                <a:gd name="T46" fmla="*/ 10 w 34"/>
                <a:gd name="T47" fmla="*/ 184 h 300"/>
                <a:gd name="T48" fmla="*/ 15 w 34"/>
                <a:gd name="T49" fmla="*/ 164 h 300"/>
                <a:gd name="T50" fmla="*/ 19 w 34"/>
                <a:gd name="T51" fmla="*/ 145 h 300"/>
                <a:gd name="T52" fmla="*/ 17 w 34"/>
                <a:gd name="T53" fmla="*/ 128 h 300"/>
                <a:gd name="T54" fmla="*/ 11 w 34"/>
                <a:gd name="T55" fmla="*/ 113 h 300"/>
                <a:gd name="T56" fmla="*/ 5 w 34"/>
                <a:gd name="T57" fmla="*/ 98 h 300"/>
                <a:gd name="T58" fmla="*/ 0 w 34"/>
                <a:gd name="T59" fmla="*/ 81 h 300"/>
                <a:gd name="T60" fmla="*/ 0 w 34"/>
                <a:gd name="T61" fmla="*/ 63 h 300"/>
                <a:gd name="T62" fmla="*/ 5 w 34"/>
                <a:gd name="T63" fmla="*/ 42 h 300"/>
                <a:gd name="T64" fmla="*/ 12 w 34"/>
                <a:gd name="T65" fmla="*/ 20 h 300"/>
                <a:gd name="T66" fmla="*/ 19 w 34"/>
                <a:gd name="T67" fmla="*/ 0 h 300"/>
                <a:gd name="T68" fmla="*/ 34 w 34"/>
                <a:gd name="T69" fmla="*/ 0 h 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00"/>
                <a:gd name="T107" fmla="*/ 34 w 34"/>
                <a:gd name="T108" fmla="*/ 300 h 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00">
                  <a:moveTo>
                    <a:pt x="34" y="0"/>
                  </a:moveTo>
                  <a:lnTo>
                    <a:pt x="28" y="20"/>
                  </a:lnTo>
                  <a:lnTo>
                    <a:pt x="20" y="42"/>
                  </a:lnTo>
                  <a:lnTo>
                    <a:pt x="15" y="63"/>
                  </a:lnTo>
                  <a:lnTo>
                    <a:pt x="15" y="81"/>
                  </a:lnTo>
                  <a:lnTo>
                    <a:pt x="20" y="98"/>
                  </a:lnTo>
                  <a:lnTo>
                    <a:pt x="27" y="113"/>
                  </a:lnTo>
                  <a:lnTo>
                    <a:pt x="33" y="128"/>
                  </a:lnTo>
                  <a:lnTo>
                    <a:pt x="34" y="145"/>
                  </a:lnTo>
                  <a:lnTo>
                    <a:pt x="31" y="164"/>
                  </a:lnTo>
                  <a:lnTo>
                    <a:pt x="25" y="184"/>
                  </a:lnTo>
                  <a:lnTo>
                    <a:pt x="19" y="202"/>
                  </a:lnTo>
                  <a:lnTo>
                    <a:pt x="15" y="217"/>
                  </a:lnTo>
                  <a:lnTo>
                    <a:pt x="16" y="232"/>
                  </a:lnTo>
                  <a:lnTo>
                    <a:pt x="22" y="250"/>
                  </a:lnTo>
                  <a:lnTo>
                    <a:pt x="28" y="273"/>
                  </a:lnTo>
                  <a:lnTo>
                    <a:pt x="34" y="300"/>
                  </a:lnTo>
                  <a:lnTo>
                    <a:pt x="19" y="300"/>
                  </a:lnTo>
                  <a:lnTo>
                    <a:pt x="12" y="273"/>
                  </a:lnTo>
                  <a:lnTo>
                    <a:pt x="6" y="250"/>
                  </a:lnTo>
                  <a:lnTo>
                    <a:pt x="1" y="232"/>
                  </a:lnTo>
                  <a:lnTo>
                    <a:pt x="0" y="217"/>
                  </a:lnTo>
                  <a:lnTo>
                    <a:pt x="4" y="202"/>
                  </a:lnTo>
                  <a:lnTo>
                    <a:pt x="10" y="184"/>
                  </a:lnTo>
                  <a:lnTo>
                    <a:pt x="15" y="164"/>
                  </a:lnTo>
                  <a:lnTo>
                    <a:pt x="19" y="145"/>
                  </a:lnTo>
                  <a:lnTo>
                    <a:pt x="17" y="128"/>
                  </a:lnTo>
                  <a:lnTo>
                    <a:pt x="11" y="113"/>
                  </a:lnTo>
                  <a:lnTo>
                    <a:pt x="5" y="98"/>
                  </a:lnTo>
                  <a:lnTo>
                    <a:pt x="0" y="81"/>
                  </a:lnTo>
                  <a:lnTo>
                    <a:pt x="0" y="63"/>
                  </a:lnTo>
                  <a:lnTo>
                    <a:pt x="5" y="42"/>
                  </a:lnTo>
                  <a:lnTo>
                    <a:pt x="12" y="20"/>
                  </a:lnTo>
                  <a:lnTo>
                    <a:pt x="19" y="0"/>
                  </a:lnTo>
                  <a:lnTo>
                    <a:pt x="34" y="0"/>
                  </a:lnTo>
                  <a:close/>
                </a:path>
              </a:pathLst>
            </a:custGeom>
            <a:solidFill>
              <a:srgbClr val="FFFFFF"/>
            </a:solidFill>
            <a:ln w="9525">
              <a:noFill/>
              <a:round/>
              <a:headEnd/>
              <a:tailEnd/>
            </a:ln>
          </p:spPr>
          <p:txBody>
            <a:bodyPr/>
            <a:lstStyle/>
            <a:p>
              <a:endParaRPr lang="en-US"/>
            </a:p>
          </p:txBody>
        </p:sp>
        <p:sp>
          <p:nvSpPr>
            <p:cNvPr id="2086" name="Freeform 23"/>
            <p:cNvSpPr>
              <a:spLocks/>
            </p:cNvSpPr>
            <p:nvPr/>
          </p:nvSpPr>
          <p:spPr bwMode="auto">
            <a:xfrm>
              <a:off x="3625" y="1396"/>
              <a:ext cx="29" cy="83"/>
            </a:xfrm>
            <a:custGeom>
              <a:avLst/>
              <a:gdLst>
                <a:gd name="T0" fmla="*/ 10 w 29"/>
                <a:gd name="T1" fmla="*/ 81 h 83"/>
                <a:gd name="T2" fmla="*/ 10 w 29"/>
                <a:gd name="T3" fmla="*/ 81 h 83"/>
                <a:gd name="T4" fmla="*/ 10 w 29"/>
                <a:gd name="T5" fmla="*/ 64 h 83"/>
                <a:gd name="T6" fmla="*/ 16 w 29"/>
                <a:gd name="T7" fmla="*/ 44 h 83"/>
                <a:gd name="T8" fmla="*/ 23 w 29"/>
                <a:gd name="T9" fmla="*/ 22 h 83"/>
                <a:gd name="T10" fmla="*/ 29 w 29"/>
                <a:gd name="T11" fmla="*/ 2 h 83"/>
                <a:gd name="T12" fmla="*/ 19 w 29"/>
                <a:gd name="T13" fmla="*/ 0 h 83"/>
                <a:gd name="T14" fmla="*/ 13 w 29"/>
                <a:gd name="T15" fmla="*/ 20 h 83"/>
                <a:gd name="T16" fmla="*/ 5 w 29"/>
                <a:gd name="T17" fmla="*/ 42 h 83"/>
                <a:gd name="T18" fmla="*/ 0 w 29"/>
                <a:gd name="T19" fmla="*/ 64 h 83"/>
                <a:gd name="T20" fmla="*/ 0 w 29"/>
                <a:gd name="T21" fmla="*/ 83 h 83"/>
                <a:gd name="T22" fmla="*/ 0 w 29"/>
                <a:gd name="T23" fmla="*/ 83 h 83"/>
                <a:gd name="T24" fmla="*/ 10 w 29"/>
                <a:gd name="T25" fmla="*/ 81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0" y="81"/>
                  </a:moveTo>
                  <a:lnTo>
                    <a:pt x="10" y="81"/>
                  </a:lnTo>
                  <a:lnTo>
                    <a:pt x="10" y="64"/>
                  </a:lnTo>
                  <a:lnTo>
                    <a:pt x="16" y="44"/>
                  </a:lnTo>
                  <a:lnTo>
                    <a:pt x="23" y="22"/>
                  </a:lnTo>
                  <a:lnTo>
                    <a:pt x="29" y="2"/>
                  </a:lnTo>
                  <a:lnTo>
                    <a:pt x="19" y="0"/>
                  </a:lnTo>
                  <a:lnTo>
                    <a:pt x="13" y="20"/>
                  </a:lnTo>
                  <a:lnTo>
                    <a:pt x="5" y="42"/>
                  </a:lnTo>
                  <a:lnTo>
                    <a:pt x="0" y="64"/>
                  </a:lnTo>
                  <a:lnTo>
                    <a:pt x="0" y="83"/>
                  </a:lnTo>
                  <a:lnTo>
                    <a:pt x="10" y="81"/>
                  </a:lnTo>
                  <a:close/>
                </a:path>
              </a:pathLst>
            </a:custGeom>
            <a:solidFill>
              <a:srgbClr val="FFFFFF"/>
            </a:solidFill>
            <a:ln w="9525">
              <a:noFill/>
              <a:round/>
              <a:headEnd/>
              <a:tailEnd/>
            </a:ln>
          </p:spPr>
          <p:txBody>
            <a:bodyPr/>
            <a:lstStyle/>
            <a:p>
              <a:endParaRPr lang="en-US"/>
            </a:p>
          </p:txBody>
        </p:sp>
        <p:sp>
          <p:nvSpPr>
            <p:cNvPr id="2087" name="Freeform 24"/>
            <p:cNvSpPr>
              <a:spLocks/>
            </p:cNvSpPr>
            <p:nvPr/>
          </p:nvSpPr>
          <p:spPr bwMode="auto">
            <a:xfrm>
              <a:off x="3625" y="1477"/>
              <a:ext cx="29" cy="65"/>
            </a:xfrm>
            <a:custGeom>
              <a:avLst/>
              <a:gdLst>
                <a:gd name="T0" fmla="*/ 29 w 29"/>
                <a:gd name="T1" fmla="*/ 65 h 65"/>
                <a:gd name="T2" fmla="*/ 29 w 29"/>
                <a:gd name="T3" fmla="*/ 65 h 65"/>
                <a:gd name="T4" fmla="*/ 28 w 29"/>
                <a:gd name="T5" fmla="*/ 47 h 65"/>
                <a:gd name="T6" fmla="*/ 22 w 29"/>
                <a:gd name="T7" fmla="*/ 31 h 65"/>
                <a:gd name="T8" fmla="*/ 16 w 29"/>
                <a:gd name="T9" fmla="*/ 16 h 65"/>
                <a:gd name="T10" fmla="*/ 10 w 29"/>
                <a:gd name="T11" fmla="*/ 0 h 65"/>
                <a:gd name="T12" fmla="*/ 0 w 29"/>
                <a:gd name="T13" fmla="*/ 2 h 65"/>
                <a:gd name="T14" fmla="*/ 5 w 29"/>
                <a:gd name="T15" fmla="*/ 20 h 65"/>
                <a:gd name="T16" fmla="*/ 12 w 29"/>
                <a:gd name="T17" fmla="*/ 35 h 65"/>
                <a:gd name="T18" fmla="*/ 18 w 29"/>
                <a:gd name="T19" fmla="*/ 49 h 65"/>
                <a:gd name="T20" fmla="*/ 19 w 29"/>
                <a:gd name="T21" fmla="*/ 65 h 65"/>
                <a:gd name="T22" fmla="*/ 19 w 29"/>
                <a:gd name="T23" fmla="*/ 65 h 65"/>
                <a:gd name="T24" fmla="*/ 29 w 29"/>
                <a:gd name="T25" fmla="*/ 6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5"/>
                <a:gd name="T41" fmla="*/ 29 w 2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5">
                  <a:moveTo>
                    <a:pt x="29" y="65"/>
                  </a:moveTo>
                  <a:lnTo>
                    <a:pt x="29" y="65"/>
                  </a:lnTo>
                  <a:lnTo>
                    <a:pt x="28" y="47"/>
                  </a:lnTo>
                  <a:lnTo>
                    <a:pt x="22" y="31"/>
                  </a:lnTo>
                  <a:lnTo>
                    <a:pt x="16" y="16"/>
                  </a:lnTo>
                  <a:lnTo>
                    <a:pt x="10" y="0"/>
                  </a:lnTo>
                  <a:lnTo>
                    <a:pt x="0" y="2"/>
                  </a:lnTo>
                  <a:lnTo>
                    <a:pt x="5" y="20"/>
                  </a:lnTo>
                  <a:lnTo>
                    <a:pt x="12" y="35"/>
                  </a:lnTo>
                  <a:lnTo>
                    <a:pt x="18" y="49"/>
                  </a:lnTo>
                  <a:lnTo>
                    <a:pt x="19" y="65"/>
                  </a:lnTo>
                  <a:lnTo>
                    <a:pt x="29" y="65"/>
                  </a:lnTo>
                  <a:close/>
                </a:path>
              </a:pathLst>
            </a:custGeom>
            <a:solidFill>
              <a:srgbClr val="FFFFFF"/>
            </a:solidFill>
            <a:ln w="9525">
              <a:noFill/>
              <a:round/>
              <a:headEnd/>
              <a:tailEnd/>
            </a:ln>
          </p:spPr>
          <p:txBody>
            <a:bodyPr/>
            <a:lstStyle/>
            <a:p>
              <a:endParaRPr lang="en-US"/>
            </a:p>
          </p:txBody>
        </p:sp>
        <p:sp>
          <p:nvSpPr>
            <p:cNvPr id="2088" name="Freeform 25"/>
            <p:cNvSpPr>
              <a:spLocks/>
            </p:cNvSpPr>
            <p:nvPr/>
          </p:nvSpPr>
          <p:spPr bwMode="auto">
            <a:xfrm>
              <a:off x="3625" y="1542"/>
              <a:ext cx="29" cy="72"/>
            </a:xfrm>
            <a:custGeom>
              <a:avLst/>
              <a:gdLst>
                <a:gd name="T0" fmla="*/ 10 w 29"/>
                <a:gd name="T1" fmla="*/ 72 h 72"/>
                <a:gd name="T2" fmla="*/ 10 w 29"/>
                <a:gd name="T3" fmla="*/ 72 h 72"/>
                <a:gd name="T4" fmla="*/ 15 w 29"/>
                <a:gd name="T5" fmla="*/ 58 h 72"/>
                <a:gd name="T6" fmla="*/ 20 w 29"/>
                <a:gd name="T7" fmla="*/ 40 h 72"/>
                <a:gd name="T8" fmla="*/ 26 w 29"/>
                <a:gd name="T9" fmla="*/ 20 h 72"/>
                <a:gd name="T10" fmla="*/ 29 w 29"/>
                <a:gd name="T11" fmla="*/ 0 h 72"/>
                <a:gd name="T12" fmla="*/ 19 w 29"/>
                <a:gd name="T13" fmla="*/ 0 h 72"/>
                <a:gd name="T14" fmla="*/ 16 w 29"/>
                <a:gd name="T15" fmla="*/ 18 h 72"/>
                <a:gd name="T16" fmla="*/ 9 w 29"/>
                <a:gd name="T17" fmla="*/ 38 h 72"/>
                <a:gd name="T18" fmla="*/ 4 w 29"/>
                <a:gd name="T19" fmla="*/ 56 h 72"/>
                <a:gd name="T20" fmla="*/ 0 w 29"/>
                <a:gd name="T21" fmla="*/ 72 h 72"/>
                <a:gd name="T22" fmla="*/ 0 w 29"/>
                <a:gd name="T23" fmla="*/ 72 h 72"/>
                <a:gd name="T24" fmla="*/ 10 w 29"/>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0" y="72"/>
                  </a:moveTo>
                  <a:lnTo>
                    <a:pt x="10" y="72"/>
                  </a:lnTo>
                  <a:lnTo>
                    <a:pt x="15" y="58"/>
                  </a:lnTo>
                  <a:lnTo>
                    <a:pt x="20" y="40"/>
                  </a:lnTo>
                  <a:lnTo>
                    <a:pt x="26" y="20"/>
                  </a:lnTo>
                  <a:lnTo>
                    <a:pt x="29" y="0"/>
                  </a:lnTo>
                  <a:lnTo>
                    <a:pt x="19" y="0"/>
                  </a:lnTo>
                  <a:lnTo>
                    <a:pt x="16" y="18"/>
                  </a:lnTo>
                  <a:lnTo>
                    <a:pt x="9" y="38"/>
                  </a:lnTo>
                  <a:lnTo>
                    <a:pt x="4" y="56"/>
                  </a:lnTo>
                  <a:lnTo>
                    <a:pt x="0" y="72"/>
                  </a:lnTo>
                  <a:lnTo>
                    <a:pt x="10" y="72"/>
                  </a:lnTo>
                  <a:close/>
                </a:path>
              </a:pathLst>
            </a:custGeom>
            <a:solidFill>
              <a:srgbClr val="FFFFFF"/>
            </a:solidFill>
            <a:ln w="9525">
              <a:noFill/>
              <a:round/>
              <a:headEnd/>
              <a:tailEnd/>
            </a:ln>
          </p:spPr>
          <p:txBody>
            <a:bodyPr/>
            <a:lstStyle/>
            <a:p>
              <a:endParaRPr lang="en-US"/>
            </a:p>
          </p:txBody>
        </p:sp>
        <p:sp>
          <p:nvSpPr>
            <p:cNvPr id="2089" name="Freeform 26"/>
            <p:cNvSpPr>
              <a:spLocks/>
            </p:cNvSpPr>
            <p:nvPr/>
          </p:nvSpPr>
          <p:spPr bwMode="auto">
            <a:xfrm>
              <a:off x="3625" y="1614"/>
              <a:ext cx="29" cy="90"/>
            </a:xfrm>
            <a:custGeom>
              <a:avLst/>
              <a:gdLst>
                <a:gd name="T0" fmla="*/ 24 w 29"/>
                <a:gd name="T1" fmla="*/ 90 h 90"/>
                <a:gd name="T2" fmla="*/ 29 w 29"/>
                <a:gd name="T3" fmla="*/ 82 h 90"/>
                <a:gd name="T4" fmla="*/ 23 w 29"/>
                <a:gd name="T5" fmla="*/ 55 h 90"/>
                <a:gd name="T6" fmla="*/ 17 w 29"/>
                <a:gd name="T7" fmla="*/ 32 h 90"/>
                <a:gd name="T8" fmla="*/ 12 w 29"/>
                <a:gd name="T9" fmla="*/ 14 h 90"/>
                <a:gd name="T10" fmla="*/ 10 w 29"/>
                <a:gd name="T11" fmla="*/ 0 h 90"/>
                <a:gd name="T12" fmla="*/ 0 w 29"/>
                <a:gd name="T13" fmla="*/ 0 h 90"/>
                <a:gd name="T14" fmla="*/ 1 w 29"/>
                <a:gd name="T15" fmla="*/ 16 h 90"/>
                <a:gd name="T16" fmla="*/ 6 w 29"/>
                <a:gd name="T17" fmla="*/ 34 h 90"/>
                <a:gd name="T18" fmla="*/ 13 w 29"/>
                <a:gd name="T19" fmla="*/ 57 h 90"/>
                <a:gd name="T20" fmla="*/ 19 w 29"/>
                <a:gd name="T21" fmla="*/ 84 h 90"/>
                <a:gd name="T22" fmla="*/ 24 w 29"/>
                <a:gd name="T23" fmla="*/ 77 h 90"/>
                <a:gd name="T24" fmla="*/ 19 w 29"/>
                <a:gd name="T25" fmla="*/ 84 h 90"/>
                <a:gd name="T26" fmla="*/ 21 w 29"/>
                <a:gd name="T27" fmla="*/ 88 h 90"/>
                <a:gd name="T28" fmla="*/ 25 w 29"/>
                <a:gd name="T29" fmla="*/ 88 h 90"/>
                <a:gd name="T30" fmla="*/ 28 w 29"/>
                <a:gd name="T31" fmla="*/ 87 h 90"/>
                <a:gd name="T32" fmla="*/ 29 w 29"/>
                <a:gd name="T33" fmla="*/ 82 h 90"/>
                <a:gd name="T34" fmla="*/ 24 w 29"/>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0"/>
                <a:gd name="T56" fmla="*/ 29 w 2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0">
                  <a:moveTo>
                    <a:pt x="24" y="90"/>
                  </a:moveTo>
                  <a:lnTo>
                    <a:pt x="29" y="82"/>
                  </a:lnTo>
                  <a:lnTo>
                    <a:pt x="23" y="55"/>
                  </a:lnTo>
                  <a:lnTo>
                    <a:pt x="17" y="32"/>
                  </a:lnTo>
                  <a:lnTo>
                    <a:pt x="12" y="14"/>
                  </a:lnTo>
                  <a:lnTo>
                    <a:pt x="10" y="0"/>
                  </a:lnTo>
                  <a:lnTo>
                    <a:pt x="0" y="0"/>
                  </a:lnTo>
                  <a:lnTo>
                    <a:pt x="1" y="16"/>
                  </a:lnTo>
                  <a:lnTo>
                    <a:pt x="6" y="34"/>
                  </a:lnTo>
                  <a:lnTo>
                    <a:pt x="13" y="57"/>
                  </a:lnTo>
                  <a:lnTo>
                    <a:pt x="19" y="84"/>
                  </a:lnTo>
                  <a:lnTo>
                    <a:pt x="24" y="77"/>
                  </a:lnTo>
                  <a:lnTo>
                    <a:pt x="19" y="84"/>
                  </a:lnTo>
                  <a:lnTo>
                    <a:pt x="21" y="88"/>
                  </a:lnTo>
                  <a:lnTo>
                    <a:pt x="25" y="88"/>
                  </a:lnTo>
                  <a:lnTo>
                    <a:pt x="28" y="87"/>
                  </a:lnTo>
                  <a:lnTo>
                    <a:pt x="29" y="82"/>
                  </a:lnTo>
                  <a:lnTo>
                    <a:pt x="24" y="90"/>
                  </a:lnTo>
                  <a:close/>
                </a:path>
              </a:pathLst>
            </a:custGeom>
            <a:solidFill>
              <a:srgbClr val="FFFFFF"/>
            </a:solidFill>
            <a:ln w="9525">
              <a:noFill/>
              <a:round/>
              <a:headEnd/>
              <a:tailEnd/>
            </a:ln>
          </p:spPr>
          <p:txBody>
            <a:bodyPr/>
            <a:lstStyle/>
            <a:p>
              <a:endParaRPr lang="en-US"/>
            </a:p>
          </p:txBody>
        </p:sp>
        <p:sp>
          <p:nvSpPr>
            <p:cNvPr id="2090" name="Freeform 27"/>
            <p:cNvSpPr>
              <a:spLocks/>
            </p:cNvSpPr>
            <p:nvPr/>
          </p:nvSpPr>
          <p:spPr bwMode="auto">
            <a:xfrm>
              <a:off x="3628" y="1691"/>
              <a:ext cx="21" cy="13"/>
            </a:xfrm>
            <a:custGeom>
              <a:avLst/>
              <a:gdLst>
                <a:gd name="T0" fmla="*/ 1 w 21"/>
                <a:gd name="T1" fmla="*/ 7 h 13"/>
                <a:gd name="T2" fmla="*/ 6 w 21"/>
                <a:gd name="T3" fmla="*/ 13 h 13"/>
                <a:gd name="T4" fmla="*/ 21 w 21"/>
                <a:gd name="T5" fmla="*/ 13 h 13"/>
                <a:gd name="T6" fmla="*/ 21 w 21"/>
                <a:gd name="T7" fmla="*/ 0 h 13"/>
                <a:gd name="T8" fmla="*/ 6 w 21"/>
                <a:gd name="T9" fmla="*/ 0 h 13"/>
                <a:gd name="T10" fmla="*/ 12 w 21"/>
                <a:gd name="T11" fmla="*/ 5 h 13"/>
                <a:gd name="T12" fmla="*/ 6 w 21"/>
                <a:gd name="T13" fmla="*/ 0 h 13"/>
                <a:gd name="T14" fmla="*/ 2 w 21"/>
                <a:gd name="T15" fmla="*/ 2 h 13"/>
                <a:gd name="T16" fmla="*/ 0 w 21"/>
                <a:gd name="T17" fmla="*/ 6 h 13"/>
                <a:gd name="T18" fmla="*/ 2 w 21"/>
                <a:gd name="T19" fmla="*/ 11 h 13"/>
                <a:gd name="T20" fmla="*/ 6 w 21"/>
                <a:gd name="T21" fmla="*/ 13 h 13"/>
                <a:gd name="T22" fmla="*/ 1 w 21"/>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3"/>
                <a:gd name="T38" fmla="*/ 21 w 2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3">
                  <a:moveTo>
                    <a:pt x="1" y="7"/>
                  </a:moveTo>
                  <a:lnTo>
                    <a:pt x="6" y="13"/>
                  </a:lnTo>
                  <a:lnTo>
                    <a:pt x="21" y="13"/>
                  </a:lnTo>
                  <a:lnTo>
                    <a:pt x="21" y="0"/>
                  </a:lnTo>
                  <a:lnTo>
                    <a:pt x="6" y="0"/>
                  </a:lnTo>
                  <a:lnTo>
                    <a:pt x="12" y="5"/>
                  </a:lnTo>
                  <a:lnTo>
                    <a:pt x="6" y="0"/>
                  </a:lnTo>
                  <a:lnTo>
                    <a:pt x="2" y="2"/>
                  </a:lnTo>
                  <a:lnTo>
                    <a:pt x="0" y="6"/>
                  </a:lnTo>
                  <a:lnTo>
                    <a:pt x="2" y="11"/>
                  </a:lnTo>
                  <a:lnTo>
                    <a:pt x="6" y="13"/>
                  </a:lnTo>
                  <a:lnTo>
                    <a:pt x="1" y="7"/>
                  </a:lnTo>
                  <a:close/>
                </a:path>
              </a:pathLst>
            </a:custGeom>
            <a:solidFill>
              <a:srgbClr val="FFFFFF"/>
            </a:solidFill>
            <a:ln w="9525">
              <a:noFill/>
              <a:round/>
              <a:headEnd/>
              <a:tailEnd/>
            </a:ln>
          </p:spPr>
          <p:txBody>
            <a:bodyPr/>
            <a:lstStyle/>
            <a:p>
              <a:endParaRPr lang="en-US"/>
            </a:p>
          </p:txBody>
        </p:sp>
        <p:sp>
          <p:nvSpPr>
            <p:cNvPr id="2091" name="Freeform 28"/>
            <p:cNvSpPr>
              <a:spLocks/>
            </p:cNvSpPr>
            <p:nvPr/>
          </p:nvSpPr>
          <p:spPr bwMode="auto">
            <a:xfrm>
              <a:off x="3609" y="1614"/>
              <a:ext cx="31" cy="84"/>
            </a:xfrm>
            <a:custGeom>
              <a:avLst/>
              <a:gdLst>
                <a:gd name="T0" fmla="*/ 0 w 31"/>
                <a:gd name="T1" fmla="*/ 0 h 84"/>
                <a:gd name="T2" fmla="*/ 0 w 31"/>
                <a:gd name="T3" fmla="*/ 0 h 84"/>
                <a:gd name="T4" fmla="*/ 1 w 31"/>
                <a:gd name="T5" fmla="*/ 16 h 84"/>
                <a:gd name="T6" fmla="*/ 7 w 31"/>
                <a:gd name="T7" fmla="*/ 34 h 84"/>
                <a:gd name="T8" fmla="*/ 13 w 31"/>
                <a:gd name="T9" fmla="*/ 57 h 84"/>
                <a:gd name="T10" fmla="*/ 20 w 31"/>
                <a:gd name="T11" fmla="*/ 84 h 84"/>
                <a:gd name="T12" fmla="*/ 31 w 31"/>
                <a:gd name="T13" fmla="*/ 82 h 84"/>
                <a:gd name="T14" fmla="*/ 23 w 31"/>
                <a:gd name="T15" fmla="*/ 55 h 84"/>
                <a:gd name="T16" fmla="*/ 17 w 31"/>
                <a:gd name="T17" fmla="*/ 32 h 84"/>
                <a:gd name="T18" fmla="*/ 12 w 31"/>
                <a:gd name="T19" fmla="*/ 14 h 84"/>
                <a:gd name="T20" fmla="*/ 11 w 31"/>
                <a:gd name="T21" fmla="*/ 0 h 84"/>
                <a:gd name="T22" fmla="*/ 11 w 31"/>
                <a:gd name="T23" fmla="*/ 0 h 84"/>
                <a:gd name="T24" fmla="*/ 0 w 31"/>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4"/>
                <a:gd name="T41" fmla="*/ 31 w 31"/>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4">
                  <a:moveTo>
                    <a:pt x="0" y="0"/>
                  </a:moveTo>
                  <a:lnTo>
                    <a:pt x="0" y="0"/>
                  </a:lnTo>
                  <a:lnTo>
                    <a:pt x="1" y="16"/>
                  </a:lnTo>
                  <a:lnTo>
                    <a:pt x="7" y="34"/>
                  </a:lnTo>
                  <a:lnTo>
                    <a:pt x="13" y="57"/>
                  </a:lnTo>
                  <a:lnTo>
                    <a:pt x="20" y="84"/>
                  </a:lnTo>
                  <a:lnTo>
                    <a:pt x="31" y="82"/>
                  </a:lnTo>
                  <a:lnTo>
                    <a:pt x="23" y="55"/>
                  </a:lnTo>
                  <a:lnTo>
                    <a:pt x="17" y="32"/>
                  </a:lnTo>
                  <a:lnTo>
                    <a:pt x="12" y="14"/>
                  </a:lnTo>
                  <a:lnTo>
                    <a:pt x="11" y="0"/>
                  </a:lnTo>
                  <a:lnTo>
                    <a:pt x="0" y="0"/>
                  </a:lnTo>
                  <a:close/>
                </a:path>
              </a:pathLst>
            </a:custGeom>
            <a:solidFill>
              <a:srgbClr val="FFFFFF"/>
            </a:solidFill>
            <a:ln w="9525">
              <a:noFill/>
              <a:round/>
              <a:headEnd/>
              <a:tailEnd/>
            </a:ln>
          </p:spPr>
          <p:txBody>
            <a:bodyPr/>
            <a:lstStyle/>
            <a:p>
              <a:endParaRPr lang="en-US"/>
            </a:p>
          </p:txBody>
        </p:sp>
        <p:sp>
          <p:nvSpPr>
            <p:cNvPr id="2092" name="Freeform 29"/>
            <p:cNvSpPr>
              <a:spLocks/>
            </p:cNvSpPr>
            <p:nvPr/>
          </p:nvSpPr>
          <p:spPr bwMode="auto">
            <a:xfrm>
              <a:off x="3609" y="1542"/>
              <a:ext cx="31" cy="72"/>
            </a:xfrm>
            <a:custGeom>
              <a:avLst/>
              <a:gdLst>
                <a:gd name="T0" fmla="*/ 20 w 31"/>
                <a:gd name="T1" fmla="*/ 0 h 72"/>
                <a:gd name="T2" fmla="*/ 20 w 31"/>
                <a:gd name="T3" fmla="*/ 0 h 72"/>
                <a:gd name="T4" fmla="*/ 16 w 31"/>
                <a:gd name="T5" fmla="*/ 18 h 72"/>
                <a:gd name="T6" fmla="*/ 11 w 31"/>
                <a:gd name="T7" fmla="*/ 38 h 72"/>
                <a:gd name="T8" fmla="*/ 5 w 31"/>
                <a:gd name="T9" fmla="*/ 56 h 72"/>
                <a:gd name="T10" fmla="*/ 0 w 31"/>
                <a:gd name="T11" fmla="*/ 72 h 72"/>
                <a:gd name="T12" fmla="*/ 11 w 31"/>
                <a:gd name="T13" fmla="*/ 72 h 72"/>
                <a:gd name="T14" fmla="*/ 15 w 31"/>
                <a:gd name="T15" fmla="*/ 58 h 72"/>
                <a:gd name="T16" fmla="*/ 21 w 31"/>
                <a:gd name="T17" fmla="*/ 40 h 72"/>
                <a:gd name="T18" fmla="*/ 26 w 31"/>
                <a:gd name="T19" fmla="*/ 20 h 72"/>
                <a:gd name="T20" fmla="*/ 31 w 31"/>
                <a:gd name="T21" fmla="*/ 0 h 72"/>
                <a:gd name="T22" fmla="*/ 31 w 31"/>
                <a:gd name="T23" fmla="*/ 0 h 72"/>
                <a:gd name="T24" fmla="*/ 20 w 31"/>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2"/>
                <a:gd name="T41" fmla="*/ 31 w 3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2">
                  <a:moveTo>
                    <a:pt x="20" y="0"/>
                  </a:moveTo>
                  <a:lnTo>
                    <a:pt x="20" y="0"/>
                  </a:lnTo>
                  <a:lnTo>
                    <a:pt x="16" y="18"/>
                  </a:lnTo>
                  <a:lnTo>
                    <a:pt x="11" y="38"/>
                  </a:lnTo>
                  <a:lnTo>
                    <a:pt x="5" y="56"/>
                  </a:lnTo>
                  <a:lnTo>
                    <a:pt x="0" y="72"/>
                  </a:lnTo>
                  <a:lnTo>
                    <a:pt x="11" y="72"/>
                  </a:lnTo>
                  <a:lnTo>
                    <a:pt x="15" y="58"/>
                  </a:lnTo>
                  <a:lnTo>
                    <a:pt x="21" y="40"/>
                  </a:lnTo>
                  <a:lnTo>
                    <a:pt x="26" y="20"/>
                  </a:lnTo>
                  <a:lnTo>
                    <a:pt x="31" y="0"/>
                  </a:lnTo>
                  <a:lnTo>
                    <a:pt x="20" y="0"/>
                  </a:lnTo>
                  <a:close/>
                </a:path>
              </a:pathLst>
            </a:custGeom>
            <a:solidFill>
              <a:srgbClr val="FFFFFF"/>
            </a:solidFill>
            <a:ln w="9525">
              <a:noFill/>
              <a:round/>
              <a:headEnd/>
              <a:tailEnd/>
            </a:ln>
          </p:spPr>
          <p:txBody>
            <a:bodyPr/>
            <a:lstStyle/>
            <a:p>
              <a:endParaRPr lang="en-US"/>
            </a:p>
          </p:txBody>
        </p:sp>
        <p:sp>
          <p:nvSpPr>
            <p:cNvPr id="2093" name="Freeform 30"/>
            <p:cNvSpPr>
              <a:spLocks/>
            </p:cNvSpPr>
            <p:nvPr/>
          </p:nvSpPr>
          <p:spPr bwMode="auto">
            <a:xfrm>
              <a:off x="3609" y="1477"/>
              <a:ext cx="31" cy="65"/>
            </a:xfrm>
            <a:custGeom>
              <a:avLst/>
              <a:gdLst>
                <a:gd name="T0" fmla="*/ 0 w 31"/>
                <a:gd name="T1" fmla="*/ 2 h 65"/>
                <a:gd name="T2" fmla="*/ 0 w 31"/>
                <a:gd name="T3" fmla="*/ 2 h 65"/>
                <a:gd name="T4" fmla="*/ 6 w 31"/>
                <a:gd name="T5" fmla="*/ 20 h 65"/>
                <a:gd name="T6" fmla="*/ 12 w 31"/>
                <a:gd name="T7" fmla="*/ 35 h 65"/>
                <a:gd name="T8" fmla="*/ 18 w 31"/>
                <a:gd name="T9" fmla="*/ 49 h 65"/>
                <a:gd name="T10" fmla="*/ 20 w 31"/>
                <a:gd name="T11" fmla="*/ 65 h 65"/>
                <a:gd name="T12" fmla="*/ 31 w 31"/>
                <a:gd name="T13" fmla="*/ 65 h 65"/>
                <a:gd name="T14" fmla="*/ 29 w 31"/>
                <a:gd name="T15" fmla="*/ 47 h 65"/>
                <a:gd name="T16" fmla="*/ 22 w 31"/>
                <a:gd name="T17" fmla="*/ 31 h 65"/>
                <a:gd name="T18" fmla="*/ 16 w 31"/>
                <a:gd name="T19" fmla="*/ 16 h 65"/>
                <a:gd name="T20" fmla="*/ 11 w 31"/>
                <a:gd name="T21" fmla="*/ 0 h 65"/>
                <a:gd name="T22" fmla="*/ 11 w 31"/>
                <a:gd name="T23" fmla="*/ 0 h 65"/>
                <a:gd name="T24" fmla="*/ 0 w 31"/>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0" y="2"/>
                  </a:moveTo>
                  <a:lnTo>
                    <a:pt x="0" y="2"/>
                  </a:lnTo>
                  <a:lnTo>
                    <a:pt x="6" y="20"/>
                  </a:lnTo>
                  <a:lnTo>
                    <a:pt x="12" y="35"/>
                  </a:lnTo>
                  <a:lnTo>
                    <a:pt x="18" y="49"/>
                  </a:lnTo>
                  <a:lnTo>
                    <a:pt x="20" y="65"/>
                  </a:lnTo>
                  <a:lnTo>
                    <a:pt x="31" y="65"/>
                  </a:lnTo>
                  <a:lnTo>
                    <a:pt x="29" y="47"/>
                  </a:lnTo>
                  <a:lnTo>
                    <a:pt x="22" y="31"/>
                  </a:lnTo>
                  <a:lnTo>
                    <a:pt x="16" y="16"/>
                  </a:lnTo>
                  <a:lnTo>
                    <a:pt x="11" y="0"/>
                  </a:lnTo>
                  <a:lnTo>
                    <a:pt x="0" y="2"/>
                  </a:lnTo>
                  <a:close/>
                </a:path>
              </a:pathLst>
            </a:custGeom>
            <a:solidFill>
              <a:srgbClr val="FFFFFF"/>
            </a:solidFill>
            <a:ln w="9525">
              <a:noFill/>
              <a:round/>
              <a:headEnd/>
              <a:tailEnd/>
            </a:ln>
          </p:spPr>
          <p:txBody>
            <a:bodyPr/>
            <a:lstStyle/>
            <a:p>
              <a:endParaRPr lang="en-US"/>
            </a:p>
          </p:txBody>
        </p:sp>
        <p:sp>
          <p:nvSpPr>
            <p:cNvPr id="2094" name="Freeform 31"/>
            <p:cNvSpPr>
              <a:spLocks/>
            </p:cNvSpPr>
            <p:nvPr/>
          </p:nvSpPr>
          <p:spPr bwMode="auto">
            <a:xfrm>
              <a:off x="3609" y="1391"/>
              <a:ext cx="31" cy="88"/>
            </a:xfrm>
            <a:custGeom>
              <a:avLst/>
              <a:gdLst>
                <a:gd name="T0" fmla="*/ 25 w 31"/>
                <a:gd name="T1" fmla="*/ 0 h 88"/>
                <a:gd name="T2" fmla="*/ 20 w 31"/>
                <a:gd name="T3" fmla="*/ 5 h 88"/>
                <a:gd name="T4" fmla="*/ 13 w 31"/>
                <a:gd name="T5" fmla="*/ 25 h 88"/>
                <a:gd name="T6" fmla="*/ 6 w 31"/>
                <a:gd name="T7" fmla="*/ 47 h 88"/>
                <a:gd name="T8" fmla="*/ 0 w 31"/>
                <a:gd name="T9" fmla="*/ 69 h 88"/>
                <a:gd name="T10" fmla="*/ 0 w 31"/>
                <a:gd name="T11" fmla="*/ 88 h 88"/>
                <a:gd name="T12" fmla="*/ 11 w 31"/>
                <a:gd name="T13" fmla="*/ 86 h 88"/>
                <a:gd name="T14" fmla="*/ 11 w 31"/>
                <a:gd name="T15" fmla="*/ 69 h 88"/>
                <a:gd name="T16" fmla="*/ 16 w 31"/>
                <a:gd name="T17" fmla="*/ 49 h 88"/>
                <a:gd name="T18" fmla="*/ 23 w 31"/>
                <a:gd name="T19" fmla="*/ 27 h 88"/>
                <a:gd name="T20" fmla="*/ 31 w 31"/>
                <a:gd name="T21" fmla="*/ 7 h 88"/>
                <a:gd name="T22" fmla="*/ 25 w 31"/>
                <a:gd name="T23" fmla="*/ 12 h 88"/>
                <a:gd name="T24" fmla="*/ 31 w 31"/>
                <a:gd name="T25" fmla="*/ 7 h 88"/>
                <a:gd name="T26" fmla="*/ 30 w 31"/>
                <a:gd name="T27" fmla="*/ 3 h 88"/>
                <a:gd name="T28" fmla="*/ 26 w 31"/>
                <a:gd name="T29" fmla="*/ 1 h 88"/>
                <a:gd name="T30" fmla="*/ 22 w 31"/>
                <a:gd name="T31" fmla="*/ 2 h 88"/>
                <a:gd name="T32" fmla="*/ 20 w 31"/>
                <a:gd name="T33" fmla="*/ 5 h 88"/>
                <a:gd name="T34" fmla="*/ 25 w 31"/>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88"/>
                <a:gd name="T56" fmla="*/ 31 w 31"/>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88">
                  <a:moveTo>
                    <a:pt x="25" y="0"/>
                  </a:moveTo>
                  <a:lnTo>
                    <a:pt x="20" y="5"/>
                  </a:lnTo>
                  <a:lnTo>
                    <a:pt x="13" y="25"/>
                  </a:lnTo>
                  <a:lnTo>
                    <a:pt x="6" y="47"/>
                  </a:lnTo>
                  <a:lnTo>
                    <a:pt x="0" y="69"/>
                  </a:lnTo>
                  <a:lnTo>
                    <a:pt x="0" y="88"/>
                  </a:lnTo>
                  <a:lnTo>
                    <a:pt x="11" y="86"/>
                  </a:lnTo>
                  <a:lnTo>
                    <a:pt x="11" y="69"/>
                  </a:lnTo>
                  <a:lnTo>
                    <a:pt x="16" y="49"/>
                  </a:lnTo>
                  <a:lnTo>
                    <a:pt x="23" y="27"/>
                  </a:lnTo>
                  <a:lnTo>
                    <a:pt x="31" y="7"/>
                  </a:lnTo>
                  <a:lnTo>
                    <a:pt x="25" y="12"/>
                  </a:lnTo>
                  <a:lnTo>
                    <a:pt x="31" y="7"/>
                  </a:lnTo>
                  <a:lnTo>
                    <a:pt x="30" y="3"/>
                  </a:lnTo>
                  <a:lnTo>
                    <a:pt x="26" y="1"/>
                  </a:lnTo>
                  <a:lnTo>
                    <a:pt x="22" y="2"/>
                  </a:lnTo>
                  <a:lnTo>
                    <a:pt x="20" y="5"/>
                  </a:lnTo>
                  <a:lnTo>
                    <a:pt x="25" y="0"/>
                  </a:lnTo>
                  <a:close/>
                </a:path>
              </a:pathLst>
            </a:custGeom>
            <a:solidFill>
              <a:srgbClr val="FFFFFF"/>
            </a:solidFill>
            <a:ln w="9525">
              <a:noFill/>
              <a:round/>
              <a:headEnd/>
              <a:tailEnd/>
            </a:ln>
          </p:spPr>
          <p:txBody>
            <a:bodyPr/>
            <a:lstStyle/>
            <a:p>
              <a:endParaRPr lang="en-US"/>
            </a:p>
          </p:txBody>
        </p:sp>
        <p:sp>
          <p:nvSpPr>
            <p:cNvPr id="2095" name="Freeform 32"/>
            <p:cNvSpPr>
              <a:spLocks/>
            </p:cNvSpPr>
            <p:nvPr/>
          </p:nvSpPr>
          <p:spPr bwMode="auto">
            <a:xfrm>
              <a:off x="3634" y="1391"/>
              <a:ext cx="21" cy="12"/>
            </a:xfrm>
            <a:custGeom>
              <a:avLst/>
              <a:gdLst>
                <a:gd name="T0" fmla="*/ 20 w 21"/>
                <a:gd name="T1" fmla="*/ 7 h 12"/>
                <a:gd name="T2" fmla="*/ 15 w 21"/>
                <a:gd name="T3" fmla="*/ 0 h 12"/>
                <a:gd name="T4" fmla="*/ 0 w 21"/>
                <a:gd name="T5" fmla="*/ 0 h 12"/>
                <a:gd name="T6" fmla="*/ 0 w 21"/>
                <a:gd name="T7" fmla="*/ 12 h 12"/>
                <a:gd name="T8" fmla="*/ 15 w 21"/>
                <a:gd name="T9" fmla="*/ 12 h 12"/>
                <a:gd name="T10" fmla="*/ 10 w 21"/>
                <a:gd name="T11" fmla="*/ 5 h 12"/>
                <a:gd name="T12" fmla="*/ 15 w 21"/>
                <a:gd name="T13" fmla="*/ 12 h 12"/>
                <a:gd name="T14" fmla="*/ 20 w 21"/>
                <a:gd name="T15" fmla="*/ 10 h 12"/>
                <a:gd name="T16" fmla="*/ 21 w 21"/>
                <a:gd name="T17" fmla="*/ 6 h 12"/>
                <a:gd name="T18" fmla="*/ 20 w 21"/>
                <a:gd name="T19" fmla="*/ 2 h 12"/>
                <a:gd name="T20" fmla="*/ 15 w 21"/>
                <a:gd name="T21" fmla="*/ 0 h 12"/>
                <a:gd name="T22" fmla="*/ 20 w 21"/>
                <a:gd name="T23" fmla="*/ 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
                <a:gd name="T38" fmla="*/ 21 w 2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
                  <a:moveTo>
                    <a:pt x="20" y="7"/>
                  </a:moveTo>
                  <a:lnTo>
                    <a:pt x="15" y="0"/>
                  </a:lnTo>
                  <a:lnTo>
                    <a:pt x="0" y="0"/>
                  </a:lnTo>
                  <a:lnTo>
                    <a:pt x="0" y="12"/>
                  </a:lnTo>
                  <a:lnTo>
                    <a:pt x="15" y="12"/>
                  </a:lnTo>
                  <a:lnTo>
                    <a:pt x="10" y="5"/>
                  </a:lnTo>
                  <a:lnTo>
                    <a:pt x="15" y="12"/>
                  </a:lnTo>
                  <a:lnTo>
                    <a:pt x="20" y="10"/>
                  </a:lnTo>
                  <a:lnTo>
                    <a:pt x="21" y="6"/>
                  </a:lnTo>
                  <a:lnTo>
                    <a:pt x="20" y="2"/>
                  </a:lnTo>
                  <a:lnTo>
                    <a:pt x="15" y="0"/>
                  </a:lnTo>
                  <a:lnTo>
                    <a:pt x="20" y="7"/>
                  </a:lnTo>
                  <a:close/>
                </a:path>
              </a:pathLst>
            </a:custGeom>
            <a:solidFill>
              <a:srgbClr val="FFFFFF"/>
            </a:solidFill>
            <a:ln w="9525">
              <a:noFill/>
              <a:round/>
              <a:headEnd/>
              <a:tailEnd/>
            </a:ln>
          </p:spPr>
          <p:txBody>
            <a:bodyPr/>
            <a:lstStyle/>
            <a:p>
              <a:endParaRPr lang="en-US"/>
            </a:p>
          </p:txBody>
        </p:sp>
        <p:sp>
          <p:nvSpPr>
            <p:cNvPr id="2096" name="Freeform 33"/>
            <p:cNvSpPr>
              <a:spLocks/>
            </p:cNvSpPr>
            <p:nvPr/>
          </p:nvSpPr>
          <p:spPr bwMode="auto">
            <a:xfrm>
              <a:off x="3535" y="1242"/>
              <a:ext cx="37" cy="455"/>
            </a:xfrm>
            <a:custGeom>
              <a:avLst/>
              <a:gdLst>
                <a:gd name="T0" fmla="*/ 37 w 37"/>
                <a:gd name="T1" fmla="*/ 0 h 455"/>
                <a:gd name="T2" fmla="*/ 31 w 37"/>
                <a:gd name="T3" fmla="*/ 20 h 455"/>
                <a:gd name="T4" fmla="*/ 23 w 37"/>
                <a:gd name="T5" fmla="*/ 35 h 455"/>
                <a:gd name="T6" fmla="*/ 18 w 37"/>
                <a:gd name="T7" fmla="*/ 52 h 455"/>
                <a:gd name="T8" fmla="*/ 16 w 37"/>
                <a:gd name="T9" fmla="*/ 72 h 455"/>
                <a:gd name="T10" fmla="*/ 20 w 37"/>
                <a:gd name="T11" fmla="*/ 94 h 455"/>
                <a:gd name="T12" fmla="*/ 30 w 37"/>
                <a:gd name="T13" fmla="*/ 114 h 455"/>
                <a:gd name="T14" fmla="*/ 37 w 37"/>
                <a:gd name="T15" fmla="*/ 135 h 455"/>
                <a:gd name="T16" fmla="*/ 37 w 37"/>
                <a:gd name="T17" fmla="*/ 155 h 455"/>
                <a:gd name="T18" fmla="*/ 31 w 37"/>
                <a:gd name="T19" fmla="*/ 175 h 455"/>
                <a:gd name="T20" fmla="*/ 23 w 37"/>
                <a:gd name="T21" fmla="*/ 197 h 455"/>
                <a:gd name="T22" fmla="*/ 18 w 37"/>
                <a:gd name="T23" fmla="*/ 218 h 455"/>
                <a:gd name="T24" fmla="*/ 18 w 37"/>
                <a:gd name="T25" fmla="*/ 236 h 455"/>
                <a:gd name="T26" fmla="*/ 22 w 37"/>
                <a:gd name="T27" fmla="*/ 253 h 455"/>
                <a:gd name="T28" fmla="*/ 30 w 37"/>
                <a:gd name="T29" fmla="*/ 268 h 455"/>
                <a:gd name="T30" fmla="*/ 35 w 37"/>
                <a:gd name="T31" fmla="*/ 283 h 455"/>
                <a:gd name="T32" fmla="*/ 37 w 37"/>
                <a:gd name="T33" fmla="*/ 300 h 455"/>
                <a:gd name="T34" fmla="*/ 34 w 37"/>
                <a:gd name="T35" fmla="*/ 319 h 455"/>
                <a:gd name="T36" fmla="*/ 27 w 37"/>
                <a:gd name="T37" fmla="*/ 339 h 455"/>
                <a:gd name="T38" fmla="*/ 22 w 37"/>
                <a:gd name="T39" fmla="*/ 357 h 455"/>
                <a:gd name="T40" fmla="*/ 18 w 37"/>
                <a:gd name="T41" fmla="*/ 372 h 455"/>
                <a:gd name="T42" fmla="*/ 19 w 37"/>
                <a:gd name="T43" fmla="*/ 387 h 455"/>
                <a:gd name="T44" fmla="*/ 24 w 37"/>
                <a:gd name="T45" fmla="*/ 405 h 455"/>
                <a:gd name="T46" fmla="*/ 31 w 37"/>
                <a:gd name="T47" fmla="*/ 428 h 455"/>
                <a:gd name="T48" fmla="*/ 37 w 37"/>
                <a:gd name="T49" fmla="*/ 455 h 455"/>
                <a:gd name="T50" fmla="*/ 21 w 37"/>
                <a:gd name="T51" fmla="*/ 455 h 455"/>
                <a:gd name="T52" fmla="*/ 15 w 37"/>
                <a:gd name="T53" fmla="*/ 428 h 455"/>
                <a:gd name="T54" fmla="*/ 9 w 37"/>
                <a:gd name="T55" fmla="*/ 405 h 455"/>
                <a:gd name="T56" fmla="*/ 3 w 37"/>
                <a:gd name="T57" fmla="*/ 387 h 455"/>
                <a:gd name="T58" fmla="*/ 2 w 37"/>
                <a:gd name="T59" fmla="*/ 372 h 455"/>
                <a:gd name="T60" fmla="*/ 7 w 37"/>
                <a:gd name="T61" fmla="*/ 357 h 455"/>
                <a:gd name="T62" fmla="*/ 12 w 37"/>
                <a:gd name="T63" fmla="*/ 339 h 455"/>
                <a:gd name="T64" fmla="*/ 18 w 37"/>
                <a:gd name="T65" fmla="*/ 319 h 455"/>
                <a:gd name="T66" fmla="*/ 21 w 37"/>
                <a:gd name="T67" fmla="*/ 300 h 455"/>
                <a:gd name="T68" fmla="*/ 20 w 37"/>
                <a:gd name="T69" fmla="*/ 283 h 455"/>
                <a:gd name="T70" fmla="*/ 14 w 37"/>
                <a:gd name="T71" fmla="*/ 268 h 455"/>
                <a:gd name="T72" fmla="*/ 8 w 37"/>
                <a:gd name="T73" fmla="*/ 253 h 455"/>
                <a:gd name="T74" fmla="*/ 2 w 37"/>
                <a:gd name="T75" fmla="*/ 236 h 455"/>
                <a:gd name="T76" fmla="*/ 2 w 37"/>
                <a:gd name="T77" fmla="*/ 218 h 455"/>
                <a:gd name="T78" fmla="*/ 8 w 37"/>
                <a:gd name="T79" fmla="*/ 197 h 455"/>
                <a:gd name="T80" fmla="*/ 15 w 37"/>
                <a:gd name="T81" fmla="*/ 175 h 455"/>
                <a:gd name="T82" fmla="*/ 21 w 37"/>
                <a:gd name="T83" fmla="*/ 155 h 455"/>
                <a:gd name="T84" fmla="*/ 21 w 37"/>
                <a:gd name="T85" fmla="*/ 135 h 455"/>
                <a:gd name="T86" fmla="*/ 14 w 37"/>
                <a:gd name="T87" fmla="*/ 114 h 455"/>
                <a:gd name="T88" fmla="*/ 4 w 37"/>
                <a:gd name="T89" fmla="*/ 94 h 455"/>
                <a:gd name="T90" fmla="*/ 0 w 37"/>
                <a:gd name="T91" fmla="*/ 72 h 455"/>
                <a:gd name="T92" fmla="*/ 2 w 37"/>
                <a:gd name="T93" fmla="*/ 52 h 455"/>
                <a:gd name="T94" fmla="*/ 8 w 37"/>
                <a:gd name="T95" fmla="*/ 35 h 455"/>
                <a:gd name="T96" fmla="*/ 15 w 37"/>
                <a:gd name="T97" fmla="*/ 20 h 455"/>
                <a:gd name="T98" fmla="*/ 21 w 37"/>
                <a:gd name="T99" fmla="*/ 0 h 455"/>
                <a:gd name="T100" fmla="*/ 37 w 37"/>
                <a:gd name="T101" fmla="*/ 0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455"/>
                <a:gd name="T155" fmla="*/ 37 w 37"/>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455">
                  <a:moveTo>
                    <a:pt x="37" y="0"/>
                  </a:moveTo>
                  <a:lnTo>
                    <a:pt x="31" y="20"/>
                  </a:lnTo>
                  <a:lnTo>
                    <a:pt x="23" y="35"/>
                  </a:lnTo>
                  <a:lnTo>
                    <a:pt x="18" y="52"/>
                  </a:lnTo>
                  <a:lnTo>
                    <a:pt x="16" y="72"/>
                  </a:lnTo>
                  <a:lnTo>
                    <a:pt x="20" y="94"/>
                  </a:lnTo>
                  <a:lnTo>
                    <a:pt x="30" y="114"/>
                  </a:lnTo>
                  <a:lnTo>
                    <a:pt x="37" y="135"/>
                  </a:lnTo>
                  <a:lnTo>
                    <a:pt x="37" y="155"/>
                  </a:lnTo>
                  <a:lnTo>
                    <a:pt x="31" y="175"/>
                  </a:lnTo>
                  <a:lnTo>
                    <a:pt x="23" y="197"/>
                  </a:lnTo>
                  <a:lnTo>
                    <a:pt x="18" y="218"/>
                  </a:lnTo>
                  <a:lnTo>
                    <a:pt x="18" y="236"/>
                  </a:lnTo>
                  <a:lnTo>
                    <a:pt x="22" y="253"/>
                  </a:lnTo>
                  <a:lnTo>
                    <a:pt x="30" y="268"/>
                  </a:lnTo>
                  <a:lnTo>
                    <a:pt x="35" y="283"/>
                  </a:lnTo>
                  <a:lnTo>
                    <a:pt x="37" y="300"/>
                  </a:lnTo>
                  <a:lnTo>
                    <a:pt x="34" y="319"/>
                  </a:lnTo>
                  <a:lnTo>
                    <a:pt x="27" y="339"/>
                  </a:lnTo>
                  <a:lnTo>
                    <a:pt x="22" y="357"/>
                  </a:lnTo>
                  <a:lnTo>
                    <a:pt x="18" y="372"/>
                  </a:lnTo>
                  <a:lnTo>
                    <a:pt x="19" y="387"/>
                  </a:lnTo>
                  <a:lnTo>
                    <a:pt x="24" y="405"/>
                  </a:lnTo>
                  <a:lnTo>
                    <a:pt x="31" y="428"/>
                  </a:lnTo>
                  <a:lnTo>
                    <a:pt x="37" y="455"/>
                  </a:lnTo>
                  <a:lnTo>
                    <a:pt x="21" y="455"/>
                  </a:lnTo>
                  <a:lnTo>
                    <a:pt x="15" y="428"/>
                  </a:lnTo>
                  <a:lnTo>
                    <a:pt x="9" y="405"/>
                  </a:lnTo>
                  <a:lnTo>
                    <a:pt x="3" y="387"/>
                  </a:lnTo>
                  <a:lnTo>
                    <a:pt x="2" y="372"/>
                  </a:lnTo>
                  <a:lnTo>
                    <a:pt x="7" y="357"/>
                  </a:lnTo>
                  <a:lnTo>
                    <a:pt x="12" y="339"/>
                  </a:lnTo>
                  <a:lnTo>
                    <a:pt x="18" y="319"/>
                  </a:lnTo>
                  <a:lnTo>
                    <a:pt x="21" y="300"/>
                  </a:lnTo>
                  <a:lnTo>
                    <a:pt x="20" y="283"/>
                  </a:lnTo>
                  <a:lnTo>
                    <a:pt x="14" y="268"/>
                  </a:lnTo>
                  <a:lnTo>
                    <a:pt x="8" y="253"/>
                  </a:lnTo>
                  <a:lnTo>
                    <a:pt x="2" y="236"/>
                  </a:lnTo>
                  <a:lnTo>
                    <a:pt x="2" y="218"/>
                  </a:lnTo>
                  <a:lnTo>
                    <a:pt x="8" y="197"/>
                  </a:lnTo>
                  <a:lnTo>
                    <a:pt x="15" y="175"/>
                  </a:lnTo>
                  <a:lnTo>
                    <a:pt x="21" y="155"/>
                  </a:lnTo>
                  <a:lnTo>
                    <a:pt x="21" y="135"/>
                  </a:lnTo>
                  <a:lnTo>
                    <a:pt x="14" y="114"/>
                  </a:lnTo>
                  <a:lnTo>
                    <a:pt x="4" y="94"/>
                  </a:lnTo>
                  <a:lnTo>
                    <a:pt x="0" y="72"/>
                  </a:lnTo>
                  <a:lnTo>
                    <a:pt x="2" y="52"/>
                  </a:lnTo>
                  <a:lnTo>
                    <a:pt x="8" y="35"/>
                  </a:lnTo>
                  <a:lnTo>
                    <a:pt x="15" y="20"/>
                  </a:lnTo>
                  <a:lnTo>
                    <a:pt x="21" y="0"/>
                  </a:lnTo>
                  <a:lnTo>
                    <a:pt x="37" y="0"/>
                  </a:lnTo>
                  <a:close/>
                </a:path>
              </a:pathLst>
            </a:custGeom>
            <a:solidFill>
              <a:srgbClr val="FFFFFF"/>
            </a:solidFill>
            <a:ln w="9525">
              <a:noFill/>
              <a:round/>
              <a:headEnd/>
              <a:tailEnd/>
            </a:ln>
          </p:spPr>
          <p:txBody>
            <a:bodyPr/>
            <a:lstStyle/>
            <a:p>
              <a:endParaRPr lang="en-US"/>
            </a:p>
          </p:txBody>
        </p:sp>
        <p:sp>
          <p:nvSpPr>
            <p:cNvPr id="2097" name="Freeform 34"/>
            <p:cNvSpPr>
              <a:spLocks/>
            </p:cNvSpPr>
            <p:nvPr/>
          </p:nvSpPr>
          <p:spPr bwMode="auto">
            <a:xfrm>
              <a:off x="3545" y="1241"/>
              <a:ext cx="32" cy="73"/>
            </a:xfrm>
            <a:custGeom>
              <a:avLst/>
              <a:gdLst>
                <a:gd name="T0" fmla="*/ 12 w 32"/>
                <a:gd name="T1" fmla="*/ 73 h 73"/>
                <a:gd name="T2" fmla="*/ 12 w 32"/>
                <a:gd name="T3" fmla="*/ 73 h 73"/>
                <a:gd name="T4" fmla="*/ 13 w 32"/>
                <a:gd name="T5" fmla="*/ 54 h 73"/>
                <a:gd name="T6" fmla="*/ 18 w 32"/>
                <a:gd name="T7" fmla="*/ 38 h 73"/>
                <a:gd name="T8" fmla="*/ 26 w 32"/>
                <a:gd name="T9" fmla="*/ 23 h 73"/>
                <a:gd name="T10" fmla="*/ 32 w 32"/>
                <a:gd name="T11" fmla="*/ 2 h 73"/>
                <a:gd name="T12" fmla="*/ 22 w 32"/>
                <a:gd name="T13" fmla="*/ 0 h 73"/>
                <a:gd name="T14" fmla="*/ 15 w 32"/>
                <a:gd name="T15" fmla="*/ 18 h 73"/>
                <a:gd name="T16" fmla="*/ 8 w 32"/>
                <a:gd name="T17" fmla="*/ 34 h 73"/>
                <a:gd name="T18" fmla="*/ 3 w 32"/>
                <a:gd name="T19" fmla="*/ 52 h 73"/>
                <a:gd name="T20" fmla="*/ 0 w 32"/>
                <a:gd name="T21" fmla="*/ 73 h 73"/>
                <a:gd name="T22" fmla="*/ 0 w 32"/>
                <a:gd name="T23" fmla="*/ 73 h 73"/>
                <a:gd name="T24" fmla="*/ 12 w 32"/>
                <a:gd name="T25" fmla="*/ 73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3"/>
                <a:gd name="T41" fmla="*/ 32 w 3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3">
                  <a:moveTo>
                    <a:pt x="12" y="73"/>
                  </a:moveTo>
                  <a:lnTo>
                    <a:pt x="12" y="73"/>
                  </a:lnTo>
                  <a:lnTo>
                    <a:pt x="13" y="54"/>
                  </a:lnTo>
                  <a:lnTo>
                    <a:pt x="18" y="38"/>
                  </a:lnTo>
                  <a:lnTo>
                    <a:pt x="26" y="23"/>
                  </a:lnTo>
                  <a:lnTo>
                    <a:pt x="32" y="2"/>
                  </a:lnTo>
                  <a:lnTo>
                    <a:pt x="22" y="0"/>
                  </a:lnTo>
                  <a:lnTo>
                    <a:pt x="15" y="18"/>
                  </a:lnTo>
                  <a:lnTo>
                    <a:pt x="8" y="34"/>
                  </a:lnTo>
                  <a:lnTo>
                    <a:pt x="3" y="52"/>
                  </a:lnTo>
                  <a:lnTo>
                    <a:pt x="0" y="73"/>
                  </a:lnTo>
                  <a:lnTo>
                    <a:pt x="12" y="73"/>
                  </a:lnTo>
                  <a:close/>
                </a:path>
              </a:pathLst>
            </a:custGeom>
            <a:solidFill>
              <a:srgbClr val="FFFFFF"/>
            </a:solidFill>
            <a:ln w="9525">
              <a:noFill/>
              <a:round/>
              <a:headEnd/>
              <a:tailEnd/>
            </a:ln>
          </p:spPr>
          <p:txBody>
            <a:bodyPr/>
            <a:lstStyle/>
            <a:p>
              <a:endParaRPr lang="en-US"/>
            </a:p>
          </p:txBody>
        </p:sp>
        <p:sp>
          <p:nvSpPr>
            <p:cNvPr id="2098" name="Freeform 35"/>
            <p:cNvSpPr>
              <a:spLocks/>
            </p:cNvSpPr>
            <p:nvPr/>
          </p:nvSpPr>
          <p:spPr bwMode="auto">
            <a:xfrm>
              <a:off x="3545" y="1314"/>
              <a:ext cx="32" cy="84"/>
            </a:xfrm>
            <a:custGeom>
              <a:avLst/>
              <a:gdLst>
                <a:gd name="T0" fmla="*/ 32 w 32"/>
                <a:gd name="T1" fmla="*/ 84 h 84"/>
                <a:gd name="T2" fmla="*/ 32 w 32"/>
                <a:gd name="T3" fmla="*/ 84 h 84"/>
                <a:gd name="T4" fmla="*/ 32 w 32"/>
                <a:gd name="T5" fmla="*/ 62 h 84"/>
                <a:gd name="T6" fmla="*/ 25 w 32"/>
                <a:gd name="T7" fmla="*/ 40 h 84"/>
                <a:gd name="T8" fmla="*/ 15 w 32"/>
                <a:gd name="T9" fmla="*/ 21 h 84"/>
                <a:gd name="T10" fmla="*/ 12 w 32"/>
                <a:gd name="T11" fmla="*/ 0 h 84"/>
                <a:gd name="T12" fmla="*/ 0 w 32"/>
                <a:gd name="T13" fmla="*/ 0 h 84"/>
                <a:gd name="T14" fmla="*/ 5 w 32"/>
                <a:gd name="T15" fmla="*/ 23 h 84"/>
                <a:gd name="T16" fmla="*/ 14 w 32"/>
                <a:gd name="T17" fmla="*/ 45 h 84"/>
                <a:gd name="T18" fmla="*/ 22 w 32"/>
                <a:gd name="T19" fmla="*/ 64 h 84"/>
                <a:gd name="T20" fmla="*/ 22 w 32"/>
                <a:gd name="T21" fmla="*/ 82 h 84"/>
                <a:gd name="T22" fmla="*/ 22 w 32"/>
                <a:gd name="T23" fmla="*/ 82 h 84"/>
                <a:gd name="T24" fmla="*/ 32 w 32"/>
                <a:gd name="T25" fmla="*/ 84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4"/>
                <a:gd name="T41" fmla="*/ 32 w 32"/>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4">
                  <a:moveTo>
                    <a:pt x="32" y="84"/>
                  </a:moveTo>
                  <a:lnTo>
                    <a:pt x="32" y="84"/>
                  </a:lnTo>
                  <a:lnTo>
                    <a:pt x="32" y="62"/>
                  </a:lnTo>
                  <a:lnTo>
                    <a:pt x="25" y="40"/>
                  </a:lnTo>
                  <a:lnTo>
                    <a:pt x="15" y="21"/>
                  </a:lnTo>
                  <a:lnTo>
                    <a:pt x="12" y="0"/>
                  </a:lnTo>
                  <a:lnTo>
                    <a:pt x="0" y="0"/>
                  </a:lnTo>
                  <a:lnTo>
                    <a:pt x="5" y="23"/>
                  </a:lnTo>
                  <a:lnTo>
                    <a:pt x="14" y="45"/>
                  </a:lnTo>
                  <a:lnTo>
                    <a:pt x="22" y="64"/>
                  </a:lnTo>
                  <a:lnTo>
                    <a:pt x="22" y="82"/>
                  </a:lnTo>
                  <a:lnTo>
                    <a:pt x="32" y="84"/>
                  </a:lnTo>
                  <a:close/>
                </a:path>
              </a:pathLst>
            </a:custGeom>
            <a:solidFill>
              <a:srgbClr val="FFFFFF"/>
            </a:solidFill>
            <a:ln w="9525">
              <a:noFill/>
              <a:round/>
              <a:headEnd/>
              <a:tailEnd/>
            </a:ln>
          </p:spPr>
          <p:txBody>
            <a:bodyPr/>
            <a:lstStyle/>
            <a:p>
              <a:endParaRPr lang="en-US"/>
            </a:p>
          </p:txBody>
        </p:sp>
        <p:sp>
          <p:nvSpPr>
            <p:cNvPr id="2099" name="Freeform 36"/>
            <p:cNvSpPr>
              <a:spLocks/>
            </p:cNvSpPr>
            <p:nvPr/>
          </p:nvSpPr>
          <p:spPr bwMode="auto">
            <a:xfrm>
              <a:off x="3548" y="1396"/>
              <a:ext cx="29" cy="83"/>
            </a:xfrm>
            <a:custGeom>
              <a:avLst/>
              <a:gdLst>
                <a:gd name="T0" fmla="*/ 10 w 29"/>
                <a:gd name="T1" fmla="*/ 82 h 83"/>
                <a:gd name="T2" fmla="*/ 10 w 29"/>
                <a:gd name="T3" fmla="*/ 81 h 83"/>
                <a:gd name="T4" fmla="*/ 10 w 29"/>
                <a:gd name="T5" fmla="*/ 64 h 83"/>
                <a:gd name="T6" fmla="*/ 15 w 29"/>
                <a:gd name="T7" fmla="*/ 44 h 83"/>
                <a:gd name="T8" fmla="*/ 23 w 29"/>
                <a:gd name="T9" fmla="*/ 22 h 83"/>
                <a:gd name="T10" fmla="*/ 29 w 29"/>
                <a:gd name="T11" fmla="*/ 2 h 83"/>
                <a:gd name="T12" fmla="*/ 19 w 29"/>
                <a:gd name="T13" fmla="*/ 0 h 83"/>
                <a:gd name="T14" fmla="*/ 12 w 29"/>
                <a:gd name="T15" fmla="*/ 20 h 83"/>
                <a:gd name="T16" fmla="*/ 5 w 29"/>
                <a:gd name="T17" fmla="*/ 42 h 83"/>
                <a:gd name="T18" fmla="*/ 0 w 29"/>
                <a:gd name="T19" fmla="*/ 64 h 83"/>
                <a:gd name="T20" fmla="*/ 0 w 29"/>
                <a:gd name="T21" fmla="*/ 83 h 83"/>
                <a:gd name="T22" fmla="*/ 0 w 29"/>
                <a:gd name="T23" fmla="*/ 82 h 83"/>
                <a:gd name="T24" fmla="*/ 10 w 29"/>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0" y="82"/>
                  </a:moveTo>
                  <a:lnTo>
                    <a:pt x="10" y="81"/>
                  </a:lnTo>
                  <a:lnTo>
                    <a:pt x="10" y="64"/>
                  </a:lnTo>
                  <a:lnTo>
                    <a:pt x="15" y="44"/>
                  </a:lnTo>
                  <a:lnTo>
                    <a:pt x="23" y="22"/>
                  </a:lnTo>
                  <a:lnTo>
                    <a:pt x="29" y="2"/>
                  </a:lnTo>
                  <a:lnTo>
                    <a:pt x="19" y="0"/>
                  </a:lnTo>
                  <a:lnTo>
                    <a:pt x="12" y="20"/>
                  </a:lnTo>
                  <a:lnTo>
                    <a:pt x="5" y="42"/>
                  </a:lnTo>
                  <a:lnTo>
                    <a:pt x="0" y="64"/>
                  </a:lnTo>
                  <a:lnTo>
                    <a:pt x="0" y="83"/>
                  </a:lnTo>
                  <a:lnTo>
                    <a:pt x="0" y="82"/>
                  </a:lnTo>
                  <a:lnTo>
                    <a:pt x="10" y="82"/>
                  </a:lnTo>
                  <a:close/>
                </a:path>
              </a:pathLst>
            </a:custGeom>
            <a:solidFill>
              <a:srgbClr val="FFFFFF"/>
            </a:solidFill>
            <a:ln w="9525">
              <a:noFill/>
              <a:round/>
              <a:headEnd/>
              <a:tailEnd/>
            </a:ln>
          </p:spPr>
          <p:txBody>
            <a:bodyPr/>
            <a:lstStyle/>
            <a:p>
              <a:endParaRPr lang="en-US"/>
            </a:p>
          </p:txBody>
        </p:sp>
        <p:sp>
          <p:nvSpPr>
            <p:cNvPr id="2100" name="Freeform 37"/>
            <p:cNvSpPr>
              <a:spLocks/>
            </p:cNvSpPr>
            <p:nvPr/>
          </p:nvSpPr>
          <p:spPr bwMode="auto">
            <a:xfrm>
              <a:off x="3548" y="1478"/>
              <a:ext cx="29" cy="64"/>
            </a:xfrm>
            <a:custGeom>
              <a:avLst/>
              <a:gdLst>
                <a:gd name="T0" fmla="*/ 29 w 29"/>
                <a:gd name="T1" fmla="*/ 64 h 64"/>
                <a:gd name="T2" fmla="*/ 29 w 29"/>
                <a:gd name="T3" fmla="*/ 64 h 64"/>
                <a:gd name="T4" fmla="*/ 27 w 29"/>
                <a:gd name="T5" fmla="*/ 46 h 64"/>
                <a:gd name="T6" fmla="*/ 22 w 29"/>
                <a:gd name="T7" fmla="*/ 30 h 64"/>
                <a:gd name="T8" fmla="*/ 14 w 29"/>
                <a:gd name="T9" fmla="*/ 15 h 64"/>
                <a:gd name="T10" fmla="*/ 10 w 29"/>
                <a:gd name="T11" fmla="*/ 0 h 64"/>
                <a:gd name="T12" fmla="*/ 0 w 29"/>
                <a:gd name="T13" fmla="*/ 0 h 64"/>
                <a:gd name="T14" fmla="*/ 4 w 29"/>
                <a:gd name="T15" fmla="*/ 19 h 64"/>
                <a:gd name="T16" fmla="*/ 11 w 29"/>
                <a:gd name="T17" fmla="*/ 34 h 64"/>
                <a:gd name="T18" fmla="*/ 17 w 29"/>
                <a:gd name="T19" fmla="*/ 48 h 64"/>
                <a:gd name="T20" fmla="*/ 19 w 29"/>
                <a:gd name="T21" fmla="*/ 64 h 64"/>
                <a:gd name="T22" fmla="*/ 19 w 29"/>
                <a:gd name="T23" fmla="*/ 64 h 64"/>
                <a:gd name="T24" fmla="*/ 29 w 29"/>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4"/>
                <a:gd name="T41" fmla="*/ 29 w 2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4">
                  <a:moveTo>
                    <a:pt x="29" y="64"/>
                  </a:moveTo>
                  <a:lnTo>
                    <a:pt x="29" y="64"/>
                  </a:lnTo>
                  <a:lnTo>
                    <a:pt x="27" y="46"/>
                  </a:lnTo>
                  <a:lnTo>
                    <a:pt x="22" y="30"/>
                  </a:lnTo>
                  <a:lnTo>
                    <a:pt x="14" y="15"/>
                  </a:lnTo>
                  <a:lnTo>
                    <a:pt x="10" y="0"/>
                  </a:lnTo>
                  <a:lnTo>
                    <a:pt x="0" y="0"/>
                  </a:lnTo>
                  <a:lnTo>
                    <a:pt x="4" y="19"/>
                  </a:lnTo>
                  <a:lnTo>
                    <a:pt x="11" y="34"/>
                  </a:lnTo>
                  <a:lnTo>
                    <a:pt x="17" y="48"/>
                  </a:lnTo>
                  <a:lnTo>
                    <a:pt x="19" y="64"/>
                  </a:lnTo>
                  <a:lnTo>
                    <a:pt x="29" y="64"/>
                  </a:lnTo>
                  <a:close/>
                </a:path>
              </a:pathLst>
            </a:custGeom>
            <a:solidFill>
              <a:srgbClr val="FFFFFF"/>
            </a:solidFill>
            <a:ln w="9525">
              <a:noFill/>
              <a:round/>
              <a:headEnd/>
              <a:tailEnd/>
            </a:ln>
          </p:spPr>
          <p:txBody>
            <a:bodyPr/>
            <a:lstStyle/>
            <a:p>
              <a:endParaRPr lang="en-US"/>
            </a:p>
          </p:txBody>
        </p:sp>
        <p:sp>
          <p:nvSpPr>
            <p:cNvPr id="2101" name="Freeform 38"/>
            <p:cNvSpPr>
              <a:spLocks/>
            </p:cNvSpPr>
            <p:nvPr/>
          </p:nvSpPr>
          <p:spPr bwMode="auto">
            <a:xfrm>
              <a:off x="3548" y="1542"/>
              <a:ext cx="29" cy="72"/>
            </a:xfrm>
            <a:custGeom>
              <a:avLst/>
              <a:gdLst>
                <a:gd name="T0" fmla="*/ 10 w 29"/>
                <a:gd name="T1" fmla="*/ 72 h 72"/>
                <a:gd name="T2" fmla="*/ 10 w 29"/>
                <a:gd name="T3" fmla="*/ 72 h 72"/>
                <a:gd name="T4" fmla="*/ 14 w 29"/>
                <a:gd name="T5" fmla="*/ 58 h 72"/>
                <a:gd name="T6" fmla="*/ 20 w 29"/>
                <a:gd name="T7" fmla="*/ 40 h 72"/>
                <a:gd name="T8" fmla="*/ 26 w 29"/>
                <a:gd name="T9" fmla="*/ 20 h 72"/>
                <a:gd name="T10" fmla="*/ 29 w 29"/>
                <a:gd name="T11" fmla="*/ 0 h 72"/>
                <a:gd name="T12" fmla="*/ 19 w 29"/>
                <a:gd name="T13" fmla="*/ 0 h 72"/>
                <a:gd name="T14" fmla="*/ 15 w 29"/>
                <a:gd name="T15" fmla="*/ 18 h 72"/>
                <a:gd name="T16" fmla="*/ 9 w 29"/>
                <a:gd name="T17" fmla="*/ 38 h 72"/>
                <a:gd name="T18" fmla="*/ 4 w 29"/>
                <a:gd name="T19" fmla="*/ 56 h 72"/>
                <a:gd name="T20" fmla="*/ 0 w 29"/>
                <a:gd name="T21" fmla="*/ 72 h 72"/>
                <a:gd name="T22" fmla="*/ 0 w 29"/>
                <a:gd name="T23" fmla="*/ 72 h 72"/>
                <a:gd name="T24" fmla="*/ 10 w 29"/>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0" y="72"/>
                  </a:moveTo>
                  <a:lnTo>
                    <a:pt x="10" y="72"/>
                  </a:lnTo>
                  <a:lnTo>
                    <a:pt x="14" y="58"/>
                  </a:lnTo>
                  <a:lnTo>
                    <a:pt x="20" y="40"/>
                  </a:lnTo>
                  <a:lnTo>
                    <a:pt x="26" y="20"/>
                  </a:lnTo>
                  <a:lnTo>
                    <a:pt x="29" y="0"/>
                  </a:lnTo>
                  <a:lnTo>
                    <a:pt x="19" y="0"/>
                  </a:lnTo>
                  <a:lnTo>
                    <a:pt x="15" y="18"/>
                  </a:lnTo>
                  <a:lnTo>
                    <a:pt x="9" y="38"/>
                  </a:lnTo>
                  <a:lnTo>
                    <a:pt x="4" y="56"/>
                  </a:lnTo>
                  <a:lnTo>
                    <a:pt x="0" y="72"/>
                  </a:lnTo>
                  <a:lnTo>
                    <a:pt x="10" y="72"/>
                  </a:lnTo>
                  <a:close/>
                </a:path>
              </a:pathLst>
            </a:custGeom>
            <a:solidFill>
              <a:srgbClr val="FFFFFF"/>
            </a:solidFill>
            <a:ln w="9525">
              <a:noFill/>
              <a:round/>
              <a:headEnd/>
              <a:tailEnd/>
            </a:ln>
          </p:spPr>
          <p:txBody>
            <a:bodyPr/>
            <a:lstStyle/>
            <a:p>
              <a:endParaRPr lang="en-US"/>
            </a:p>
          </p:txBody>
        </p:sp>
        <p:sp>
          <p:nvSpPr>
            <p:cNvPr id="2102" name="Freeform 39"/>
            <p:cNvSpPr>
              <a:spLocks/>
            </p:cNvSpPr>
            <p:nvPr/>
          </p:nvSpPr>
          <p:spPr bwMode="auto">
            <a:xfrm>
              <a:off x="3548" y="1614"/>
              <a:ext cx="29" cy="90"/>
            </a:xfrm>
            <a:custGeom>
              <a:avLst/>
              <a:gdLst>
                <a:gd name="T0" fmla="*/ 24 w 29"/>
                <a:gd name="T1" fmla="*/ 90 h 90"/>
                <a:gd name="T2" fmla="*/ 29 w 29"/>
                <a:gd name="T3" fmla="*/ 82 h 90"/>
                <a:gd name="T4" fmla="*/ 23 w 29"/>
                <a:gd name="T5" fmla="*/ 55 h 90"/>
                <a:gd name="T6" fmla="*/ 17 w 29"/>
                <a:gd name="T7" fmla="*/ 32 h 90"/>
                <a:gd name="T8" fmla="*/ 11 w 29"/>
                <a:gd name="T9" fmla="*/ 14 h 90"/>
                <a:gd name="T10" fmla="*/ 10 w 29"/>
                <a:gd name="T11" fmla="*/ 0 h 90"/>
                <a:gd name="T12" fmla="*/ 0 w 29"/>
                <a:gd name="T13" fmla="*/ 0 h 90"/>
                <a:gd name="T14" fmla="*/ 1 w 29"/>
                <a:gd name="T15" fmla="*/ 16 h 90"/>
                <a:gd name="T16" fmla="*/ 6 w 29"/>
                <a:gd name="T17" fmla="*/ 34 h 90"/>
                <a:gd name="T18" fmla="*/ 12 w 29"/>
                <a:gd name="T19" fmla="*/ 57 h 90"/>
                <a:gd name="T20" fmla="*/ 19 w 29"/>
                <a:gd name="T21" fmla="*/ 84 h 90"/>
                <a:gd name="T22" fmla="*/ 24 w 29"/>
                <a:gd name="T23" fmla="*/ 77 h 90"/>
                <a:gd name="T24" fmla="*/ 19 w 29"/>
                <a:gd name="T25" fmla="*/ 84 h 90"/>
                <a:gd name="T26" fmla="*/ 21 w 29"/>
                <a:gd name="T27" fmla="*/ 88 h 90"/>
                <a:gd name="T28" fmla="*/ 25 w 29"/>
                <a:gd name="T29" fmla="*/ 88 h 90"/>
                <a:gd name="T30" fmla="*/ 28 w 29"/>
                <a:gd name="T31" fmla="*/ 87 h 90"/>
                <a:gd name="T32" fmla="*/ 29 w 29"/>
                <a:gd name="T33" fmla="*/ 82 h 90"/>
                <a:gd name="T34" fmla="*/ 24 w 29"/>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0"/>
                <a:gd name="T56" fmla="*/ 29 w 2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0">
                  <a:moveTo>
                    <a:pt x="24" y="90"/>
                  </a:moveTo>
                  <a:lnTo>
                    <a:pt x="29" y="82"/>
                  </a:lnTo>
                  <a:lnTo>
                    <a:pt x="23" y="55"/>
                  </a:lnTo>
                  <a:lnTo>
                    <a:pt x="17" y="32"/>
                  </a:lnTo>
                  <a:lnTo>
                    <a:pt x="11" y="14"/>
                  </a:lnTo>
                  <a:lnTo>
                    <a:pt x="10" y="0"/>
                  </a:lnTo>
                  <a:lnTo>
                    <a:pt x="0" y="0"/>
                  </a:lnTo>
                  <a:lnTo>
                    <a:pt x="1" y="16"/>
                  </a:lnTo>
                  <a:lnTo>
                    <a:pt x="6" y="34"/>
                  </a:lnTo>
                  <a:lnTo>
                    <a:pt x="12" y="57"/>
                  </a:lnTo>
                  <a:lnTo>
                    <a:pt x="19" y="84"/>
                  </a:lnTo>
                  <a:lnTo>
                    <a:pt x="24" y="77"/>
                  </a:lnTo>
                  <a:lnTo>
                    <a:pt x="19" y="84"/>
                  </a:lnTo>
                  <a:lnTo>
                    <a:pt x="21" y="88"/>
                  </a:lnTo>
                  <a:lnTo>
                    <a:pt x="25" y="88"/>
                  </a:lnTo>
                  <a:lnTo>
                    <a:pt x="28" y="87"/>
                  </a:lnTo>
                  <a:lnTo>
                    <a:pt x="29" y="82"/>
                  </a:lnTo>
                  <a:lnTo>
                    <a:pt x="24" y="90"/>
                  </a:lnTo>
                  <a:close/>
                </a:path>
              </a:pathLst>
            </a:custGeom>
            <a:solidFill>
              <a:srgbClr val="FFFFFF"/>
            </a:solidFill>
            <a:ln w="9525">
              <a:noFill/>
              <a:round/>
              <a:headEnd/>
              <a:tailEnd/>
            </a:ln>
          </p:spPr>
          <p:txBody>
            <a:bodyPr/>
            <a:lstStyle/>
            <a:p>
              <a:endParaRPr lang="en-US"/>
            </a:p>
          </p:txBody>
        </p:sp>
        <p:sp>
          <p:nvSpPr>
            <p:cNvPr id="2103" name="Freeform 40"/>
            <p:cNvSpPr>
              <a:spLocks/>
            </p:cNvSpPr>
            <p:nvPr/>
          </p:nvSpPr>
          <p:spPr bwMode="auto">
            <a:xfrm>
              <a:off x="3550" y="1691"/>
              <a:ext cx="22" cy="13"/>
            </a:xfrm>
            <a:custGeom>
              <a:avLst/>
              <a:gdLst>
                <a:gd name="T0" fmla="*/ 1 w 22"/>
                <a:gd name="T1" fmla="*/ 7 h 13"/>
                <a:gd name="T2" fmla="*/ 6 w 22"/>
                <a:gd name="T3" fmla="*/ 13 h 13"/>
                <a:gd name="T4" fmla="*/ 22 w 22"/>
                <a:gd name="T5" fmla="*/ 13 h 13"/>
                <a:gd name="T6" fmla="*/ 22 w 22"/>
                <a:gd name="T7" fmla="*/ 0 h 13"/>
                <a:gd name="T8" fmla="*/ 6 w 22"/>
                <a:gd name="T9" fmla="*/ 0 h 13"/>
                <a:gd name="T10" fmla="*/ 11 w 22"/>
                <a:gd name="T11" fmla="*/ 5 h 13"/>
                <a:gd name="T12" fmla="*/ 6 w 22"/>
                <a:gd name="T13" fmla="*/ 0 h 13"/>
                <a:gd name="T14" fmla="*/ 2 w 22"/>
                <a:gd name="T15" fmla="*/ 2 h 13"/>
                <a:gd name="T16" fmla="*/ 0 w 22"/>
                <a:gd name="T17" fmla="*/ 6 h 13"/>
                <a:gd name="T18" fmla="*/ 2 w 22"/>
                <a:gd name="T19" fmla="*/ 11 h 13"/>
                <a:gd name="T20" fmla="*/ 6 w 22"/>
                <a:gd name="T21" fmla="*/ 13 h 13"/>
                <a:gd name="T22" fmla="*/ 1 w 22"/>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 y="7"/>
                  </a:moveTo>
                  <a:lnTo>
                    <a:pt x="6" y="13"/>
                  </a:lnTo>
                  <a:lnTo>
                    <a:pt x="22" y="13"/>
                  </a:lnTo>
                  <a:lnTo>
                    <a:pt x="22" y="0"/>
                  </a:lnTo>
                  <a:lnTo>
                    <a:pt x="6" y="0"/>
                  </a:lnTo>
                  <a:lnTo>
                    <a:pt x="11" y="5"/>
                  </a:lnTo>
                  <a:lnTo>
                    <a:pt x="6" y="0"/>
                  </a:lnTo>
                  <a:lnTo>
                    <a:pt x="2" y="2"/>
                  </a:lnTo>
                  <a:lnTo>
                    <a:pt x="0" y="6"/>
                  </a:lnTo>
                  <a:lnTo>
                    <a:pt x="2" y="11"/>
                  </a:lnTo>
                  <a:lnTo>
                    <a:pt x="6" y="13"/>
                  </a:lnTo>
                  <a:lnTo>
                    <a:pt x="1" y="7"/>
                  </a:lnTo>
                  <a:close/>
                </a:path>
              </a:pathLst>
            </a:custGeom>
            <a:solidFill>
              <a:srgbClr val="FFFFFF"/>
            </a:solidFill>
            <a:ln w="9525">
              <a:noFill/>
              <a:round/>
              <a:headEnd/>
              <a:tailEnd/>
            </a:ln>
          </p:spPr>
          <p:txBody>
            <a:bodyPr/>
            <a:lstStyle/>
            <a:p>
              <a:endParaRPr lang="en-US"/>
            </a:p>
          </p:txBody>
        </p:sp>
        <p:sp>
          <p:nvSpPr>
            <p:cNvPr id="2104" name="Freeform 41"/>
            <p:cNvSpPr>
              <a:spLocks/>
            </p:cNvSpPr>
            <p:nvPr/>
          </p:nvSpPr>
          <p:spPr bwMode="auto">
            <a:xfrm>
              <a:off x="3532" y="1614"/>
              <a:ext cx="29" cy="84"/>
            </a:xfrm>
            <a:custGeom>
              <a:avLst/>
              <a:gdLst>
                <a:gd name="T0" fmla="*/ 0 w 29"/>
                <a:gd name="T1" fmla="*/ 0 h 84"/>
                <a:gd name="T2" fmla="*/ 0 w 29"/>
                <a:gd name="T3" fmla="*/ 0 h 84"/>
                <a:gd name="T4" fmla="*/ 1 w 29"/>
                <a:gd name="T5" fmla="*/ 16 h 84"/>
                <a:gd name="T6" fmla="*/ 6 w 29"/>
                <a:gd name="T7" fmla="*/ 34 h 84"/>
                <a:gd name="T8" fmla="*/ 13 w 29"/>
                <a:gd name="T9" fmla="*/ 57 h 84"/>
                <a:gd name="T10" fmla="*/ 19 w 29"/>
                <a:gd name="T11" fmla="*/ 84 h 84"/>
                <a:gd name="T12" fmla="*/ 29 w 29"/>
                <a:gd name="T13" fmla="*/ 82 h 84"/>
                <a:gd name="T14" fmla="*/ 23 w 29"/>
                <a:gd name="T15" fmla="*/ 55 h 84"/>
                <a:gd name="T16" fmla="*/ 17 w 29"/>
                <a:gd name="T17" fmla="*/ 32 h 84"/>
                <a:gd name="T18" fmla="*/ 12 w 29"/>
                <a:gd name="T19" fmla="*/ 14 h 84"/>
                <a:gd name="T20" fmla="*/ 11 w 29"/>
                <a:gd name="T21" fmla="*/ 0 h 84"/>
                <a:gd name="T22" fmla="*/ 11 w 29"/>
                <a:gd name="T23" fmla="*/ 0 h 84"/>
                <a:gd name="T24" fmla="*/ 0 w 29"/>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4"/>
                <a:gd name="T41" fmla="*/ 29 w 2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4">
                  <a:moveTo>
                    <a:pt x="0" y="0"/>
                  </a:moveTo>
                  <a:lnTo>
                    <a:pt x="0" y="0"/>
                  </a:lnTo>
                  <a:lnTo>
                    <a:pt x="1" y="16"/>
                  </a:lnTo>
                  <a:lnTo>
                    <a:pt x="6" y="34"/>
                  </a:lnTo>
                  <a:lnTo>
                    <a:pt x="13" y="57"/>
                  </a:lnTo>
                  <a:lnTo>
                    <a:pt x="19" y="84"/>
                  </a:lnTo>
                  <a:lnTo>
                    <a:pt x="29" y="82"/>
                  </a:lnTo>
                  <a:lnTo>
                    <a:pt x="23" y="55"/>
                  </a:lnTo>
                  <a:lnTo>
                    <a:pt x="17" y="32"/>
                  </a:lnTo>
                  <a:lnTo>
                    <a:pt x="12" y="14"/>
                  </a:lnTo>
                  <a:lnTo>
                    <a:pt x="11" y="0"/>
                  </a:lnTo>
                  <a:lnTo>
                    <a:pt x="0" y="0"/>
                  </a:lnTo>
                  <a:close/>
                </a:path>
              </a:pathLst>
            </a:custGeom>
            <a:solidFill>
              <a:srgbClr val="FFFFFF"/>
            </a:solidFill>
            <a:ln w="9525">
              <a:noFill/>
              <a:round/>
              <a:headEnd/>
              <a:tailEnd/>
            </a:ln>
          </p:spPr>
          <p:txBody>
            <a:bodyPr/>
            <a:lstStyle/>
            <a:p>
              <a:endParaRPr lang="en-US"/>
            </a:p>
          </p:txBody>
        </p:sp>
        <p:sp>
          <p:nvSpPr>
            <p:cNvPr id="2105" name="Freeform 42"/>
            <p:cNvSpPr>
              <a:spLocks/>
            </p:cNvSpPr>
            <p:nvPr/>
          </p:nvSpPr>
          <p:spPr bwMode="auto">
            <a:xfrm>
              <a:off x="3532" y="1542"/>
              <a:ext cx="29" cy="72"/>
            </a:xfrm>
            <a:custGeom>
              <a:avLst/>
              <a:gdLst>
                <a:gd name="T0" fmla="*/ 19 w 29"/>
                <a:gd name="T1" fmla="*/ 0 h 72"/>
                <a:gd name="T2" fmla="*/ 19 w 29"/>
                <a:gd name="T3" fmla="*/ 0 h 72"/>
                <a:gd name="T4" fmla="*/ 16 w 29"/>
                <a:gd name="T5" fmla="*/ 18 h 72"/>
                <a:gd name="T6" fmla="*/ 10 w 29"/>
                <a:gd name="T7" fmla="*/ 38 h 72"/>
                <a:gd name="T8" fmla="*/ 4 w 29"/>
                <a:gd name="T9" fmla="*/ 56 h 72"/>
                <a:gd name="T10" fmla="*/ 0 w 29"/>
                <a:gd name="T11" fmla="*/ 72 h 72"/>
                <a:gd name="T12" fmla="*/ 11 w 29"/>
                <a:gd name="T13" fmla="*/ 72 h 72"/>
                <a:gd name="T14" fmla="*/ 15 w 29"/>
                <a:gd name="T15" fmla="*/ 58 h 72"/>
                <a:gd name="T16" fmla="*/ 20 w 29"/>
                <a:gd name="T17" fmla="*/ 40 h 72"/>
                <a:gd name="T18" fmla="*/ 26 w 29"/>
                <a:gd name="T19" fmla="*/ 20 h 72"/>
                <a:gd name="T20" fmla="*/ 29 w 29"/>
                <a:gd name="T21" fmla="*/ 0 h 72"/>
                <a:gd name="T22" fmla="*/ 29 w 29"/>
                <a:gd name="T23" fmla="*/ 0 h 72"/>
                <a:gd name="T24" fmla="*/ 19 w 2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9" y="0"/>
                  </a:moveTo>
                  <a:lnTo>
                    <a:pt x="19" y="0"/>
                  </a:lnTo>
                  <a:lnTo>
                    <a:pt x="16" y="18"/>
                  </a:lnTo>
                  <a:lnTo>
                    <a:pt x="10" y="38"/>
                  </a:lnTo>
                  <a:lnTo>
                    <a:pt x="4" y="56"/>
                  </a:lnTo>
                  <a:lnTo>
                    <a:pt x="0" y="72"/>
                  </a:lnTo>
                  <a:lnTo>
                    <a:pt x="11" y="72"/>
                  </a:lnTo>
                  <a:lnTo>
                    <a:pt x="15" y="58"/>
                  </a:lnTo>
                  <a:lnTo>
                    <a:pt x="20" y="40"/>
                  </a:lnTo>
                  <a:lnTo>
                    <a:pt x="26" y="20"/>
                  </a:lnTo>
                  <a:lnTo>
                    <a:pt x="29" y="0"/>
                  </a:lnTo>
                  <a:lnTo>
                    <a:pt x="19" y="0"/>
                  </a:lnTo>
                  <a:close/>
                </a:path>
              </a:pathLst>
            </a:custGeom>
            <a:solidFill>
              <a:srgbClr val="FFFFFF"/>
            </a:solidFill>
            <a:ln w="9525">
              <a:noFill/>
              <a:round/>
              <a:headEnd/>
              <a:tailEnd/>
            </a:ln>
          </p:spPr>
          <p:txBody>
            <a:bodyPr/>
            <a:lstStyle/>
            <a:p>
              <a:endParaRPr lang="en-US"/>
            </a:p>
          </p:txBody>
        </p:sp>
        <p:sp>
          <p:nvSpPr>
            <p:cNvPr id="2106" name="Freeform 43"/>
            <p:cNvSpPr>
              <a:spLocks/>
            </p:cNvSpPr>
            <p:nvPr/>
          </p:nvSpPr>
          <p:spPr bwMode="auto">
            <a:xfrm>
              <a:off x="3532" y="1477"/>
              <a:ext cx="29" cy="65"/>
            </a:xfrm>
            <a:custGeom>
              <a:avLst/>
              <a:gdLst>
                <a:gd name="T0" fmla="*/ 0 w 29"/>
                <a:gd name="T1" fmla="*/ 2 h 65"/>
                <a:gd name="T2" fmla="*/ 0 w 29"/>
                <a:gd name="T3" fmla="*/ 2 h 65"/>
                <a:gd name="T4" fmla="*/ 5 w 29"/>
                <a:gd name="T5" fmla="*/ 20 h 65"/>
                <a:gd name="T6" fmla="*/ 12 w 29"/>
                <a:gd name="T7" fmla="*/ 35 h 65"/>
                <a:gd name="T8" fmla="*/ 18 w 29"/>
                <a:gd name="T9" fmla="*/ 49 h 65"/>
                <a:gd name="T10" fmla="*/ 19 w 29"/>
                <a:gd name="T11" fmla="*/ 65 h 65"/>
                <a:gd name="T12" fmla="*/ 29 w 29"/>
                <a:gd name="T13" fmla="*/ 65 h 65"/>
                <a:gd name="T14" fmla="*/ 28 w 29"/>
                <a:gd name="T15" fmla="*/ 47 h 65"/>
                <a:gd name="T16" fmla="*/ 22 w 29"/>
                <a:gd name="T17" fmla="*/ 31 h 65"/>
                <a:gd name="T18" fmla="*/ 16 w 29"/>
                <a:gd name="T19" fmla="*/ 16 h 65"/>
                <a:gd name="T20" fmla="*/ 11 w 29"/>
                <a:gd name="T21" fmla="*/ 0 h 65"/>
                <a:gd name="T22" fmla="*/ 11 w 29"/>
                <a:gd name="T23" fmla="*/ 0 h 65"/>
                <a:gd name="T24" fmla="*/ 0 w 29"/>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5"/>
                <a:gd name="T41" fmla="*/ 29 w 2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5">
                  <a:moveTo>
                    <a:pt x="0" y="2"/>
                  </a:moveTo>
                  <a:lnTo>
                    <a:pt x="0" y="2"/>
                  </a:lnTo>
                  <a:lnTo>
                    <a:pt x="5" y="20"/>
                  </a:lnTo>
                  <a:lnTo>
                    <a:pt x="12" y="35"/>
                  </a:lnTo>
                  <a:lnTo>
                    <a:pt x="18" y="49"/>
                  </a:lnTo>
                  <a:lnTo>
                    <a:pt x="19" y="65"/>
                  </a:lnTo>
                  <a:lnTo>
                    <a:pt x="29" y="65"/>
                  </a:lnTo>
                  <a:lnTo>
                    <a:pt x="28" y="47"/>
                  </a:lnTo>
                  <a:lnTo>
                    <a:pt x="22" y="31"/>
                  </a:lnTo>
                  <a:lnTo>
                    <a:pt x="16" y="16"/>
                  </a:lnTo>
                  <a:lnTo>
                    <a:pt x="11" y="0"/>
                  </a:lnTo>
                  <a:lnTo>
                    <a:pt x="0" y="2"/>
                  </a:lnTo>
                  <a:close/>
                </a:path>
              </a:pathLst>
            </a:custGeom>
            <a:solidFill>
              <a:srgbClr val="FFFFFF"/>
            </a:solidFill>
            <a:ln w="9525">
              <a:noFill/>
              <a:round/>
              <a:headEnd/>
              <a:tailEnd/>
            </a:ln>
          </p:spPr>
          <p:txBody>
            <a:bodyPr/>
            <a:lstStyle/>
            <a:p>
              <a:endParaRPr lang="en-US"/>
            </a:p>
          </p:txBody>
        </p:sp>
        <p:sp>
          <p:nvSpPr>
            <p:cNvPr id="2107" name="Freeform 44"/>
            <p:cNvSpPr>
              <a:spLocks/>
            </p:cNvSpPr>
            <p:nvPr/>
          </p:nvSpPr>
          <p:spPr bwMode="auto">
            <a:xfrm>
              <a:off x="3532" y="1396"/>
              <a:ext cx="29" cy="83"/>
            </a:xfrm>
            <a:custGeom>
              <a:avLst/>
              <a:gdLst>
                <a:gd name="T0" fmla="*/ 19 w 29"/>
                <a:gd name="T1" fmla="*/ 0 h 83"/>
                <a:gd name="T2" fmla="*/ 19 w 29"/>
                <a:gd name="T3" fmla="*/ 0 h 83"/>
                <a:gd name="T4" fmla="*/ 13 w 29"/>
                <a:gd name="T5" fmla="*/ 20 h 83"/>
                <a:gd name="T6" fmla="*/ 5 w 29"/>
                <a:gd name="T7" fmla="*/ 42 h 83"/>
                <a:gd name="T8" fmla="*/ 0 w 29"/>
                <a:gd name="T9" fmla="*/ 64 h 83"/>
                <a:gd name="T10" fmla="*/ 0 w 29"/>
                <a:gd name="T11" fmla="*/ 83 h 83"/>
                <a:gd name="T12" fmla="*/ 11 w 29"/>
                <a:gd name="T13" fmla="*/ 81 h 83"/>
                <a:gd name="T14" fmla="*/ 11 w 29"/>
                <a:gd name="T15" fmla="*/ 64 h 83"/>
                <a:gd name="T16" fmla="*/ 16 w 29"/>
                <a:gd name="T17" fmla="*/ 44 h 83"/>
                <a:gd name="T18" fmla="*/ 23 w 29"/>
                <a:gd name="T19" fmla="*/ 22 h 83"/>
                <a:gd name="T20" fmla="*/ 29 w 29"/>
                <a:gd name="T21" fmla="*/ 2 h 83"/>
                <a:gd name="T22" fmla="*/ 29 w 29"/>
                <a:gd name="T23" fmla="*/ 2 h 83"/>
                <a:gd name="T24" fmla="*/ 19 w 29"/>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9" y="0"/>
                  </a:moveTo>
                  <a:lnTo>
                    <a:pt x="19" y="0"/>
                  </a:lnTo>
                  <a:lnTo>
                    <a:pt x="13" y="20"/>
                  </a:lnTo>
                  <a:lnTo>
                    <a:pt x="5" y="42"/>
                  </a:lnTo>
                  <a:lnTo>
                    <a:pt x="0" y="64"/>
                  </a:lnTo>
                  <a:lnTo>
                    <a:pt x="0" y="83"/>
                  </a:lnTo>
                  <a:lnTo>
                    <a:pt x="11" y="81"/>
                  </a:lnTo>
                  <a:lnTo>
                    <a:pt x="11" y="64"/>
                  </a:lnTo>
                  <a:lnTo>
                    <a:pt x="16" y="44"/>
                  </a:lnTo>
                  <a:lnTo>
                    <a:pt x="23" y="22"/>
                  </a:lnTo>
                  <a:lnTo>
                    <a:pt x="29" y="2"/>
                  </a:lnTo>
                  <a:lnTo>
                    <a:pt x="19" y="0"/>
                  </a:lnTo>
                  <a:close/>
                </a:path>
              </a:pathLst>
            </a:custGeom>
            <a:solidFill>
              <a:srgbClr val="FFFFFF"/>
            </a:solidFill>
            <a:ln w="9525">
              <a:noFill/>
              <a:round/>
              <a:headEnd/>
              <a:tailEnd/>
            </a:ln>
          </p:spPr>
          <p:txBody>
            <a:bodyPr/>
            <a:lstStyle/>
            <a:p>
              <a:endParaRPr lang="en-US"/>
            </a:p>
          </p:txBody>
        </p:sp>
        <p:sp>
          <p:nvSpPr>
            <p:cNvPr id="2108" name="Freeform 45"/>
            <p:cNvSpPr>
              <a:spLocks/>
            </p:cNvSpPr>
            <p:nvPr/>
          </p:nvSpPr>
          <p:spPr bwMode="auto">
            <a:xfrm>
              <a:off x="3529" y="1314"/>
              <a:ext cx="32" cy="84"/>
            </a:xfrm>
            <a:custGeom>
              <a:avLst/>
              <a:gdLst>
                <a:gd name="T0" fmla="*/ 0 w 32"/>
                <a:gd name="T1" fmla="*/ 0 h 84"/>
                <a:gd name="T2" fmla="*/ 0 w 32"/>
                <a:gd name="T3" fmla="*/ 0 h 84"/>
                <a:gd name="T4" fmla="*/ 5 w 32"/>
                <a:gd name="T5" fmla="*/ 23 h 84"/>
                <a:gd name="T6" fmla="*/ 15 w 32"/>
                <a:gd name="T7" fmla="*/ 45 h 84"/>
                <a:gd name="T8" fmla="*/ 22 w 32"/>
                <a:gd name="T9" fmla="*/ 64 h 84"/>
                <a:gd name="T10" fmla="*/ 22 w 32"/>
                <a:gd name="T11" fmla="*/ 82 h 84"/>
                <a:gd name="T12" fmla="*/ 32 w 32"/>
                <a:gd name="T13" fmla="*/ 84 h 84"/>
                <a:gd name="T14" fmla="*/ 32 w 32"/>
                <a:gd name="T15" fmla="*/ 62 h 84"/>
                <a:gd name="T16" fmla="*/ 25 w 32"/>
                <a:gd name="T17" fmla="*/ 40 h 84"/>
                <a:gd name="T18" fmla="*/ 16 w 32"/>
                <a:gd name="T19" fmla="*/ 21 h 84"/>
                <a:gd name="T20" fmla="*/ 13 w 32"/>
                <a:gd name="T21" fmla="*/ 0 h 84"/>
                <a:gd name="T22" fmla="*/ 13 w 32"/>
                <a:gd name="T23" fmla="*/ 0 h 84"/>
                <a:gd name="T24" fmla="*/ 0 w 32"/>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4"/>
                <a:gd name="T41" fmla="*/ 32 w 32"/>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4">
                  <a:moveTo>
                    <a:pt x="0" y="0"/>
                  </a:moveTo>
                  <a:lnTo>
                    <a:pt x="0" y="0"/>
                  </a:lnTo>
                  <a:lnTo>
                    <a:pt x="5" y="23"/>
                  </a:lnTo>
                  <a:lnTo>
                    <a:pt x="15" y="45"/>
                  </a:lnTo>
                  <a:lnTo>
                    <a:pt x="22" y="64"/>
                  </a:lnTo>
                  <a:lnTo>
                    <a:pt x="22" y="82"/>
                  </a:lnTo>
                  <a:lnTo>
                    <a:pt x="32" y="84"/>
                  </a:lnTo>
                  <a:lnTo>
                    <a:pt x="32" y="62"/>
                  </a:lnTo>
                  <a:lnTo>
                    <a:pt x="25" y="40"/>
                  </a:lnTo>
                  <a:lnTo>
                    <a:pt x="16" y="21"/>
                  </a:lnTo>
                  <a:lnTo>
                    <a:pt x="13" y="0"/>
                  </a:lnTo>
                  <a:lnTo>
                    <a:pt x="0" y="0"/>
                  </a:lnTo>
                  <a:close/>
                </a:path>
              </a:pathLst>
            </a:custGeom>
            <a:solidFill>
              <a:srgbClr val="FFFFFF"/>
            </a:solidFill>
            <a:ln w="9525">
              <a:noFill/>
              <a:round/>
              <a:headEnd/>
              <a:tailEnd/>
            </a:ln>
          </p:spPr>
          <p:txBody>
            <a:bodyPr/>
            <a:lstStyle/>
            <a:p>
              <a:endParaRPr lang="en-US"/>
            </a:p>
          </p:txBody>
        </p:sp>
        <p:sp>
          <p:nvSpPr>
            <p:cNvPr id="2109" name="Freeform 46"/>
            <p:cNvSpPr>
              <a:spLocks/>
            </p:cNvSpPr>
            <p:nvPr/>
          </p:nvSpPr>
          <p:spPr bwMode="auto">
            <a:xfrm>
              <a:off x="3529" y="1235"/>
              <a:ext cx="32" cy="79"/>
            </a:xfrm>
            <a:custGeom>
              <a:avLst/>
              <a:gdLst>
                <a:gd name="T0" fmla="*/ 27 w 32"/>
                <a:gd name="T1" fmla="*/ 0 h 79"/>
                <a:gd name="T2" fmla="*/ 22 w 32"/>
                <a:gd name="T3" fmla="*/ 6 h 79"/>
                <a:gd name="T4" fmla="*/ 16 w 32"/>
                <a:gd name="T5" fmla="*/ 24 h 79"/>
                <a:gd name="T6" fmla="*/ 8 w 32"/>
                <a:gd name="T7" fmla="*/ 40 h 79"/>
                <a:gd name="T8" fmla="*/ 3 w 32"/>
                <a:gd name="T9" fmla="*/ 58 h 79"/>
                <a:gd name="T10" fmla="*/ 0 w 32"/>
                <a:gd name="T11" fmla="*/ 79 h 79"/>
                <a:gd name="T12" fmla="*/ 13 w 32"/>
                <a:gd name="T13" fmla="*/ 79 h 79"/>
                <a:gd name="T14" fmla="*/ 14 w 32"/>
                <a:gd name="T15" fmla="*/ 60 h 79"/>
                <a:gd name="T16" fmla="*/ 19 w 32"/>
                <a:gd name="T17" fmla="*/ 44 h 79"/>
                <a:gd name="T18" fmla="*/ 26 w 32"/>
                <a:gd name="T19" fmla="*/ 29 h 79"/>
                <a:gd name="T20" fmla="*/ 32 w 32"/>
                <a:gd name="T21" fmla="*/ 8 h 79"/>
                <a:gd name="T22" fmla="*/ 27 w 32"/>
                <a:gd name="T23" fmla="*/ 13 h 79"/>
                <a:gd name="T24" fmla="*/ 27 w 3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9"/>
                <a:gd name="T41" fmla="*/ 32 w 3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9">
                  <a:moveTo>
                    <a:pt x="27" y="0"/>
                  </a:moveTo>
                  <a:lnTo>
                    <a:pt x="22" y="6"/>
                  </a:lnTo>
                  <a:lnTo>
                    <a:pt x="16" y="24"/>
                  </a:lnTo>
                  <a:lnTo>
                    <a:pt x="8" y="40"/>
                  </a:lnTo>
                  <a:lnTo>
                    <a:pt x="3" y="58"/>
                  </a:lnTo>
                  <a:lnTo>
                    <a:pt x="0" y="79"/>
                  </a:lnTo>
                  <a:lnTo>
                    <a:pt x="13" y="79"/>
                  </a:lnTo>
                  <a:lnTo>
                    <a:pt x="14" y="60"/>
                  </a:lnTo>
                  <a:lnTo>
                    <a:pt x="19" y="44"/>
                  </a:lnTo>
                  <a:lnTo>
                    <a:pt x="26" y="29"/>
                  </a:lnTo>
                  <a:lnTo>
                    <a:pt x="32" y="8"/>
                  </a:lnTo>
                  <a:lnTo>
                    <a:pt x="27" y="13"/>
                  </a:lnTo>
                  <a:lnTo>
                    <a:pt x="27" y="0"/>
                  </a:lnTo>
                  <a:close/>
                </a:path>
              </a:pathLst>
            </a:custGeom>
            <a:solidFill>
              <a:srgbClr val="FFFFFF"/>
            </a:solidFill>
            <a:ln w="9525">
              <a:noFill/>
              <a:round/>
              <a:headEnd/>
              <a:tailEnd/>
            </a:ln>
          </p:spPr>
          <p:txBody>
            <a:bodyPr/>
            <a:lstStyle/>
            <a:p>
              <a:endParaRPr lang="en-US"/>
            </a:p>
          </p:txBody>
        </p:sp>
        <p:sp>
          <p:nvSpPr>
            <p:cNvPr id="2110" name="Freeform 47"/>
            <p:cNvSpPr>
              <a:spLocks/>
            </p:cNvSpPr>
            <p:nvPr/>
          </p:nvSpPr>
          <p:spPr bwMode="auto">
            <a:xfrm>
              <a:off x="3556" y="1235"/>
              <a:ext cx="22" cy="13"/>
            </a:xfrm>
            <a:custGeom>
              <a:avLst/>
              <a:gdLst>
                <a:gd name="T0" fmla="*/ 21 w 22"/>
                <a:gd name="T1" fmla="*/ 8 h 13"/>
                <a:gd name="T2" fmla="*/ 16 w 22"/>
                <a:gd name="T3" fmla="*/ 0 h 13"/>
                <a:gd name="T4" fmla="*/ 0 w 22"/>
                <a:gd name="T5" fmla="*/ 0 h 13"/>
                <a:gd name="T6" fmla="*/ 0 w 22"/>
                <a:gd name="T7" fmla="*/ 13 h 13"/>
                <a:gd name="T8" fmla="*/ 16 w 22"/>
                <a:gd name="T9" fmla="*/ 13 h 13"/>
                <a:gd name="T10" fmla="*/ 11 w 22"/>
                <a:gd name="T11" fmla="*/ 6 h 13"/>
                <a:gd name="T12" fmla="*/ 16 w 22"/>
                <a:gd name="T13" fmla="*/ 13 h 13"/>
                <a:gd name="T14" fmla="*/ 21 w 22"/>
                <a:gd name="T15" fmla="*/ 11 h 13"/>
                <a:gd name="T16" fmla="*/ 22 w 22"/>
                <a:gd name="T17" fmla="*/ 7 h 13"/>
                <a:gd name="T18" fmla="*/ 21 w 22"/>
                <a:gd name="T19" fmla="*/ 3 h 13"/>
                <a:gd name="T20" fmla="*/ 16 w 22"/>
                <a:gd name="T21" fmla="*/ 0 h 13"/>
                <a:gd name="T22" fmla="*/ 21 w 22"/>
                <a:gd name="T23" fmla="*/ 8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21" y="8"/>
                  </a:moveTo>
                  <a:lnTo>
                    <a:pt x="16" y="0"/>
                  </a:lnTo>
                  <a:lnTo>
                    <a:pt x="0" y="0"/>
                  </a:lnTo>
                  <a:lnTo>
                    <a:pt x="0" y="13"/>
                  </a:lnTo>
                  <a:lnTo>
                    <a:pt x="16" y="13"/>
                  </a:lnTo>
                  <a:lnTo>
                    <a:pt x="11" y="6"/>
                  </a:lnTo>
                  <a:lnTo>
                    <a:pt x="16" y="13"/>
                  </a:lnTo>
                  <a:lnTo>
                    <a:pt x="21" y="11"/>
                  </a:lnTo>
                  <a:lnTo>
                    <a:pt x="22" y="7"/>
                  </a:lnTo>
                  <a:lnTo>
                    <a:pt x="21" y="3"/>
                  </a:lnTo>
                  <a:lnTo>
                    <a:pt x="16" y="0"/>
                  </a:lnTo>
                  <a:lnTo>
                    <a:pt x="21" y="8"/>
                  </a:lnTo>
                  <a:close/>
                </a:path>
              </a:pathLst>
            </a:custGeom>
            <a:solidFill>
              <a:srgbClr val="FFFFFF"/>
            </a:solidFill>
            <a:ln w="9525">
              <a:noFill/>
              <a:round/>
              <a:headEnd/>
              <a:tailEnd/>
            </a:ln>
          </p:spPr>
          <p:txBody>
            <a:bodyPr/>
            <a:lstStyle/>
            <a:p>
              <a:endParaRPr lang="en-US"/>
            </a:p>
          </p:txBody>
        </p:sp>
        <p:sp>
          <p:nvSpPr>
            <p:cNvPr id="2111" name="Freeform 48"/>
            <p:cNvSpPr>
              <a:spLocks/>
            </p:cNvSpPr>
            <p:nvPr/>
          </p:nvSpPr>
          <p:spPr bwMode="auto">
            <a:xfrm>
              <a:off x="3692" y="1343"/>
              <a:ext cx="37" cy="354"/>
            </a:xfrm>
            <a:custGeom>
              <a:avLst/>
              <a:gdLst>
                <a:gd name="T0" fmla="*/ 26 w 37"/>
                <a:gd name="T1" fmla="*/ 0 h 354"/>
                <a:gd name="T2" fmla="*/ 28 w 37"/>
                <a:gd name="T3" fmla="*/ 18 h 354"/>
                <a:gd name="T4" fmla="*/ 33 w 37"/>
                <a:gd name="T5" fmla="*/ 28 h 354"/>
                <a:gd name="T6" fmla="*/ 37 w 37"/>
                <a:gd name="T7" fmla="*/ 39 h 354"/>
                <a:gd name="T8" fmla="*/ 35 w 37"/>
                <a:gd name="T9" fmla="*/ 54 h 354"/>
                <a:gd name="T10" fmla="*/ 29 w 37"/>
                <a:gd name="T11" fmla="*/ 74 h 354"/>
                <a:gd name="T12" fmla="*/ 22 w 37"/>
                <a:gd name="T13" fmla="*/ 96 h 354"/>
                <a:gd name="T14" fmla="*/ 17 w 37"/>
                <a:gd name="T15" fmla="*/ 117 h 354"/>
                <a:gd name="T16" fmla="*/ 15 w 37"/>
                <a:gd name="T17" fmla="*/ 135 h 354"/>
                <a:gd name="T18" fmla="*/ 21 w 37"/>
                <a:gd name="T19" fmla="*/ 152 h 354"/>
                <a:gd name="T20" fmla="*/ 28 w 37"/>
                <a:gd name="T21" fmla="*/ 167 h 354"/>
                <a:gd name="T22" fmla="*/ 33 w 37"/>
                <a:gd name="T23" fmla="*/ 182 h 354"/>
                <a:gd name="T24" fmla="*/ 35 w 37"/>
                <a:gd name="T25" fmla="*/ 199 h 354"/>
                <a:gd name="T26" fmla="*/ 31 w 37"/>
                <a:gd name="T27" fmla="*/ 218 h 354"/>
                <a:gd name="T28" fmla="*/ 26 w 37"/>
                <a:gd name="T29" fmla="*/ 238 h 354"/>
                <a:gd name="T30" fmla="*/ 20 w 37"/>
                <a:gd name="T31" fmla="*/ 256 h 354"/>
                <a:gd name="T32" fmla="*/ 15 w 37"/>
                <a:gd name="T33" fmla="*/ 271 h 354"/>
                <a:gd name="T34" fmla="*/ 17 w 37"/>
                <a:gd name="T35" fmla="*/ 286 h 354"/>
                <a:gd name="T36" fmla="*/ 22 w 37"/>
                <a:gd name="T37" fmla="*/ 304 h 354"/>
                <a:gd name="T38" fmla="*/ 29 w 37"/>
                <a:gd name="T39" fmla="*/ 327 h 354"/>
                <a:gd name="T40" fmla="*/ 35 w 37"/>
                <a:gd name="T41" fmla="*/ 354 h 354"/>
                <a:gd name="T42" fmla="*/ 20 w 37"/>
                <a:gd name="T43" fmla="*/ 354 h 354"/>
                <a:gd name="T44" fmla="*/ 13 w 37"/>
                <a:gd name="T45" fmla="*/ 327 h 354"/>
                <a:gd name="T46" fmla="*/ 7 w 37"/>
                <a:gd name="T47" fmla="*/ 304 h 354"/>
                <a:gd name="T48" fmla="*/ 2 w 37"/>
                <a:gd name="T49" fmla="*/ 286 h 354"/>
                <a:gd name="T50" fmla="*/ 0 w 37"/>
                <a:gd name="T51" fmla="*/ 271 h 354"/>
                <a:gd name="T52" fmla="*/ 4 w 37"/>
                <a:gd name="T53" fmla="*/ 256 h 354"/>
                <a:gd name="T54" fmla="*/ 10 w 37"/>
                <a:gd name="T55" fmla="*/ 238 h 354"/>
                <a:gd name="T56" fmla="*/ 15 w 37"/>
                <a:gd name="T57" fmla="*/ 218 h 354"/>
                <a:gd name="T58" fmla="*/ 20 w 37"/>
                <a:gd name="T59" fmla="*/ 199 h 354"/>
                <a:gd name="T60" fmla="*/ 18 w 37"/>
                <a:gd name="T61" fmla="*/ 182 h 354"/>
                <a:gd name="T62" fmla="*/ 12 w 37"/>
                <a:gd name="T63" fmla="*/ 167 h 354"/>
                <a:gd name="T64" fmla="*/ 5 w 37"/>
                <a:gd name="T65" fmla="*/ 152 h 354"/>
                <a:gd name="T66" fmla="*/ 0 w 37"/>
                <a:gd name="T67" fmla="*/ 135 h 354"/>
                <a:gd name="T68" fmla="*/ 1 w 37"/>
                <a:gd name="T69" fmla="*/ 117 h 354"/>
                <a:gd name="T70" fmla="*/ 6 w 37"/>
                <a:gd name="T71" fmla="*/ 96 h 354"/>
                <a:gd name="T72" fmla="*/ 13 w 37"/>
                <a:gd name="T73" fmla="*/ 74 h 354"/>
                <a:gd name="T74" fmla="*/ 20 w 37"/>
                <a:gd name="T75" fmla="*/ 54 h 354"/>
                <a:gd name="T76" fmla="*/ 22 w 37"/>
                <a:gd name="T77" fmla="*/ 39 h 354"/>
                <a:gd name="T78" fmla="*/ 19 w 37"/>
                <a:gd name="T79" fmla="*/ 28 h 354"/>
                <a:gd name="T80" fmla="*/ 13 w 37"/>
                <a:gd name="T81" fmla="*/ 18 h 354"/>
                <a:gd name="T82" fmla="*/ 10 w 37"/>
                <a:gd name="T83" fmla="*/ 0 h 354"/>
                <a:gd name="T84" fmla="*/ 26 w 37"/>
                <a:gd name="T85" fmla="*/ 0 h 3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54"/>
                <a:gd name="T131" fmla="*/ 37 w 37"/>
                <a:gd name="T132" fmla="*/ 354 h 3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54">
                  <a:moveTo>
                    <a:pt x="26" y="0"/>
                  </a:moveTo>
                  <a:lnTo>
                    <a:pt x="28" y="18"/>
                  </a:lnTo>
                  <a:lnTo>
                    <a:pt x="33" y="28"/>
                  </a:lnTo>
                  <a:lnTo>
                    <a:pt x="37" y="39"/>
                  </a:lnTo>
                  <a:lnTo>
                    <a:pt x="35" y="54"/>
                  </a:lnTo>
                  <a:lnTo>
                    <a:pt x="29" y="74"/>
                  </a:lnTo>
                  <a:lnTo>
                    <a:pt x="22" y="96"/>
                  </a:lnTo>
                  <a:lnTo>
                    <a:pt x="17" y="117"/>
                  </a:lnTo>
                  <a:lnTo>
                    <a:pt x="15" y="135"/>
                  </a:lnTo>
                  <a:lnTo>
                    <a:pt x="21" y="152"/>
                  </a:lnTo>
                  <a:lnTo>
                    <a:pt x="28" y="167"/>
                  </a:lnTo>
                  <a:lnTo>
                    <a:pt x="33" y="182"/>
                  </a:lnTo>
                  <a:lnTo>
                    <a:pt x="35" y="199"/>
                  </a:lnTo>
                  <a:lnTo>
                    <a:pt x="31" y="218"/>
                  </a:lnTo>
                  <a:lnTo>
                    <a:pt x="26" y="238"/>
                  </a:lnTo>
                  <a:lnTo>
                    <a:pt x="20" y="256"/>
                  </a:lnTo>
                  <a:lnTo>
                    <a:pt x="15" y="271"/>
                  </a:lnTo>
                  <a:lnTo>
                    <a:pt x="17" y="286"/>
                  </a:lnTo>
                  <a:lnTo>
                    <a:pt x="22" y="304"/>
                  </a:lnTo>
                  <a:lnTo>
                    <a:pt x="29" y="327"/>
                  </a:lnTo>
                  <a:lnTo>
                    <a:pt x="35" y="354"/>
                  </a:lnTo>
                  <a:lnTo>
                    <a:pt x="20" y="354"/>
                  </a:lnTo>
                  <a:lnTo>
                    <a:pt x="13" y="327"/>
                  </a:lnTo>
                  <a:lnTo>
                    <a:pt x="7" y="304"/>
                  </a:lnTo>
                  <a:lnTo>
                    <a:pt x="2" y="286"/>
                  </a:lnTo>
                  <a:lnTo>
                    <a:pt x="0" y="271"/>
                  </a:lnTo>
                  <a:lnTo>
                    <a:pt x="4" y="256"/>
                  </a:lnTo>
                  <a:lnTo>
                    <a:pt x="10" y="238"/>
                  </a:lnTo>
                  <a:lnTo>
                    <a:pt x="15" y="218"/>
                  </a:lnTo>
                  <a:lnTo>
                    <a:pt x="20" y="199"/>
                  </a:lnTo>
                  <a:lnTo>
                    <a:pt x="18" y="182"/>
                  </a:lnTo>
                  <a:lnTo>
                    <a:pt x="12" y="167"/>
                  </a:lnTo>
                  <a:lnTo>
                    <a:pt x="5" y="152"/>
                  </a:lnTo>
                  <a:lnTo>
                    <a:pt x="0" y="135"/>
                  </a:lnTo>
                  <a:lnTo>
                    <a:pt x="1" y="117"/>
                  </a:lnTo>
                  <a:lnTo>
                    <a:pt x="6" y="96"/>
                  </a:lnTo>
                  <a:lnTo>
                    <a:pt x="13" y="74"/>
                  </a:lnTo>
                  <a:lnTo>
                    <a:pt x="20" y="54"/>
                  </a:lnTo>
                  <a:lnTo>
                    <a:pt x="22" y="39"/>
                  </a:lnTo>
                  <a:lnTo>
                    <a:pt x="19" y="28"/>
                  </a:lnTo>
                  <a:lnTo>
                    <a:pt x="13" y="18"/>
                  </a:lnTo>
                  <a:lnTo>
                    <a:pt x="10" y="0"/>
                  </a:lnTo>
                  <a:lnTo>
                    <a:pt x="26" y="0"/>
                  </a:lnTo>
                  <a:close/>
                </a:path>
              </a:pathLst>
            </a:custGeom>
            <a:solidFill>
              <a:srgbClr val="FFFFFF"/>
            </a:solidFill>
            <a:ln w="9525">
              <a:noFill/>
              <a:round/>
              <a:headEnd/>
              <a:tailEnd/>
            </a:ln>
          </p:spPr>
          <p:txBody>
            <a:bodyPr/>
            <a:lstStyle/>
            <a:p>
              <a:endParaRPr lang="en-US"/>
            </a:p>
          </p:txBody>
        </p:sp>
        <p:sp>
          <p:nvSpPr>
            <p:cNvPr id="2112" name="Freeform 49"/>
            <p:cNvSpPr>
              <a:spLocks/>
            </p:cNvSpPr>
            <p:nvPr/>
          </p:nvSpPr>
          <p:spPr bwMode="auto">
            <a:xfrm>
              <a:off x="3712" y="1343"/>
              <a:ext cx="23" cy="55"/>
            </a:xfrm>
            <a:custGeom>
              <a:avLst/>
              <a:gdLst>
                <a:gd name="T0" fmla="*/ 21 w 23"/>
                <a:gd name="T1" fmla="*/ 55 h 55"/>
                <a:gd name="T2" fmla="*/ 21 w 23"/>
                <a:gd name="T3" fmla="*/ 55 h 55"/>
                <a:gd name="T4" fmla="*/ 23 w 23"/>
                <a:gd name="T5" fmla="*/ 39 h 55"/>
                <a:gd name="T6" fmla="*/ 18 w 23"/>
                <a:gd name="T7" fmla="*/ 26 h 55"/>
                <a:gd name="T8" fmla="*/ 13 w 23"/>
                <a:gd name="T9" fmla="*/ 17 h 55"/>
                <a:gd name="T10" fmla="*/ 12 w 23"/>
                <a:gd name="T11" fmla="*/ 0 h 55"/>
                <a:gd name="T12" fmla="*/ 0 w 23"/>
                <a:gd name="T13" fmla="*/ 0 h 55"/>
                <a:gd name="T14" fmla="*/ 3 w 23"/>
                <a:gd name="T15" fmla="*/ 19 h 55"/>
                <a:gd name="T16" fmla="*/ 8 w 23"/>
                <a:gd name="T17" fmla="*/ 30 h 55"/>
                <a:gd name="T18" fmla="*/ 12 w 23"/>
                <a:gd name="T19" fmla="*/ 39 h 55"/>
                <a:gd name="T20" fmla="*/ 10 w 23"/>
                <a:gd name="T21" fmla="*/ 53 h 55"/>
                <a:gd name="T22" fmla="*/ 10 w 23"/>
                <a:gd name="T23" fmla="*/ 53 h 55"/>
                <a:gd name="T24" fmla="*/ 21 w 23"/>
                <a:gd name="T25" fmla="*/ 55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55"/>
                <a:gd name="T41" fmla="*/ 23 w 2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55">
                  <a:moveTo>
                    <a:pt x="21" y="55"/>
                  </a:moveTo>
                  <a:lnTo>
                    <a:pt x="21" y="55"/>
                  </a:lnTo>
                  <a:lnTo>
                    <a:pt x="23" y="39"/>
                  </a:lnTo>
                  <a:lnTo>
                    <a:pt x="18" y="26"/>
                  </a:lnTo>
                  <a:lnTo>
                    <a:pt x="13" y="17"/>
                  </a:lnTo>
                  <a:lnTo>
                    <a:pt x="12" y="0"/>
                  </a:lnTo>
                  <a:lnTo>
                    <a:pt x="0" y="0"/>
                  </a:lnTo>
                  <a:lnTo>
                    <a:pt x="3" y="19"/>
                  </a:lnTo>
                  <a:lnTo>
                    <a:pt x="8" y="30"/>
                  </a:lnTo>
                  <a:lnTo>
                    <a:pt x="12" y="39"/>
                  </a:lnTo>
                  <a:lnTo>
                    <a:pt x="10" y="53"/>
                  </a:lnTo>
                  <a:lnTo>
                    <a:pt x="21" y="55"/>
                  </a:lnTo>
                  <a:close/>
                </a:path>
              </a:pathLst>
            </a:custGeom>
            <a:solidFill>
              <a:srgbClr val="FFFFFF"/>
            </a:solidFill>
            <a:ln w="9525">
              <a:noFill/>
              <a:round/>
              <a:headEnd/>
              <a:tailEnd/>
            </a:ln>
          </p:spPr>
          <p:txBody>
            <a:bodyPr/>
            <a:lstStyle/>
            <a:p>
              <a:endParaRPr lang="en-US"/>
            </a:p>
          </p:txBody>
        </p:sp>
        <p:sp>
          <p:nvSpPr>
            <p:cNvPr id="2113" name="Freeform 50"/>
            <p:cNvSpPr>
              <a:spLocks/>
            </p:cNvSpPr>
            <p:nvPr/>
          </p:nvSpPr>
          <p:spPr bwMode="auto">
            <a:xfrm>
              <a:off x="3702" y="1396"/>
              <a:ext cx="31" cy="83"/>
            </a:xfrm>
            <a:custGeom>
              <a:avLst/>
              <a:gdLst>
                <a:gd name="T0" fmla="*/ 11 w 31"/>
                <a:gd name="T1" fmla="*/ 81 h 83"/>
                <a:gd name="T2" fmla="*/ 11 w 31"/>
                <a:gd name="T3" fmla="*/ 82 h 83"/>
                <a:gd name="T4" fmla="*/ 12 w 31"/>
                <a:gd name="T5" fmla="*/ 64 h 83"/>
                <a:gd name="T6" fmla="*/ 17 w 31"/>
                <a:gd name="T7" fmla="*/ 44 h 83"/>
                <a:gd name="T8" fmla="*/ 24 w 31"/>
                <a:gd name="T9" fmla="*/ 22 h 83"/>
                <a:gd name="T10" fmla="*/ 31 w 31"/>
                <a:gd name="T11" fmla="*/ 2 h 83"/>
                <a:gd name="T12" fmla="*/ 20 w 31"/>
                <a:gd name="T13" fmla="*/ 0 h 83"/>
                <a:gd name="T14" fmla="*/ 14 w 31"/>
                <a:gd name="T15" fmla="*/ 20 h 83"/>
                <a:gd name="T16" fmla="*/ 7 w 31"/>
                <a:gd name="T17" fmla="*/ 42 h 83"/>
                <a:gd name="T18" fmla="*/ 1 w 31"/>
                <a:gd name="T19" fmla="*/ 64 h 83"/>
                <a:gd name="T20" fmla="*/ 0 w 31"/>
                <a:gd name="T21" fmla="*/ 82 h 83"/>
                <a:gd name="T22" fmla="*/ 0 w 31"/>
                <a:gd name="T23" fmla="*/ 83 h 83"/>
                <a:gd name="T24" fmla="*/ 11 w 31"/>
                <a:gd name="T25" fmla="*/ 81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3"/>
                <a:gd name="T41" fmla="*/ 31 w 31"/>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3">
                  <a:moveTo>
                    <a:pt x="11" y="81"/>
                  </a:moveTo>
                  <a:lnTo>
                    <a:pt x="11" y="82"/>
                  </a:lnTo>
                  <a:lnTo>
                    <a:pt x="12" y="64"/>
                  </a:lnTo>
                  <a:lnTo>
                    <a:pt x="17" y="44"/>
                  </a:lnTo>
                  <a:lnTo>
                    <a:pt x="24" y="22"/>
                  </a:lnTo>
                  <a:lnTo>
                    <a:pt x="31" y="2"/>
                  </a:lnTo>
                  <a:lnTo>
                    <a:pt x="20" y="0"/>
                  </a:lnTo>
                  <a:lnTo>
                    <a:pt x="14" y="20"/>
                  </a:lnTo>
                  <a:lnTo>
                    <a:pt x="7" y="42"/>
                  </a:lnTo>
                  <a:lnTo>
                    <a:pt x="1" y="64"/>
                  </a:lnTo>
                  <a:lnTo>
                    <a:pt x="0" y="82"/>
                  </a:lnTo>
                  <a:lnTo>
                    <a:pt x="0" y="83"/>
                  </a:lnTo>
                  <a:lnTo>
                    <a:pt x="11" y="81"/>
                  </a:lnTo>
                  <a:close/>
                </a:path>
              </a:pathLst>
            </a:custGeom>
            <a:solidFill>
              <a:srgbClr val="FFFFFF"/>
            </a:solidFill>
            <a:ln w="9525">
              <a:noFill/>
              <a:round/>
              <a:headEnd/>
              <a:tailEnd/>
            </a:ln>
          </p:spPr>
          <p:txBody>
            <a:bodyPr/>
            <a:lstStyle/>
            <a:p>
              <a:endParaRPr lang="en-US"/>
            </a:p>
          </p:txBody>
        </p:sp>
        <p:sp>
          <p:nvSpPr>
            <p:cNvPr id="2114" name="Freeform 51"/>
            <p:cNvSpPr>
              <a:spLocks/>
            </p:cNvSpPr>
            <p:nvPr/>
          </p:nvSpPr>
          <p:spPr bwMode="auto">
            <a:xfrm>
              <a:off x="3702" y="1477"/>
              <a:ext cx="31" cy="65"/>
            </a:xfrm>
            <a:custGeom>
              <a:avLst/>
              <a:gdLst>
                <a:gd name="T0" fmla="*/ 31 w 31"/>
                <a:gd name="T1" fmla="*/ 65 h 65"/>
                <a:gd name="T2" fmla="*/ 31 w 31"/>
                <a:gd name="T3" fmla="*/ 65 h 65"/>
                <a:gd name="T4" fmla="*/ 28 w 31"/>
                <a:gd name="T5" fmla="*/ 47 h 65"/>
                <a:gd name="T6" fmla="*/ 23 w 31"/>
                <a:gd name="T7" fmla="*/ 31 h 65"/>
                <a:gd name="T8" fmla="*/ 16 w 31"/>
                <a:gd name="T9" fmla="*/ 16 h 65"/>
                <a:gd name="T10" fmla="*/ 11 w 31"/>
                <a:gd name="T11" fmla="*/ 0 h 65"/>
                <a:gd name="T12" fmla="*/ 0 w 31"/>
                <a:gd name="T13" fmla="*/ 2 h 65"/>
                <a:gd name="T14" fmla="*/ 5 w 31"/>
                <a:gd name="T15" fmla="*/ 20 h 65"/>
                <a:gd name="T16" fmla="*/ 13 w 31"/>
                <a:gd name="T17" fmla="*/ 35 h 65"/>
                <a:gd name="T18" fmla="*/ 18 w 31"/>
                <a:gd name="T19" fmla="*/ 49 h 65"/>
                <a:gd name="T20" fmla="*/ 20 w 31"/>
                <a:gd name="T21" fmla="*/ 65 h 65"/>
                <a:gd name="T22" fmla="*/ 20 w 31"/>
                <a:gd name="T23" fmla="*/ 65 h 65"/>
                <a:gd name="T24" fmla="*/ 31 w 31"/>
                <a:gd name="T25" fmla="*/ 6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31" y="65"/>
                  </a:moveTo>
                  <a:lnTo>
                    <a:pt x="31" y="65"/>
                  </a:lnTo>
                  <a:lnTo>
                    <a:pt x="28" y="47"/>
                  </a:lnTo>
                  <a:lnTo>
                    <a:pt x="23" y="31"/>
                  </a:lnTo>
                  <a:lnTo>
                    <a:pt x="16" y="16"/>
                  </a:lnTo>
                  <a:lnTo>
                    <a:pt x="11" y="0"/>
                  </a:lnTo>
                  <a:lnTo>
                    <a:pt x="0" y="2"/>
                  </a:lnTo>
                  <a:lnTo>
                    <a:pt x="5" y="20"/>
                  </a:lnTo>
                  <a:lnTo>
                    <a:pt x="13" y="35"/>
                  </a:lnTo>
                  <a:lnTo>
                    <a:pt x="18" y="49"/>
                  </a:lnTo>
                  <a:lnTo>
                    <a:pt x="20" y="65"/>
                  </a:lnTo>
                  <a:lnTo>
                    <a:pt x="31" y="65"/>
                  </a:lnTo>
                  <a:close/>
                </a:path>
              </a:pathLst>
            </a:custGeom>
            <a:solidFill>
              <a:srgbClr val="FFFFFF"/>
            </a:solidFill>
            <a:ln w="9525">
              <a:noFill/>
              <a:round/>
              <a:headEnd/>
              <a:tailEnd/>
            </a:ln>
          </p:spPr>
          <p:txBody>
            <a:bodyPr/>
            <a:lstStyle/>
            <a:p>
              <a:endParaRPr lang="en-US"/>
            </a:p>
          </p:txBody>
        </p:sp>
        <p:sp>
          <p:nvSpPr>
            <p:cNvPr id="2115" name="Freeform 52"/>
            <p:cNvSpPr>
              <a:spLocks/>
            </p:cNvSpPr>
            <p:nvPr/>
          </p:nvSpPr>
          <p:spPr bwMode="auto">
            <a:xfrm>
              <a:off x="3702" y="1542"/>
              <a:ext cx="31" cy="72"/>
            </a:xfrm>
            <a:custGeom>
              <a:avLst/>
              <a:gdLst>
                <a:gd name="T0" fmla="*/ 11 w 31"/>
                <a:gd name="T1" fmla="*/ 72 h 72"/>
                <a:gd name="T2" fmla="*/ 11 w 31"/>
                <a:gd name="T3" fmla="*/ 72 h 72"/>
                <a:gd name="T4" fmla="*/ 15 w 31"/>
                <a:gd name="T5" fmla="*/ 58 h 72"/>
                <a:gd name="T6" fmla="*/ 21 w 31"/>
                <a:gd name="T7" fmla="*/ 40 h 72"/>
                <a:gd name="T8" fmla="*/ 26 w 31"/>
                <a:gd name="T9" fmla="*/ 20 h 72"/>
                <a:gd name="T10" fmla="*/ 31 w 31"/>
                <a:gd name="T11" fmla="*/ 0 h 72"/>
                <a:gd name="T12" fmla="*/ 20 w 31"/>
                <a:gd name="T13" fmla="*/ 0 h 72"/>
                <a:gd name="T14" fmla="*/ 16 w 31"/>
                <a:gd name="T15" fmla="*/ 18 h 72"/>
                <a:gd name="T16" fmla="*/ 11 w 31"/>
                <a:gd name="T17" fmla="*/ 38 h 72"/>
                <a:gd name="T18" fmla="*/ 4 w 31"/>
                <a:gd name="T19" fmla="*/ 56 h 72"/>
                <a:gd name="T20" fmla="*/ 0 w 31"/>
                <a:gd name="T21" fmla="*/ 72 h 72"/>
                <a:gd name="T22" fmla="*/ 0 w 31"/>
                <a:gd name="T23" fmla="*/ 72 h 72"/>
                <a:gd name="T24" fmla="*/ 11 w 31"/>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2"/>
                <a:gd name="T41" fmla="*/ 31 w 3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2">
                  <a:moveTo>
                    <a:pt x="11" y="72"/>
                  </a:moveTo>
                  <a:lnTo>
                    <a:pt x="11" y="72"/>
                  </a:lnTo>
                  <a:lnTo>
                    <a:pt x="15" y="58"/>
                  </a:lnTo>
                  <a:lnTo>
                    <a:pt x="21" y="40"/>
                  </a:lnTo>
                  <a:lnTo>
                    <a:pt x="26" y="20"/>
                  </a:lnTo>
                  <a:lnTo>
                    <a:pt x="31" y="0"/>
                  </a:lnTo>
                  <a:lnTo>
                    <a:pt x="20" y="0"/>
                  </a:lnTo>
                  <a:lnTo>
                    <a:pt x="16" y="18"/>
                  </a:lnTo>
                  <a:lnTo>
                    <a:pt x="11" y="38"/>
                  </a:lnTo>
                  <a:lnTo>
                    <a:pt x="4" y="56"/>
                  </a:lnTo>
                  <a:lnTo>
                    <a:pt x="0" y="72"/>
                  </a:lnTo>
                  <a:lnTo>
                    <a:pt x="11" y="72"/>
                  </a:lnTo>
                  <a:close/>
                </a:path>
              </a:pathLst>
            </a:custGeom>
            <a:solidFill>
              <a:srgbClr val="FFFFFF"/>
            </a:solidFill>
            <a:ln w="9525">
              <a:noFill/>
              <a:round/>
              <a:headEnd/>
              <a:tailEnd/>
            </a:ln>
          </p:spPr>
          <p:txBody>
            <a:bodyPr/>
            <a:lstStyle/>
            <a:p>
              <a:endParaRPr lang="en-US"/>
            </a:p>
          </p:txBody>
        </p:sp>
        <p:sp>
          <p:nvSpPr>
            <p:cNvPr id="2116" name="Freeform 53"/>
            <p:cNvSpPr>
              <a:spLocks/>
            </p:cNvSpPr>
            <p:nvPr/>
          </p:nvSpPr>
          <p:spPr bwMode="auto">
            <a:xfrm>
              <a:off x="3702" y="1614"/>
              <a:ext cx="31" cy="90"/>
            </a:xfrm>
            <a:custGeom>
              <a:avLst/>
              <a:gdLst>
                <a:gd name="T0" fmla="*/ 25 w 31"/>
                <a:gd name="T1" fmla="*/ 90 h 90"/>
                <a:gd name="T2" fmla="*/ 31 w 31"/>
                <a:gd name="T3" fmla="*/ 82 h 90"/>
                <a:gd name="T4" fmla="*/ 24 w 31"/>
                <a:gd name="T5" fmla="*/ 55 h 90"/>
                <a:gd name="T6" fmla="*/ 17 w 31"/>
                <a:gd name="T7" fmla="*/ 32 h 90"/>
                <a:gd name="T8" fmla="*/ 12 w 31"/>
                <a:gd name="T9" fmla="*/ 14 h 90"/>
                <a:gd name="T10" fmla="*/ 11 w 31"/>
                <a:gd name="T11" fmla="*/ 0 h 90"/>
                <a:gd name="T12" fmla="*/ 0 w 31"/>
                <a:gd name="T13" fmla="*/ 0 h 90"/>
                <a:gd name="T14" fmla="*/ 1 w 31"/>
                <a:gd name="T15" fmla="*/ 16 h 90"/>
                <a:gd name="T16" fmla="*/ 7 w 31"/>
                <a:gd name="T17" fmla="*/ 34 h 90"/>
                <a:gd name="T18" fmla="*/ 14 w 31"/>
                <a:gd name="T19" fmla="*/ 57 h 90"/>
                <a:gd name="T20" fmla="*/ 20 w 31"/>
                <a:gd name="T21" fmla="*/ 84 h 90"/>
                <a:gd name="T22" fmla="*/ 25 w 31"/>
                <a:gd name="T23" fmla="*/ 77 h 90"/>
                <a:gd name="T24" fmla="*/ 20 w 31"/>
                <a:gd name="T25" fmla="*/ 84 h 90"/>
                <a:gd name="T26" fmla="*/ 22 w 31"/>
                <a:gd name="T27" fmla="*/ 88 h 90"/>
                <a:gd name="T28" fmla="*/ 26 w 31"/>
                <a:gd name="T29" fmla="*/ 88 h 90"/>
                <a:gd name="T30" fmla="*/ 29 w 31"/>
                <a:gd name="T31" fmla="*/ 87 h 90"/>
                <a:gd name="T32" fmla="*/ 31 w 31"/>
                <a:gd name="T33" fmla="*/ 82 h 90"/>
                <a:gd name="T34" fmla="*/ 25 w 31"/>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90"/>
                <a:gd name="T56" fmla="*/ 31 w 3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90">
                  <a:moveTo>
                    <a:pt x="25" y="90"/>
                  </a:moveTo>
                  <a:lnTo>
                    <a:pt x="31" y="82"/>
                  </a:lnTo>
                  <a:lnTo>
                    <a:pt x="24" y="55"/>
                  </a:lnTo>
                  <a:lnTo>
                    <a:pt x="17" y="32"/>
                  </a:lnTo>
                  <a:lnTo>
                    <a:pt x="12" y="14"/>
                  </a:lnTo>
                  <a:lnTo>
                    <a:pt x="11" y="0"/>
                  </a:lnTo>
                  <a:lnTo>
                    <a:pt x="0" y="0"/>
                  </a:lnTo>
                  <a:lnTo>
                    <a:pt x="1" y="16"/>
                  </a:lnTo>
                  <a:lnTo>
                    <a:pt x="7" y="34"/>
                  </a:lnTo>
                  <a:lnTo>
                    <a:pt x="14" y="57"/>
                  </a:lnTo>
                  <a:lnTo>
                    <a:pt x="20" y="84"/>
                  </a:lnTo>
                  <a:lnTo>
                    <a:pt x="25" y="77"/>
                  </a:lnTo>
                  <a:lnTo>
                    <a:pt x="20" y="84"/>
                  </a:lnTo>
                  <a:lnTo>
                    <a:pt x="22" y="88"/>
                  </a:lnTo>
                  <a:lnTo>
                    <a:pt x="26" y="88"/>
                  </a:lnTo>
                  <a:lnTo>
                    <a:pt x="29" y="87"/>
                  </a:lnTo>
                  <a:lnTo>
                    <a:pt x="31" y="82"/>
                  </a:lnTo>
                  <a:lnTo>
                    <a:pt x="25" y="90"/>
                  </a:lnTo>
                  <a:close/>
                </a:path>
              </a:pathLst>
            </a:custGeom>
            <a:solidFill>
              <a:srgbClr val="FFFFFF"/>
            </a:solidFill>
            <a:ln w="9525">
              <a:noFill/>
              <a:round/>
              <a:headEnd/>
              <a:tailEnd/>
            </a:ln>
          </p:spPr>
          <p:txBody>
            <a:bodyPr/>
            <a:lstStyle/>
            <a:p>
              <a:endParaRPr lang="en-US"/>
            </a:p>
          </p:txBody>
        </p:sp>
        <p:sp>
          <p:nvSpPr>
            <p:cNvPr id="2117" name="Freeform 54"/>
            <p:cNvSpPr>
              <a:spLocks/>
            </p:cNvSpPr>
            <p:nvPr/>
          </p:nvSpPr>
          <p:spPr bwMode="auto">
            <a:xfrm>
              <a:off x="3705" y="1691"/>
              <a:ext cx="22" cy="13"/>
            </a:xfrm>
            <a:custGeom>
              <a:avLst/>
              <a:gdLst>
                <a:gd name="T0" fmla="*/ 1 w 22"/>
                <a:gd name="T1" fmla="*/ 7 h 13"/>
                <a:gd name="T2" fmla="*/ 7 w 22"/>
                <a:gd name="T3" fmla="*/ 13 h 13"/>
                <a:gd name="T4" fmla="*/ 22 w 22"/>
                <a:gd name="T5" fmla="*/ 13 h 13"/>
                <a:gd name="T6" fmla="*/ 22 w 22"/>
                <a:gd name="T7" fmla="*/ 0 h 13"/>
                <a:gd name="T8" fmla="*/ 7 w 22"/>
                <a:gd name="T9" fmla="*/ 0 h 13"/>
                <a:gd name="T10" fmla="*/ 12 w 22"/>
                <a:gd name="T11" fmla="*/ 5 h 13"/>
                <a:gd name="T12" fmla="*/ 7 w 22"/>
                <a:gd name="T13" fmla="*/ 0 h 13"/>
                <a:gd name="T14" fmla="*/ 2 w 22"/>
                <a:gd name="T15" fmla="*/ 2 h 13"/>
                <a:gd name="T16" fmla="*/ 0 w 22"/>
                <a:gd name="T17" fmla="*/ 6 h 13"/>
                <a:gd name="T18" fmla="*/ 2 w 22"/>
                <a:gd name="T19" fmla="*/ 11 h 13"/>
                <a:gd name="T20" fmla="*/ 7 w 22"/>
                <a:gd name="T21" fmla="*/ 13 h 13"/>
                <a:gd name="T22" fmla="*/ 1 w 22"/>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 y="7"/>
                  </a:moveTo>
                  <a:lnTo>
                    <a:pt x="7" y="13"/>
                  </a:lnTo>
                  <a:lnTo>
                    <a:pt x="22" y="13"/>
                  </a:lnTo>
                  <a:lnTo>
                    <a:pt x="22" y="0"/>
                  </a:lnTo>
                  <a:lnTo>
                    <a:pt x="7" y="0"/>
                  </a:lnTo>
                  <a:lnTo>
                    <a:pt x="12" y="5"/>
                  </a:lnTo>
                  <a:lnTo>
                    <a:pt x="7" y="0"/>
                  </a:lnTo>
                  <a:lnTo>
                    <a:pt x="2" y="2"/>
                  </a:lnTo>
                  <a:lnTo>
                    <a:pt x="0" y="6"/>
                  </a:lnTo>
                  <a:lnTo>
                    <a:pt x="2" y="11"/>
                  </a:lnTo>
                  <a:lnTo>
                    <a:pt x="7" y="13"/>
                  </a:lnTo>
                  <a:lnTo>
                    <a:pt x="1" y="7"/>
                  </a:lnTo>
                  <a:close/>
                </a:path>
              </a:pathLst>
            </a:custGeom>
            <a:solidFill>
              <a:srgbClr val="FFFFFF"/>
            </a:solidFill>
            <a:ln w="9525">
              <a:noFill/>
              <a:round/>
              <a:headEnd/>
              <a:tailEnd/>
            </a:ln>
          </p:spPr>
          <p:txBody>
            <a:bodyPr/>
            <a:lstStyle/>
            <a:p>
              <a:endParaRPr lang="en-US"/>
            </a:p>
          </p:txBody>
        </p:sp>
        <p:sp>
          <p:nvSpPr>
            <p:cNvPr id="2118" name="Freeform 55"/>
            <p:cNvSpPr>
              <a:spLocks/>
            </p:cNvSpPr>
            <p:nvPr/>
          </p:nvSpPr>
          <p:spPr bwMode="auto">
            <a:xfrm>
              <a:off x="3687" y="1614"/>
              <a:ext cx="30" cy="84"/>
            </a:xfrm>
            <a:custGeom>
              <a:avLst/>
              <a:gdLst>
                <a:gd name="T0" fmla="*/ 0 w 30"/>
                <a:gd name="T1" fmla="*/ 0 h 84"/>
                <a:gd name="T2" fmla="*/ 0 w 30"/>
                <a:gd name="T3" fmla="*/ 0 h 84"/>
                <a:gd name="T4" fmla="*/ 2 w 30"/>
                <a:gd name="T5" fmla="*/ 16 h 84"/>
                <a:gd name="T6" fmla="*/ 7 w 30"/>
                <a:gd name="T7" fmla="*/ 34 h 84"/>
                <a:gd name="T8" fmla="*/ 13 w 30"/>
                <a:gd name="T9" fmla="*/ 57 h 84"/>
                <a:gd name="T10" fmla="*/ 19 w 30"/>
                <a:gd name="T11" fmla="*/ 84 h 84"/>
                <a:gd name="T12" fmla="*/ 30 w 30"/>
                <a:gd name="T13" fmla="*/ 82 h 84"/>
                <a:gd name="T14" fmla="*/ 24 w 30"/>
                <a:gd name="T15" fmla="*/ 55 h 84"/>
                <a:gd name="T16" fmla="*/ 17 w 30"/>
                <a:gd name="T17" fmla="*/ 32 h 84"/>
                <a:gd name="T18" fmla="*/ 12 w 30"/>
                <a:gd name="T19" fmla="*/ 14 h 84"/>
                <a:gd name="T20" fmla="*/ 10 w 30"/>
                <a:gd name="T21" fmla="*/ 0 h 84"/>
                <a:gd name="T22" fmla="*/ 10 w 30"/>
                <a:gd name="T23" fmla="*/ 0 h 84"/>
                <a:gd name="T24" fmla="*/ 0 w 30"/>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4"/>
                <a:gd name="T41" fmla="*/ 30 w 3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4">
                  <a:moveTo>
                    <a:pt x="0" y="0"/>
                  </a:moveTo>
                  <a:lnTo>
                    <a:pt x="0" y="0"/>
                  </a:lnTo>
                  <a:lnTo>
                    <a:pt x="2" y="16"/>
                  </a:lnTo>
                  <a:lnTo>
                    <a:pt x="7" y="34"/>
                  </a:lnTo>
                  <a:lnTo>
                    <a:pt x="13" y="57"/>
                  </a:lnTo>
                  <a:lnTo>
                    <a:pt x="19" y="84"/>
                  </a:lnTo>
                  <a:lnTo>
                    <a:pt x="30" y="82"/>
                  </a:lnTo>
                  <a:lnTo>
                    <a:pt x="24" y="55"/>
                  </a:lnTo>
                  <a:lnTo>
                    <a:pt x="17" y="32"/>
                  </a:lnTo>
                  <a:lnTo>
                    <a:pt x="12" y="14"/>
                  </a:lnTo>
                  <a:lnTo>
                    <a:pt x="10" y="0"/>
                  </a:lnTo>
                  <a:lnTo>
                    <a:pt x="0" y="0"/>
                  </a:lnTo>
                  <a:close/>
                </a:path>
              </a:pathLst>
            </a:custGeom>
            <a:solidFill>
              <a:srgbClr val="FFFFFF"/>
            </a:solidFill>
            <a:ln w="9525">
              <a:noFill/>
              <a:round/>
              <a:headEnd/>
              <a:tailEnd/>
            </a:ln>
          </p:spPr>
          <p:txBody>
            <a:bodyPr/>
            <a:lstStyle/>
            <a:p>
              <a:endParaRPr lang="en-US"/>
            </a:p>
          </p:txBody>
        </p:sp>
        <p:sp>
          <p:nvSpPr>
            <p:cNvPr id="2119" name="Freeform 56"/>
            <p:cNvSpPr>
              <a:spLocks/>
            </p:cNvSpPr>
            <p:nvPr/>
          </p:nvSpPr>
          <p:spPr bwMode="auto">
            <a:xfrm>
              <a:off x="3687" y="1542"/>
              <a:ext cx="30" cy="72"/>
            </a:xfrm>
            <a:custGeom>
              <a:avLst/>
              <a:gdLst>
                <a:gd name="T0" fmla="*/ 19 w 30"/>
                <a:gd name="T1" fmla="*/ 0 h 72"/>
                <a:gd name="T2" fmla="*/ 19 w 30"/>
                <a:gd name="T3" fmla="*/ 0 h 72"/>
                <a:gd name="T4" fmla="*/ 15 w 30"/>
                <a:gd name="T5" fmla="*/ 18 h 72"/>
                <a:gd name="T6" fmla="*/ 10 w 30"/>
                <a:gd name="T7" fmla="*/ 38 h 72"/>
                <a:gd name="T8" fmla="*/ 4 w 30"/>
                <a:gd name="T9" fmla="*/ 56 h 72"/>
                <a:gd name="T10" fmla="*/ 0 w 30"/>
                <a:gd name="T11" fmla="*/ 72 h 72"/>
                <a:gd name="T12" fmla="*/ 10 w 30"/>
                <a:gd name="T13" fmla="*/ 72 h 72"/>
                <a:gd name="T14" fmla="*/ 14 w 30"/>
                <a:gd name="T15" fmla="*/ 58 h 72"/>
                <a:gd name="T16" fmla="*/ 20 w 30"/>
                <a:gd name="T17" fmla="*/ 40 h 72"/>
                <a:gd name="T18" fmla="*/ 26 w 30"/>
                <a:gd name="T19" fmla="*/ 20 h 72"/>
                <a:gd name="T20" fmla="*/ 30 w 30"/>
                <a:gd name="T21" fmla="*/ 0 h 72"/>
                <a:gd name="T22" fmla="*/ 30 w 30"/>
                <a:gd name="T23" fmla="*/ 0 h 72"/>
                <a:gd name="T24" fmla="*/ 19 w 30"/>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2"/>
                <a:gd name="T41" fmla="*/ 30 w 3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2">
                  <a:moveTo>
                    <a:pt x="19" y="0"/>
                  </a:moveTo>
                  <a:lnTo>
                    <a:pt x="19" y="0"/>
                  </a:lnTo>
                  <a:lnTo>
                    <a:pt x="15" y="18"/>
                  </a:lnTo>
                  <a:lnTo>
                    <a:pt x="10" y="38"/>
                  </a:lnTo>
                  <a:lnTo>
                    <a:pt x="4" y="56"/>
                  </a:lnTo>
                  <a:lnTo>
                    <a:pt x="0" y="72"/>
                  </a:lnTo>
                  <a:lnTo>
                    <a:pt x="10" y="72"/>
                  </a:lnTo>
                  <a:lnTo>
                    <a:pt x="14" y="58"/>
                  </a:lnTo>
                  <a:lnTo>
                    <a:pt x="20" y="40"/>
                  </a:lnTo>
                  <a:lnTo>
                    <a:pt x="26" y="20"/>
                  </a:lnTo>
                  <a:lnTo>
                    <a:pt x="30" y="0"/>
                  </a:lnTo>
                  <a:lnTo>
                    <a:pt x="19" y="0"/>
                  </a:lnTo>
                  <a:close/>
                </a:path>
              </a:pathLst>
            </a:custGeom>
            <a:solidFill>
              <a:srgbClr val="FFFFFF"/>
            </a:solidFill>
            <a:ln w="9525">
              <a:noFill/>
              <a:round/>
              <a:headEnd/>
              <a:tailEnd/>
            </a:ln>
          </p:spPr>
          <p:txBody>
            <a:bodyPr/>
            <a:lstStyle/>
            <a:p>
              <a:endParaRPr lang="en-US"/>
            </a:p>
          </p:txBody>
        </p:sp>
        <p:sp>
          <p:nvSpPr>
            <p:cNvPr id="2120" name="Freeform 57"/>
            <p:cNvSpPr>
              <a:spLocks/>
            </p:cNvSpPr>
            <p:nvPr/>
          </p:nvSpPr>
          <p:spPr bwMode="auto">
            <a:xfrm>
              <a:off x="3687" y="1477"/>
              <a:ext cx="30" cy="65"/>
            </a:xfrm>
            <a:custGeom>
              <a:avLst/>
              <a:gdLst>
                <a:gd name="T0" fmla="*/ 0 w 30"/>
                <a:gd name="T1" fmla="*/ 1 h 65"/>
                <a:gd name="T2" fmla="*/ 0 w 30"/>
                <a:gd name="T3" fmla="*/ 2 h 65"/>
                <a:gd name="T4" fmla="*/ 5 w 30"/>
                <a:gd name="T5" fmla="*/ 20 h 65"/>
                <a:gd name="T6" fmla="*/ 12 w 30"/>
                <a:gd name="T7" fmla="*/ 35 h 65"/>
                <a:gd name="T8" fmla="*/ 17 w 30"/>
                <a:gd name="T9" fmla="*/ 49 h 65"/>
                <a:gd name="T10" fmla="*/ 19 w 30"/>
                <a:gd name="T11" fmla="*/ 65 h 65"/>
                <a:gd name="T12" fmla="*/ 30 w 30"/>
                <a:gd name="T13" fmla="*/ 65 h 65"/>
                <a:gd name="T14" fmla="*/ 28 w 30"/>
                <a:gd name="T15" fmla="*/ 47 h 65"/>
                <a:gd name="T16" fmla="*/ 23 w 30"/>
                <a:gd name="T17" fmla="*/ 31 h 65"/>
                <a:gd name="T18" fmla="*/ 15 w 30"/>
                <a:gd name="T19" fmla="*/ 16 h 65"/>
                <a:gd name="T20" fmla="*/ 10 w 30"/>
                <a:gd name="T21" fmla="*/ 0 h 65"/>
                <a:gd name="T22" fmla="*/ 10 w 30"/>
                <a:gd name="T23" fmla="*/ 1 h 65"/>
                <a:gd name="T24" fmla="*/ 0 w 30"/>
                <a:gd name="T25" fmla="*/ 1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5"/>
                <a:gd name="T41" fmla="*/ 30 w 30"/>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5">
                  <a:moveTo>
                    <a:pt x="0" y="1"/>
                  </a:moveTo>
                  <a:lnTo>
                    <a:pt x="0" y="2"/>
                  </a:lnTo>
                  <a:lnTo>
                    <a:pt x="5" y="20"/>
                  </a:lnTo>
                  <a:lnTo>
                    <a:pt x="12" y="35"/>
                  </a:lnTo>
                  <a:lnTo>
                    <a:pt x="17" y="49"/>
                  </a:lnTo>
                  <a:lnTo>
                    <a:pt x="19" y="65"/>
                  </a:lnTo>
                  <a:lnTo>
                    <a:pt x="30" y="65"/>
                  </a:lnTo>
                  <a:lnTo>
                    <a:pt x="28" y="47"/>
                  </a:lnTo>
                  <a:lnTo>
                    <a:pt x="23" y="31"/>
                  </a:lnTo>
                  <a:lnTo>
                    <a:pt x="15" y="16"/>
                  </a:lnTo>
                  <a:lnTo>
                    <a:pt x="10" y="0"/>
                  </a:lnTo>
                  <a:lnTo>
                    <a:pt x="10" y="1"/>
                  </a:lnTo>
                  <a:lnTo>
                    <a:pt x="0" y="1"/>
                  </a:lnTo>
                  <a:close/>
                </a:path>
              </a:pathLst>
            </a:custGeom>
            <a:solidFill>
              <a:srgbClr val="FFFFFF"/>
            </a:solidFill>
            <a:ln w="9525">
              <a:noFill/>
              <a:round/>
              <a:headEnd/>
              <a:tailEnd/>
            </a:ln>
          </p:spPr>
          <p:txBody>
            <a:bodyPr/>
            <a:lstStyle/>
            <a:p>
              <a:endParaRPr lang="en-US"/>
            </a:p>
          </p:txBody>
        </p:sp>
        <p:sp>
          <p:nvSpPr>
            <p:cNvPr id="2121" name="Freeform 58"/>
            <p:cNvSpPr>
              <a:spLocks/>
            </p:cNvSpPr>
            <p:nvPr/>
          </p:nvSpPr>
          <p:spPr bwMode="auto">
            <a:xfrm>
              <a:off x="3687" y="1396"/>
              <a:ext cx="30" cy="82"/>
            </a:xfrm>
            <a:custGeom>
              <a:avLst/>
              <a:gdLst>
                <a:gd name="T0" fmla="*/ 19 w 30"/>
                <a:gd name="T1" fmla="*/ 0 h 82"/>
                <a:gd name="T2" fmla="*/ 19 w 30"/>
                <a:gd name="T3" fmla="*/ 0 h 82"/>
                <a:gd name="T4" fmla="*/ 13 w 30"/>
                <a:gd name="T5" fmla="*/ 20 h 82"/>
                <a:gd name="T6" fmla="*/ 6 w 30"/>
                <a:gd name="T7" fmla="*/ 42 h 82"/>
                <a:gd name="T8" fmla="*/ 1 w 30"/>
                <a:gd name="T9" fmla="*/ 64 h 82"/>
                <a:gd name="T10" fmla="*/ 0 w 30"/>
                <a:gd name="T11" fmla="*/ 82 h 82"/>
                <a:gd name="T12" fmla="*/ 10 w 30"/>
                <a:gd name="T13" fmla="*/ 82 h 82"/>
                <a:gd name="T14" fmla="*/ 11 w 30"/>
                <a:gd name="T15" fmla="*/ 64 h 82"/>
                <a:gd name="T16" fmla="*/ 16 w 30"/>
                <a:gd name="T17" fmla="*/ 44 h 82"/>
                <a:gd name="T18" fmla="*/ 24 w 30"/>
                <a:gd name="T19" fmla="*/ 22 h 82"/>
                <a:gd name="T20" fmla="*/ 30 w 30"/>
                <a:gd name="T21" fmla="*/ 2 h 82"/>
                <a:gd name="T22" fmla="*/ 30 w 30"/>
                <a:gd name="T23" fmla="*/ 2 h 82"/>
                <a:gd name="T24" fmla="*/ 19 w 30"/>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2"/>
                <a:gd name="T41" fmla="*/ 30 w 30"/>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2">
                  <a:moveTo>
                    <a:pt x="19" y="0"/>
                  </a:moveTo>
                  <a:lnTo>
                    <a:pt x="19" y="0"/>
                  </a:lnTo>
                  <a:lnTo>
                    <a:pt x="13" y="20"/>
                  </a:lnTo>
                  <a:lnTo>
                    <a:pt x="6" y="42"/>
                  </a:lnTo>
                  <a:lnTo>
                    <a:pt x="1" y="64"/>
                  </a:lnTo>
                  <a:lnTo>
                    <a:pt x="0" y="82"/>
                  </a:lnTo>
                  <a:lnTo>
                    <a:pt x="10" y="82"/>
                  </a:lnTo>
                  <a:lnTo>
                    <a:pt x="11" y="64"/>
                  </a:lnTo>
                  <a:lnTo>
                    <a:pt x="16" y="44"/>
                  </a:lnTo>
                  <a:lnTo>
                    <a:pt x="24" y="22"/>
                  </a:lnTo>
                  <a:lnTo>
                    <a:pt x="30" y="2"/>
                  </a:lnTo>
                  <a:lnTo>
                    <a:pt x="19" y="0"/>
                  </a:lnTo>
                  <a:close/>
                </a:path>
              </a:pathLst>
            </a:custGeom>
            <a:solidFill>
              <a:srgbClr val="FFFFFF"/>
            </a:solidFill>
            <a:ln w="9525">
              <a:noFill/>
              <a:round/>
              <a:headEnd/>
              <a:tailEnd/>
            </a:ln>
          </p:spPr>
          <p:txBody>
            <a:bodyPr/>
            <a:lstStyle/>
            <a:p>
              <a:endParaRPr lang="en-US"/>
            </a:p>
          </p:txBody>
        </p:sp>
        <p:sp>
          <p:nvSpPr>
            <p:cNvPr id="2122" name="Freeform 59"/>
            <p:cNvSpPr>
              <a:spLocks/>
            </p:cNvSpPr>
            <p:nvPr/>
          </p:nvSpPr>
          <p:spPr bwMode="auto">
            <a:xfrm>
              <a:off x="3696" y="1337"/>
              <a:ext cx="24" cy="61"/>
            </a:xfrm>
            <a:custGeom>
              <a:avLst/>
              <a:gdLst>
                <a:gd name="T0" fmla="*/ 6 w 24"/>
                <a:gd name="T1" fmla="*/ 0 h 61"/>
                <a:gd name="T2" fmla="*/ 0 w 24"/>
                <a:gd name="T3" fmla="*/ 6 h 61"/>
                <a:gd name="T4" fmla="*/ 4 w 24"/>
                <a:gd name="T5" fmla="*/ 25 h 61"/>
                <a:gd name="T6" fmla="*/ 9 w 24"/>
                <a:gd name="T7" fmla="*/ 36 h 61"/>
                <a:gd name="T8" fmla="*/ 11 w 24"/>
                <a:gd name="T9" fmla="*/ 45 h 61"/>
                <a:gd name="T10" fmla="*/ 10 w 24"/>
                <a:gd name="T11" fmla="*/ 59 h 61"/>
                <a:gd name="T12" fmla="*/ 21 w 24"/>
                <a:gd name="T13" fmla="*/ 61 h 61"/>
                <a:gd name="T14" fmla="*/ 24 w 24"/>
                <a:gd name="T15" fmla="*/ 45 h 61"/>
                <a:gd name="T16" fmla="*/ 20 w 24"/>
                <a:gd name="T17" fmla="*/ 32 h 61"/>
                <a:gd name="T18" fmla="*/ 15 w 24"/>
                <a:gd name="T19" fmla="*/ 23 h 61"/>
                <a:gd name="T20" fmla="*/ 13 w 24"/>
                <a:gd name="T21" fmla="*/ 6 h 61"/>
                <a:gd name="T22" fmla="*/ 6 w 24"/>
                <a:gd name="T23" fmla="*/ 12 h 61"/>
                <a:gd name="T24" fmla="*/ 6 w 24"/>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1"/>
                <a:gd name="T41" fmla="*/ 24 w 2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1">
                  <a:moveTo>
                    <a:pt x="6" y="0"/>
                  </a:moveTo>
                  <a:lnTo>
                    <a:pt x="0" y="6"/>
                  </a:lnTo>
                  <a:lnTo>
                    <a:pt x="4" y="25"/>
                  </a:lnTo>
                  <a:lnTo>
                    <a:pt x="9" y="36"/>
                  </a:lnTo>
                  <a:lnTo>
                    <a:pt x="11" y="45"/>
                  </a:lnTo>
                  <a:lnTo>
                    <a:pt x="10" y="59"/>
                  </a:lnTo>
                  <a:lnTo>
                    <a:pt x="21" y="61"/>
                  </a:lnTo>
                  <a:lnTo>
                    <a:pt x="24" y="45"/>
                  </a:lnTo>
                  <a:lnTo>
                    <a:pt x="20" y="32"/>
                  </a:lnTo>
                  <a:lnTo>
                    <a:pt x="15" y="23"/>
                  </a:lnTo>
                  <a:lnTo>
                    <a:pt x="13" y="6"/>
                  </a:lnTo>
                  <a:lnTo>
                    <a:pt x="6" y="12"/>
                  </a:lnTo>
                  <a:lnTo>
                    <a:pt x="6" y="0"/>
                  </a:lnTo>
                  <a:close/>
                </a:path>
              </a:pathLst>
            </a:custGeom>
            <a:solidFill>
              <a:srgbClr val="FFFFFF"/>
            </a:solidFill>
            <a:ln w="9525">
              <a:noFill/>
              <a:round/>
              <a:headEnd/>
              <a:tailEnd/>
            </a:ln>
          </p:spPr>
          <p:txBody>
            <a:bodyPr/>
            <a:lstStyle/>
            <a:p>
              <a:endParaRPr lang="en-US"/>
            </a:p>
          </p:txBody>
        </p:sp>
        <p:sp>
          <p:nvSpPr>
            <p:cNvPr id="2123" name="Freeform 60"/>
            <p:cNvSpPr>
              <a:spLocks/>
            </p:cNvSpPr>
            <p:nvPr/>
          </p:nvSpPr>
          <p:spPr bwMode="auto">
            <a:xfrm>
              <a:off x="3702" y="1337"/>
              <a:ext cx="22" cy="12"/>
            </a:xfrm>
            <a:custGeom>
              <a:avLst/>
              <a:gdLst>
                <a:gd name="T0" fmla="*/ 22 w 22"/>
                <a:gd name="T1" fmla="*/ 6 h 12"/>
                <a:gd name="T2" fmla="*/ 16 w 22"/>
                <a:gd name="T3" fmla="*/ 0 h 12"/>
                <a:gd name="T4" fmla="*/ 0 w 22"/>
                <a:gd name="T5" fmla="*/ 0 h 12"/>
                <a:gd name="T6" fmla="*/ 0 w 22"/>
                <a:gd name="T7" fmla="*/ 12 h 12"/>
                <a:gd name="T8" fmla="*/ 16 w 22"/>
                <a:gd name="T9" fmla="*/ 12 h 12"/>
                <a:gd name="T10" fmla="*/ 10 w 22"/>
                <a:gd name="T11" fmla="*/ 6 h 12"/>
                <a:gd name="T12" fmla="*/ 16 w 22"/>
                <a:gd name="T13" fmla="*/ 12 h 12"/>
                <a:gd name="T14" fmla="*/ 21 w 22"/>
                <a:gd name="T15" fmla="*/ 10 h 12"/>
                <a:gd name="T16" fmla="*/ 22 w 22"/>
                <a:gd name="T17" fmla="*/ 6 h 12"/>
                <a:gd name="T18" fmla="*/ 21 w 22"/>
                <a:gd name="T19" fmla="*/ 2 h 12"/>
                <a:gd name="T20" fmla="*/ 16 w 22"/>
                <a:gd name="T21" fmla="*/ 0 h 12"/>
                <a:gd name="T22" fmla="*/ 22 w 22"/>
                <a:gd name="T23" fmla="*/ 6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
                <a:gd name="T38" fmla="*/ 22 w 2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
                  <a:moveTo>
                    <a:pt x="22" y="6"/>
                  </a:moveTo>
                  <a:lnTo>
                    <a:pt x="16" y="0"/>
                  </a:lnTo>
                  <a:lnTo>
                    <a:pt x="0" y="0"/>
                  </a:lnTo>
                  <a:lnTo>
                    <a:pt x="0" y="12"/>
                  </a:lnTo>
                  <a:lnTo>
                    <a:pt x="16" y="12"/>
                  </a:lnTo>
                  <a:lnTo>
                    <a:pt x="10" y="6"/>
                  </a:lnTo>
                  <a:lnTo>
                    <a:pt x="16" y="12"/>
                  </a:lnTo>
                  <a:lnTo>
                    <a:pt x="21" y="10"/>
                  </a:lnTo>
                  <a:lnTo>
                    <a:pt x="22" y="6"/>
                  </a:lnTo>
                  <a:lnTo>
                    <a:pt x="21" y="2"/>
                  </a:lnTo>
                  <a:lnTo>
                    <a:pt x="16" y="0"/>
                  </a:lnTo>
                  <a:lnTo>
                    <a:pt x="22" y="6"/>
                  </a:lnTo>
                  <a:close/>
                </a:path>
              </a:pathLst>
            </a:custGeom>
            <a:solidFill>
              <a:srgbClr val="FFFFFF"/>
            </a:solidFill>
            <a:ln w="9525">
              <a:noFill/>
              <a:round/>
              <a:headEnd/>
              <a:tailEnd/>
            </a:ln>
          </p:spPr>
          <p:txBody>
            <a:bodyPr/>
            <a:lstStyle/>
            <a:p>
              <a:endParaRPr lang="en-US"/>
            </a:p>
          </p:txBody>
        </p:sp>
        <p:sp>
          <p:nvSpPr>
            <p:cNvPr id="2124" name="Freeform 61"/>
            <p:cNvSpPr>
              <a:spLocks/>
            </p:cNvSpPr>
            <p:nvPr/>
          </p:nvSpPr>
          <p:spPr bwMode="auto">
            <a:xfrm>
              <a:off x="3232" y="1973"/>
              <a:ext cx="276" cy="145"/>
            </a:xfrm>
            <a:custGeom>
              <a:avLst/>
              <a:gdLst>
                <a:gd name="T0" fmla="*/ 243 w 276"/>
                <a:gd name="T1" fmla="*/ 2 h 145"/>
                <a:gd name="T2" fmla="*/ 235 w 276"/>
                <a:gd name="T3" fmla="*/ 2 h 145"/>
                <a:gd name="T4" fmla="*/ 226 w 276"/>
                <a:gd name="T5" fmla="*/ 2 h 145"/>
                <a:gd name="T6" fmla="*/ 215 w 276"/>
                <a:gd name="T7" fmla="*/ 2 h 145"/>
                <a:gd name="T8" fmla="*/ 202 w 276"/>
                <a:gd name="T9" fmla="*/ 2 h 145"/>
                <a:gd name="T10" fmla="*/ 189 w 276"/>
                <a:gd name="T11" fmla="*/ 2 h 145"/>
                <a:gd name="T12" fmla="*/ 174 w 276"/>
                <a:gd name="T13" fmla="*/ 2 h 145"/>
                <a:gd name="T14" fmla="*/ 159 w 276"/>
                <a:gd name="T15" fmla="*/ 1 h 145"/>
                <a:gd name="T16" fmla="*/ 145 w 276"/>
                <a:gd name="T17" fmla="*/ 1 h 145"/>
                <a:gd name="T18" fmla="*/ 130 w 276"/>
                <a:gd name="T19" fmla="*/ 1 h 145"/>
                <a:gd name="T20" fmla="*/ 115 w 276"/>
                <a:gd name="T21" fmla="*/ 1 h 145"/>
                <a:gd name="T22" fmla="*/ 103 w 276"/>
                <a:gd name="T23" fmla="*/ 1 h 145"/>
                <a:gd name="T24" fmla="*/ 91 w 276"/>
                <a:gd name="T25" fmla="*/ 0 h 145"/>
                <a:gd name="T26" fmla="*/ 81 w 276"/>
                <a:gd name="T27" fmla="*/ 0 h 145"/>
                <a:gd name="T28" fmla="*/ 73 w 276"/>
                <a:gd name="T29" fmla="*/ 1 h 145"/>
                <a:gd name="T30" fmla="*/ 66 w 276"/>
                <a:gd name="T31" fmla="*/ 1 h 145"/>
                <a:gd name="T32" fmla="*/ 63 w 276"/>
                <a:gd name="T33" fmla="*/ 1 h 145"/>
                <a:gd name="T34" fmla="*/ 59 w 276"/>
                <a:gd name="T35" fmla="*/ 9 h 145"/>
                <a:gd name="T36" fmla="*/ 52 w 276"/>
                <a:gd name="T37" fmla="*/ 25 h 145"/>
                <a:gd name="T38" fmla="*/ 42 w 276"/>
                <a:gd name="T39" fmla="*/ 46 h 145"/>
                <a:gd name="T40" fmla="*/ 32 w 276"/>
                <a:gd name="T41" fmla="*/ 71 h 145"/>
                <a:gd name="T42" fmla="*/ 21 w 276"/>
                <a:gd name="T43" fmla="*/ 95 h 145"/>
                <a:gd name="T44" fmla="*/ 11 w 276"/>
                <a:gd name="T45" fmla="*/ 118 h 145"/>
                <a:gd name="T46" fmla="*/ 4 w 276"/>
                <a:gd name="T47" fmla="*/ 134 h 145"/>
                <a:gd name="T48" fmla="*/ 0 w 276"/>
                <a:gd name="T49" fmla="*/ 145 h 145"/>
                <a:gd name="T50" fmla="*/ 5 w 276"/>
                <a:gd name="T51" fmla="*/ 145 h 145"/>
                <a:gd name="T52" fmla="*/ 14 w 276"/>
                <a:gd name="T53" fmla="*/ 145 h 145"/>
                <a:gd name="T54" fmla="*/ 26 w 276"/>
                <a:gd name="T55" fmla="*/ 145 h 145"/>
                <a:gd name="T56" fmla="*/ 40 w 276"/>
                <a:gd name="T57" fmla="*/ 145 h 145"/>
                <a:gd name="T58" fmla="*/ 57 w 276"/>
                <a:gd name="T59" fmla="*/ 145 h 145"/>
                <a:gd name="T60" fmla="*/ 75 w 276"/>
                <a:gd name="T61" fmla="*/ 145 h 145"/>
                <a:gd name="T62" fmla="*/ 95 w 276"/>
                <a:gd name="T63" fmla="*/ 145 h 145"/>
                <a:gd name="T64" fmla="*/ 115 w 276"/>
                <a:gd name="T65" fmla="*/ 145 h 145"/>
                <a:gd name="T66" fmla="*/ 137 w 276"/>
                <a:gd name="T67" fmla="*/ 145 h 145"/>
                <a:gd name="T68" fmla="*/ 159 w 276"/>
                <a:gd name="T69" fmla="*/ 145 h 145"/>
                <a:gd name="T70" fmla="*/ 181 w 276"/>
                <a:gd name="T71" fmla="*/ 145 h 145"/>
                <a:gd name="T72" fmla="*/ 202 w 276"/>
                <a:gd name="T73" fmla="*/ 145 h 145"/>
                <a:gd name="T74" fmla="*/ 223 w 276"/>
                <a:gd name="T75" fmla="*/ 145 h 145"/>
                <a:gd name="T76" fmla="*/ 243 w 276"/>
                <a:gd name="T77" fmla="*/ 145 h 145"/>
                <a:gd name="T78" fmla="*/ 261 w 276"/>
                <a:gd name="T79" fmla="*/ 145 h 145"/>
                <a:gd name="T80" fmla="*/ 276 w 276"/>
                <a:gd name="T81" fmla="*/ 145 h 145"/>
                <a:gd name="T82" fmla="*/ 276 w 276"/>
                <a:gd name="T83" fmla="*/ 127 h 145"/>
                <a:gd name="T84" fmla="*/ 276 w 276"/>
                <a:gd name="T85" fmla="*/ 111 h 145"/>
                <a:gd name="T86" fmla="*/ 276 w 276"/>
                <a:gd name="T87" fmla="*/ 99 h 145"/>
                <a:gd name="T88" fmla="*/ 276 w 276"/>
                <a:gd name="T89" fmla="*/ 85 h 145"/>
                <a:gd name="T90" fmla="*/ 274 w 276"/>
                <a:gd name="T91" fmla="*/ 75 h 145"/>
                <a:gd name="T92" fmla="*/ 271 w 276"/>
                <a:gd name="T93" fmla="*/ 63 h 145"/>
                <a:gd name="T94" fmla="*/ 268 w 276"/>
                <a:gd name="T95" fmla="*/ 52 h 145"/>
                <a:gd name="T96" fmla="*/ 263 w 276"/>
                <a:gd name="T97" fmla="*/ 40 h 145"/>
                <a:gd name="T98" fmla="*/ 258 w 276"/>
                <a:gd name="T99" fmla="*/ 30 h 145"/>
                <a:gd name="T100" fmla="*/ 253 w 276"/>
                <a:gd name="T101" fmla="*/ 20 h 145"/>
                <a:gd name="T102" fmla="*/ 248 w 276"/>
                <a:gd name="T103" fmla="*/ 10 h 145"/>
                <a:gd name="T104" fmla="*/ 243 w 276"/>
                <a:gd name="T105" fmla="*/ 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145"/>
                <a:gd name="T161" fmla="*/ 276 w 276"/>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145">
                  <a:moveTo>
                    <a:pt x="243" y="2"/>
                  </a:move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7"/>
                  </a:lnTo>
                  <a:lnTo>
                    <a:pt x="276" y="111"/>
                  </a:lnTo>
                  <a:lnTo>
                    <a:pt x="276" y="99"/>
                  </a:lnTo>
                  <a:lnTo>
                    <a:pt x="276" y="85"/>
                  </a:lnTo>
                  <a:lnTo>
                    <a:pt x="274" y="75"/>
                  </a:lnTo>
                  <a:lnTo>
                    <a:pt x="271" y="63"/>
                  </a:lnTo>
                  <a:lnTo>
                    <a:pt x="268" y="52"/>
                  </a:lnTo>
                  <a:lnTo>
                    <a:pt x="263" y="40"/>
                  </a:lnTo>
                  <a:lnTo>
                    <a:pt x="258" y="30"/>
                  </a:lnTo>
                  <a:lnTo>
                    <a:pt x="253" y="20"/>
                  </a:lnTo>
                  <a:lnTo>
                    <a:pt x="248" y="10"/>
                  </a:lnTo>
                  <a:lnTo>
                    <a:pt x="243" y="2"/>
                  </a:lnTo>
                  <a:close/>
                </a:path>
              </a:pathLst>
            </a:custGeom>
            <a:solidFill>
              <a:srgbClr val="000000"/>
            </a:solidFill>
            <a:ln w="9525">
              <a:noFill/>
              <a:round/>
              <a:headEnd/>
              <a:tailEnd/>
            </a:ln>
          </p:spPr>
          <p:txBody>
            <a:bodyPr/>
            <a:lstStyle/>
            <a:p>
              <a:endParaRPr lang="en-US"/>
            </a:p>
          </p:txBody>
        </p:sp>
        <p:sp>
          <p:nvSpPr>
            <p:cNvPr id="2125" name="Freeform 62"/>
            <p:cNvSpPr>
              <a:spLocks/>
            </p:cNvSpPr>
            <p:nvPr/>
          </p:nvSpPr>
          <p:spPr bwMode="auto">
            <a:xfrm>
              <a:off x="3501" y="1857"/>
              <a:ext cx="339" cy="172"/>
            </a:xfrm>
            <a:custGeom>
              <a:avLst/>
              <a:gdLst>
                <a:gd name="T0" fmla="*/ 45 w 339"/>
                <a:gd name="T1" fmla="*/ 170 h 172"/>
                <a:gd name="T2" fmla="*/ 22 w 339"/>
                <a:gd name="T3" fmla="*/ 155 h 172"/>
                <a:gd name="T4" fmla="*/ 5 w 339"/>
                <a:gd name="T5" fmla="*/ 132 h 172"/>
                <a:gd name="T6" fmla="*/ 0 w 339"/>
                <a:gd name="T7" fmla="*/ 109 h 172"/>
                <a:gd name="T8" fmla="*/ 7 w 339"/>
                <a:gd name="T9" fmla="*/ 93 h 172"/>
                <a:gd name="T10" fmla="*/ 17 w 339"/>
                <a:gd name="T11" fmla="*/ 80 h 172"/>
                <a:gd name="T12" fmla="*/ 26 w 339"/>
                <a:gd name="T13" fmla="*/ 70 h 172"/>
                <a:gd name="T14" fmla="*/ 34 w 339"/>
                <a:gd name="T15" fmla="*/ 63 h 172"/>
                <a:gd name="T16" fmla="*/ 40 w 339"/>
                <a:gd name="T17" fmla="*/ 46 h 172"/>
                <a:gd name="T18" fmla="*/ 49 w 339"/>
                <a:gd name="T19" fmla="*/ 17 h 172"/>
                <a:gd name="T20" fmla="*/ 59 w 339"/>
                <a:gd name="T21" fmla="*/ 4 h 172"/>
                <a:gd name="T22" fmla="*/ 69 w 339"/>
                <a:gd name="T23" fmla="*/ 1 h 172"/>
                <a:gd name="T24" fmla="*/ 77 w 339"/>
                <a:gd name="T25" fmla="*/ 0 h 172"/>
                <a:gd name="T26" fmla="*/ 85 w 339"/>
                <a:gd name="T27" fmla="*/ 1 h 172"/>
                <a:gd name="T28" fmla="*/ 84 w 339"/>
                <a:gd name="T29" fmla="*/ 6 h 172"/>
                <a:gd name="T30" fmla="*/ 76 w 339"/>
                <a:gd name="T31" fmla="*/ 19 h 172"/>
                <a:gd name="T32" fmla="*/ 79 w 339"/>
                <a:gd name="T33" fmla="*/ 32 h 172"/>
                <a:gd name="T34" fmla="*/ 91 w 339"/>
                <a:gd name="T35" fmla="*/ 45 h 172"/>
                <a:gd name="T36" fmla="*/ 98 w 339"/>
                <a:gd name="T37" fmla="*/ 56 h 172"/>
                <a:gd name="T38" fmla="*/ 108 w 339"/>
                <a:gd name="T39" fmla="*/ 56 h 172"/>
                <a:gd name="T40" fmla="*/ 122 w 339"/>
                <a:gd name="T41" fmla="*/ 54 h 172"/>
                <a:gd name="T42" fmla="*/ 146 w 339"/>
                <a:gd name="T43" fmla="*/ 50 h 172"/>
                <a:gd name="T44" fmla="*/ 173 w 339"/>
                <a:gd name="T45" fmla="*/ 46 h 172"/>
                <a:gd name="T46" fmla="*/ 196 w 339"/>
                <a:gd name="T47" fmla="*/ 44 h 172"/>
                <a:gd name="T48" fmla="*/ 206 w 339"/>
                <a:gd name="T49" fmla="*/ 39 h 172"/>
                <a:gd name="T50" fmla="*/ 215 w 339"/>
                <a:gd name="T51" fmla="*/ 23 h 172"/>
                <a:gd name="T52" fmla="*/ 227 w 339"/>
                <a:gd name="T53" fmla="*/ 8 h 172"/>
                <a:gd name="T54" fmla="*/ 244 w 339"/>
                <a:gd name="T55" fmla="*/ 1 h 172"/>
                <a:gd name="T56" fmla="*/ 247 w 339"/>
                <a:gd name="T57" fmla="*/ 12 h 172"/>
                <a:gd name="T58" fmla="*/ 234 w 339"/>
                <a:gd name="T59" fmla="*/ 35 h 172"/>
                <a:gd name="T60" fmla="*/ 242 w 339"/>
                <a:gd name="T61" fmla="*/ 40 h 172"/>
                <a:gd name="T62" fmla="*/ 256 w 339"/>
                <a:gd name="T63" fmla="*/ 25 h 172"/>
                <a:gd name="T64" fmla="*/ 264 w 339"/>
                <a:gd name="T65" fmla="*/ 10 h 172"/>
                <a:gd name="T66" fmla="*/ 273 w 339"/>
                <a:gd name="T67" fmla="*/ 3 h 172"/>
                <a:gd name="T68" fmla="*/ 284 w 339"/>
                <a:gd name="T69" fmla="*/ 10 h 172"/>
                <a:gd name="T70" fmla="*/ 278 w 339"/>
                <a:gd name="T71" fmla="*/ 27 h 172"/>
                <a:gd name="T72" fmla="*/ 281 w 339"/>
                <a:gd name="T73" fmla="*/ 29 h 172"/>
                <a:gd name="T74" fmla="*/ 297 w 339"/>
                <a:gd name="T75" fmla="*/ 16 h 172"/>
                <a:gd name="T76" fmla="*/ 317 w 339"/>
                <a:gd name="T77" fmla="*/ 3 h 172"/>
                <a:gd name="T78" fmla="*/ 334 w 339"/>
                <a:gd name="T79" fmla="*/ 3 h 172"/>
                <a:gd name="T80" fmla="*/ 330 w 339"/>
                <a:gd name="T81" fmla="*/ 19 h 172"/>
                <a:gd name="T82" fmla="*/ 307 w 339"/>
                <a:gd name="T83" fmla="*/ 36 h 172"/>
                <a:gd name="T84" fmla="*/ 283 w 339"/>
                <a:gd name="T85" fmla="*/ 55 h 172"/>
                <a:gd name="T86" fmla="*/ 266 w 339"/>
                <a:gd name="T87" fmla="*/ 70 h 172"/>
                <a:gd name="T88" fmla="*/ 256 w 339"/>
                <a:gd name="T89" fmla="*/ 75 h 172"/>
                <a:gd name="T90" fmla="*/ 244 w 339"/>
                <a:gd name="T91" fmla="*/ 79 h 172"/>
                <a:gd name="T92" fmla="*/ 232 w 339"/>
                <a:gd name="T93" fmla="*/ 85 h 172"/>
                <a:gd name="T94" fmla="*/ 211 w 339"/>
                <a:gd name="T95" fmla="*/ 92 h 172"/>
                <a:gd name="T96" fmla="*/ 190 w 339"/>
                <a:gd name="T97" fmla="*/ 99 h 172"/>
                <a:gd name="T98" fmla="*/ 173 w 339"/>
                <a:gd name="T99" fmla="*/ 107 h 172"/>
                <a:gd name="T100" fmla="*/ 161 w 339"/>
                <a:gd name="T101" fmla="*/ 115 h 172"/>
                <a:gd name="T102" fmla="*/ 129 w 339"/>
                <a:gd name="T103" fmla="*/ 126 h 172"/>
                <a:gd name="T104" fmla="*/ 91 w 339"/>
                <a:gd name="T105" fmla="*/ 143 h 172"/>
                <a:gd name="T106" fmla="*/ 62 w 339"/>
                <a:gd name="T107" fmla="*/ 163 h 1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172"/>
                <a:gd name="T164" fmla="*/ 339 w 339"/>
                <a:gd name="T165" fmla="*/ 172 h 1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172">
                  <a:moveTo>
                    <a:pt x="57" y="172"/>
                  </a:moveTo>
                  <a:lnTo>
                    <a:pt x="45" y="170"/>
                  </a:lnTo>
                  <a:lnTo>
                    <a:pt x="33" y="164"/>
                  </a:lnTo>
                  <a:lnTo>
                    <a:pt x="22" y="155"/>
                  </a:lnTo>
                  <a:lnTo>
                    <a:pt x="12" y="144"/>
                  </a:lnTo>
                  <a:lnTo>
                    <a:pt x="5" y="132"/>
                  </a:lnTo>
                  <a:lnTo>
                    <a:pt x="1" y="121"/>
                  </a:lnTo>
                  <a:lnTo>
                    <a:pt x="0" y="109"/>
                  </a:lnTo>
                  <a:lnTo>
                    <a:pt x="3" y="100"/>
                  </a:lnTo>
                  <a:lnTo>
                    <a:pt x="7" y="93"/>
                  </a:lnTo>
                  <a:lnTo>
                    <a:pt x="11" y="87"/>
                  </a:lnTo>
                  <a:lnTo>
                    <a:pt x="17" y="80"/>
                  </a:lnTo>
                  <a:lnTo>
                    <a:pt x="21" y="75"/>
                  </a:lnTo>
                  <a:lnTo>
                    <a:pt x="26" y="70"/>
                  </a:lnTo>
                  <a:lnTo>
                    <a:pt x="30" y="66"/>
                  </a:lnTo>
                  <a:lnTo>
                    <a:pt x="34" y="63"/>
                  </a:lnTo>
                  <a:lnTo>
                    <a:pt x="37" y="59"/>
                  </a:lnTo>
                  <a:lnTo>
                    <a:pt x="40" y="46"/>
                  </a:lnTo>
                  <a:lnTo>
                    <a:pt x="44" y="30"/>
                  </a:lnTo>
                  <a:lnTo>
                    <a:pt x="49" y="17"/>
                  </a:lnTo>
                  <a:lnTo>
                    <a:pt x="55" y="7"/>
                  </a:lnTo>
                  <a:lnTo>
                    <a:pt x="59" y="4"/>
                  </a:lnTo>
                  <a:lnTo>
                    <a:pt x="64" y="2"/>
                  </a:lnTo>
                  <a:lnTo>
                    <a:pt x="69" y="1"/>
                  </a:lnTo>
                  <a:lnTo>
                    <a:pt x="73" y="0"/>
                  </a:lnTo>
                  <a:lnTo>
                    <a:pt x="77" y="0"/>
                  </a:lnTo>
                  <a:lnTo>
                    <a:pt x="81" y="1"/>
                  </a:lnTo>
                  <a:lnTo>
                    <a:pt x="85" y="1"/>
                  </a:lnTo>
                  <a:lnTo>
                    <a:pt x="90" y="2"/>
                  </a:lnTo>
                  <a:lnTo>
                    <a:pt x="84" y="6"/>
                  </a:lnTo>
                  <a:lnTo>
                    <a:pt x="79" y="12"/>
                  </a:lnTo>
                  <a:lnTo>
                    <a:pt x="76" y="19"/>
                  </a:lnTo>
                  <a:lnTo>
                    <a:pt x="75" y="26"/>
                  </a:lnTo>
                  <a:lnTo>
                    <a:pt x="79" y="32"/>
                  </a:lnTo>
                  <a:lnTo>
                    <a:pt x="85" y="39"/>
                  </a:lnTo>
                  <a:lnTo>
                    <a:pt x="91" y="45"/>
                  </a:lnTo>
                  <a:lnTo>
                    <a:pt x="95" y="51"/>
                  </a:lnTo>
                  <a:lnTo>
                    <a:pt x="98" y="56"/>
                  </a:lnTo>
                  <a:lnTo>
                    <a:pt x="103" y="56"/>
                  </a:lnTo>
                  <a:lnTo>
                    <a:pt x="108" y="56"/>
                  </a:lnTo>
                  <a:lnTo>
                    <a:pt x="114" y="57"/>
                  </a:lnTo>
                  <a:lnTo>
                    <a:pt x="122" y="54"/>
                  </a:lnTo>
                  <a:lnTo>
                    <a:pt x="133" y="52"/>
                  </a:lnTo>
                  <a:lnTo>
                    <a:pt x="146" y="50"/>
                  </a:lnTo>
                  <a:lnTo>
                    <a:pt x="160" y="48"/>
                  </a:lnTo>
                  <a:lnTo>
                    <a:pt x="173" y="46"/>
                  </a:lnTo>
                  <a:lnTo>
                    <a:pt x="186" y="45"/>
                  </a:lnTo>
                  <a:lnTo>
                    <a:pt x="196" y="44"/>
                  </a:lnTo>
                  <a:lnTo>
                    <a:pt x="203" y="44"/>
                  </a:lnTo>
                  <a:lnTo>
                    <a:pt x="206" y="39"/>
                  </a:lnTo>
                  <a:lnTo>
                    <a:pt x="211" y="31"/>
                  </a:lnTo>
                  <a:lnTo>
                    <a:pt x="215" y="23"/>
                  </a:lnTo>
                  <a:lnTo>
                    <a:pt x="221" y="16"/>
                  </a:lnTo>
                  <a:lnTo>
                    <a:pt x="227" y="8"/>
                  </a:lnTo>
                  <a:lnTo>
                    <a:pt x="236" y="3"/>
                  </a:lnTo>
                  <a:lnTo>
                    <a:pt x="244" y="1"/>
                  </a:lnTo>
                  <a:lnTo>
                    <a:pt x="253" y="3"/>
                  </a:lnTo>
                  <a:lnTo>
                    <a:pt x="247" y="12"/>
                  </a:lnTo>
                  <a:lnTo>
                    <a:pt x="240" y="24"/>
                  </a:lnTo>
                  <a:lnTo>
                    <a:pt x="234" y="35"/>
                  </a:lnTo>
                  <a:lnTo>
                    <a:pt x="232" y="46"/>
                  </a:lnTo>
                  <a:lnTo>
                    <a:pt x="242" y="40"/>
                  </a:lnTo>
                  <a:lnTo>
                    <a:pt x="249" y="32"/>
                  </a:lnTo>
                  <a:lnTo>
                    <a:pt x="256" y="25"/>
                  </a:lnTo>
                  <a:lnTo>
                    <a:pt x="260" y="17"/>
                  </a:lnTo>
                  <a:lnTo>
                    <a:pt x="264" y="10"/>
                  </a:lnTo>
                  <a:lnTo>
                    <a:pt x="268" y="5"/>
                  </a:lnTo>
                  <a:lnTo>
                    <a:pt x="273" y="3"/>
                  </a:lnTo>
                  <a:lnTo>
                    <a:pt x="281" y="3"/>
                  </a:lnTo>
                  <a:lnTo>
                    <a:pt x="284" y="10"/>
                  </a:lnTo>
                  <a:lnTo>
                    <a:pt x="282" y="19"/>
                  </a:lnTo>
                  <a:lnTo>
                    <a:pt x="278" y="27"/>
                  </a:lnTo>
                  <a:lnTo>
                    <a:pt x="275" y="33"/>
                  </a:lnTo>
                  <a:lnTo>
                    <a:pt x="281" y="29"/>
                  </a:lnTo>
                  <a:lnTo>
                    <a:pt x="289" y="23"/>
                  </a:lnTo>
                  <a:lnTo>
                    <a:pt x="297" y="16"/>
                  </a:lnTo>
                  <a:lnTo>
                    <a:pt x="308" y="8"/>
                  </a:lnTo>
                  <a:lnTo>
                    <a:pt x="317" y="3"/>
                  </a:lnTo>
                  <a:lnTo>
                    <a:pt x="325" y="1"/>
                  </a:lnTo>
                  <a:lnTo>
                    <a:pt x="334" y="3"/>
                  </a:lnTo>
                  <a:lnTo>
                    <a:pt x="339" y="11"/>
                  </a:lnTo>
                  <a:lnTo>
                    <a:pt x="330" y="19"/>
                  </a:lnTo>
                  <a:lnTo>
                    <a:pt x="318" y="27"/>
                  </a:lnTo>
                  <a:lnTo>
                    <a:pt x="307" y="36"/>
                  </a:lnTo>
                  <a:lnTo>
                    <a:pt x="294" y="46"/>
                  </a:lnTo>
                  <a:lnTo>
                    <a:pt x="283" y="55"/>
                  </a:lnTo>
                  <a:lnTo>
                    <a:pt x="273" y="64"/>
                  </a:lnTo>
                  <a:lnTo>
                    <a:pt x="266" y="70"/>
                  </a:lnTo>
                  <a:lnTo>
                    <a:pt x="263" y="75"/>
                  </a:lnTo>
                  <a:lnTo>
                    <a:pt x="256" y="75"/>
                  </a:lnTo>
                  <a:lnTo>
                    <a:pt x="249" y="77"/>
                  </a:lnTo>
                  <a:lnTo>
                    <a:pt x="244" y="79"/>
                  </a:lnTo>
                  <a:lnTo>
                    <a:pt x="241" y="83"/>
                  </a:lnTo>
                  <a:lnTo>
                    <a:pt x="232" y="85"/>
                  </a:lnTo>
                  <a:lnTo>
                    <a:pt x="221" y="89"/>
                  </a:lnTo>
                  <a:lnTo>
                    <a:pt x="211" y="92"/>
                  </a:lnTo>
                  <a:lnTo>
                    <a:pt x="200" y="95"/>
                  </a:lnTo>
                  <a:lnTo>
                    <a:pt x="190" y="99"/>
                  </a:lnTo>
                  <a:lnTo>
                    <a:pt x="180" y="103"/>
                  </a:lnTo>
                  <a:lnTo>
                    <a:pt x="173" y="107"/>
                  </a:lnTo>
                  <a:lnTo>
                    <a:pt x="169" y="112"/>
                  </a:lnTo>
                  <a:lnTo>
                    <a:pt x="161" y="115"/>
                  </a:lnTo>
                  <a:lnTo>
                    <a:pt x="147" y="120"/>
                  </a:lnTo>
                  <a:lnTo>
                    <a:pt x="129" y="126"/>
                  </a:lnTo>
                  <a:lnTo>
                    <a:pt x="109" y="134"/>
                  </a:lnTo>
                  <a:lnTo>
                    <a:pt x="91" y="143"/>
                  </a:lnTo>
                  <a:lnTo>
                    <a:pt x="74" y="152"/>
                  </a:lnTo>
                  <a:lnTo>
                    <a:pt x="62" y="163"/>
                  </a:lnTo>
                  <a:lnTo>
                    <a:pt x="57" y="172"/>
                  </a:lnTo>
                  <a:close/>
                </a:path>
              </a:pathLst>
            </a:custGeom>
            <a:solidFill>
              <a:srgbClr val="FFFFFF"/>
            </a:solidFill>
            <a:ln w="9525">
              <a:noFill/>
              <a:round/>
              <a:headEnd/>
              <a:tailEnd/>
            </a:ln>
          </p:spPr>
          <p:txBody>
            <a:bodyPr/>
            <a:lstStyle/>
            <a:p>
              <a:endParaRPr lang="en-US"/>
            </a:p>
          </p:txBody>
        </p:sp>
        <p:sp>
          <p:nvSpPr>
            <p:cNvPr id="2126" name="Freeform 63"/>
            <p:cNvSpPr>
              <a:spLocks/>
            </p:cNvSpPr>
            <p:nvPr/>
          </p:nvSpPr>
          <p:spPr bwMode="auto">
            <a:xfrm>
              <a:off x="3496" y="1954"/>
              <a:ext cx="62" cy="80"/>
            </a:xfrm>
            <a:custGeom>
              <a:avLst/>
              <a:gdLst>
                <a:gd name="T0" fmla="*/ 3 w 62"/>
                <a:gd name="T1" fmla="*/ 1 h 80"/>
                <a:gd name="T2" fmla="*/ 3 w 62"/>
                <a:gd name="T3" fmla="*/ 0 h 80"/>
                <a:gd name="T4" fmla="*/ 0 w 62"/>
                <a:gd name="T5" fmla="*/ 12 h 80"/>
                <a:gd name="T6" fmla="*/ 1 w 62"/>
                <a:gd name="T7" fmla="*/ 25 h 80"/>
                <a:gd name="T8" fmla="*/ 5 w 62"/>
                <a:gd name="T9" fmla="*/ 37 h 80"/>
                <a:gd name="T10" fmla="*/ 13 w 62"/>
                <a:gd name="T11" fmla="*/ 50 h 80"/>
                <a:gd name="T12" fmla="*/ 23 w 62"/>
                <a:gd name="T13" fmla="*/ 63 h 80"/>
                <a:gd name="T14" fmla="*/ 35 w 62"/>
                <a:gd name="T15" fmla="*/ 72 h 80"/>
                <a:gd name="T16" fmla="*/ 49 w 62"/>
                <a:gd name="T17" fmla="*/ 78 h 80"/>
                <a:gd name="T18" fmla="*/ 62 w 62"/>
                <a:gd name="T19" fmla="*/ 80 h 80"/>
                <a:gd name="T20" fmla="*/ 62 w 62"/>
                <a:gd name="T21" fmla="*/ 70 h 80"/>
                <a:gd name="T22" fmla="*/ 51 w 62"/>
                <a:gd name="T23" fmla="*/ 68 h 80"/>
                <a:gd name="T24" fmla="*/ 41 w 62"/>
                <a:gd name="T25" fmla="*/ 61 h 80"/>
                <a:gd name="T26" fmla="*/ 31 w 62"/>
                <a:gd name="T27" fmla="*/ 54 h 80"/>
                <a:gd name="T28" fmla="*/ 22 w 62"/>
                <a:gd name="T29" fmla="*/ 44 h 80"/>
                <a:gd name="T30" fmla="*/ 15 w 62"/>
                <a:gd name="T31" fmla="*/ 33 h 80"/>
                <a:gd name="T32" fmla="*/ 11 w 62"/>
                <a:gd name="T33" fmla="*/ 23 h 80"/>
                <a:gd name="T34" fmla="*/ 10 w 62"/>
                <a:gd name="T35" fmla="*/ 12 h 80"/>
                <a:gd name="T36" fmla="*/ 13 w 62"/>
                <a:gd name="T37" fmla="*/ 6 h 80"/>
                <a:gd name="T38" fmla="*/ 13 w 62"/>
                <a:gd name="T39" fmla="*/ 5 h 80"/>
                <a:gd name="T40" fmla="*/ 3 w 62"/>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0"/>
                <a:gd name="T65" fmla="*/ 62 w 62"/>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0">
                  <a:moveTo>
                    <a:pt x="3" y="1"/>
                  </a:moveTo>
                  <a:lnTo>
                    <a:pt x="3" y="0"/>
                  </a:lnTo>
                  <a:lnTo>
                    <a:pt x="0" y="12"/>
                  </a:lnTo>
                  <a:lnTo>
                    <a:pt x="1" y="25"/>
                  </a:lnTo>
                  <a:lnTo>
                    <a:pt x="5" y="37"/>
                  </a:lnTo>
                  <a:lnTo>
                    <a:pt x="13" y="50"/>
                  </a:lnTo>
                  <a:lnTo>
                    <a:pt x="23" y="63"/>
                  </a:lnTo>
                  <a:lnTo>
                    <a:pt x="35" y="72"/>
                  </a:lnTo>
                  <a:lnTo>
                    <a:pt x="49" y="78"/>
                  </a:lnTo>
                  <a:lnTo>
                    <a:pt x="62" y="80"/>
                  </a:lnTo>
                  <a:lnTo>
                    <a:pt x="62" y="70"/>
                  </a:lnTo>
                  <a:lnTo>
                    <a:pt x="51" y="68"/>
                  </a:lnTo>
                  <a:lnTo>
                    <a:pt x="41" y="61"/>
                  </a:lnTo>
                  <a:lnTo>
                    <a:pt x="31" y="54"/>
                  </a:lnTo>
                  <a:lnTo>
                    <a:pt x="22" y="44"/>
                  </a:lnTo>
                  <a:lnTo>
                    <a:pt x="15" y="33"/>
                  </a:lnTo>
                  <a:lnTo>
                    <a:pt x="11" y="23"/>
                  </a:lnTo>
                  <a:lnTo>
                    <a:pt x="10" y="12"/>
                  </a:lnTo>
                  <a:lnTo>
                    <a:pt x="13" y="6"/>
                  </a:lnTo>
                  <a:lnTo>
                    <a:pt x="13" y="5"/>
                  </a:lnTo>
                  <a:lnTo>
                    <a:pt x="3" y="1"/>
                  </a:lnTo>
                  <a:close/>
                </a:path>
              </a:pathLst>
            </a:custGeom>
            <a:solidFill>
              <a:srgbClr val="000000"/>
            </a:solidFill>
            <a:ln w="9525">
              <a:noFill/>
              <a:round/>
              <a:headEnd/>
              <a:tailEnd/>
            </a:ln>
          </p:spPr>
          <p:txBody>
            <a:bodyPr/>
            <a:lstStyle/>
            <a:p>
              <a:endParaRPr lang="en-US"/>
            </a:p>
          </p:txBody>
        </p:sp>
        <p:sp>
          <p:nvSpPr>
            <p:cNvPr id="2127" name="Freeform 64"/>
            <p:cNvSpPr>
              <a:spLocks/>
            </p:cNvSpPr>
            <p:nvPr/>
          </p:nvSpPr>
          <p:spPr bwMode="auto">
            <a:xfrm>
              <a:off x="3499" y="1912"/>
              <a:ext cx="45" cy="47"/>
            </a:xfrm>
            <a:custGeom>
              <a:avLst/>
              <a:gdLst>
                <a:gd name="T0" fmla="*/ 34 w 45"/>
                <a:gd name="T1" fmla="*/ 4 h 47"/>
                <a:gd name="T2" fmla="*/ 36 w 45"/>
                <a:gd name="T3" fmla="*/ 0 h 47"/>
                <a:gd name="T4" fmla="*/ 33 w 45"/>
                <a:gd name="T5" fmla="*/ 3 h 47"/>
                <a:gd name="T6" fmla="*/ 29 w 45"/>
                <a:gd name="T7" fmla="*/ 6 h 47"/>
                <a:gd name="T8" fmla="*/ 24 w 45"/>
                <a:gd name="T9" fmla="*/ 11 h 47"/>
                <a:gd name="T10" fmla="*/ 19 w 45"/>
                <a:gd name="T11" fmla="*/ 16 h 47"/>
                <a:gd name="T12" fmla="*/ 14 w 45"/>
                <a:gd name="T13" fmla="*/ 22 h 47"/>
                <a:gd name="T14" fmla="*/ 9 w 45"/>
                <a:gd name="T15" fmla="*/ 28 h 47"/>
                <a:gd name="T16" fmla="*/ 4 w 45"/>
                <a:gd name="T17" fmla="*/ 35 h 47"/>
                <a:gd name="T18" fmla="*/ 0 w 45"/>
                <a:gd name="T19" fmla="*/ 43 h 47"/>
                <a:gd name="T20" fmla="*/ 10 w 45"/>
                <a:gd name="T21" fmla="*/ 47 h 47"/>
                <a:gd name="T22" fmla="*/ 14 w 45"/>
                <a:gd name="T23" fmla="*/ 41 h 47"/>
                <a:gd name="T24" fmla="*/ 18 w 45"/>
                <a:gd name="T25" fmla="*/ 35 h 47"/>
                <a:gd name="T26" fmla="*/ 23 w 45"/>
                <a:gd name="T27" fmla="*/ 28 h 47"/>
                <a:gd name="T28" fmla="*/ 27 w 45"/>
                <a:gd name="T29" fmla="*/ 24 h 47"/>
                <a:gd name="T30" fmla="*/ 32 w 45"/>
                <a:gd name="T31" fmla="*/ 19 h 47"/>
                <a:gd name="T32" fmla="*/ 35 w 45"/>
                <a:gd name="T33" fmla="*/ 15 h 47"/>
                <a:gd name="T34" fmla="*/ 39 w 45"/>
                <a:gd name="T35" fmla="*/ 12 h 47"/>
                <a:gd name="T36" fmla="*/ 43 w 45"/>
                <a:gd name="T37" fmla="*/ 9 h 47"/>
                <a:gd name="T38" fmla="*/ 45 w 45"/>
                <a:gd name="T39" fmla="*/ 4 h 47"/>
                <a:gd name="T40" fmla="*/ 43 w 45"/>
                <a:gd name="T41" fmla="*/ 9 h 47"/>
                <a:gd name="T42" fmla="*/ 45 w 45"/>
                <a:gd name="T43" fmla="*/ 8 h 47"/>
                <a:gd name="T44" fmla="*/ 45 w 45"/>
                <a:gd name="T45" fmla="*/ 4 h 47"/>
                <a:gd name="T46" fmla="*/ 34 w 45"/>
                <a:gd name="T47" fmla="*/ 4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7"/>
                <a:gd name="T74" fmla="*/ 45 w 4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7">
                  <a:moveTo>
                    <a:pt x="34" y="4"/>
                  </a:moveTo>
                  <a:lnTo>
                    <a:pt x="36" y="0"/>
                  </a:lnTo>
                  <a:lnTo>
                    <a:pt x="33" y="3"/>
                  </a:lnTo>
                  <a:lnTo>
                    <a:pt x="29" y="6"/>
                  </a:lnTo>
                  <a:lnTo>
                    <a:pt x="24" y="11"/>
                  </a:lnTo>
                  <a:lnTo>
                    <a:pt x="19" y="16"/>
                  </a:lnTo>
                  <a:lnTo>
                    <a:pt x="14" y="22"/>
                  </a:lnTo>
                  <a:lnTo>
                    <a:pt x="9" y="28"/>
                  </a:lnTo>
                  <a:lnTo>
                    <a:pt x="4" y="35"/>
                  </a:lnTo>
                  <a:lnTo>
                    <a:pt x="0" y="43"/>
                  </a:lnTo>
                  <a:lnTo>
                    <a:pt x="10" y="47"/>
                  </a:lnTo>
                  <a:lnTo>
                    <a:pt x="14" y="41"/>
                  </a:lnTo>
                  <a:lnTo>
                    <a:pt x="18" y="35"/>
                  </a:lnTo>
                  <a:lnTo>
                    <a:pt x="23" y="28"/>
                  </a:lnTo>
                  <a:lnTo>
                    <a:pt x="27" y="24"/>
                  </a:lnTo>
                  <a:lnTo>
                    <a:pt x="32" y="19"/>
                  </a:lnTo>
                  <a:lnTo>
                    <a:pt x="35" y="15"/>
                  </a:lnTo>
                  <a:lnTo>
                    <a:pt x="39" y="12"/>
                  </a:lnTo>
                  <a:lnTo>
                    <a:pt x="43" y="9"/>
                  </a:lnTo>
                  <a:lnTo>
                    <a:pt x="45" y="4"/>
                  </a:lnTo>
                  <a:lnTo>
                    <a:pt x="43" y="9"/>
                  </a:lnTo>
                  <a:lnTo>
                    <a:pt x="45" y="8"/>
                  </a:lnTo>
                  <a:lnTo>
                    <a:pt x="45" y="4"/>
                  </a:lnTo>
                  <a:lnTo>
                    <a:pt x="34" y="4"/>
                  </a:lnTo>
                  <a:close/>
                </a:path>
              </a:pathLst>
            </a:custGeom>
            <a:solidFill>
              <a:srgbClr val="000000"/>
            </a:solidFill>
            <a:ln w="9525">
              <a:noFill/>
              <a:round/>
              <a:headEnd/>
              <a:tailEnd/>
            </a:ln>
          </p:spPr>
          <p:txBody>
            <a:bodyPr/>
            <a:lstStyle/>
            <a:p>
              <a:endParaRPr lang="en-US"/>
            </a:p>
          </p:txBody>
        </p:sp>
        <p:sp>
          <p:nvSpPr>
            <p:cNvPr id="2128" name="Freeform 65"/>
            <p:cNvSpPr>
              <a:spLocks/>
            </p:cNvSpPr>
            <p:nvPr/>
          </p:nvSpPr>
          <p:spPr bwMode="auto">
            <a:xfrm>
              <a:off x="3533" y="1860"/>
              <a:ext cx="26" cy="56"/>
            </a:xfrm>
            <a:custGeom>
              <a:avLst/>
              <a:gdLst>
                <a:gd name="T0" fmla="*/ 20 w 26"/>
                <a:gd name="T1" fmla="*/ 0 h 56"/>
                <a:gd name="T2" fmla="*/ 20 w 26"/>
                <a:gd name="T3" fmla="*/ 0 h 56"/>
                <a:gd name="T4" fmla="*/ 12 w 26"/>
                <a:gd name="T5" fmla="*/ 12 h 56"/>
                <a:gd name="T6" fmla="*/ 6 w 26"/>
                <a:gd name="T7" fmla="*/ 26 h 56"/>
                <a:gd name="T8" fmla="*/ 2 w 26"/>
                <a:gd name="T9" fmla="*/ 42 h 56"/>
                <a:gd name="T10" fmla="*/ 0 w 26"/>
                <a:gd name="T11" fmla="*/ 56 h 56"/>
                <a:gd name="T12" fmla="*/ 11 w 26"/>
                <a:gd name="T13" fmla="*/ 56 h 56"/>
                <a:gd name="T14" fmla="*/ 13 w 26"/>
                <a:gd name="T15" fmla="*/ 44 h 56"/>
                <a:gd name="T16" fmla="*/ 17 w 26"/>
                <a:gd name="T17" fmla="*/ 28 h 56"/>
                <a:gd name="T18" fmla="*/ 22 w 26"/>
                <a:gd name="T19" fmla="*/ 16 h 56"/>
                <a:gd name="T20" fmla="*/ 26 w 26"/>
                <a:gd name="T21" fmla="*/ 8 h 56"/>
                <a:gd name="T22" fmla="*/ 26 w 26"/>
                <a:gd name="T23" fmla="*/ 8 h 56"/>
                <a:gd name="T24" fmla="*/ 20 w 26"/>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56"/>
                <a:gd name="T41" fmla="*/ 26 w 26"/>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56">
                  <a:moveTo>
                    <a:pt x="20" y="0"/>
                  </a:moveTo>
                  <a:lnTo>
                    <a:pt x="20" y="0"/>
                  </a:lnTo>
                  <a:lnTo>
                    <a:pt x="12" y="12"/>
                  </a:lnTo>
                  <a:lnTo>
                    <a:pt x="6" y="26"/>
                  </a:lnTo>
                  <a:lnTo>
                    <a:pt x="2" y="42"/>
                  </a:lnTo>
                  <a:lnTo>
                    <a:pt x="0" y="56"/>
                  </a:lnTo>
                  <a:lnTo>
                    <a:pt x="11" y="56"/>
                  </a:lnTo>
                  <a:lnTo>
                    <a:pt x="13" y="44"/>
                  </a:lnTo>
                  <a:lnTo>
                    <a:pt x="17" y="28"/>
                  </a:lnTo>
                  <a:lnTo>
                    <a:pt x="22" y="16"/>
                  </a:lnTo>
                  <a:lnTo>
                    <a:pt x="26" y="8"/>
                  </a:lnTo>
                  <a:lnTo>
                    <a:pt x="20" y="0"/>
                  </a:lnTo>
                  <a:close/>
                </a:path>
              </a:pathLst>
            </a:custGeom>
            <a:solidFill>
              <a:srgbClr val="000000"/>
            </a:solidFill>
            <a:ln w="9525">
              <a:noFill/>
              <a:round/>
              <a:headEnd/>
              <a:tailEnd/>
            </a:ln>
          </p:spPr>
          <p:txBody>
            <a:bodyPr/>
            <a:lstStyle/>
            <a:p>
              <a:endParaRPr lang="en-US"/>
            </a:p>
          </p:txBody>
        </p:sp>
        <p:sp>
          <p:nvSpPr>
            <p:cNvPr id="2129" name="Freeform 66"/>
            <p:cNvSpPr>
              <a:spLocks/>
            </p:cNvSpPr>
            <p:nvPr/>
          </p:nvSpPr>
          <p:spPr bwMode="auto">
            <a:xfrm>
              <a:off x="3553" y="1852"/>
              <a:ext cx="51" cy="16"/>
            </a:xfrm>
            <a:custGeom>
              <a:avLst/>
              <a:gdLst>
                <a:gd name="T0" fmla="*/ 41 w 51"/>
                <a:gd name="T1" fmla="*/ 11 h 16"/>
                <a:gd name="T2" fmla="*/ 39 w 51"/>
                <a:gd name="T3" fmla="*/ 2 h 16"/>
                <a:gd name="T4" fmla="*/ 33 w 51"/>
                <a:gd name="T5" fmla="*/ 1 h 16"/>
                <a:gd name="T6" fmla="*/ 29 w 51"/>
                <a:gd name="T7" fmla="*/ 1 h 16"/>
                <a:gd name="T8" fmla="*/ 25 w 51"/>
                <a:gd name="T9" fmla="*/ 0 h 16"/>
                <a:gd name="T10" fmla="*/ 21 w 51"/>
                <a:gd name="T11" fmla="*/ 0 h 16"/>
                <a:gd name="T12" fmla="*/ 16 w 51"/>
                <a:gd name="T13" fmla="*/ 1 h 16"/>
                <a:gd name="T14" fmla="*/ 10 w 51"/>
                <a:gd name="T15" fmla="*/ 2 h 16"/>
                <a:gd name="T16" fmla="*/ 4 w 51"/>
                <a:gd name="T17" fmla="*/ 4 h 16"/>
                <a:gd name="T18" fmla="*/ 0 w 51"/>
                <a:gd name="T19" fmla="*/ 8 h 16"/>
                <a:gd name="T20" fmla="*/ 6 w 51"/>
                <a:gd name="T21" fmla="*/ 16 h 16"/>
                <a:gd name="T22" fmla="*/ 10 w 51"/>
                <a:gd name="T23" fmla="*/ 14 h 16"/>
                <a:gd name="T24" fmla="*/ 13 w 51"/>
                <a:gd name="T25" fmla="*/ 12 h 16"/>
                <a:gd name="T26" fmla="*/ 18 w 51"/>
                <a:gd name="T27" fmla="*/ 11 h 16"/>
                <a:gd name="T28" fmla="*/ 21 w 51"/>
                <a:gd name="T29" fmla="*/ 10 h 16"/>
                <a:gd name="T30" fmla="*/ 25 w 51"/>
                <a:gd name="T31" fmla="*/ 10 h 16"/>
                <a:gd name="T32" fmla="*/ 29 w 51"/>
                <a:gd name="T33" fmla="*/ 11 h 16"/>
                <a:gd name="T34" fmla="*/ 33 w 51"/>
                <a:gd name="T35" fmla="*/ 11 h 16"/>
                <a:gd name="T36" fmla="*/ 37 w 51"/>
                <a:gd name="T37" fmla="*/ 12 h 16"/>
                <a:gd name="T38" fmla="*/ 34 w 51"/>
                <a:gd name="T39" fmla="*/ 3 h 16"/>
                <a:gd name="T40" fmla="*/ 41 w 51"/>
                <a:gd name="T41" fmla="*/ 11 h 16"/>
                <a:gd name="T42" fmla="*/ 51 w 51"/>
                <a:gd name="T43" fmla="*/ 4 h 16"/>
                <a:gd name="T44" fmla="*/ 39 w 51"/>
                <a:gd name="T45" fmla="*/ 2 h 16"/>
                <a:gd name="T46" fmla="*/ 41 w 51"/>
                <a:gd name="T47" fmla="*/ 1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6"/>
                <a:gd name="T74" fmla="*/ 51 w 51"/>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6">
                  <a:moveTo>
                    <a:pt x="41" y="11"/>
                  </a:moveTo>
                  <a:lnTo>
                    <a:pt x="39" y="2"/>
                  </a:lnTo>
                  <a:lnTo>
                    <a:pt x="33" y="1"/>
                  </a:lnTo>
                  <a:lnTo>
                    <a:pt x="29" y="1"/>
                  </a:lnTo>
                  <a:lnTo>
                    <a:pt x="25" y="0"/>
                  </a:lnTo>
                  <a:lnTo>
                    <a:pt x="21" y="0"/>
                  </a:lnTo>
                  <a:lnTo>
                    <a:pt x="16" y="1"/>
                  </a:lnTo>
                  <a:lnTo>
                    <a:pt x="10" y="2"/>
                  </a:lnTo>
                  <a:lnTo>
                    <a:pt x="4" y="4"/>
                  </a:lnTo>
                  <a:lnTo>
                    <a:pt x="0" y="8"/>
                  </a:lnTo>
                  <a:lnTo>
                    <a:pt x="6" y="16"/>
                  </a:lnTo>
                  <a:lnTo>
                    <a:pt x="10" y="14"/>
                  </a:lnTo>
                  <a:lnTo>
                    <a:pt x="13" y="12"/>
                  </a:lnTo>
                  <a:lnTo>
                    <a:pt x="18" y="11"/>
                  </a:lnTo>
                  <a:lnTo>
                    <a:pt x="21" y="10"/>
                  </a:lnTo>
                  <a:lnTo>
                    <a:pt x="25" y="10"/>
                  </a:lnTo>
                  <a:lnTo>
                    <a:pt x="29" y="11"/>
                  </a:lnTo>
                  <a:lnTo>
                    <a:pt x="33" y="11"/>
                  </a:lnTo>
                  <a:lnTo>
                    <a:pt x="37" y="12"/>
                  </a:lnTo>
                  <a:lnTo>
                    <a:pt x="34" y="3"/>
                  </a:lnTo>
                  <a:lnTo>
                    <a:pt x="41" y="11"/>
                  </a:lnTo>
                  <a:lnTo>
                    <a:pt x="51" y="4"/>
                  </a:lnTo>
                  <a:lnTo>
                    <a:pt x="39" y="2"/>
                  </a:lnTo>
                  <a:lnTo>
                    <a:pt x="41" y="11"/>
                  </a:lnTo>
                  <a:close/>
                </a:path>
              </a:pathLst>
            </a:custGeom>
            <a:solidFill>
              <a:srgbClr val="000000"/>
            </a:solidFill>
            <a:ln w="9525">
              <a:noFill/>
              <a:round/>
              <a:headEnd/>
              <a:tailEnd/>
            </a:ln>
          </p:spPr>
          <p:txBody>
            <a:bodyPr/>
            <a:lstStyle/>
            <a:p>
              <a:endParaRPr lang="en-US"/>
            </a:p>
          </p:txBody>
        </p:sp>
        <p:sp>
          <p:nvSpPr>
            <p:cNvPr id="2130" name="Freeform 67"/>
            <p:cNvSpPr>
              <a:spLocks/>
            </p:cNvSpPr>
            <p:nvPr/>
          </p:nvSpPr>
          <p:spPr bwMode="auto">
            <a:xfrm>
              <a:off x="3571" y="1855"/>
              <a:ext cx="23" cy="29"/>
            </a:xfrm>
            <a:custGeom>
              <a:avLst/>
              <a:gdLst>
                <a:gd name="T0" fmla="*/ 10 w 23"/>
                <a:gd name="T1" fmla="*/ 27 h 29"/>
                <a:gd name="T2" fmla="*/ 10 w 23"/>
                <a:gd name="T3" fmla="*/ 27 h 29"/>
                <a:gd name="T4" fmla="*/ 11 w 23"/>
                <a:gd name="T5" fmla="*/ 22 h 29"/>
                <a:gd name="T6" fmla="*/ 13 w 23"/>
                <a:gd name="T7" fmla="*/ 18 h 29"/>
                <a:gd name="T8" fmla="*/ 19 w 23"/>
                <a:gd name="T9" fmla="*/ 12 h 29"/>
                <a:gd name="T10" fmla="*/ 23 w 23"/>
                <a:gd name="T11" fmla="*/ 8 h 29"/>
                <a:gd name="T12" fmla="*/ 16 w 23"/>
                <a:gd name="T13" fmla="*/ 0 h 29"/>
                <a:gd name="T14" fmla="*/ 10 w 23"/>
                <a:gd name="T15" fmla="*/ 4 h 29"/>
                <a:gd name="T16" fmla="*/ 5 w 23"/>
                <a:gd name="T17" fmla="*/ 11 h 29"/>
                <a:gd name="T18" fmla="*/ 1 w 23"/>
                <a:gd name="T19" fmla="*/ 20 h 29"/>
                <a:gd name="T20" fmla="*/ 0 w 23"/>
                <a:gd name="T21" fmla="*/ 29 h 29"/>
                <a:gd name="T22" fmla="*/ 0 w 23"/>
                <a:gd name="T23" fmla="*/ 29 h 29"/>
                <a:gd name="T24" fmla="*/ 10 w 23"/>
                <a:gd name="T25" fmla="*/ 2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9"/>
                <a:gd name="T41" fmla="*/ 23 w 2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9">
                  <a:moveTo>
                    <a:pt x="10" y="27"/>
                  </a:moveTo>
                  <a:lnTo>
                    <a:pt x="10" y="27"/>
                  </a:lnTo>
                  <a:lnTo>
                    <a:pt x="11" y="22"/>
                  </a:lnTo>
                  <a:lnTo>
                    <a:pt x="13" y="18"/>
                  </a:lnTo>
                  <a:lnTo>
                    <a:pt x="19" y="12"/>
                  </a:lnTo>
                  <a:lnTo>
                    <a:pt x="23" y="8"/>
                  </a:lnTo>
                  <a:lnTo>
                    <a:pt x="16" y="0"/>
                  </a:lnTo>
                  <a:lnTo>
                    <a:pt x="10" y="4"/>
                  </a:lnTo>
                  <a:lnTo>
                    <a:pt x="5" y="11"/>
                  </a:lnTo>
                  <a:lnTo>
                    <a:pt x="1" y="20"/>
                  </a:lnTo>
                  <a:lnTo>
                    <a:pt x="0" y="29"/>
                  </a:lnTo>
                  <a:lnTo>
                    <a:pt x="10" y="27"/>
                  </a:lnTo>
                  <a:close/>
                </a:path>
              </a:pathLst>
            </a:custGeom>
            <a:solidFill>
              <a:srgbClr val="000000"/>
            </a:solidFill>
            <a:ln w="9525">
              <a:noFill/>
              <a:round/>
              <a:headEnd/>
              <a:tailEnd/>
            </a:ln>
          </p:spPr>
          <p:txBody>
            <a:bodyPr/>
            <a:lstStyle/>
            <a:p>
              <a:endParaRPr lang="en-US"/>
            </a:p>
          </p:txBody>
        </p:sp>
        <p:sp>
          <p:nvSpPr>
            <p:cNvPr id="2131" name="Freeform 68"/>
            <p:cNvSpPr>
              <a:spLocks/>
            </p:cNvSpPr>
            <p:nvPr/>
          </p:nvSpPr>
          <p:spPr bwMode="auto">
            <a:xfrm>
              <a:off x="3571" y="1882"/>
              <a:ext cx="30" cy="27"/>
            </a:xfrm>
            <a:custGeom>
              <a:avLst/>
              <a:gdLst>
                <a:gd name="T0" fmla="*/ 30 w 30"/>
                <a:gd name="T1" fmla="*/ 25 h 27"/>
                <a:gd name="T2" fmla="*/ 30 w 30"/>
                <a:gd name="T3" fmla="*/ 25 h 27"/>
                <a:gd name="T4" fmla="*/ 25 w 30"/>
                <a:gd name="T5" fmla="*/ 17 h 27"/>
                <a:gd name="T6" fmla="*/ 20 w 30"/>
                <a:gd name="T7" fmla="*/ 9 h 27"/>
                <a:gd name="T8" fmla="*/ 13 w 30"/>
                <a:gd name="T9" fmla="*/ 4 h 27"/>
                <a:gd name="T10" fmla="*/ 10 w 30"/>
                <a:gd name="T11" fmla="*/ 0 h 27"/>
                <a:gd name="T12" fmla="*/ 0 w 30"/>
                <a:gd name="T13" fmla="*/ 2 h 27"/>
                <a:gd name="T14" fmla="*/ 5 w 30"/>
                <a:gd name="T15" fmla="*/ 10 h 27"/>
                <a:gd name="T16" fmla="*/ 11 w 30"/>
                <a:gd name="T17" fmla="*/ 18 h 27"/>
                <a:gd name="T18" fmla="*/ 16 w 30"/>
                <a:gd name="T19" fmla="*/ 23 h 27"/>
                <a:gd name="T20" fmla="*/ 20 w 30"/>
                <a:gd name="T21" fmla="*/ 27 h 27"/>
                <a:gd name="T22" fmla="*/ 20 w 30"/>
                <a:gd name="T23" fmla="*/ 27 h 27"/>
                <a:gd name="T24" fmla="*/ 30 w 30"/>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7"/>
                <a:gd name="T41" fmla="*/ 30 w 3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7">
                  <a:moveTo>
                    <a:pt x="30" y="25"/>
                  </a:moveTo>
                  <a:lnTo>
                    <a:pt x="30" y="25"/>
                  </a:lnTo>
                  <a:lnTo>
                    <a:pt x="25" y="17"/>
                  </a:lnTo>
                  <a:lnTo>
                    <a:pt x="20" y="9"/>
                  </a:lnTo>
                  <a:lnTo>
                    <a:pt x="13" y="4"/>
                  </a:lnTo>
                  <a:lnTo>
                    <a:pt x="10" y="0"/>
                  </a:lnTo>
                  <a:lnTo>
                    <a:pt x="0" y="2"/>
                  </a:lnTo>
                  <a:lnTo>
                    <a:pt x="5" y="10"/>
                  </a:lnTo>
                  <a:lnTo>
                    <a:pt x="11" y="18"/>
                  </a:lnTo>
                  <a:lnTo>
                    <a:pt x="16" y="23"/>
                  </a:lnTo>
                  <a:lnTo>
                    <a:pt x="20" y="27"/>
                  </a:lnTo>
                  <a:lnTo>
                    <a:pt x="30" y="25"/>
                  </a:lnTo>
                  <a:close/>
                </a:path>
              </a:pathLst>
            </a:custGeom>
            <a:solidFill>
              <a:srgbClr val="000000"/>
            </a:solidFill>
            <a:ln w="9525">
              <a:noFill/>
              <a:round/>
              <a:headEnd/>
              <a:tailEnd/>
            </a:ln>
          </p:spPr>
          <p:txBody>
            <a:bodyPr/>
            <a:lstStyle/>
            <a:p>
              <a:endParaRPr lang="en-US"/>
            </a:p>
          </p:txBody>
        </p:sp>
        <p:sp>
          <p:nvSpPr>
            <p:cNvPr id="2132" name="Freeform 69"/>
            <p:cNvSpPr>
              <a:spLocks/>
            </p:cNvSpPr>
            <p:nvPr/>
          </p:nvSpPr>
          <p:spPr bwMode="auto">
            <a:xfrm>
              <a:off x="3591" y="1907"/>
              <a:ext cx="27" cy="14"/>
            </a:xfrm>
            <a:custGeom>
              <a:avLst/>
              <a:gdLst>
                <a:gd name="T0" fmla="*/ 22 w 27"/>
                <a:gd name="T1" fmla="*/ 2 h 14"/>
                <a:gd name="T2" fmla="*/ 27 w 27"/>
                <a:gd name="T3" fmla="*/ 3 h 14"/>
                <a:gd name="T4" fmla="*/ 18 w 27"/>
                <a:gd name="T5" fmla="*/ 1 h 14"/>
                <a:gd name="T6" fmla="*/ 13 w 27"/>
                <a:gd name="T7" fmla="*/ 0 h 14"/>
                <a:gd name="T8" fmla="*/ 11 w 27"/>
                <a:gd name="T9" fmla="*/ 1 h 14"/>
                <a:gd name="T10" fmla="*/ 10 w 27"/>
                <a:gd name="T11" fmla="*/ 0 h 14"/>
                <a:gd name="T12" fmla="*/ 0 w 27"/>
                <a:gd name="T13" fmla="*/ 2 h 14"/>
                <a:gd name="T14" fmla="*/ 5 w 27"/>
                <a:gd name="T15" fmla="*/ 11 h 14"/>
                <a:gd name="T16" fmla="*/ 13 w 27"/>
                <a:gd name="T17" fmla="*/ 13 h 14"/>
                <a:gd name="T18" fmla="*/ 18 w 27"/>
                <a:gd name="T19" fmla="*/ 11 h 14"/>
                <a:gd name="T20" fmla="*/ 20 w 27"/>
                <a:gd name="T21" fmla="*/ 11 h 14"/>
                <a:gd name="T22" fmla="*/ 26 w 27"/>
                <a:gd name="T23" fmla="*/ 13 h 14"/>
                <a:gd name="T24" fmla="*/ 20 w 27"/>
                <a:gd name="T25" fmla="*/ 11 h 14"/>
                <a:gd name="T26" fmla="*/ 24 w 27"/>
                <a:gd name="T27" fmla="*/ 14 h 14"/>
                <a:gd name="T28" fmla="*/ 26 w 27"/>
                <a:gd name="T29" fmla="*/ 13 h 14"/>
                <a:gd name="T30" fmla="*/ 22 w 27"/>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22" y="2"/>
                  </a:moveTo>
                  <a:lnTo>
                    <a:pt x="27" y="3"/>
                  </a:lnTo>
                  <a:lnTo>
                    <a:pt x="18" y="1"/>
                  </a:lnTo>
                  <a:lnTo>
                    <a:pt x="13" y="0"/>
                  </a:lnTo>
                  <a:lnTo>
                    <a:pt x="11" y="1"/>
                  </a:lnTo>
                  <a:lnTo>
                    <a:pt x="10" y="0"/>
                  </a:lnTo>
                  <a:lnTo>
                    <a:pt x="0" y="2"/>
                  </a:lnTo>
                  <a:lnTo>
                    <a:pt x="5" y="11"/>
                  </a:lnTo>
                  <a:lnTo>
                    <a:pt x="13" y="13"/>
                  </a:lnTo>
                  <a:lnTo>
                    <a:pt x="18" y="11"/>
                  </a:lnTo>
                  <a:lnTo>
                    <a:pt x="20" y="11"/>
                  </a:lnTo>
                  <a:lnTo>
                    <a:pt x="26" y="13"/>
                  </a:lnTo>
                  <a:lnTo>
                    <a:pt x="20" y="11"/>
                  </a:lnTo>
                  <a:lnTo>
                    <a:pt x="24" y="14"/>
                  </a:lnTo>
                  <a:lnTo>
                    <a:pt x="26" y="13"/>
                  </a:lnTo>
                  <a:lnTo>
                    <a:pt x="22" y="2"/>
                  </a:lnTo>
                  <a:close/>
                </a:path>
              </a:pathLst>
            </a:custGeom>
            <a:solidFill>
              <a:srgbClr val="000000"/>
            </a:solidFill>
            <a:ln w="9525">
              <a:noFill/>
              <a:round/>
              <a:headEnd/>
              <a:tailEnd/>
            </a:ln>
          </p:spPr>
          <p:txBody>
            <a:bodyPr/>
            <a:lstStyle/>
            <a:p>
              <a:endParaRPr lang="en-US"/>
            </a:p>
          </p:txBody>
        </p:sp>
        <p:sp>
          <p:nvSpPr>
            <p:cNvPr id="2133" name="Freeform 70"/>
            <p:cNvSpPr>
              <a:spLocks/>
            </p:cNvSpPr>
            <p:nvPr/>
          </p:nvSpPr>
          <p:spPr bwMode="auto">
            <a:xfrm>
              <a:off x="3613" y="1895"/>
              <a:ext cx="97" cy="25"/>
            </a:xfrm>
            <a:custGeom>
              <a:avLst/>
              <a:gdLst>
                <a:gd name="T0" fmla="*/ 86 w 97"/>
                <a:gd name="T1" fmla="*/ 3 h 25"/>
                <a:gd name="T2" fmla="*/ 91 w 97"/>
                <a:gd name="T3" fmla="*/ 0 h 25"/>
                <a:gd name="T4" fmla="*/ 84 w 97"/>
                <a:gd name="T5" fmla="*/ 0 h 25"/>
                <a:gd name="T6" fmla="*/ 74 w 97"/>
                <a:gd name="T7" fmla="*/ 2 h 25"/>
                <a:gd name="T8" fmla="*/ 61 w 97"/>
                <a:gd name="T9" fmla="*/ 3 h 25"/>
                <a:gd name="T10" fmla="*/ 48 w 97"/>
                <a:gd name="T11" fmla="*/ 5 h 25"/>
                <a:gd name="T12" fmla="*/ 34 w 97"/>
                <a:gd name="T13" fmla="*/ 7 h 25"/>
                <a:gd name="T14" fmla="*/ 20 w 97"/>
                <a:gd name="T15" fmla="*/ 9 h 25"/>
                <a:gd name="T16" fmla="*/ 9 w 97"/>
                <a:gd name="T17" fmla="*/ 11 h 25"/>
                <a:gd name="T18" fmla="*/ 0 w 97"/>
                <a:gd name="T19" fmla="*/ 14 h 25"/>
                <a:gd name="T20" fmla="*/ 4 w 97"/>
                <a:gd name="T21" fmla="*/ 25 h 25"/>
                <a:gd name="T22" fmla="*/ 11 w 97"/>
                <a:gd name="T23" fmla="*/ 21 h 25"/>
                <a:gd name="T24" fmla="*/ 22 w 97"/>
                <a:gd name="T25" fmla="*/ 19 h 25"/>
                <a:gd name="T26" fmla="*/ 34 w 97"/>
                <a:gd name="T27" fmla="*/ 17 h 25"/>
                <a:gd name="T28" fmla="*/ 48 w 97"/>
                <a:gd name="T29" fmla="*/ 15 h 25"/>
                <a:gd name="T30" fmla="*/ 61 w 97"/>
                <a:gd name="T31" fmla="*/ 13 h 25"/>
                <a:gd name="T32" fmla="*/ 74 w 97"/>
                <a:gd name="T33" fmla="*/ 12 h 25"/>
                <a:gd name="T34" fmla="*/ 84 w 97"/>
                <a:gd name="T35" fmla="*/ 12 h 25"/>
                <a:gd name="T36" fmla="*/ 91 w 97"/>
                <a:gd name="T37" fmla="*/ 12 h 25"/>
                <a:gd name="T38" fmla="*/ 97 w 97"/>
                <a:gd name="T39" fmla="*/ 9 h 25"/>
                <a:gd name="T40" fmla="*/ 91 w 97"/>
                <a:gd name="T41" fmla="*/ 12 h 25"/>
                <a:gd name="T42" fmla="*/ 94 w 97"/>
                <a:gd name="T43" fmla="*/ 12 h 25"/>
                <a:gd name="T44" fmla="*/ 97 w 97"/>
                <a:gd name="T45" fmla="*/ 9 h 25"/>
                <a:gd name="T46" fmla="*/ 86 w 97"/>
                <a:gd name="T47" fmla="*/ 3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25"/>
                <a:gd name="T74" fmla="*/ 97 w 97"/>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25">
                  <a:moveTo>
                    <a:pt x="86" y="3"/>
                  </a:moveTo>
                  <a:lnTo>
                    <a:pt x="91" y="0"/>
                  </a:lnTo>
                  <a:lnTo>
                    <a:pt x="84" y="0"/>
                  </a:lnTo>
                  <a:lnTo>
                    <a:pt x="74" y="2"/>
                  </a:lnTo>
                  <a:lnTo>
                    <a:pt x="61" y="3"/>
                  </a:lnTo>
                  <a:lnTo>
                    <a:pt x="48" y="5"/>
                  </a:lnTo>
                  <a:lnTo>
                    <a:pt x="34" y="7"/>
                  </a:lnTo>
                  <a:lnTo>
                    <a:pt x="20" y="9"/>
                  </a:lnTo>
                  <a:lnTo>
                    <a:pt x="9" y="11"/>
                  </a:lnTo>
                  <a:lnTo>
                    <a:pt x="0" y="14"/>
                  </a:lnTo>
                  <a:lnTo>
                    <a:pt x="4" y="25"/>
                  </a:lnTo>
                  <a:lnTo>
                    <a:pt x="11" y="21"/>
                  </a:lnTo>
                  <a:lnTo>
                    <a:pt x="22" y="19"/>
                  </a:lnTo>
                  <a:lnTo>
                    <a:pt x="34" y="17"/>
                  </a:lnTo>
                  <a:lnTo>
                    <a:pt x="48" y="15"/>
                  </a:lnTo>
                  <a:lnTo>
                    <a:pt x="61" y="13"/>
                  </a:lnTo>
                  <a:lnTo>
                    <a:pt x="74" y="12"/>
                  </a:lnTo>
                  <a:lnTo>
                    <a:pt x="84" y="12"/>
                  </a:lnTo>
                  <a:lnTo>
                    <a:pt x="91" y="12"/>
                  </a:lnTo>
                  <a:lnTo>
                    <a:pt x="97" y="9"/>
                  </a:lnTo>
                  <a:lnTo>
                    <a:pt x="91" y="12"/>
                  </a:lnTo>
                  <a:lnTo>
                    <a:pt x="94" y="12"/>
                  </a:lnTo>
                  <a:lnTo>
                    <a:pt x="97" y="9"/>
                  </a:lnTo>
                  <a:lnTo>
                    <a:pt x="86" y="3"/>
                  </a:lnTo>
                  <a:close/>
                </a:path>
              </a:pathLst>
            </a:custGeom>
            <a:solidFill>
              <a:srgbClr val="000000"/>
            </a:solidFill>
            <a:ln w="9525">
              <a:noFill/>
              <a:round/>
              <a:headEnd/>
              <a:tailEnd/>
            </a:ln>
          </p:spPr>
          <p:txBody>
            <a:bodyPr/>
            <a:lstStyle/>
            <a:p>
              <a:endParaRPr lang="en-US"/>
            </a:p>
          </p:txBody>
        </p:sp>
        <p:sp>
          <p:nvSpPr>
            <p:cNvPr id="2134" name="Freeform 71"/>
            <p:cNvSpPr>
              <a:spLocks/>
            </p:cNvSpPr>
            <p:nvPr/>
          </p:nvSpPr>
          <p:spPr bwMode="auto">
            <a:xfrm>
              <a:off x="3699" y="1852"/>
              <a:ext cx="64" cy="52"/>
            </a:xfrm>
            <a:custGeom>
              <a:avLst/>
              <a:gdLst>
                <a:gd name="T0" fmla="*/ 61 w 64"/>
                <a:gd name="T1" fmla="*/ 11 h 52"/>
                <a:gd name="T2" fmla="*/ 58 w 64"/>
                <a:gd name="T3" fmla="*/ 3 h 52"/>
                <a:gd name="T4" fmla="*/ 46 w 64"/>
                <a:gd name="T5" fmla="*/ 0 h 52"/>
                <a:gd name="T6" fmla="*/ 36 w 64"/>
                <a:gd name="T7" fmla="*/ 3 h 52"/>
                <a:gd name="T8" fmla="*/ 26 w 64"/>
                <a:gd name="T9" fmla="*/ 9 h 52"/>
                <a:gd name="T10" fmla="*/ 19 w 64"/>
                <a:gd name="T11" fmla="*/ 17 h 52"/>
                <a:gd name="T12" fmla="*/ 13 w 64"/>
                <a:gd name="T13" fmla="*/ 25 h 52"/>
                <a:gd name="T14" fmla="*/ 7 w 64"/>
                <a:gd name="T15" fmla="*/ 34 h 52"/>
                <a:gd name="T16" fmla="*/ 3 w 64"/>
                <a:gd name="T17" fmla="*/ 40 h 52"/>
                <a:gd name="T18" fmla="*/ 0 w 64"/>
                <a:gd name="T19" fmla="*/ 46 h 52"/>
                <a:gd name="T20" fmla="*/ 11 w 64"/>
                <a:gd name="T21" fmla="*/ 52 h 52"/>
                <a:gd name="T22" fmla="*/ 14 w 64"/>
                <a:gd name="T23" fmla="*/ 47 h 52"/>
                <a:gd name="T24" fmla="*/ 18 w 64"/>
                <a:gd name="T25" fmla="*/ 38 h 52"/>
                <a:gd name="T26" fmla="*/ 21 w 64"/>
                <a:gd name="T27" fmla="*/ 31 h 52"/>
                <a:gd name="T28" fmla="*/ 27 w 64"/>
                <a:gd name="T29" fmla="*/ 24 h 52"/>
                <a:gd name="T30" fmla="*/ 32 w 64"/>
                <a:gd name="T31" fmla="*/ 17 h 52"/>
                <a:gd name="T32" fmla="*/ 40 w 64"/>
                <a:gd name="T33" fmla="*/ 13 h 52"/>
                <a:gd name="T34" fmla="*/ 46 w 64"/>
                <a:gd name="T35" fmla="*/ 12 h 52"/>
                <a:gd name="T36" fmla="*/ 53 w 64"/>
                <a:gd name="T37" fmla="*/ 13 h 52"/>
                <a:gd name="T38" fmla="*/ 50 w 64"/>
                <a:gd name="T39" fmla="*/ 5 h 52"/>
                <a:gd name="T40" fmla="*/ 61 w 64"/>
                <a:gd name="T41" fmla="*/ 11 h 52"/>
                <a:gd name="T42" fmla="*/ 64 w 64"/>
                <a:gd name="T43" fmla="*/ 6 h 52"/>
                <a:gd name="T44" fmla="*/ 58 w 64"/>
                <a:gd name="T45" fmla="*/ 3 h 52"/>
                <a:gd name="T46" fmla="*/ 61 w 64"/>
                <a:gd name="T47" fmla="*/ 1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61" y="11"/>
                  </a:moveTo>
                  <a:lnTo>
                    <a:pt x="58" y="3"/>
                  </a:lnTo>
                  <a:lnTo>
                    <a:pt x="46" y="0"/>
                  </a:lnTo>
                  <a:lnTo>
                    <a:pt x="36" y="3"/>
                  </a:lnTo>
                  <a:lnTo>
                    <a:pt x="26" y="9"/>
                  </a:lnTo>
                  <a:lnTo>
                    <a:pt x="19" y="17"/>
                  </a:lnTo>
                  <a:lnTo>
                    <a:pt x="13" y="25"/>
                  </a:lnTo>
                  <a:lnTo>
                    <a:pt x="7" y="34"/>
                  </a:lnTo>
                  <a:lnTo>
                    <a:pt x="3" y="40"/>
                  </a:lnTo>
                  <a:lnTo>
                    <a:pt x="0" y="46"/>
                  </a:lnTo>
                  <a:lnTo>
                    <a:pt x="11" y="52"/>
                  </a:lnTo>
                  <a:lnTo>
                    <a:pt x="14" y="47"/>
                  </a:lnTo>
                  <a:lnTo>
                    <a:pt x="18" y="38"/>
                  </a:lnTo>
                  <a:lnTo>
                    <a:pt x="21" y="31"/>
                  </a:lnTo>
                  <a:lnTo>
                    <a:pt x="27" y="24"/>
                  </a:lnTo>
                  <a:lnTo>
                    <a:pt x="32" y="17"/>
                  </a:lnTo>
                  <a:lnTo>
                    <a:pt x="40" y="13"/>
                  </a:lnTo>
                  <a:lnTo>
                    <a:pt x="46" y="12"/>
                  </a:lnTo>
                  <a:lnTo>
                    <a:pt x="53" y="13"/>
                  </a:lnTo>
                  <a:lnTo>
                    <a:pt x="50" y="5"/>
                  </a:lnTo>
                  <a:lnTo>
                    <a:pt x="61" y="11"/>
                  </a:lnTo>
                  <a:lnTo>
                    <a:pt x="64" y="6"/>
                  </a:lnTo>
                  <a:lnTo>
                    <a:pt x="58" y="3"/>
                  </a:lnTo>
                  <a:lnTo>
                    <a:pt x="61" y="11"/>
                  </a:lnTo>
                  <a:close/>
                </a:path>
              </a:pathLst>
            </a:custGeom>
            <a:solidFill>
              <a:srgbClr val="000000"/>
            </a:solidFill>
            <a:ln w="9525">
              <a:noFill/>
              <a:round/>
              <a:headEnd/>
              <a:tailEnd/>
            </a:ln>
          </p:spPr>
          <p:txBody>
            <a:bodyPr/>
            <a:lstStyle/>
            <a:p>
              <a:endParaRPr lang="en-US"/>
            </a:p>
          </p:txBody>
        </p:sp>
        <p:sp>
          <p:nvSpPr>
            <p:cNvPr id="2135" name="Freeform 72"/>
            <p:cNvSpPr>
              <a:spLocks/>
            </p:cNvSpPr>
            <p:nvPr/>
          </p:nvSpPr>
          <p:spPr bwMode="auto">
            <a:xfrm>
              <a:off x="3727" y="1857"/>
              <a:ext cx="33" cy="54"/>
            </a:xfrm>
            <a:custGeom>
              <a:avLst/>
              <a:gdLst>
                <a:gd name="T0" fmla="*/ 3 w 33"/>
                <a:gd name="T1" fmla="*/ 41 h 54"/>
                <a:gd name="T2" fmla="*/ 11 w 33"/>
                <a:gd name="T3" fmla="*/ 46 h 54"/>
                <a:gd name="T4" fmla="*/ 13 w 33"/>
                <a:gd name="T5" fmla="*/ 38 h 54"/>
                <a:gd name="T6" fmla="*/ 19 w 33"/>
                <a:gd name="T7" fmla="*/ 27 h 54"/>
                <a:gd name="T8" fmla="*/ 26 w 33"/>
                <a:gd name="T9" fmla="*/ 16 h 54"/>
                <a:gd name="T10" fmla="*/ 33 w 33"/>
                <a:gd name="T11" fmla="*/ 6 h 54"/>
                <a:gd name="T12" fmla="*/ 22 w 33"/>
                <a:gd name="T13" fmla="*/ 0 h 54"/>
                <a:gd name="T14" fmla="*/ 16 w 33"/>
                <a:gd name="T15" fmla="*/ 9 h 54"/>
                <a:gd name="T16" fmla="*/ 9 w 33"/>
                <a:gd name="T17" fmla="*/ 21 h 54"/>
                <a:gd name="T18" fmla="*/ 2 w 33"/>
                <a:gd name="T19" fmla="*/ 33 h 54"/>
                <a:gd name="T20" fmla="*/ 0 w 33"/>
                <a:gd name="T21" fmla="*/ 46 h 54"/>
                <a:gd name="T22" fmla="*/ 8 w 33"/>
                <a:gd name="T23" fmla="*/ 51 h 54"/>
                <a:gd name="T24" fmla="*/ 0 w 33"/>
                <a:gd name="T25" fmla="*/ 46 h 54"/>
                <a:gd name="T26" fmla="*/ 1 w 33"/>
                <a:gd name="T27" fmla="*/ 54 h 54"/>
                <a:gd name="T28" fmla="*/ 8 w 33"/>
                <a:gd name="T29" fmla="*/ 51 h 54"/>
                <a:gd name="T30" fmla="*/ 3 w 33"/>
                <a:gd name="T31" fmla="*/ 41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54"/>
                <a:gd name="T50" fmla="*/ 33 w 3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54">
                  <a:moveTo>
                    <a:pt x="3" y="41"/>
                  </a:moveTo>
                  <a:lnTo>
                    <a:pt x="11" y="46"/>
                  </a:lnTo>
                  <a:lnTo>
                    <a:pt x="13" y="38"/>
                  </a:lnTo>
                  <a:lnTo>
                    <a:pt x="19" y="27"/>
                  </a:lnTo>
                  <a:lnTo>
                    <a:pt x="26" y="16"/>
                  </a:lnTo>
                  <a:lnTo>
                    <a:pt x="33" y="6"/>
                  </a:lnTo>
                  <a:lnTo>
                    <a:pt x="22" y="0"/>
                  </a:lnTo>
                  <a:lnTo>
                    <a:pt x="16" y="9"/>
                  </a:lnTo>
                  <a:lnTo>
                    <a:pt x="9" y="21"/>
                  </a:lnTo>
                  <a:lnTo>
                    <a:pt x="2" y="33"/>
                  </a:lnTo>
                  <a:lnTo>
                    <a:pt x="0" y="46"/>
                  </a:lnTo>
                  <a:lnTo>
                    <a:pt x="8" y="51"/>
                  </a:lnTo>
                  <a:lnTo>
                    <a:pt x="0" y="46"/>
                  </a:lnTo>
                  <a:lnTo>
                    <a:pt x="1" y="54"/>
                  </a:lnTo>
                  <a:lnTo>
                    <a:pt x="8" y="51"/>
                  </a:lnTo>
                  <a:lnTo>
                    <a:pt x="3" y="41"/>
                  </a:lnTo>
                  <a:close/>
                </a:path>
              </a:pathLst>
            </a:custGeom>
            <a:solidFill>
              <a:srgbClr val="000000"/>
            </a:solidFill>
            <a:ln w="9525">
              <a:noFill/>
              <a:round/>
              <a:headEnd/>
              <a:tailEnd/>
            </a:ln>
          </p:spPr>
          <p:txBody>
            <a:bodyPr/>
            <a:lstStyle/>
            <a:p>
              <a:endParaRPr lang="en-US"/>
            </a:p>
          </p:txBody>
        </p:sp>
        <p:sp>
          <p:nvSpPr>
            <p:cNvPr id="2136" name="Freeform 73"/>
            <p:cNvSpPr>
              <a:spLocks/>
            </p:cNvSpPr>
            <p:nvPr/>
          </p:nvSpPr>
          <p:spPr bwMode="auto">
            <a:xfrm>
              <a:off x="3730" y="1855"/>
              <a:ext cx="56" cy="53"/>
            </a:xfrm>
            <a:custGeom>
              <a:avLst/>
              <a:gdLst>
                <a:gd name="T0" fmla="*/ 56 w 56"/>
                <a:gd name="T1" fmla="*/ 1 h 53"/>
                <a:gd name="T2" fmla="*/ 53 w 56"/>
                <a:gd name="T3" fmla="*/ 0 h 53"/>
                <a:gd name="T4" fmla="*/ 44 w 56"/>
                <a:gd name="T5" fmla="*/ 0 h 53"/>
                <a:gd name="T6" fmla="*/ 36 w 56"/>
                <a:gd name="T7" fmla="*/ 3 h 53"/>
                <a:gd name="T8" fmla="*/ 31 w 56"/>
                <a:gd name="T9" fmla="*/ 9 h 53"/>
                <a:gd name="T10" fmla="*/ 25 w 56"/>
                <a:gd name="T11" fmla="*/ 17 h 53"/>
                <a:gd name="T12" fmla="*/ 22 w 56"/>
                <a:gd name="T13" fmla="*/ 24 h 53"/>
                <a:gd name="T14" fmla="*/ 16 w 56"/>
                <a:gd name="T15" fmla="*/ 30 h 53"/>
                <a:gd name="T16" fmla="*/ 10 w 56"/>
                <a:gd name="T17" fmla="*/ 37 h 53"/>
                <a:gd name="T18" fmla="*/ 0 w 56"/>
                <a:gd name="T19" fmla="*/ 43 h 53"/>
                <a:gd name="T20" fmla="*/ 5 w 56"/>
                <a:gd name="T21" fmla="*/ 53 h 53"/>
                <a:gd name="T22" fmla="*/ 16 w 56"/>
                <a:gd name="T23" fmla="*/ 46 h 53"/>
                <a:gd name="T24" fmla="*/ 24 w 56"/>
                <a:gd name="T25" fmla="*/ 38 h 53"/>
                <a:gd name="T26" fmla="*/ 31 w 56"/>
                <a:gd name="T27" fmla="*/ 30 h 53"/>
                <a:gd name="T28" fmla="*/ 36 w 56"/>
                <a:gd name="T29" fmla="*/ 21 h 53"/>
                <a:gd name="T30" fmla="*/ 39 w 56"/>
                <a:gd name="T31" fmla="*/ 16 h 53"/>
                <a:gd name="T32" fmla="*/ 42 w 56"/>
                <a:gd name="T33" fmla="*/ 11 h 53"/>
                <a:gd name="T34" fmla="*/ 44 w 56"/>
                <a:gd name="T35" fmla="*/ 10 h 53"/>
                <a:gd name="T36" fmla="*/ 51 w 56"/>
                <a:gd name="T37" fmla="*/ 10 h 53"/>
                <a:gd name="T38" fmla="*/ 47 w 56"/>
                <a:gd name="T39" fmla="*/ 9 h 53"/>
                <a:gd name="T40" fmla="*/ 56 w 56"/>
                <a:gd name="T41" fmla="*/ 1 h 53"/>
                <a:gd name="T42" fmla="*/ 55 w 56"/>
                <a:gd name="T43" fmla="*/ 0 h 53"/>
                <a:gd name="T44" fmla="*/ 53 w 56"/>
                <a:gd name="T45" fmla="*/ 0 h 53"/>
                <a:gd name="T46" fmla="*/ 56 w 56"/>
                <a:gd name="T47" fmla="*/ 1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53"/>
                <a:gd name="T74" fmla="*/ 56 w 56"/>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53">
                  <a:moveTo>
                    <a:pt x="56" y="1"/>
                  </a:moveTo>
                  <a:lnTo>
                    <a:pt x="53" y="0"/>
                  </a:lnTo>
                  <a:lnTo>
                    <a:pt x="44" y="0"/>
                  </a:lnTo>
                  <a:lnTo>
                    <a:pt x="36" y="3"/>
                  </a:lnTo>
                  <a:lnTo>
                    <a:pt x="31" y="9"/>
                  </a:lnTo>
                  <a:lnTo>
                    <a:pt x="25" y="17"/>
                  </a:lnTo>
                  <a:lnTo>
                    <a:pt x="22" y="24"/>
                  </a:lnTo>
                  <a:lnTo>
                    <a:pt x="16" y="30"/>
                  </a:lnTo>
                  <a:lnTo>
                    <a:pt x="10" y="37"/>
                  </a:lnTo>
                  <a:lnTo>
                    <a:pt x="0" y="43"/>
                  </a:lnTo>
                  <a:lnTo>
                    <a:pt x="5" y="53"/>
                  </a:lnTo>
                  <a:lnTo>
                    <a:pt x="16" y="46"/>
                  </a:lnTo>
                  <a:lnTo>
                    <a:pt x="24" y="38"/>
                  </a:lnTo>
                  <a:lnTo>
                    <a:pt x="31" y="30"/>
                  </a:lnTo>
                  <a:lnTo>
                    <a:pt x="36" y="21"/>
                  </a:lnTo>
                  <a:lnTo>
                    <a:pt x="39" y="16"/>
                  </a:lnTo>
                  <a:lnTo>
                    <a:pt x="42" y="11"/>
                  </a:lnTo>
                  <a:lnTo>
                    <a:pt x="44" y="10"/>
                  </a:lnTo>
                  <a:lnTo>
                    <a:pt x="51" y="10"/>
                  </a:lnTo>
                  <a:lnTo>
                    <a:pt x="47" y="9"/>
                  </a:lnTo>
                  <a:lnTo>
                    <a:pt x="56" y="1"/>
                  </a:lnTo>
                  <a:lnTo>
                    <a:pt x="55" y="0"/>
                  </a:lnTo>
                  <a:lnTo>
                    <a:pt x="53" y="0"/>
                  </a:lnTo>
                  <a:lnTo>
                    <a:pt x="56" y="1"/>
                  </a:lnTo>
                  <a:close/>
                </a:path>
              </a:pathLst>
            </a:custGeom>
            <a:solidFill>
              <a:srgbClr val="000000"/>
            </a:solidFill>
            <a:ln w="9525">
              <a:noFill/>
              <a:round/>
              <a:headEnd/>
              <a:tailEnd/>
            </a:ln>
          </p:spPr>
          <p:txBody>
            <a:bodyPr/>
            <a:lstStyle/>
            <a:p>
              <a:endParaRPr lang="en-US"/>
            </a:p>
          </p:txBody>
        </p:sp>
        <p:sp>
          <p:nvSpPr>
            <p:cNvPr id="2137" name="Freeform 74"/>
            <p:cNvSpPr>
              <a:spLocks/>
            </p:cNvSpPr>
            <p:nvPr/>
          </p:nvSpPr>
          <p:spPr bwMode="auto">
            <a:xfrm>
              <a:off x="3767" y="1856"/>
              <a:ext cx="23" cy="47"/>
            </a:xfrm>
            <a:custGeom>
              <a:avLst/>
              <a:gdLst>
                <a:gd name="T0" fmla="*/ 7 w 23"/>
                <a:gd name="T1" fmla="*/ 29 h 47"/>
                <a:gd name="T2" fmla="*/ 15 w 23"/>
                <a:gd name="T3" fmla="*/ 35 h 47"/>
                <a:gd name="T4" fmla="*/ 18 w 23"/>
                <a:gd name="T5" fmla="*/ 30 h 47"/>
                <a:gd name="T6" fmla="*/ 21 w 23"/>
                <a:gd name="T7" fmla="*/ 21 h 47"/>
                <a:gd name="T8" fmla="*/ 23 w 23"/>
                <a:gd name="T9" fmla="*/ 11 h 47"/>
                <a:gd name="T10" fmla="*/ 19 w 23"/>
                <a:gd name="T11" fmla="*/ 0 h 47"/>
                <a:gd name="T12" fmla="*/ 10 w 23"/>
                <a:gd name="T13" fmla="*/ 8 h 47"/>
                <a:gd name="T14" fmla="*/ 12 w 23"/>
                <a:gd name="T15" fmla="*/ 11 h 47"/>
                <a:gd name="T16" fmla="*/ 10 w 23"/>
                <a:gd name="T17" fmla="*/ 19 h 47"/>
                <a:gd name="T18" fmla="*/ 7 w 23"/>
                <a:gd name="T19" fmla="*/ 26 h 47"/>
                <a:gd name="T20" fmla="*/ 4 w 23"/>
                <a:gd name="T21" fmla="*/ 33 h 47"/>
                <a:gd name="T22" fmla="*/ 11 w 23"/>
                <a:gd name="T23" fmla="*/ 40 h 47"/>
                <a:gd name="T24" fmla="*/ 4 w 23"/>
                <a:gd name="T25" fmla="*/ 33 h 47"/>
                <a:gd name="T26" fmla="*/ 0 w 23"/>
                <a:gd name="T27" fmla="*/ 47 h 47"/>
                <a:gd name="T28" fmla="*/ 11 w 23"/>
                <a:gd name="T29" fmla="*/ 40 h 47"/>
                <a:gd name="T30" fmla="*/ 7 w 23"/>
                <a:gd name="T31" fmla="*/ 29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7"/>
                <a:gd name="T50" fmla="*/ 23 w 23"/>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7">
                  <a:moveTo>
                    <a:pt x="7" y="29"/>
                  </a:moveTo>
                  <a:lnTo>
                    <a:pt x="15" y="35"/>
                  </a:lnTo>
                  <a:lnTo>
                    <a:pt x="18" y="30"/>
                  </a:lnTo>
                  <a:lnTo>
                    <a:pt x="21" y="21"/>
                  </a:lnTo>
                  <a:lnTo>
                    <a:pt x="23" y="11"/>
                  </a:lnTo>
                  <a:lnTo>
                    <a:pt x="19" y="0"/>
                  </a:lnTo>
                  <a:lnTo>
                    <a:pt x="10" y="8"/>
                  </a:lnTo>
                  <a:lnTo>
                    <a:pt x="12" y="11"/>
                  </a:lnTo>
                  <a:lnTo>
                    <a:pt x="10" y="19"/>
                  </a:lnTo>
                  <a:lnTo>
                    <a:pt x="7" y="26"/>
                  </a:lnTo>
                  <a:lnTo>
                    <a:pt x="4" y="33"/>
                  </a:lnTo>
                  <a:lnTo>
                    <a:pt x="11" y="40"/>
                  </a:lnTo>
                  <a:lnTo>
                    <a:pt x="4" y="33"/>
                  </a:lnTo>
                  <a:lnTo>
                    <a:pt x="0" y="47"/>
                  </a:lnTo>
                  <a:lnTo>
                    <a:pt x="11" y="40"/>
                  </a:lnTo>
                  <a:lnTo>
                    <a:pt x="7" y="29"/>
                  </a:lnTo>
                  <a:close/>
                </a:path>
              </a:pathLst>
            </a:custGeom>
            <a:solidFill>
              <a:srgbClr val="000000"/>
            </a:solidFill>
            <a:ln w="9525">
              <a:noFill/>
              <a:round/>
              <a:headEnd/>
              <a:tailEnd/>
            </a:ln>
          </p:spPr>
          <p:txBody>
            <a:bodyPr/>
            <a:lstStyle/>
            <a:p>
              <a:endParaRPr lang="en-US"/>
            </a:p>
          </p:txBody>
        </p:sp>
        <p:sp>
          <p:nvSpPr>
            <p:cNvPr id="2138" name="Freeform 75"/>
            <p:cNvSpPr>
              <a:spLocks/>
            </p:cNvSpPr>
            <p:nvPr/>
          </p:nvSpPr>
          <p:spPr bwMode="auto">
            <a:xfrm>
              <a:off x="3774" y="1852"/>
              <a:ext cx="73" cy="44"/>
            </a:xfrm>
            <a:custGeom>
              <a:avLst/>
              <a:gdLst>
                <a:gd name="T0" fmla="*/ 69 w 73"/>
                <a:gd name="T1" fmla="*/ 21 h 44"/>
                <a:gd name="T2" fmla="*/ 71 w 73"/>
                <a:gd name="T3" fmla="*/ 14 h 44"/>
                <a:gd name="T4" fmla="*/ 64 w 73"/>
                <a:gd name="T5" fmla="*/ 4 h 44"/>
                <a:gd name="T6" fmla="*/ 52 w 73"/>
                <a:gd name="T7" fmla="*/ 0 h 44"/>
                <a:gd name="T8" fmla="*/ 42 w 73"/>
                <a:gd name="T9" fmla="*/ 3 h 44"/>
                <a:gd name="T10" fmla="*/ 32 w 73"/>
                <a:gd name="T11" fmla="*/ 8 h 44"/>
                <a:gd name="T12" fmla="*/ 21 w 73"/>
                <a:gd name="T13" fmla="*/ 16 h 44"/>
                <a:gd name="T14" fmla="*/ 13 w 73"/>
                <a:gd name="T15" fmla="*/ 24 h 44"/>
                <a:gd name="T16" fmla="*/ 4 w 73"/>
                <a:gd name="T17" fmla="*/ 30 h 44"/>
                <a:gd name="T18" fmla="*/ 0 w 73"/>
                <a:gd name="T19" fmla="*/ 33 h 44"/>
                <a:gd name="T20" fmla="*/ 4 w 73"/>
                <a:gd name="T21" fmla="*/ 44 h 44"/>
                <a:gd name="T22" fmla="*/ 11 w 73"/>
                <a:gd name="T23" fmla="*/ 38 h 44"/>
                <a:gd name="T24" fmla="*/ 19 w 73"/>
                <a:gd name="T25" fmla="*/ 32 h 44"/>
                <a:gd name="T26" fmla="*/ 27 w 73"/>
                <a:gd name="T27" fmla="*/ 25 h 44"/>
                <a:gd name="T28" fmla="*/ 38 w 73"/>
                <a:gd name="T29" fmla="*/ 19 h 44"/>
                <a:gd name="T30" fmla="*/ 46 w 73"/>
                <a:gd name="T31" fmla="*/ 13 h 44"/>
                <a:gd name="T32" fmla="*/ 52 w 73"/>
                <a:gd name="T33" fmla="*/ 12 h 44"/>
                <a:gd name="T34" fmla="*/ 58 w 73"/>
                <a:gd name="T35" fmla="*/ 12 h 44"/>
                <a:gd name="T36" fmla="*/ 61 w 73"/>
                <a:gd name="T37" fmla="*/ 19 h 44"/>
                <a:gd name="T38" fmla="*/ 63 w 73"/>
                <a:gd name="T39" fmla="*/ 12 h 44"/>
                <a:gd name="T40" fmla="*/ 69 w 73"/>
                <a:gd name="T41" fmla="*/ 21 h 44"/>
                <a:gd name="T42" fmla="*/ 73 w 73"/>
                <a:gd name="T43" fmla="*/ 19 h 44"/>
                <a:gd name="T44" fmla="*/ 71 w 73"/>
                <a:gd name="T45" fmla="*/ 14 h 44"/>
                <a:gd name="T46" fmla="*/ 69 w 73"/>
                <a:gd name="T47" fmla="*/ 21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44"/>
                <a:gd name="T74" fmla="*/ 73 w 73"/>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44">
                  <a:moveTo>
                    <a:pt x="69" y="21"/>
                  </a:moveTo>
                  <a:lnTo>
                    <a:pt x="71" y="14"/>
                  </a:lnTo>
                  <a:lnTo>
                    <a:pt x="64" y="4"/>
                  </a:lnTo>
                  <a:lnTo>
                    <a:pt x="52" y="0"/>
                  </a:lnTo>
                  <a:lnTo>
                    <a:pt x="42" y="3"/>
                  </a:lnTo>
                  <a:lnTo>
                    <a:pt x="32" y="8"/>
                  </a:lnTo>
                  <a:lnTo>
                    <a:pt x="21" y="16"/>
                  </a:lnTo>
                  <a:lnTo>
                    <a:pt x="13" y="24"/>
                  </a:lnTo>
                  <a:lnTo>
                    <a:pt x="4" y="30"/>
                  </a:lnTo>
                  <a:lnTo>
                    <a:pt x="0" y="33"/>
                  </a:lnTo>
                  <a:lnTo>
                    <a:pt x="4" y="44"/>
                  </a:lnTo>
                  <a:lnTo>
                    <a:pt x="11" y="38"/>
                  </a:lnTo>
                  <a:lnTo>
                    <a:pt x="19" y="32"/>
                  </a:lnTo>
                  <a:lnTo>
                    <a:pt x="27" y="25"/>
                  </a:lnTo>
                  <a:lnTo>
                    <a:pt x="38" y="19"/>
                  </a:lnTo>
                  <a:lnTo>
                    <a:pt x="46" y="13"/>
                  </a:lnTo>
                  <a:lnTo>
                    <a:pt x="52" y="12"/>
                  </a:lnTo>
                  <a:lnTo>
                    <a:pt x="58" y="12"/>
                  </a:lnTo>
                  <a:lnTo>
                    <a:pt x="61" y="19"/>
                  </a:lnTo>
                  <a:lnTo>
                    <a:pt x="63" y="12"/>
                  </a:lnTo>
                  <a:lnTo>
                    <a:pt x="69" y="21"/>
                  </a:lnTo>
                  <a:lnTo>
                    <a:pt x="73" y="19"/>
                  </a:lnTo>
                  <a:lnTo>
                    <a:pt x="71" y="14"/>
                  </a:lnTo>
                  <a:lnTo>
                    <a:pt x="69" y="21"/>
                  </a:lnTo>
                  <a:close/>
                </a:path>
              </a:pathLst>
            </a:custGeom>
            <a:solidFill>
              <a:srgbClr val="000000"/>
            </a:solidFill>
            <a:ln w="9525">
              <a:noFill/>
              <a:round/>
              <a:headEnd/>
              <a:tailEnd/>
            </a:ln>
          </p:spPr>
          <p:txBody>
            <a:bodyPr/>
            <a:lstStyle/>
            <a:p>
              <a:endParaRPr lang="en-US"/>
            </a:p>
          </p:txBody>
        </p:sp>
        <p:sp>
          <p:nvSpPr>
            <p:cNvPr id="2139" name="Freeform 76"/>
            <p:cNvSpPr>
              <a:spLocks/>
            </p:cNvSpPr>
            <p:nvPr/>
          </p:nvSpPr>
          <p:spPr bwMode="auto">
            <a:xfrm>
              <a:off x="3759" y="1864"/>
              <a:ext cx="84" cy="74"/>
            </a:xfrm>
            <a:custGeom>
              <a:avLst/>
              <a:gdLst>
                <a:gd name="T0" fmla="*/ 5 w 84"/>
                <a:gd name="T1" fmla="*/ 74 h 74"/>
                <a:gd name="T2" fmla="*/ 10 w 84"/>
                <a:gd name="T3" fmla="*/ 70 h 74"/>
                <a:gd name="T4" fmla="*/ 12 w 84"/>
                <a:gd name="T5" fmla="*/ 67 h 74"/>
                <a:gd name="T6" fmla="*/ 18 w 84"/>
                <a:gd name="T7" fmla="*/ 61 h 74"/>
                <a:gd name="T8" fmla="*/ 28 w 84"/>
                <a:gd name="T9" fmla="*/ 52 h 74"/>
                <a:gd name="T10" fmla="*/ 39 w 84"/>
                <a:gd name="T11" fmla="*/ 43 h 74"/>
                <a:gd name="T12" fmla="*/ 52 w 84"/>
                <a:gd name="T13" fmla="*/ 34 h 74"/>
                <a:gd name="T14" fmla="*/ 63 w 84"/>
                <a:gd name="T15" fmla="*/ 24 h 74"/>
                <a:gd name="T16" fmla="*/ 75 w 84"/>
                <a:gd name="T17" fmla="*/ 16 h 74"/>
                <a:gd name="T18" fmla="*/ 84 w 84"/>
                <a:gd name="T19" fmla="*/ 9 h 74"/>
                <a:gd name="T20" fmla="*/ 78 w 84"/>
                <a:gd name="T21" fmla="*/ 0 h 74"/>
                <a:gd name="T22" fmla="*/ 68 w 84"/>
                <a:gd name="T23" fmla="*/ 8 h 74"/>
                <a:gd name="T24" fmla="*/ 57 w 84"/>
                <a:gd name="T25" fmla="*/ 16 h 74"/>
                <a:gd name="T26" fmla="*/ 46 w 84"/>
                <a:gd name="T27" fmla="*/ 25 h 74"/>
                <a:gd name="T28" fmla="*/ 33 w 84"/>
                <a:gd name="T29" fmla="*/ 35 h 74"/>
                <a:gd name="T30" fmla="*/ 22 w 84"/>
                <a:gd name="T31" fmla="*/ 44 h 74"/>
                <a:gd name="T32" fmla="*/ 12 w 84"/>
                <a:gd name="T33" fmla="*/ 52 h 74"/>
                <a:gd name="T34" fmla="*/ 4 w 84"/>
                <a:gd name="T35" fmla="*/ 59 h 74"/>
                <a:gd name="T36" fmla="*/ 0 w 84"/>
                <a:gd name="T37" fmla="*/ 66 h 74"/>
                <a:gd name="T38" fmla="*/ 5 w 84"/>
                <a:gd name="T39" fmla="*/ 62 h 74"/>
                <a:gd name="T40" fmla="*/ 5 w 84"/>
                <a:gd name="T41" fmla="*/ 74 h 74"/>
                <a:gd name="T42" fmla="*/ 8 w 84"/>
                <a:gd name="T43" fmla="*/ 73 h 74"/>
                <a:gd name="T44" fmla="*/ 10 w 84"/>
                <a:gd name="T45" fmla="*/ 70 h 74"/>
                <a:gd name="T46" fmla="*/ 5 w 84"/>
                <a:gd name="T47" fmla="*/ 74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74"/>
                <a:gd name="T74" fmla="*/ 84 w 84"/>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74">
                  <a:moveTo>
                    <a:pt x="5" y="74"/>
                  </a:moveTo>
                  <a:lnTo>
                    <a:pt x="10" y="70"/>
                  </a:lnTo>
                  <a:lnTo>
                    <a:pt x="12" y="67"/>
                  </a:lnTo>
                  <a:lnTo>
                    <a:pt x="18" y="61"/>
                  </a:lnTo>
                  <a:lnTo>
                    <a:pt x="28" y="52"/>
                  </a:lnTo>
                  <a:lnTo>
                    <a:pt x="39" y="43"/>
                  </a:lnTo>
                  <a:lnTo>
                    <a:pt x="52" y="34"/>
                  </a:lnTo>
                  <a:lnTo>
                    <a:pt x="63" y="24"/>
                  </a:lnTo>
                  <a:lnTo>
                    <a:pt x="75" y="16"/>
                  </a:lnTo>
                  <a:lnTo>
                    <a:pt x="84" y="9"/>
                  </a:lnTo>
                  <a:lnTo>
                    <a:pt x="78" y="0"/>
                  </a:lnTo>
                  <a:lnTo>
                    <a:pt x="68" y="8"/>
                  </a:lnTo>
                  <a:lnTo>
                    <a:pt x="57" y="16"/>
                  </a:lnTo>
                  <a:lnTo>
                    <a:pt x="46" y="25"/>
                  </a:lnTo>
                  <a:lnTo>
                    <a:pt x="33" y="35"/>
                  </a:lnTo>
                  <a:lnTo>
                    <a:pt x="22" y="44"/>
                  </a:lnTo>
                  <a:lnTo>
                    <a:pt x="12" y="52"/>
                  </a:lnTo>
                  <a:lnTo>
                    <a:pt x="4" y="59"/>
                  </a:lnTo>
                  <a:lnTo>
                    <a:pt x="0" y="66"/>
                  </a:lnTo>
                  <a:lnTo>
                    <a:pt x="5" y="62"/>
                  </a:lnTo>
                  <a:lnTo>
                    <a:pt x="5" y="74"/>
                  </a:lnTo>
                  <a:lnTo>
                    <a:pt x="8" y="73"/>
                  </a:lnTo>
                  <a:lnTo>
                    <a:pt x="10" y="70"/>
                  </a:lnTo>
                  <a:lnTo>
                    <a:pt x="5" y="74"/>
                  </a:lnTo>
                  <a:close/>
                </a:path>
              </a:pathLst>
            </a:custGeom>
            <a:solidFill>
              <a:srgbClr val="000000"/>
            </a:solidFill>
            <a:ln w="9525">
              <a:noFill/>
              <a:round/>
              <a:headEnd/>
              <a:tailEnd/>
            </a:ln>
          </p:spPr>
          <p:txBody>
            <a:bodyPr/>
            <a:lstStyle/>
            <a:p>
              <a:endParaRPr lang="en-US"/>
            </a:p>
          </p:txBody>
        </p:sp>
        <p:sp>
          <p:nvSpPr>
            <p:cNvPr id="2140" name="Freeform 77"/>
            <p:cNvSpPr>
              <a:spLocks/>
            </p:cNvSpPr>
            <p:nvPr/>
          </p:nvSpPr>
          <p:spPr bwMode="auto">
            <a:xfrm>
              <a:off x="3738" y="1926"/>
              <a:ext cx="26" cy="20"/>
            </a:xfrm>
            <a:custGeom>
              <a:avLst/>
              <a:gdLst>
                <a:gd name="T0" fmla="*/ 5 w 26"/>
                <a:gd name="T1" fmla="*/ 20 h 20"/>
                <a:gd name="T2" fmla="*/ 8 w 26"/>
                <a:gd name="T3" fmla="*/ 18 h 20"/>
                <a:gd name="T4" fmla="*/ 10 w 26"/>
                <a:gd name="T5" fmla="*/ 14 h 20"/>
                <a:gd name="T6" fmla="*/ 14 w 26"/>
                <a:gd name="T7" fmla="*/ 13 h 20"/>
                <a:gd name="T8" fmla="*/ 19 w 26"/>
                <a:gd name="T9" fmla="*/ 11 h 20"/>
                <a:gd name="T10" fmla="*/ 26 w 26"/>
                <a:gd name="T11" fmla="*/ 12 h 20"/>
                <a:gd name="T12" fmla="*/ 26 w 26"/>
                <a:gd name="T13" fmla="*/ 0 h 20"/>
                <a:gd name="T14" fmla="*/ 19 w 26"/>
                <a:gd name="T15" fmla="*/ 1 h 20"/>
                <a:gd name="T16" fmla="*/ 10 w 26"/>
                <a:gd name="T17" fmla="*/ 3 h 20"/>
                <a:gd name="T18" fmla="*/ 4 w 26"/>
                <a:gd name="T19" fmla="*/ 6 h 20"/>
                <a:gd name="T20" fmla="*/ 0 w 26"/>
                <a:gd name="T21" fmla="*/ 11 h 20"/>
                <a:gd name="T22" fmla="*/ 3 w 26"/>
                <a:gd name="T23" fmla="*/ 9 h 20"/>
                <a:gd name="T24" fmla="*/ 5 w 26"/>
                <a:gd name="T25" fmla="*/ 20 h 20"/>
                <a:gd name="T26" fmla="*/ 7 w 26"/>
                <a:gd name="T27" fmla="*/ 20 h 20"/>
                <a:gd name="T28" fmla="*/ 8 w 26"/>
                <a:gd name="T29" fmla="*/ 18 h 20"/>
                <a:gd name="T30" fmla="*/ 5 w 26"/>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0"/>
                <a:gd name="T50" fmla="*/ 26 w 2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0">
                  <a:moveTo>
                    <a:pt x="5" y="20"/>
                  </a:moveTo>
                  <a:lnTo>
                    <a:pt x="8" y="18"/>
                  </a:lnTo>
                  <a:lnTo>
                    <a:pt x="10" y="14"/>
                  </a:lnTo>
                  <a:lnTo>
                    <a:pt x="14" y="13"/>
                  </a:lnTo>
                  <a:lnTo>
                    <a:pt x="19" y="11"/>
                  </a:lnTo>
                  <a:lnTo>
                    <a:pt x="26" y="12"/>
                  </a:lnTo>
                  <a:lnTo>
                    <a:pt x="26" y="0"/>
                  </a:lnTo>
                  <a:lnTo>
                    <a:pt x="19" y="1"/>
                  </a:lnTo>
                  <a:lnTo>
                    <a:pt x="10" y="3"/>
                  </a:lnTo>
                  <a:lnTo>
                    <a:pt x="4" y="6"/>
                  </a:lnTo>
                  <a:lnTo>
                    <a:pt x="0" y="11"/>
                  </a:lnTo>
                  <a:lnTo>
                    <a:pt x="3" y="9"/>
                  </a:lnTo>
                  <a:lnTo>
                    <a:pt x="5" y="20"/>
                  </a:lnTo>
                  <a:lnTo>
                    <a:pt x="7" y="20"/>
                  </a:lnTo>
                  <a:lnTo>
                    <a:pt x="8" y="18"/>
                  </a:lnTo>
                  <a:lnTo>
                    <a:pt x="5" y="20"/>
                  </a:lnTo>
                  <a:close/>
                </a:path>
              </a:pathLst>
            </a:custGeom>
            <a:solidFill>
              <a:srgbClr val="000000"/>
            </a:solidFill>
            <a:ln w="9525">
              <a:noFill/>
              <a:round/>
              <a:headEnd/>
              <a:tailEnd/>
            </a:ln>
          </p:spPr>
          <p:txBody>
            <a:bodyPr/>
            <a:lstStyle/>
            <a:p>
              <a:endParaRPr lang="en-US"/>
            </a:p>
          </p:txBody>
        </p:sp>
        <p:sp>
          <p:nvSpPr>
            <p:cNvPr id="2141" name="Freeform 78"/>
            <p:cNvSpPr>
              <a:spLocks/>
            </p:cNvSpPr>
            <p:nvPr/>
          </p:nvSpPr>
          <p:spPr bwMode="auto">
            <a:xfrm>
              <a:off x="3666" y="1935"/>
              <a:ext cx="77" cy="39"/>
            </a:xfrm>
            <a:custGeom>
              <a:avLst/>
              <a:gdLst>
                <a:gd name="T0" fmla="*/ 6 w 77"/>
                <a:gd name="T1" fmla="*/ 39 h 39"/>
                <a:gd name="T2" fmla="*/ 8 w 77"/>
                <a:gd name="T3" fmla="*/ 37 h 39"/>
                <a:gd name="T4" fmla="*/ 11 w 77"/>
                <a:gd name="T5" fmla="*/ 34 h 39"/>
                <a:gd name="T6" fmla="*/ 17 w 77"/>
                <a:gd name="T7" fmla="*/ 30 h 39"/>
                <a:gd name="T8" fmla="*/ 27 w 77"/>
                <a:gd name="T9" fmla="*/ 26 h 39"/>
                <a:gd name="T10" fmla="*/ 36 w 77"/>
                <a:gd name="T11" fmla="*/ 22 h 39"/>
                <a:gd name="T12" fmla="*/ 47 w 77"/>
                <a:gd name="T13" fmla="*/ 19 h 39"/>
                <a:gd name="T14" fmla="*/ 57 w 77"/>
                <a:gd name="T15" fmla="*/ 16 h 39"/>
                <a:gd name="T16" fmla="*/ 68 w 77"/>
                <a:gd name="T17" fmla="*/ 13 h 39"/>
                <a:gd name="T18" fmla="*/ 77 w 77"/>
                <a:gd name="T19" fmla="*/ 11 h 39"/>
                <a:gd name="T20" fmla="*/ 75 w 77"/>
                <a:gd name="T21" fmla="*/ 0 h 39"/>
                <a:gd name="T22" fmla="*/ 65 w 77"/>
                <a:gd name="T23" fmla="*/ 2 h 39"/>
                <a:gd name="T24" fmla="*/ 55 w 77"/>
                <a:gd name="T25" fmla="*/ 5 h 39"/>
                <a:gd name="T26" fmla="*/ 45 w 77"/>
                <a:gd name="T27" fmla="*/ 9 h 39"/>
                <a:gd name="T28" fmla="*/ 34 w 77"/>
                <a:gd name="T29" fmla="*/ 12 h 39"/>
                <a:gd name="T30" fmla="*/ 23 w 77"/>
                <a:gd name="T31" fmla="*/ 16 h 39"/>
                <a:gd name="T32" fmla="*/ 13 w 77"/>
                <a:gd name="T33" fmla="*/ 20 h 39"/>
                <a:gd name="T34" fmla="*/ 5 w 77"/>
                <a:gd name="T35" fmla="*/ 25 h 39"/>
                <a:gd name="T36" fmla="*/ 0 w 77"/>
                <a:gd name="T37" fmla="*/ 30 h 39"/>
                <a:gd name="T38" fmla="*/ 2 w 77"/>
                <a:gd name="T39" fmla="*/ 28 h 39"/>
                <a:gd name="T40" fmla="*/ 6 w 77"/>
                <a:gd name="T41" fmla="*/ 39 h 39"/>
                <a:gd name="T42" fmla="*/ 8 w 77"/>
                <a:gd name="T43" fmla="*/ 38 h 39"/>
                <a:gd name="T44" fmla="*/ 8 w 77"/>
                <a:gd name="T45" fmla="*/ 37 h 39"/>
                <a:gd name="T46" fmla="*/ 6 w 77"/>
                <a:gd name="T47" fmla="*/ 39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39"/>
                <a:gd name="T74" fmla="*/ 77 w 77"/>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39">
                  <a:moveTo>
                    <a:pt x="6" y="39"/>
                  </a:moveTo>
                  <a:lnTo>
                    <a:pt x="8" y="37"/>
                  </a:lnTo>
                  <a:lnTo>
                    <a:pt x="11" y="34"/>
                  </a:lnTo>
                  <a:lnTo>
                    <a:pt x="17" y="30"/>
                  </a:lnTo>
                  <a:lnTo>
                    <a:pt x="27" y="26"/>
                  </a:lnTo>
                  <a:lnTo>
                    <a:pt x="36" y="22"/>
                  </a:lnTo>
                  <a:lnTo>
                    <a:pt x="47" y="19"/>
                  </a:lnTo>
                  <a:lnTo>
                    <a:pt x="57" y="16"/>
                  </a:lnTo>
                  <a:lnTo>
                    <a:pt x="68" y="13"/>
                  </a:lnTo>
                  <a:lnTo>
                    <a:pt x="77" y="11"/>
                  </a:lnTo>
                  <a:lnTo>
                    <a:pt x="75" y="0"/>
                  </a:lnTo>
                  <a:lnTo>
                    <a:pt x="65" y="2"/>
                  </a:lnTo>
                  <a:lnTo>
                    <a:pt x="55" y="5"/>
                  </a:lnTo>
                  <a:lnTo>
                    <a:pt x="45" y="9"/>
                  </a:lnTo>
                  <a:lnTo>
                    <a:pt x="34" y="12"/>
                  </a:lnTo>
                  <a:lnTo>
                    <a:pt x="23" y="16"/>
                  </a:lnTo>
                  <a:lnTo>
                    <a:pt x="13" y="20"/>
                  </a:lnTo>
                  <a:lnTo>
                    <a:pt x="5" y="25"/>
                  </a:lnTo>
                  <a:lnTo>
                    <a:pt x="0" y="30"/>
                  </a:lnTo>
                  <a:lnTo>
                    <a:pt x="2" y="28"/>
                  </a:lnTo>
                  <a:lnTo>
                    <a:pt x="6" y="39"/>
                  </a:lnTo>
                  <a:lnTo>
                    <a:pt x="8" y="38"/>
                  </a:lnTo>
                  <a:lnTo>
                    <a:pt x="8" y="37"/>
                  </a:lnTo>
                  <a:lnTo>
                    <a:pt x="6" y="39"/>
                  </a:lnTo>
                  <a:close/>
                </a:path>
              </a:pathLst>
            </a:custGeom>
            <a:solidFill>
              <a:srgbClr val="000000"/>
            </a:solidFill>
            <a:ln w="9525">
              <a:noFill/>
              <a:round/>
              <a:headEnd/>
              <a:tailEnd/>
            </a:ln>
          </p:spPr>
          <p:txBody>
            <a:bodyPr/>
            <a:lstStyle/>
            <a:p>
              <a:endParaRPr lang="en-US"/>
            </a:p>
          </p:txBody>
        </p:sp>
        <p:sp>
          <p:nvSpPr>
            <p:cNvPr id="2142" name="Freeform 79"/>
            <p:cNvSpPr>
              <a:spLocks/>
            </p:cNvSpPr>
            <p:nvPr/>
          </p:nvSpPr>
          <p:spPr bwMode="auto">
            <a:xfrm>
              <a:off x="3553" y="1963"/>
              <a:ext cx="119" cy="72"/>
            </a:xfrm>
            <a:custGeom>
              <a:avLst/>
              <a:gdLst>
                <a:gd name="T0" fmla="*/ 5 w 119"/>
                <a:gd name="T1" fmla="*/ 71 h 72"/>
                <a:gd name="T2" fmla="*/ 10 w 119"/>
                <a:gd name="T3" fmla="*/ 66 h 72"/>
                <a:gd name="T4" fmla="*/ 15 w 119"/>
                <a:gd name="T5" fmla="*/ 60 h 72"/>
                <a:gd name="T6" fmla="*/ 25 w 119"/>
                <a:gd name="T7" fmla="*/ 50 h 72"/>
                <a:gd name="T8" fmla="*/ 41 w 119"/>
                <a:gd name="T9" fmla="*/ 42 h 72"/>
                <a:gd name="T10" fmla="*/ 60 w 119"/>
                <a:gd name="T11" fmla="*/ 34 h 72"/>
                <a:gd name="T12" fmla="*/ 79 w 119"/>
                <a:gd name="T13" fmla="*/ 25 h 72"/>
                <a:gd name="T14" fmla="*/ 97 w 119"/>
                <a:gd name="T15" fmla="*/ 19 h 72"/>
                <a:gd name="T16" fmla="*/ 111 w 119"/>
                <a:gd name="T17" fmla="*/ 14 h 72"/>
                <a:gd name="T18" fmla="*/ 119 w 119"/>
                <a:gd name="T19" fmla="*/ 11 h 72"/>
                <a:gd name="T20" fmla="*/ 115 w 119"/>
                <a:gd name="T21" fmla="*/ 0 h 72"/>
                <a:gd name="T22" fmla="*/ 106 w 119"/>
                <a:gd name="T23" fmla="*/ 3 h 72"/>
                <a:gd name="T24" fmla="*/ 93 w 119"/>
                <a:gd name="T25" fmla="*/ 9 h 72"/>
                <a:gd name="T26" fmla="*/ 75 w 119"/>
                <a:gd name="T27" fmla="*/ 15 h 72"/>
                <a:gd name="T28" fmla="*/ 55 w 119"/>
                <a:gd name="T29" fmla="*/ 23 h 72"/>
                <a:gd name="T30" fmla="*/ 37 w 119"/>
                <a:gd name="T31" fmla="*/ 32 h 72"/>
                <a:gd name="T32" fmla="*/ 19 w 119"/>
                <a:gd name="T33" fmla="*/ 42 h 72"/>
                <a:gd name="T34" fmla="*/ 6 w 119"/>
                <a:gd name="T35" fmla="*/ 54 h 72"/>
                <a:gd name="T36" fmla="*/ 0 w 119"/>
                <a:gd name="T37" fmla="*/ 66 h 72"/>
                <a:gd name="T38" fmla="*/ 5 w 119"/>
                <a:gd name="T39" fmla="*/ 61 h 72"/>
                <a:gd name="T40" fmla="*/ 5 w 119"/>
                <a:gd name="T41" fmla="*/ 72 h 72"/>
                <a:gd name="T42" fmla="*/ 10 w 119"/>
                <a:gd name="T43" fmla="*/ 72 h 72"/>
                <a:gd name="T44" fmla="*/ 10 w 119"/>
                <a:gd name="T45" fmla="*/ 66 h 72"/>
                <a:gd name="T46" fmla="*/ 5 w 119"/>
                <a:gd name="T47" fmla="*/ 7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72"/>
                <a:gd name="T74" fmla="*/ 119 w 119"/>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72">
                  <a:moveTo>
                    <a:pt x="5" y="71"/>
                  </a:moveTo>
                  <a:lnTo>
                    <a:pt x="10" y="66"/>
                  </a:lnTo>
                  <a:lnTo>
                    <a:pt x="15" y="60"/>
                  </a:lnTo>
                  <a:lnTo>
                    <a:pt x="25" y="50"/>
                  </a:lnTo>
                  <a:lnTo>
                    <a:pt x="41" y="42"/>
                  </a:lnTo>
                  <a:lnTo>
                    <a:pt x="60" y="34"/>
                  </a:lnTo>
                  <a:lnTo>
                    <a:pt x="79" y="25"/>
                  </a:lnTo>
                  <a:lnTo>
                    <a:pt x="97" y="19"/>
                  </a:lnTo>
                  <a:lnTo>
                    <a:pt x="111" y="14"/>
                  </a:lnTo>
                  <a:lnTo>
                    <a:pt x="119" y="11"/>
                  </a:lnTo>
                  <a:lnTo>
                    <a:pt x="115" y="0"/>
                  </a:lnTo>
                  <a:lnTo>
                    <a:pt x="106" y="3"/>
                  </a:lnTo>
                  <a:lnTo>
                    <a:pt x="93" y="9"/>
                  </a:lnTo>
                  <a:lnTo>
                    <a:pt x="75" y="15"/>
                  </a:lnTo>
                  <a:lnTo>
                    <a:pt x="55" y="23"/>
                  </a:lnTo>
                  <a:lnTo>
                    <a:pt x="37" y="32"/>
                  </a:lnTo>
                  <a:lnTo>
                    <a:pt x="19" y="42"/>
                  </a:lnTo>
                  <a:lnTo>
                    <a:pt x="6" y="54"/>
                  </a:lnTo>
                  <a:lnTo>
                    <a:pt x="0" y="66"/>
                  </a:lnTo>
                  <a:lnTo>
                    <a:pt x="5" y="61"/>
                  </a:lnTo>
                  <a:lnTo>
                    <a:pt x="5" y="72"/>
                  </a:lnTo>
                  <a:lnTo>
                    <a:pt x="10" y="72"/>
                  </a:lnTo>
                  <a:lnTo>
                    <a:pt x="10" y="66"/>
                  </a:lnTo>
                  <a:lnTo>
                    <a:pt x="5" y="71"/>
                  </a:lnTo>
                  <a:close/>
                </a:path>
              </a:pathLst>
            </a:custGeom>
            <a:solidFill>
              <a:srgbClr val="000000"/>
            </a:solidFill>
            <a:ln w="9525">
              <a:noFill/>
              <a:round/>
              <a:headEnd/>
              <a:tailEnd/>
            </a:ln>
          </p:spPr>
          <p:txBody>
            <a:bodyPr/>
            <a:lstStyle/>
            <a:p>
              <a:endParaRPr lang="en-US"/>
            </a:p>
          </p:txBody>
        </p:sp>
        <p:sp>
          <p:nvSpPr>
            <p:cNvPr id="2143" name="Freeform 80"/>
            <p:cNvSpPr>
              <a:spLocks/>
            </p:cNvSpPr>
            <p:nvPr/>
          </p:nvSpPr>
          <p:spPr bwMode="auto">
            <a:xfrm>
              <a:off x="2883" y="1354"/>
              <a:ext cx="685" cy="810"/>
            </a:xfrm>
            <a:custGeom>
              <a:avLst/>
              <a:gdLst>
                <a:gd name="T0" fmla="*/ 642 w 685"/>
                <a:gd name="T1" fmla="*/ 658 h 810"/>
                <a:gd name="T2" fmla="*/ 618 w 685"/>
                <a:gd name="T3" fmla="*/ 612 h 810"/>
                <a:gd name="T4" fmla="*/ 598 w 685"/>
                <a:gd name="T5" fmla="*/ 618 h 810"/>
                <a:gd name="T6" fmla="*/ 564 w 685"/>
                <a:gd name="T7" fmla="*/ 621 h 810"/>
                <a:gd name="T8" fmla="*/ 508 w 685"/>
                <a:gd name="T9" fmla="*/ 620 h 810"/>
                <a:gd name="T10" fmla="*/ 452 w 685"/>
                <a:gd name="T11" fmla="*/ 620 h 810"/>
                <a:gd name="T12" fmla="*/ 415 w 685"/>
                <a:gd name="T13" fmla="*/ 620 h 810"/>
                <a:gd name="T14" fmla="*/ 400 w 685"/>
                <a:gd name="T15" fmla="*/ 607 h 810"/>
                <a:gd name="T16" fmla="*/ 384 w 685"/>
                <a:gd name="T17" fmla="*/ 590 h 810"/>
                <a:gd name="T18" fmla="*/ 394 w 685"/>
                <a:gd name="T19" fmla="*/ 555 h 810"/>
                <a:gd name="T20" fmla="*/ 378 w 685"/>
                <a:gd name="T21" fmla="*/ 518 h 810"/>
                <a:gd name="T22" fmla="*/ 387 w 685"/>
                <a:gd name="T23" fmla="*/ 483 h 810"/>
                <a:gd name="T24" fmla="*/ 380 w 685"/>
                <a:gd name="T25" fmla="*/ 458 h 810"/>
                <a:gd name="T26" fmla="*/ 349 w 685"/>
                <a:gd name="T27" fmla="*/ 424 h 810"/>
                <a:gd name="T28" fmla="*/ 346 w 685"/>
                <a:gd name="T29" fmla="*/ 364 h 810"/>
                <a:gd name="T30" fmla="*/ 327 w 685"/>
                <a:gd name="T31" fmla="*/ 359 h 810"/>
                <a:gd name="T32" fmla="*/ 301 w 685"/>
                <a:gd name="T33" fmla="*/ 376 h 810"/>
                <a:gd name="T34" fmla="*/ 296 w 685"/>
                <a:gd name="T35" fmla="*/ 358 h 810"/>
                <a:gd name="T36" fmla="*/ 331 w 685"/>
                <a:gd name="T37" fmla="*/ 320 h 810"/>
                <a:gd name="T38" fmla="*/ 371 w 685"/>
                <a:gd name="T39" fmla="*/ 312 h 810"/>
                <a:gd name="T40" fmla="*/ 412 w 685"/>
                <a:gd name="T41" fmla="*/ 301 h 810"/>
                <a:gd name="T42" fmla="*/ 407 w 685"/>
                <a:gd name="T43" fmla="*/ 267 h 810"/>
                <a:gd name="T44" fmla="*/ 409 w 685"/>
                <a:gd name="T45" fmla="*/ 251 h 810"/>
                <a:gd name="T46" fmla="*/ 408 w 685"/>
                <a:gd name="T47" fmla="*/ 235 h 810"/>
                <a:gd name="T48" fmla="*/ 415 w 685"/>
                <a:gd name="T49" fmla="*/ 230 h 810"/>
                <a:gd name="T50" fmla="*/ 413 w 685"/>
                <a:gd name="T51" fmla="*/ 212 h 810"/>
                <a:gd name="T52" fmla="*/ 423 w 685"/>
                <a:gd name="T53" fmla="*/ 193 h 810"/>
                <a:gd name="T54" fmla="*/ 414 w 685"/>
                <a:gd name="T55" fmla="*/ 167 h 810"/>
                <a:gd name="T56" fmla="*/ 388 w 685"/>
                <a:gd name="T57" fmla="*/ 133 h 810"/>
                <a:gd name="T58" fmla="*/ 374 w 685"/>
                <a:gd name="T59" fmla="*/ 82 h 810"/>
                <a:gd name="T60" fmla="*/ 385 w 685"/>
                <a:gd name="T61" fmla="*/ 38 h 810"/>
                <a:gd name="T62" fmla="*/ 388 w 685"/>
                <a:gd name="T63" fmla="*/ 19 h 810"/>
                <a:gd name="T64" fmla="*/ 367 w 685"/>
                <a:gd name="T65" fmla="*/ 8 h 810"/>
                <a:gd name="T66" fmla="*/ 342 w 685"/>
                <a:gd name="T67" fmla="*/ 3 h 810"/>
                <a:gd name="T68" fmla="*/ 290 w 685"/>
                <a:gd name="T69" fmla="*/ 0 h 810"/>
                <a:gd name="T70" fmla="*/ 229 w 685"/>
                <a:gd name="T71" fmla="*/ 2 h 810"/>
                <a:gd name="T72" fmla="*/ 182 w 685"/>
                <a:gd name="T73" fmla="*/ 11 h 810"/>
                <a:gd name="T74" fmla="*/ 138 w 685"/>
                <a:gd name="T75" fmla="*/ 54 h 810"/>
                <a:gd name="T76" fmla="*/ 97 w 685"/>
                <a:gd name="T77" fmla="*/ 118 h 810"/>
                <a:gd name="T78" fmla="*/ 99 w 685"/>
                <a:gd name="T79" fmla="*/ 171 h 810"/>
                <a:gd name="T80" fmla="*/ 128 w 685"/>
                <a:gd name="T81" fmla="*/ 223 h 810"/>
                <a:gd name="T82" fmla="*/ 134 w 685"/>
                <a:gd name="T83" fmla="*/ 279 h 810"/>
                <a:gd name="T84" fmla="*/ 96 w 685"/>
                <a:gd name="T85" fmla="*/ 319 h 810"/>
                <a:gd name="T86" fmla="*/ 55 w 685"/>
                <a:gd name="T87" fmla="*/ 355 h 810"/>
                <a:gd name="T88" fmla="*/ 34 w 685"/>
                <a:gd name="T89" fmla="*/ 377 h 810"/>
                <a:gd name="T90" fmla="*/ 6 w 685"/>
                <a:gd name="T91" fmla="*/ 398 h 810"/>
                <a:gd name="T92" fmla="*/ 20 w 685"/>
                <a:gd name="T93" fmla="*/ 497 h 810"/>
                <a:gd name="T94" fmla="*/ 73 w 685"/>
                <a:gd name="T95" fmla="*/ 611 h 810"/>
                <a:gd name="T96" fmla="*/ 152 w 685"/>
                <a:gd name="T97" fmla="*/ 707 h 810"/>
                <a:gd name="T98" fmla="*/ 253 w 685"/>
                <a:gd name="T99" fmla="*/ 781 h 810"/>
                <a:gd name="T100" fmla="*/ 305 w 685"/>
                <a:gd name="T101" fmla="*/ 807 h 810"/>
                <a:gd name="T102" fmla="*/ 318 w 685"/>
                <a:gd name="T103" fmla="*/ 777 h 810"/>
                <a:gd name="T104" fmla="*/ 343 w 685"/>
                <a:gd name="T105" fmla="*/ 764 h 810"/>
                <a:gd name="T106" fmla="*/ 383 w 685"/>
                <a:gd name="T107" fmla="*/ 764 h 810"/>
                <a:gd name="T108" fmla="*/ 469 w 685"/>
                <a:gd name="T109" fmla="*/ 764 h 810"/>
                <a:gd name="T110" fmla="*/ 563 w 685"/>
                <a:gd name="T111" fmla="*/ 764 h 810"/>
                <a:gd name="T112" fmla="*/ 621 w 685"/>
                <a:gd name="T113" fmla="*/ 764 h 810"/>
                <a:gd name="T114" fmla="*/ 625 w 685"/>
                <a:gd name="T115" fmla="*/ 716 h 810"/>
                <a:gd name="T116" fmla="*/ 646 w 685"/>
                <a:gd name="T117" fmla="*/ 694 h 810"/>
                <a:gd name="T118" fmla="*/ 682 w 685"/>
                <a:gd name="T119" fmla="*/ 681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5"/>
                <a:gd name="T181" fmla="*/ 0 h 810"/>
                <a:gd name="T182" fmla="*/ 685 w 685"/>
                <a:gd name="T183" fmla="*/ 810 h 8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5" h="810">
                  <a:moveTo>
                    <a:pt x="685" y="677"/>
                  </a:moveTo>
                  <a:lnTo>
                    <a:pt x="669" y="674"/>
                  </a:lnTo>
                  <a:lnTo>
                    <a:pt x="654" y="668"/>
                  </a:lnTo>
                  <a:lnTo>
                    <a:pt x="642" y="658"/>
                  </a:lnTo>
                  <a:lnTo>
                    <a:pt x="631" y="648"/>
                  </a:lnTo>
                  <a:lnTo>
                    <a:pt x="623" y="636"/>
                  </a:lnTo>
                  <a:lnTo>
                    <a:pt x="619" y="624"/>
                  </a:lnTo>
                  <a:lnTo>
                    <a:pt x="618" y="612"/>
                  </a:lnTo>
                  <a:lnTo>
                    <a:pt x="621" y="603"/>
                  </a:lnTo>
                  <a:lnTo>
                    <a:pt x="614" y="608"/>
                  </a:lnTo>
                  <a:lnTo>
                    <a:pt x="606" y="613"/>
                  </a:lnTo>
                  <a:lnTo>
                    <a:pt x="598" y="618"/>
                  </a:lnTo>
                  <a:lnTo>
                    <a:pt x="592" y="621"/>
                  </a:lnTo>
                  <a:lnTo>
                    <a:pt x="584" y="621"/>
                  </a:lnTo>
                  <a:lnTo>
                    <a:pt x="575" y="621"/>
                  </a:lnTo>
                  <a:lnTo>
                    <a:pt x="564" y="621"/>
                  </a:lnTo>
                  <a:lnTo>
                    <a:pt x="551" y="621"/>
                  </a:lnTo>
                  <a:lnTo>
                    <a:pt x="538" y="621"/>
                  </a:lnTo>
                  <a:lnTo>
                    <a:pt x="523" y="621"/>
                  </a:lnTo>
                  <a:lnTo>
                    <a:pt x="508" y="620"/>
                  </a:lnTo>
                  <a:lnTo>
                    <a:pt x="494" y="620"/>
                  </a:lnTo>
                  <a:lnTo>
                    <a:pt x="479" y="620"/>
                  </a:lnTo>
                  <a:lnTo>
                    <a:pt x="464" y="620"/>
                  </a:lnTo>
                  <a:lnTo>
                    <a:pt x="452" y="620"/>
                  </a:lnTo>
                  <a:lnTo>
                    <a:pt x="440" y="619"/>
                  </a:lnTo>
                  <a:lnTo>
                    <a:pt x="430" y="619"/>
                  </a:lnTo>
                  <a:lnTo>
                    <a:pt x="422" y="620"/>
                  </a:lnTo>
                  <a:lnTo>
                    <a:pt x="415" y="620"/>
                  </a:lnTo>
                  <a:lnTo>
                    <a:pt x="412" y="620"/>
                  </a:lnTo>
                  <a:lnTo>
                    <a:pt x="408" y="616"/>
                  </a:lnTo>
                  <a:lnTo>
                    <a:pt x="404" y="611"/>
                  </a:lnTo>
                  <a:lnTo>
                    <a:pt x="400" y="607"/>
                  </a:lnTo>
                  <a:lnTo>
                    <a:pt x="396" y="602"/>
                  </a:lnTo>
                  <a:lnTo>
                    <a:pt x="391" y="597"/>
                  </a:lnTo>
                  <a:lnTo>
                    <a:pt x="387" y="593"/>
                  </a:lnTo>
                  <a:lnTo>
                    <a:pt x="384" y="590"/>
                  </a:lnTo>
                  <a:lnTo>
                    <a:pt x="381" y="586"/>
                  </a:lnTo>
                  <a:lnTo>
                    <a:pt x="384" y="579"/>
                  </a:lnTo>
                  <a:lnTo>
                    <a:pt x="388" y="569"/>
                  </a:lnTo>
                  <a:lnTo>
                    <a:pt x="394" y="555"/>
                  </a:lnTo>
                  <a:lnTo>
                    <a:pt x="399" y="542"/>
                  </a:lnTo>
                  <a:lnTo>
                    <a:pt x="394" y="535"/>
                  </a:lnTo>
                  <a:lnTo>
                    <a:pt x="386" y="527"/>
                  </a:lnTo>
                  <a:lnTo>
                    <a:pt x="378" y="518"/>
                  </a:lnTo>
                  <a:lnTo>
                    <a:pt x="368" y="507"/>
                  </a:lnTo>
                  <a:lnTo>
                    <a:pt x="373" y="502"/>
                  </a:lnTo>
                  <a:lnTo>
                    <a:pt x="380" y="494"/>
                  </a:lnTo>
                  <a:lnTo>
                    <a:pt x="387" y="483"/>
                  </a:lnTo>
                  <a:lnTo>
                    <a:pt x="395" y="474"/>
                  </a:lnTo>
                  <a:lnTo>
                    <a:pt x="391" y="471"/>
                  </a:lnTo>
                  <a:lnTo>
                    <a:pt x="387" y="465"/>
                  </a:lnTo>
                  <a:lnTo>
                    <a:pt x="380" y="458"/>
                  </a:lnTo>
                  <a:lnTo>
                    <a:pt x="373" y="450"/>
                  </a:lnTo>
                  <a:lnTo>
                    <a:pt x="364" y="440"/>
                  </a:lnTo>
                  <a:lnTo>
                    <a:pt x="357" y="432"/>
                  </a:lnTo>
                  <a:lnTo>
                    <a:pt x="349" y="424"/>
                  </a:lnTo>
                  <a:lnTo>
                    <a:pt x="342" y="416"/>
                  </a:lnTo>
                  <a:lnTo>
                    <a:pt x="346" y="398"/>
                  </a:lnTo>
                  <a:lnTo>
                    <a:pt x="347" y="380"/>
                  </a:lnTo>
                  <a:lnTo>
                    <a:pt x="346" y="364"/>
                  </a:lnTo>
                  <a:lnTo>
                    <a:pt x="342" y="355"/>
                  </a:lnTo>
                  <a:lnTo>
                    <a:pt x="338" y="355"/>
                  </a:lnTo>
                  <a:lnTo>
                    <a:pt x="333" y="356"/>
                  </a:lnTo>
                  <a:lnTo>
                    <a:pt x="327" y="359"/>
                  </a:lnTo>
                  <a:lnTo>
                    <a:pt x="319" y="362"/>
                  </a:lnTo>
                  <a:lnTo>
                    <a:pt x="313" y="366"/>
                  </a:lnTo>
                  <a:lnTo>
                    <a:pt x="306" y="372"/>
                  </a:lnTo>
                  <a:lnTo>
                    <a:pt x="301" y="376"/>
                  </a:lnTo>
                  <a:lnTo>
                    <a:pt x="295" y="380"/>
                  </a:lnTo>
                  <a:lnTo>
                    <a:pt x="292" y="374"/>
                  </a:lnTo>
                  <a:lnTo>
                    <a:pt x="293" y="366"/>
                  </a:lnTo>
                  <a:lnTo>
                    <a:pt x="296" y="358"/>
                  </a:lnTo>
                  <a:lnTo>
                    <a:pt x="303" y="349"/>
                  </a:lnTo>
                  <a:lnTo>
                    <a:pt x="313" y="336"/>
                  </a:lnTo>
                  <a:lnTo>
                    <a:pt x="323" y="327"/>
                  </a:lnTo>
                  <a:lnTo>
                    <a:pt x="331" y="320"/>
                  </a:lnTo>
                  <a:lnTo>
                    <a:pt x="339" y="316"/>
                  </a:lnTo>
                  <a:lnTo>
                    <a:pt x="349" y="313"/>
                  </a:lnTo>
                  <a:lnTo>
                    <a:pt x="359" y="312"/>
                  </a:lnTo>
                  <a:lnTo>
                    <a:pt x="371" y="312"/>
                  </a:lnTo>
                  <a:lnTo>
                    <a:pt x="384" y="313"/>
                  </a:lnTo>
                  <a:lnTo>
                    <a:pt x="399" y="312"/>
                  </a:lnTo>
                  <a:lnTo>
                    <a:pt x="408" y="307"/>
                  </a:lnTo>
                  <a:lnTo>
                    <a:pt x="412" y="301"/>
                  </a:lnTo>
                  <a:lnTo>
                    <a:pt x="414" y="291"/>
                  </a:lnTo>
                  <a:lnTo>
                    <a:pt x="413" y="283"/>
                  </a:lnTo>
                  <a:lnTo>
                    <a:pt x="410" y="275"/>
                  </a:lnTo>
                  <a:lnTo>
                    <a:pt x="407" y="267"/>
                  </a:lnTo>
                  <a:lnTo>
                    <a:pt x="404" y="263"/>
                  </a:lnTo>
                  <a:lnTo>
                    <a:pt x="403" y="259"/>
                  </a:lnTo>
                  <a:lnTo>
                    <a:pt x="405" y="255"/>
                  </a:lnTo>
                  <a:lnTo>
                    <a:pt x="409" y="251"/>
                  </a:lnTo>
                  <a:lnTo>
                    <a:pt x="413" y="246"/>
                  </a:lnTo>
                  <a:lnTo>
                    <a:pt x="410" y="242"/>
                  </a:lnTo>
                  <a:lnTo>
                    <a:pt x="408" y="238"/>
                  </a:lnTo>
                  <a:lnTo>
                    <a:pt x="408" y="235"/>
                  </a:lnTo>
                  <a:lnTo>
                    <a:pt x="410" y="233"/>
                  </a:lnTo>
                  <a:lnTo>
                    <a:pt x="413" y="232"/>
                  </a:lnTo>
                  <a:lnTo>
                    <a:pt x="415" y="231"/>
                  </a:lnTo>
                  <a:lnTo>
                    <a:pt x="415" y="230"/>
                  </a:lnTo>
                  <a:lnTo>
                    <a:pt x="415" y="227"/>
                  </a:lnTo>
                  <a:lnTo>
                    <a:pt x="415" y="222"/>
                  </a:lnTo>
                  <a:lnTo>
                    <a:pt x="414" y="217"/>
                  </a:lnTo>
                  <a:lnTo>
                    <a:pt x="413" y="212"/>
                  </a:lnTo>
                  <a:lnTo>
                    <a:pt x="412" y="207"/>
                  </a:lnTo>
                  <a:lnTo>
                    <a:pt x="413" y="202"/>
                  </a:lnTo>
                  <a:lnTo>
                    <a:pt x="418" y="197"/>
                  </a:lnTo>
                  <a:lnTo>
                    <a:pt x="423" y="193"/>
                  </a:lnTo>
                  <a:lnTo>
                    <a:pt x="426" y="187"/>
                  </a:lnTo>
                  <a:lnTo>
                    <a:pt x="423" y="182"/>
                  </a:lnTo>
                  <a:lnTo>
                    <a:pt x="420" y="174"/>
                  </a:lnTo>
                  <a:lnTo>
                    <a:pt x="414" y="167"/>
                  </a:lnTo>
                  <a:lnTo>
                    <a:pt x="408" y="159"/>
                  </a:lnTo>
                  <a:lnTo>
                    <a:pt x="402" y="150"/>
                  </a:lnTo>
                  <a:lnTo>
                    <a:pt x="396" y="142"/>
                  </a:lnTo>
                  <a:lnTo>
                    <a:pt x="388" y="133"/>
                  </a:lnTo>
                  <a:lnTo>
                    <a:pt x="382" y="125"/>
                  </a:lnTo>
                  <a:lnTo>
                    <a:pt x="384" y="110"/>
                  </a:lnTo>
                  <a:lnTo>
                    <a:pt x="380" y="94"/>
                  </a:lnTo>
                  <a:lnTo>
                    <a:pt x="374" y="82"/>
                  </a:lnTo>
                  <a:lnTo>
                    <a:pt x="371" y="73"/>
                  </a:lnTo>
                  <a:lnTo>
                    <a:pt x="373" y="64"/>
                  </a:lnTo>
                  <a:lnTo>
                    <a:pt x="378" y="51"/>
                  </a:lnTo>
                  <a:lnTo>
                    <a:pt x="385" y="38"/>
                  </a:lnTo>
                  <a:lnTo>
                    <a:pt x="390" y="30"/>
                  </a:lnTo>
                  <a:lnTo>
                    <a:pt x="391" y="26"/>
                  </a:lnTo>
                  <a:lnTo>
                    <a:pt x="390" y="22"/>
                  </a:lnTo>
                  <a:lnTo>
                    <a:pt x="388" y="19"/>
                  </a:lnTo>
                  <a:lnTo>
                    <a:pt x="384" y="16"/>
                  </a:lnTo>
                  <a:lnTo>
                    <a:pt x="379" y="12"/>
                  </a:lnTo>
                  <a:lnTo>
                    <a:pt x="374" y="10"/>
                  </a:lnTo>
                  <a:lnTo>
                    <a:pt x="367" y="8"/>
                  </a:lnTo>
                  <a:lnTo>
                    <a:pt x="362" y="6"/>
                  </a:lnTo>
                  <a:lnTo>
                    <a:pt x="358" y="5"/>
                  </a:lnTo>
                  <a:lnTo>
                    <a:pt x="352" y="3"/>
                  </a:lnTo>
                  <a:lnTo>
                    <a:pt x="342" y="3"/>
                  </a:lnTo>
                  <a:lnTo>
                    <a:pt x="331" y="2"/>
                  </a:lnTo>
                  <a:lnTo>
                    <a:pt x="318" y="1"/>
                  </a:lnTo>
                  <a:lnTo>
                    <a:pt x="305" y="1"/>
                  </a:lnTo>
                  <a:lnTo>
                    <a:pt x="290" y="0"/>
                  </a:lnTo>
                  <a:lnTo>
                    <a:pt x="275" y="0"/>
                  </a:lnTo>
                  <a:lnTo>
                    <a:pt x="259" y="0"/>
                  </a:lnTo>
                  <a:lnTo>
                    <a:pt x="243" y="1"/>
                  </a:lnTo>
                  <a:lnTo>
                    <a:pt x="229" y="2"/>
                  </a:lnTo>
                  <a:lnTo>
                    <a:pt x="215" y="3"/>
                  </a:lnTo>
                  <a:lnTo>
                    <a:pt x="202" y="6"/>
                  </a:lnTo>
                  <a:lnTo>
                    <a:pt x="191" y="8"/>
                  </a:lnTo>
                  <a:lnTo>
                    <a:pt x="182" y="11"/>
                  </a:lnTo>
                  <a:lnTo>
                    <a:pt x="174" y="15"/>
                  </a:lnTo>
                  <a:lnTo>
                    <a:pt x="163" y="25"/>
                  </a:lnTo>
                  <a:lnTo>
                    <a:pt x="150" y="38"/>
                  </a:lnTo>
                  <a:lnTo>
                    <a:pt x="138" y="54"/>
                  </a:lnTo>
                  <a:lnTo>
                    <a:pt x="125" y="70"/>
                  </a:lnTo>
                  <a:lnTo>
                    <a:pt x="115" y="88"/>
                  </a:lnTo>
                  <a:lnTo>
                    <a:pt x="104" y="104"/>
                  </a:lnTo>
                  <a:lnTo>
                    <a:pt x="97" y="118"/>
                  </a:lnTo>
                  <a:lnTo>
                    <a:pt x="92" y="131"/>
                  </a:lnTo>
                  <a:lnTo>
                    <a:pt x="91" y="142"/>
                  </a:lnTo>
                  <a:lnTo>
                    <a:pt x="93" y="157"/>
                  </a:lnTo>
                  <a:lnTo>
                    <a:pt x="99" y="171"/>
                  </a:lnTo>
                  <a:lnTo>
                    <a:pt x="107" y="186"/>
                  </a:lnTo>
                  <a:lnTo>
                    <a:pt x="115" y="201"/>
                  </a:lnTo>
                  <a:lnTo>
                    <a:pt x="122" y="213"/>
                  </a:lnTo>
                  <a:lnTo>
                    <a:pt x="128" y="223"/>
                  </a:lnTo>
                  <a:lnTo>
                    <a:pt x="133" y="231"/>
                  </a:lnTo>
                  <a:lnTo>
                    <a:pt x="135" y="244"/>
                  </a:lnTo>
                  <a:lnTo>
                    <a:pt x="135" y="261"/>
                  </a:lnTo>
                  <a:lnTo>
                    <a:pt x="134" y="279"/>
                  </a:lnTo>
                  <a:lnTo>
                    <a:pt x="131" y="294"/>
                  </a:lnTo>
                  <a:lnTo>
                    <a:pt x="120" y="303"/>
                  </a:lnTo>
                  <a:lnTo>
                    <a:pt x="109" y="311"/>
                  </a:lnTo>
                  <a:lnTo>
                    <a:pt x="96" y="319"/>
                  </a:lnTo>
                  <a:lnTo>
                    <a:pt x="85" y="329"/>
                  </a:lnTo>
                  <a:lnTo>
                    <a:pt x="74" y="337"/>
                  </a:lnTo>
                  <a:lnTo>
                    <a:pt x="64" y="347"/>
                  </a:lnTo>
                  <a:lnTo>
                    <a:pt x="55" y="355"/>
                  </a:lnTo>
                  <a:lnTo>
                    <a:pt x="48" y="364"/>
                  </a:lnTo>
                  <a:lnTo>
                    <a:pt x="45" y="367"/>
                  </a:lnTo>
                  <a:lnTo>
                    <a:pt x="40" y="372"/>
                  </a:lnTo>
                  <a:lnTo>
                    <a:pt x="34" y="377"/>
                  </a:lnTo>
                  <a:lnTo>
                    <a:pt x="27" y="382"/>
                  </a:lnTo>
                  <a:lnTo>
                    <a:pt x="20" y="387"/>
                  </a:lnTo>
                  <a:lnTo>
                    <a:pt x="14" y="392"/>
                  </a:lnTo>
                  <a:lnTo>
                    <a:pt x="6" y="398"/>
                  </a:lnTo>
                  <a:lnTo>
                    <a:pt x="0" y="402"/>
                  </a:lnTo>
                  <a:lnTo>
                    <a:pt x="4" y="434"/>
                  </a:lnTo>
                  <a:lnTo>
                    <a:pt x="12" y="466"/>
                  </a:lnTo>
                  <a:lnTo>
                    <a:pt x="20" y="497"/>
                  </a:lnTo>
                  <a:lnTo>
                    <a:pt x="30" y="527"/>
                  </a:lnTo>
                  <a:lnTo>
                    <a:pt x="43" y="556"/>
                  </a:lnTo>
                  <a:lnTo>
                    <a:pt x="58" y="584"/>
                  </a:lnTo>
                  <a:lnTo>
                    <a:pt x="73" y="611"/>
                  </a:lnTo>
                  <a:lnTo>
                    <a:pt x="91" y="637"/>
                  </a:lnTo>
                  <a:lnTo>
                    <a:pt x="110" y="661"/>
                  </a:lnTo>
                  <a:lnTo>
                    <a:pt x="130" y="685"/>
                  </a:lnTo>
                  <a:lnTo>
                    <a:pt x="152" y="707"/>
                  </a:lnTo>
                  <a:lnTo>
                    <a:pt x="175" y="728"/>
                  </a:lnTo>
                  <a:lnTo>
                    <a:pt x="200" y="748"/>
                  </a:lnTo>
                  <a:lnTo>
                    <a:pt x="226" y="766"/>
                  </a:lnTo>
                  <a:lnTo>
                    <a:pt x="253" y="781"/>
                  </a:lnTo>
                  <a:lnTo>
                    <a:pt x="281" y="796"/>
                  </a:lnTo>
                  <a:lnTo>
                    <a:pt x="287" y="799"/>
                  </a:lnTo>
                  <a:lnTo>
                    <a:pt x="296" y="803"/>
                  </a:lnTo>
                  <a:lnTo>
                    <a:pt x="305" y="807"/>
                  </a:lnTo>
                  <a:lnTo>
                    <a:pt x="310" y="810"/>
                  </a:lnTo>
                  <a:lnTo>
                    <a:pt x="311" y="803"/>
                  </a:lnTo>
                  <a:lnTo>
                    <a:pt x="314" y="791"/>
                  </a:lnTo>
                  <a:lnTo>
                    <a:pt x="318" y="777"/>
                  </a:lnTo>
                  <a:lnTo>
                    <a:pt x="324" y="763"/>
                  </a:lnTo>
                  <a:lnTo>
                    <a:pt x="330" y="763"/>
                  </a:lnTo>
                  <a:lnTo>
                    <a:pt x="336" y="763"/>
                  </a:lnTo>
                  <a:lnTo>
                    <a:pt x="343" y="764"/>
                  </a:lnTo>
                  <a:lnTo>
                    <a:pt x="349" y="764"/>
                  </a:lnTo>
                  <a:lnTo>
                    <a:pt x="356" y="764"/>
                  </a:lnTo>
                  <a:lnTo>
                    <a:pt x="367" y="764"/>
                  </a:lnTo>
                  <a:lnTo>
                    <a:pt x="383" y="764"/>
                  </a:lnTo>
                  <a:lnTo>
                    <a:pt x="402" y="764"/>
                  </a:lnTo>
                  <a:lnTo>
                    <a:pt x="423" y="764"/>
                  </a:lnTo>
                  <a:lnTo>
                    <a:pt x="445" y="764"/>
                  </a:lnTo>
                  <a:lnTo>
                    <a:pt x="469" y="764"/>
                  </a:lnTo>
                  <a:lnTo>
                    <a:pt x="494" y="764"/>
                  </a:lnTo>
                  <a:lnTo>
                    <a:pt x="518" y="764"/>
                  </a:lnTo>
                  <a:lnTo>
                    <a:pt x="541" y="764"/>
                  </a:lnTo>
                  <a:lnTo>
                    <a:pt x="563" y="764"/>
                  </a:lnTo>
                  <a:lnTo>
                    <a:pt x="581" y="764"/>
                  </a:lnTo>
                  <a:lnTo>
                    <a:pt x="598" y="764"/>
                  </a:lnTo>
                  <a:lnTo>
                    <a:pt x="612" y="764"/>
                  </a:lnTo>
                  <a:lnTo>
                    <a:pt x="621" y="764"/>
                  </a:lnTo>
                  <a:lnTo>
                    <a:pt x="625" y="764"/>
                  </a:lnTo>
                  <a:lnTo>
                    <a:pt x="625" y="751"/>
                  </a:lnTo>
                  <a:lnTo>
                    <a:pt x="625" y="733"/>
                  </a:lnTo>
                  <a:lnTo>
                    <a:pt x="625" y="716"/>
                  </a:lnTo>
                  <a:lnTo>
                    <a:pt x="625" y="703"/>
                  </a:lnTo>
                  <a:lnTo>
                    <a:pt x="629" y="700"/>
                  </a:lnTo>
                  <a:lnTo>
                    <a:pt x="637" y="697"/>
                  </a:lnTo>
                  <a:lnTo>
                    <a:pt x="646" y="694"/>
                  </a:lnTo>
                  <a:lnTo>
                    <a:pt x="656" y="691"/>
                  </a:lnTo>
                  <a:lnTo>
                    <a:pt x="666" y="688"/>
                  </a:lnTo>
                  <a:lnTo>
                    <a:pt x="675" y="684"/>
                  </a:lnTo>
                  <a:lnTo>
                    <a:pt x="682" y="681"/>
                  </a:lnTo>
                  <a:lnTo>
                    <a:pt x="685" y="678"/>
                  </a:lnTo>
                  <a:lnTo>
                    <a:pt x="685" y="677"/>
                  </a:lnTo>
                  <a:close/>
                </a:path>
              </a:pathLst>
            </a:custGeom>
            <a:solidFill>
              <a:srgbClr val="FFFFFF"/>
            </a:solidFill>
            <a:ln w="9525">
              <a:noFill/>
              <a:round/>
              <a:headEnd/>
              <a:tailEnd/>
            </a:ln>
          </p:spPr>
          <p:txBody>
            <a:bodyPr/>
            <a:lstStyle/>
            <a:p>
              <a:endParaRPr lang="en-US"/>
            </a:p>
          </p:txBody>
        </p:sp>
        <p:sp>
          <p:nvSpPr>
            <p:cNvPr id="2144" name="Freeform 81"/>
            <p:cNvSpPr>
              <a:spLocks/>
            </p:cNvSpPr>
            <p:nvPr/>
          </p:nvSpPr>
          <p:spPr bwMode="auto">
            <a:xfrm>
              <a:off x="3496" y="1934"/>
              <a:ext cx="72" cy="102"/>
            </a:xfrm>
            <a:custGeom>
              <a:avLst/>
              <a:gdLst>
                <a:gd name="T0" fmla="*/ 11 w 72"/>
                <a:gd name="T1" fmla="*/ 27 h 102"/>
                <a:gd name="T2" fmla="*/ 3 w 72"/>
                <a:gd name="T3" fmla="*/ 20 h 102"/>
                <a:gd name="T4" fmla="*/ 0 w 72"/>
                <a:gd name="T5" fmla="*/ 32 h 102"/>
                <a:gd name="T6" fmla="*/ 1 w 72"/>
                <a:gd name="T7" fmla="*/ 45 h 102"/>
                <a:gd name="T8" fmla="*/ 5 w 72"/>
                <a:gd name="T9" fmla="*/ 59 h 102"/>
                <a:gd name="T10" fmla="*/ 14 w 72"/>
                <a:gd name="T11" fmla="*/ 71 h 102"/>
                <a:gd name="T12" fmla="*/ 26 w 72"/>
                <a:gd name="T13" fmla="*/ 83 h 102"/>
                <a:gd name="T14" fmla="*/ 38 w 72"/>
                <a:gd name="T15" fmla="*/ 93 h 102"/>
                <a:gd name="T16" fmla="*/ 55 w 72"/>
                <a:gd name="T17" fmla="*/ 99 h 102"/>
                <a:gd name="T18" fmla="*/ 72 w 72"/>
                <a:gd name="T19" fmla="*/ 102 h 102"/>
                <a:gd name="T20" fmla="*/ 72 w 72"/>
                <a:gd name="T21" fmla="*/ 92 h 102"/>
                <a:gd name="T22" fmla="*/ 57 w 72"/>
                <a:gd name="T23" fmla="*/ 89 h 102"/>
                <a:gd name="T24" fmla="*/ 45 w 72"/>
                <a:gd name="T25" fmla="*/ 83 h 102"/>
                <a:gd name="T26" fmla="*/ 32 w 72"/>
                <a:gd name="T27" fmla="*/ 74 h 102"/>
                <a:gd name="T28" fmla="*/ 23 w 72"/>
                <a:gd name="T29" fmla="*/ 65 h 102"/>
                <a:gd name="T30" fmla="*/ 15 w 72"/>
                <a:gd name="T31" fmla="*/ 54 h 102"/>
                <a:gd name="T32" fmla="*/ 11 w 72"/>
                <a:gd name="T33" fmla="*/ 43 h 102"/>
                <a:gd name="T34" fmla="*/ 10 w 72"/>
                <a:gd name="T35" fmla="*/ 32 h 102"/>
                <a:gd name="T36" fmla="*/ 13 w 72"/>
                <a:gd name="T37" fmla="*/ 26 h 102"/>
                <a:gd name="T38" fmla="*/ 5 w 72"/>
                <a:gd name="T39" fmla="*/ 19 h 102"/>
                <a:gd name="T40" fmla="*/ 13 w 72"/>
                <a:gd name="T41" fmla="*/ 26 h 102"/>
                <a:gd name="T42" fmla="*/ 30 w 72"/>
                <a:gd name="T43" fmla="*/ 0 h 102"/>
                <a:gd name="T44" fmla="*/ 5 w 72"/>
                <a:gd name="T45" fmla="*/ 19 h 102"/>
                <a:gd name="T46" fmla="*/ 11 w 72"/>
                <a:gd name="T47" fmla="*/ 27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102"/>
                <a:gd name="T74" fmla="*/ 72 w 72"/>
                <a:gd name="T75" fmla="*/ 102 h 1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102">
                  <a:moveTo>
                    <a:pt x="11" y="27"/>
                  </a:moveTo>
                  <a:lnTo>
                    <a:pt x="3" y="20"/>
                  </a:lnTo>
                  <a:lnTo>
                    <a:pt x="0" y="32"/>
                  </a:lnTo>
                  <a:lnTo>
                    <a:pt x="1" y="45"/>
                  </a:lnTo>
                  <a:lnTo>
                    <a:pt x="5" y="59"/>
                  </a:lnTo>
                  <a:lnTo>
                    <a:pt x="14" y="71"/>
                  </a:lnTo>
                  <a:lnTo>
                    <a:pt x="26" y="83"/>
                  </a:lnTo>
                  <a:lnTo>
                    <a:pt x="38" y="93"/>
                  </a:lnTo>
                  <a:lnTo>
                    <a:pt x="55" y="99"/>
                  </a:lnTo>
                  <a:lnTo>
                    <a:pt x="72" y="102"/>
                  </a:lnTo>
                  <a:lnTo>
                    <a:pt x="72" y="92"/>
                  </a:lnTo>
                  <a:lnTo>
                    <a:pt x="57" y="89"/>
                  </a:lnTo>
                  <a:lnTo>
                    <a:pt x="45" y="83"/>
                  </a:lnTo>
                  <a:lnTo>
                    <a:pt x="32" y="74"/>
                  </a:lnTo>
                  <a:lnTo>
                    <a:pt x="23" y="65"/>
                  </a:lnTo>
                  <a:lnTo>
                    <a:pt x="15" y="54"/>
                  </a:lnTo>
                  <a:lnTo>
                    <a:pt x="11" y="43"/>
                  </a:lnTo>
                  <a:lnTo>
                    <a:pt x="10" y="32"/>
                  </a:lnTo>
                  <a:lnTo>
                    <a:pt x="13" y="26"/>
                  </a:lnTo>
                  <a:lnTo>
                    <a:pt x="5" y="19"/>
                  </a:lnTo>
                  <a:lnTo>
                    <a:pt x="13" y="26"/>
                  </a:lnTo>
                  <a:lnTo>
                    <a:pt x="30" y="0"/>
                  </a:lnTo>
                  <a:lnTo>
                    <a:pt x="5" y="19"/>
                  </a:lnTo>
                  <a:lnTo>
                    <a:pt x="11" y="27"/>
                  </a:lnTo>
                  <a:close/>
                </a:path>
              </a:pathLst>
            </a:custGeom>
            <a:solidFill>
              <a:srgbClr val="000000"/>
            </a:solidFill>
            <a:ln w="9525">
              <a:noFill/>
              <a:round/>
              <a:headEnd/>
              <a:tailEnd/>
            </a:ln>
          </p:spPr>
          <p:txBody>
            <a:bodyPr/>
            <a:lstStyle/>
            <a:p>
              <a:endParaRPr lang="en-US"/>
            </a:p>
          </p:txBody>
        </p:sp>
        <p:sp>
          <p:nvSpPr>
            <p:cNvPr id="2145" name="Freeform 82"/>
            <p:cNvSpPr>
              <a:spLocks/>
            </p:cNvSpPr>
            <p:nvPr/>
          </p:nvSpPr>
          <p:spPr bwMode="auto">
            <a:xfrm>
              <a:off x="3474" y="1953"/>
              <a:ext cx="33" cy="28"/>
            </a:xfrm>
            <a:custGeom>
              <a:avLst/>
              <a:gdLst>
                <a:gd name="T0" fmla="*/ 1 w 33"/>
                <a:gd name="T1" fmla="*/ 27 h 28"/>
                <a:gd name="T2" fmla="*/ 2 w 33"/>
                <a:gd name="T3" fmla="*/ 27 h 28"/>
                <a:gd name="T4" fmla="*/ 9 w 33"/>
                <a:gd name="T5" fmla="*/ 24 h 28"/>
                <a:gd name="T6" fmla="*/ 19 w 33"/>
                <a:gd name="T7" fmla="*/ 20 h 28"/>
                <a:gd name="T8" fmla="*/ 26 w 33"/>
                <a:gd name="T9" fmla="*/ 13 h 28"/>
                <a:gd name="T10" fmla="*/ 33 w 33"/>
                <a:gd name="T11" fmla="*/ 8 h 28"/>
                <a:gd name="T12" fmla="*/ 27 w 33"/>
                <a:gd name="T13" fmla="*/ 0 h 28"/>
                <a:gd name="T14" fmla="*/ 20 w 33"/>
                <a:gd name="T15" fmla="*/ 5 h 28"/>
                <a:gd name="T16" fmla="*/ 12 w 33"/>
                <a:gd name="T17" fmla="*/ 9 h 28"/>
                <a:gd name="T18" fmla="*/ 5 w 33"/>
                <a:gd name="T19" fmla="*/ 13 h 28"/>
                <a:gd name="T20" fmla="*/ 0 w 33"/>
                <a:gd name="T21" fmla="*/ 17 h 28"/>
                <a:gd name="T22" fmla="*/ 1 w 33"/>
                <a:gd name="T23" fmla="*/ 17 h 28"/>
                <a:gd name="T24" fmla="*/ 1 w 33"/>
                <a:gd name="T25" fmla="*/ 28 h 28"/>
                <a:gd name="T26" fmla="*/ 1 w 33"/>
                <a:gd name="T27" fmla="*/ 27 h 28"/>
                <a:gd name="T28" fmla="*/ 2 w 33"/>
                <a:gd name="T29" fmla="*/ 27 h 28"/>
                <a:gd name="T30" fmla="*/ 1 w 33"/>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8"/>
                <a:gd name="T50" fmla="*/ 33 w 33"/>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8">
                  <a:moveTo>
                    <a:pt x="1" y="27"/>
                  </a:moveTo>
                  <a:lnTo>
                    <a:pt x="2" y="27"/>
                  </a:lnTo>
                  <a:lnTo>
                    <a:pt x="9" y="24"/>
                  </a:lnTo>
                  <a:lnTo>
                    <a:pt x="19" y="20"/>
                  </a:lnTo>
                  <a:lnTo>
                    <a:pt x="26" y="13"/>
                  </a:lnTo>
                  <a:lnTo>
                    <a:pt x="33" y="8"/>
                  </a:lnTo>
                  <a:lnTo>
                    <a:pt x="27" y="0"/>
                  </a:lnTo>
                  <a:lnTo>
                    <a:pt x="20" y="5"/>
                  </a:lnTo>
                  <a:lnTo>
                    <a:pt x="12" y="9"/>
                  </a:lnTo>
                  <a:lnTo>
                    <a:pt x="5" y="13"/>
                  </a:lnTo>
                  <a:lnTo>
                    <a:pt x="0" y="17"/>
                  </a:lnTo>
                  <a:lnTo>
                    <a:pt x="1" y="17"/>
                  </a:lnTo>
                  <a:lnTo>
                    <a:pt x="1" y="28"/>
                  </a:lnTo>
                  <a:lnTo>
                    <a:pt x="1" y="27"/>
                  </a:lnTo>
                  <a:lnTo>
                    <a:pt x="2" y="27"/>
                  </a:lnTo>
                  <a:lnTo>
                    <a:pt x="1" y="27"/>
                  </a:lnTo>
                  <a:close/>
                </a:path>
              </a:pathLst>
            </a:custGeom>
            <a:solidFill>
              <a:srgbClr val="000000"/>
            </a:solidFill>
            <a:ln w="9525">
              <a:noFill/>
              <a:round/>
              <a:headEnd/>
              <a:tailEnd/>
            </a:ln>
          </p:spPr>
          <p:txBody>
            <a:bodyPr/>
            <a:lstStyle/>
            <a:p>
              <a:endParaRPr lang="en-US"/>
            </a:p>
          </p:txBody>
        </p:sp>
        <p:sp>
          <p:nvSpPr>
            <p:cNvPr id="2146" name="Freeform 83"/>
            <p:cNvSpPr>
              <a:spLocks/>
            </p:cNvSpPr>
            <p:nvPr/>
          </p:nvSpPr>
          <p:spPr bwMode="auto">
            <a:xfrm>
              <a:off x="3292" y="1966"/>
              <a:ext cx="183" cy="15"/>
            </a:xfrm>
            <a:custGeom>
              <a:avLst/>
              <a:gdLst>
                <a:gd name="T0" fmla="*/ 0 w 183"/>
                <a:gd name="T1" fmla="*/ 12 h 15"/>
                <a:gd name="T2" fmla="*/ 4 w 183"/>
                <a:gd name="T3" fmla="*/ 13 h 15"/>
                <a:gd name="T4" fmla="*/ 6 w 183"/>
                <a:gd name="T5" fmla="*/ 14 h 15"/>
                <a:gd name="T6" fmla="*/ 13 w 183"/>
                <a:gd name="T7" fmla="*/ 13 h 15"/>
                <a:gd name="T8" fmla="*/ 21 w 183"/>
                <a:gd name="T9" fmla="*/ 13 h 15"/>
                <a:gd name="T10" fmla="*/ 31 w 183"/>
                <a:gd name="T11" fmla="*/ 13 h 15"/>
                <a:gd name="T12" fmla="*/ 43 w 183"/>
                <a:gd name="T13" fmla="*/ 14 h 15"/>
                <a:gd name="T14" fmla="*/ 55 w 183"/>
                <a:gd name="T15" fmla="*/ 14 h 15"/>
                <a:gd name="T16" fmla="*/ 70 w 183"/>
                <a:gd name="T17" fmla="*/ 14 h 15"/>
                <a:gd name="T18" fmla="*/ 85 w 183"/>
                <a:gd name="T19" fmla="*/ 14 h 15"/>
                <a:gd name="T20" fmla="*/ 99 w 183"/>
                <a:gd name="T21" fmla="*/ 14 h 15"/>
                <a:gd name="T22" fmla="*/ 114 w 183"/>
                <a:gd name="T23" fmla="*/ 15 h 15"/>
                <a:gd name="T24" fmla="*/ 129 w 183"/>
                <a:gd name="T25" fmla="*/ 15 h 15"/>
                <a:gd name="T26" fmla="*/ 142 w 183"/>
                <a:gd name="T27" fmla="*/ 15 h 15"/>
                <a:gd name="T28" fmla="*/ 155 w 183"/>
                <a:gd name="T29" fmla="*/ 15 h 15"/>
                <a:gd name="T30" fmla="*/ 166 w 183"/>
                <a:gd name="T31" fmla="*/ 15 h 15"/>
                <a:gd name="T32" fmla="*/ 175 w 183"/>
                <a:gd name="T33" fmla="*/ 15 h 15"/>
                <a:gd name="T34" fmla="*/ 183 w 183"/>
                <a:gd name="T35" fmla="*/ 14 h 15"/>
                <a:gd name="T36" fmla="*/ 183 w 183"/>
                <a:gd name="T37" fmla="*/ 4 h 15"/>
                <a:gd name="T38" fmla="*/ 175 w 183"/>
                <a:gd name="T39" fmla="*/ 3 h 15"/>
                <a:gd name="T40" fmla="*/ 166 w 183"/>
                <a:gd name="T41" fmla="*/ 3 h 15"/>
                <a:gd name="T42" fmla="*/ 155 w 183"/>
                <a:gd name="T43" fmla="*/ 3 h 15"/>
                <a:gd name="T44" fmla="*/ 142 w 183"/>
                <a:gd name="T45" fmla="*/ 3 h 15"/>
                <a:gd name="T46" fmla="*/ 129 w 183"/>
                <a:gd name="T47" fmla="*/ 3 h 15"/>
                <a:gd name="T48" fmla="*/ 114 w 183"/>
                <a:gd name="T49" fmla="*/ 3 h 15"/>
                <a:gd name="T50" fmla="*/ 99 w 183"/>
                <a:gd name="T51" fmla="*/ 1 h 15"/>
                <a:gd name="T52" fmla="*/ 85 w 183"/>
                <a:gd name="T53" fmla="*/ 1 h 15"/>
                <a:gd name="T54" fmla="*/ 70 w 183"/>
                <a:gd name="T55" fmla="*/ 1 h 15"/>
                <a:gd name="T56" fmla="*/ 55 w 183"/>
                <a:gd name="T57" fmla="*/ 1 h 15"/>
                <a:gd name="T58" fmla="*/ 43 w 183"/>
                <a:gd name="T59" fmla="*/ 1 h 15"/>
                <a:gd name="T60" fmla="*/ 31 w 183"/>
                <a:gd name="T61" fmla="*/ 0 h 15"/>
                <a:gd name="T62" fmla="*/ 21 w 183"/>
                <a:gd name="T63" fmla="*/ 0 h 15"/>
                <a:gd name="T64" fmla="*/ 13 w 183"/>
                <a:gd name="T65" fmla="*/ 3 h 15"/>
                <a:gd name="T66" fmla="*/ 6 w 183"/>
                <a:gd name="T67" fmla="*/ 1 h 15"/>
                <a:gd name="T68" fmla="*/ 2 w 183"/>
                <a:gd name="T69" fmla="*/ 3 h 15"/>
                <a:gd name="T70" fmla="*/ 6 w 183"/>
                <a:gd name="T71" fmla="*/ 4 h 15"/>
                <a:gd name="T72" fmla="*/ 0 w 183"/>
                <a:gd name="T73" fmla="*/ 12 h 15"/>
                <a:gd name="T74" fmla="*/ 2 w 183"/>
                <a:gd name="T75" fmla="*/ 14 h 15"/>
                <a:gd name="T76" fmla="*/ 4 w 183"/>
                <a:gd name="T77" fmla="*/ 13 h 15"/>
                <a:gd name="T78" fmla="*/ 0 w 183"/>
                <a:gd name="T79" fmla="*/ 12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15"/>
                <a:gd name="T122" fmla="*/ 183 w 183"/>
                <a:gd name="T123" fmla="*/ 15 h 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15">
                  <a:moveTo>
                    <a:pt x="0" y="12"/>
                  </a:moveTo>
                  <a:lnTo>
                    <a:pt x="4" y="13"/>
                  </a:lnTo>
                  <a:lnTo>
                    <a:pt x="6" y="14"/>
                  </a:lnTo>
                  <a:lnTo>
                    <a:pt x="13" y="13"/>
                  </a:lnTo>
                  <a:lnTo>
                    <a:pt x="21" y="13"/>
                  </a:lnTo>
                  <a:lnTo>
                    <a:pt x="31" y="13"/>
                  </a:lnTo>
                  <a:lnTo>
                    <a:pt x="43" y="14"/>
                  </a:lnTo>
                  <a:lnTo>
                    <a:pt x="55" y="14"/>
                  </a:lnTo>
                  <a:lnTo>
                    <a:pt x="70" y="14"/>
                  </a:lnTo>
                  <a:lnTo>
                    <a:pt x="85" y="14"/>
                  </a:lnTo>
                  <a:lnTo>
                    <a:pt x="99" y="14"/>
                  </a:lnTo>
                  <a:lnTo>
                    <a:pt x="114" y="15"/>
                  </a:lnTo>
                  <a:lnTo>
                    <a:pt x="129" y="15"/>
                  </a:lnTo>
                  <a:lnTo>
                    <a:pt x="142" y="15"/>
                  </a:lnTo>
                  <a:lnTo>
                    <a:pt x="155" y="15"/>
                  </a:lnTo>
                  <a:lnTo>
                    <a:pt x="166" y="15"/>
                  </a:lnTo>
                  <a:lnTo>
                    <a:pt x="175" y="15"/>
                  </a:lnTo>
                  <a:lnTo>
                    <a:pt x="183" y="14"/>
                  </a:lnTo>
                  <a:lnTo>
                    <a:pt x="183" y="4"/>
                  </a:lnTo>
                  <a:lnTo>
                    <a:pt x="175" y="3"/>
                  </a:lnTo>
                  <a:lnTo>
                    <a:pt x="166" y="3"/>
                  </a:lnTo>
                  <a:lnTo>
                    <a:pt x="155" y="3"/>
                  </a:lnTo>
                  <a:lnTo>
                    <a:pt x="142" y="3"/>
                  </a:lnTo>
                  <a:lnTo>
                    <a:pt x="129" y="3"/>
                  </a:lnTo>
                  <a:lnTo>
                    <a:pt x="114" y="3"/>
                  </a:lnTo>
                  <a:lnTo>
                    <a:pt x="99" y="1"/>
                  </a:lnTo>
                  <a:lnTo>
                    <a:pt x="85" y="1"/>
                  </a:lnTo>
                  <a:lnTo>
                    <a:pt x="70" y="1"/>
                  </a:lnTo>
                  <a:lnTo>
                    <a:pt x="55" y="1"/>
                  </a:lnTo>
                  <a:lnTo>
                    <a:pt x="43" y="1"/>
                  </a:lnTo>
                  <a:lnTo>
                    <a:pt x="31" y="0"/>
                  </a:lnTo>
                  <a:lnTo>
                    <a:pt x="21" y="0"/>
                  </a:lnTo>
                  <a:lnTo>
                    <a:pt x="13" y="3"/>
                  </a:lnTo>
                  <a:lnTo>
                    <a:pt x="6" y="1"/>
                  </a:lnTo>
                  <a:lnTo>
                    <a:pt x="2" y="3"/>
                  </a:lnTo>
                  <a:lnTo>
                    <a:pt x="6" y="4"/>
                  </a:lnTo>
                  <a:lnTo>
                    <a:pt x="0" y="12"/>
                  </a:lnTo>
                  <a:lnTo>
                    <a:pt x="2" y="14"/>
                  </a:lnTo>
                  <a:lnTo>
                    <a:pt x="4" y="13"/>
                  </a:lnTo>
                  <a:lnTo>
                    <a:pt x="0" y="12"/>
                  </a:lnTo>
                  <a:close/>
                </a:path>
              </a:pathLst>
            </a:custGeom>
            <a:solidFill>
              <a:srgbClr val="000000"/>
            </a:solidFill>
            <a:ln w="9525">
              <a:noFill/>
              <a:round/>
              <a:headEnd/>
              <a:tailEnd/>
            </a:ln>
          </p:spPr>
          <p:txBody>
            <a:bodyPr/>
            <a:lstStyle/>
            <a:p>
              <a:endParaRPr lang="en-US"/>
            </a:p>
          </p:txBody>
        </p:sp>
        <p:sp>
          <p:nvSpPr>
            <p:cNvPr id="2147" name="Freeform 84"/>
            <p:cNvSpPr>
              <a:spLocks/>
            </p:cNvSpPr>
            <p:nvPr/>
          </p:nvSpPr>
          <p:spPr bwMode="auto">
            <a:xfrm>
              <a:off x="3258" y="1936"/>
              <a:ext cx="40" cy="42"/>
            </a:xfrm>
            <a:custGeom>
              <a:avLst/>
              <a:gdLst>
                <a:gd name="T0" fmla="*/ 1 w 40"/>
                <a:gd name="T1" fmla="*/ 3 h 42"/>
                <a:gd name="T2" fmla="*/ 3 w 40"/>
                <a:gd name="T3" fmla="*/ 9 h 42"/>
                <a:gd name="T4" fmla="*/ 5 w 40"/>
                <a:gd name="T5" fmla="*/ 12 h 42"/>
                <a:gd name="T6" fmla="*/ 8 w 40"/>
                <a:gd name="T7" fmla="*/ 15 h 42"/>
                <a:gd name="T8" fmla="*/ 12 w 40"/>
                <a:gd name="T9" fmla="*/ 18 h 42"/>
                <a:gd name="T10" fmla="*/ 16 w 40"/>
                <a:gd name="T11" fmla="*/ 23 h 42"/>
                <a:gd name="T12" fmla="*/ 21 w 40"/>
                <a:gd name="T13" fmla="*/ 28 h 42"/>
                <a:gd name="T14" fmla="*/ 25 w 40"/>
                <a:gd name="T15" fmla="*/ 34 h 42"/>
                <a:gd name="T16" fmla="*/ 29 w 40"/>
                <a:gd name="T17" fmla="*/ 38 h 42"/>
                <a:gd name="T18" fmla="*/ 34 w 40"/>
                <a:gd name="T19" fmla="*/ 42 h 42"/>
                <a:gd name="T20" fmla="*/ 40 w 40"/>
                <a:gd name="T21" fmla="*/ 34 h 42"/>
                <a:gd name="T22" fmla="*/ 37 w 40"/>
                <a:gd name="T23" fmla="*/ 29 h 42"/>
                <a:gd name="T24" fmla="*/ 33 w 40"/>
                <a:gd name="T25" fmla="*/ 25 h 42"/>
                <a:gd name="T26" fmla="*/ 29 w 40"/>
                <a:gd name="T27" fmla="*/ 22 h 42"/>
                <a:gd name="T28" fmla="*/ 25 w 40"/>
                <a:gd name="T29" fmla="*/ 17 h 42"/>
                <a:gd name="T30" fmla="*/ 21 w 40"/>
                <a:gd name="T31" fmla="*/ 12 h 42"/>
                <a:gd name="T32" fmla="*/ 16 w 40"/>
                <a:gd name="T33" fmla="*/ 6 h 42"/>
                <a:gd name="T34" fmla="*/ 13 w 40"/>
                <a:gd name="T35" fmla="*/ 3 h 42"/>
                <a:gd name="T36" fmla="*/ 9 w 40"/>
                <a:gd name="T37" fmla="*/ 0 h 42"/>
                <a:gd name="T38" fmla="*/ 11 w 40"/>
                <a:gd name="T39" fmla="*/ 5 h 42"/>
                <a:gd name="T40" fmla="*/ 1 w 40"/>
                <a:gd name="T41" fmla="*/ 3 h 42"/>
                <a:gd name="T42" fmla="*/ 0 w 40"/>
                <a:gd name="T43" fmla="*/ 5 h 42"/>
                <a:gd name="T44" fmla="*/ 3 w 40"/>
                <a:gd name="T45" fmla="*/ 9 h 42"/>
                <a:gd name="T46" fmla="*/ 1 w 40"/>
                <a:gd name="T47" fmla="*/ 3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42"/>
                <a:gd name="T74" fmla="*/ 40 w 40"/>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42">
                  <a:moveTo>
                    <a:pt x="1" y="3"/>
                  </a:moveTo>
                  <a:lnTo>
                    <a:pt x="3" y="9"/>
                  </a:lnTo>
                  <a:lnTo>
                    <a:pt x="5" y="12"/>
                  </a:lnTo>
                  <a:lnTo>
                    <a:pt x="8" y="15"/>
                  </a:lnTo>
                  <a:lnTo>
                    <a:pt x="12" y="18"/>
                  </a:lnTo>
                  <a:lnTo>
                    <a:pt x="16" y="23"/>
                  </a:lnTo>
                  <a:lnTo>
                    <a:pt x="21" y="28"/>
                  </a:lnTo>
                  <a:lnTo>
                    <a:pt x="25" y="34"/>
                  </a:lnTo>
                  <a:lnTo>
                    <a:pt x="29" y="38"/>
                  </a:lnTo>
                  <a:lnTo>
                    <a:pt x="34" y="42"/>
                  </a:lnTo>
                  <a:lnTo>
                    <a:pt x="40" y="34"/>
                  </a:lnTo>
                  <a:lnTo>
                    <a:pt x="37" y="29"/>
                  </a:lnTo>
                  <a:lnTo>
                    <a:pt x="33" y="25"/>
                  </a:lnTo>
                  <a:lnTo>
                    <a:pt x="29" y="22"/>
                  </a:lnTo>
                  <a:lnTo>
                    <a:pt x="25" y="17"/>
                  </a:lnTo>
                  <a:lnTo>
                    <a:pt x="21" y="12"/>
                  </a:lnTo>
                  <a:lnTo>
                    <a:pt x="16" y="6"/>
                  </a:lnTo>
                  <a:lnTo>
                    <a:pt x="13" y="3"/>
                  </a:lnTo>
                  <a:lnTo>
                    <a:pt x="9" y="0"/>
                  </a:lnTo>
                  <a:lnTo>
                    <a:pt x="11" y="5"/>
                  </a:lnTo>
                  <a:lnTo>
                    <a:pt x="1" y="3"/>
                  </a:lnTo>
                  <a:lnTo>
                    <a:pt x="0" y="5"/>
                  </a:lnTo>
                  <a:lnTo>
                    <a:pt x="3" y="9"/>
                  </a:lnTo>
                  <a:lnTo>
                    <a:pt x="1" y="3"/>
                  </a:lnTo>
                  <a:close/>
                </a:path>
              </a:pathLst>
            </a:custGeom>
            <a:solidFill>
              <a:srgbClr val="000000"/>
            </a:solidFill>
            <a:ln w="9525">
              <a:noFill/>
              <a:round/>
              <a:headEnd/>
              <a:tailEnd/>
            </a:ln>
          </p:spPr>
          <p:txBody>
            <a:bodyPr/>
            <a:lstStyle/>
            <a:p>
              <a:endParaRPr lang="en-US"/>
            </a:p>
          </p:txBody>
        </p:sp>
        <p:sp>
          <p:nvSpPr>
            <p:cNvPr id="2148" name="Freeform 85"/>
            <p:cNvSpPr>
              <a:spLocks/>
            </p:cNvSpPr>
            <p:nvPr/>
          </p:nvSpPr>
          <p:spPr bwMode="auto">
            <a:xfrm>
              <a:off x="3259" y="1891"/>
              <a:ext cx="30" cy="50"/>
            </a:xfrm>
            <a:custGeom>
              <a:avLst/>
              <a:gdLst>
                <a:gd name="T0" fmla="*/ 19 w 30"/>
                <a:gd name="T1" fmla="*/ 9 h 50"/>
                <a:gd name="T2" fmla="*/ 18 w 30"/>
                <a:gd name="T3" fmla="*/ 2 h 50"/>
                <a:gd name="T4" fmla="*/ 12 w 30"/>
                <a:gd name="T5" fmla="*/ 16 h 50"/>
                <a:gd name="T6" fmla="*/ 7 w 30"/>
                <a:gd name="T7" fmla="*/ 30 h 50"/>
                <a:gd name="T8" fmla="*/ 3 w 30"/>
                <a:gd name="T9" fmla="*/ 40 h 50"/>
                <a:gd name="T10" fmla="*/ 0 w 30"/>
                <a:gd name="T11" fmla="*/ 48 h 50"/>
                <a:gd name="T12" fmla="*/ 10 w 30"/>
                <a:gd name="T13" fmla="*/ 50 h 50"/>
                <a:gd name="T14" fmla="*/ 13 w 30"/>
                <a:gd name="T15" fmla="*/ 44 h 50"/>
                <a:gd name="T16" fmla="*/ 18 w 30"/>
                <a:gd name="T17" fmla="*/ 34 h 50"/>
                <a:gd name="T18" fmla="*/ 23 w 30"/>
                <a:gd name="T19" fmla="*/ 20 h 50"/>
                <a:gd name="T20" fmla="*/ 28 w 30"/>
                <a:gd name="T21" fmla="*/ 7 h 50"/>
                <a:gd name="T22" fmla="*/ 27 w 30"/>
                <a:gd name="T23" fmla="*/ 0 h 50"/>
                <a:gd name="T24" fmla="*/ 28 w 30"/>
                <a:gd name="T25" fmla="*/ 7 h 50"/>
                <a:gd name="T26" fmla="*/ 30 w 30"/>
                <a:gd name="T27" fmla="*/ 4 h 50"/>
                <a:gd name="T28" fmla="*/ 27 w 30"/>
                <a:gd name="T29" fmla="*/ 0 h 50"/>
                <a:gd name="T30" fmla="*/ 19 w 30"/>
                <a:gd name="T31" fmla="*/ 9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50"/>
                <a:gd name="T50" fmla="*/ 30 w 3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50">
                  <a:moveTo>
                    <a:pt x="19" y="9"/>
                  </a:moveTo>
                  <a:lnTo>
                    <a:pt x="18" y="2"/>
                  </a:lnTo>
                  <a:lnTo>
                    <a:pt x="12" y="16"/>
                  </a:lnTo>
                  <a:lnTo>
                    <a:pt x="7" y="30"/>
                  </a:lnTo>
                  <a:lnTo>
                    <a:pt x="3" y="40"/>
                  </a:lnTo>
                  <a:lnTo>
                    <a:pt x="0" y="48"/>
                  </a:lnTo>
                  <a:lnTo>
                    <a:pt x="10" y="50"/>
                  </a:lnTo>
                  <a:lnTo>
                    <a:pt x="13" y="44"/>
                  </a:lnTo>
                  <a:lnTo>
                    <a:pt x="18" y="34"/>
                  </a:lnTo>
                  <a:lnTo>
                    <a:pt x="23" y="20"/>
                  </a:lnTo>
                  <a:lnTo>
                    <a:pt x="28" y="7"/>
                  </a:lnTo>
                  <a:lnTo>
                    <a:pt x="27" y="0"/>
                  </a:lnTo>
                  <a:lnTo>
                    <a:pt x="28" y="7"/>
                  </a:lnTo>
                  <a:lnTo>
                    <a:pt x="30" y="4"/>
                  </a:lnTo>
                  <a:lnTo>
                    <a:pt x="27" y="0"/>
                  </a:lnTo>
                  <a:lnTo>
                    <a:pt x="19" y="9"/>
                  </a:lnTo>
                  <a:close/>
                </a:path>
              </a:pathLst>
            </a:custGeom>
            <a:solidFill>
              <a:srgbClr val="000000"/>
            </a:solidFill>
            <a:ln w="9525">
              <a:noFill/>
              <a:round/>
              <a:headEnd/>
              <a:tailEnd/>
            </a:ln>
          </p:spPr>
          <p:txBody>
            <a:bodyPr/>
            <a:lstStyle/>
            <a:p>
              <a:endParaRPr lang="en-US"/>
            </a:p>
          </p:txBody>
        </p:sp>
        <p:sp>
          <p:nvSpPr>
            <p:cNvPr id="2149" name="Freeform 86"/>
            <p:cNvSpPr>
              <a:spLocks/>
            </p:cNvSpPr>
            <p:nvPr/>
          </p:nvSpPr>
          <p:spPr bwMode="auto">
            <a:xfrm>
              <a:off x="3243" y="1857"/>
              <a:ext cx="43" cy="43"/>
            </a:xfrm>
            <a:custGeom>
              <a:avLst/>
              <a:gdLst>
                <a:gd name="T0" fmla="*/ 4 w 43"/>
                <a:gd name="T1" fmla="*/ 0 h 43"/>
                <a:gd name="T2" fmla="*/ 4 w 43"/>
                <a:gd name="T3" fmla="*/ 8 h 43"/>
                <a:gd name="T4" fmla="*/ 14 w 43"/>
                <a:gd name="T5" fmla="*/ 18 h 43"/>
                <a:gd name="T6" fmla="*/ 22 w 43"/>
                <a:gd name="T7" fmla="*/ 27 h 43"/>
                <a:gd name="T8" fmla="*/ 29 w 43"/>
                <a:gd name="T9" fmla="*/ 35 h 43"/>
                <a:gd name="T10" fmla="*/ 35 w 43"/>
                <a:gd name="T11" fmla="*/ 43 h 43"/>
                <a:gd name="T12" fmla="*/ 43 w 43"/>
                <a:gd name="T13" fmla="*/ 34 h 43"/>
                <a:gd name="T14" fmla="*/ 38 w 43"/>
                <a:gd name="T15" fmla="*/ 29 h 43"/>
                <a:gd name="T16" fmla="*/ 30 w 43"/>
                <a:gd name="T17" fmla="*/ 21 h 43"/>
                <a:gd name="T18" fmla="*/ 22 w 43"/>
                <a:gd name="T19" fmla="*/ 11 h 43"/>
                <a:gd name="T20" fmla="*/ 13 w 43"/>
                <a:gd name="T21" fmla="*/ 0 h 43"/>
                <a:gd name="T22" fmla="*/ 13 w 43"/>
                <a:gd name="T23" fmla="*/ 8 h 43"/>
                <a:gd name="T24" fmla="*/ 4 w 43"/>
                <a:gd name="T25" fmla="*/ 0 h 43"/>
                <a:gd name="T26" fmla="*/ 0 w 43"/>
                <a:gd name="T27" fmla="*/ 4 h 43"/>
                <a:gd name="T28" fmla="*/ 4 w 43"/>
                <a:gd name="T29" fmla="*/ 8 h 43"/>
                <a:gd name="T30" fmla="*/ 4 w 43"/>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3"/>
                <a:gd name="T50" fmla="*/ 43 w 4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3">
                  <a:moveTo>
                    <a:pt x="4" y="0"/>
                  </a:moveTo>
                  <a:lnTo>
                    <a:pt x="4" y="8"/>
                  </a:lnTo>
                  <a:lnTo>
                    <a:pt x="14" y="18"/>
                  </a:lnTo>
                  <a:lnTo>
                    <a:pt x="22" y="27"/>
                  </a:lnTo>
                  <a:lnTo>
                    <a:pt x="29" y="35"/>
                  </a:lnTo>
                  <a:lnTo>
                    <a:pt x="35" y="43"/>
                  </a:lnTo>
                  <a:lnTo>
                    <a:pt x="43" y="34"/>
                  </a:lnTo>
                  <a:lnTo>
                    <a:pt x="38" y="29"/>
                  </a:lnTo>
                  <a:lnTo>
                    <a:pt x="30" y="21"/>
                  </a:lnTo>
                  <a:lnTo>
                    <a:pt x="22" y="11"/>
                  </a:lnTo>
                  <a:lnTo>
                    <a:pt x="13" y="0"/>
                  </a:lnTo>
                  <a:lnTo>
                    <a:pt x="13" y="8"/>
                  </a:lnTo>
                  <a:lnTo>
                    <a:pt x="4" y="0"/>
                  </a:lnTo>
                  <a:lnTo>
                    <a:pt x="0" y="4"/>
                  </a:lnTo>
                  <a:lnTo>
                    <a:pt x="4" y="8"/>
                  </a:lnTo>
                  <a:lnTo>
                    <a:pt x="4" y="0"/>
                  </a:lnTo>
                  <a:close/>
                </a:path>
              </a:pathLst>
            </a:custGeom>
            <a:solidFill>
              <a:srgbClr val="000000"/>
            </a:solidFill>
            <a:ln w="9525">
              <a:noFill/>
              <a:round/>
              <a:headEnd/>
              <a:tailEnd/>
            </a:ln>
          </p:spPr>
          <p:txBody>
            <a:bodyPr/>
            <a:lstStyle/>
            <a:p>
              <a:endParaRPr lang="en-US"/>
            </a:p>
          </p:txBody>
        </p:sp>
        <p:sp>
          <p:nvSpPr>
            <p:cNvPr id="2150" name="Freeform 87"/>
            <p:cNvSpPr>
              <a:spLocks/>
            </p:cNvSpPr>
            <p:nvPr/>
          </p:nvSpPr>
          <p:spPr bwMode="auto">
            <a:xfrm>
              <a:off x="3247" y="1825"/>
              <a:ext cx="38" cy="40"/>
            </a:xfrm>
            <a:custGeom>
              <a:avLst/>
              <a:gdLst>
                <a:gd name="T0" fmla="*/ 26 w 38"/>
                <a:gd name="T1" fmla="*/ 6 h 40"/>
                <a:gd name="T2" fmla="*/ 26 w 38"/>
                <a:gd name="T3" fmla="*/ 0 h 40"/>
                <a:gd name="T4" fmla="*/ 19 w 38"/>
                <a:gd name="T5" fmla="*/ 9 h 40"/>
                <a:gd name="T6" fmla="*/ 12 w 38"/>
                <a:gd name="T7" fmla="*/ 19 h 40"/>
                <a:gd name="T8" fmla="*/ 4 w 38"/>
                <a:gd name="T9" fmla="*/ 28 h 40"/>
                <a:gd name="T10" fmla="*/ 0 w 38"/>
                <a:gd name="T11" fmla="*/ 32 h 40"/>
                <a:gd name="T12" fmla="*/ 9 w 38"/>
                <a:gd name="T13" fmla="*/ 40 h 40"/>
                <a:gd name="T14" fmla="*/ 13 w 38"/>
                <a:gd name="T15" fmla="*/ 34 h 40"/>
                <a:gd name="T16" fmla="*/ 20 w 38"/>
                <a:gd name="T17" fmla="*/ 26 h 40"/>
                <a:gd name="T18" fmla="*/ 27 w 38"/>
                <a:gd name="T19" fmla="*/ 15 h 40"/>
                <a:gd name="T20" fmla="*/ 35 w 38"/>
                <a:gd name="T21" fmla="*/ 6 h 40"/>
                <a:gd name="T22" fmla="*/ 35 w 38"/>
                <a:gd name="T23" fmla="*/ 0 h 40"/>
                <a:gd name="T24" fmla="*/ 35 w 38"/>
                <a:gd name="T25" fmla="*/ 6 h 40"/>
                <a:gd name="T26" fmla="*/ 38 w 38"/>
                <a:gd name="T27" fmla="*/ 3 h 40"/>
                <a:gd name="T28" fmla="*/ 35 w 38"/>
                <a:gd name="T29" fmla="*/ 0 h 40"/>
                <a:gd name="T30" fmla="*/ 26 w 38"/>
                <a:gd name="T31" fmla="*/ 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0"/>
                <a:gd name="T50" fmla="*/ 38 w 38"/>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0">
                  <a:moveTo>
                    <a:pt x="26" y="6"/>
                  </a:moveTo>
                  <a:lnTo>
                    <a:pt x="26" y="0"/>
                  </a:lnTo>
                  <a:lnTo>
                    <a:pt x="19" y="9"/>
                  </a:lnTo>
                  <a:lnTo>
                    <a:pt x="12" y="19"/>
                  </a:lnTo>
                  <a:lnTo>
                    <a:pt x="4" y="28"/>
                  </a:lnTo>
                  <a:lnTo>
                    <a:pt x="0" y="32"/>
                  </a:lnTo>
                  <a:lnTo>
                    <a:pt x="9" y="40"/>
                  </a:lnTo>
                  <a:lnTo>
                    <a:pt x="13" y="34"/>
                  </a:lnTo>
                  <a:lnTo>
                    <a:pt x="20" y="26"/>
                  </a:lnTo>
                  <a:lnTo>
                    <a:pt x="27" y="15"/>
                  </a:lnTo>
                  <a:lnTo>
                    <a:pt x="35" y="6"/>
                  </a:lnTo>
                  <a:lnTo>
                    <a:pt x="35" y="0"/>
                  </a:lnTo>
                  <a:lnTo>
                    <a:pt x="35" y="6"/>
                  </a:lnTo>
                  <a:lnTo>
                    <a:pt x="38" y="3"/>
                  </a:lnTo>
                  <a:lnTo>
                    <a:pt x="35" y="0"/>
                  </a:lnTo>
                  <a:lnTo>
                    <a:pt x="26" y="6"/>
                  </a:lnTo>
                  <a:close/>
                </a:path>
              </a:pathLst>
            </a:custGeom>
            <a:solidFill>
              <a:srgbClr val="000000"/>
            </a:solidFill>
            <a:ln w="9525">
              <a:noFill/>
              <a:round/>
              <a:headEnd/>
              <a:tailEnd/>
            </a:ln>
          </p:spPr>
          <p:txBody>
            <a:bodyPr/>
            <a:lstStyle/>
            <a:p>
              <a:endParaRPr lang="en-US"/>
            </a:p>
          </p:txBody>
        </p:sp>
        <p:sp>
          <p:nvSpPr>
            <p:cNvPr id="2151" name="Freeform 88"/>
            <p:cNvSpPr>
              <a:spLocks/>
            </p:cNvSpPr>
            <p:nvPr/>
          </p:nvSpPr>
          <p:spPr bwMode="auto">
            <a:xfrm>
              <a:off x="3219" y="1766"/>
              <a:ext cx="63" cy="65"/>
            </a:xfrm>
            <a:custGeom>
              <a:avLst/>
              <a:gdLst>
                <a:gd name="T0" fmla="*/ 1 w 63"/>
                <a:gd name="T1" fmla="*/ 3 h 65"/>
                <a:gd name="T2" fmla="*/ 2 w 63"/>
                <a:gd name="T3" fmla="*/ 9 h 65"/>
                <a:gd name="T4" fmla="*/ 8 w 63"/>
                <a:gd name="T5" fmla="*/ 16 h 65"/>
                <a:gd name="T6" fmla="*/ 17 w 63"/>
                <a:gd name="T7" fmla="*/ 24 h 65"/>
                <a:gd name="T8" fmla="*/ 24 w 63"/>
                <a:gd name="T9" fmla="*/ 32 h 65"/>
                <a:gd name="T10" fmla="*/ 32 w 63"/>
                <a:gd name="T11" fmla="*/ 41 h 65"/>
                <a:gd name="T12" fmla="*/ 40 w 63"/>
                <a:gd name="T13" fmla="*/ 50 h 65"/>
                <a:gd name="T14" fmla="*/ 47 w 63"/>
                <a:gd name="T15" fmla="*/ 58 h 65"/>
                <a:gd name="T16" fmla="*/ 51 w 63"/>
                <a:gd name="T17" fmla="*/ 62 h 65"/>
                <a:gd name="T18" fmla="*/ 54 w 63"/>
                <a:gd name="T19" fmla="*/ 65 h 65"/>
                <a:gd name="T20" fmla="*/ 63 w 63"/>
                <a:gd name="T21" fmla="*/ 59 h 65"/>
                <a:gd name="T22" fmla="*/ 60 w 63"/>
                <a:gd name="T23" fmla="*/ 56 h 65"/>
                <a:gd name="T24" fmla="*/ 55 w 63"/>
                <a:gd name="T25" fmla="*/ 49 h 65"/>
                <a:gd name="T26" fmla="*/ 48 w 63"/>
                <a:gd name="T27" fmla="*/ 42 h 65"/>
                <a:gd name="T28" fmla="*/ 41 w 63"/>
                <a:gd name="T29" fmla="*/ 35 h 65"/>
                <a:gd name="T30" fmla="*/ 32 w 63"/>
                <a:gd name="T31" fmla="*/ 25 h 65"/>
                <a:gd name="T32" fmla="*/ 25 w 63"/>
                <a:gd name="T33" fmla="*/ 16 h 65"/>
                <a:gd name="T34" fmla="*/ 17 w 63"/>
                <a:gd name="T35" fmla="*/ 8 h 65"/>
                <a:gd name="T36" fmla="*/ 11 w 63"/>
                <a:gd name="T37" fmla="*/ 0 h 65"/>
                <a:gd name="T38" fmla="*/ 12 w 63"/>
                <a:gd name="T39" fmla="*/ 5 h 65"/>
                <a:gd name="T40" fmla="*/ 1 w 63"/>
                <a:gd name="T41" fmla="*/ 3 h 65"/>
                <a:gd name="T42" fmla="*/ 0 w 63"/>
                <a:gd name="T43" fmla="*/ 5 h 65"/>
                <a:gd name="T44" fmla="*/ 2 w 63"/>
                <a:gd name="T45" fmla="*/ 9 h 65"/>
                <a:gd name="T46" fmla="*/ 1 w 63"/>
                <a:gd name="T47" fmla="*/ 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65"/>
                <a:gd name="T74" fmla="*/ 63 w 63"/>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65">
                  <a:moveTo>
                    <a:pt x="1" y="3"/>
                  </a:moveTo>
                  <a:lnTo>
                    <a:pt x="2" y="9"/>
                  </a:lnTo>
                  <a:lnTo>
                    <a:pt x="8" y="16"/>
                  </a:lnTo>
                  <a:lnTo>
                    <a:pt x="17" y="24"/>
                  </a:lnTo>
                  <a:lnTo>
                    <a:pt x="24" y="32"/>
                  </a:lnTo>
                  <a:lnTo>
                    <a:pt x="32" y="41"/>
                  </a:lnTo>
                  <a:lnTo>
                    <a:pt x="40" y="50"/>
                  </a:lnTo>
                  <a:lnTo>
                    <a:pt x="47" y="58"/>
                  </a:lnTo>
                  <a:lnTo>
                    <a:pt x="51" y="62"/>
                  </a:lnTo>
                  <a:lnTo>
                    <a:pt x="54" y="65"/>
                  </a:lnTo>
                  <a:lnTo>
                    <a:pt x="63" y="59"/>
                  </a:lnTo>
                  <a:lnTo>
                    <a:pt x="60" y="56"/>
                  </a:lnTo>
                  <a:lnTo>
                    <a:pt x="55" y="49"/>
                  </a:lnTo>
                  <a:lnTo>
                    <a:pt x="48" y="42"/>
                  </a:lnTo>
                  <a:lnTo>
                    <a:pt x="41" y="35"/>
                  </a:lnTo>
                  <a:lnTo>
                    <a:pt x="32" y="25"/>
                  </a:lnTo>
                  <a:lnTo>
                    <a:pt x="25" y="16"/>
                  </a:lnTo>
                  <a:lnTo>
                    <a:pt x="17" y="8"/>
                  </a:lnTo>
                  <a:lnTo>
                    <a:pt x="11" y="0"/>
                  </a:lnTo>
                  <a:lnTo>
                    <a:pt x="12" y="5"/>
                  </a:lnTo>
                  <a:lnTo>
                    <a:pt x="1" y="3"/>
                  </a:lnTo>
                  <a:lnTo>
                    <a:pt x="0" y="5"/>
                  </a:lnTo>
                  <a:lnTo>
                    <a:pt x="2" y="9"/>
                  </a:lnTo>
                  <a:lnTo>
                    <a:pt x="1" y="3"/>
                  </a:lnTo>
                  <a:close/>
                </a:path>
              </a:pathLst>
            </a:custGeom>
            <a:solidFill>
              <a:srgbClr val="000000"/>
            </a:solidFill>
            <a:ln w="9525">
              <a:noFill/>
              <a:round/>
              <a:headEnd/>
              <a:tailEnd/>
            </a:ln>
          </p:spPr>
          <p:txBody>
            <a:bodyPr/>
            <a:lstStyle/>
            <a:p>
              <a:endParaRPr lang="en-US"/>
            </a:p>
          </p:txBody>
        </p:sp>
        <p:sp>
          <p:nvSpPr>
            <p:cNvPr id="2152" name="Freeform 89"/>
            <p:cNvSpPr>
              <a:spLocks/>
            </p:cNvSpPr>
            <p:nvPr/>
          </p:nvSpPr>
          <p:spPr bwMode="auto">
            <a:xfrm>
              <a:off x="3220" y="1704"/>
              <a:ext cx="16" cy="67"/>
            </a:xfrm>
            <a:custGeom>
              <a:avLst/>
              <a:gdLst>
                <a:gd name="T0" fmla="*/ 4 w 16"/>
                <a:gd name="T1" fmla="*/ 10 h 67"/>
                <a:gd name="T2" fmla="*/ 1 w 16"/>
                <a:gd name="T3" fmla="*/ 8 h 67"/>
                <a:gd name="T4" fmla="*/ 3 w 16"/>
                <a:gd name="T5" fmla="*/ 14 h 67"/>
                <a:gd name="T6" fmla="*/ 3 w 16"/>
                <a:gd name="T7" fmla="*/ 30 h 67"/>
                <a:gd name="T8" fmla="*/ 3 w 16"/>
                <a:gd name="T9" fmla="*/ 48 h 67"/>
                <a:gd name="T10" fmla="*/ 0 w 16"/>
                <a:gd name="T11" fmla="*/ 65 h 67"/>
                <a:gd name="T12" fmla="*/ 11 w 16"/>
                <a:gd name="T13" fmla="*/ 67 h 67"/>
                <a:gd name="T14" fmla="*/ 14 w 16"/>
                <a:gd name="T15" fmla="*/ 48 h 67"/>
                <a:gd name="T16" fmla="*/ 16 w 16"/>
                <a:gd name="T17" fmla="*/ 30 h 67"/>
                <a:gd name="T18" fmla="*/ 14 w 16"/>
                <a:gd name="T19" fmla="*/ 14 h 67"/>
                <a:gd name="T20" fmla="*/ 10 w 16"/>
                <a:gd name="T21" fmla="*/ 2 h 67"/>
                <a:gd name="T22" fmla="*/ 6 w 16"/>
                <a:gd name="T23" fmla="*/ 0 h 67"/>
                <a:gd name="T24" fmla="*/ 10 w 16"/>
                <a:gd name="T25" fmla="*/ 2 h 67"/>
                <a:gd name="T26" fmla="*/ 9 w 16"/>
                <a:gd name="T27" fmla="*/ 0 h 67"/>
                <a:gd name="T28" fmla="*/ 6 w 16"/>
                <a:gd name="T29" fmla="*/ 0 h 67"/>
                <a:gd name="T30" fmla="*/ 4 w 16"/>
                <a:gd name="T31" fmla="*/ 10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67"/>
                <a:gd name="T50" fmla="*/ 16 w 16"/>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67">
                  <a:moveTo>
                    <a:pt x="4" y="10"/>
                  </a:moveTo>
                  <a:lnTo>
                    <a:pt x="1" y="8"/>
                  </a:lnTo>
                  <a:lnTo>
                    <a:pt x="3" y="14"/>
                  </a:lnTo>
                  <a:lnTo>
                    <a:pt x="3" y="30"/>
                  </a:lnTo>
                  <a:lnTo>
                    <a:pt x="3" y="48"/>
                  </a:lnTo>
                  <a:lnTo>
                    <a:pt x="0" y="65"/>
                  </a:lnTo>
                  <a:lnTo>
                    <a:pt x="11" y="67"/>
                  </a:lnTo>
                  <a:lnTo>
                    <a:pt x="14" y="48"/>
                  </a:lnTo>
                  <a:lnTo>
                    <a:pt x="16" y="30"/>
                  </a:lnTo>
                  <a:lnTo>
                    <a:pt x="14" y="14"/>
                  </a:lnTo>
                  <a:lnTo>
                    <a:pt x="10" y="2"/>
                  </a:lnTo>
                  <a:lnTo>
                    <a:pt x="6" y="0"/>
                  </a:lnTo>
                  <a:lnTo>
                    <a:pt x="10" y="2"/>
                  </a:lnTo>
                  <a:lnTo>
                    <a:pt x="9" y="0"/>
                  </a:lnTo>
                  <a:lnTo>
                    <a:pt x="6" y="0"/>
                  </a:lnTo>
                  <a:lnTo>
                    <a:pt x="4" y="10"/>
                  </a:lnTo>
                  <a:close/>
                </a:path>
              </a:pathLst>
            </a:custGeom>
            <a:solidFill>
              <a:srgbClr val="000000"/>
            </a:solidFill>
            <a:ln w="9525">
              <a:noFill/>
              <a:round/>
              <a:headEnd/>
              <a:tailEnd/>
            </a:ln>
          </p:spPr>
          <p:txBody>
            <a:bodyPr/>
            <a:lstStyle/>
            <a:p>
              <a:endParaRPr lang="en-US"/>
            </a:p>
          </p:txBody>
        </p:sp>
        <p:sp>
          <p:nvSpPr>
            <p:cNvPr id="2153" name="Freeform 90"/>
            <p:cNvSpPr>
              <a:spLocks/>
            </p:cNvSpPr>
            <p:nvPr/>
          </p:nvSpPr>
          <p:spPr bwMode="auto">
            <a:xfrm>
              <a:off x="3174" y="1704"/>
              <a:ext cx="52" cy="38"/>
            </a:xfrm>
            <a:custGeom>
              <a:avLst/>
              <a:gdLst>
                <a:gd name="T0" fmla="*/ 0 w 52"/>
                <a:gd name="T1" fmla="*/ 33 h 38"/>
                <a:gd name="T2" fmla="*/ 9 w 52"/>
                <a:gd name="T3" fmla="*/ 34 h 38"/>
                <a:gd name="T4" fmla="*/ 13 w 52"/>
                <a:gd name="T5" fmla="*/ 30 h 38"/>
                <a:gd name="T6" fmla="*/ 18 w 52"/>
                <a:gd name="T7" fmla="*/ 26 h 38"/>
                <a:gd name="T8" fmla="*/ 25 w 52"/>
                <a:gd name="T9" fmla="*/ 21 h 38"/>
                <a:gd name="T10" fmla="*/ 31 w 52"/>
                <a:gd name="T11" fmla="*/ 17 h 38"/>
                <a:gd name="T12" fmla="*/ 38 w 52"/>
                <a:gd name="T13" fmla="*/ 14 h 38"/>
                <a:gd name="T14" fmla="*/ 44 w 52"/>
                <a:gd name="T15" fmla="*/ 11 h 38"/>
                <a:gd name="T16" fmla="*/ 47 w 52"/>
                <a:gd name="T17" fmla="*/ 10 h 38"/>
                <a:gd name="T18" fmla="*/ 50 w 52"/>
                <a:gd name="T19" fmla="*/ 10 h 38"/>
                <a:gd name="T20" fmla="*/ 52 w 52"/>
                <a:gd name="T21" fmla="*/ 0 h 38"/>
                <a:gd name="T22" fmla="*/ 47 w 52"/>
                <a:gd name="T23" fmla="*/ 0 h 38"/>
                <a:gd name="T24" fmla="*/ 40 w 52"/>
                <a:gd name="T25" fmla="*/ 1 h 38"/>
                <a:gd name="T26" fmla="*/ 34 w 52"/>
                <a:gd name="T27" fmla="*/ 4 h 38"/>
                <a:gd name="T28" fmla="*/ 26 w 52"/>
                <a:gd name="T29" fmla="*/ 7 h 38"/>
                <a:gd name="T30" fmla="*/ 19 w 52"/>
                <a:gd name="T31" fmla="*/ 12 h 38"/>
                <a:gd name="T32" fmla="*/ 12 w 52"/>
                <a:gd name="T33" fmla="*/ 17 h 38"/>
                <a:gd name="T34" fmla="*/ 7 w 52"/>
                <a:gd name="T35" fmla="*/ 22 h 38"/>
                <a:gd name="T36" fmla="*/ 0 w 52"/>
                <a:gd name="T37" fmla="*/ 26 h 38"/>
                <a:gd name="T38" fmla="*/ 9 w 52"/>
                <a:gd name="T39" fmla="*/ 27 h 38"/>
                <a:gd name="T40" fmla="*/ 0 w 52"/>
                <a:gd name="T41" fmla="*/ 33 h 38"/>
                <a:gd name="T42" fmla="*/ 4 w 52"/>
                <a:gd name="T43" fmla="*/ 38 h 38"/>
                <a:gd name="T44" fmla="*/ 9 w 52"/>
                <a:gd name="T45" fmla="*/ 34 h 38"/>
                <a:gd name="T46" fmla="*/ 0 w 52"/>
                <a:gd name="T47" fmla="*/ 33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38"/>
                <a:gd name="T74" fmla="*/ 52 w 52"/>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38">
                  <a:moveTo>
                    <a:pt x="0" y="33"/>
                  </a:moveTo>
                  <a:lnTo>
                    <a:pt x="9" y="34"/>
                  </a:lnTo>
                  <a:lnTo>
                    <a:pt x="13" y="30"/>
                  </a:lnTo>
                  <a:lnTo>
                    <a:pt x="18" y="26"/>
                  </a:lnTo>
                  <a:lnTo>
                    <a:pt x="25" y="21"/>
                  </a:lnTo>
                  <a:lnTo>
                    <a:pt x="31" y="17"/>
                  </a:lnTo>
                  <a:lnTo>
                    <a:pt x="38" y="14"/>
                  </a:lnTo>
                  <a:lnTo>
                    <a:pt x="44" y="11"/>
                  </a:lnTo>
                  <a:lnTo>
                    <a:pt x="47" y="10"/>
                  </a:lnTo>
                  <a:lnTo>
                    <a:pt x="50" y="10"/>
                  </a:lnTo>
                  <a:lnTo>
                    <a:pt x="52" y="0"/>
                  </a:lnTo>
                  <a:lnTo>
                    <a:pt x="47" y="0"/>
                  </a:lnTo>
                  <a:lnTo>
                    <a:pt x="40" y="1"/>
                  </a:lnTo>
                  <a:lnTo>
                    <a:pt x="34" y="4"/>
                  </a:lnTo>
                  <a:lnTo>
                    <a:pt x="26" y="7"/>
                  </a:lnTo>
                  <a:lnTo>
                    <a:pt x="19" y="12"/>
                  </a:lnTo>
                  <a:lnTo>
                    <a:pt x="12" y="17"/>
                  </a:lnTo>
                  <a:lnTo>
                    <a:pt x="7" y="22"/>
                  </a:lnTo>
                  <a:lnTo>
                    <a:pt x="0" y="26"/>
                  </a:lnTo>
                  <a:lnTo>
                    <a:pt x="9" y="27"/>
                  </a:lnTo>
                  <a:lnTo>
                    <a:pt x="0" y="33"/>
                  </a:lnTo>
                  <a:lnTo>
                    <a:pt x="4" y="38"/>
                  </a:lnTo>
                  <a:lnTo>
                    <a:pt x="9" y="34"/>
                  </a:lnTo>
                  <a:lnTo>
                    <a:pt x="0" y="33"/>
                  </a:lnTo>
                  <a:close/>
                </a:path>
              </a:pathLst>
            </a:custGeom>
            <a:solidFill>
              <a:srgbClr val="000000"/>
            </a:solidFill>
            <a:ln w="9525">
              <a:noFill/>
              <a:round/>
              <a:headEnd/>
              <a:tailEnd/>
            </a:ln>
          </p:spPr>
          <p:txBody>
            <a:bodyPr/>
            <a:lstStyle/>
            <a:p>
              <a:endParaRPr lang="en-US"/>
            </a:p>
          </p:txBody>
        </p:sp>
        <p:sp>
          <p:nvSpPr>
            <p:cNvPr id="2154" name="Freeform 91"/>
            <p:cNvSpPr>
              <a:spLocks/>
            </p:cNvSpPr>
            <p:nvPr/>
          </p:nvSpPr>
          <p:spPr bwMode="auto">
            <a:xfrm>
              <a:off x="3170" y="1700"/>
              <a:ext cx="20" cy="37"/>
            </a:xfrm>
            <a:custGeom>
              <a:avLst/>
              <a:gdLst>
                <a:gd name="T0" fmla="*/ 12 w 20"/>
                <a:gd name="T1" fmla="*/ 0 h 37"/>
                <a:gd name="T2" fmla="*/ 12 w 20"/>
                <a:gd name="T3" fmla="*/ 0 h 37"/>
                <a:gd name="T4" fmla="*/ 4 w 20"/>
                <a:gd name="T5" fmla="*/ 10 h 37"/>
                <a:gd name="T6" fmla="*/ 1 w 20"/>
                <a:gd name="T7" fmla="*/ 19 h 37"/>
                <a:gd name="T8" fmla="*/ 0 w 20"/>
                <a:gd name="T9" fmla="*/ 28 h 37"/>
                <a:gd name="T10" fmla="*/ 4 w 20"/>
                <a:gd name="T11" fmla="*/ 37 h 37"/>
                <a:gd name="T12" fmla="*/ 13 w 20"/>
                <a:gd name="T13" fmla="*/ 31 h 37"/>
                <a:gd name="T14" fmla="*/ 11 w 20"/>
                <a:gd name="T15" fmla="*/ 28 h 37"/>
                <a:gd name="T16" fmla="*/ 12 w 20"/>
                <a:gd name="T17" fmla="*/ 21 h 37"/>
                <a:gd name="T18" fmla="*/ 15 w 20"/>
                <a:gd name="T19" fmla="*/ 14 h 37"/>
                <a:gd name="T20" fmla="*/ 20 w 20"/>
                <a:gd name="T21" fmla="*/ 6 h 37"/>
                <a:gd name="T22" fmla="*/ 20 w 20"/>
                <a:gd name="T23" fmla="*/ 6 h 37"/>
                <a:gd name="T24" fmla="*/ 12 w 2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12" y="0"/>
                  </a:moveTo>
                  <a:lnTo>
                    <a:pt x="12" y="0"/>
                  </a:lnTo>
                  <a:lnTo>
                    <a:pt x="4" y="10"/>
                  </a:lnTo>
                  <a:lnTo>
                    <a:pt x="1" y="19"/>
                  </a:lnTo>
                  <a:lnTo>
                    <a:pt x="0" y="28"/>
                  </a:lnTo>
                  <a:lnTo>
                    <a:pt x="4" y="37"/>
                  </a:lnTo>
                  <a:lnTo>
                    <a:pt x="13" y="31"/>
                  </a:lnTo>
                  <a:lnTo>
                    <a:pt x="11" y="28"/>
                  </a:lnTo>
                  <a:lnTo>
                    <a:pt x="12" y="21"/>
                  </a:lnTo>
                  <a:lnTo>
                    <a:pt x="15" y="14"/>
                  </a:lnTo>
                  <a:lnTo>
                    <a:pt x="20" y="6"/>
                  </a:lnTo>
                  <a:lnTo>
                    <a:pt x="12" y="0"/>
                  </a:lnTo>
                  <a:close/>
                </a:path>
              </a:pathLst>
            </a:custGeom>
            <a:solidFill>
              <a:srgbClr val="000000"/>
            </a:solidFill>
            <a:ln w="9525">
              <a:noFill/>
              <a:round/>
              <a:headEnd/>
              <a:tailEnd/>
            </a:ln>
          </p:spPr>
          <p:txBody>
            <a:bodyPr/>
            <a:lstStyle/>
            <a:p>
              <a:endParaRPr lang="en-US"/>
            </a:p>
          </p:txBody>
        </p:sp>
        <p:sp>
          <p:nvSpPr>
            <p:cNvPr id="2155" name="Freeform 92"/>
            <p:cNvSpPr>
              <a:spLocks/>
            </p:cNvSpPr>
            <p:nvPr/>
          </p:nvSpPr>
          <p:spPr bwMode="auto">
            <a:xfrm>
              <a:off x="3182" y="1660"/>
              <a:ext cx="85" cy="46"/>
            </a:xfrm>
            <a:custGeom>
              <a:avLst/>
              <a:gdLst>
                <a:gd name="T0" fmla="*/ 85 w 85"/>
                <a:gd name="T1" fmla="*/ 2 h 46"/>
                <a:gd name="T2" fmla="*/ 85 w 85"/>
                <a:gd name="T3" fmla="*/ 2 h 46"/>
                <a:gd name="T4" fmla="*/ 72 w 85"/>
                <a:gd name="T5" fmla="*/ 0 h 46"/>
                <a:gd name="T6" fmla="*/ 60 w 85"/>
                <a:gd name="T7" fmla="*/ 0 h 46"/>
                <a:gd name="T8" fmla="*/ 49 w 85"/>
                <a:gd name="T9" fmla="*/ 2 h 46"/>
                <a:gd name="T10" fmla="*/ 38 w 85"/>
                <a:gd name="T11" fmla="*/ 5 h 46"/>
                <a:gd name="T12" fmla="*/ 29 w 85"/>
                <a:gd name="T13" fmla="*/ 9 h 46"/>
                <a:gd name="T14" fmla="*/ 20 w 85"/>
                <a:gd name="T15" fmla="*/ 17 h 46"/>
                <a:gd name="T16" fmla="*/ 10 w 85"/>
                <a:gd name="T17" fmla="*/ 26 h 46"/>
                <a:gd name="T18" fmla="*/ 0 w 85"/>
                <a:gd name="T19" fmla="*/ 40 h 46"/>
                <a:gd name="T20" fmla="*/ 8 w 85"/>
                <a:gd name="T21" fmla="*/ 46 h 46"/>
                <a:gd name="T22" fmla="*/ 18 w 85"/>
                <a:gd name="T23" fmla="*/ 34 h 46"/>
                <a:gd name="T24" fmla="*/ 27 w 85"/>
                <a:gd name="T25" fmla="*/ 25 h 46"/>
                <a:gd name="T26" fmla="*/ 35 w 85"/>
                <a:gd name="T27" fmla="*/ 20 h 46"/>
                <a:gd name="T28" fmla="*/ 42 w 85"/>
                <a:gd name="T29" fmla="*/ 16 h 46"/>
                <a:gd name="T30" fmla="*/ 51 w 85"/>
                <a:gd name="T31" fmla="*/ 12 h 46"/>
                <a:gd name="T32" fmla="*/ 60 w 85"/>
                <a:gd name="T33" fmla="*/ 12 h 46"/>
                <a:gd name="T34" fmla="*/ 72 w 85"/>
                <a:gd name="T35" fmla="*/ 12 h 46"/>
                <a:gd name="T36" fmla="*/ 85 w 85"/>
                <a:gd name="T37" fmla="*/ 12 h 46"/>
                <a:gd name="T38" fmla="*/ 85 w 85"/>
                <a:gd name="T39" fmla="*/ 12 h 46"/>
                <a:gd name="T40" fmla="*/ 85 w 85"/>
                <a:gd name="T41" fmla="*/ 2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46"/>
                <a:gd name="T65" fmla="*/ 85 w 8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46">
                  <a:moveTo>
                    <a:pt x="85" y="2"/>
                  </a:moveTo>
                  <a:lnTo>
                    <a:pt x="85" y="2"/>
                  </a:lnTo>
                  <a:lnTo>
                    <a:pt x="72" y="0"/>
                  </a:lnTo>
                  <a:lnTo>
                    <a:pt x="60" y="0"/>
                  </a:lnTo>
                  <a:lnTo>
                    <a:pt x="49" y="2"/>
                  </a:lnTo>
                  <a:lnTo>
                    <a:pt x="38" y="5"/>
                  </a:lnTo>
                  <a:lnTo>
                    <a:pt x="29" y="9"/>
                  </a:lnTo>
                  <a:lnTo>
                    <a:pt x="20" y="17"/>
                  </a:lnTo>
                  <a:lnTo>
                    <a:pt x="10" y="26"/>
                  </a:lnTo>
                  <a:lnTo>
                    <a:pt x="0" y="40"/>
                  </a:lnTo>
                  <a:lnTo>
                    <a:pt x="8" y="46"/>
                  </a:lnTo>
                  <a:lnTo>
                    <a:pt x="18" y="34"/>
                  </a:lnTo>
                  <a:lnTo>
                    <a:pt x="27" y="25"/>
                  </a:lnTo>
                  <a:lnTo>
                    <a:pt x="35" y="20"/>
                  </a:lnTo>
                  <a:lnTo>
                    <a:pt x="42" y="16"/>
                  </a:lnTo>
                  <a:lnTo>
                    <a:pt x="51" y="12"/>
                  </a:lnTo>
                  <a:lnTo>
                    <a:pt x="60" y="12"/>
                  </a:lnTo>
                  <a:lnTo>
                    <a:pt x="72" y="12"/>
                  </a:lnTo>
                  <a:lnTo>
                    <a:pt x="85" y="12"/>
                  </a:lnTo>
                  <a:lnTo>
                    <a:pt x="85" y="2"/>
                  </a:lnTo>
                  <a:close/>
                </a:path>
              </a:pathLst>
            </a:custGeom>
            <a:solidFill>
              <a:srgbClr val="000000"/>
            </a:solidFill>
            <a:ln w="9525">
              <a:noFill/>
              <a:round/>
              <a:headEnd/>
              <a:tailEnd/>
            </a:ln>
          </p:spPr>
          <p:txBody>
            <a:bodyPr/>
            <a:lstStyle/>
            <a:p>
              <a:endParaRPr lang="en-US"/>
            </a:p>
          </p:txBody>
        </p:sp>
        <p:sp>
          <p:nvSpPr>
            <p:cNvPr id="2156" name="Freeform 93"/>
            <p:cNvSpPr>
              <a:spLocks/>
            </p:cNvSpPr>
            <p:nvPr/>
          </p:nvSpPr>
          <p:spPr bwMode="auto">
            <a:xfrm>
              <a:off x="3267" y="1613"/>
              <a:ext cx="37" cy="59"/>
            </a:xfrm>
            <a:custGeom>
              <a:avLst/>
              <a:gdLst>
                <a:gd name="T0" fmla="*/ 16 w 37"/>
                <a:gd name="T1" fmla="*/ 7 h 59"/>
                <a:gd name="T2" fmla="*/ 16 w 37"/>
                <a:gd name="T3" fmla="*/ 8 h 59"/>
                <a:gd name="T4" fmla="*/ 18 w 37"/>
                <a:gd name="T5" fmla="*/ 10 h 59"/>
                <a:gd name="T6" fmla="*/ 21 w 37"/>
                <a:gd name="T7" fmla="*/ 18 h 59"/>
                <a:gd name="T8" fmla="*/ 24 w 37"/>
                <a:gd name="T9" fmla="*/ 25 h 59"/>
                <a:gd name="T10" fmla="*/ 24 w 37"/>
                <a:gd name="T11" fmla="*/ 32 h 59"/>
                <a:gd name="T12" fmla="*/ 23 w 37"/>
                <a:gd name="T13" fmla="*/ 40 h 59"/>
                <a:gd name="T14" fmla="*/ 21 w 37"/>
                <a:gd name="T15" fmla="*/ 44 h 59"/>
                <a:gd name="T16" fmla="*/ 14 w 37"/>
                <a:gd name="T17" fmla="*/ 48 h 59"/>
                <a:gd name="T18" fmla="*/ 0 w 37"/>
                <a:gd name="T19" fmla="*/ 49 h 59"/>
                <a:gd name="T20" fmla="*/ 0 w 37"/>
                <a:gd name="T21" fmla="*/ 59 h 59"/>
                <a:gd name="T22" fmla="*/ 16 w 37"/>
                <a:gd name="T23" fmla="*/ 58 h 59"/>
                <a:gd name="T24" fmla="*/ 27 w 37"/>
                <a:gd name="T25" fmla="*/ 52 h 59"/>
                <a:gd name="T26" fmla="*/ 34 w 37"/>
                <a:gd name="T27" fmla="*/ 44 h 59"/>
                <a:gd name="T28" fmla="*/ 37 w 37"/>
                <a:gd name="T29" fmla="*/ 32 h 59"/>
                <a:gd name="T30" fmla="*/ 35 w 37"/>
                <a:gd name="T31" fmla="*/ 23 h 59"/>
                <a:gd name="T32" fmla="*/ 31 w 37"/>
                <a:gd name="T33" fmla="*/ 14 h 59"/>
                <a:gd name="T34" fmla="*/ 28 w 37"/>
                <a:gd name="T35" fmla="*/ 6 h 59"/>
                <a:gd name="T36" fmla="*/ 24 w 37"/>
                <a:gd name="T37" fmla="*/ 0 h 59"/>
                <a:gd name="T38" fmla="*/ 24 w 37"/>
                <a:gd name="T39" fmla="*/ 1 h 59"/>
                <a:gd name="T40" fmla="*/ 16 w 37"/>
                <a:gd name="T41" fmla="*/ 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9"/>
                <a:gd name="T65" fmla="*/ 37 w 3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9">
                  <a:moveTo>
                    <a:pt x="16" y="7"/>
                  </a:moveTo>
                  <a:lnTo>
                    <a:pt x="16" y="8"/>
                  </a:lnTo>
                  <a:lnTo>
                    <a:pt x="18" y="10"/>
                  </a:lnTo>
                  <a:lnTo>
                    <a:pt x="21" y="18"/>
                  </a:lnTo>
                  <a:lnTo>
                    <a:pt x="24" y="25"/>
                  </a:lnTo>
                  <a:lnTo>
                    <a:pt x="24" y="32"/>
                  </a:lnTo>
                  <a:lnTo>
                    <a:pt x="23" y="40"/>
                  </a:lnTo>
                  <a:lnTo>
                    <a:pt x="21" y="44"/>
                  </a:lnTo>
                  <a:lnTo>
                    <a:pt x="14" y="48"/>
                  </a:lnTo>
                  <a:lnTo>
                    <a:pt x="0" y="49"/>
                  </a:lnTo>
                  <a:lnTo>
                    <a:pt x="0" y="59"/>
                  </a:lnTo>
                  <a:lnTo>
                    <a:pt x="16" y="58"/>
                  </a:lnTo>
                  <a:lnTo>
                    <a:pt x="27" y="52"/>
                  </a:lnTo>
                  <a:lnTo>
                    <a:pt x="34" y="44"/>
                  </a:lnTo>
                  <a:lnTo>
                    <a:pt x="37" y="32"/>
                  </a:lnTo>
                  <a:lnTo>
                    <a:pt x="35" y="23"/>
                  </a:lnTo>
                  <a:lnTo>
                    <a:pt x="31" y="14"/>
                  </a:lnTo>
                  <a:lnTo>
                    <a:pt x="28" y="6"/>
                  </a:lnTo>
                  <a:lnTo>
                    <a:pt x="24" y="0"/>
                  </a:lnTo>
                  <a:lnTo>
                    <a:pt x="24" y="1"/>
                  </a:lnTo>
                  <a:lnTo>
                    <a:pt x="16" y="7"/>
                  </a:lnTo>
                  <a:close/>
                </a:path>
              </a:pathLst>
            </a:custGeom>
            <a:solidFill>
              <a:srgbClr val="000000"/>
            </a:solidFill>
            <a:ln w="9525">
              <a:noFill/>
              <a:round/>
              <a:headEnd/>
              <a:tailEnd/>
            </a:ln>
          </p:spPr>
          <p:txBody>
            <a:bodyPr/>
            <a:lstStyle/>
            <a:p>
              <a:endParaRPr lang="en-US"/>
            </a:p>
          </p:txBody>
        </p:sp>
        <p:sp>
          <p:nvSpPr>
            <p:cNvPr id="2157" name="Freeform 94"/>
            <p:cNvSpPr>
              <a:spLocks/>
            </p:cNvSpPr>
            <p:nvPr/>
          </p:nvSpPr>
          <p:spPr bwMode="auto">
            <a:xfrm>
              <a:off x="3281" y="1597"/>
              <a:ext cx="23" cy="23"/>
            </a:xfrm>
            <a:custGeom>
              <a:avLst/>
              <a:gdLst>
                <a:gd name="T0" fmla="*/ 10 w 23"/>
                <a:gd name="T1" fmla="*/ 7 h 23"/>
                <a:gd name="T2" fmla="*/ 11 w 23"/>
                <a:gd name="T3" fmla="*/ 0 h 23"/>
                <a:gd name="T4" fmla="*/ 7 w 23"/>
                <a:gd name="T5" fmla="*/ 3 h 23"/>
                <a:gd name="T6" fmla="*/ 3 w 23"/>
                <a:gd name="T7" fmla="*/ 9 h 23"/>
                <a:gd name="T8" fmla="*/ 0 w 23"/>
                <a:gd name="T9" fmla="*/ 16 h 23"/>
                <a:gd name="T10" fmla="*/ 2 w 23"/>
                <a:gd name="T11" fmla="*/ 23 h 23"/>
                <a:gd name="T12" fmla="*/ 10 w 23"/>
                <a:gd name="T13" fmla="*/ 17 h 23"/>
                <a:gd name="T14" fmla="*/ 10 w 23"/>
                <a:gd name="T15" fmla="*/ 16 h 23"/>
                <a:gd name="T16" fmla="*/ 11 w 23"/>
                <a:gd name="T17" fmla="*/ 15 h 23"/>
                <a:gd name="T18" fmla="*/ 15 w 23"/>
                <a:gd name="T19" fmla="*/ 12 h 23"/>
                <a:gd name="T20" fmla="*/ 20 w 23"/>
                <a:gd name="T21" fmla="*/ 7 h 23"/>
                <a:gd name="T22" fmla="*/ 21 w 23"/>
                <a:gd name="T23" fmla="*/ 0 h 23"/>
                <a:gd name="T24" fmla="*/ 20 w 23"/>
                <a:gd name="T25" fmla="*/ 7 h 23"/>
                <a:gd name="T26" fmla="*/ 23 w 23"/>
                <a:gd name="T27" fmla="*/ 3 h 23"/>
                <a:gd name="T28" fmla="*/ 21 w 23"/>
                <a:gd name="T29" fmla="*/ 0 h 23"/>
                <a:gd name="T30" fmla="*/ 10 w 23"/>
                <a:gd name="T31" fmla="*/ 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3"/>
                <a:gd name="T50" fmla="*/ 23 w 2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3">
                  <a:moveTo>
                    <a:pt x="10" y="7"/>
                  </a:moveTo>
                  <a:lnTo>
                    <a:pt x="11" y="0"/>
                  </a:lnTo>
                  <a:lnTo>
                    <a:pt x="7" y="3"/>
                  </a:lnTo>
                  <a:lnTo>
                    <a:pt x="3" y="9"/>
                  </a:lnTo>
                  <a:lnTo>
                    <a:pt x="0" y="16"/>
                  </a:lnTo>
                  <a:lnTo>
                    <a:pt x="2" y="23"/>
                  </a:lnTo>
                  <a:lnTo>
                    <a:pt x="10" y="17"/>
                  </a:lnTo>
                  <a:lnTo>
                    <a:pt x="10" y="16"/>
                  </a:lnTo>
                  <a:lnTo>
                    <a:pt x="11" y="15"/>
                  </a:lnTo>
                  <a:lnTo>
                    <a:pt x="15" y="12"/>
                  </a:lnTo>
                  <a:lnTo>
                    <a:pt x="20" y="7"/>
                  </a:lnTo>
                  <a:lnTo>
                    <a:pt x="21" y="0"/>
                  </a:lnTo>
                  <a:lnTo>
                    <a:pt x="20" y="7"/>
                  </a:lnTo>
                  <a:lnTo>
                    <a:pt x="23" y="3"/>
                  </a:lnTo>
                  <a:lnTo>
                    <a:pt x="21" y="0"/>
                  </a:lnTo>
                  <a:lnTo>
                    <a:pt x="10" y="7"/>
                  </a:lnTo>
                  <a:close/>
                </a:path>
              </a:pathLst>
            </a:custGeom>
            <a:solidFill>
              <a:srgbClr val="000000"/>
            </a:solidFill>
            <a:ln w="9525">
              <a:noFill/>
              <a:round/>
              <a:headEnd/>
              <a:tailEnd/>
            </a:ln>
          </p:spPr>
          <p:txBody>
            <a:bodyPr/>
            <a:lstStyle/>
            <a:p>
              <a:endParaRPr lang="en-US"/>
            </a:p>
          </p:txBody>
        </p:sp>
        <p:sp>
          <p:nvSpPr>
            <p:cNvPr id="2158" name="Freeform 95"/>
            <p:cNvSpPr>
              <a:spLocks/>
            </p:cNvSpPr>
            <p:nvPr/>
          </p:nvSpPr>
          <p:spPr bwMode="auto">
            <a:xfrm>
              <a:off x="3286" y="1582"/>
              <a:ext cx="16" cy="22"/>
            </a:xfrm>
            <a:custGeom>
              <a:avLst/>
              <a:gdLst>
                <a:gd name="T0" fmla="*/ 6 w 16"/>
                <a:gd name="T1" fmla="*/ 0 h 22"/>
                <a:gd name="T2" fmla="*/ 6 w 16"/>
                <a:gd name="T3" fmla="*/ 0 h 22"/>
                <a:gd name="T4" fmla="*/ 0 w 16"/>
                <a:gd name="T5" fmla="*/ 5 h 22"/>
                <a:gd name="T6" fmla="*/ 0 w 16"/>
                <a:gd name="T7" fmla="*/ 11 h 22"/>
                <a:gd name="T8" fmla="*/ 2 w 16"/>
                <a:gd name="T9" fmla="*/ 17 h 22"/>
                <a:gd name="T10" fmla="*/ 5 w 16"/>
                <a:gd name="T11" fmla="*/ 22 h 22"/>
                <a:gd name="T12" fmla="*/ 16 w 16"/>
                <a:gd name="T13" fmla="*/ 15 h 22"/>
                <a:gd name="T14" fmla="*/ 12 w 16"/>
                <a:gd name="T15" fmla="*/ 11 h 22"/>
                <a:gd name="T16" fmla="*/ 10 w 16"/>
                <a:gd name="T17" fmla="*/ 9 h 22"/>
                <a:gd name="T18" fmla="*/ 10 w 16"/>
                <a:gd name="T19" fmla="*/ 9 h 22"/>
                <a:gd name="T20" fmla="*/ 8 w 16"/>
                <a:gd name="T21" fmla="*/ 10 h 22"/>
                <a:gd name="T22" fmla="*/ 8 w 16"/>
                <a:gd name="T23" fmla="*/ 10 h 22"/>
                <a:gd name="T24" fmla="*/ 6 w 16"/>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2"/>
                <a:gd name="T41" fmla="*/ 16 w 1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2">
                  <a:moveTo>
                    <a:pt x="6" y="0"/>
                  </a:moveTo>
                  <a:lnTo>
                    <a:pt x="6" y="0"/>
                  </a:lnTo>
                  <a:lnTo>
                    <a:pt x="0" y="5"/>
                  </a:lnTo>
                  <a:lnTo>
                    <a:pt x="0" y="11"/>
                  </a:lnTo>
                  <a:lnTo>
                    <a:pt x="2" y="17"/>
                  </a:lnTo>
                  <a:lnTo>
                    <a:pt x="5" y="22"/>
                  </a:lnTo>
                  <a:lnTo>
                    <a:pt x="16" y="15"/>
                  </a:lnTo>
                  <a:lnTo>
                    <a:pt x="12" y="11"/>
                  </a:lnTo>
                  <a:lnTo>
                    <a:pt x="10" y="9"/>
                  </a:lnTo>
                  <a:lnTo>
                    <a:pt x="8" y="10"/>
                  </a:lnTo>
                  <a:lnTo>
                    <a:pt x="6" y="0"/>
                  </a:lnTo>
                  <a:close/>
                </a:path>
              </a:pathLst>
            </a:custGeom>
            <a:solidFill>
              <a:srgbClr val="000000"/>
            </a:solidFill>
            <a:ln w="9525">
              <a:noFill/>
              <a:round/>
              <a:headEnd/>
              <a:tailEnd/>
            </a:ln>
          </p:spPr>
          <p:txBody>
            <a:bodyPr/>
            <a:lstStyle/>
            <a:p>
              <a:endParaRPr lang="en-US"/>
            </a:p>
          </p:txBody>
        </p:sp>
        <p:sp>
          <p:nvSpPr>
            <p:cNvPr id="2159" name="Freeform 96"/>
            <p:cNvSpPr>
              <a:spLocks/>
            </p:cNvSpPr>
            <p:nvPr/>
          </p:nvSpPr>
          <p:spPr bwMode="auto">
            <a:xfrm>
              <a:off x="3292" y="1581"/>
              <a:ext cx="13" cy="11"/>
            </a:xfrm>
            <a:custGeom>
              <a:avLst/>
              <a:gdLst>
                <a:gd name="T0" fmla="*/ 0 w 13"/>
                <a:gd name="T1" fmla="*/ 0 h 11"/>
                <a:gd name="T2" fmla="*/ 0 w 13"/>
                <a:gd name="T3" fmla="*/ 0 h 11"/>
                <a:gd name="T4" fmla="*/ 0 w 13"/>
                <a:gd name="T5" fmla="*/ 3 h 11"/>
                <a:gd name="T6" fmla="*/ 2 w 13"/>
                <a:gd name="T7" fmla="*/ 0 h 11"/>
                <a:gd name="T8" fmla="*/ 2 w 13"/>
                <a:gd name="T9" fmla="*/ 0 h 11"/>
                <a:gd name="T10" fmla="*/ 0 w 13"/>
                <a:gd name="T11" fmla="*/ 1 h 11"/>
                <a:gd name="T12" fmla="*/ 2 w 13"/>
                <a:gd name="T13" fmla="*/ 11 h 11"/>
                <a:gd name="T14" fmla="*/ 6 w 13"/>
                <a:gd name="T15" fmla="*/ 10 h 11"/>
                <a:gd name="T16" fmla="*/ 11 w 13"/>
                <a:gd name="T17" fmla="*/ 8 h 11"/>
                <a:gd name="T18" fmla="*/ 13 w 13"/>
                <a:gd name="T19" fmla="*/ 3 h 11"/>
                <a:gd name="T20" fmla="*/ 13 w 13"/>
                <a:gd name="T21" fmla="*/ 0 h 11"/>
                <a:gd name="T22" fmla="*/ 13 w 13"/>
                <a:gd name="T23" fmla="*/ 0 h 11"/>
                <a:gd name="T24" fmla="*/ 0 w 1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0" y="0"/>
                  </a:moveTo>
                  <a:lnTo>
                    <a:pt x="0" y="0"/>
                  </a:lnTo>
                  <a:lnTo>
                    <a:pt x="0" y="3"/>
                  </a:lnTo>
                  <a:lnTo>
                    <a:pt x="2" y="0"/>
                  </a:lnTo>
                  <a:lnTo>
                    <a:pt x="0" y="1"/>
                  </a:lnTo>
                  <a:lnTo>
                    <a:pt x="2" y="11"/>
                  </a:lnTo>
                  <a:lnTo>
                    <a:pt x="6" y="10"/>
                  </a:lnTo>
                  <a:lnTo>
                    <a:pt x="11" y="8"/>
                  </a:lnTo>
                  <a:lnTo>
                    <a:pt x="13" y="3"/>
                  </a:lnTo>
                  <a:lnTo>
                    <a:pt x="13" y="0"/>
                  </a:lnTo>
                  <a:lnTo>
                    <a:pt x="0" y="0"/>
                  </a:lnTo>
                  <a:close/>
                </a:path>
              </a:pathLst>
            </a:custGeom>
            <a:solidFill>
              <a:srgbClr val="000000"/>
            </a:solidFill>
            <a:ln w="9525">
              <a:noFill/>
              <a:round/>
              <a:headEnd/>
              <a:tailEnd/>
            </a:ln>
          </p:spPr>
          <p:txBody>
            <a:bodyPr/>
            <a:lstStyle/>
            <a:p>
              <a:endParaRPr lang="en-US"/>
            </a:p>
          </p:txBody>
        </p:sp>
        <p:sp>
          <p:nvSpPr>
            <p:cNvPr id="2160" name="Freeform 97"/>
            <p:cNvSpPr>
              <a:spLocks/>
            </p:cNvSpPr>
            <p:nvPr/>
          </p:nvSpPr>
          <p:spPr bwMode="auto">
            <a:xfrm>
              <a:off x="3290" y="1560"/>
              <a:ext cx="15" cy="21"/>
            </a:xfrm>
            <a:custGeom>
              <a:avLst/>
              <a:gdLst>
                <a:gd name="T0" fmla="*/ 0 w 15"/>
                <a:gd name="T1" fmla="*/ 2 h 21"/>
                <a:gd name="T2" fmla="*/ 0 w 15"/>
                <a:gd name="T3" fmla="*/ 2 h 21"/>
                <a:gd name="T4" fmla="*/ 1 w 15"/>
                <a:gd name="T5" fmla="*/ 7 h 21"/>
                <a:gd name="T6" fmla="*/ 2 w 15"/>
                <a:gd name="T7" fmla="*/ 12 h 21"/>
                <a:gd name="T8" fmla="*/ 3 w 15"/>
                <a:gd name="T9" fmla="*/ 16 h 21"/>
                <a:gd name="T10" fmla="*/ 2 w 15"/>
                <a:gd name="T11" fmla="*/ 21 h 21"/>
                <a:gd name="T12" fmla="*/ 15 w 15"/>
                <a:gd name="T13" fmla="*/ 21 h 21"/>
                <a:gd name="T14" fmla="*/ 14 w 15"/>
                <a:gd name="T15" fmla="*/ 16 h 21"/>
                <a:gd name="T16" fmla="*/ 13 w 15"/>
                <a:gd name="T17" fmla="*/ 10 h 21"/>
                <a:gd name="T18" fmla="*/ 12 w 15"/>
                <a:gd name="T19" fmla="*/ 5 h 21"/>
                <a:gd name="T20" fmla="*/ 11 w 15"/>
                <a:gd name="T21" fmla="*/ 0 h 21"/>
                <a:gd name="T22" fmla="*/ 11 w 15"/>
                <a:gd name="T23" fmla="*/ 0 h 21"/>
                <a:gd name="T24" fmla="*/ 0 w 15"/>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0" y="2"/>
                  </a:moveTo>
                  <a:lnTo>
                    <a:pt x="0" y="2"/>
                  </a:lnTo>
                  <a:lnTo>
                    <a:pt x="1" y="7"/>
                  </a:lnTo>
                  <a:lnTo>
                    <a:pt x="2" y="12"/>
                  </a:lnTo>
                  <a:lnTo>
                    <a:pt x="3" y="16"/>
                  </a:lnTo>
                  <a:lnTo>
                    <a:pt x="2" y="21"/>
                  </a:lnTo>
                  <a:lnTo>
                    <a:pt x="15" y="21"/>
                  </a:lnTo>
                  <a:lnTo>
                    <a:pt x="14" y="16"/>
                  </a:lnTo>
                  <a:lnTo>
                    <a:pt x="13" y="10"/>
                  </a:lnTo>
                  <a:lnTo>
                    <a:pt x="12" y="5"/>
                  </a:lnTo>
                  <a:lnTo>
                    <a:pt x="11" y="0"/>
                  </a:lnTo>
                  <a:lnTo>
                    <a:pt x="0" y="2"/>
                  </a:lnTo>
                  <a:close/>
                </a:path>
              </a:pathLst>
            </a:custGeom>
            <a:solidFill>
              <a:srgbClr val="000000"/>
            </a:solidFill>
            <a:ln w="9525">
              <a:noFill/>
              <a:round/>
              <a:headEnd/>
              <a:tailEnd/>
            </a:ln>
          </p:spPr>
          <p:txBody>
            <a:bodyPr/>
            <a:lstStyle/>
            <a:p>
              <a:endParaRPr lang="en-US"/>
            </a:p>
          </p:txBody>
        </p:sp>
        <p:sp>
          <p:nvSpPr>
            <p:cNvPr id="2161" name="Freeform 98"/>
            <p:cNvSpPr>
              <a:spLocks/>
            </p:cNvSpPr>
            <p:nvPr/>
          </p:nvSpPr>
          <p:spPr bwMode="auto">
            <a:xfrm>
              <a:off x="3290" y="1539"/>
              <a:ext cx="25" cy="23"/>
            </a:xfrm>
            <a:custGeom>
              <a:avLst/>
              <a:gdLst>
                <a:gd name="T0" fmla="*/ 14 w 25"/>
                <a:gd name="T1" fmla="*/ 4 h 23"/>
                <a:gd name="T2" fmla="*/ 14 w 25"/>
                <a:gd name="T3" fmla="*/ 1 h 23"/>
                <a:gd name="T4" fmla="*/ 12 w 25"/>
                <a:gd name="T5" fmla="*/ 5 h 23"/>
                <a:gd name="T6" fmla="*/ 7 w 25"/>
                <a:gd name="T7" fmla="*/ 8 h 23"/>
                <a:gd name="T8" fmla="*/ 1 w 25"/>
                <a:gd name="T9" fmla="*/ 15 h 23"/>
                <a:gd name="T10" fmla="*/ 0 w 25"/>
                <a:gd name="T11" fmla="*/ 23 h 23"/>
                <a:gd name="T12" fmla="*/ 11 w 25"/>
                <a:gd name="T13" fmla="*/ 21 h 23"/>
                <a:gd name="T14" fmla="*/ 12 w 25"/>
                <a:gd name="T15" fmla="*/ 19 h 23"/>
                <a:gd name="T16" fmla="*/ 14 w 25"/>
                <a:gd name="T17" fmla="*/ 17 h 23"/>
                <a:gd name="T18" fmla="*/ 20 w 25"/>
                <a:gd name="T19" fmla="*/ 11 h 23"/>
                <a:gd name="T20" fmla="*/ 24 w 25"/>
                <a:gd name="T21" fmla="*/ 3 h 23"/>
                <a:gd name="T22" fmla="*/ 24 w 25"/>
                <a:gd name="T23" fmla="*/ 0 h 23"/>
                <a:gd name="T24" fmla="*/ 24 w 25"/>
                <a:gd name="T25" fmla="*/ 3 h 23"/>
                <a:gd name="T26" fmla="*/ 25 w 25"/>
                <a:gd name="T27" fmla="*/ 2 h 23"/>
                <a:gd name="T28" fmla="*/ 24 w 25"/>
                <a:gd name="T29" fmla="*/ 0 h 23"/>
                <a:gd name="T30" fmla="*/ 14 w 25"/>
                <a:gd name="T31" fmla="*/ 4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3"/>
                <a:gd name="T50" fmla="*/ 25 w 2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3">
                  <a:moveTo>
                    <a:pt x="14" y="4"/>
                  </a:moveTo>
                  <a:lnTo>
                    <a:pt x="14" y="1"/>
                  </a:lnTo>
                  <a:lnTo>
                    <a:pt x="12" y="5"/>
                  </a:lnTo>
                  <a:lnTo>
                    <a:pt x="7" y="8"/>
                  </a:lnTo>
                  <a:lnTo>
                    <a:pt x="1" y="15"/>
                  </a:lnTo>
                  <a:lnTo>
                    <a:pt x="0" y="23"/>
                  </a:lnTo>
                  <a:lnTo>
                    <a:pt x="11" y="21"/>
                  </a:lnTo>
                  <a:lnTo>
                    <a:pt x="12" y="19"/>
                  </a:lnTo>
                  <a:lnTo>
                    <a:pt x="14" y="17"/>
                  </a:lnTo>
                  <a:lnTo>
                    <a:pt x="20" y="11"/>
                  </a:lnTo>
                  <a:lnTo>
                    <a:pt x="24" y="3"/>
                  </a:lnTo>
                  <a:lnTo>
                    <a:pt x="24" y="0"/>
                  </a:lnTo>
                  <a:lnTo>
                    <a:pt x="24" y="3"/>
                  </a:lnTo>
                  <a:lnTo>
                    <a:pt x="25" y="2"/>
                  </a:lnTo>
                  <a:lnTo>
                    <a:pt x="24" y="0"/>
                  </a:lnTo>
                  <a:lnTo>
                    <a:pt x="14" y="4"/>
                  </a:lnTo>
                  <a:close/>
                </a:path>
              </a:pathLst>
            </a:custGeom>
            <a:solidFill>
              <a:srgbClr val="000000"/>
            </a:solidFill>
            <a:ln w="9525">
              <a:noFill/>
              <a:round/>
              <a:headEnd/>
              <a:tailEnd/>
            </a:ln>
          </p:spPr>
          <p:txBody>
            <a:bodyPr/>
            <a:lstStyle/>
            <a:p>
              <a:endParaRPr lang="en-US"/>
            </a:p>
          </p:txBody>
        </p:sp>
        <p:sp>
          <p:nvSpPr>
            <p:cNvPr id="2162" name="Freeform 99"/>
            <p:cNvSpPr>
              <a:spLocks/>
            </p:cNvSpPr>
            <p:nvPr/>
          </p:nvSpPr>
          <p:spPr bwMode="auto">
            <a:xfrm>
              <a:off x="3259" y="1476"/>
              <a:ext cx="55" cy="67"/>
            </a:xfrm>
            <a:custGeom>
              <a:avLst/>
              <a:gdLst>
                <a:gd name="T0" fmla="*/ 1 w 55"/>
                <a:gd name="T1" fmla="*/ 1 h 67"/>
                <a:gd name="T2" fmla="*/ 2 w 55"/>
                <a:gd name="T3" fmla="*/ 7 h 67"/>
                <a:gd name="T4" fmla="*/ 8 w 55"/>
                <a:gd name="T5" fmla="*/ 14 h 67"/>
                <a:gd name="T6" fmla="*/ 15 w 55"/>
                <a:gd name="T7" fmla="*/ 23 h 67"/>
                <a:gd name="T8" fmla="*/ 22 w 55"/>
                <a:gd name="T9" fmla="*/ 32 h 67"/>
                <a:gd name="T10" fmla="*/ 28 w 55"/>
                <a:gd name="T11" fmla="*/ 40 h 67"/>
                <a:gd name="T12" fmla="*/ 34 w 55"/>
                <a:gd name="T13" fmla="*/ 48 h 67"/>
                <a:gd name="T14" fmla="*/ 38 w 55"/>
                <a:gd name="T15" fmla="*/ 55 h 67"/>
                <a:gd name="T16" fmla="*/ 42 w 55"/>
                <a:gd name="T17" fmla="*/ 62 h 67"/>
                <a:gd name="T18" fmla="*/ 45 w 55"/>
                <a:gd name="T19" fmla="*/ 67 h 67"/>
                <a:gd name="T20" fmla="*/ 55 w 55"/>
                <a:gd name="T21" fmla="*/ 63 h 67"/>
                <a:gd name="T22" fmla="*/ 52 w 55"/>
                <a:gd name="T23" fmla="*/ 58 h 67"/>
                <a:gd name="T24" fmla="*/ 49 w 55"/>
                <a:gd name="T25" fmla="*/ 50 h 67"/>
                <a:gd name="T26" fmla="*/ 43 w 55"/>
                <a:gd name="T27" fmla="*/ 42 h 67"/>
                <a:gd name="T28" fmla="*/ 36 w 55"/>
                <a:gd name="T29" fmla="*/ 34 h 67"/>
                <a:gd name="T30" fmla="*/ 30 w 55"/>
                <a:gd name="T31" fmla="*/ 25 h 67"/>
                <a:gd name="T32" fmla="*/ 24 w 55"/>
                <a:gd name="T33" fmla="*/ 17 h 67"/>
                <a:gd name="T34" fmla="*/ 16 w 55"/>
                <a:gd name="T35" fmla="*/ 8 h 67"/>
                <a:gd name="T36" fmla="*/ 10 w 55"/>
                <a:gd name="T37" fmla="*/ 0 h 67"/>
                <a:gd name="T38" fmla="*/ 11 w 55"/>
                <a:gd name="T39" fmla="*/ 6 h 67"/>
                <a:gd name="T40" fmla="*/ 1 w 55"/>
                <a:gd name="T41" fmla="*/ 1 h 67"/>
                <a:gd name="T42" fmla="*/ 0 w 55"/>
                <a:gd name="T43" fmla="*/ 5 h 67"/>
                <a:gd name="T44" fmla="*/ 2 w 55"/>
                <a:gd name="T45" fmla="*/ 7 h 67"/>
                <a:gd name="T46" fmla="*/ 1 w 55"/>
                <a:gd name="T47" fmla="*/ 1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
                <a:gd name="T73" fmla="*/ 0 h 67"/>
                <a:gd name="T74" fmla="*/ 55 w 55"/>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 h="67">
                  <a:moveTo>
                    <a:pt x="1" y="1"/>
                  </a:moveTo>
                  <a:lnTo>
                    <a:pt x="2" y="7"/>
                  </a:lnTo>
                  <a:lnTo>
                    <a:pt x="8" y="14"/>
                  </a:lnTo>
                  <a:lnTo>
                    <a:pt x="15" y="23"/>
                  </a:lnTo>
                  <a:lnTo>
                    <a:pt x="22" y="32"/>
                  </a:lnTo>
                  <a:lnTo>
                    <a:pt x="28" y="40"/>
                  </a:lnTo>
                  <a:lnTo>
                    <a:pt x="34" y="48"/>
                  </a:lnTo>
                  <a:lnTo>
                    <a:pt x="38" y="55"/>
                  </a:lnTo>
                  <a:lnTo>
                    <a:pt x="42" y="62"/>
                  </a:lnTo>
                  <a:lnTo>
                    <a:pt x="45" y="67"/>
                  </a:lnTo>
                  <a:lnTo>
                    <a:pt x="55" y="63"/>
                  </a:lnTo>
                  <a:lnTo>
                    <a:pt x="52" y="58"/>
                  </a:lnTo>
                  <a:lnTo>
                    <a:pt x="49" y="50"/>
                  </a:lnTo>
                  <a:lnTo>
                    <a:pt x="43" y="42"/>
                  </a:lnTo>
                  <a:lnTo>
                    <a:pt x="36" y="34"/>
                  </a:lnTo>
                  <a:lnTo>
                    <a:pt x="30" y="25"/>
                  </a:lnTo>
                  <a:lnTo>
                    <a:pt x="24" y="17"/>
                  </a:lnTo>
                  <a:lnTo>
                    <a:pt x="16" y="8"/>
                  </a:lnTo>
                  <a:lnTo>
                    <a:pt x="10" y="0"/>
                  </a:lnTo>
                  <a:lnTo>
                    <a:pt x="11" y="6"/>
                  </a:lnTo>
                  <a:lnTo>
                    <a:pt x="1" y="1"/>
                  </a:lnTo>
                  <a:lnTo>
                    <a:pt x="0" y="5"/>
                  </a:lnTo>
                  <a:lnTo>
                    <a:pt x="2" y="7"/>
                  </a:lnTo>
                  <a:lnTo>
                    <a:pt x="1" y="1"/>
                  </a:lnTo>
                  <a:close/>
                </a:path>
              </a:pathLst>
            </a:custGeom>
            <a:solidFill>
              <a:srgbClr val="000000"/>
            </a:solidFill>
            <a:ln w="9525">
              <a:noFill/>
              <a:round/>
              <a:headEnd/>
              <a:tailEnd/>
            </a:ln>
          </p:spPr>
          <p:txBody>
            <a:bodyPr/>
            <a:lstStyle/>
            <a:p>
              <a:endParaRPr lang="en-US"/>
            </a:p>
          </p:txBody>
        </p:sp>
        <p:sp>
          <p:nvSpPr>
            <p:cNvPr id="2163" name="Freeform 100"/>
            <p:cNvSpPr>
              <a:spLocks/>
            </p:cNvSpPr>
            <p:nvPr/>
          </p:nvSpPr>
          <p:spPr bwMode="auto">
            <a:xfrm>
              <a:off x="3247" y="1427"/>
              <a:ext cx="25" cy="55"/>
            </a:xfrm>
            <a:custGeom>
              <a:avLst/>
              <a:gdLst>
                <a:gd name="T0" fmla="*/ 0 w 25"/>
                <a:gd name="T1" fmla="*/ 0 h 55"/>
                <a:gd name="T2" fmla="*/ 0 w 25"/>
                <a:gd name="T3" fmla="*/ 0 h 55"/>
                <a:gd name="T4" fmla="*/ 4 w 25"/>
                <a:gd name="T5" fmla="*/ 11 h 55"/>
                <a:gd name="T6" fmla="*/ 11 w 25"/>
                <a:gd name="T7" fmla="*/ 23 h 55"/>
                <a:gd name="T8" fmla="*/ 15 w 25"/>
                <a:gd name="T9" fmla="*/ 37 h 55"/>
                <a:gd name="T10" fmla="*/ 13 w 25"/>
                <a:gd name="T11" fmla="*/ 50 h 55"/>
                <a:gd name="T12" fmla="*/ 23 w 25"/>
                <a:gd name="T13" fmla="*/ 55 h 55"/>
                <a:gd name="T14" fmla="*/ 25 w 25"/>
                <a:gd name="T15" fmla="*/ 37 h 55"/>
                <a:gd name="T16" fmla="*/ 21 w 25"/>
                <a:gd name="T17" fmla="*/ 19 h 55"/>
                <a:gd name="T18" fmla="*/ 15 w 25"/>
                <a:gd name="T19" fmla="*/ 7 h 55"/>
                <a:gd name="T20" fmla="*/ 13 w 25"/>
                <a:gd name="T21" fmla="*/ 0 h 55"/>
                <a:gd name="T22" fmla="*/ 13 w 25"/>
                <a:gd name="T23" fmla="*/ 0 h 55"/>
                <a:gd name="T24" fmla="*/ 0 w 25"/>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5"/>
                <a:gd name="T41" fmla="*/ 25 w 25"/>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5">
                  <a:moveTo>
                    <a:pt x="0" y="0"/>
                  </a:moveTo>
                  <a:lnTo>
                    <a:pt x="0" y="0"/>
                  </a:lnTo>
                  <a:lnTo>
                    <a:pt x="4" y="11"/>
                  </a:lnTo>
                  <a:lnTo>
                    <a:pt x="11" y="23"/>
                  </a:lnTo>
                  <a:lnTo>
                    <a:pt x="15" y="37"/>
                  </a:lnTo>
                  <a:lnTo>
                    <a:pt x="13" y="50"/>
                  </a:lnTo>
                  <a:lnTo>
                    <a:pt x="23" y="55"/>
                  </a:lnTo>
                  <a:lnTo>
                    <a:pt x="25" y="37"/>
                  </a:lnTo>
                  <a:lnTo>
                    <a:pt x="21" y="19"/>
                  </a:lnTo>
                  <a:lnTo>
                    <a:pt x="15" y="7"/>
                  </a:lnTo>
                  <a:lnTo>
                    <a:pt x="13" y="0"/>
                  </a:lnTo>
                  <a:lnTo>
                    <a:pt x="0" y="0"/>
                  </a:lnTo>
                  <a:close/>
                </a:path>
              </a:pathLst>
            </a:custGeom>
            <a:solidFill>
              <a:srgbClr val="000000"/>
            </a:solidFill>
            <a:ln w="9525">
              <a:noFill/>
              <a:round/>
              <a:headEnd/>
              <a:tailEnd/>
            </a:ln>
          </p:spPr>
          <p:txBody>
            <a:bodyPr/>
            <a:lstStyle/>
            <a:p>
              <a:endParaRPr lang="en-US"/>
            </a:p>
          </p:txBody>
        </p:sp>
        <p:sp>
          <p:nvSpPr>
            <p:cNvPr id="2164" name="Freeform 101"/>
            <p:cNvSpPr>
              <a:spLocks/>
            </p:cNvSpPr>
            <p:nvPr/>
          </p:nvSpPr>
          <p:spPr bwMode="auto">
            <a:xfrm>
              <a:off x="3247" y="1380"/>
              <a:ext cx="31" cy="47"/>
            </a:xfrm>
            <a:custGeom>
              <a:avLst/>
              <a:gdLst>
                <a:gd name="T0" fmla="*/ 22 w 31"/>
                <a:gd name="T1" fmla="*/ 0 h 47"/>
                <a:gd name="T2" fmla="*/ 22 w 31"/>
                <a:gd name="T3" fmla="*/ 0 h 47"/>
                <a:gd name="T4" fmla="*/ 16 w 31"/>
                <a:gd name="T5" fmla="*/ 10 h 47"/>
                <a:gd name="T6" fmla="*/ 9 w 31"/>
                <a:gd name="T7" fmla="*/ 23 h 47"/>
                <a:gd name="T8" fmla="*/ 3 w 31"/>
                <a:gd name="T9" fmla="*/ 37 h 47"/>
                <a:gd name="T10" fmla="*/ 0 w 31"/>
                <a:gd name="T11" fmla="*/ 47 h 47"/>
                <a:gd name="T12" fmla="*/ 13 w 31"/>
                <a:gd name="T13" fmla="*/ 47 h 47"/>
                <a:gd name="T14" fmla="*/ 14 w 31"/>
                <a:gd name="T15" fmla="*/ 39 h 47"/>
                <a:gd name="T16" fmla="*/ 19 w 31"/>
                <a:gd name="T17" fmla="*/ 28 h 47"/>
                <a:gd name="T18" fmla="*/ 26 w 31"/>
                <a:gd name="T19" fmla="*/ 14 h 47"/>
                <a:gd name="T20" fmla="*/ 31 w 31"/>
                <a:gd name="T21" fmla="*/ 7 h 47"/>
                <a:gd name="T22" fmla="*/ 31 w 31"/>
                <a:gd name="T23" fmla="*/ 7 h 47"/>
                <a:gd name="T24" fmla="*/ 22 w 31"/>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7"/>
                <a:gd name="T41" fmla="*/ 31 w 31"/>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7">
                  <a:moveTo>
                    <a:pt x="22" y="0"/>
                  </a:moveTo>
                  <a:lnTo>
                    <a:pt x="22" y="0"/>
                  </a:lnTo>
                  <a:lnTo>
                    <a:pt x="16" y="10"/>
                  </a:lnTo>
                  <a:lnTo>
                    <a:pt x="9" y="23"/>
                  </a:lnTo>
                  <a:lnTo>
                    <a:pt x="3" y="37"/>
                  </a:lnTo>
                  <a:lnTo>
                    <a:pt x="0" y="47"/>
                  </a:lnTo>
                  <a:lnTo>
                    <a:pt x="13" y="47"/>
                  </a:lnTo>
                  <a:lnTo>
                    <a:pt x="14" y="39"/>
                  </a:lnTo>
                  <a:lnTo>
                    <a:pt x="19" y="28"/>
                  </a:lnTo>
                  <a:lnTo>
                    <a:pt x="26" y="14"/>
                  </a:lnTo>
                  <a:lnTo>
                    <a:pt x="31" y="7"/>
                  </a:lnTo>
                  <a:lnTo>
                    <a:pt x="22" y="0"/>
                  </a:lnTo>
                  <a:close/>
                </a:path>
              </a:pathLst>
            </a:custGeom>
            <a:solidFill>
              <a:srgbClr val="000000"/>
            </a:solidFill>
            <a:ln w="9525">
              <a:noFill/>
              <a:round/>
              <a:headEnd/>
              <a:tailEnd/>
            </a:ln>
          </p:spPr>
          <p:txBody>
            <a:bodyPr/>
            <a:lstStyle/>
            <a:p>
              <a:endParaRPr lang="en-US"/>
            </a:p>
          </p:txBody>
        </p:sp>
        <p:sp>
          <p:nvSpPr>
            <p:cNvPr id="2165" name="Freeform 102"/>
            <p:cNvSpPr>
              <a:spLocks/>
            </p:cNvSpPr>
            <p:nvPr/>
          </p:nvSpPr>
          <p:spPr bwMode="auto">
            <a:xfrm>
              <a:off x="3244" y="1354"/>
              <a:ext cx="37" cy="33"/>
            </a:xfrm>
            <a:custGeom>
              <a:avLst/>
              <a:gdLst>
                <a:gd name="T0" fmla="*/ 0 w 37"/>
                <a:gd name="T1" fmla="*/ 11 h 33"/>
                <a:gd name="T2" fmla="*/ 0 w 37"/>
                <a:gd name="T3" fmla="*/ 11 h 33"/>
                <a:gd name="T4" fmla="*/ 4 w 37"/>
                <a:gd name="T5" fmla="*/ 13 h 33"/>
                <a:gd name="T6" fmla="*/ 11 w 37"/>
                <a:gd name="T7" fmla="*/ 15 h 33"/>
                <a:gd name="T8" fmla="*/ 15 w 37"/>
                <a:gd name="T9" fmla="*/ 17 h 33"/>
                <a:gd name="T10" fmla="*/ 20 w 37"/>
                <a:gd name="T11" fmla="*/ 20 h 33"/>
                <a:gd name="T12" fmla="*/ 23 w 37"/>
                <a:gd name="T13" fmla="*/ 23 h 33"/>
                <a:gd name="T14" fmla="*/ 24 w 37"/>
                <a:gd name="T15" fmla="*/ 24 h 33"/>
                <a:gd name="T16" fmla="*/ 24 w 37"/>
                <a:gd name="T17" fmla="*/ 26 h 33"/>
                <a:gd name="T18" fmla="*/ 25 w 37"/>
                <a:gd name="T19" fmla="*/ 26 h 33"/>
                <a:gd name="T20" fmla="*/ 34 w 37"/>
                <a:gd name="T21" fmla="*/ 33 h 33"/>
                <a:gd name="T22" fmla="*/ 37 w 37"/>
                <a:gd name="T23" fmla="*/ 26 h 33"/>
                <a:gd name="T24" fmla="*/ 35 w 37"/>
                <a:gd name="T25" fmla="*/ 20 h 33"/>
                <a:gd name="T26" fmla="*/ 31 w 37"/>
                <a:gd name="T27" fmla="*/ 15 h 33"/>
                <a:gd name="T28" fmla="*/ 26 w 37"/>
                <a:gd name="T29" fmla="*/ 12 h 33"/>
                <a:gd name="T30" fmla="*/ 21 w 37"/>
                <a:gd name="T31" fmla="*/ 7 h 33"/>
                <a:gd name="T32" fmla="*/ 15 w 37"/>
                <a:gd name="T33" fmla="*/ 5 h 33"/>
                <a:gd name="T34" fmla="*/ 9 w 37"/>
                <a:gd name="T35" fmla="*/ 2 h 33"/>
                <a:gd name="T36" fmla="*/ 2 w 37"/>
                <a:gd name="T37" fmla="*/ 0 h 33"/>
                <a:gd name="T38" fmla="*/ 2 w 37"/>
                <a:gd name="T39" fmla="*/ 0 h 33"/>
                <a:gd name="T40" fmla="*/ 0 w 37"/>
                <a:gd name="T41" fmla="*/ 1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3"/>
                <a:gd name="T65" fmla="*/ 37 w 3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3">
                  <a:moveTo>
                    <a:pt x="0" y="11"/>
                  </a:moveTo>
                  <a:lnTo>
                    <a:pt x="0" y="11"/>
                  </a:lnTo>
                  <a:lnTo>
                    <a:pt x="4" y="13"/>
                  </a:lnTo>
                  <a:lnTo>
                    <a:pt x="11" y="15"/>
                  </a:lnTo>
                  <a:lnTo>
                    <a:pt x="15" y="17"/>
                  </a:lnTo>
                  <a:lnTo>
                    <a:pt x="20" y="20"/>
                  </a:lnTo>
                  <a:lnTo>
                    <a:pt x="23" y="23"/>
                  </a:lnTo>
                  <a:lnTo>
                    <a:pt x="24" y="24"/>
                  </a:lnTo>
                  <a:lnTo>
                    <a:pt x="24" y="26"/>
                  </a:lnTo>
                  <a:lnTo>
                    <a:pt x="25" y="26"/>
                  </a:lnTo>
                  <a:lnTo>
                    <a:pt x="34" y="33"/>
                  </a:lnTo>
                  <a:lnTo>
                    <a:pt x="37" y="26"/>
                  </a:lnTo>
                  <a:lnTo>
                    <a:pt x="35" y="20"/>
                  </a:lnTo>
                  <a:lnTo>
                    <a:pt x="31" y="15"/>
                  </a:lnTo>
                  <a:lnTo>
                    <a:pt x="26" y="12"/>
                  </a:lnTo>
                  <a:lnTo>
                    <a:pt x="21" y="7"/>
                  </a:lnTo>
                  <a:lnTo>
                    <a:pt x="15" y="5"/>
                  </a:lnTo>
                  <a:lnTo>
                    <a:pt x="9" y="2"/>
                  </a:lnTo>
                  <a:lnTo>
                    <a:pt x="2" y="0"/>
                  </a:lnTo>
                  <a:lnTo>
                    <a:pt x="0" y="11"/>
                  </a:lnTo>
                  <a:close/>
                </a:path>
              </a:pathLst>
            </a:custGeom>
            <a:solidFill>
              <a:srgbClr val="000000"/>
            </a:solidFill>
            <a:ln w="9525">
              <a:noFill/>
              <a:round/>
              <a:headEnd/>
              <a:tailEnd/>
            </a:ln>
          </p:spPr>
          <p:txBody>
            <a:bodyPr/>
            <a:lstStyle/>
            <a:p>
              <a:endParaRPr lang="en-US"/>
            </a:p>
          </p:txBody>
        </p:sp>
        <p:sp>
          <p:nvSpPr>
            <p:cNvPr id="2166" name="Freeform 103"/>
            <p:cNvSpPr>
              <a:spLocks/>
            </p:cNvSpPr>
            <p:nvPr/>
          </p:nvSpPr>
          <p:spPr bwMode="auto">
            <a:xfrm>
              <a:off x="3054" y="1348"/>
              <a:ext cx="192" cy="25"/>
            </a:xfrm>
            <a:custGeom>
              <a:avLst/>
              <a:gdLst>
                <a:gd name="T0" fmla="*/ 7 w 192"/>
                <a:gd name="T1" fmla="*/ 25 h 25"/>
                <a:gd name="T2" fmla="*/ 7 w 192"/>
                <a:gd name="T3" fmla="*/ 25 h 25"/>
                <a:gd name="T4" fmla="*/ 13 w 192"/>
                <a:gd name="T5" fmla="*/ 22 h 25"/>
                <a:gd name="T6" fmla="*/ 21 w 192"/>
                <a:gd name="T7" fmla="*/ 19 h 25"/>
                <a:gd name="T8" fmla="*/ 32 w 192"/>
                <a:gd name="T9" fmla="*/ 17 h 25"/>
                <a:gd name="T10" fmla="*/ 44 w 192"/>
                <a:gd name="T11" fmla="*/ 15 h 25"/>
                <a:gd name="T12" fmla="*/ 58 w 192"/>
                <a:gd name="T13" fmla="*/ 14 h 25"/>
                <a:gd name="T14" fmla="*/ 72 w 192"/>
                <a:gd name="T15" fmla="*/ 13 h 25"/>
                <a:gd name="T16" fmla="*/ 88 w 192"/>
                <a:gd name="T17" fmla="*/ 13 h 25"/>
                <a:gd name="T18" fmla="*/ 104 w 192"/>
                <a:gd name="T19" fmla="*/ 13 h 25"/>
                <a:gd name="T20" fmla="*/ 119 w 192"/>
                <a:gd name="T21" fmla="*/ 13 h 25"/>
                <a:gd name="T22" fmla="*/ 134 w 192"/>
                <a:gd name="T23" fmla="*/ 14 h 25"/>
                <a:gd name="T24" fmla="*/ 147 w 192"/>
                <a:gd name="T25" fmla="*/ 14 h 25"/>
                <a:gd name="T26" fmla="*/ 160 w 192"/>
                <a:gd name="T27" fmla="*/ 14 h 25"/>
                <a:gd name="T28" fmla="*/ 171 w 192"/>
                <a:gd name="T29" fmla="*/ 16 h 25"/>
                <a:gd name="T30" fmla="*/ 181 w 192"/>
                <a:gd name="T31" fmla="*/ 15 h 25"/>
                <a:gd name="T32" fmla="*/ 186 w 192"/>
                <a:gd name="T33" fmla="*/ 16 h 25"/>
                <a:gd name="T34" fmla="*/ 190 w 192"/>
                <a:gd name="T35" fmla="*/ 17 h 25"/>
                <a:gd name="T36" fmla="*/ 192 w 192"/>
                <a:gd name="T37" fmla="*/ 6 h 25"/>
                <a:gd name="T38" fmla="*/ 188 w 192"/>
                <a:gd name="T39" fmla="*/ 5 h 25"/>
                <a:gd name="T40" fmla="*/ 181 w 192"/>
                <a:gd name="T41" fmla="*/ 4 h 25"/>
                <a:gd name="T42" fmla="*/ 171 w 192"/>
                <a:gd name="T43" fmla="*/ 3 h 25"/>
                <a:gd name="T44" fmla="*/ 160 w 192"/>
                <a:gd name="T45" fmla="*/ 3 h 25"/>
                <a:gd name="T46" fmla="*/ 147 w 192"/>
                <a:gd name="T47" fmla="*/ 1 h 25"/>
                <a:gd name="T48" fmla="*/ 134 w 192"/>
                <a:gd name="T49" fmla="*/ 1 h 25"/>
                <a:gd name="T50" fmla="*/ 119 w 192"/>
                <a:gd name="T51" fmla="*/ 0 h 25"/>
                <a:gd name="T52" fmla="*/ 104 w 192"/>
                <a:gd name="T53" fmla="*/ 0 h 25"/>
                <a:gd name="T54" fmla="*/ 88 w 192"/>
                <a:gd name="T55" fmla="*/ 0 h 25"/>
                <a:gd name="T56" fmla="*/ 72 w 192"/>
                <a:gd name="T57" fmla="*/ 2 h 25"/>
                <a:gd name="T58" fmla="*/ 58 w 192"/>
                <a:gd name="T59" fmla="*/ 3 h 25"/>
                <a:gd name="T60" fmla="*/ 44 w 192"/>
                <a:gd name="T61" fmla="*/ 4 h 25"/>
                <a:gd name="T62" fmla="*/ 29 w 192"/>
                <a:gd name="T63" fmla="*/ 6 h 25"/>
                <a:gd name="T64" fmla="*/ 19 w 192"/>
                <a:gd name="T65" fmla="*/ 8 h 25"/>
                <a:gd name="T66" fmla="*/ 9 w 192"/>
                <a:gd name="T67" fmla="*/ 12 h 25"/>
                <a:gd name="T68" fmla="*/ 0 w 192"/>
                <a:gd name="T69" fmla="*/ 17 h 25"/>
                <a:gd name="T70" fmla="*/ 0 w 192"/>
                <a:gd name="T71" fmla="*/ 17 h 25"/>
                <a:gd name="T72" fmla="*/ 7 w 192"/>
                <a:gd name="T73" fmla="*/ 25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5"/>
                <a:gd name="T113" fmla="*/ 192 w 1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5">
                  <a:moveTo>
                    <a:pt x="7" y="25"/>
                  </a:moveTo>
                  <a:lnTo>
                    <a:pt x="7" y="25"/>
                  </a:lnTo>
                  <a:lnTo>
                    <a:pt x="13" y="22"/>
                  </a:lnTo>
                  <a:lnTo>
                    <a:pt x="21" y="19"/>
                  </a:lnTo>
                  <a:lnTo>
                    <a:pt x="32" y="17"/>
                  </a:lnTo>
                  <a:lnTo>
                    <a:pt x="44" y="15"/>
                  </a:lnTo>
                  <a:lnTo>
                    <a:pt x="58" y="14"/>
                  </a:lnTo>
                  <a:lnTo>
                    <a:pt x="72" y="13"/>
                  </a:lnTo>
                  <a:lnTo>
                    <a:pt x="88" y="13"/>
                  </a:lnTo>
                  <a:lnTo>
                    <a:pt x="104" y="13"/>
                  </a:lnTo>
                  <a:lnTo>
                    <a:pt x="119" y="13"/>
                  </a:lnTo>
                  <a:lnTo>
                    <a:pt x="134" y="14"/>
                  </a:lnTo>
                  <a:lnTo>
                    <a:pt x="147" y="14"/>
                  </a:lnTo>
                  <a:lnTo>
                    <a:pt x="160" y="14"/>
                  </a:lnTo>
                  <a:lnTo>
                    <a:pt x="171" y="16"/>
                  </a:lnTo>
                  <a:lnTo>
                    <a:pt x="181" y="15"/>
                  </a:lnTo>
                  <a:lnTo>
                    <a:pt x="186" y="16"/>
                  </a:lnTo>
                  <a:lnTo>
                    <a:pt x="190" y="17"/>
                  </a:lnTo>
                  <a:lnTo>
                    <a:pt x="192" y="6"/>
                  </a:lnTo>
                  <a:lnTo>
                    <a:pt x="188" y="5"/>
                  </a:lnTo>
                  <a:lnTo>
                    <a:pt x="181" y="4"/>
                  </a:lnTo>
                  <a:lnTo>
                    <a:pt x="171" y="3"/>
                  </a:lnTo>
                  <a:lnTo>
                    <a:pt x="160" y="3"/>
                  </a:lnTo>
                  <a:lnTo>
                    <a:pt x="147" y="1"/>
                  </a:lnTo>
                  <a:lnTo>
                    <a:pt x="134" y="1"/>
                  </a:lnTo>
                  <a:lnTo>
                    <a:pt x="119" y="0"/>
                  </a:lnTo>
                  <a:lnTo>
                    <a:pt x="104" y="0"/>
                  </a:lnTo>
                  <a:lnTo>
                    <a:pt x="88" y="0"/>
                  </a:lnTo>
                  <a:lnTo>
                    <a:pt x="72" y="2"/>
                  </a:lnTo>
                  <a:lnTo>
                    <a:pt x="58" y="3"/>
                  </a:lnTo>
                  <a:lnTo>
                    <a:pt x="44" y="4"/>
                  </a:lnTo>
                  <a:lnTo>
                    <a:pt x="29" y="6"/>
                  </a:lnTo>
                  <a:lnTo>
                    <a:pt x="19" y="8"/>
                  </a:lnTo>
                  <a:lnTo>
                    <a:pt x="9" y="12"/>
                  </a:lnTo>
                  <a:lnTo>
                    <a:pt x="0" y="17"/>
                  </a:lnTo>
                  <a:lnTo>
                    <a:pt x="7" y="25"/>
                  </a:lnTo>
                  <a:close/>
                </a:path>
              </a:pathLst>
            </a:custGeom>
            <a:solidFill>
              <a:srgbClr val="000000"/>
            </a:solidFill>
            <a:ln w="9525">
              <a:noFill/>
              <a:round/>
              <a:headEnd/>
              <a:tailEnd/>
            </a:ln>
          </p:spPr>
          <p:txBody>
            <a:bodyPr/>
            <a:lstStyle/>
            <a:p>
              <a:endParaRPr lang="en-US"/>
            </a:p>
          </p:txBody>
        </p:sp>
        <p:sp>
          <p:nvSpPr>
            <p:cNvPr id="2167" name="Freeform 104"/>
            <p:cNvSpPr>
              <a:spLocks/>
            </p:cNvSpPr>
            <p:nvPr/>
          </p:nvSpPr>
          <p:spPr bwMode="auto">
            <a:xfrm>
              <a:off x="2970" y="1365"/>
              <a:ext cx="91" cy="122"/>
            </a:xfrm>
            <a:custGeom>
              <a:avLst/>
              <a:gdLst>
                <a:gd name="T0" fmla="*/ 10 w 91"/>
                <a:gd name="T1" fmla="*/ 121 h 122"/>
                <a:gd name="T2" fmla="*/ 10 w 91"/>
                <a:gd name="T3" fmla="*/ 122 h 122"/>
                <a:gd name="T4" fmla="*/ 15 w 91"/>
                <a:gd name="T5" fmla="*/ 109 h 122"/>
                <a:gd name="T6" fmla="*/ 23 w 91"/>
                <a:gd name="T7" fmla="*/ 96 h 122"/>
                <a:gd name="T8" fmla="*/ 33 w 91"/>
                <a:gd name="T9" fmla="*/ 80 h 122"/>
                <a:gd name="T10" fmla="*/ 43 w 91"/>
                <a:gd name="T11" fmla="*/ 62 h 122"/>
                <a:gd name="T12" fmla="*/ 55 w 91"/>
                <a:gd name="T13" fmla="*/ 46 h 122"/>
                <a:gd name="T14" fmla="*/ 68 w 91"/>
                <a:gd name="T15" fmla="*/ 30 h 122"/>
                <a:gd name="T16" fmla="*/ 80 w 91"/>
                <a:gd name="T17" fmla="*/ 19 h 122"/>
                <a:gd name="T18" fmla="*/ 91 w 91"/>
                <a:gd name="T19" fmla="*/ 8 h 122"/>
                <a:gd name="T20" fmla="*/ 84 w 91"/>
                <a:gd name="T21" fmla="*/ 0 h 122"/>
                <a:gd name="T22" fmla="*/ 72 w 91"/>
                <a:gd name="T23" fmla="*/ 10 h 122"/>
                <a:gd name="T24" fmla="*/ 59 w 91"/>
                <a:gd name="T25" fmla="*/ 24 h 122"/>
                <a:gd name="T26" fmla="*/ 47 w 91"/>
                <a:gd name="T27" fmla="*/ 39 h 122"/>
                <a:gd name="T28" fmla="*/ 34 w 91"/>
                <a:gd name="T29" fmla="*/ 56 h 122"/>
                <a:gd name="T30" fmla="*/ 23 w 91"/>
                <a:gd name="T31" fmla="*/ 74 h 122"/>
                <a:gd name="T32" fmla="*/ 12 w 91"/>
                <a:gd name="T33" fmla="*/ 89 h 122"/>
                <a:gd name="T34" fmla="*/ 5 w 91"/>
                <a:gd name="T35" fmla="*/ 105 h 122"/>
                <a:gd name="T36" fmla="*/ 0 w 91"/>
                <a:gd name="T37" fmla="*/ 118 h 122"/>
                <a:gd name="T38" fmla="*/ 0 w 91"/>
                <a:gd name="T39" fmla="*/ 119 h 122"/>
                <a:gd name="T40" fmla="*/ 10 w 91"/>
                <a:gd name="T41" fmla="*/ 12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2"/>
                <a:gd name="T65" fmla="*/ 91 w 91"/>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2">
                  <a:moveTo>
                    <a:pt x="10" y="121"/>
                  </a:moveTo>
                  <a:lnTo>
                    <a:pt x="10" y="122"/>
                  </a:lnTo>
                  <a:lnTo>
                    <a:pt x="15" y="109"/>
                  </a:lnTo>
                  <a:lnTo>
                    <a:pt x="23" y="96"/>
                  </a:lnTo>
                  <a:lnTo>
                    <a:pt x="33" y="80"/>
                  </a:lnTo>
                  <a:lnTo>
                    <a:pt x="43" y="62"/>
                  </a:lnTo>
                  <a:lnTo>
                    <a:pt x="55" y="46"/>
                  </a:lnTo>
                  <a:lnTo>
                    <a:pt x="68" y="30"/>
                  </a:lnTo>
                  <a:lnTo>
                    <a:pt x="80" y="19"/>
                  </a:lnTo>
                  <a:lnTo>
                    <a:pt x="91" y="8"/>
                  </a:lnTo>
                  <a:lnTo>
                    <a:pt x="84" y="0"/>
                  </a:lnTo>
                  <a:lnTo>
                    <a:pt x="72" y="10"/>
                  </a:lnTo>
                  <a:lnTo>
                    <a:pt x="59" y="24"/>
                  </a:lnTo>
                  <a:lnTo>
                    <a:pt x="47" y="39"/>
                  </a:lnTo>
                  <a:lnTo>
                    <a:pt x="34" y="56"/>
                  </a:lnTo>
                  <a:lnTo>
                    <a:pt x="23" y="74"/>
                  </a:lnTo>
                  <a:lnTo>
                    <a:pt x="12" y="89"/>
                  </a:lnTo>
                  <a:lnTo>
                    <a:pt x="5" y="105"/>
                  </a:lnTo>
                  <a:lnTo>
                    <a:pt x="0" y="118"/>
                  </a:lnTo>
                  <a:lnTo>
                    <a:pt x="0" y="119"/>
                  </a:lnTo>
                  <a:lnTo>
                    <a:pt x="10" y="121"/>
                  </a:lnTo>
                  <a:close/>
                </a:path>
              </a:pathLst>
            </a:custGeom>
            <a:solidFill>
              <a:srgbClr val="000000"/>
            </a:solidFill>
            <a:ln w="9525">
              <a:noFill/>
              <a:round/>
              <a:headEnd/>
              <a:tailEnd/>
            </a:ln>
          </p:spPr>
          <p:txBody>
            <a:bodyPr/>
            <a:lstStyle/>
            <a:p>
              <a:endParaRPr lang="en-US"/>
            </a:p>
          </p:txBody>
        </p:sp>
        <p:sp>
          <p:nvSpPr>
            <p:cNvPr id="2168" name="Freeform 105"/>
            <p:cNvSpPr>
              <a:spLocks/>
            </p:cNvSpPr>
            <p:nvPr/>
          </p:nvSpPr>
          <p:spPr bwMode="auto">
            <a:xfrm>
              <a:off x="2968" y="1484"/>
              <a:ext cx="53" cy="103"/>
            </a:xfrm>
            <a:custGeom>
              <a:avLst/>
              <a:gdLst>
                <a:gd name="T0" fmla="*/ 53 w 53"/>
                <a:gd name="T1" fmla="*/ 99 h 103"/>
                <a:gd name="T2" fmla="*/ 53 w 53"/>
                <a:gd name="T3" fmla="*/ 99 h 103"/>
                <a:gd name="T4" fmla="*/ 49 w 53"/>
                <a:gd name="T5" fmla="*/ 90 h 103"/>
                <a:gd name="T6" fmla="*/ 42 w 53"/>
                <a:gd name="T7" fmla="*/ 80 h 103"/>
                <a:gd name="T8" fmla="*/ 35 w 53"/>
                <a:gd name="T9" fmla="*/ 67 h 103"/>
                <a:gd name="T10" fmla="*/ 27 w 53"/>
                <a:gd name="T11" fmla="*/ 54 h 103"/>
                <a:gd name="T12" fmla="*/ 19 w 53"/>
                <a:gd name="T13" fmla="*/ 39 h 103"/>
                <a:gd name="T14" fmla="*/ 13 w 53"/>
                <a:gd name="T15" fmla="*/ 26 h 103"/>
                <a:gd name="T16" fmla="*/ 12 w 53"/>
                <a:gd name="T17" fmla="*/ 12 h 103"/>
                <a:gd name="T18" fmla="*/ 12 w 53"/>
                <a:gd name="T19" fmla="*/ 2 h 103"/>
                <a:gd name="T20" fmla="*/ 2 w 53"/>
                <a:gd name="T21" fmla="*/ 0 h 103"/>
                <a:gd name="T22" fmla="*/ 0 w 53"/>
                <a:gd name="T23" fmla="*/ 12 h 103"/>
                <a:gd name="T24" fmla="*/ 3 w 53"/>
                <a:gd name="T25" fmla="*/ 28 h 103"/>
                <a:gd name="T26" fmla="*/ 9 w 53"/>
                <a:gd name="T27" fmla="*/ 43 h 103"/>
                <a:gd name="T28" fmla="*/ 16 w 53"/>
                <a:gd name="T29" fmla="*/ 58 h 103"/>
                <a:gd name="T30" fmla="*/ 25 w 53"/>
                <a:gd name="T31" fmla="*/ 74 h 103"/>
                <a:gd name="T32" fmla="*/ 32 w 53"/>
                <a:gd name="T33" fmla="*/ 86 h 103"/>
                <a:gd name="T34" fmla="*/ 38 w 53"/>
                <a:gd name="T35" fmla="*/ 97 h 103"/>
                <a:gd name="T36" fmla="*/ 42 w 53"/>
                <a:gd name="T37" fmla="*/ 103 h 103"/>
                <a:gd name="T38" fmla="*/ 42 w 53"/>
                <a:gd name="T39" fmla="*/ 103 h 103"/>
                <a:gd name="T40" fmla="*/ 53 w 53"/>
                <a:gd name="T41" fmla="*/ 99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03"/>
                <a:gd name="T65" fmla="*/ 53 w 53"/>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03">
                  <a:moveTo>
                    <a:pt x="53" y="99"/>
                  </a:moveTo>
                  <a:lnTo>
                    <a:pt x="53" y="99"/>
                  </a:lnTo>
                  <a:lnTo>
                    <a:pt x="49" y="90"/>
                  </a:lnTo>
                  <a:lnTo>
                    <a:pt x="42" y="80"/>
                  </a:lnTo>
                  <a:lnTo>
                    <a:pt x="35" y="67"/>
                  </a:lnTo>
                  <a:lnTo>
                    <a:pt x="27" y="54"/>
                  </a:lnTo>
                  <a:lnTo>
                    <a:pt x="19" y="39"/>
                  </a:lnTo>
                  <a:lnTo>
                    <a:pt x="13" y="26"/>
                  </a:lnTo>
                  <a:lnTo>
                    <a:pt x="12" y="12"/>
                  </a:lnTo>
                  <a:lnTo>
                    <a:pt x="12" y="2"/>
                  </a:lnTo>
                  <a:lnTo>
                    <a:pt x="2" y="0"/>
                  </a:lnTo>
                  <a:lnTo>
                    <a:pt x="0" y="12"/>
                  </a:lnTo>
                  <a:lnTo>
                    <a:pt x="3" y="28"/>
                  </a:lnTo>
                  <a:lnTo>
                    <a:pt x="9" y="43"/>
                  </a:lnTo>
                  <a:lnTo>
                    <a:pt x="16" y="58"/>
                  </a:lnTo>
                  <a:lnTo>
                    <a:pt x="25" y="74"/>
                  </a:lnTo>
                  <a:lnTo>
                    <a:pt x="32" y="86"/>
                  </a:lnTo>
                  <a:lnTo>
                    <a:pt x="38" y="97"/>
                  </a:lnTo>
                  <a:lnTo>
                    <a:pt x="42" y="103"/>
                  </a:lnTo>
                  <a:lnTo>
                    <a:pt x="53" y="99"/>
                  </a:lnTo>
                  <a:close/>
                </a:path>
              </a:pathLst>
            </a:custGeom>
            <a:solidFill>
              <a:srgbClr val="000000"/>
            </a:solidFill>
            <a:ln w="9525">
              <a:noFill/>
              <a:round/>
              <a:headEnd/>
              <a:tailEnd/>
            </a:ln>
          </p:spPr>
          <p:txBody>
            <a:bodyPr/>
            <a:lstStyle/>
            <a:p>
              <a:endParaRPr lang="en-US"/>
            </a:p>
          </p:txBody>
        </p:sp>
        <p:sp>
          <p:nvSpPr>
            <p:cNvPr id="2169" name="Freeform 106"/>
            <p:cNvSpPr>
              <a:spLocks/>
            </p:cNvSpPr>
            <p:nvPr/>
          </p:nvSpPr>
          <p:spPr bwMode="auto">
            <a:xfrm>
              <a:off x="3008" y="1583"/>
              <a:ext cx="16" cy="70"/>
            </a:xfrm>
            <a:custGeom>
              <a:avLst/>
              <a:gdLst>
                <a:gd name="T0" fmla="*/ 9 w 16"/>
                <a:gd name="T1" fmla="*/ 70 h 70"/>
                <a:gd name="T2" fmla="*/ 11 w 16"/>
                <a:gd name="T3" fmla="*/ 66 h 70"/>
                <a:gd name="T4" fmla="*/ 14 w 16"/>
                <a:gd name="T5" fmla="*/ 50 h 70"/>
                <a:gd name="T6" fmla="*/ 16 w 16"/>
                <a:gd name="T7" fmla="*/ 32 h 70"/>
                <a:gd name="T8" fmla="*/ 15 w 16"/>
                <a:gd name="T9" fmla="*/ 15 h 70"/>
                <a:gd name="T10" fmla="*/ 13 w 16"/>
                <a:gd name="T11" fmla="*/ 0 h 70"/>
                <a:gd name="T12" fmla="*/ 2 w 16"/>
                <a:gd name="T13" fmla="*/ 4 h 70"/>
                <a:gd name="T14" fmla="*/ 5 w 16"/>
                <a:gd name="T15" fmla="*/ 15 h 70"/>
                <a:gd name="T16" fmla="*/ 3 w 16"/>
                <a:gd name="T17" fmla="*/ 32 h 70"/>
                <a:gd name="T18" fmla="*/ 3 w 16"/>
                <a:gd name="T19" fmla="*/ 50 h 70"/>
                <a:gd name="T20" fmla="*/ 0 w 16"/>
                <a:gd name="T21" fmla="*/ 64 h 70"/>
                <a:gd name="T22" fmla="*/ 2 w 16"/>
                <a:gd name="T23" fmla="*/ 61 h 70"/>
                <a:gd name="T24" fmla="*/ 9 w 16"/>
                <a:gd name="T25" fmla="*/ 70 h 70"/>
                <a:gd name="T26" fmla="*/ 11 w 16"/>
                <a:gd name="T27" fmla="*/ 69 h 70"/>
                <a:gd name="T28" fmla="*/ 11 w 16"/>
                <a:gd name="T29" fmla="*/ 66 h 70"/>
                <a:gd name="T30" fmla="*/ 9 w 16"/>
                <a:gd name="T31" fmla="*/ 70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70"/>
                <a:gd name="T50" fmla="*/ 16 w 16"/>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70">
                  <a:moveTo>
                    <a:pt x="9" y="70"/>
                  </a:moveTo>
                  <a:lnTo>
                    <a:pt x="11" y="66"/>
                  </a:lnTo>
                  <a:lnTo>
                    <a:pt x="14" y="50"/>
                  </a:lnTo>
                  <a:lnTo>
                    <a:pt x="16" y="32"/>
                  </a:lnTo>
                  <a:lnTo>
                    <a:pt x="15" y="15"/>
                  </a:lnTo>
                  <a:lnTo>
                    <a:pt x="13" y="0"/>
                  </a:lnTo>
                  <a:lnTo>
                    <a:pt x="2" y="4"/>
                  </a:lnTo>
                  <a:lnTo>
                    <a:pt x="5" y="15"/>
                  </a:lnTo>
                  <a:lnTo>
                    <a:pt x="3" y="32"/>
                  </a:lnTo>
                  <a:lnTo>
                    <a:pt x="3" y="50"/>
                  </a:lnTo>
                  <a:lnTo>
                    <a:pt x="0" y="64"/>
                  </a:lnTo>
                  <a:lnTo>
                    <a:pt x="2" y="61"/>
                  </a:lnTo>
                  <a:lnTo>
                    <a:pt x="9" y="70"/>
                  </a:lnTo>
                  <a:lnTo>
                    <a:pt x="11" y="69"/>
                  </a:lnTo>
                  <a:lnTo>
                    <a:pt x="11" y="66"/>
                  </a:lnTo>
                  <a:lnTo>
                    <a:pt x="9" y="70"/>
                  </a:lnTo>
                  <a:close/>
                </a:path>
              </a:pathLst>
            </a:custGeom>
            <a:solidFill>
              <a:srgbClr val="000000"/>
            </a:solidFill>
            <a:ln w="9525">
              <a:noFill/>
              <a:round/>
              <a:headEnd/>
              <a:tailEnd/>
            </a:ln>
          </p:spPr>
          <p:txBody>
            <a:bodyPr/>
            <a:lstStyle/>
            <a:p>
              <a:endParaRPr lang="en-US"/>
            </a:p>
          </p:txBody>
        </p:sp>
        <p:sp>
          <p:nvSpPr>
            <p:cNvPr id="2170" name="Freeform 107"/>
            <p:cNvSpPr>
              <a:spLocks/>
            </p:cNvSpPr>
            <p:nvPr/>
          </p:nvSpPr>
          <p:spPr bwMode="auto">
            <a:xfrm>
              <a:off x="2927" y="1644"/>
              <a:ext cx="90" cy="77"/>
            </a:xfrm>
            <a:custGeom>
              <a:avLst/>
              <a:gdLst>
                <a:gd name="T0" fmla="*/ 8 w 90"/>
                <a:gd name="T1" fmla="*/ 77 h 77"/>
                <a:gd name="T2" fmla="*/ 8 w 90"/>
                <a:gd name="T3" fmla="*/ 77 h 77"/>
                <a:gd name="T4" fmla="*/ 16 w 90"/>
                <a:gd name="T5" fmla="*/ 68 h 77"/>
                <a:gd name="T6" fmla="*/ 24 w 90"/>
                <a:gd name="T7" fmla="*/ 61 h 77"/>
                <a:gd name="T8" fmla="*/ 33 w 90"/>
                <a:gd name="T9" fmla="*/ 51 h 77"/>
                <a:gd name="T10" fmla="*/ 44 w 90"/>
                <a:gd name="T11" fmla="*/ 43 h 77"/>
                <a:gd name="T12" fmla="*/ 55 w 90"/>
                <a:gd name="T13" fmla="*/ 34 h 77"/>
                <a:gd name="T14" fmla="*/ 68 w 90"/>
                <a:gd name="T15" fmla="*/ 25 h 77"/>
                <a:gd name="T16" fmla="*/ 79 w 90"/>
                <a:gd name="T17" fmla="*/ 17 h 77"/>
                <a:gd name="T18" fmla="*/ 90 w 90"/>
                <a:gd name="T19" fmla="*/ 9 h 77"/>
                <a:gd name="T20" fmla="*/ 83 w 90"/>
                <a:gd name="T21" fmla="*/ 0 h 77"/>
                <a:gd name="T22" fmla="*/ 73 w 90"/>
                <a:gd name="T23" fmla="*/ 9 h 77"/>
                <a:gd name="T24" fmla="*/ 62 w 90"/>
                <a:gd name="T25" fmla="*/ 17 h 77"/>
                <a:gd name="T26" fmla="*/ 49 w 90"/>
                <a:gd name="T27" fmla="*/ 25 h 77"/>
                <a:gd name="T28" fmla="*/ 38 w 90"/>
                <a:gd name="T29" fmla="*/ 35 h 77"/>
                <a:gd name="T30" fmla="*/ 27 w 90"/>
                <a:gd name="T31" fmla="*/ 43 h 77"/>
                <a:gd name="T32" fmla="*/ 16 w 90"/>
                <a:gd name="T33" fmla="*/ 52 h 77"/>
                <a:gd name="T34" fmla="*/ 7 w 90"/>
                <a:gd name="T35" fmla="*/ 62 h 77"/>
                <a:gd name="T36" fmla="*/ 0 w 90"/>
                <a:gd name="T37" fmla="*/ 71 h 77"/>
                <a:gd name="T38" fmla="*/ 0 w 90"/>
                <a:gd name="T39" fmla="*/ 71 h 77"/>
                <a:gd name="T40" fmla="*/ 8 w 90"/>
                <a:gd name="T41" fmla="*/ 7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77"/>
                <a:gd name="T65" fmla="*/ 90 w 90"/>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77">
                  <a:moveTo>
                    <a:pt x="8" y="77"/>
                  </a:moveTo>
                  <a:lnTo>
                    <a:pt x="8" y="77"/>
                  </a:lnTo>
                  <a:lnTo>
                    <a:pt x="16" y="68"/>
                  </a:lnTo>
                  <a:lnTo>
                    <a:pt x="24" y="61"/>
                  </a:lnTo>
                  <a:lnTo>
                    <a:pt x="33" y="51"/>
                  </a:lnTo>
                  <a:lnTo>
                    <a:pt x="44" y="43"/>
                  </a:lnTo>
                  <a:lnTo>
                    <a:pt x="55" y="34"/>
                  </a:lnTo>
                  <a:lnTo>
                    <a:pt x="68" y="25"/>
                  </a:lnTo>
                  <a:lnTo>
                    <a:pt x="79" y="17"/>
                  </a:lnTo>
                  <a:lnTo>
                    <a:pt x="90" y="9"/>
                  </a:lnTo>
                  <a:lnTo>
                    <a:pt x="83" y="0"/>
                  </a:lnTo>
                  <a:lnTo>
                    <a:pt x="73" y="9"/>
                  </a:lnTo>
                  <a:lnTo>
                    <a:pt x="62" y="17"/>
                  </a:lnTo>
                  <a:lnTo>
                    <a:pt x="49" y="25"/>
                  </a:lnTo>
                  <a:lnTo>
                    <a:pt x="38" y="35"/>
                  </a:lnTo>
                  <a:lnTo>
                    <a:pt x="27" y="43"/>
                  </a:lnTo>
                  <a:lnTo>
                    <a:pt x="16" y="52"/>
                  </a:lnTo>
                  <a:lnTo>
                    <a:pt x="7" y="62"/>
                  </a:lnTo>
                  <a:lnTo>
                    <a:pt x="0" y="71"/>
                  </a:lnTo>
                  <a:lnTo>
                    <a:pt x="8" y="77"/>
                  </a:lnTo>
                  <a:close/>
                </a:path>
              </a:pathLst>
            </a:custGeom>
            <a:solidFill>
              <a:srgbClr val="000000"/>
            </a:solidFill>
            <a:ln w="9525">
              <a:noFill/>
              <a:round/>
              <a:headEnd/>
              <a:tailEnd/>
            </a:ln>
          </p:spPr>
          <p:txBody>
            <a:bodyPr/>
            <a:lstStyle/>
            <a:p>
              <a:endParaRPr lang="en-US"/>
            </a:p>
          </p:txBody>
        </p:sp>
        <p:sp>
          <p:nvSpPr>
            <p:cNvPr id="2171" name="Freeform 108"/>
            <p:cNvSpPr>
              <a:spLocks/>
            </p:cNvSpPr>
            <p:nvPr/>
          </p:nvSpPr>
          <p:spPr bwMode="auto">
            <a:xfrm>
              <a:off x="2877" y="1715"/>
              <a:ext cx="58" cy="45"/>
            </a:xfrm>
            <a:custGeom>
              <a:avLst/>
              <a:gdLst>
                <a:gd name="T0" fmla="*/ 11 w 58"/>
                <a:gd name="T1" fmla="*/ 41 h 45"/>
                <a:gd name="T2" fmla="*/ 9 w 58"/>
                <a:gd name="T3" fmla="*/ 45 h 45"/>
                <a:gd name="T4" fmla="*/ 16 w 58"/>
                <a:gd name="T5" fmla="*/ 41 h 45"/>
                <a:gd name="T6" fmla="*/ 23 w 58"/>
                <a:gd name="T7" fmla="*/ 36 h 45"/>
                <a:gd name="T8" fmla="*/ 29 w 58"/>
                <a:gd name="T9" fmla="*/ 30 h 45"/>
                <a:gd name="T10" fmla="*/ 36 w 58"/>
                <a:gd name="T11" fmla="*/ 25 h 45"/>
                <a:gd name="T12" fmla="*/ 43 w 58"/>
                <a:gd name="T13" fmla="*/ 20 h 45"/>
                <a:gd name="T14" fmla="*/ 49 w 58"/>
                <a:gd name="T15" fmla="*/ 15 h 45"/>
                <a:gd name="T16" fmla="*/ 54 w 58"/>
                <a:gd name="T17" fmla="*/ 11 h 45"/>
                <a:gd name="T18" fmla="*/ 58 w 58"/>
                <a:gd name="T19" fmla="*/ 6 h 45"/>
                <a:gd name="T20" fmla="*/ 50 w 58"/>
                <a:gd name="T21" fmla="*/ 0 h 45"/>
                <a:gd name="T22" fmla="*/ 48 w 58"/>
                <a:gd name="T23" fmla="*/ 2 h 45"/>
                <a:gd name="T24" fmla="*/ 43 w 58"/>
                <a:gd name="T25" fmla="*/ 6 h 45"/>
                <a:gd name="T26" fmla="*/ 36 w 58"/>
                <a:gd name="T27" fmla="*/ 12 h 45"/>
                <a:gd name="T28" fmla="*/ 30 w 58"/>
                <a:gd name="T29" fmla="*/ 17 h 45"/>
                <a:gd name="T30" fmla="*/ 23 w 58"/>
                <a:gd name="T31" fmla="*/ 22 h 45"/>
                <a:gd name="T32" fmla="*/ 17 w 58"/>
                <a:gd name="T33" fmla="*/ 27 h 45"/>
                <a:gd name="T34" fmla="*/ 9 w 58"/>
                <a:gd name="T35" fmla="*/ 32 h 45"/>
                <a:gd name="T36" fmla="*/ 3 w 58"/>
                <a:gd name="T37" fmla="*/ 37 h 45"/>
                <a:gd name="T38" fmla="*/ 1 w 58"/>
                <a:gd name="T39" fmla="*/ 41 h 45"/>
                <a:gd name="T40" fmla="*/ 3 w 58"/>
                <a:gd name="T41" fmla="*/ 37 h 45"/>
                <a:gd name="T42" fmla="*/ 0 w 58"/>
                <a:gd name="T43" fmla="*/ 39 h 45"/>
                <a:gd name="T44" fmla="*/ 1 w 58"/>
                <a:gd name="T45" fmla="*/ 41 h 45"/>
                <a:gd name="T46" fmla="*/ 11 w 58"/>
                <a:gd name="T47" fmla="*/ 41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45"/>
                <a:gd name="T74" fmla="*/ 58 w 58"/>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45">
                  <a:moveTo>
                    <a:pt x="11" y="41"/>
                  </a:moveTo>
                  <a:lnTo>
                    <a:pt x="9" y="45"/>
                  </a:lnTo>
                  <a:lnTo>
                    <a:pt x="16" y="41"/>
                  </a:lnTo>
                  <a:lnTo>
                    <a:pt x="23" y="36"/>
                  </a:lnTo>
                  <a:lnTo>
                    <a:pt x="29" y="30"/>
                  </a:lnTo>
                  <a:lnTo>
                    <a:pt x="36" y="25"/>
                  </a:lnTo>
                  <a:lnTo>
                    <a:pt x="43" y="20"/>
                  </a:lnTo>
                  <a:lnTo>
                    <a:pt x="49" y="15"/>
                  </a:lnTo>
                  <a:lnTo>
                    <a:pt x="54" y="11"/>
                  </a:lnTo>
                  <a:lnTo>
                    <a:pt x="58" y="6"/>
                  </a:lnTo>
                  <a:lnTo>
                    <a:pt x="50" y="0"/>
                  </a:lnTo>
                  <a:lnTo>
                    <a:pt x="48" y="2"/>
                  </a:lnTo>
                  <a:lnTo>
                    <a:pt x="43" y="6"/>
                  </a:lnTo>
                  <a:lnTo>
                    <a:pt x="36" y="12"/>
                  </a:lnTo>
                  <a:lnTo>
                    <a:pt x="30" y="17"/>
                  </a:lnTo>
                  <a:lnTo>
                    <a:pt x="23" y="22"/>
                  </a:lnTo>
                  <a:lnTo>
                    <a:pt x="17" y="27"/>
                  </a:lnTo>
                  <a:lnTo>
                    <a:pt x="9" y="32"/>
                  </a:lnTo>
                  <a:lnTo>
                    <a:pt x="3" y="37"/>
                  </a:lnTo>
                  <a:lnTo>
                    <a:pt x="1" y="41"/>
                  </a:lnTo>
                  <a:lnTo>
                    <a:pt x="3" y="37"/>
                  </a:lnTo>
                  <a:lnTo>
                    <a:pt x="0" y="39"/>
                  </a:lnTo>
                  <a:lnTo>
                    <a:pt x="1" y="41"/>
                  </a:lnTo>
                  <a:lnTo>
                    <a:pt x="11" y="41"/>
                  </a:lnTo>
                  <a:close/>
                </a:path>
              </a:pathLst>
            </a:custGeom>
            <a:solidFill>
              <a:srgbClr val="000000"/>
            </a:solidFill>
            <a:ln w="9525">
              <a:noFill/>
              <a:round/>
              <a:headEnd/>
              <a:tailEnd/>
            </a:ln>
          </p:spPr>
          <p:txBody>
            <a:bodyPr/>
            <a:lstStyle/>
            <a:p>
              <a:endParaRPr lang="en-US"/>
            </a:p>
          </p:txBody>
        </p:sp>
        <p:sp>
          <p:nvSpPr>
            <p:cNvPr id="2172" name="Freeform 109"/>
            <p:cNvSpPr>
              <a:spLocks/>
            </p:cNvSpPr>
            <p:nvPr/>
          </p:nvSpPr>
          <p:spPr bwMode="auto">
            <a:xfrm>
              <a:off x="2878" y="1756"/>
              <a:ext cx="288" cy="399"/>
            </a:xfrm>
            <a:custGeom>
              <a:avLst/>
              <a:gdLst>
                <a:gd name="T0" fmla="*/ 288 w 288"/>
                <a:gd name="T1" fmla="*/ 389 h 399"/>
                <a:gd name="T2" fmla="*/ 288 w 288"/>
                <a:gd name="T3" fmla="*/ 389 h 399"/>
                <a:gd name="T4" fmla="*/ 260 w 288"/>
                <a:gd name="T5" fmla="*/ 374 h 399"/>
                <a:gd name="T6" fmla="*/ 234 w 288"/>
                <a:gd name="T7" fmla="*/ 359 h 399"/>
                <a:gd name="T8" fmla="*/ 209 w 288"/>
                <a:gd name="T9" fmla="*/ 342 h 399"/>
                <a:gd name="T10" fmla="*/ 184 w 288"/>
                <a:gd name="T11" fmla="*/ 322 h 399"/>
                <a:gd name="T12" fmla="*/ 162 w 288"/>
                <a:gd name="T13" fmla="*/ 301 h 399"/>
                <a:gd name="T14" fmla="*/ 139 w 288"/>
                <a:gd name="T15" fmla="*/ 279 h 399"/>
                <a:gd name="T16" fmla="*/ 119 w 288"/>
                <a:gd name="T17" fmla="*/ 256 h 399"/>
                <a:gd name="T18" fmla="*/ 100 w 288"/>
                <a:gd name="T19" fmla="*/ 232 h 399"/>
                <a:gd name="T20" fmla="*/ 83 w 288"/>
                <a:gd name="T21" fmla="*/ 206 h 399"/>
                <a:gd name="T22" fmla="*/ 68 w 288"/>
                <a:gd name="T23" fmla="*/ 180 h 399"/>
                <a:gd name="T24" fmla="*/ 53 w 288"/>
                <a:gd name="T25" fmla="*/ 152 h 399"/>
                <a:gd name="T26" fmla="*/ 41 w 288"/>
                <a:gd name="T27" fmla="*/ 123 h 399"/>
                <a:gd name="T28" fmla="*/ 30 w 288"/>
                <a:gd name="T29" fmla="*/ 94 h 399"/>
                <a:gd name="T30" fmla="*/ 22 w 288"/>
                <a:gd name="T31" fmla="*/ 63 h 399"/>
                <a:gd name="T32" fmla="*/ 15 w 288"/>
                <a:gd name="T33" fmla="*/ 31 h 399"/>
                <a:gd name="T34" fmla="*/ 10 w 288"/>
                <a:gd name="T35" fmla="*/ 0 h 399"/>
                <a:gd name="T36" fmla="*/ 0 w 288"/>
                <a:gd name="T37" fmla="*/ 0 h 399"/>
                <a:gd name="T38" fmla="*/ 4 w 288"/>
                <a:gd name="T39" fmla="*/ 33 h 399"/>
                <a:gd name="T40" fmla="*/ 11 w 288"/>
                <a:gd name="T41" fmla="*/ 66 h 399"/>
                <a:gd name="T42" fmla="*/ 20 w 288"/>
                <a:gd name="T43" fmla="*/ 96 h 399"/>
                <a:gd name="T44" fmla="*/ 30 w 288"/>
                <a:gd name="T45" fmla="*/ 127 h 399"/>
                <a:gd name="T46" fmla="*/ 43 w 288"/>
                <a:gd name="T47" fmla="*/ 156 h 399"/>
                <a:gd name="T48" fmla="*/ 57 w 288"/>
                <a:gd name="T49" fmla="*/ 184 h 399"/>
                <a:gd name="T50" fmla="*/ 73 w 288"/>
                <a:gd name="T51" fmla="*/ 213 h 399"/>
                <a:gd name="T52" fmla="*/ 92 w 288"/>
                <a:gd name="T53" fmla="*/ 239 h 399"/>
                <a:gd name="T54" fmla="*/ 111 w 288"/>
                <a:gd name="T55" fmla="*/ 263 h 399"/>
                <a:gd name="T56" fmla="*/ 130 w 288"/>
                <a:gd name="T57" fmla="*/ 288 h 399"/>
                <a:gd name="T58" fmla="*/ 153 w 288"/>
                <a:gd name="T59" fmla="*/ 310 h 399"/>
                <a:gd name="T60" fmla="*/ 177 w 288"/>
                <a:gd name="T61" fmla="*/ 330 h 399"/>
                <a:gd name="T62" fmla="*/ 202 w 288"/>
                <a:gd name="T63" fmla="*/ 350 h 399"/>
                <a:gd name="T64" fmla="*/ 227 w 288"/>
                <a:gd name="T65" fmla="*/ 369 h 399"/>
                <a:gd name="T66" fmla="*/ 256 w 288"/>
                <a:gd name="T67" fmla="*/ 385 h 399"/>
                <a:gd name="T68" fmla="*/ 284 w 288"/>
                <a:gd name="T69" fmla="*/ 399 h 399"/>
                <a:gd name="T70" fmla="*/ 284 w 288"/>
                <a:gd name="T71" fmla="*/ 399 h 399"/>
                <a:gd name="T72" fmla="*/ 288 w 288"/>
                <a:gd name="T73" fmla="*/ 389 h 3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9"/>
                <a:gd name="T113" fmla="*/ 288 w 288"/>
                <a:gd name="T114" fmla="*/ 399 h 3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9">
                  <a:moveTo>
                    <a:pt x="288" y="389"/>
                  </a:moveTo>
                  <a:lnTo>
                    <a:pt x="288" y="389"/>
                  </a:lnTo>
                  <a:lnTo>
                    <a:pt x="260" y="374"/>
                  </a:lnTo>
                  <a:lnTo>
                    <a:pt x="234" y="359"/>
                  </a:lnTo>
                  <a:lnTo>
                    <a:pt x="209" y="342"/>
                  </a:lnTo>
                  <a:lnTo>
                    <a:pt x="184" y="322"/>
                  </a:lnTo>
                  <a:lnTo>
                    <a:pt x="162" y="301"/>
                  </a:lnTo>
                  <a:lnTo>
                    <a:pt x="139" y="279"/>
                  </a:lnTo>
                  <a:lnTo>
                    <a:pt x="119" y="256"/>
                  </a:lnTo>
                  <a:lnTo>
                    <a:pt x="100" y="232"/>
                  </a:lnTo>
                  <a:lnTo>
                    <a:pt x="83" y="206"/>
                  </a:lnTo>
                  <a:lnTo>
                    <a:pt x="68" y="180"/>
                  </a:lnTo>
                  <a:lnTo>
                    <a:pt x="53" y="152"/>
                  </a:lnTo>
                  <a:lnTo>
                    <a:pt x="41" y="123"/>
                  </a:lnTo>
                  <a:lnTo>
                    <a:pt x="30" y="94"/>
                  </a:lnTo>
                  <a:lnTo>
                    <a:pt x="22" y="63"/>
                  </a:lnTo>
                  <a:lnTo>
                    <a:pt x="15" y="31"/>
                  </a:lnTo>
                  <a:lnTo>
                    <a:pt x="10" y="0"/>
                  </a:lnTo>
                  <a:lnTo>
                    <a:pt x="0" y="0"/>
                  </a:lnTo>
                  <a:lnTo>
                    <a:pt x="4" y="33"/>
                  </a:lnTo>
                  <a:lnTo>
                    <a:pt x="11" y="66"/>
                  </a:lnTo>
                  <a:lnTo>
                    <a:pt x="20" y="96"/>
                  </a:lnTo>
                  <a:lnTo>
                    <a:pt x="30" y="127"/>
                  </a:lnTo>
                  <a:lnTo>
                    <a:pt x="43" y="156"/>
                  </a:lnTo>
                  <a:lnTo>
                    <a:pt x="57" y="184"/>
                  </a:lnTo>
                  <a:lnTo>
                    <a:pt x="73" y="213"/>
                  </a:lnTo>
                  <a:lnTo>
                    <a:pt x="92" y="239"/>
                  </a:lnTo>
                  <a:lnTo>
                    <a:pt x="111" y="263"/>
                  </a:lnTo>
                  <a:lnTo>
                    <a:pt x="130" y="288"/>
                  </a:lnTo>
                  <a:lnTo>
                    <a:pt x="153" y="310"/>
                  </a:lnTo>
                  <a:lnTo>
                    <a:pt x="177" y="330"/>
                  </a:lnTo>
                  <a:lnTo>
                    <a:pt x="202" y="350"/>
                  </a:lnTo>
                  <a:lnTo>
                    <a:pt x="227" y="369"/>
                  </a:lnTo>
                  <a:lnTo>
                    <a:pt x="256" y="385"/>
                  </a:lnTo>
                  <a:lnTo>
                    <a:pt x="284" y="399"/>
                  </a:lnTo>
                  <a:lnTo>
                    <a:pt x="288" y="389"/>
                  </a:lnTo>
                  <a:close/>
                </a:path>
              </a:pathLst>
            </a:custGeom>
            <a:solidFill>
              <a:srgbClr val="000000"/>
            </a:solidFill>
            <a:ln w="9525">
              <a:noFill/>
              <a:round/>
              <a:headEnd/>
              <a:tailEnd/>
            </a:ln>
          </p:spPr>
          <p:txBody>
            <a:bodyPr/>
            <a:lstStyle/>
            <a:p>
              <a:endParaRPr lang="en-US"/>
            </a:p>
          </p:txBody>
        </p:sp>
        <p:sp>
          <p:nvSpPr>
            <p:cNvPr id="2173" name="Freeform 110"/>
            <p:cNvSpPr>
              <a:spLocks/>
            </p:cNvSpPr>
            <p:nvPr/>
          </p:nvSpPr>
          <p:spPr bwMode="auto">
            <a:xfrm>
              <a:off x="3162" y="2145"/>
              <a:ext cx="36" cy="27"/>
            </a:xfrm>
            <a:custGeom>
              <a:avLst/>
              <a:gdLst>
                <a:gd name="T0" fmla="*/ 26 w 36"/>
                <a:gd name="T1" fmla="*/ 18 h 27"/>
                <a:gd name="T2" fmla="*/ 33 w 36"/>
                <a:gd name="T3" fmla="*/ 13 h 27"/>
                <a:gd name="T4" fmla="*/ 28 w 36"/>
                <a:gd name="T5" fmla="*/ 11 h 27"/>
                <a:gd name="T6" fmla="*/ 20 w 36"/>
                <a:gd name="T7" fmla="*/ 7 h 27"/>
                <a:gd name="T8" fmla="*/ 10 w 36"/>
                <a:gd name="T9" fmla="*/ 3 h 27"/>
                <a:gd name="T10" fmla="*/ 4 w 36"/>
                <a:gd name="T11" fmla="*/ 0 h 27"/>
                <a:gd name="T12" fmla="*/ 0 w 36"/>
                <a:gd name="T13" fmla="*/ 10 h 27"/>
                <a:gd name="T14" fmla="*/ 6 w 36"/>
                <a:gd name="T15" fmla="*/ 13 h 27"/>
                <a:gd name="T16" fmla="*/ 15 w 36"/>
                <a:gd name="T17" fmla="*/ 18 h 27"/>
                <a:gd name="T18" fmla="*/ 24 w 36"/>
                <a:gd name="T19" fmla="*/ 22 h 27"/>
                <a:gd name="T20" fmla="*/ 29 w 36"/>
                <a:gd name="T21" fmla="*/ 24 h 27"/>
                <a:gd name="T22" fmla="*/ 36 w 36"/>
                <a:gd name="T23" fmla="*/ 20 h 27"/>
                <a:gd name="T24" fmla="*/ 29 w 36"/>
                <a:gd name="T25" fmla="*/ 24 h 27"/>
                <a:gd name="T26" fmla="*/ 35 w 36"/>
                <a:gd name="T27" fmla="*/ 27 h 27"/>
                <a:gd name="T28" fmla="*/ 36 w 36"/>
                <a:gd name="T29" fmla="*/ 20 h 27"/>
                <a:gd name="T30" fmla="*/ 26 w 36"/>
                <a:gd name="T31" fmla="*/ 18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7"/>
                <a:gd name="T50" fmla="*/ 36 w 36"/>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7">
                  <a:moveTo>
                    <a:pt x="26" y="18"/>
                  </a:moveTo>
                  <a:lnTo>
                    <a:pt x="33" y="13"/>
                  </a:lnTo>
                  <a:lnTo>
                    <a:pt x="28" y="11"/>
                  </a:lnTo>
                  <a:lnTo>
                    <a:pt x="20" y="7"/>
                  </a:lnTo>
                  <a:lnTo>
                    <a:pt x="10" y="3"/>
                  </a:lnTo>
                  <a:lnTo>
                    <a:pt x="4" y="0"/>
                  </a:lnTo>
                  <a:lnTo>
                    <a:pt x="0" y="10"/>
                  </a:lnTo>
                  <a:lnTo>
                    <a:pt x="6" y="13"/>
                  </a:lnTo>
                  <a:lnTo>
                    <a:pt x="15" y="18"/>
                  </a:lnTo>
                  <a:lnTo>
                    <a:pt x="24" y="22"/>
                  </a:lnTo>
                  <a:lnTo>
                    <a:pt x="29" y="24"/>
                  </a:lnTo>
                  <a:lnTo>
                    <a:pt x="36" y="20"/>
                  </a:lnTo>
                  <a:lnTo>
                    <a:pt x="29" y="24"/>
                  </a:lnTo>
                  <a:lnTo>
                    <a:pt x="35" y="27"/>
                  </a:lnTo>
                  <a:lnTo>
                    <a:pt x="36" y="20"/>
                  </a:lnTo>
                  <a:lnTo>
                    <a:pt x="26" y="18"/>
                  </a:lnTo>
                  <a:close/>
                </a:path>
              </a:pathLst>
            </a:custGeom>
            <a:solidFill>
              <a:srgbClr val="000000"/>
            </a:solidFill>
            <a:ln w="9525">
              <a:noFill/>
              <a:round/>
              <a:headEnd/>
              <a:tailEnd/>
            </a:ln>
          </p:spPr>
          <p:txBody>
            <a:bodyPr/>
            <a:lstStyle/>
            <a:p>
              <a:endParaRPr lang="en-US"/>
            </a:p>
          </p:txBody>
        </p:sp>
        <p:sp>
          <p:nvSpPr>
            <p:cNvPr id="2174" name="Freeform 111"/>
            <p:cNvSpPr>
              <a:spLocks/>
            </p:cNvSpPr>
            <p:nvPr/>
          </p:nvSpPr>
          <p:spPr bwMode="auto">
            <a:xfrm>
              <a:off x="3188" y="2110"/>
              <a:ext cx="24" cy="55"/>
            </a:xfrm>
            <a:custGeom>
              <a:avLst/>
              <a:gdLst>
                <a:gd name="T0" fmla="*/ 19 w 24"/>
                <a:gd name="T1" fmla="*/ 0 h 55"/>
                <a:gd name="T2" fmla="*/ 13 w 24"/>
                <a:gd name="T3" fmla="*/ 5 h 55"/>
                <a:gd name="T4" fmla="*/ 8 w 24"/>
                <a:gd name="T5" fmla="*/ 20 h 55"/>
                <a:gd name="T6" fmla="*/ 4 w 24"/>
                <a:gd name="T7" fmla="*/ 34 h 55"/>
                <a:gd name="T8" fmla="*/ 1 w 24"/>
                <a:gd name="T9" fmla="*/ 46 h 55"/>
                <a:gd name="T10" fmla="*/ 0 w 24"/>
                <a:gd name="T11" fmla="*/ 53 h 55"/>
                <a:gd name="T12" fmla="*/ 10 w 24"/>
                <a:gd name="T13" fmla="*/ 55 h 55"/>
                <a:gd name="T14" fmla="*/ 11 w 24"/>
                <a:gd name="T15" fmla="*/ 48 h 55"/>
                <a:gd name="T16" fmla="*/ 14 w 24"/>
                <a:gd name="T17" fmla="*/ 36 h 55"/>
                <a:gd name="T18" fmla="*/ 19 w 24"/>
                <a:gd name="T19" fmla="*/ 22 h 55"/>
                <a:gd name="T20" fmla="*/ 24 w 24"/>
                <a:gd name="T21" fmla="*/ 9 h 55"/>
                <a:gd name="T22" fmla="*/ 19 w 24"/>
                <a:gd name="T23" fmla="*/ 13 h 55"/>
                <a:gd name="T24" fmla="*/ 19 w 24"/>
                <a:gd name="T25" fmla="*/ 0 h 55"/>
                <a:gd name="T26" fmla="*/ 14 w 24"/>
                <a:gd name="T27" fmla="*/ 1 h 55"/>
                <a:gd name="T28" fmla="*/ 13 w 24"/>
                <a:gd name="T29" fmla="*/ 5 h 55"/>
                <a:gd name="T30" fmla="*/ 19 w 24"/>
                <a:gd name="T31" fmla="*/ 0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55"/>
                <a:gd name="T50" fmla="*/ 24 w 24"/>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55">
                  <a:moveTo>
                    <a:pt x="19" y="0"/>
                  </a:moveTo>
                  <a:lnTo>
                    <a:pt x="13" y="5"/>
                  </a:lnTo>
                  <a:lnTo>
                    <a:pt x="8" y="20"/>
                  </a:lnTo>
                  <a:lnTo>
                    <a:pt x="4" y="34"/>
                  </a:lnTo>
                  <a:lnTo>
                    <a:pt x="1" y="46"/>
                  </a:lnTo>
                  <a:lnTo>
                    <a:pt x="0" y="53"/>
                  </a:lnTo>
                  <a:lnTo>
                    <a:pt x="10" y="55"/>
                  </a:lnTo>
                  <a:lnTo>
                    <a:pt x="11" y="48"/>
                  </a:lnTo>
                  <a:lnTo>
                    <a:pt x="14" y="36"/>
                  </a:lnTo>
                  <a:lnTo>
                    <a:pt x="19" y="22"/>
                  </a:lnTo>
                  <a:lnTo>
                    <a:pt x="24" y="9"/>
                  </a:lnTo>
                  <a:lnTo>
                    <a:pt x="19" y="13"/>
                  </a:lnTo>
                  <a:lnTo>
                    <a:pt x="19" y="0"/>
                  </a:lnTo>
                  <a:lnTo>
                    <a:pt x="14" y="1"/>
                  </a:lnTo>
                  <a:lnTo>
                    <a:pt x="13" y="5"/>
                  </a:lnTo>
                  <a:lnTo>
                    <a:pt x="19" y="0"/>
                  </a:lnTo>
                  <a:close/>
                </a:path>
              </a:pathLst>
            </a:custGeom>
            <a:solidFill>
              <a:srgbClr val="000000"/>
            </a:solidFill>
            <a:ln w="9525">
              <a:noFill/>
              <a:round/>
              <a:headEnd/>
              <a:tailEnd/>
            </a:ln>
          </p:spPr>
          <p:txBody>
            <a:bodyPr/>
            <a:lstStyle/>
            <a:p>
              <a:endParaRPr lang="en-US"/>
            </a:p>
          </p:txBody>
        </p:sp>
        <p:sp>
          <p:nvSpPr>
            <p:cNvPr id="2175" name="Freeform 112"/>
            <p:cNvSpPr>
              <a:spLocks/>
            </p:cNvSpPr>
            <p:nvPr/>
          </p:nvSpPr>
          <p:spPr bwMode="auto">
            <a:xfrm>
              <a:off x="3207" y="2110"/>
              <a:ext cx="25" cy="14"/>
            </a:xfrm>
            <a:custGeom>
              <a:avLst/>
              <a:gdLst>
                <a:gd name="T0" fmla="*/ 25 w 25"/>
                <a:gd name="T1" fmla="*/ 1 h 14"/>
                <a:gd name="T2" fmla="*/ 25 w 25"/>
                <a:gd name="T3" fmla="*/ 1 h 14"/>
                <a:gd name="T4" fmla="*/ 19 w 25"/>
                <a:gd name="T5" fmla="*/ 2 h 14"/>
                <a:gd name="T6" fmla="*/ 12 w 25"/>
                <a:gd name="T7" fmla="*/ 1 h 14"/>
                <a:gd name="T8" fmla="*/ 6 w 25"/>
                <a:gd name="T9" fmla="*/ 0 h 14"/>
                <a:gd name="T10" fmla="*/ 0 w 25"/>
                <a:gd name="T11" fmla="*/ 0 h 14"/>
                <a:gd name="T12" fmla="*/ 0 w 25"/>
                <a:gd name="T13" fmla="*/ 13 h 14"/>
                <a:gd name="T14" fmla="*/ 6 w 25"/>
                <a:gd name="T15" fmla="*/ 13 h 14"/>
                <a:gd name="T16" fmla="*/ 12 w 25"/>
                <a:gd name="T17" fmla="*/ 12 h 14"/>
                <a:gd name="T18" fmla="*/ 19 w 25"/>
                <a:gd name="T19" fmla="*/ 13 h 14"/>
                <a:gd name="T20" fmla="*/ 25 w 25"/>
                <a:gd name="T21" fmla="*/ 14 h 14"/>
                <a:gd name="T22" fmla="*/ 25 w 25"/>
                <a:gd name="T23" fmla="*/ 14 h 14"/>
                <a:gd name="T24" fmla="*/ 25 w 2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25" y="1"/>
                  </a:moveTo>
                  <a:lnTo>
                    <a:pt x="25" y="1"/>
                  </a:lnTo>
                  <a:lnTo>
                    <a:pt x="19" y="2"/>
                  </a:lnTo>
                  <a:lnTo>
                    <a:pt x="12" y="1"/>
                  </a:lnTo>
                  <a:lnTo>
                    <a:pt x="6" y="0"/>
                  </a:lnTo>
                  <a:lnTo>
                    <a:pt x="0" y="0"/>
                  </a:lnTo>
                  <a:lnTo>
                    <a:pt x="0" y="13"/>
                  </a:lnTo>
                  <a:lnTo>
                    <a:pt x="6" y="13"/>
                  </a:lnTo>
                  <a:lnTo>
                    <a:pt x="12" y="12"/>
                  </a:lnTo>
                  <a:lnTo>
                    <a:pt x="19" y="13"/>
                  </a:lnTo>
                  <a:lnTo>
                    <a:pt x="25" y="14"/>
                  </a:lnTo>
                  <a:lnTo>
                    <a:pt x="25" y="1"/>
                  </a:lnTo>
                  <a:close/>
                </a:path>
              </a:pathLst>
            </a:custGeom>
            <a:solidFill>
              <a:srgbClr val="000000"/>
            </a:solidFill>
            <a:ln w="9525">
              <a:noFill/>
              <a:round/>
              <a:headEnd/>
              <a:tailEnd/>
            </a:ln>
          </p:spPr>
          <p:txBody>
            <a:bodyPr/>
            <a:lstStyle/>
            <a:p>
              <a:endParaRPr lang="en-US"/>
            </a:p>
          </p:txBody>
        </p:sp>
        <p:sp>
          <p:nvSpPr>
            <p:cNvPr id="2176" name="Freeform 113"/>
            <p:cNvSpPr>
              <a:spLocks/>
            </p:cNvSpPr>
            <p:nvPr/>
          </p:nvSpPr>
          <p:spPr bwMode="auto">
            <a:xfrm>
              <a:off x="3232" y="2111"/>
              <a:ext cx="282" cy="13"/>
            </a:xfrm>
            <a:custGeom>
              <a:avLst/>
              <a:gdLst>
                <a:gd name="T0" fmla="*/ 270 w 282"/>
                <a:gd name="T1" fmla="*/ 7 h 13"/>
                <a:gd name="T2" fmla="*/ 276 w 282"/>
                <a:gd name="T3" fmla="*/ 0 h 13"/>
                <a:gd name="T4" fmla="*/ 272 w 282"/>
                <a:gd name="T5" fmla="*/ 0 h 13"/>
                <a:gd name="T6" fmla="*/ 263 w 282"/>
                <a:gd name="T7" fmla="*/ 0 h 13"/>
                <a:gd name="T8" fmla="*/ 249 w 282"/>
                <a:gd name="T9" fmla="*/ 0 h 13"/>
                <a:gd name="T10" fmla="*/ 232 w 282"/>
                <a:gd name="T11" fmla="*/ 0 h 13"/>
                <a:gd name="T12" fmla="*/ 214 w 282"/>
                <a:gd name="T13" fmla="*/ 0 h 13"/>
                <a:gd name="T14" fmla="*/ 192 w 282"/>
                <a:gd name="T15" fmla="*/ 0 h 13"/>
                <a:gd name="T16" fmla="*/ 169 w 282"/>
                <a:gd name="T17" fmla="*/ 0 h 13"/>
                <a:gd name="T18" fmla="*/ 145 w 282"/>
                <a:gd name="T19" fmla="*/ 0 h 13"/>
                <a:gd name="T20" fmla="*/ 120 w 282"/>
                <a:gd name="T21" fmla="*/ 0 h 13"/>
                <a:gd name="T22" fmla="*/ 96 w 282"/>
                <a:gd name="T23" fmla="*/ 0 h 13"/>
                <a:gd name="T24" fmla="*/ 74 w 282"/>
                <a:gd name="T25" fmla="*/ 0 h 13"/>
                <a:gd name="T26" fmla="*/ 53 w 282"/>
                <a:gd name="T27" fmla="*/ 0 h 13"/>
                <a:gd name="T28" fmla="*/ 34 w 282"/>
                <a:gd name="T29" fmla="*/ 0 h 13"/>
                <a:gd name="T30" fmla="*/ 18 w 282"/>
                <a:gd name="T31" fmla="*/ 0 h 13"/>
                <a:gd name="T32" fmla="*/ 7 w 282"/>
                <a:gd name="T33" fmla="*/ 0 h 13"/>
                <a:gd name="T34" fmla="*/ 0 w 282"/>
                <a:gd name="T35" fmla="*/ 0 h 13"/>
                <a:gd name="T36" fmla="*/ 0 w 282"/>
                <a:gd name="T37" fmla="*/ 13 h 13"/>
                <a:gd name="T38" fmla="*/ 7 w 282"/>
                <a:gd name="T39" fmla="*/ 13 h 13"/>
                <a:gd name="T40" fmla="*/ 18 w 282"/>
                <a:gd name="T41" fmla="*/ 13 h 13"/>
                <a:gd name="T42" fmla="*/ 34 w 282"/>
                <a:gd name="T43" fmla="*/ 13 h 13"/>
                <a:gd name="T44" fmla="*/ 53 w 282"/>
                <a:gd name="T45" fmla="*/ 13 h 13"/>
                <a:gd name="T46" fmla="*/ 74 w 282"/>
                <a:gd name="T47" fmla="*/ 13 h 13"/>
                <a:gd name="T48" fmla="*/ 96 w 282"/>
                <a:gd name="T49" fmla="*/ 13 h 13"/>
                <a:gd name="T50" fmla="*/ 120 w 282"/>
                <a:gd name="T51" fmla="*/ 13 h 13"/>
                <a:gd name="T52" fmla="*/ 145 w 282"/>
                <a:gd name="T53" fmla="*/ 13 h 13"/>
                <a:gd name="T54" fmla="*/ 169 w 282"/>
                <a:gd name="T55" fmla="*/ 13 h 13"/>
                <a:gd name="T56" fmla="*/ 192 w 282"/>
                <a:gd name="T57" fmla="*/ 13 h 13"/>
                <a:gd name="T58" fmla="*/ 214 w 282"/>
                <a:gd name="T59" fmla="*/ 13 h 13"/>
                <a:gd name="T60" fmla="*/ 232 w 282"/>
                <a:gd name="T61" fmla="*/ 13 h 13"/>
                <a:gd name="T62" fmla="*/ 249 w 282"/>
                <a:gd name="T63" fmla="*/ 13 h 13"/>
                <a:gd name="T64" fmla="*/ 263 w 282"/>
                <a:gd name="T65" fmla="*/ 13 h 13"/>
                <a:gd name="T66" fmla="*/ 272 w 282"/>
                <a:gd name="T67" fmla="*/ 13 h 13"/>
                <a:gd name="T68" fmla="*/ 276 w 282"/>
                <a:gd name="T69" fmla="*/ 13 h 13"/>
                <a:gd name="T70" fmla="*/ 282 w 282"/>
                <a:gd name="T71" fmla="*/ 7 h 13"/>
                <a:gd name="T72" fmla="*/ 276 w 282"/>
                <a:gd name="T73" fmla="*/ 13 h 13"/>
                <a:gd name="T74" fmla="*/ 282 w 282"/>
                <a:gd name="T75" fmla="*/ 13 h 13"/>
                <a:gd name="T76" fmla="*/ 282 w 282"/>
                <a:gd name="T77" fmla="*/ 7 h 13"/>
                <a:gd name="T78" fmla="*/ 270 w 282"/>
                <a:gd name="T79" fmla="*/ 7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2"/>
                <a:gd name="T121" fmla="*/ 0 h 13"/>
                <a:gd name="T122" fmla="*/ 282 w 282"/>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2" h="13">
                  <a:moveTo>
                    <a:pt x="270" y="7"/>
                  </a:moveTo>
                  <a:lnTo>
                    <a:pt x="276" y="0"/>
                  </a:lnTo>
                  <a:lnTo>
                    <a:pt x="272" y="0"/>
                  </a:lnTo>
                  <a:lnTo>
                    <a:pt x="263" y="0"/>
                  </a:lnTo>
                  <a:lnTo>
                    <a:pt x="249" y="0"/>
                  </a:lnTo>
                  <a:lnTo>
                    <a:pt x="232" y="0"/>
                  </a:lnTo>
                  <a:lnTo>
                    <a:pt x="214" y="0"/>
                  </a:lnTo>
                  <a:lnTo>
                    <a:pt x="192" y="0"/>
                  </a:lnTo>
                  <a:lnTo>
                    <a:pt x="169" y="0"/>
                  </a:lnTo>
                  <a:lnTo>
                    <a:pt x="145" y="0"/>
                  </a:lnTo>
                  <a:lnTo>
                    <a:pt x="120" y="0"/>
                  </a:lnTo>
                  <a:lnTo>
                    <a:pt x="96" y="0"/>
                  </a:lnTo>
                  <a:lnTo>
                    <a:pt x="74" y="0"/>
                  </a:lnTo>
                  <a:lnTo>
                    <a:pt x="53" y="0"/>
                  </a:lnTo>
                  <a:lnTo>
                    <a:pt x="34" y="0"/>
                  </a:lnTo>
                  <a:lnTo>
                    <a:pt x="18" y="0"/>
                  </a:lnTo>
                  <a:lnTo>
                    <a:pt x="7" y="0"/>
                  </a:lnTo>
                  <a:lnTo>
                    <a:pt x="0" y="0"/>
                  </a:lnTo>
                  <a:lnTo>
                    <a:pt x="0" y="13"/>
                  </a:lnTo>
                  <a:lnTo>
                    <a:pt x="7" y="13"/>
                  </a:lnTo>
                  <a:lnTo>
                    <a:pt x="18" y="13"/>
                  </a:lnTo>
                  <a:lnTo>
                    <a:pt x="34" y="13"/>
                  </a:lnTo>
                  <a:lnTo>
                    <a:pt x="53" y="13"/>
                  </a:lnTo>
                  <a:lnTo>
                    <a:pt x="74" y="13"/>
                  </a:lnTo>
                  <a:lnTo>
                    <a:pt x="96" y="13"/>
                  </a:lnTo>
                  <a:lnTo>
                    <a:pt x="120" y="13"/>
                  </a:lnTo>
                  <a:lnTo>
                    <a:pt x="145" y="13"/>
                  </a:lnTo>
                  <a:lnTo>
                    <a:pt x="169" y="13"/>
                  </a:lnTo>
                  <a:lnTo>
                    <a:pt x="192" y="13"/>
                  </a:lnTo>
                  <a:lnTo>
                    <a:pt x="214" y="13"/>
                  </a:lnTo>
                  <a:lnTo>
                    <a:pt x="232" y="13"/>
                  </a:lnTo>
                  <a:lnTo>
                    <a:pt x="249" y="13"/>
                  </a:lnTo>
                  <a:lnTo>
                    <a:pt x="263" y="13"/>
                  </a:lnTo>
                  <a:lnTo>
                    <a:pt x="272" y="13"/>
                  </a:lnTo>
                  <a:lnTo>
                    <a:pt x="276" y="13"/>
                  </a:lnTo>
                  <a:lnTo>
                    <a:pt x="282" y="7"/>
                  </a:lnTo>
                  <a:lnTo>
                    <a:pt x="276" y="13"/>
                  </a:lnTo>
                  <a:lnTo>
                    <a:pt x="282" y="13"/>
                  </a:lnTo>
                  <a:lnTo>
                    <a:pt x="282" y="7"/>
                  </a:lnTo>
                  <a:lnTo>
                    <a:pt x="270" y="7"/>
                  </a:lnTo>
                  <a:close/>
                </a:path>
              </a:pathLst>
            </a:custGeom>
            <a:solidFill>
              <a:srgbClr val="000000"/>
            </a:solidFill>
            <a:ln w="9525">
              <a:noFill/>
              <a:round/>
              <a:headEnd/>
              <a:tailEnd/>
            </a:ln>
          </p:spPr>
          <p:txBody>
            <a:bodyPr/>
            <a:lstStyle/>
            <a:p>
              <a:endParaRPr lang="en-US"/>
            </a:p>
          </p:txBody>
        </p:sp>
        <p:sp>
          <p:nvSpPr>
            <p:cNvPr id="2177" name="Freeform 114"/>
            <p:cNvSpPr>
              <a:spLocks/>
            </p:cNvSpPr>
            <p:nvPr/>
          </p:nvSpPr>
          <p:spPr bwMode="auto">
            <a:xfrm>
              <a:off x="3502" y="2054"/>
              <a:ext cx="12" cy="64"/>
            </a:xfrm>
            <a:custGeom>
              <a:avLst/>
              <a:gdLst>
                <a:gd name="T0" fmla="*/ 2 w 12"/>
                <a:gd name="T1" fmla="*/ 0 h 64"/>
                <a:gd name="T2" fmla="*/ 1 w 12"/>
                <a:gd name="T3" fmla="*/ 3 h 64"/>
                <a:gd name="T4" fmla="*/ 0 w 12"/>
                <a:gd name="T5" fmla="*/ 16 h 64"/>
                <a:gd name="T6" fmla="*/ 0 w 12"/>
                <a:gd name="T7" fmla="*/ 33 h 64"/>
                <a:gd name="T8" fmla="*/ 0 w 12"/>
                <a:gd name="T9" fmla="*/ 51 h 64"/>
                <a:gd name="T10" fmla="*/ 0 w 12"/>
                <a:gd name="T11" fmla="*/ 64 h 64"/>
                <a:gd name="T12" fmla="*/ 12 w 12"/>
                <a:gd name="T13" fmla="*/ 64 h 64"/>
                <a:gd name="T14" fmla="*/ 12 w 12"/>
                <a:gd name="T15" fmla="*/ 51 h 64"/>
                <a:gd name="T16" fmla="*/ 12 w 12"/>
                <a:gd name="T17" fmla="*/ 33 h 64"/>
                <a:gd name="T18" fmla="*/ 12 w 12"/>
                <a:gd name="T19" fmla="*/ 16 h 64"/>
                <a:gd name="T20" fmla="*/ 11 w 12"/>
                <a:gd name="T21" fmla="*/ 3 h 64"/>
                <a:gd name="T22" fmla="*/ 10 w 12"/>
                <a:gd name="T23" fmla="*/ 6 h 64"/>
                <a:gd name="T24" fmla="*/ 2 w 12"/>
                <a:gd name="T25" fmla="*/ 0 h 64"/>
                <a:gd name="T26" fmla="*/ 0 w 12"/>
                <a:gd name="T27" fmla="*/ 2 h 64"/>
                <a:gd name="T28" fmla="*/ 1 w 12"/>
                <a:gd name="T29" fmla="*/ 3 h 64"/>
                <a:gd name="T30" fmla="*/ 2 w 12"/>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64"/>
                <a:gd name="T50" fmla="*/ 12 w 12"/>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64">
                  <a:moveTo>
                    <a:pt x="2" y="0"/>
                  </a:moveTo>
                  <a:lnTo>
                    <a:pt x="1" y="3"/>
                  </a:lnTo>
                  <a:lnTo>
                    <a:pt x="0" y="16"/>
                  </a:lnTo>
                  <a:lnTo>
                    <a:pt x="0" y="33"/>
                  </a:lnTo>
                  <a:lnTo>
                    <a:pt x="0" y="51"/>
                  </a:lnTo>
                  <a:lnTo>
                    <a:pt x="0" y="64"/>
                  </a:lnTo>
                  <a:lnTo>
                    <a:pt x="12" y="64"/>
                  </a:lnTo>
                  <a:lnTo>
                    <a:pt x="12" y="51"/>
                  </a:lnTo>
                  <a:lnTo>
                    <a:pt x="12" y="33"/>
                  </a:lnTo>
                  <a:lnTo>
                    <a:pt x="12" y="16"/>
                  </a:lnTo>
                  <a:lnTo>
                    <a:pt x="11" y="3"/>
                  </a:lnTo>
                  <a:lnTo>
                    <a:pt x="10" y="6"/>
                  </a:lnTo>
                  <a:lnTo>
                    <a:pt x="2" y="0"/>
                  </a:lnTo>
                  <a:lnTo>
                    <a:pt x="0" y="2"/>
                  </a:lnTo>
                  <a:lnTo>
                    <a:pt x="1" y="3"/>
                  </a:lnTo>
                  <a:lnTo>
                    <a:pt x="2" y="0"/>
                  </a:lnTo>
                  <a:close/>
                </a:path>
              </a:pathLst>
            </a:custGeom>
            <a:solidFill>
              <a:srgbClr val="000000"/>
            </a:solidFill>
            <a:ln w="9525">
              <a:noFill/>
              <a:round/>
              <a:headEnd/>
              <a:tailEnd/>
            </a:ln>
          </p:spPr>
          <p:txBody>
            <a:bodyPr/>
            <a:lstStyle/>
            <a:p>
              <a:endParaRPr lang="en-US"/>
            </a:p>
          </p:txBody>
        </p:sp>
        <p:sp>
          <p:nvSpPr>
            <p:cNvPr id="2178" name="Freeform 115"/>
            <p:cNvSpPr>
              <a:spLocks/>
            </p:cNvSpPr>
            <p:nvPr/>
          </p:nvSpPr>
          <p:spPr bwMode="auto">
            <a:xfrm>
              <a:off x="3504" y="2030"/>
              <a:ext cx="69" cy="30"/>
            </a:xfrm>
            <a:custGeom>
              <a:avLst/>
              <a:gdLst>
                <a:gd name="T0" fmla="*/ 58 w 69"/>
                <a:gd name="T1" fmla="*/ 0 h 30"/>
                <a:gd name="T2" fmla="*/ 57 w 69"/>
                <a:gd name="T3" fmla="*/ 1 h 30"/>
                <a:gd name="T4" fmla="*/ 52 w 69"/>
                <a:gd name="T5" fmla="*/ 3 h 30"/>
                <a:gd name="T6" fmla="*/ 44 w 69"/>
                <a:gd name="T7" fmla="*/ 6 h 30"/>
                <a:gd name="T8" fmla="*/ 34 w 69"/>
                <a:gd name="T9" fmla="*/ 9 h 30"/>
                <a:gd name="T10" fmla="*/ 24 w 69"/>
                <a:gd name="T11" fmla="*/ 13 h 30"/>
                <a:gd name="T12" fmla="*/ 14 w 69"/>
                <a:gd name="T13" fmla="*/ 16 h 30"/>
                <a:gd name="T14" fmla="*/ 6 w 69"/>
                <a:gd name="T15" fmla="*/ 19 h 30"/>
                <a:gd name="T16" fmla="*/ 0 w 69"/>
                <a:gd name="T17" fmla="*/ 24 h 30"/>
                <a:gd name="T18" fmla="*/ 8 w 69"/>
                <a:gd name="T19" fmla="*/ 30 h 30"/>
                <a:gd name="T20" fmla="*/ 10 w 69"/>
                <a:gd name="T21" fmla="*/ 29 h 30"/>
                <a:gd name="T22" fmla="*/ 18 w 69"/>
                <a:gd name="T23" fmla="*/ 26 h 30"/>
                <a:gd name="T24" fmla="*/ 26 w 69"/>
                <a:gd name="T25" fmla="*/ 23 h 30"/>
                <a:gd name="T26" fmla="*/ 37 w 69"/>
                <a:gd name="T27" fmla="*/ 20 h 30"/>
                <a:gd name="T28" fmla="*/ 46 w 69"/>
                <a:gd name="T29" fmla="*/ 17 h 30"/>
                <a:gd name="T30" fmla="*/ 56 w 69"/>
                <a:gd name="T31" fmla="*/ 14 h 30"/>
                <a:gd name="T32" fmla="*/ 64 w 69"/>
                <a:gd name="T33" fmla="*/ 9 h 30"/>
                <a:gd name="T34" fmla="*/ 69 w 69"/>
                <a:gd name="T35" fmla="*/ 4 h 30"/>
                <a:gd name="T36" fmla="*/ 58 w 6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30"/>
                <a:gd name="T59" fmla="*/ 69 w 6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30">
                  <a:moveTo>
                    <a:pt x="58" y="0"/>
                  </a:moveTo>
                  <a:lnTo>
                    <a:pt x="57" y="1"/>
                  </a:lnTo>
                  <a:lnTo>
                    <a:pt x="52" y="3"/>
                  </a:lnTo>
                  <a:lnTo>
                    <a:pt x="44" y="6"/>
                  </a:lnTo>
                  <a:lnTo>
                    <a:pt x="34" y="9"/>
                  </a:lnTo>
                  <a:lnTo>
                    <a:pt x="24" y="13"/>
                  </a:lnTo>
                  <a:lnTo>
                    <a:pt x="14" y="16"/>
                  </a:lnTo>
                  <a:lnTo>
                    <a:pt x="6" y="19"/>
                  </a:lnTo>
                  <a:lnTo>
                    <a:pt x="0" y="24"/>
                  </a:lnTo>
                  <a:lnTo>
                    <a:pt x="8" y="30"/>
                  </a:lnTo>
                  <a:lnTo>
                    <a:pt x="10" y="29"/>
                  </a:lnTo>
                  <a:lnTo>
                    <a:pt x="18" y="26"/>
                  </a:lnTo>
                  <a:lnTo>
                    <a:pt x="26" y="23"/>
                  </a:lnTo>
                  <a:lnTo>
                    <a:pt x="37" y="20"/>
                  </a:lnTo>
                  <a:lnTo>
                    <a:pt x="46" y="17"/>
                  </a:lnTo>
                  <a:lnTo>
                    <a:pt x="56" y="14"/>
                  </a:lnTo>
                  <a:lnTo>
                    <a:pt x="64" y="9"/>
                  </a:lnTo>
                  <a:lnTo>
                    <a:pt x="69" y="4"/>
                  </a:lnTo>
                  <a:lnTo>
                    <a:pt x="58" y="0"/>
                  </a:lnTo>
                  <a:close/>
                </a:path>
              </a:pathLst>
            </a:custGeom>
            <a:solidFill>
              <a:srgbClr val="000000"/>
            </a:solidFill>
            <a:ln w="9525">
              <a:noFill/>
              <a:round/>
              <a:headEnd/>
              <a:tailEnd/>
            </a:ln>
          </p:spPr>
          <p:txBody>
            <a:bodyPr/>
            <a:lstStyle/>
            <a:p>
              <a:endParaRPr lang="en-US"/>
            </a:p>
          </p:txBody>
        </p:sp>
        <p:sp>
          <p:nvSpPr>
            <p:cNvPr id="2179" name="Freeform 116"/>
            <p:cNvSpPr>
              <a:spLocks/>
            </p:cNvSpPr>
            <p:nvPr/>
          </p:nvSpPr>
          <p:spPr bwMode="auto">
            <a:xfrm>
              <a:off x="2974" y="1354"/>
              <a:ext cx="300" cy="270"/>
            </a:xfrm>
            <a:custGeom>
              <a:avLst/>
              <a:gdLst>
                <a:gd name="T0" fmla="*/ 37 w 300"/>
                <a:gd name="T1" fmla="*/ 223 h 270"/>
                <a:gd name="T2" fmla="*/ 24 w 300"/>
                <a:gd name="T3" fmla="*/ 201 h 270"/>
                <a:gd name="T4" fmla="*/ 8 w 300"/>
                <a:gd name="T5" fmla="*/ 171 h 270"/>
                <a:gd name="T6" fmla="*/ 0 w 300"/>
                <a:gd name="T7" fmla="*/ 142 h 270"/>
                <a:gd name="T8" fmla="*/ 6 w 300"/>
                <a:gd name="T9" fmla="*/ 118 h 270"/>
                <a:gd name="T10" fmla="*/ 24 w 300"/>
                <a:gd name="T11" fmla="*/ 88 h 270"/>
                <a:gd name="T12" fmla="*/ 47 w 300"/>
                <a:gd name="T13" fmla="*/ 54 h 270"/>
                <a:gd name="T14" fmla="*/ 72 w 300"/>
                <a:gd name="T15" fmla="*/ 25 h 270"/>
                <a:gd name="T16" fmla="*/ 91 w 300"/>
                <a:gd name="T17" fmla="*/ 11 h 270"/>
                <a:gd name="T18" fmla="*/ 111 w 300"/>
                <a:gd name="T19" fmla="*/ 6 h 270"/>
                <a:gd name="T20" fmla="*/ 138 w 300"/>
                <a:gd name="T21" fmla="*/ 2 h 270"/>
                <a:gd name="T22" fmla="*/ 168 w 300"/>
                <a:gd name="T23" fmla="*/ 0 h 270"/>
                <a:gd name="T24" fmla="*/ 199 w 300"/>
                <a:gd name="T25" fmla="*/ 0 h 270"/>
                <a:gd name="T26" fmla="*/ 227 w 300"/>
                <a:gd name="T27" fmla="*/ 1 h 270"/>
                <a:gd name="T28" fmla="*/ 251 w 300"/>
                <a:gd name="T29" fmla="*/ 3 h 270"/>
                <a:gd name="T30" fmla="*/ 267 w 300"/>
                <a:gd name="T31" fmla="*/ 5 h 270"/>
                <a:gd name="T32" fmla="*/ 276 w 300"/>
                <a:gd name="T33" fmla="*/ 8 h 270"/>
                <a:gd name="T34" fmla="*/ 288 w 300"/>
                <a:gd name="T35" fmla="*/ 12 h 270"/>
                <a:gd name="T36" fmla="*/ 297 w 300"/>
                <a:gd name="T37" fmla="*/ 19 h 270"/>
                <a:gd name="T38" fmla="*/ 300 w 300"/>
                <a:gd name="T39" fmla="*/ 26 h 270"/>
                <a:gd name="T40" fmla="*/ 294 w 300"/>
                <a:gd name="T41" fmla="*/ 38 h 270"/>
                <a:gd name="T42" fmla="*/ 282 w 300"/>
                <a:gd name="T43" fmla="*/ 64 h 270"/>
                <a:gd name="T44" fmla="*/ 267 w 300"/>
                <a:gd name="T45" fmla="*/ 72 h 270"/>
                <a:gd name="T46" fmla="*/ 234 w 300"/>
                <a:gd name="T47" fmla="*/ 73 h 270"/>
                <a:gd name="T48" fmla="*/ 198 w 300"/>
                <a:gd name="T49" fmla="*/ 78 h 270"/>
                <a:gd name="T50" fmla="*/ 172 w 300"/>
                <a:gd name="T51" fmla="*/ 85 h 270"/>
                <a:gd name="T52" fmla="*/ 163 w 300"/>
                <a:gd name="T53" fmla="*/ 105 h 270"/>
                <a:gd name="T54" fmla="*/ 163 w 300"/>
                <a:gd name="T55" fmla="*/ 155 h 270"/>
                <a:gd name="T56" fmla="*/ 165 w 300"/>
                <a:gd name="T57" fmla="*/ 181 h 270"/>
                <a:gd name="T58" fmla="*/ 155 w 300"/>
                <a:gd name="T59" fmla="*/ 189 h 270"/>
                <a:gd name="T60" fmla="*/ 144 w 300"/>
                <a:gd name="T61" fmla="*/ 182 h 270"/>
                <a:gd name="T62" fmla="*/ 131 w 300"/>
                <a:gd name="T63" fmla="*/ 156 h 270"/>
                <a:gd name="T64" fmla="*/ 118 w 300"/>
                <a:gd name="T65" fmla="*/ 152 h 270"/>
                <a:gd name="T66" fmla="*/ 104 w 300"/>
                <a:gd name="T67" fmla="*/ 160 h 270"/>
                <a:gd name="T68" fmla="*/ 93 w 300"/>
                <a:gd name="T69" fmla="*/ 176 h 270"/>
                <a:gd name="T70" fmla="*/ 88 w 300"/>
                <a:gd name="T71" fmla="*/ 194 h 270"/>
                <a:gd name="T72" fmla="*/ 93 w 300"/>
                <a:gd name="T73" fmla="*/ 225 h 270"/>
                <a:gd name="T74" fmla="*/ 85 w 300"/>
                <a:gd name="T75" fmla="*/ 253 h 270"/>
                <a:gd name="T76" fmla="*/ 75 w 300"/>
                <a:gd name="T77" fmla="*/ 263 h 270"/>
                <a:gd name="T78" fmla="*/ 66 w 300"/>
                <a:gd name="T79" fmla="*/ 267 h 270"/>
                <a:gd name="T80" fmla="*/ 55 w 300"/>
                <a:gd name="T81" fmla="*/ 270 h 270"/>
                <a:gd name="T82" fmla="*/ 47 w 300"/>
                <a:gd name="T83" fmla="*/ 270 h 270"/>
                <a:gd name="T84" fmla="*/ 42 w 300"/>
                <a:gd name="T85" fmla="*/ 265 h 270"/>
                <a:gd name="T86" fmla="*/ 44 w 300"/>
                <a:gd name="T87" fmla="*/ 242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0"/>
                <a:gd name="T133" fmla="*/ 0 h 270"/>
                <a:gd name="T134" fmla="*/ 300 w 30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0" h="270">
                  <a:moveTo>
                    <a:pt x="42" y="231"/>
                  </a:moveTo>
                  <a:lnTo>
                    <a:pt x="37" y="223"/>
                  </a:lnTo>
                  <a:lnTo>
                    <a:pt x="31" y="213"/>
                  </a:lnTo>
                  <a:lnTo>
                    <a:pt x="24" y="201"/>
                  </a:lnTo>
                  <a:lnTo>
                    <a:pt x="16" y="186"/>
                  </a:lnTo>
                  <a:lnTo>
                    <a:pt x="8" y="171"/>
                  </a:lnTo>
                  <a:lnTo>
                    <a:pt x="2" y="157"/>
                  </a:lnTo>
                  <a:lnTo>
                    <a:pt x="0" y="142"/>
                  </a:lnTo>
                  <a:lnTo>
                    <a:pt x="1" y="131"/>
                  </a:lnTo>
                  <a:lnTo>
                    <a:pt x="6" y="118"/>
                  </a:lnTo>
                  <a:lnTo>
                    <a:pt x="13" y="104"/>
                  </a:lnTo>
                  <a:lnTo>
                    <a:pt x="24" y="88"/>
                  </a:lnTo>
                  <a:lnTo>
                    <a:pt x="34" y="70"/>
                  </a:lnTo>
                  <a:lnTo>
                    <a:pt x="47" y="54"/>
                  </a:lnTo>
                  <a:lnTo>
                    <a:pt x="59" y="38"/>
                  </a:lnTo>
                  <a:lnTo>
                    <a:pt x="72" y="25"/>
                  </a:lnTo>
                  <a:lnTo>
                    <a:pt x="83" y="15"/>
                  </a:lnTo>
                  <a:lnTo>
                    <a:pt x="91" y="11"/>
                  </a:lnTo>
                  <a:lnTo>
                    <a:pt x="100" y="8"/>
                  </a:lnTo>
                  <a:lnTo>
                    <a:pt x="111" y="6"/>
                  </a:lnTo>
                  <a:lnTo>
                    <a:pt x="124" y="3"/>
                  </a:lnTo>
                  <a:lnTo>
                    <a:pt x="138" y="2"/>
                  </a:lnTo>
                  <a:lnTo>
                    <a:pt x="152" y="1"/>
                  </a:lnTo>
                  <a:lnTo>
                    <a:pt x="168" y="0"/>
                  </a:lnTo>
                  <a:lnTo>
                    <a:pt x="184" y="0"/>
                  </a:lnTo>
                  <a:lnTo>
                    <a:pt x="199" y="0"/>
                  </a:lnTo>
                  <a:lnTo>
                    <a:pt x="214" y="1"/>
                  </a:lnTo>
                  <a:lnTo>
                    <a:pt x="227" y="1"/>
                  </a:lnTo>
                  <a:lnTo>
                    <a:pt x="240" y="2"/>
                  </a:lnTo>
                  <a:lnTo>
                    <a:pt x="251" y="3"/>
                  </a:lnTo>
                  <a:lnTo>
                    <a:pt x="261" y="3"/>
                  </a:lnTo>
                  <a:lnTo>
                    <a:pt x="267" y="5"/>
                  </a:lnTo>
                  <a:lnTo>
                    <a:pt x="271" y="6"/>
                  </a:lnTo>
                  <a:lnTo>
                    <a:pt x="276" y="8"/>
                  </a:lnTo>
                  <a:lnTo>
                    <a:pt x="283" y="10"/>
                  </a:lnTo>
                  <a:lnTo>
                    <a:pt x="288" y="12"/>
                  </a:lnTo>
                  <a:lnTo>
                    <a:pt x="293" y="16"/>
                  </a:lnTo>
                  <a:lnTo>
                    <a:pt x="297" y="19"/>
                  </a:lnTo>
                  <a:lnTo>
                    <a:pt x="299" y="22"/>
                  </a:lnTo>
                  <a:lnTo>
                    <a:pt x="300" y="26"/>
                  </a:lnTo>
                  <a:lnTo>
                    <a:pt x="299" y="30"/>
                  </a:lnTo>
                  <a:lnTo>
                    <a:pt x="294" y="38"/>
                  </a:lnTo>
                  <a:lnTo>
                    <a:pt x="287" y="51"/>
                  </a:lnTo>
                  <a:lnTo>
                    <a:pt x="282" y="64"/>
                  </a:lnTo>
                  <a:lnTo>
                    <a:pt x="280" y="73"/>
                  </a:lnTo>
                  <a:lnTo>
                    <a:pt x="267" y="72"/>
                  </a:lnTo>
                  <a:lnTo>
                    <a:pt x="251" y="72"/>
                  </a:lnTo>
                  <a:lnTo>
                    <a:pt x="234" y="73"/>
                  </a:lnTo>
                  <a:lnTo>
                    <a:pt x="215" y="75"/>
                  </a:lnTo>
                  <a:lnTo>
                    <a:pt x="198" y="78"/>
                  </a:lnTo>
                  <a:lnTo>
                    <a:pt x="184" y="81"/>
                  </a:lnTo>
                  <a:lnTo>
                    <a:pt x="172" y="85"/>
                  </a:lnTo>
                  <a:lnTo>
                    <a:pt x="167" y="89"/>
                  </a:lnTo>
                  <a:lnTo>
                    <a:pt x="163" y="105"/>
                  </a:lnTo>
                  <a:lnTo>
                    <a:pt x="161" y="129"/>
                  </a:lnTo>
                  <a:lnTo>
                    <a:pt x="163" y="155"/>
                  </a:lnTo>
                  <a:lnTo>
                    <a:pt x="169" y="174"/>
                  </a:lnTo>
                  <a:lnTo>
                    <a:pt x="165" y="181"/>
                  </a:lnTo>
                  <a:lnTo>
                    <a:pt x="161" y="185"/>
                  </a:lnTo>
                  <a:lnTo>
                    <a:pt x="155" y="189"/>
                  </a:lnTo>
                  <a:lnTo>
                    <a:pt x="151" y="193"/>
                  </a:lnTo>
                  <a:lnTo>
                    <a:pt x="144" y="182"/>
                  </a:lnTo>
                  <a:lnTo>
                    <a:pt x="138" y="168"/>
                  </a:lnTo>
                  <a:lnTo>
                    <a:pt x="131" y="156"/>
                  </a:lnTo>
                  <a:lnTo>
                    <a:pt x="123" y="150"/>
                  </a:lnTo>
                  <a:lnTo>
                    <a:pt x="118" y="152"/>
                  </a:lnTo>
                  <a:lnTo>
                    <a:pt x="112" y="155"/>
                  </a:lnTo>
                  <a:lnTo>
                    <a:pt x="104" y="160"/>
                  </a:lnTo>
                  <a:lnTo>
                    <a:pt x="98" y="167"/>
                  </a:lnTo>
                  <a:lnTo>
                    <a:pt x="93" y="176"/>
                  </a:lnTo>
                  <a:lnTo>
                    <a:pt x="89" y="184"/>
                  </a:lnTo>
                  <a:lnTo>
                    <a:pt x="88" y="194"/>
                  </a:lnTo>
                  <a:lnTo>
                    <a:pt x="90" y="205"/>
                  </a:lnTo>
                  <a:lnTo>
                    <a:pt x="93" y="225"/>
                  </a:lnTo>
                  <a:lnTo>
                    <a:pt x="91" y="240"/>
                  </a:lnTo>
                  <a:lnTo>
                    <a:pt x="85" y="253"/>
                  </a:lnTo>
                  <a:lnTo>
                    <a:pt x="79" y="261"/>
                  </a:lnTo>
                  <a:lnTo>
                    <a:pt x="75" y="263"/>
                  </a:lnTo>
                  <a:lnTo>
                    <a:pt x="71" y="266"/>
                  </a:lnTo>
                  <a:lnTo>
                    <a:pt x="66" y="267"/>
                  </a:lnTo>
                  <a:lnTo>
                    <a:pt x="60" y="269"/>
                  </a:lnTo>
                  <a:lnTo>
                    <a:pt x="55" y="270"/>
                  </a:lnTo>
                  <a:lnTo>
                    <a:pt x="50" y="270"/>
                  </a:lnTo>
                  <a:lnTo>
                    <a:pt x="47" y="270"/>
                  </a:lnTo>
                  <a:lnTo>
                    <a:pt x="44" y="270"/>
                  </a:lnTo>
                  <a:lnTo>
                    <a:pt x="42" y="265"/>
                  </a:lnTo>
                  <a:lnTo>
                    <a:pt x="43" y="255"/>
                  </a:lnTo>
                  <a:lnTo>
                    <a:pt x="44" y="242"/>
                  </a:lnTo>
                  <a:lnTo>
                    <a:pt x="42" y="231"/>
                  </a:lnTo>
                  <a:close/>
                </a:path>
              </a:pathLst>
            </a:custGeom>
            <a:solidFill>
              <a:srgbClr val="000000"/>
            </a:solidFill>
            <a:ln w="9525">
              <a:noFill/>
              <a:round/>
              <a:headEnd/>
              <a:tailEnd/>
            </a:ln>
          </p:spPr>
          <p:txBody>
            <a:bodyPr/>
            <a:lstStyle/>
            <a:p>
              <a:endParaRPr lang="en-US"/>
            </a:p>
          </p:txBody>
        </p:sp>
        <p:sp>
          <p:nvSpPr>
            <p:cNvPr id="2180" name="Freeform 117"/>
            <p:cNvSpPr>
              <a:spLocks/>
            </p:cNvSpPr>
            <p:nvPr/>
          </p:nvSpPr>
          <p:spPr bwMode="auto">
            <a:xfrm>
              <a:off x="2968" y="1483"/>
              <a:ext cx="53" cy="104"/>
            </a:xfrm>
            <a:custGeom>
              <a:avLst/>
              <a:gdLst>
                <a:gd name="T0" fmla="*/ 2 w 53"/>
                <a:gd name="T1" fmla="*/ 0 h 104"/>
                <a:gd name="T2" fmla="*/ 2 w 53"/>
                <a:gd name="T3" fmla="*/ 1 h 104"/>
                <a:gd name="T4" fmla="*/ 0 w 53"/>
                <a:gd name="T5" fmla="*/ 13 h 104"/>
                <a:gd name="T6" fmla="*/ 3 w 53"/>
                <a:gd name="T7" fmla="*/ 29 h 104"/>
                <a:gd name="T8" fmla="*/ 9 w 53"/>
                <a:gd name="T9" fmla="*/ 44 h 104"/>
                <a:gd name="T10" fmla="*/ 16 w 53"/>
                <a:gd name="T11" fmla="*/ 59 h 104"/>
                <a:gd name="T12" fmla="*/ 25 w 53"/>
                <a:gd name="T13" fmla="*/ 75 h 104"/>
                <a:gd name="T14" fmla="*/ 32 w 53"/>
                <a:gd name="T15" fmla="*/ 87 h 104"/>
                <a:gd name="T16" fmla="*/ 38 w 53"/>
                <a:gd name="T17" fmla="*/ 98 h 104"/>
                <a:gd name="T18" fmla="*/ 42 w 53"/>
                <a:gd name="T19" fmla="*/ 104 h 104"/>
                <a:gd name="T20" fmla="*/ 53 w 53"/>
                <a:gd name="T21" fmla="*/ 100 h 104"/>
                <a:gd name="T22" fmla="*/ 49 w 53"/>
                <a:gd name="T23" fmla="*/ 91 h 104"/>
                <a:gd name="T24" fmla="*/ 42 w 53"/>
                <a:gd name="T25" fmla="*/ 81 h 104"/>
                <a:gd name="T26" fmla="*/ 35 w 53"/>
                <a:gd name="T27" fmla="*/ 68 h 104"/>
                <a:gd name="T28" fmla="*/ 27 w 53"/>
                <a:gd name="T29" fmla="*/ 55 h 104"/>
                <a:gd name="T30" fmla="*/ 19 w 53"/>
                <a:gd name="T31" fmla="*/ 40 h 104"/>
                <a:gd name="T32" fmla="*/ 13 w 53"/>
                <a:gd name="T33" fmla="*/ 27 h 104"/>
                <a:gd name="T34" fmla="*/ 12 w 53"/>
                <a:gd name="T35" fmla="*/ 13 h 104"/>
                <a:gd name="T36" fmla="*/ 12 w 53"/>
                <a:gd name="T37" fmla="*/ 3 h 104"/>
                <a:gd name="T38" fmla="*/ 12 w 53"/>
                <a:gd name="T39" fmla="*/ 4 h 104"/>
                <a:gd name="T40" fmla="*/ 2 w 53"/>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04"/>
                <a:gd name="T65" fmla="*/ 53 w 53"/>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04">
                  <a:moveTo>
                    <a:pt x="2" y="0"/>
                  </a:moveTo>
                  <a:lnTo>
                    <a:pt x="2" y="1"/>
                  </a:lnTo>
                  <a:lnTo>
                    <a:pt x="0" y="13"/>
                  </a:lnTo>
                  <a:lnTo>
                    <a:pt x="3" y="29"/>
                  </a:lnTo>
                  <a:lnTo>
                    <a:pt x="9" y="44"/>
                  </a:lnTo>
                  <a:lnTo>
                    <a:pt x="16" y="59"/>
                  </a:lnTo>
                  <a:lnTo>
                    <a:pt x="25" y="75"/>
                  </a:lnTo>
                  <a:lnTo>
                    <a:pt x="32" y="87"/>
                  </a:lnTo>
                  <a:lnTo>
                    <a:pt x="38" y="98"/>
                  </a:lnTo>
                  <a:lnTo>
                    <a:pt x="42" y="104"/>
                  </a:lnTo>
                  <a:lnTo>
                    <a:pt x="53" y="100"/>
                  </a:lnTo>
                  <a:lnTo>
                    <a:pt x="49" y="91"/>
                  </a:lnTo>
                  <a:lnTo>
                    <a:pt x="42" y="81"/>
                  </a:lnTo>
                  <a:lnTo>
                    <a:pt x="35" y="68"/>
                  </a:lnTo>
                  <a:lnTo>
                    <a:pt x="27" y="55"/>
                  </a:lnTo>
                  <a:lnTo>
                    <a:pt x="19" y="40"/>
                  </a:lnTo>
                  <a:lnTo>
                    <a:pt x="13" y="27"/>
                  </a:lnTo>
                  <a:lnTo>
                    <a:pt x="12" y="13"/>
                  </a:lnTo>
                  <a:lnTo>
                    <a:pt x="12" y="3"/>
                  </a:lnTo>
                  <a:lnTo>
                    <a:pt x="12" y="4"/>
                  </a:lnTo>
                  <a:lnTo>
                    <a:pt x="2" y="0"/>
                  </a:lnTo>
                  <a:close/>
                </a:path>
              </a:pathLst>
            </a:custGeom>
            <a:solidFill>
              <a:srgbClr val="000000"/>
            </a:solidFill>
            <a:ln w="9525">
              <a:noFill/>
              <a:round/>
              <a:headEnd/>
              <a:tailEnd/>
            </a:ln>
          </p:spPr>
          <p:txBody>
            <a:bodyPr/>
            <a:lstStyle/>
            <a:p>
              <a:endParaRPr lang="en-US"/>
            </a:p>
          </p:txBody>
        </p:sp>
        <p:sp>
          <p:nvSpPr>
            <p:cNvPr id="2181" name="Freeform 118"/>
            <p:cNvSpPr>
              <a:spLocks/>
            </p:cNvSpPr>
            <p:nvPr/>
          </p:nvSpPr>
          <p:spPr bwMode="auto">
            <a:xfrm>
              <a:off x="2970" y="1365"/>
              <a:ext cx="91" cy="122"/>
            </a:xfrm>
            <a:custGeom>
              <a:avLst/>
              <a:gdLst>
                <a:gd name="T0" fmla="*/ 84 w 91"/>
                <a:gd name="T1" fmla="*/ 0 h 122"/>
                <a:gd name="T2" fmla="*/ 84 w 91"/>
                <a:gd name="T3" fmla="*/ 0 h 122"/>
                <a:gd name="T4" fmla="*/ 72 w 91"/>
                <a:gd name="T5" fmla="*/ 10 h 122"/>
                <a:gd name="T6" fmla="*/ 59 w 91"/>
                <a:gd name="T7" fmla="*/ 24 h 122"/>
                <a:gd name="T8" fmla="*/ 47 w 91"/>
                <a:gd name="T9" fmla="*/ 39 h 122"/>
                <a:gd name="T10" fmla="*/ 34 w 91"/>
                <a:gd name="T11" fmla="*/ 56 h 122"/>
                <a:gd name="T12" fmla="*/ 23 w 91"/>
                <a:gd name="T13" fmla="*/ 74 h 122"/>
                <a:gd name="T14" fmla="*/ 12 w 91"/>
                <a:gd name="T15" fmla="*/ 89 h 122"/>
                <a:gd name="T16" fmla="*/ 5 w 91"/>
                <a:gd name="T17" fmla="*/ 105 h 122"/>
                <a:gd name="T18" fmla="*/ 0 w 91"/>
                <a:gd name="T19" fmla="*/ 118 h 122"/>
                <a:gd name="T20" fmla="*/ 10 w 91"/>
                <a:gd name="T21" fmla="*/ 122 h 122"/>
                <a:gd name="T22" fmla="*/ 15 w 91"/>
                <a:gd name="T23" fmla="*/ 109 h 122"/>
                <a:gd name="T24" fmla="*/ 23 w 91"/>
                <a:gd name="T25" fmla="*/ 96 h 122"/>
                <a:gd name="T26" fmla="*/ 33 w 91"/>
                <a:gd name="T27" fmla="*/ 80 h 122"/>
                <a:gd name="T28" fmla="*/ 43 w 91"/>
                <a:gd name="T29" fmla="*/ 62 h 122"/>
                <a:gd name="T30" fmla="*/ 55 w 91"/>
                <a:gd name="T31" fmla="*/ 46 h 122"/>
                <a:gd name="T32" fmla="*/ 68 w 91"/>
                <a:gd name="T33" fmla="*/ 30 h 122"/>
                <a:gd name="T34" fmla="*/ 80 w 91"/>
                <a:gd name="T35" fmla="*/ 19 h 122"/>
                <a:gd name="T36" fmla="*/ 91 w 91"/>
                <a:gd name="T37" fmla="*/ 8 h 122"/>
                <a:gd name="T38" fmla="*/ 91 w 91"/>
                <a:gd name="T39" fmla="*/ 8 h 122"/>
                <a:gd name="T40" fmla="*/ 84 w 91"/>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2"/>
                <a:gd name="T65" fmla="*/ 91 w 91"/>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2">
                  <a:moveTo>
                    <a:pt x="84" y="0"/>
                  </a:moveTo>
                  <a:lnTo>
                    <a:pt x="84" y="0"/>
                  </a:lnTo>
                  <a:lnTo>
                    <a:pt x="72" y="10"/>
                  </a:lnTo>
                  <a:lnTo>
                    <a:pt x="59" y="24"/>
                  </a:lnTo>
                  <a:lnTo>
                    <a:pt x="47" y="39"/>
                  </a:lnTo>
                  <a:lnTo>
                    <a:pt x="34" y="56"/>
                  </a:lnTo>
                  <a:lnTo>
                    <a:pt x="23" y="74"/>
                  </a:lnTo>
                  <a:lnTo>
                    <a:pt x="12" y="89"/>
                  </a:lnTo>
                  <a:lnTo>
                    <a:pt x="5" y="105"/>
                  </a:lnTo>
                  <a:lnTo>
                    <a:pt x="0" y="118"/>
                  </a:lnTo>
                  <a:lnTo>
                    <a:pt x="10" y="122"/>
                  </a:lnTo>
                  <a:lnTo>
                    <a:pt x="15" y="109"/>
                  </a:lnTo>
                  <a:lnTo>
                    <a:pt x="23" y="96"/>
                  </a:lnTo>
                  <a:lnTo>
                    <a:pt x="33" y="80"/>
                  </a:lnTo>
                  <a:lnTo>
                    <a:pt x="43" y="62"/>
                  </a:lnTo>
                  <a:lnTo>
                    <a:pt x="55" y="46"/>
                  </a:lnTo>
                  <a:lnTo>
                    <a:pt x="68" y="30"/>
                  </a:lnTo>
                  <a:lnTo>
                    <a:pt x="80" y="19"/>
                  </a:lnTo>
                  <a:lnTo>
                    <a:pt x="91" y="8"/>
                  </a:lnTo>
                  <a:lnTo>
                    <a:pt x="84" y="0"/>
                  </a:lnTo>
                  <a:close/>
                </a:path>
              </a:pathLst>
            </a:custGeom>
            <a:solidFill>
              <a:srgbClr val="000000"/>
            </a:solidFill>
            <a:ln w="9525">
              <a:noFill/>
              <a:round/>
              <a:headEnd/>
              <a:tailEnd/>
            </a:ln>
          </p:spPr>
          <p:txBody>
            <a:bodyPr/>
            <a:lstStyle/>
            <a:p>
              <a:endParaRPr lang="en-US"/>
            </a:p>
          </p:txBody>
        </p:sp>
        <p:sp>
          <p:nvSpPr>
            <p:cNvPr id="2182" name="Freeform 119"/>
            <p:cNvSpPr>
              <a:spLocks/>
            </p:cNvSpPr>
            <p:nvPr/>
          </p:nvSpPr>
          <p:spPr bwMode="auto">
            <a:xfrm>
              <a:off x="3054" y="1348"/>
              <a:ext cx="192" cy="25"/>
            </a:xfrm>
            <a:custGeom>
              <a:avLst/>
              <a:gdLst>
                <a:gd name="T0" fmla="*/ 192 w 192"/>
                <a:gd name="T1" fmla="*/ 6 h 25"/>
                <a:gd name="T2" fmla="*/ 192 w 192"/>
                <a:gd name="T3" fmla="*/ 6 h 25"/>
                <a:gd name="T4" fmla="*/ 188 w 192"/>
                <a:gd name="T5" fmla="*/ 5 h 25"/>
                <a:gd name="T6" fmla="*/ 181 w 192"/>
                <a:gd name="T7" fmla="*/ 4 h 25"/>
                <a:gd name="T8" fmla="*/ 171 w 192"/>
                <a:gd name="T9" fmla="*/ 3 h 25"/>
                <a:gd name="T10" fmla="*/ 160 w 192"/>
                <a:gd name="T11" fmla="*/ 3 h 25"/>
                <a:gd name="T12" fmla="*/ 147 w 192"/>
                <a:gd name="T13" fmla="*/ 1 h 25"/>
                <a:gd name="T14" fmla="*/ 134 w 192"/>
                <a:gd name="T15" fmla="*/ 1 h 25"/>
                <a:gd name="T16" fmla="*/ 119 w 192"/>
                <a:gd name="T17" fmla="*/ 0 h 25"/>
                <a:gd name="T18" fmla="*/ 104 w 192"/>
                <a:gd name="T19" fmla="*/ 0 h 25"/>
                <a:gd name="T20" fmla="*/ 88 w 192"/>
                <a:gd name="T21" fmla="*/ 0 h 25"/>
                <a:gd name="T22" fmla="*/ 72 w 192"/>
                <a:gd name="T23" fmla="*/ 2 h 25"/>
                <a:gd name="T24" fmla="*/ 58 w 192"/>
                <a:gd name="T25" fmla="*/ 3 h 25"/>
                <a:gd name="T26" fmla="*/ 44 w 192"/>
                <a:gd name="T27" fmla="*/ 4 h 25"/>
                <a:gd name="T28" fmla="*/ 29 w 192"/>
                <a:gd name="T29" fmla="*/ 6 h 25"/>
                <a:gd name="T30" fmla="*/ 19 w 192"/>
                <a:gd name="T31" fmla="*/ 8 h 25"/>
                <a:gd name="T32" fmla="*/ 9 w 192"/>
                <a:gd name="T33" fmla="*/ 12 h 25"/>
                <a:gd name="T34" fmla="*/ 0 w 192"/>
                <a:gd name="T35" fmla="*/ 17 h 25"/>
                <a:gd name="T36" fmla="*/ 7 w 192"/>
                <a:gd name="T37" fmla="*/ 25 h 25"/>
                <a:gd name="T38" fmla="*/ 13 w 192"/>
                <a:gd name="T39" fmla="*/ 22 h 25"/>
                <a:gd name="T40" fmla="*/ 21 w 192"/>
                <a:gd name="T41" fmla="*/ 19 h 25"/>
                <a:gd name="T42" fmla="*/ 32 w 192"/>
                <a:gd name="T43" fmla="*/ 17 h 25"/>
                <a:gd name="T44" fmla="*/ 44 w 192"/>
                <a:gd name="T45" fmla="*/ 15 h 25"/>
                <a:gd name="T46" fmla="*/ 58 w 192"/>
                <a:gd name="T47" fmla="*/ 14 h 25"/>
                <a:gd name="T48" fmla="*/ 72 w 192"/>
                <a:gd name="T49" fmla="*/ 13 h 25"/>
                <a:gd name="T50" fmla="*/ 88 w 192"/>
                <a:gd name="T51" fmla="*/ 13 h 25"/>
                <a:gd name="T52" fmla="*/ 104 w 192"/>
                <a:gd name="T53" fmla="*/ 13 h 25"/>
                <a:gd name="T54" fmla="*/ 119 w 192"/>
                <a:gd name="T55" fmla="*/ 13 h 25"/>
                <a:gd name="T56" fmla="*/ 134 w 192"/>
                <a:gd name="T57" fmla="*/ 14 h 25"/>
                <a:gd name="T58" fmla="*/ 147 w 192"/>
                <a:gd name="T59" fmla="*/ 14 h 25"/>
                <a:gd name="T60" fmla="*/ 160 w 192"/>
                <a:gd name="T61" fmla="*/ 14 h 25"/>
                <a:gd name="T62" fmla="*/ 171 w 192"/>
                <a:gd name="T63" fmla="*/ 16 h 25"/>
                <a:gd name="T64" fmla="*/ 181 w 192"/>
                <a:gd name="T65" fmla="*/ 15 h 25"/>
                <a:gd name="T66" fmla="*/ 186 w 192"/>
                <a:gd name="T67" fmla="*/ 16 h 25"/>
                <a:gd name="T68" fmla="*/ 190 w 192"/>
                <a:gd name="T69" fmla="*/ 17 h 25"/>
                <a:gd name="T70" fmla="*/ 190 w 192"/>
                <a:gd name="T71" fmla="*/ 17 h 25"/>
                <a:gd name="T72" fmla="*/ 192 w 192"/>
                <a:gd name="T73" fmla="*/ 6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5"/>
                <a:gd name="T113" fmla="*/ 192 w 1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5">
                  <a:moveTo>
                    <a:pt x="192" y="6"/>
                  </a:moveTo>
                  <a:lnTo>
                    <a:pt x="192" y="6"/>
                  </a:lnTo>
                  <a:lnTo>
                    <a:pt x="188" y="5"/>
                  </a:lnTo>
                  <a:lnTo>
                    <a:pt x="181" y="4"/>
                  </a:lnTo>
                  <a:lnTo>
                    <a:pt x="171" y="3"/>
                  </a:lnTo>
                  <a:lnTo>
                    <a:pt x="160" y="3"/>
                  </a:lnTo>
                  <a:lnTo>
                    <a:pt x="147" y="1"/>
                  </a:lnTo>
                  <a:lnTo>
                    <a:pt x="134" y="1"/>
                  </a:lnTo>
                  <a:lnTo>
                    <a:pt x="119" y="0"/>
                  </a:lnTo>
                  <a:lnTo>
                    <a:pt x="104" y="0"/>
                  </a:lnTo>
                  <a:lnTo>
                    <a:pt x="88" y="0"/>
                  </a:lnTo>
                  <a:lnTo>
                    <a:pt x="72" y="2"/>
                  </a:lnTo>
                  <a:lnTo>
                    <a:pt x="58" y="3"/>
                  </a:lnTo>
                  <a:lnTo>
                    <a:pt x="44" y="4"/>
                  </a:lnTo>
                  <a:lnTo>
                    <a:pt x="29" y="6"/>
                  </a:lnTo>
                  <a:lnTo>
                    <a:pt x="19" y="8"/>
                  </a:lnTo>
                  <a:lnTo>
                    <a:pt x="9" y="12"/>
                  </a:lnTo>
                  <a:lnTo>
                    <a:pt x="0" y="17"/>
                  </a:lnTo>
                  <a:lnTo>
                    <a:pt x="7" y="25"/>
                  </a:lnTo>
                  <a:lnTo>
                    <a:pt x="13" y="22"/>
                  </a:lnTo>
                  <a:lnTo>
                    <a:pt x="21" y="19"/>
                  </a:lnTo>
                  <a:lnTo>
                    <a:pt x="32" y="17"/>
                  </a:lnTo>
                  <a:lnTo>
                    <a:pt x="44" y="15"/>
                  </a:lnTo>
                  <a:lnTo>
                    <a:pt x="58" y="14"/>
                  </a:lnTo>
                  <a:lnTo>
                    <a:pt x="72" y="13"/>
                  </a:lnTo>
                  <a:lnTo>
                    <a:pt x="88" y="13"/>
                  </a:lnTo>
                  <a:lnTo>
                    <a:pt x="104" y="13"/>
                  </a:lnTo>
                  <a:lnTo>
                    <a:pt x="119" y="13"/>
                  </a:lnTo>
                  <a:lnTo>
                    <a:pt x="134" y="14"/>
                  </a:lnTo>
                  <a:lnTo>
                    <a:pt x="147" y="14"/>
                  </a:lnTo>
                  <a:lnTo>
                    <a:pt x="160" y="14"/>
                  </a:lnTo>
                  <a:lnTo>
                    <a:pt x="171" y="16"/>
                  </a:lnTo>
                  <a:lnTo>
                    <a:pt x="181" y="15"/>
                  </a:lnTo>
                  <a:lnTo>
                    <a:pt x="186" y="16"/>
                  </a:lnTo>
                  <a:lnTo>
                    <a:pt x="190" y="17"/>
                  </a:lnTo>
                  <a:lnTo>
                    <a:pt x="192" y="6"/>
                  </a:lnTo>
                  <a:close/>
                </a:path>
              </a:pathLst>
            </a:custGeom>
            <a:solidFill>
              <a:srgbClr val="000000"/>
            </a:solidFill>
            <a:ln w="9525">
              <a:noFill/>
              <a:round/>
              <a:headEnd/>
              <a:tailEnd/>
            </a:ln>
          </p:spPr>
          <p:txBody>
            <a:bodyPr/>
            <a:lstStyle/>
            <a:p>
              <a:endParaRPr lang="en-US"/>
            </a:p>
          </p:txBody>
        </p:sp>
        <p:sp>
          <p:nvSpPr>
            <p:cNvPr id="2183" name="Freeform 120"/>
            <p:cNvSpPr>
              <a:spLocks/>
            </p:cNvSpPr>
            <p:nvPr/>
          </p:nvSpPr>
          <p:spPr bwMode="auto">
            <a:xfrm>
              <a:off x="3244" y="1354"/>
              <a:ext cx="37" cy="33"/>
            </a:xfrm>
            <a:custGeom>
              <a:avLst/>
              <a:gdLst>
                <a:gd name="T0" fmla="*/ 34 w 37"/>
                <a:gd name="T1" fmla="*/ 33 h 33"/>
                <a:gd name="T2" fmla="*/ 34 w 37"/>
                <a:gd name="T3" fmla="*/ 33 h 33"/>
                <a:gd name="T4" fmla="*/ 37 w 37"/>
                <a:gd name="T5" fmla="*/ 26 h 33"/>
                <a:gd name="T6" fmla="*/ 35 w 37"/>
                <a:gd name="T7" fmla="*/ 20 h 33"/>
                <a:gd name="T8" fmla="*/ 31 w 37"/>
                <a:gd name="T9" fmla="*/ 15 h 33"/>
                <a:gd name="T10" fmla="*/ 26 w 37"/>
                <a:gd name="T11" fmla="*/ 12 h 33"/>
                <a:gd name="T12" fmla="*/ 21 w 37"/>
                <a:gd name="T13" fmla="*/ 7 h 33"/>
                <a:gd name="T14" fmla="*/ 15 w 37"/>
                <a:gd name="T15" fmla="*/ 5 h 33"/>
                <a:gd name="T16" fmla="*/ 9 w 37"/>
                <a:gd name="T17" fmla="*/ 2 h 33"/>
                <a:gd name="T18" fmla="*/ 2 w 37"/>
                <a:gd name="T19" fmla="*/ 0 h 33"/>
                <a:gd name="T20" fmla="*/ 0 w 37"/>
                <a:gd name="T21" fmla="*/ 11 h 33"/>
                <a:gd name="T22" fmla="*/ 4 w 37"/>
                <a:gd name="T23" fmla="*/ 13 h 33"/>
                <a:gd name="T24" fmla="*/ 11 w 37"/>
                <a:gd name="T25" fmla="*/ 15 h 33"/>
                <a:gd name="T26" fmla="*/ 15 w 37"/>
                <a:gd name="T27" fmla="*/ 17 h 33"/>
                <a:gd name="T28" fmla="*/ 20 w 37"/>
                <a:gd name="T29" fmla="*/ 20 h 33"/>
                <a:gd name="T30" fmla="*/ 23 w 37"/>
                <a:gd name="T31" fmla="*/ 23 h 33"/>
                <a:gd name="T32" fmla="*/ 24 w 37"/>
                <a:gd name="T33" fmla="*/ 24 h 33"/>
                <a:gd name="T34" fmla="*/ 24 w 37"/>
                <a:gd name="T35" fmla="*/ 26 h 33"/>
                <a:gd name="T36" fmla="*/ 25 w 37"/>
                <a:gd name="T37" fmla="*/ 26 h 33"/>
                <a:gd name="T38" fmla="*/ 25 w 37"/>
                <a:gd name="T39" fmla="*/ 26 h 33"/>
                <a:gd name="T40" fmla="*/ 34 w 37"/>
                <a:gd name="T41" fmla="*/ 33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3"/>
                <a:gd name="T65" fmla="*/ 37 w 3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3">
                  <a:moveTo>
                    <a:pt x="34" y="33"/>
                  </a:moveTo>
                  <a:lnTo>
                    <a:pt x="34" y="33"/>
                  </a:lnTo>
                  <a:lnTo>
                    <a:pt x="37" y="26"/>
                  </a:lnTo>
                  <a:lnTo>
                    <a:pt x="35" y="20"/>
                  </a:lnTo>
                  <a:lnTo>
                    <a:pt x="31" y="15"/>
                  </a:lnTo>
                  <a:lnTo>
                    <a:pt x="26" y="12"/>
                  </a:lnTo>
                  <a:lnTo>
                    <a:pt x="21" y="7"/>
                  </a:lnTo>
                  <a:lnTo>
                    <a:pt x="15" y="5"/>
                  </a:lnTo>
                  <a:lnTo>
                    <a:pt x="9" y="2"/>
                  </a:lnTo>
                  <a:lnTo>
                    <a:pt x="2" y="0"/>
                  </a:lnTo>
                  <a:lnTo>
                    <a:pt x="0" y="11"/>
                  </a:lnTo>
                  <a:lnTo>
                    <a:pt x="4" y="13"/>
                  </a:lnTo>
                  <a:lnTo>
                    <a:pt x="11" y="15"/>
                  </a:lnTo>
                  <a:lnTo>
                    <a:pt x="15" y="17"/>
                  </a:lnTo>
                  <a:lnTo>
                    <a:pt x="20" y="20"/>
                  </a:lnTo>
                  <a:lnTo>
                    <a:pt x="23" y="23"/>
                  </a:lnTo>
                  <a:lnTo>
                    <a:pt x="24" y="24"/>
                  </a:lnTo>
                  <a:lnTo>
                    <a:pt x="24" y="26"/>
                  </a:lnTo>
                  <a:lnTo>
                    <a:pt x="25" y="26"/>
                  </a:lnTo>
                  <a:lnTo>
                    <a:pt x="34" y="33"/>
                  </a:lnTo>
                  <a:close/>
                </a:path>
              </a:pathLst>
            </a:custGeom>
            <a:solidFill>
              <a:srgbClr val="000000"/>
            </a:solidFill>
            <a:ln w="9525">
              <a:noFill/>
              <a:round/>
              <a:headEnd/>
              <a:tailEnd/>
            </a:ln>
          </p:spPr>
          <p:txBody>
            <a:bodyPr/>
            <a:lstStyle/>
            <a:p>
              <a:endParaRPr lang="en-US"/>
            </a:p>
          </p:txBody>
        </p:sp>
        <p:sp>
          <p:nvSpPr>
            <p:cNvPr id="2184" name="Freeform 121"/>
            <p:cNvSpPr>
              <a:spLocks/>
            </p:cNvSpPr>
            <p:nvPr/>
          </p:nvSpPr>
          <p:spPr bwMode="auto">
            <a:xfrm>
              <a:off x="3247" y="1380"/>
              <a:ext cx="31" cy="54"/>
            </a:xfrm>
            <a:custGeom>
              <a:avLst/>
              <a:gdLst>
                <a:gd name="T0" fmla="*/ 7 w 31"/>
                <a:gd name="T1" fmla="*/ 53 h 54"/>
                <a:gd name="T2" fmla="*/ 13 w 31"/>
                <a:gd name="T3" fmla="*/ 47 h 54"/>
                <a:gd name="T4" fmla="*/ 14 w 31"/>
                <a:gd name="T5" fmla="*/ 39 h 54"/>
                <a:gd name="T6" fmla="*/ 19 w 31"/>
                <a:gd name="T7" fmla="*/ 28 h 54"/>
                <a:gd name="T8" fmla="*/ 26 w 31"/>
                <a:gd name="T9" fmla="*/ 14 h 54"/>
                <a:gd name="T10" fmla="*/ 31 w 31"/>
                <a:gd name="T11" fmla="*/ 7 h 54"/>
                <a:gd name="T12" fmla="*/ 22 w 31"/>
                <a:gd name="T13" fmla="*/ 0 h 54"/>
                <a:gd name="T14" fmla="*/ 16 w 31"/>
                <a:gd name="T15" fmla="*/ 10 h 54"/>
                <a:gd name="T16" fmla="*/ 9 w 31"/>
                <a:gd name="T17" fmla="*/ 23 h 54"/>
                <a:gd name="T18" fmla="*/ 3 w 31"/>
                <a:gd name="T19" fmla="*/ 37 h 54"/>
                <a:gd name="T20" fmla="*/ 0 w 31"/>
                <a:gd name="T21" fmla="*/ 47 h 54"/>
                <a:gd name="T22" fmla="*/ 7 w 31"/>
                <a:gd name="T23" fmla="*/ 42 h 54"/>
                <a:gd name="T24" fmla="*/ 7 w 31"/>
                <a:gd name="T25" fmla="*/ 53 h 54"/>
                <a:gd name="T26" fmla="*/ 13 w 31"/>
                <a:gd name="T27" fmla="*/ 54 h 54"/>
                <a:gd name="T28" fmla="*/ 13 w 31"/>
                <a:gd name="T29" fmla="*/ 47 h 54"/>
                <a:gd name="T30" fmla="*/ 7 w 31"/>
                <a:gd name="T31" fmla="*/ 53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54"/>
                <a:gd name="T50" fmla="*/ 31 w 31"/>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54">
                  <a:moveTo>
                    <a:pt x="7" y="53"/>
                  </a:moveTo>
                  <a:lnTo>
                    <a:pt x="13" y="47"/>
                  </a:lnTo>
                  <a:lnTo>
                    <a:pt x="14" y="39"/>
                  </a:lnTo>
                  <a:lnTo>
                    <a:pt x="19" y="28"/>
                  </a:lnTo>
                  <a:lnTo>
                    <a:pt x="26" y="14"/>
                  </a:lnTo>
                  <a:lnTo>
                    <a:pt x="31" y="7"/>
                  </a:lnTo>
                  <a:lnTo>
                    <a:pt x="22" y="0"/>
                  </a:lnTo>
                  <a:lnTo>
                    <a:pt x="16" y="10"/>
                  </a:lnTo>
                  <a:lnTo>
                    <a:pt x="9" y="23"/>
                  </a:lnTo>
                  <a:lnTo>
                    <a:pt x="3" y="37"/>
                  </a:lnTo>
                  <a:lnTo>
                    <a:pt x="0" y="47"/>
                  </a:lnTo>
                  <a:lnTo>
                    <a:pt x="7" y="42"/>
                  </a:lnTo>
                  <a:lnTo>
                    <a:pt x="7" y="53"/>
                  </a:lnTo>
                  <a:lnTo>
                    <a:pt x="13" y="54"/>
                  </a:lnTo>
                  <a:lnTo>
                    <a:pt x="13" y="47"/>
                  </a:lnTo>
                  <a:lnTo>
                    <a:pt x="7" y="53"/>
                  </a:lnTo>
                  <a:close/>
                </a:path>
              </a:pathLst>
            </a:custGeom>
            <a:solidFill>
              <a:srgbClr val="000000"/>
            </a:solidFill>
            <a:ln w="9525">
              <a:noFill/>
              <a:round/>
              <a:headEnd/>
              <a:tailEnd/>
            </a:ln>
          </p:spPr>
          <p:txBody>
            <a:bodyPr/>
            <a:lstStyle/>
            <a:p>
              <a:endParaRPr lang="en-US"/>
            </a:p>
          </p:txBody>
        </p:sp>
        <p:sp>
          <p:nvSpPr>
            <p:cNvPr id="2185" name="Freeform 122"/>
            <p:cNvSpPr>
              <a:spLocks/>
            </p:cNvSpPr>
            <p:nvPr/>
          </p:nvSpPr>
          <p:spPr bwMode="auto">
            <a:xfrm>
              <a:off x="3136" y="1420"/>
              <a:ext cx="118" cy="25"/>
            </a:xfrm>
            <a:custGeom>
              <a:avLst/>
              <a:gdLst>
                <a:gd name="T0" fmla="*/ 10 w 118"/>
                <a:gd name="T1" fmla="*/ 25 h 25"/>
                <a:gd name="T2" fmla="*/ 10 w 118"/>
                <a:gd name="T3" fmla="*/ 25 h 25"/>
                <a:gd name="T4" fmla="*/ 12 w 118"/>
                <a:gd name="T5" fmla="*/ 24 h 25"/>
                <a:gd name="T6" fmla="*/ 23 w 118"/>
                <a:gd name="T7" fmla="*/ 20 h 25"/>
                <a:gd name="T8" fmla="*/ 36 w 118"/>
                <a:gd name="T9" fmla="*/ 17 h 25"/>
                <a:gd name="T10" fmla="*/ 53 w 118"/>
                <a:gd name="T11" fmla="*/ 15 h 25"/>
                <a:gd name="T12" fmla="*/ 72 w 118"/>
                <a:gd name="T13" fmla="*/ 13 h 25"/>
                <a:gd name="T14" fmla="*/ 89 w 118"/>
                <a:gd name="T15" fmla="*/ 13 h 25"/>
                <a:gd name="T16" fmla="*/ 105 w 118"/>
                <a:gd name="T17" fmla="*/ 13 h 25"/>
                <a:gd name="T18" fmla="*/ 118 w 118"/>
                <a:gd name="T19" fmla="*/ 13 h 25"/>
                <a:gd name="T20" fmla="*/ 118 w 118"/>
                <a:gd name="T21" fmla="*/ 2 h 25"/>
                <a:gd name="T22" fmla="*/ 105 w 118"/>
                <a:gd name="T23" fmla="*/ 0 h 25"/>
                <a:gd name="T24" fmla="*/ 89 w 118"/>
                <a:gd name="T25" fmla="*/ 0 h 25"/>
                <a:gd name="T26" fmla="*/ 72 w 118"/>
                <a:gd name="T27" fmla="*/ 2 h 25"/>
                <a:gd name="T28" fmla="*/ 53 w 118"/>
                <a:gd name="T29" fmla="*/ 4 h 25"/>
                <a:gd name="T30" fmla="*/ 36 w 118"/>
                <a:gd name="T31" fmla="*/ 6 h 25"/>
                <a:gd name="T32" fmla="*/ 21 w 118"/>
                <a:gd name="T33" fmla="*/ 9 h 25"/>
                <a:gd name="T34" fmla="*/ 8 w 118"/>
                <a:gd name="T35" fmla="*/ 14 h 25"/>
                <a:gd name="T36" fmla="*/ 0 w 118"/>
                <a:gd name="T37" fmla="*/ 21 h 25"/>
                <a:gd name="T38" fmla="*/ 0 w 118"/>
                <a:gd name="T39" fmla="*/ 21 h 25"/>
                <a:gd name="T40" fmla="*/ 10 w 118"/>
                <a:gd name="T41" fmla="*/ 25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25"/>
                <a:gd name="T65" fmla="*/ 118 w 118"/>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25">
                  <a:moveTo>
                    <a:pt x="10" y="25"/>
                  </a:moveTo>
                  <a:lnTo>
                    <a:pt x="10" y="25"/>
                  </a:lnTo>
                  <a:lnTo>
                    <a:pt x="12" y="24"/>
                  </a:lnTo>
                  <a:lnTo>
                    <a:pt x="23" y="20"/>
                  </a:lnTo>
                  <a:lnTo>
                    <a:pt x="36" y="17"/>
                  </a:lnTo>
                  <a:lnTo>
                    <a:pt x="53" y="15"/>
                  </a:lnTo>
                  <a:lnTo>
                    <a:pt x="72" y="13"/>
                  </a:lnTo>
                  <a:lnTo>
                    <a:pt x="89" y="13"/>
                  </a:lnTo>
                  <a:lnTo>
                    <a:pt x="105" y="13"/>
                  </a:lnTo>
                  <a:lnTo>
                    <a:pt x="118" y="13"/>
                  </a:lnTo>
                  <a:lnTo>
                    <a:pt x="118" y="2"/>
                  </a:lnTo>
                  <a:lnTo>
                    <a:pt x="105" y="0"/>
                  </a:lnTo>
                  <a:lnTo>
                    <a:pt x="89" y="0"/>
                  </a:lnTo>
                  <a:lnTo>
                    <a:pt x="72" y="2"/>
                  </a:lnTo>
                  <a:lnTo>
                    <a:pt x="53" y="4"/>
                  </a:lnTo>
                  <a:lnTo>
                    <a:pt x="36" y="6"/>
                  </a:lnTo>
                  <a:lnTo>
                    <a:pt x="21" y="9"/>
                  </a:lnTo>
                  <a:lnTo>
                    <a:pt x="8" y="14"/>
                  </a:lnTo>
                  <a:lnTo>
                    <a:pt x="0" y="21"/>
                  </a:lnTo>
                  <a:lnTo>
                    <a:pt x="10" y="25"/>
                  </a:lnTo>
                  <a:close/>
                </a:path>
              </a:pathLst>
            </a:custGeom>
            <a:solidFill>
              <a:srgbClr val="000000"/>
            </a:solidFill>
            <a:ln w="9525">
              <a:noFill/>
              <a:round/>
              <a:headEnd/>
              <a:tailEnd/>
            </a:ln>
          </p:spPr>
          <p:txBody>
            <a:bodyPr/>
            <a:lstStyle/>
            <a:p>
              <a:endParaRPr lang="en-US"/>
            </a:p>
          </p:txBody>
        </p:sp>
        <p:sp>
          <p:nvSpPr>
            <p:cNvPr id="2186" name="Freeform 123"/>
            <p:cNvSpPr>
              <a:spLocks/>
            </p:cNvSpPr>
            <p:nvPr/>
          </p:nvSpPr>
          <p:spPr bwMode="auto">
            <a:xfrm>
              <a:off x="3128" y="1441"/>
              <a:ext cx="21" cy="91"/>
            </a:xfrm>
            <a:custGeom>
              <a:avLst/>
              <a:gdLst>
                <a:gd name="T0" fmla="*/ 20 w 21"/>
                <a:gd name="T1" fmla="*/ 90 h 91"/>
                <a:gd name="T2" fmla="*/ 19 w 21"/>
                <a:gd name="T3" fmla="*/ 84 h 91"/>
                <a:gd name="T4" fmla="*/ 14 w 21"/>
                <a:gd name="T5" fmla="*/ 67 h 91"/>
                <a:gd name="T6" fmla="*/ 13 w 21"/>
                <a:gd name="T7" fmla="*/ 42 h 91"/>
                <a:gd name="T8" fmla="*/ 14 w 21"/>
                <a:gd name="T9" fmla="*/ 18 h 91"/>
                <a:gd name="T10" fmla="*/ 18 w 21"/>
                <a:gd name="T11" fmla="*/ 4 h 91"/>
                <a:gd name="T12" fmla="*/ 8 w 21"/>
                <a:gd name="T13" fmla="*/ 0 h 91"/>
                <a:gd name="T14" fmla="*/ 3 w 21"/>
                <a:gd name="T15" fmla="*/ 18 h 91"/>
                <a:gd name="T16" fmla="*/ 0 w 21"/>
                <a:gd name="T17" fmla="*/ 42 h 91"/>
                <a:gd name="T18" fmla="*/ 3 w 21"/>
                <a:gd name="T19" fmla="*/ 69 h 91"/>
                <a:gd name="T20" fmla="*/ 11 w 21"/>
                <a:gd name="T21" fmla="*/ 91 h 91"/>
                <a:gd name="T22" fmla="*/ 10 w 21"/>
                <a:gd name="T23" fmla="*/ 85 h 91"/>
                <a:gd name="T24" fmla="*/ 20 w 21"/>
                <a:gd name="T25" fmla="*/ 90 h 91"/>
                <a:gd name="T26" fmla="*/ 21 w 21"/>
                <a:gd name="T27" fmla="*/ 87 h 91"/>
                <a:gd name="T28" fmla="*/ 19 w 21"/>
                <a:gd name="T29" fmla="*/ 84 h 91"/>
                <a:gd name="T30" fmla="*/ 20 w 21"/>
                <a:gd name="T31" fmla="*/ 9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1"/>
                <a:gd name="T50" fmla="*/ 21 w 21"/>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1">
                  <a:moveTo>
                    <a:pt x="20" y="90"/>
                  </a:moveTo>
                  <a:lnTo>
                    <a:pt x="19" y="84"/>
                  </a:lnTo>
                  <a:lnTo>
                    <a:pt x="14" y="67"/>
                  </a:lnTo>
                  <a:lnTo>
                    <a:pt x="13" y="42"/>
                  </a:lnTo>
                  <a:lnTo>
                    <a:pt x="14" y="18"/>
                  </a:lnTo>
                  <a:lnTo>
                    <a:pt x="18" y="4"/>
                  </a:lnTo>
                  <a:lnTo>
                    <a:pt x="8" y="0"/>
                  </a:lnTo>
                  <a:lnTo>
                    <a:pt x="3" y="18"/>
                  </a:lnTo>
                  <a:lnTo>
                    <a:pt x="0" y="42"/>
                  </a:lnTo>
                  <a:lnTo>
                    <a:pt x="3" y="69"/>
                  </a:lnTo>
                  <a:lnTo>
                    <a:pt x="11" y="91"/>
                  </a:lnTo>
                  <a:lnTo>
                    <a:pt x="10" y="85"/>
                  </a:lnTo>
                  <a:lnTo>
                    <a:pt x="20" y="90"/>
                  </a:lnTo>
                  <a:lnTo>
                    <a:pt x="21" y="87"/>
                  </a:lnTo>
                  <a:lnTo>
                    <a:pt x="19" y="84"/>
                  </a:lnTo>
                  <a:lnTo>
                    <a:pt x="20" y="90"/>
                  </a:lnTo>
                  <a:close/>
                </a:path>
              </a:pathLst>
            </a:custGeom>
            <a:solidFill>
              <a:srgbClr val="000000"/>
            </a:solidFill>
            <a:ln w="9525">
              <a:noFill/>
              <a:round/>
              <a:headEnd/>
              <a:tailEnd/>
            </a:ln>
          </p:spPr>
          <p:txBody>
            <a:bodyPr/>
            <a:lstStyle/>
            <a:p>
              <a:endParaRPr lang="en-US"/>
            </a:p>
          </p:txBody>
        </p:sp>
        <p:sp>
          <p:nvSpPr>
            <p:cNvPr id="2187" name="Freeform 124"/>
            <p:cNvSpPr>
              <a:spLocks/>
            </p:cNvSpPr>
            <p:nvPr/>
          </p:nvSpPr>
          <p:spPr bwMode="auto">
            <a:xfrm>
              <a:off x="3121" y="1526"/>
              <a:ext cx="27" cy="31"/>
            </a:xfrm>
            <a:custGeom>
              <a:avLst/>
              <a:gdLst>
                <a:gd name="T0" fmla="*/ 0 w 27"/>
                <a:gd name="T1" fmla="*/ 25 h 31"/>
                <a:gd name="T2" fmla="*/ 8 w 27"/>
                <a:gd name="T3" fmla="*/ 24 h 31"/>
                <a:gd name="T4" fmla="*/ 12 w 27"/>
                <a:gd name="T5" fmla="*/ 21 h 31"/>
                <a:gd name="T6" fmla="*/ 17 w 27"/>
                <a:gd name="T7" fmla="*/ 17 h 31"/>
                <a:gd name="T8" fmla="*/ 22 w 27"/>
                <a:gd name="T9" fmla="*/ 12 h 31"/>
                <a:gd name="T10" fmla="*/ 27 w 27"/>
                <a:gd name="T11" fmla="*/ 5 h 31"/>
                <a:gd name="T12" fmla="*/ 17 w 27"/>
                <a:gd name="T13" fmla="*/ 0 h 31"/>
                <a:gd name="T14" fmla="*/ 14 w 27"/>
                <a:gd name="T15" fmla="*/ 6 h 31"/>
                <a:gd name="T16" fmla="*/ 10 w 27"/>
                <a:gd name="T17" fmla="*/ 9 h 31"/>
                <a:gd name="T18" fmla="*/ 5 w 27"/>
                <a:gd name="T19" fmla="*/ 13 h 31"/>
                <a:gd name="T20" fmla="*/ 0 w 27"/>
                <a:gd name="T21" fmla="*/ 18 h 31"/>
                <a:gd name="T22" fmla="*/ 8 w 27"/>
                <a:gd name="T23" fmla="*/ 17 h 31"/>
                <a:gd name="T24" fmla="*/ 0 w 27"/>
                <a:gd name="T25" fmla="*/ 25 h 31"/>
                <a:gd name="T26" fmla="*/ 4 w 27"/>
                <a:gd name="T27" fmla="*/ 31 h 31"/>
                <a:gd name="T28" fmla="*/ 8 w 27"/>
                <a:gd name="T29" fmla="*/ 24 h 31"/>
                <a:gd name="T30" fmla="*/ 0 w 27"/>
                <a:gd name="T31" fmla="*/ 2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31"/>
                <a:gd name="T50" fmla="*/ 27 w 27"/>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31">
                  <a:moveTo>
                    <a:pt x="0" y="25"/>
                  </a:moveTo>
                  <a:lnTo>
                    <a:pt x="8" y="24"/>
                  </a:lnTo>
                  <a:lnTo>
                    <a:pt x="12" y="21"/>
                  </a:lnTo>
                  <a:lnTo>
                    <a:pt x="17" y="17"/>
                  </a:lnTo>
                  <a:lnTo>
                    <a:pt x="22" y="12"/>
                  </a:lnTo>
                  <a:lnTo>
                    <a:pt x="27" y="5"/>
                  </a:lnTo>
                  <a:lnTo>
                    <a:pt x="17" y="0"/>
                  </a:lnTo>
                  <a:lnTo>
                    <a:pt x="14" y="6"/>
                  </a:lnTo>
                  <a:lnTo>
                    <a:pt x="10" y="9"/>
                  </a:lnTo>
                  <a:lnTo>
                    <a:pt x="5" y="13"/>
                  </a:lnTo>
                  <a:lnTo>
                    <a:pt x="0" y="18"/>
                  </a:lnTo>
                  <a:lnTo>
                    <a:pt x="8" y="17"/>
                  </a:lnTo>
                  <a:lnTo>
                    <a:pt x="0" y="25"/>
                  </a:lnTo>
                  <a:lnTo>
                    <a:pt x="4" y="31"/>
                  </a:lnTo>
                  <a:lnTo>
                    <a:pt x="8" y="24"/>
                  </a:lnTo>
                  <a:lnTo>
                    <a:pt x="0" y="25"/>
                  </a:lnTo>
                  <a:close/>
                </a:path>
              </a:pathLst>
            </a:custGeom>
            <a:solidFill>
              <a:srgbClr val="000000"/>
            </a:solidFill>
            <a:ln w="9525">
              <a:noFill/>
              <a:round/>
              <a:headEnd/>
              <a:tailEnd/>
            </a:ln>
          </p:spPr>
          <p:txBody>
            <a:bodyPr/>
            <a:lstStyle/>
            <a:p>
              <a:endParaRPr lang="en-US"/>
            </a:p>
          </p:txBody>
        </p:sp>
        <p:sp>
          <p:nvSpPr>
            <p:cNvPr id="2188" name="Freeform 125"/>
            <p:cNvSpPr>
              <a:spLocks/>
            </p:cNvSpPr>
            <p:nvPr/>
          </p:nvSpPr>
          <p:spPr bwMode="auto">
            <a:xfrm>
              <a:off x="3097" y="1498"/>
              <a:ext cx="32" cy="53"/>
            </a:xfrm>
            <a:custGeom>
              <a:avLst/>
              <a:gdLst>
                <a:gd name="T0" fmla="*/ 0 w 32"/>
                <a:gd name="T1" fmla="*/ 13 h 53"/>
                <a:gd name="T2" fmla="*/ 0 w 32"/>
                <a:gd name="T3" fmla="*/ 13 h 53"/>
                <a:gd name="T4" fmla="*/ 4 w 32"/>
                <a:gd name="T5" fmla="*/ 15 h 53"/>
                <a:gd name="T6" fmla="*/ 9 w 32"/>
                <a:gd name="T7" fmla="*/ 26 h 53"/>
                <a:gd name="T8" fmla="*/ 16 w 32"/>
                <a:gd name="T9" fmla="*/ 40 h 53"/>
                <a:gd name="T10" fmla="*/ 24 w 32"/>
                <a:gd name="T11" fmla="*/ 53 h 53"/>
                <a:gd name="T12" fmla="*/ 32 w 32"/>
                <a:gd name="T13" fmla="*/ 45 h 53"/>
                <a:gd name="T14" fmla="*/ 26 w 32"/>
                <a:gd name="T15" fmla="*/ 36 h 53"/>
                <a:gd name="T16" fmla="*/ 20 w 32"/>
                <a:gd name="T17" fmla="*/ 22 h 53"/>
                <a:gd name="T18" fmla="*/ 13 w 32"/>
                <a:gd name="T19" fmla="*/ 9 h 53"/>
                <a:gd name="T20" fmla="*/ 0 w 32"/>
                <a:gd name="T21" fmla="*/ 0 h 53"/>
                <a:gd name="T22" fmla="*/ 0 w 32"/>
                <a:gd name="T23" fmla="*/ 0 h 53"/>
                <a:gd name="T24" fmla="*/ 0 w 32"/>
                <a:gd name="T25" fmla="*/ 1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53"/>
                <a:gd name="T41" fmla="*/ 32 w 3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53">
                  <a:moveTo>
                    <a:pt x="0" y="13"/>
                  </a:moveTo>
                  <a:lnTo>
                    <a:pt x="0" y="13"/>
                  </a:lnTo>
                  <a:lnTo>
                    <a:pt x="4" y="15"/>
                  </a:lnTo>
                  <a:lnTo>
                    <a:pt x="9" y="26"/>
                  </a:lnTo>
                  <a:lnTo>
                    <a:pt x="16" y="40"/>
                  </a:lnTo>
                  <a:lnTo>
                    <a:pt x="24" y="53"/>
                  </a:lnTo>
                  <a:lnTo>
                    <a:pt x="32" y="45"/>
                  </a:lnTo>
                  <a:lnTo>
                    <a:pt x="26" y="36"/>
                  </a:lnTo>
                  <a:lnTo>
                    <a:pt x="20" y="22"/>
                  </a:lnTo>
                  <a:lnTo>
                    <a:pt x="13" y="9"/>
                  </a:lnTo>
                  <a:lnTo>
                    <a:pt x="0" y="0"/>
                  </a:lnTo>
                  <a:lnTo>
                    <a:pt x="0" y="13"/>
                  </a:lnTo>
                  <a:close/>
                </a:path>
              </a:pathLst>
            </a:custGeom>
            <a:solidFill>
              <a:srgbClr val="000000"/>
            </a:solidFill>
            <a:ln w="9525">
              <a:noFill/>
              <a:round/>
              <a:headEnd/>
              <a:tailEnd/>
            </a:ln>
          </p:spPr>
          <p:txBody>
            <a:bodyPr/>
            <a:lstStyle/>
            <a:p>
              <a:endParaRPr lang="en-US"/>
            </a:p>
          </p:txBody>
        </p:sp>
        <p:sp>
          <p:nvSpPr>
            <p:cNvPr id="2189" name="Freeform 126"/>
            <p:cNvSpPr>
              <a:spLocks/>
            </p:cNvSpPr>
            <p:nvPr/>
          </p:nvSpPr>
          <p:spPr bwMode="auto">
            <a:xfrm>
              <a:off x="3055" y="1498"/>
              <a:ext cx="42" cy="63"/>
            </a:xfrm>
            <a:custGeom>
              <a:avLst/>
              <a:gdLst>
                <a:gd name="T0" fmla="*/ 14 w 42"/>
                <a:gd name="T1" fmla="*/ 60 h 63"/>
                <a:gd name="T2" fmla="*/ 14 w 42"/>
                <a:gd name="T3" fmla="*/ 59 h 63"/>
                <a:gd name="T4" fmla="*/ 13 w 42"/>
                <a:gd name="T5" fmla="*/ 50 h 63"/>
                <a:gd name="T6" fmla="*/ 13 w 42"/>
                <a:gd name="T7" fmla="*/ 41 h 63"/>
                <a:gd name="T8" fmla="*/ 17 w 42"/>
                <a:gd name="T9" fmla="*/ 34 h 63"/>
                <a:gd name="T10" fmla="*/ 21 w 42"/>
                <a:gd name="T11" fmla="*/ 26 h 63"/>
                <a:gd name="T12" fmla="*/ 27 w 42"/>
                <a:gd name="T13" fmla="*/ 20 h 63"/>
                <a:gd name="T14" fmla="*/ 34 w 42"/>
                <a:gd name="T15" fmla="*/ 16 h 63"/>
                <a:gd name="T16" fmla="*/ 39 w 42"/>
                <a:gd name="T17" fmla="*/ 13 h 63"/>
                <a:gd name="T18" fmla="*/ 42 w 42"/>
                <a:gd name="T19" fmla="*/ 13 h 63"/>
                <a:gd name="T20" fmla="*/ 42 w 42"/>
                <a:gd name="T21" fmla="*/ 0 h 63"/>
                <a:gd name="T22" fmla="*/ 35 w 42"/>
                <a:gd name="T23" fmla="*/ 2 h 63"/>
                <a:gd name="T24" fmla="*/ 27 w 42"/>
                <a:gd name="T25" fmla="*/ 5 h 63"/>
                <a:gd name="T26" fmla="*/ 19 w 42"/>
                <a:gd name="T27" fmla="*/ 12 h 63"/>
                <a:gd name="T28" fmla="*/ 13 w 42"/>
                <a:gd name="T29" fmla="*/ 20 h 63"/>
                <a:gd name="T30" fmla="*/ 7 w 42"/>
                <a:gd name="T31" fmla="*/ 29 h 63"/>
                <a:gd name="T32" fmla="*/ 2 w 42"/>
                <a:gd name="T33" fmla="*/ 39 h 63"/>
                <a:gd name="T34" fmla="*/ 0 w 42"/>
                <a:gd name="T35" fmla="*/ 50 h 63"/>
                <a:gd name="T36" fmla="*/ 3 w 42"/>
                <a:gd name="T37" fmla="*/ 63 h 63"/>
                <a:gd name="T38" fmla="*/ 3 w 42"/>
                <a:gd name="T39" fmla="*/ 62 h 63"/>
                <a:gd name="T40" fmla="*/ 14 w 42"/>
                <a:gd name="T41" fmla="*/ 6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63"/>
                <a:gd name="T65" fmla="*/ 42 w 42"/>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63">
                  <a:moveTo>
                    <a:pt x="14" y="60"/>
                  </a:moveTo>
                  <a:lnTo>
                    <a:pt x="14" y="59"/>
                  </a:lnTo>
                  <a:lnTo>
                    <a:pt x="13" y="50"/>
                  </a:lnTo>
                  <a:lnTo>
                    <a:pt x="13" y="41"/>
                  </a:lnTo>
                  <a:lnTo>
                    <a:pt x="17" y="34"/>
                  </a:lnTo>
                  <a:lnTo>
                    <a:pt x="21" y="26"/>
                  </a:lnTo>
                  <a:lnTo>
                    <a:pt x="27" y="20"/>
                  </a:lnTo>
                  <a:lnTo>
                    <a:pt x="34" y="16"/>
                  </a:lnTo>
                  <a:lnTo>
                    <a:pt x="39" y="13"/>
                  </a:lnTo>
                  <a:lnTo>
                    <a:pt x="42" y="13"/>
                  </a:lnTo>
                  <a:lnTo>
                    <a:pt x="42" y="0"/>
                  </a:lnTo>
                  <a:lnTo>
                    <a:pt x="35" y="2"/>
                  </a:lnTo>
                  <a:lnTo>
                    <a:pt x="27" y="5"/>
                  </a:lnTo>
                  <a:lnTo>
                    <a:pt x="19" y="12"/>
                  </a:lnTo>
                  <a:lnTo>
                    <a:pt x="13" y="20"/>
                  </a:lnTo>
                  <a:lnTo>
                    <a:pt x="7" y="29"/>
                  </a:lnTo>
                  <a:lnTo>
                    <a:pt x="2" y="39"/>
                  </a:lnTo>
                  <a:lnTo>
                    <a:pt x="0" y="50"/>
                  </a:lnTo>
                  <a:lnTo>
                    <a:pt x="3" y="63"/>
                  </a:lnTo>
                  <a:lnTo>
                    <a:pt x="3" y="62"/>
                  </a:lnTo>
                  <a:lnTo>
                    <a:pt x="14" y="60"/>
                  </a:lnTo>
                  <a:close/>
                </a:path>
              </a:pathLst>
            </a:custGeom>
            <a:solidFill>
              <a:srgbClr val="000000"/>
            </a:solidFill>
            <a:ln w="9525">
              <a:noFill/>
              <a:round/>
              <a:headEnd/>
              <a:tailEnd/>
            </a:ln>
          </p:spPr>
          <p:txBody>
            <a:bodyPr/>
            <a:lstStyle/>
            <a:p>
              <a:endParaRPr lang="en-US"/>
            </a:p>
          </p:txBody>
        </p:sp>
        <p:sp>
          <p:nvSpPr>
            <p:cNvPr id="2190" name="Freeform 127"/>
            <p:cNvSpPr>
              <a:spLocks/>
            </p:cNvSpPr>
            <p:nvPr/>
          </p:nvSpPr>
          <p:spPr bwMode="auto">
            <a:xfrm>
              <a:off x="3049" y="1558"/>
              <a:ext cx="24" cy="61"/>
            </a:xfrm>
            <a:custGeom>
              <a:avLst/>
              <a:gdLst>
                <a:gd name="T0" fmla="*/ 7 w 24"/>
                <a:gd name="T1" fmla="*/ 61 h 61"/>
                <a:gd name="T2" fmla="*/ 8 w 24"/>
                <a:gd name="T3" fmla="*/ 61 h 61"/>
                <a:gd name="T4" fmla="*/ 16 w 24"/>
                <a:gd name="T5" fmla="*/ 51 h 61"/>
                <a:gd name="T6" fmla="*/ 21 w 24"/>
                <a:gd name="T7" fmla="*/ 37 h 61"/>
                <a:gd name="T8" fmla="*/ 24 w 24"/>
                <a:gd name="T9" fmla="*/ 21 h 61"/>
                <a:gd name="T10" fmla="*/ 20 w 24"/>
                <a:gd name="T11" fmla="*/ 0 h 61"/>
                <a:gd name="T12" fmla="*/ 9 w 24"/>
                <a:gd name="T13" fmla="*/ 2 h 61"/>
                <a:gd name="T14" fmla="*/ 12 w 24"/>
                <a:gd name="T15" fmla="*/ 21 h 61"/>
                <a:gd name="T16" fmla="*/ 10 w 24"/>
                <a:gd name="T17" fmla="*/ 35 h 61"/>
                <a:gd name="T18" fmla="*/ 5 w 24"/>
                <a:gd name="T19" fmla="*/ 47 h 61"/>
                <a:gd name="T20" fmla="*/ 0 w 24"/>
                <a:gd name="T21" fmla="*/ 53 h 61"/>
                <a:gd name="T22" fmla="*/ 1 w 24"/>
                <a:gd name="T23" fmla="*/ 53 h 61"/>
                <a:gd name="T24" fmla="*/ 7 w 24"/>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1"/>
                <a:gd name="T41" fmla="*/ 24 w 2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1">
                  <a:moveTo>
                    <a:pt x="7" y="61"/>
                  </a:moveTo>
                  <a:lnTo>
                    <a:pt x="8" y="61"/>
                  </a:lnTo>
                  <a:lnTo>
                    <a:pt x="16" y="51"/>
                  </a:lnTo>
                  <a:lnTo>
                    <a:pt x="21" y="37"/>
                  </a:lnTo>
                  <a:lnTo>
                    <a:pt x="24" y="21"/>
                  </a:lnTo>
                  <a:lnTo>
                    <a:pt x="20" y="0"/>
                  </a:lnTo>
                  <a:lnTo>
                    <a:pt x="9" y="2"/>
                  </a:lnTo>
                  <a:lnTo>
                    <a:pt x="12" y="21"/>
                  </a:lnTo>
                  <a:lnTo>
                    <a:pt x="10" y="35"/>
                  </a:lnTo>
                  <a:lnTo>
                    <a:pt x="5" y="47"/>
                  </a:lnTo>
                  <a:lnTo>
                    <a:pt x="0" y="53"/>
                  </a:lnTo>
                  <a:lnTo>
                    <a:pt x="1" y="53"/>
                  </a:lnTo>
                  <a:lnTo>
                    <a:pt x="7" y="61"/>
                  </a:lnTo>
                  <a:close/>
                </a:path>
              </a:pathLst>
            </a:custGeom>
            <a:solidFill>
              <a:srgbClr val="000000"/>
            </a:solidFill>
            <a:ln w="9525">
              <a:noFill/>
              <a:round/>
              <a:headEnd/>
              <a:tailEnd/>
            </a:ln>
          </p:spPr>
          <p:txBody>
            <a:bodyPr/>
            <a:lstStyle/>
            <a:p>
              <a:endParaRPr lang="en-US"/>
            </a:p>
          </p:txBody>
        </p:sp>
        <p:sp>
          <p:nvSpPr>
            <p:cNvPr id="2191" name="Freeform 128"/>
            <p:cNvSpPr>
              <a:spLocks/>
            </p:cNvSpPr>
            <p:nvPr/>
          </p:nvSpPr>
          <p:spPr bwMode="auto">
            <a:xfrm>
              <a:off x="3016" y="1611"/>
              <a:ext cx="40" cy="20"/>
            </a:xfrm>
            <a:custGeom>
              <a:avLst/>
              <a:gdLst>
                <a:gd name="T0" fmla="*/ 1 w 40"/>
                <a:gd name="T1" fmla="*/ 19 h 20"/>
                <a:gd name="T2" fmla="*/ 0 w 40"/>
                <a:gd name="T3" fmla="*/ 19 h 20"/>
                <a:gd name="T4" fmla="*/ 5 w 40"/>
                <a:gd name="T5" fmla="*/ 20 h 20"/>
                <a:gd name="T6" fmla="*/ 8 w 40"/>
                <a:gd name="T7" fmla="*/ 20 h 20"/>
                <a:gd name="T8" fmla="*/ 13 w 40"/>
                <a:gd name="T9" fmla="*/ 19 h 20"/>
                <a:gd name="T10" fmla="*/ 19 w 40"/>
                <a:gd name="T11" fmla="*/ 18 h 20"/>
                <a:gd name="T12" fmla="*/ 25 w 40"/>
                <a:gd name="T13" fmla="*/ 16 h 20"/>
                <a:gd name="T14" fmla="*/ 31 w 40"/>
                <a:gd name="T15" fmla="*/ 14 h 20"/>
                <a:gd name="T16" fmla="*/ 36 w 40"/>
                <a:gd name="T17" fmla="*/ 11 h 20"/>
                <a:gd name="T18" fmla="*/ 40 w 40"/>
                <a:gd name="T19" fmla="*/ 8 h 20"/>
                <a:gd name="T20" fmla="*/ 34 w 40"/>
                <a:gd name="T21" fmla="*/ 0 h 20"/>
                <a:gd name="T22" fmla="*/ 30 w 40"/>
                <a:gd name="T23" fmla="*/ 1 h 20"/>
                <a:gd name="T24" fmla="*/ 27 w 40"/>
                <a:gd name="T25" fmla="*/ 4 h 20"/>
                <a:gd name="T26" fmla="*/ 23 w 40"/>
                <a:gd name="T27" fmla="*/ 5 h 20"/>
                <a:gd name="T28" fmla="*/ 17 w 40"/>
                <a:gd name="T29" fmla="*/ 7 h 20"/>
                <a:gd name="T30" fmla="*/ 13 w 40"/>
                <a:gd name="T31" fmla="*/ 8 h 20"/>
                <a:gd name="T32" fmla="*/ 8 w 40"/>
                <a:gd name="T33" fmla="*/ 7 h 20"/>
                <a:gd name="T34" fmla="*/ 5 w 40"/>
                <a:gd name="T35" fmla="*/ 7 h 20"/>
                <a:gd name="T36" fmla="*/ 4 w 40"/>
                <a:gd name="T37" fmla="*/ 8 h 20"/>
                <a:gd name="T38" fmla="*/ 3 w 40"/>
                <a:gd name="T39" fmla="*/ 8 h 20"/>
                <a:gd name="T40" fmla="*/ 1 w 40"/>
                <a:gd name="T41" fmla="*/ 19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0"/>
                <a:gd name="T65" fmla="*/ 40 w 4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0">
                  <a:moveTo>
                    <a:pt x="1" y="19"/>
                  </a:moveTo>
                  <a:lnTo>
                    <a:pt x="0" y="19"/>
                  </a:lnTo>
                  <a:lnTo>
                    <a:pt x="5" y="20"/>
                  </a:lnTo>
                  <a:lnTo>
                    <a:pt x="8" y="20"/>
                  </a:lnTo>
                  <a:lnTo>
                    <a:pt x="13" y="19"/>
                  </a:lnTo>
                  <a:lnTo>
                    <a:pt x="19" y="18"/>
                  </a:lnTo>
                  <a:lnTo>
                    <a:pt x="25" y="16"/>
                  </a:lnTo>
                  <a:lnTo>
                    <a:pt x="31" y="14"/>
                  </a:lnTo>
                  <a:lnTo>
                    <a:pt x="36" y="11"/>
                  </a:lnTo>
                  <a:lnTo>
                    <a:pt x="40" y="8"/>
                  </a:lnTo>
                  <a:lnTo>
                    <a:pt x="34" y="0"/>
                  </a:lnTo>
                  <a:lnTo>
                    <a:pt x="30" y="1"/>
                  </a:lnTo>
                  <a:lnTo>
                    <a:pt x="27" y="4"/>
                  </a:lnTo>
                  <a:lnTo>
                    <a:pt x="23" y="5"/>
                  </a:lnTo>
                  <a:lnTo>
                    <a:pt x="17" y="7"/>
                  </a:lnTo>
                  <a:lnTo>
                    <a:pt x="13" y="8"/>
                  </a:lnTo>
                  <a:lnTo>
                    <a:pt x="8" y="7"/>
                  </a:lnTo>
                  <a:lnTo>
                    <a:pt x="5" y="7"/>
                  </a:lnTo>
                  <a:lnTo>
                    <a:pt x="4" y="8"/>
                  </a:lnTo>
                  <a:lnTo>
                    <a:pt x="3" y="8"/>
                  </a:lnTo>
                  <a:lnTo>
                    <a:pt x="1" y="19"/>
                  </a:lnTo>
                  <a:close/>
                </a:path>
              </a:pathLst>
            </a:custGeom>
            <a:solidFill>
              <a:srgbClr val="000000"/>
            </a:solidFill>
            <a:ln w="9525">
              <a:noFill/>
              <a:round/>
              <a:headEnd/>
              <a:tailEnd/>
            </a:ln>
          </p:spPr>
          <p:txBody>
            <a:bodyPr/>
            <a:lstStyle/>
            <a:p>
              <a:endParaRPr lang="en-US"/>
            </a:p>
          </p:txBody>
        </p:sp>
        <p:sp>
          <p:nvSpPr>
            <p:cNvPr id="2192" name="Freeform 129"/>
            <p:cNvSpPr>
              <a:spLocks/>
            </p:cNvSpPr>
            <p:nvPr/>
          </p:nvSpPr>
          <p:spPr bwMode="auto">
            <a:xfrm>
              <a:off x="3010" y="1583"/>
              <a:ext cx="14" cy="47"/>
            </a:xfrm>
            <a:custGeom>
              <a:avLst/>
              <a:gdLst>
                <a:gd name="T0" fmla="*/ 0 w 14"/>
                <a:gd name="T1" fmla="*/ 4 h 47"/>
                <a:gd name="T2" fmla="*/ 0 w 14"/>
                <a:gd name="T3" fmla="*/ 4 h 47"/>
                <a:gd name="T4" fmla="*/ 1 w 14"/>
                <a:gd name="T5" fmla="*/ 13 h 47"/>
                <a:gd name="T6" fmla="*/ 1 w 14"/>
                <a:gd name="T7" fmla="*/ 26 h 47"/>
                <a:gd name="T8" fmla="*/ 0 w 14"/>
                <a:gd name="T9" fmla="*/ 36 h 47"/>
                <a:gd name="T10" fmla="*/ 7 w 14"/>
                <a:gd name="T11" fmla="*/ 47 h 47"/>
                <a:gd name="T12" fmla="*/ 9 w 14"/>
                <a:gd name="T13" fmla="*/ 36 h 47"/>
                <a:gd name="T14" fmla="*/ 11 w 14"/>
                <a:gd name="T15" fmla="*/ 36 h 47"/>
                <a:gd name="T16" fmla="*/ 12 w 14"/>
                <a:gd name="T17" fmla="*/ 26 h 47"/>
                <a:gd name="T18" fmla="*/ 14 w 14"/>
                <a:gd name="T19" fmla="*/ 13 h 47"/>
                <a:gd name="T20" fmla="*/ 11 w 14"/>
                <a:gd name="T21" fmla="*/ 0 h 47"/>
                <a:gd name="T22" fmla="*/ 11 w 14"/>
                <a:gd name="T23" fmla="*/ 0 h 47"/>
                <a:gd name="T24" fmla="*/ 0 w 1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7"/>
                <a:gd name="T41" fmla="*/ 14 w 1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7">
                  <a:moveTo>
                    <a:pt x="0" y="4"/>
                  </a:moveTo>
                  <a:lnTo>
                    <a:pt x="0" y="4"/>
                  </a:lnTo>
                  <a:lnTo>
                    <a:pt x="1" y="13"/>
                  </a:lnTo>
                  <a:lnTo>
                    <a:pt x="1" y="26"/>
                  </a:lnTo>
                  <a:lnTo>
                    <a:pt x="0" y="36"/>
                  </a:lnTo>
                  <a:lnTo>
                    <a:pt x="7" y="47"/>
                  </a:lnTo>
                  <a:lnTo>
                    <a:pt x="9" y="36"/>
                  </a:lnTo>
                  <a:lnTo>
                    <a:pt x="11" y="36"/>
                  </a:lnTo>
                  <a:lnTo>
                    <a:pt x="12" y="26"/>
                  </a:lnTo>
                  <a:lnTo>
                    <a:pt x="14" y="13"/>
                  </a:lnTo>
                  <a:lnTo>
                    <a:pt x="11" y="0"/>
                  </a:lnTo>
                  <a:lnTo>
                    <a:pt x="0" y="4"/>
                  </a:lnTo>
                  <a:close/>
                </a:path>
              </a:pathLst>
            </a:custGeom>
            <a:solidFill>
              <a:srgbClr val="000000"/>
            </a:solidFill>
            <a:ln w="9525">
              <a:noFill/>
              <a:round/>
              <a:headEnd/>
              <a:tailEnd/>
            </a:ln>
          </p:spPr>
          <p:txBody>
            <a:bodyPr/>
            <a:lstStyle/>
            <a:p>
              <a:endParaRPr lang="en-US"/>
            </a:p>
          </p:txBody>
        </p:sp>
        <p:sp>
          <p:nvSpPr>
            <p:cNvPr id="2193" name="Freeform 130"/>
            <p:cNvSpPr>
              <a:spLocks/>
            </p:cNvSpPr>
            <p:nvPr/>
          </p:nvSpPr>
          <p:spPr bwMode="auto">
            <a:xfrm>
              <a:off x="3086" y="1739"/>
              <a:ext cx="90" cy="411"/>
            </a:xfrm>
            <a:custGeom>
              <a:avLst/>
              <a:gdLst>
                <a:gd name="T0" fmla="*/ 78 w 90"/>
                <a:gd name="T1" fmla="*/ 411 h 411"/>
                <a:gd name="T2" fmla="*/ 86 w 90"/>
                <a:gd name="T3" fmla="*/ 298 h 411"/>
                <a:gd name="T4" fmla="*/ 90 w 90"/>
                <a:gd name="T5" fmla="*/ 179 h 411"/>
                <a:gd name="T6" fmla="*/ 85 w 90"/>
                <a:gd name="T7" fmla="*/ 73 h 411"/>
                <a:gd name="T8" fmla="*/ 69 w 90"/>
                <a:gd name="T9" fmla="*/ 0 h 411"/>
                <a:gd name="T10" fmla="*/ 60 w 90"/>
                <a:gd name="T11" fmla="*/ 15 h 411"/>
                <a:gd name="T12" fmla="*/ 50 w 90"/>
                <a:gd name="T13" fmla="*/ 32 h 411"/>
                <a:gd name="T14" fmla="*/ 39 w 90"/>
                <a:gd name="T15" fmla="*/ 52 h 411"/>
                <a:gd name="T16" fmla="*/ 28 w 90"/>
                <a:gd name="T17" fmla="*/ 73 h 411"/>
                <a:gd name="T18" fmla="*/ 17 w 90"/>
                <a:gd name="T19" fmla="*/ 94 h 411"/>
                <a:gd name="T20" fmla="*/ 9 w 90"/>
                <a:gd name="T21" fmla="*/ 112 h 411"/>
                <a:gd name="T22" fmla="*/ 3 w 90"/>
                <a:gd name="T23" fmla="*/ 125 h 411"/>
                <a:gd name="T24" fmla="*/ 0 w 90"/>
                <a:gd name="T25" fmla="*/ 134 h 411"/>
                <a:gd name="T26" fmla="*/ 4 w 90"/>
                <a:gd name="T27" fmla="*/ 136 h 411"/>
                <a:gd name="T28" fmla="*/ 9 w 90"/>
                <a:gd name="T29" fmla="*/ 138 h 411"/>
                <a:gd name="T30" fmla="*/ 14 w 90"/>
                <a:gd name="T31" fmla="*/ 140 h 411"/>
                <a:gd name="T32" fmla="*/ 20 w 90"/>
                <a:gd name="T33" fmla="*/ 142 h 411"/>
                <a:gd name="T34" fmla="*/ 26 w 90"/>
                <a:gd name="T35" fmla="*/ 145 h 411"/>
                <a:gd name="T36" fmla="*/ 31 w 90"/>
                <a:gd name="T37" fmla="*/ 147 h 411"/>
                <a:gd name="T38" fmla="*/ 36 w 90"/>
                <a:gd name="T39" fmla="*/ 150 h 411"/>
                <a:gd name="T40" fmla="*/ 41 w 90"/>
                <a:gd name="T41" fmla="*/ 153 h 411"/>
                <a:gd name="T42" fmla="*/ 34 w 90"/>
                <a:gd name="T43" fmla="*/ 170 h 411"/>
                <a:gd name="T44" fmla="*/ 28 w 90"/>
                <a:gd name="T45" fmla="*/ 187 h 411"/>
                <a:gd name="T46" fmla="*/ 24 w 90"/>
                <a:gd name="T47" fmla="*/ 201 h 411"/>
                <a:gd name="T48" fmla="*/ 19 w 90"/>
                <a:gd name="T49" fmla="*/ 212 h 411"/>
                <a:gd name="T50" fmla="*/ 31 w 90"/>
                <a:gd name="T51" fmla="*/ 213 h 411"/>
                <a:gd name="T52" fmla="*/ 39 w 90"/>
                <a:gd name="T53" fmla="*/ 228 h 411"/>
                <a:gd name="T54" fmla="*/ 47 w 90"/>
                <a:gd name="T55" fmla="*/ 256 h 411"/>
                <a:gd name="T56" fmla="*/ 52 w 90"/>
                <a:gd name="T57" fmla="*/ 288 h 411"/>
                <a:gd name="T58" fmla="*/ 56 w 90"/>
                <a:gd name="T59" fmla="*/ 323 h 411"/>
                <a:gd name="T60" fmla="*/ 57 w 90"/>
                <a:gd name="T61" fmla="*/ 357 h 411"/>
                <a:gd name="T62" fmla="*/ 58 w 90"/>
                <a:gd name="T63" fmla="*/ 384 h 411"/>
                <a:gd name="T64" fmla="*/ 57 w 90"/>
                <a:gd name="T65" fmla="*/ 401 h 411"/>
                <a:gd name="T66" fmla="*/ 62 w 90"/>
                <a:gd name="T67" fmla="*/ 403 h 411"/>
                <a:gd name="T68" fmla="*/ 68 w 90"/>
                <a:gd name="T69" fmla="*/ 406 h 411"/>
                <a:gd name="T70" fmla="*/ 74 w 90"/>
                <a:gd name="T71" fmla="*/ 409 h 411"/>
                <a:gd name="T72" fmla="*/ 78 w 90"/>
                <a:gd name="T73" fmla="*/ 411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411"/>
                <a:gd name="T113" fmla="*/ 90 w 90"/>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411">
                  <a:moveTo>
                    <a:pt x="78" y="411"/>
                  </a:moveTo>
                  <a:lnTo>
                    <a:pt x="86" y="298"/>
                  </a:lnTo>
                  <a:lnTo>
                    <a:pt x="90" y="179"/>
                  </a:lnTo>
                  <a:lnTo>
                    <a:pt x="85" y="73"/>
                  </a:lnTo>
                  <a:lnTo>
                    <a:pt x="69" y="0"/>
                  </a:lnTo>
                  <a:lnTo>
                    <a:pt x="60" y="15"/>
                  </a:lnTo>
                  <a:lnTo>
                    <a:pt x="50" y="32"/>
                  </a:lnTo>
                  <a:lnTo>
                    <a:pt x="39" y="52"/>
                  </a:lnTo>
                  <a:lnTo>
                    <a:pt x="28" y="73"/>
                  </a:lnTo>
                  <a:lnTo>
                    <a:pt x="17" y="94"/>
                  </a:lnTo>
                  <a:lnTo>
                    <a:pt x="9" y="112"/>
                  </a:lnTo>
                  <a:lnTo>
                    <a:pt x="3" y="125"/>
                  </a:lnTo>
                  <a:lnTo>
                    <a:pt x="0" y="134"/>
                  </a:lnTo>
                  <a:lnTo>
                    <a:pt x="4" y="136"/>
                  </a:lnTo>
                  <a:lnTo>
                    <a:pt x="9" y="138"/>
                  </a:lnTo>
                  <a:lnTo>
                    <a:pt x="14" y="140"/>
                  </a:lnTo>
                  <a:lnTo>
                    <a:pt x="20" y="142"/>
                  </a:lnTo>
                  <a:lnTo>
                    <a:pt x="26" y="145"/>
                  </a:lnTo>
                  <a:lnTo>
                    <a:pt x="31" y="147"/>
                  </a:lnTo>
                  <a:lnTo>
                    <a:pt x="36" y="150"/>
                  </a:lnTo>
                  <a:lnTo>
                    <a:pt x="41" y="153"/>
                  </a:lnTo>
                  <a:lnTo>
                    <a:pt x="34" y="170"/>
                  </a:lnTo>
                  <a:lnTo>
                    <a:pt x="28" y="187"/>
                  </a:lnTo>
                  <a:lnTo>
                    <a:pt x="24" y="201"/>
                  </a:lnTo>
                  <a:lnTo>
                    <a:pt x="19" y="212"/>
                  </a:lnTo>
                  <a:lnTo>
                    <a:pt x="31" y="213"/>
                  </a:lnTo>
                  <a:lnTo>
                    <a:pt x="39" y="228"/>
                  </a:lnTo>
                  <a:lnTo>
                    <a:pt x="47" y="256"/>
                  </a:lnTo>
                  <a:lnTo>
                    <a:pt x="52" y="288"/>
                  </a:lnTo>
                  <a:lnTo>
                    <a:pt x="56" y="323"/>
                  </a:lnTo>
                  <a:lnTo>
                    <a:pt x="57" y="357"/>
                  </a:lnTo>
                  <a:lnTo>
                    <a:pt x="58" y="384"/>
                  </a:lnTo>
                  <a:lnTo>
                    <a:pt x="57" y="401"/>
                  </a:lnTo>
                  <a:lnTo>
                    <a:pt x="62" y="403"/>
                  </a:lnTo>
                  <a:lnTo>
                    <a:pt x="68" y="406"/>
                  </a:lnTo>
                  <a:lnTo>
                    <a:pt x="74" y="409"/>
                  </a:lnTo>
                  <a:lnTo>
                    <a:pt x="78" y="411"/>
                  </a:lnTo>
                  <a:close/>
                </a:path>
              </a:pathLst>
            </a:custGeom>
            <a:solidFill>
              <a:srgbClr val="000000"/>
            </a:solidFill>
            <a:ln w="9525">
              <a:noFill/>
              <a:round/>
              <a:headEnd/>
              <a:tailEnd/>
            </a:ln>
          </p:spPr>
          <p:txBody>
            <a:bodyPr/>
            <a:lstStyle/>
            <a:p>
              <a:endParaRPr lang="en-US"/>
            </a:p>
          </p:txBody>
        </p:sp>
        <p:sp>
          <p:nvSpPr>
            <p:cNvPr id="2194" name="Freeform 131"/>
            <p:cNvSpPr>
              <a:spLocks/>
            </p:cNvSpPr>
            <p:nvPr/>
          </p:nvSpPr>
          <p:spPr bwMode="auto">
            <a:xfrm>
              <a:off x="3169" y="1708"/>
              <a:ext cx="61" cy="82"/>
            </a:xfrm>
            <a:custGeom>
              <a:avLst/>
              <a:gdLst>
                <a:gd name="T0" fmla="*/ 0 w 61"/>
                <a:gd name="T1" fmla="*/ 33 h 82"/>
                <a:gd name="T2" fmla="*/ 0 w 61"/>
                <a:gd name="T3" fmla="*/ 53 h 82"/>
                <a:gd name="T4" fmla="*/ 4 w 61"/>
                <a:gd name="T5" fmla="*/ 57 h 82"/>
                <a:gd name="T6" fmla="*/ 10 w 61"/>
                <a:gd name="T7" fmla="*/ 61 h 82"/>
                <a:gd name="T8" fmla="*/ 18 w 61"/>
                <a:gd name="T9" fmla="*/ 67 h 82"/>
                <a:gd name="T10" fmla="*/ 24 w 61"/>
                <a:gd name="T11" fmla="*/ 71 h 82"/>
                <a:gd name="T12" fmla="*/ 31 w 61"/>
                <a:gd name="T13" fmla="*/ 76 h 82"/>
                <a:gd name="T14" fmla="*/ 38 w 61"/>
                <a:gd name="T15" fmla="*/ 79 h 82"/>
                <a:gd name="T16" fmla="*/ 44 w 61"/>
                <a:gd name="T17" fmla="*/ 81 h 82"/>
                <a:gd name="T18" fmla="*/ 48 w 61"/>
                <a:gd name="T19" fmla="*/ 82 h 82"/>
                <a:gd name="T20" fmla="*/ 55 w 61"/>
                <a:gd name="T21" fmla="*/ 71 h 82"/>
                <a:gd name="T22" fmla="*/ 60 w 61"/>
                <a:gd name="T23" fmla="*/ 45 h 82"/>
                <a:gd name="T24" fmla="*/ 61 w 61"/>
                <a:gd name="T25" fmla="*/ 18 h 82"/>
                <a:gd name="T26" fmla="*/ 56 w 61"/>
                <a:gd name="T27" fmla="*/ 1 h 82"/>
                <a:gd name="T28" fmla="*/ 52 w 61"/>
                <a:gd name="T29" fmla="*/ 0 h 82"/>
                <a:gd name="T30" fmla="*/ 47 w 61"/>
                <a:gd name="T31" fmla="*/ 2 h 82"/>
                <a:gd name="T32" fmla="*/ 40 w 61"/>
                <a:gd name="T33" fmla="*/ 5 h 82"/>
                <a:gd name="T34" fmla="*/ 31 w 61"/>
                <a:gd name="T35" fmla="*/ 10 h 82"/>
                <a:gd name="T36" fmla="*/ 23 w 61"/>
                <a:gd name="T37" fmla="*/ 15 h 82"/>
                <a:gd name="T38" fmla="*/ 15 w 61"/>
                <a:gd name="T39" fmla="*/ 22 h 82"/>
                <a:gd name="T40" fmla="*/ 7 w 61"/>
                <a:gd name="T41" fmla="*/ 28 h 82"/>
                <a:gd name="T42" fmla="*/ 0 w 61"/>
                <a:gd name="T43" fmla="*/ 33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82"/>
                <a:gd name="T68" fmla="*/ 61 w 61"/>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82">
                  <a:moveTo>
                    <a:pt x="0" y="33"/>
                  </a:moveTo>
                  <a:lnTo>
                    <a:pt x="0" y="53"/>
                  </a:lnTo>
                  <a:lnTo>
                    <a:pt x="4" y="57"/>
                  </a:lnTo>
                  <a:lnTo>
                    <a:pt x="10" y="61"/>
                  </a:lnTo>
                  <a:lnTo>
                    <a:pt x="18" y="67"/>
                  </a:lnTo>
                  <a:lnTo>
                    <a:pt x="24" y="71"/>
                  </a:lnTo>
                  <a:lnTo>
                    <a:pt x="31" y="76"/>
                  </a:lnTo>
                  <a:lnTo>
                    <a:pt x="38" y="79"/>
                  </a:lnTo>
                  <a:lnTo>
                    <a:pt x="44" y="81"/>
                  </a:lnTo>
                  <a:lnTo>
                    <a:pt x="48" y="82"/>
                  </a:lnTo>
                  <a:lnTo>
                    <a:pt x="55" y="71"/>
                  </a:lnTo>
                  <a:lnTo>
                    <a:pt x="60" y="45"/>
                  </a:lnTo>
                  <a:lnTo>
                    <a:pt x="61" y="18"/>
                  </a:lnTo>
                  <a:lnTo>
                    <a:pt x="56" y="1"/>
                  </a:lnTo>
                  <a:lnTo>
                    <a:pt x="52" y="0"/>
                  </a:lnTo>
                  <a:lnTo>
                    <a:pt x="47" y="2"/>
                  </a:lnTo>
                  <a:lnTo>
                    <a:pt x="40" y="5"/>
                  </a:lnTo>
                  <a:lnTo>
                    <a:pt x="31" y="10"/>
                  </a:lnTo>
                  <a:lnTo>
                    <a:pt x="23" y="15"/>
                  </a:lnTo>
                  <a:lnTo>
                    <a:pt x="15" y="22"/>
                  </a:lnTo>
                  <a:lnTo>
                    <a:pt x="7" y="28"/>
                  </a:lnTo>
                  <a:lnTo>
                    <a:pt x="0" y="33"/>
                  </a:lnTo>
                  <a:close/>
                </a:path>
              </a:pathLst>
            </a:custGeom>
            <a:solidFill>
              <a:srgbClr val="006666"/>
            </a:solidFill>
            <a:ln w="9525">
              <a:noFill/>
              <a:round/>
              <a:headEnd/>
              <a:tailEnd/>
            </a:ln>
          </p:spPr>
          <p:txBody>
            <a:bodyPr/>
            <a:lstStyle/>
            <a:p>
              <a:endParaRPr lang="en-US"/>
            </a:p>
          </p:txBody>
        </p:sp>
        <p:sp>
          <p:nvSpPr>
            <p:cNvPr id="2195" name="Rectangle 132"/>
            <p:cNvSpPr>
              <a:spLocks noChangeArrowheads="1"/>
            </p:cNvSpPr>
            <p:nvPr/>
          </p:nvSpPr>
          <p:spPr bwMode="auto">
            <a:xfrm>
              <a:off x="3424" y="1825"/>
              <a:ext cx="464" cy="34"/>
            </a:xfrm>
            <a:prstGeom prst="rect">
              <a:avLst/>
            </a:prstGeom>
            <a:solidFill>
              <a:srgbClr val="009999"/>
            </a:solidFill>
            <a:ln w="9525">
              <a:noFill/>
              <a:miter lim="800000"/>
              <a:headEnd/>
              <a:tailEnd/>
            </a:ln>
          </p:spPr>
          <p:txBody>
            <a:bodyPr/>
            <a:lstStyle/>
            <a:p>
              <a:endParaRPr lang="en-US"/>
            </a:p>
          </p:txBody>
        </p:sp>
        <p:sp>
          <p:nvSpPr>
            <p:cNvPr id="2196" name="Freeform 133"/>
            <p:cNvSpPr>
              <a:spLocks/>
            </p:cNvSpPr>
            <p:nvPr/>
          </p:nvSpPr>
          <p:spPr bwMode="auto">
            <a:xfrm>
              <a:off x="3882" y="1818"/>
              <a:ext cx="12" cy="41"/>
            </a:xfrm>
            <a:custGeom>
              <a:avLst/>
              <a:gdLst>
                <a:gd name="T0" fmla="*/ 6 w 12"/>
                <a:gd name="T1" fmla="*/ 13 h 41"/>
                <a:gd name="T2" fmla="*/ 0 w 12"/>
                <a:gd name="T3" fmla="*/ 7 h 41"/>
                <a:gd name="T4" fmla="*/ 0 w 12"/>
                <a:gd name="T5" fmla="*/ 41 h 41"/>
                <a:gd name="T6" fmla="*/ 12 w 12"/>
                <a:gd name="T7" fmla="*/ 41 h 41"/>
                <a:gd name="T8" fmla="*/ 12 w 12"/>
                <a:gd name="T9" fmla="*/ 7 h 41"/>
                <a:gd name="T10" fmla="*/ 6 w 12"/>
                <a:gd name="T11" fmla="*/ 0 h 41"/>
                <a:gd name="T12" fmla="*/ 12 w 12"/>
                <a:gd name="T13" fmla="*/ 7 h 41"/>
                <a:gd name="T14" fmla="*/ 12 w 12"/>
                <a:gd name="T15" fmla="*/ 0 h 41"/>
                <a:gd name="T16" fmla="*/ 6 w 12"/>
                <a:gd name="T17" fmla="*/ 0 h 41"/>
                <a:gd name="T18" fmla="*/ 6 w 12"/>
                <a:gd name="T19" fmla="*/ 1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1"/>
                <a:gd name="T32" fmla="*/ 12 w 1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1">
                  <a:moveTo>
                    <a:pt x="6" y="13"/>
                  </a:moveTo>
                  <a:lnTo>
                    <a:pt x="0" y="7"/>
                  </a:lnTo>
                  <a:lnTo>
                    <a:pt x="0" y="41"/>
                  </a:lnTo>
                  <a:lnTo>
                    <a:pt x="12" y="41"/>
                  </a:lnTo>
                  <a:lnTo>
                    <a:pt x="12" y="7"/>
                  </a:lnTo>
                  <a:lnTo>
                    <a:pt x="6" y="0"/>
                  </a:lnTo>
                  <a:lnTo>
                    <a:pt x="12" y="7"/>
                  </a:lnTo>
                  <a:lnTo>
                    <a:pt x="12" y="0"/>
                  </a:lnTo>
                  <a:lnTo>
                    <a:pt x="6" y="0"/>
                  </a:lnTo>
                  <a:lnTo>
                    <a:pt x="6" y="13"/>
                  </a:lnTo>
                  <a:close/>
                </a:path>
              </a:pathLst>
            </a:custGeom>
            <a:solidFill>
              <a:srgbClr val="000000"/>
            </a:solidFill>
            <a:ln w="9525">
              <a:noFill/>
              <a:round/>
              <a:headEnd/>
              <a:tailEnd/>
            </a:ln>
          </p:spPr>
          <p:txBody>
            <a:bodyPr/>
            <a:lstStyle/>
            <a:p>
              <a:endParaRPr lang="en-US"/>
            </a:p>
          </p:txBody>
        </p:sp>
        <p:sp>
          <p:nvSpPr>
            <p:cNvPr id="2197" name="Freeform 134"/>
            <p:cNvSpPr>
              <a:spLocks/>
            </p:cNvSpPr>
            <p:nvPr/>
          </p:nvSpPr>
          <p:spPr bwMode="auto">
            <a:xfrm>
              <a:off x="3417" y="1818"/>
              <a:ext cx="471" cy="13"/>
            </a:xfrm>
            <a:custGeom>
              <a:avLst/>
              <a:gdLst>
                <a:gd name="T0" fmla="*/ 13 w 471"/>
                <a:gd name="T1" fmla="*/ 7 h 13"/>
                <a:gd name="T2" fmla="*/ 7 w 471"/>
                <a:gd name="T3" fmla="*/ 13 h 13"/>
                <a:gd name="T4" fmla="*/ 471 w 471"/>
                <a:gd name="T5" fmla="*/ 13 h 13"/>
                <a:gd name="T6" fmla="*/ 471 w 471"/>
                <a:gd name="T7" fmla="*/ 0 h 13"/>
                <a:gd name="T8" fmla="*/ 7 w 471"/>
                <a:gd name="T9" fmla="*/ 0 h 13"/>
                <a:gd name="T10" fmla="*/ 0 w 471"/>
                <a:gd name="T11" fmla="*/ 7 h 13"/>
                <a:gd name="T12" fmla="*/ 7 w 471"/>
                <a:gd name="T13" fmla="*/ 0 h 13"/>
                <a:gd name="T14" fmla="*/ 0 w 471"/>
                <a:gd name="T15" fmla="*/ 0 h 13"/>
                <a:gd name="T16" fmla="*/ 0 w 471"/>
                <a:gd name="T17" fmla="*/ 7 h 13"/>
                <a:gd name="T18" fmla="*/ 13 w 471"/>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13"/>
                <a:gd name="T32" fmla="*/ 471 w 4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13">
                  <a:moveTo>
                    <a:pt x="13" y="7"/>
                  </a:moveTo>
                  <a:lnTo>
                    <a:pt x="7" y="13"/>
                  </a:lnTo>
                  <a:lnTo>
                    <a:pt x="471" y="13"/>
                  </a:lnTo>
                  <a:lnTo>
                    <a:pt x="471" y="0"/>
                  </a:lnTo>
                  <a:lnTo>
                    <a:pt x="7" y="0"/>
                  </a:lnTo>
                  <a:lnTo>
                    <a:pt x="0" y="7"/>
                  </a:lnTo>
                  <a:lnTo>
                    <a:pt x="7" y="0"/>
                  </a:lnTo>
                  <a:lnTo>
                    <a:pt x="0" y="0"/>
                  </a:lnTo>
                  <a:lnTo>
                    <a:pt x="0" y="7"/>
                  </a:lnTo>
                  <a:lnTo>
                    <a:pt x="13" y="7"/>
                  </a:lnTo>
                  <a:close/>
                </a:path>
              </a:pathLst>
            </a:custGeom>
            <a:solidFill>
              <a:srgbClr val="000000"/>
            </a:solidFill>
            <a:ln w="9525">
              <a:noFill/>
              <a:round/>
              <a:headEnd/>
              <a:tailEnd/>
            </a:ln>
          </p:spPr>
          <p:txBody>
            <a:bodyPr/>
            <a:lstStyle/>
            <a:p>
              <a:endParaRPr lang="en-US"/>
            </a:p>
          </p:txBody>
        </p:sp>
        <p:sp>
          <p:nvSpPr>
            <p:cNvPr id="2198" name="Freeform 135"/>
            <p:cNvSpPr>
              <a:spLocks/>
            </p:cNvSpPr>
            <p:nvPr/>
          </p:nvSpPr>
          <p:spPr bwMode="auto">
            <a:xfrm>
              <a:off x="3417" y="1825"/>
              <a:ext cx="13" cy="40"/>
            </a:xfrm>
            <a:custGeom>
              <a:avLst/>
              <a:gdLst>
                <a:gd name="T0" fmla="*/ 7 w 13"/>
                <a:gd name="T1" fmla="*/ 28 h 40"/>
                <a:gd name="T2" fmla="*/ 13 w 13"/>
                <a:gd name="T3" fmla="*/ 34 h 40"/>
                <a:gd name="T4" fmla="*/ 13 w 13"/>
                <a:gd name="T5" fmla="*/ 0 h 40"/>
                <a:gd name="T6" fmla="*/ 0 w 13"/>
                <a:gd name="T7" fmla="*/ 0 h 40"/>
                <a:gd name="T8" fmla="*/ 0 w 13"/>
                <a:gd name="T9" fmla="*/ 34 h 40"/>
                <a:gd name="T10" fmla="*/ 7 w 13"/>
                <a:gd name="T11" fmla="*/ 40 h 40"/>
                <a:gd name="T12" fmla="*/ 0 w 13"/>
                <a:gd name="T13" fmla="*/ 34 h 40"/>
                <a:gd name="T14" fmla="*/ 0 w 13"/>
                <a:gd name="T15" fmla="*/ 40 h 40"/>
                <a:gd name="T16" fmla="*/ 7 w 13"/>
                <a:gd name="T17" fmla="*/ 40 h 40"/>
                <a:gd name="T18" fmla="*/ 7 w 13"/>
                <a:gd name="T19" fmla="*/ 28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0"/>
                <a:gd name="T32" fmla="*/ 13 w 1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0">
                  <a:moveTo>
                    <a:pt x="7" y="28"/>
                  </a:moveTo>
                  <a:lnTo>
                    <a:pt x="13" y="34"/>
                  </a:lnTo>
                  <a:lnTo>
                    <a:pt x="13" y="0"/>
                  </a:lnTo>
                  <a:lnTo>
                    <a:pt x="0" y="0"/>
                  </a:lnTo>
                  <a:lnTo>
                    <a:pt x="0" y="34"/>
                  </a:lnTo>
                  <a:lnTo>
                    <a:pt x="7" y="40"/>
                  </a:lnTo>
                  <a:lnTo>
                    <a:pt x="0" y="34"/>
                  </a:lnTo>
                  <a:lnTo>
                    <a:pt x="0" y="40"/>
                  </a:lnTo>
                  <a:lnTo>
                    <a:pt x="7" y="40"/>
                  </a:lnTo>
                  <a:lnTo>
                    <a:pt x="7" y="28"/>
                  </a:lnTo>
                  <a:close/>
                </a:path>
              </a:pathLst>
            </a:custGeom>
            <a:solidFill>
              <a:srgbClr val="000000"/>
            </a:solidFill>
            <a:ln w="9525">
              <a:noFill/>
              <a:round/>
              <a:headEnd/>
              <a:tailEnd/>
            </a:ln>
          </p:spPr>
          <p:txBody>
            <a:bodyPr/>
            <a:lstStyle/>
            <a:p>
              <a:endParaRPr lang="en-US"/>
            </a:p>
          </p:txBody>
        </p:sp>
        <p:sp>
          <p:nvSpPr>
            <p:cNvPr id="2199" name="Freeform 136"/>
            <p:cNvSpPr>
              <a:spLocks/>
            </p:cNvSpPr>
            <p:nvPr/>
          </p:nvSpPr>
          <p:spPr bwMode="auto">
            <a:xfrm>
              <a:off x="3424" y="1853"/>
              <a:ext cx="470" cy="12"/>
            </a:xfrm>
            <a:custGeom>
              <a:avLst/>
              <a:gdLst>
                <a:gd name="T0" fmla="*/ 458 w 470"/>
                <a:gd name="T1" fmla="*/ 6 h 12"/>
                <a:gd name="T2" fmla="*/ 464 w 470"/>
                <a:gd name="T3" fmla="*/ 0 h 12"/>
                <a:gd name="T4" fmla="*/ 0 w 470"/>
                <a:gd name="T5" fmla="*/ 0 h 12"/>
                <a:gd name="T6" fmla="*/ 0 w 470"/>
                <a:gd name="T7" fmla="*/ 12 h 12"/>
                <a:gd name="T8" fmla="*/ 464 w 470"/>
                <a:gd name="T9" fmla="*/ 12 h 12"/>
                <a:gd name="T10" fmla="*/ 470 w 470"/>
                <a:gd name="T11" fmla="*/ 6 h 12"/>
                <a:gd name="T12" fmla="*/ 464 w 470"/>
                <a:gd name="T13" fmla="*/ 12 h 12"/>
                <a:gd name="T14" fmla="*/ 470 w 470"/>
                <a:gd name="T15" fmla="*/ 12 h 12"/>
                <a:gd name="T16" fmla="*/ 470 w 470"/>
                <a:gd name="T17" fmla="*/ 6 h 12"/>
                <a:gd name="T18" fmla="*/ 458 w 470"/>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0"/>
                <a:gd name="T31" fmla="*/ 0 h 12"/>
                <a:gd name="T32" fmla="*/ 470 w 47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0" h="12">
                  <a:moveTo>
                    <a:pt x="458" y="6"/>
                  </a:moveTo>
                  <a:lnTo>
                    <a:pt x="464" y="0"/>
                  </a:lnTo>
                  <a:lnTo>
                    <a:pt x="0" y="0"/>
                  </a:lnTo>
                  <a:lnTo>
                    <a:pt x="0" y="12"/>
                  </a:lnTo>
                  <a:lnTo>
                    <a:pt x="464" y="12"/>
                  </a:lnTo>
                  <a:lnTo>
                    <a:pt x="470" y="6"/>
                  </a:lnTo>
                  <a:lnTo>
                    <a:pt x="464" y="12"/>
                  </a:lnTo>
                  <a:lnTo>
                    <a:pt x="470" y="12"/>
                  </a:lnTo>
                  <a:lnTo>
                    <a:pt x="470" y="6"/>
                  </a:lnTo>
                  <a:lnTo>
                    <a:pt x="458" y="6"/>
                  </a:lnTo>
                  <a:close/>
                </a:path>
              </a:pathLst>
            </a:custGeom>
            <a:solidFill>
              <a:srgbClr val="000000"/>
            </a:solidFill>
            <a:ln w="9525">
              <a:noFill/>
              <a:round/>
              <a:headEnd/>
              <a:tailEnd/>
            </a:ln>
          </p:spPr>
          <p:txBody>
            <a:bodyPr/>
            <a:lstStyle/>
            <a:p>
              <a:endParaRPr lang="en-US"/>
            </a:p>
          </p:txBody>
        </p:sp>
        <p:sp>
          <p:nvSpPr>
            <p:cNvPr id="2200" name="Freeform 137"/>
            <p:cNvSpPr>
              <a:spLocks/>
            </p:cNvSpPr>
            <p:nvPr/>
          </p:nvSpPr>
          <p:spPr bwMode="auto">
            <a:xfrm>
              <a:off x="3500" y="1670"/>
              <a:ext cx="309" cy="155"/>
            </a:xfrm>
            <a:custGeom>
              <a:avLst/>
              <a:gdLst>
                <a:gd name="T0" fmla="*/ 0 w 309"/>
                <a:gd name="T1" fmla="*/ 155 h 155"/>
                <a:gd name="T2" fmla="*/ 3 w 309"/>
                <a:gd name="T3" fmla="*/ 123 h 155"/>
                <a:gd name="T4" fmla="*/ 12 w 309"/>
                <a:gd name="T5" fmla="*/ 94 h 155"/>
                <a:gd name="T6" fmla="*/ 26 w 309"/>
                <a:gd name="T7" fmla="*/ 68 h 155"/>
                <a:gd name="T8" fmla="*/ 45 w 309"/>
                <a:gd name="T9" fmla="*/ 45 h 155"/>
                <a:gd name="T10" fmla="*/ 68 w 309"/>
                <a:gd name="T11" fmla="*/ 26 h 155"/>
                <a:gd name="T12" fmla="*/ 94 w 309"/>
                <a:gd name="T13" fmla="*/ 13 h 155"/>
                <a:gd name="T14" fmla="*/ 123 w 309"/>
                <a:gd name="T15" fmla="*/ 3 h 155"/>
                <a:gd name="T16" fmla="*/ 154 w 309"/>
                <a:gd name="T17" fmla="*/ 0 h 155"/>
                <a:gd name="T18" fmla="*/ 186 w 309"/>
                <a:gd name="T19" fmla="*/ 3 h 155"/>
                <a:gd name="T20" fmla="*/ 214 w 309"/>
                <a:gd name="T21" fmla="*/ 13 h 155"/>
                <a:gd name="T22" fmla="*/ 240 w 309"/>
                <a:gd name="T23" fmla="*/ 26 h 155"/>
                <a:gd name="T24" fmla="*/ 263 w 309"/>
                <a:gd name="T25" fmla="*/ 45 h 155"/>
                <a:gd name="T26" fmla="*/ 283 w 309"/>
                <a:gd name="T27" fmla="*/ 68 h 155"/>
                <a:gd name="T28" fmla="*/ 296 w 309"/>
                <a:gd name="T29" fmla="*/ 94 h 155"/>
                <a:gd name="T30" fmla="*/ 306 w 309"/>
                <a:gd name="T31" fmla="*/ 123 h 155"/>
                <a:gd name="T32" fmla="*/ 309 w 309"/>
                <a:gd name="T33" fmla="*/ 155 h 155"/>
                <a:gd name="T34" fmla="*/ 296 w 309"/>
                <a:gd name="T35" fmla="*/ 155 h 155"/>
                <a:gd name="T36" fmla="*/ 281 w 309"/>
                <a:gd name="T37" fmla="*/ 155 h 155"/>
                <a:gd name="T38" fmla="*/ 262 w 309"/>
                <a:gd name="T39" fmla="*/ 155 h 155"/>
                <a:gd name="T40" fmla="*/ 242 w 309"/>
                <a:gd name="T41" fmla="*/ 155 h 155"/>
                <a:gd name="T42" fmla="*/ 220 w 309"/>
                <a:gd name="T43" fmla="*/ 155 h 155"/>
                <a:gd name="T44" fmla="*/ 196 w 309"/>
                <a:gd name="T45" fmla="*/ 155 h 155"/>
                <a:gd name="T46" fmla="*/ 172 w 309"/>
                <a:gd name="T47" fmla="*/ 155 h 155"/>
                <a:gd name="T48" fmla="*/ 148 w 309"/>
                <a:gd name="T49" fmla="*/ 155 h 155"/>
                <a:gd name="T50" fmla="*/ 124 w 309"/>
                <a:gd name="T51" fmla="*/ 155 h 155"/>
                <a:gd name="T52" fmla="*/ 100 w 309"/>
                <a:gd name="T53" fmla="*/ 155 h 155"/>
                <a:gd name="T54" fmla="*/ 78 w 309"/>
                <a:gd name="T55" fmla="*/ 155 h 155"/>
                <a:gd name="T56" fmla="*/ 57 w 309"/>
                <a:gd name="T57" fmla="*/ 155 h 155"/>
                <a:gd name="T58" fmla="*/ 38 w 309"/>
                <a:gd name="T59" fmla="*/ 155 h 155"/>
                <a:gd name="T60" fmla="*/ 23 w 309"/>
                <a:gd name="T61" fmla="*/ 155 h 155"/>
                <a:gd name="T62" fmla="*/ 9 w 309"/>
                <a:gd name="T63" fmla="*/ 155 h 155"/>
                <a:gd name="T64" fmla="*/ 0 w 309"/>
                <a:gd name="T65" fmla="*/ 155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9"/>
                <a:gd name="T100" fmla="*/ 0 h 155"/>
                <a:gd name="T101" fmla="*/ 309 w 309"/>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9" h="155">
                  <a:moveTo>
                    <a:pt x="0" y="155"/>
                  </a:moveTo>
                  <a:lnTo>
                    <a:pt x="3" y="123"/>
                  </a:lnTo>
                  <a:lnTo>
                    <a:pt x="12" y="94"/>
                  </a:lnTo>
                  <a:lnTo>
                    <a:pt x="26" y="68"/>
                  </a:lnTo>
                  <a:lnTo>
                    <a:pt x="45" y="45"/>
                  </a:lnTo>
                  <a:lnTo>
                    <a:pt x="68" y="26"/>
                  </a:lnTo>
                  <a:lnTo>
                    <a:pt x="94" y="13"/>
                  </a:lnTo>
                  <a:lnTo>
                    <a:pt x="123" y="3"/>
                  </a:lnTo>
                  <a:lnTo>
                    <a:pt x="154" y="0"/>
                  </a:lnTo>
                  <a:lnTo>
                    <a:pt x="186" y="3"/>
                  </a:lnTo>
                  <a:lnTo>
                    <a:pt x="214" y="13"/>
                  </a:lnTo>
                  <a:lnTo>
                    <a:pt x="240" y="26"/>
                  </a:lnTo>
                  <a:lnTo>
                    <a:pt x="263" y="45"/>
                  </a:lnTo>
                  <a:lnTo>
                    <a:pt x="283" y="68"/>
                  </a:lnTo>
                  <a:lnTo>
                    <a:pt x="296" y="94"/>
                  </a:lnTo>
                  <a:lnTo>
                    <a:pt x="306" y="123"/>
                  </a:lnTo>
                  <a:lnTo>
                    <a:pt x="309" y="155"/>
                  </a:lnTo>
                  <a:lnTo>
                    <a:pt x="296" y="155"/>
                  </a:lnTo>
                  <a:lnTo>
                    <a:pt x="281" y="155"/>
                  </a:lnTo>
                  <a:lnTo>
                    <a:pt x="262" y="155"/>
                  </a:lnTo>
                  <a:lnTo>
                    <a:pt x="242" y="155"/>
                  </a:lnTo>
                  <a:lnTo>
                    <a:pt x="220" y="155"/>
                  </a:lnTo>
                  <a:lnTo>
                    <a:pt x="196" y="155"/>
                  </a:lnTo>
                  <a:lnTo>
                    <a:pt x="172" y="155"/>
                  </a:lnTo>
                  <a:lnTo>
                    <a:pt x="148" y="155"/>
                  </a:lnTo>
                  <a:lnTo>
                    <a:pt x="124" y="155"/>
                  </a:lnTo>
                  <a:lnTo>
                    <a:pt x="100" y="155"/>
                  </a:lnTo>
                  <a:lnTo>
                    <a:pt x="78" y="155"/>
                  </a:lnTo>
                  <a:lnTo>
                    <a:pt x="57" y="155"/>
                  </a:lnTo>
                  <a:lnTo>
                    <a:pt x="38" y="155"/>
                  </a:lnTo>
                  <a:lnTo>
                    <a:pt x="23" y="155"/>
                  </a:lnTo>
                  <a:lnTo>
                    <a:pt x="9" y="155"/>
                  </a:lnTo>
                  <a:lnTo>
                    <a:pt x="0" y="155"/>
                  </a:lnTo>
                  <a:close/>
                </a:path>
              </a:pathLst>
            </a:custGeom>
            <a:solidFill>
              <a:srgbClr val="33B2B2"/>
            </a:solidFill>
            <a:ln w="9525">
              <a:noFill/>
              <a:round/>
              <a:headEnd/>
              <a:tailEnd/>
            </a:ln>
          </p:spPr>
          <p:txBody>
            <a:bodyPr/>
            <a:lstStyle/>
            <a:p>
              <a:endParaRPr lang="en-US"/>
            </a:p>
          </p:txBody>
        </p:sp>
        <p:sp>
          <p:nvSpPr>
            <p:cNvPr id="2201" name="Freeform 138"/>
            <p:cNvSpPr>
              <a:spLocks/>
            </p:cNvSpPr>
            <p:nvPr/>
          </p:nvSpPr>
          <p:spPr bwMode="auto">
            <a:xfrm>
              <a:off x="3494" y="1664"/>
              <a:ext cx="160" cy="161"/>
            </a:xfrm>
            <a:custGeom>
              <a:avLst/>
              <a:gdLst>
                <a:gd name="T0" fmla="*/ 160 w 160"/>
                <a:gd name="T1" fmla="*/ 0 h 161"/>
                <a:gd name="T2" fmla="*/ 160 w 160"/>
                <a:gd name="T3" fmla="*/ 0 h 161"/>
                <a:gd name="T4" fmla="*/ 128 w 160"/>
                <a:gd name="T5" fmla="*/ 4 h 161"/>
                <a:gd name="T6" fmla="*/ 98 w 160"/>
                <a:gd name="T7" fmla="*/ 14 h 161"/>
                <a:gd name="T8" fmla="*/ 71 w 160"/>
                <a:gd name="T9" fmla="*/ 28 h 161"/>
                <a:gd name="T10" fmla="*/ 47 w 160"/>
                <a:gd name="T11" fmla="*/ 47 h 161"/>
                <a:gd name="T12" fmla="*/ 28 w 160"/>
                <a:gd name="T13" fmla="*/ 71 h 161"/>
                <a:gd name="T14" fmla="*/ 13 w 160"/>
                <a:gd name="T15" fmla="*/ 98 h 161"/>
                <a:gd name="T16" fmla="*/ 4 w 160"/>
                <a:gd name="T17" fmla="*/ 128 h 161"/>
                <a:gd name="T18" fmla="*/ 0 w 160"/>
                <a:gd name="T19" fmla="*/ 161 h 161"/>
                <a:gd name="T20" fmla="*/ 12 w 160"/>
                <a:gd name="T21" fmla="*/ 161 h 161"/>
                <a:gd name="T22" fmla="*/ 14 w 160"/>
                <a:gd name="T23" fmla="*/ 130 h 161"/>
                <a:gd name="T24" fmla="*/ 24 w 160"/>
                <a:gd name="T25" fmla="*/ 102 h 161"/>
                <a:gd name="T26" fmla="*/ 36 w 160"/>
                <a:gd name="T27" fmla="*/ 77 h 161"/>
                <a:gd name="T28" fmla="*/ 55 w 160"/>
                <a:gd name="T29" fmla="*/ 55 h 161"/>
                <a:gd name="T30" fmla="*/ 77 w 160"/>
                <a:gd name="T31" fmla="*/ 37 h 161"/>
                <a:gd name="T32" fmla="*/ 102 w 160"/>
                <a:gd name="T33" fmla="*/ 24 h 161"/>
                <a:gd name="T34" fmla="*/ 130 w 160"/>
                <a:gd name="T35" fmla="*/ 15 h 161"/>
                <a:gd name="T36" fmla="*/ 160 w 160"/>
                <a:gd name="T37" fmla="*/ 13 h 161"/>
                <a:gd name="T38" fmla="*/ 160 w 160"/>
                <a:gd name="T39" fmla="*/ 13 h 161"/>
                <a:gd name="T40" fmla="*/ 160 w 160"/>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61"/>
                <a:gd name="T65" fmla="*/ 160 w 160"/>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61">
                  <a:moveTo>
                    <a:pt x="160" y="0"/>
                  </a:moveTo>
                  <a:lnTo>
                    <a:pt x="160" y="0"/>
                  </a:lnTo>
                  <a:lnTo>
                    <a:pt x="128" y="4"/>
                  </a:lnTo>
                  <a:lnTo>
                    <a:pt x="98" y="14"/>
                  </a:lnTo>
                  <a:lnTo>
                    <a:pt x="71" y="28"/>
                  </a:lnTo>
                  <a:lnTo>
                    <a:pt x="47" y="47"/>
                  </a:lnTo>
                  <a:lnTo>
                    <a:pt x="28" y="71"/>
                  </a:lnTo>
                  <a:lnTo>
                    <a:pt x="13" y="98"/>
                  </a:lnTo>
                  <a:lnTo>
                    <a:pt x="4" y="128"/>
                  </a:lnTo>
                  <a:lnTo>
                    <a:pt x="0" y="161"/>
                  </a:lnTo>
                  <a:lnTo>
                    <a:pt x="12" y="161"/>
                  </a:lnTo>
                  <a:lnTo>
                    <a:pt x="14" y="130"/>
                  </a:lnTo>
                  <a:lnTo>
                    <a:pt x="24" y="102"/>
                  </a:lnTo>
                  <a:lnTo>
                    <a:pt x="36" y="77"/>
                  </a:lnTo>
                  <a:lnTo>
                    <a:pt x="55" y="55"/>
                  </a:lnTo>
                  <a:lnTo>
                    <a:pt x="77" y="37"/>
                  </a:lnTo>
                  <a:lnTo>
                    <a:pt x="102" y="24"/>
                  </a:lnTo>
                  <a:lnTo>
                    <a:pt x="130" y="15"/>
                  </a:lnTo>
                  <a:lnTo>
                    <a:pt x="160" y="13"/>
                  </a:lnTo>
                  <a:lnTo>
                    <a:pt x="160" y="0"/>
                  </a:lnTo>
                  <a:close/>
                </a:path>
              </a:pathLst>
            </a:custGeom>
            <a:solidFill>
              <a:srgbClr val="000000"/>
            </a:solidFill>
            <a:ln w="9525">
              <a:noFill/>
              <a:round/>
              <a:headEnd/>
              <a:tailEnd/>
            </a:ln>
          </p:spPr>
          <p:txBody>
            <a:bodyPr/>
            <a:lstStyle/>
            <a:p>
              <a:endParaRPr lang="en-US"/>
            </a:p>
          </p:txBody>
        </p:sp>
        <p:sp>
          <p:nvSpPr>
            <p:cNvPr id="2202" name="Freeform 139"/>
            <p:cNvSpPr>
              <a:spLocks/>
            </p:cNvSpPr>
            <p:nvPr/>
          </p:nvSpPr>
          <p:spPr bwMode="auto">
            <a:xfrm>
              <a:off x="3654" y="1664"/>
              <a:ext cx="161" cy="167"/>
            </a:xfrm>
            <a:custGeom>
              <a:avLst/>
              <a:gdLst>
                <a:gd name="T0" fmla="*/ 155 w 161"/>
                <a:gd name="T1" fmla="*/ 167 h 167"/>
                <a:gd name="T2" fmla="*/ 161 w 161"/>
                <a:gd name="T3" fmla="*/ 161 h 167"/>
                <a:gd name="T4" fmla="*/ 157 w 161"/>
                <a:gd name="T5" fmla="*/ 128 h 167"/>
                <a:gd name="T6" fmla="*/ 147 w 161"/>
                <a:gd name="T7" fmla="*/ 98 h 167"/>
                <a:gd name="T8" fmla="*/ 133 w 161"/>
                <a:gd name="T9" fmla="*/ 71 h 167"/>
                <a:gd name="T10" fmla="*/ 113 w 161"/>
                <a:gd name="T11" fmla="*/ 47 h 167"/>
                <a:gd name="T12" fmla="*/ 89 w 161"/>
                <a:gd name="T13" fmla="*/ 28 h 167"/>
                <a:gd name="T14" fmla="*/ 62 w 161"/>
                <a:gd name="T15" fmla="*/ 14 h 167"/>
                <a:gd name="T16" fmla="*/ 33 w 161"/>
                <a:gd name="T17" fmla="*/ 4 h 167"/>
                <a:gd name="T18" fmla="*/ 0 w 161"/>
                <a:gd name="T19" fmla="*/ 0 h 167"/>
                <a:gd name="T20" fmla="*/ 0 w 161"/>
                <a:gd name="T21" fmla="*/ 13 h 167"/>
                <a:gd name="T22" fmla="*/ 31 w 161"/>
                <a:gd name="T23" fmla="*/ 15 h 167"/>
                <a:gd name="T24" fmla="*/ 58 w 161"/>
                <a:gd name="T25" fmla="*/ 24 h 167"/>
                <a:gd name="T26" fmla="*/ 83 w 161"/>
                <a:gd name="T27" fmla="*/ 37 h 167"/>
                <a:gd name="T28" fmla="*/ 105 w 161"/>
                <a:gd name="T29" fmla="*/ 55 h 167"/>
                <a:gd name="T30" fmla="*/ 124 w 161"/>
                <a:gd name="T31" fmla="*/ 77 h 167"/>
                <a:gd name="T32" fmla="*/ 137 w 161"/>
                <a:gd name="T33" fmla="*/ 102 h 167"/>
                <a:gd name="T34" fmla="*/ 146 w 161"/>
                <a:gd name="T35" fmla="*/ 130 h 167"/>
                <a:gd name="T36" fmla="*/ 148 w 161"/>
                <a:gd name="T37" fmla="*/ 161 h 167"/>
                <a:gd name="T38" fmla="*/ 155 w 161"/>
                <a:gd name="T39" fmla="*/ 154 h 167"/>
                <a:gd name="T40" fmla="*/ 155 w 161"/>
                <a:gd name="T41" fmla="*/ 167 h 167"/>
                <a:gd name="T42" fmla="*/ 161 w 161"/>
                <a:gd name="T43" fmla="*/ 167 h 167"/>
                <a:gd name="T44" fmla="*/ 161 w 161"/>
                <a:gd name="T45" fmla="*/ 161 h 167"/>
                <a:gd name="T46" fmla="*/ 155 w 161"/>
                <a:gd name="T47" fmla="*/ 167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
                <a:gd name="T73" fmla="*/ 0 h 167"/>
                <a:gd name="T74" fmla="*/ 161 w 16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 h="167">
                  <a:moveTo>
                    <a:pt x="155" y="167"/>
                  </a:moveTo>
                  <a:lnTo>
                    <a:pt x="161" y="161"/>
                  </a:lnTo>
                  <a:lnTo>
                    <a:pt x="157" y="128"/>
                  </a:lnTo>
                  <a:lnTo>
                    <a:pt x="147" y="98"/>
                  </a:lnTo>
                  <a:lnTo>
                    <a:pt x="133" y="71"/>
                  </a:lnTo>
                  <a:lnTo>
                    <a:pt x="113" y="47"/>
                  </a:lnTo>
                  <a:lnTo>
                    <a:pt x="89" y="28"/>
                  </a:lnTo>
                  <a:lnTo>
                    <a:pt x="62" y="14"/>
                  </a:lnTo>
                  <a:lnTo>
                    <a:pt x="33" y="4"/>
                  </a:lnTo>
                  <a:lnTo>
                    <a:pt x="0" y="0"/>
                  </a:lnTo>
                  <a:lnTo>
                    <a:pt x="0" y="13"/>
                  </a:lnTo>
                  <a:lnTo>
                    <a:pt x="31" y="15"/>
                  </a:lnTo>
                  <a:lnTo>
                    <a:pt x="58" y="24"/>
                  </a:lnTo>
                  <a:lnTo>
                    <a:pt x="83" y="37"/>
                  </a:lnTo>
                  <a:lnTo>
                    <a:pt x="105" y="55"/>
                  </a:lnTo>
                  <a:lnTo>
                    <a:pt x="124" y="77"/>
                  </a:lnTo>
                  <a:lnTo>
                    <a:pt x="137" y="102"/>
                  </a:lnTo>
                  <a:lnTo>
                    <a:pt x="146" y="130"/>
                  </a:lnTo>
                  <a:lnTo>
                    <a:pt x="148" y="161"/>
                  </a:lnTo>
                  <a:lnTo>
                    <a:pt x="155" y="154"/>
                  </a:lnTo>
                  <a:lnTo>
                    <a:pt x="155" y="167"/>
                  </a:lnTo>
                  <a:lnTo>
                    <a:pt x="161" y="167"/>
                  </a:lnTo>
                  <a:lnTo>
                    <a:pt x="161" y="161"/>
                  </a:lnTo>
                  <a:lnTo>
                    <a:pt x="155" y="167"/>
                  </a:lnTo>
                  <a:close/>
                </a:path>
              </a:pathLst>
            </a:custGeom>
            <a:solidFill>
              <a:srgbClr val="000000"/>
            </a:solidFill>
            <a:ln w="9525">
              <a:noFill/>
              <a:round/>
              <a:headEnd/>
              <a:tailEnd/>
            </a:ln>
          </p:spPr>
          <p:txBody>
            <a:bodyPr/>
            <a:lstStyle/>
            <a:p>
              <a:endParaRPr lang="en-US"/>
            </a:p>
          </p:txBody>
        </p:sp>
        <p:sp>
          <p:nvSpPr>
            <p:cNvPr id="2203" name="Freeform 140"/>
            <p:cNvSpPr>
              <a:spLocks/>
            </p:cNvSpPr>
            <p:nvPr/>
          </p:nvSpPr>
          <p:spPr bwMode="auto">
            <a:xfrm>
              <a:off x="3494" y="1818"/>
              <a:ext cx="315" cy="13"/>
            </a:xfrm>
            <a:custGeom>
              <a:avLst/>
              <a:gdLst>
                <a:gd name="T0" fmla="*/ 0 w 315"/>
                <a:gd name="T1" fmla="*/ 7 h 13"/>
                <a:gd name="T2" fmla="*/ 6 w 315"/>
                <a:gd name="T3" fmla="*/ 13 h 13"/>
                <a:gd name="T4" fmla="*/ 15 w 315"/>
                <a:gd name="T5" fmla="*/ 13 h 13"/>
                <a:gd name="T6" fmla="*/ 29 w 315"/>
                <a:gd name="T7" fmla="*/ 13 h 13"/>
                <a:gd name="T8" fmla="*/ 44 w 315"/>
                <a:gd name="T9" fmla="*/ 13 h 13"/>
                <a:gd name="T10" fmla="*/ 63 w 315"/>
                <a:gd name="T11" fmla="*/ 13 h 13"/>
                <a:gd name="T12" fmla="*/ 84 w 315"/>
                <a:gd name="T13" fmla="*/ 13 h 13"/>
                <a:gd name="T14" fmla="*/ 106 w 315"/>
                <a:gd name="T15" fmla="*/ 13 h 13"/>
                <a:gd name="T16" fmla="*/ 130 w 315"/>
                <a:gd name="T17" fmla="*/ 13 h 13"/>
                <a:gd name="T18" fmla="*/ 154 w 315"/>
                <a:gd name="T19" fmla="*/ 13 h 13"/>
                <a:gd name="T20" fmla="*/ 178 w 315"/>
                <a:gd name="T21" fmla="*/ 13 h 13"/>
                <a:gd name="T22" fmla="*/ 202 w 315"/>
                <a:gd name="T23" fmla="*/ 13 h 13"/>
                <a:gd name="T24" fmla="*/ 226 w 315"/>
                <a:gd name="T25" fmla="*/ 13 h 13"/>
                <a:gd name="T26" fmla="*/ 248 w 315"/>
                <a:gd name="T27" fmla="*/ 13 h 13"/>
                <a:gd name="T28" fmla="*/ 268 w 315"/>
                <a:gd name="T29" fmla="*/ 13 h 13"/>
                <a:gd name="T30" fmla="*/ 287 w 315"/>
                <a:gd name="T31" fmla="*/ 13 h 13"/>
                <a:gd name="T32" fmla="*/ 302 w 315"/>
                <a:gd name="T33" fmla="*/ 13 h 13"/>
                <a:gd name="T34" fmla="*/ 315 w 315"/>
                <a:gd name="T35" fmla="*/ 13 h 13"/>
                <a:gd name="T36" fmla="*/ 315 w 315"/>
                <a:gd name="T37" fmla="*/ 0 h 13"/>
                <a:gd name="T38" fmla="*/ 302 w 315"/>
                <a:gd name="T39" fmla="*/ 0 h 13"/>
                <a:gd name="T40" fmla="*/ 287 w 315"/>
                <a:gd name="T41" fmla="*/ 0 h 13"/>
                <a:gd name="T42" fmla="*/ 268 w 315"/>
                <a:gd name="T43" fmla="*/ 0 h 13"/>
                <a:gd name="T44" fmla="*/ 248 w 315"/>
                <a:gd name="T45" fmla="*/ 0 h 13"/>
                <a:gd name="T46" fmla="*/ 226 w 315"/>
                <a:gd name="T47" fmla="*/ 0 h 13"/>
                <a:gd name="T48" fmla="*/ 202 w 315"/>
                <a:gd name="T49" fmla="*/ 0 h 13"/>
                <a:gd name="T50" fmla="*/ 178 w 315"/>
                <a:gd name="T51" fmla="*/ 0 h 13"/>
                <a:gd name="T52" fmla="*/ 154 w 315"/>
                <a:gd name="T53" fmla="*/ 0 h 13"/>
                <a:gd name="T54" fmla="*/ 130 w 315"/>
                <a:gd name="T55" fmla="*/ 0 h 13"/>
                <a:gd name="T56" fmla="*/ 106 w 315"/>
                <a:gd name="T57" fmla="*/ 0 h 13"/>
                <a:gd name="T58" fmla="*/ 84 w 315"/>
                <a:gd name="T59" fmla="*/ 0 h 13"/>
                <a:gd name="T60" fmla="*/ 63 w 315"/>
                <a:gd name="T61" fmla="*/ 0 h 13"/>
                <a:gd name="T62" fmla="*/ 44 w 315"/>
                <a:gd name="T63" fmla="*/ 0 h 13"/>
                <a:gd name="T64" fmla="*/ 29 w 315"/>
                <a:gd name="T65" fmla="*/ 0 h 13"/>
                <a:gd name="T66" fmla="*/ 15 w 315"/>
                <a:gd name="T67" fmla="*/ 0 h 13"/>
                <a:gd name="T68" fmla="*/ 6 w 315"/>
                <a:gd name="T69" fmla="*/ 0 h 13"/>
                <a:gd name="T70" fmla="*/ 12 w 315"/>
                <a:gd name="T71" fmla="*/ 7 h 13"/>
                <a:gd name="T72" fmla="*/ 0 w 315"/>
                <a:gd name="T73" fmla="*/ 7 h 13"/>
                <a:gd name="T74" fmla="*/ 0 w 315"/>
                <a:gd name="T75" fmla="*/ 13 h 13"/>
                <a:gd name="T76" fmla="*/ 6 w 315"/>
                <a:gd name="T77" fmla="*/ 13 h 13"/>
                <a:gd name="T78" fmla="*/ 0 w 315"/>
                <a:gd name="T79" fmla="*/ 7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5"/>
                <a:gd name="T121" fmla="*/ 0 h 13"/>
                <a:gd name="T122" fmla="*/ 315 w 315"/>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5" h="13">
                  <a:moveTo>
                    <a:pt x="0" y="7"/>
                  </a:moveTo>
                  <a:lnTo>
                    <a:pt x="6" y="13"/>
                  </a:lnTo>
                  <a:lnTo>
                    <a:pt x="15" y="13"/>
                  </a:lnTo>
                  <a:lnTo>
                    <a:pt x="29" y="13"/>
                  </a:lnTo>
                  <a:lnTo>
                    <a:pt x="44" y="13"/>
                  </a:lnTo>
                  <a:lnTo>
                    <a:pt x="63" y="13"/>
                  </a:lnTo>
                  <a:lnTo>
                    <a:pt x="84" y="13"/>
                  </a:lnTo>
                  <a:lnTo>
                    <a:pt x="106" y="13"/>
                  </a:lnTo>
                  <a:lnTo>
                    <a:pt x="130" y="13"/>
                  </a:lnTo>
                  <a:lnTo>
                    <a:pt x="154" y="13"/>
                  </a:lnTo>
                  <a:lnTo>
                    <a:pt x="178" y="13"/>
                  </a:lnTo>
                  <a:lnTo>
                    <a:pt x="202" y="13"/>
                  </a:lnTo>
                  <a:lnTo>
                    <a:pt x="226" y="13"/>
                  </a:lnTo>
                  <a:lnTo>
                    <a:pt x="248" y="13"/>
                  </a:lnTo>
                  <a:lnTo>
                    <a:pt x="268" y="13"/>
                  </a:lnTo>
                  <a:lnTo>
                    <a:pt x="287" y="13"/>
                  </a:lnTo>
                  <a:lnTo>
                    <a:pt x="302" y="13"/>
                  </a:lnTo>
                  <a:lnTo>
                    <a:pt x="315" y="13"/>
                  </a:lnTo>
                  <a:lnTo>
                    <a:pt x="315" y="0"/>
                  </a:lnTo>
                  <a:lnTo>
                    <a:pt x="302" y="0"/>
                  </a:lnTo>
                  <a:lnTo>
                    <a:pt x="287" y="0"/>
                  </a:lnTo>
                  <a:lnTo>
                    <a:pt x="268" y="0"/>
                  </a:lnTo>
                  <a:lnTo>
                    <a:pt x="248" y="0"/>
                  </a:lnTo>
                  <a:lnTo>
                    <a:pt x="226" y="0"/>
                  </a:lnTo>
                  <a:lnTo>
                    <a:pt x="202" y="0"/>
                  </a:lnTo>
                  <a:lnTo>
                    <a:pt x="178" y="0"/>
                  </a:lnTo>
                  <a:lnTo>
                    <a:pt x="154" y="0"/>
                  </a:lnTo>
                  <a:lnTo>
                    <a:pt x="130" y="0"/>
                  </a:lnTo>
                  <a:lnTo>
                    <a:pt x="106" y="0"/>
                  </a:lnTo>
                  <a:lnTo>
                    <a:pt x="84" y="0"/>
                  </a:lnTo>
                  <a:lnTo>
                    <a:pt x="63" y="0"/>
                  </a:lnTo>
                  <a:lnTo>
                    <a:pt x="44" y="0"/>
                  </a:lnTo>
                  <a:lnTo>
                    <a:pt x="29" y="0"/>
                  </a:lnTo>
                  <a:lnTo>
                    <a:pt x="15" y="0"/>
                  </a:lnTo>
                  <a:lnTo>
                    <a:pt x="6" y="0"/>
                  </a:lnTo>
                  <a:lnTo>
                    <a:pt x="12" y="7"/>
                  </a:lnTo>
                  <a:lnTo>
                    <a:pt x="0" y="7"/>
                  </a:lnTo>
                  <a:lnTo>
                    <a:pt x="0" y="13"/>
                  </a:lnTo>
                  <a:lnTo>
                    <a:pt x="6" y="13"/>
                  </a:lnTo>
                  <a:lnTo>
                    <a:pt x="0" y="7"/>
                  </a:lnTo>
                  <a:close/>
                </a:path>
              </a:pathLst>
            </a:custGeom>
            <a:solidFill>
              <a:srgbClr val="000000"/>
            </a:solidFill>
            <a:ln w="9525">
              <a:noFill/>
              <a:round/>
              <a:headEnd/>
              <a:tailEnd/>
            </a:ln>
          </p:spPr>
          <p:txBody>
            <a:bodyPr/>
            <a:lstStyle/>
            <a:p>
              <a:endParaRPr lang="en-US"/>
            </a:p>
          </p:txBody>
        </p:sp>
        <p:sp>
          <p:nvSpPr>
            <p:cNvPr id="2204" name="Freeform 141"/>
            <p:cNvSpPr>
              <a:spLocks/>
            </p:cNvSpPr>
            <p:nvPr/>
          </p:nvSpPr>
          <p:spPr bwMode="auto">
            <a:xfrm>
              <a:off x="3634" y="1650"/>
              <a:ext cx="40" cy="20"/>
            </a:xfrm>
            <a:custGeom>
              <a:avLst/>
              <a:gdLst>
                <a:gd name="T0" fmla="*/ 0 w 40"/>
                <a:gd name="T1" fmla="*/ 20 h 20"/>
                <a:gd name="T2" fmla="*/ 1 w 40"/>
                <a:gd name="T3" fmla="*/ 13 h 20"/>
                <a:gd name="T4" fmla="*/ 6 w 40"/>
                <a:gd name="T5" fmla="*/ 7 h 20"/>
                <a:gd name="T6" fmla="*/ 12 w 40"/>
                <a:gd name="T7" fmla="*/ 3 h 20"/>
                <a:gd name="T8" fmla="*/ 20 w 40"/>
                <a:gd name="T9" fmla="*/ 0 h 20"/>
                <a:gd name="T10" fmla="*/ 28 w 40"/>
                <a:gd name="T11" fmla="*/ 3 h 20"/>
                <a:gd name="T12" fmla="*/ 34 w 40"/>
                <a:gd name="T13" fmla="*/ 7 h 20"/>
                <a:gd name="T14" fmla="*/ 38 w 40"/>
                <a:gd name="T15" fmla="*/ 13 h 20"/>
                <a:gd name="T16" fmla="*/ 40 w 40"/>
                <a:gd name="T17" fmla="*/ 20 h 20"/>
                <a:gd name="T18" fmla="*/ 36 w 40"/>
                <a:gd name="T19" fmla="*/ 20 h 20"/>
                <a:gd name="T20" fmla="*/ 32 w 40"/>
                <a:gd name="T21" fmla="*/ 20 h 20"/>
                <a:gd name="T22" fmla="*/ 25 w 40"/>
                <a:gd name="T23" fmla="*/ 20 h 20"/>
                <a:gd name="T24" fmla="*/ 20 w 40"/>
                <a:gd name="T25" fmla="*/ 20 h 20"/>
                <a:gd name="T26" fmla="*/ 14 w 40"/>
                <a:gd name="T27" fmla="*/ 20 h 20"/>
                <a:gd name="T28" fmla="*/ 9 w 40"/>
                <a:gd name="T29" fmla="*/ 20 h 20"/>
                <a:gd name="T30" fmla="*/ 4 w 40"/>
                <a:gd name="T31" fmla="*/ 20 h 20"/>
                <a:gd name="T32" fmla="*/ 0 w 4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0"/>
                <a:gd name="T53" fmla="*/ 40 w 4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0">
                  <a:moveTo>
                    <a:pt x="0" y="20"/>
                  </a:moveTo>
                  <a:lnTo>
                    <a:pt x="1" y="13"/>
                  </a:lnTo>
                  <a:lnTo>
                    <a:pt x="6" y="7"/>
                  </a:lnTo>
                  <a:lnTo>
                    <a:pt x="12" y="3"/>
                  </a:lnTo>
                  <a:lnTo>
                    <a:pt x="20" y="0"/>
                  </a:lnTo>
                  <a:lnTo>
                    <a:pt x="28" y="3"/>
                  </a:lnTo>
                  <a:lnTo>
                    <a:pt x="34" y="7"/>
                  </a:lnTo>
                  <a:lnTo>
                    <a:pt x="38" y="13"/>
                  </a:lnTo>
                  <a:lnTo>
                    <a:pt x="40" y="20"/>
                  </a:lnTo>
                  <a:lnTo>
                    <a:pt x="36" y="20"/>
                  </a:lnTo>
                  <a:lnTo>
                    <a:pt x="32" y="20"/>
                  </a:lnTo>
                  <a:lnTo>
                    <a:pt x="25" y="20"/>
                  </a:lnTo>
                  <a:lnTo>
                    <a:pt x="20" y="20"/>
                  </a:lnTo>
                  <a:lnTo>
                    <a:pt x="14" y="20"/>
                  </a:lnTo>
                  <a:lnTo>
                    <a:pt x="9" y="20"/>
                  </a:lnTo>
                  <a:lnTo>
                    <a:pt x="4" y="20"/>
                  </a:lnTo>
                  <a:lnTo>
                    <a:pt x="0" y="20"/>
                  </a:lnTo>
                  <a:close/>
                </a:path>
              </a:pathLst>
            </a:custGeom>
            <a:solidFill>
              <a:srgbClr val="000000"/>
            </a:solidFill>
            <a:ln w="9525">
              <a:noFill/>
              <a:round/>
              <a:headEnd/>
              <a:tailEnd/>
            </a:ln>
          </p:spPr>
          <p:txBody>
            <a:bodyPr/>
            <a:lstStyle/>
            <a:p>
              <a:endParaRPr lang="en-US"/>
            </a:p>
          </p:txBody>
        </p:sp>
        <p:sp>
          <p:nvSpPr>
            <p:cNvPr id="2205" name="Freeform 142"/>
            <p:cNvSpPr>
              <a:spLocks/>
            </p:cNvSpPr>
            <p:nvPr/>
          </p:nvSpPr>
          <p:spPr bwMode="auto">
            <a:xfrm>
              <a:off x="3628" y="1644"/>
              <a:ext cx="26" cy="26"/>
            </a:xfrm>
            <a:custGeom>
              <a:avLst/>
              <a:gdLst>
                <a:gd name="T0" fmla="*/ 26 w 26"/>
                <a:gd name="T1" fmla="*/ 0 h 26"/>
                <a:gd name="T2" fmla="*/ 26 w 26"/>
                <a:gd name="T3" fmla="*/ 0 h 26"/>
                <a:gd name="T4" fmla="*/ 16 w 26"/>
                <a:gd name="T5" fmla="*/ 3 h 26"/>
                <a:gd name="T6" fmla="*/ 7 w 26"/>
                <a:gd name="T7" fmla="*/ 9 h 26"/>
                <a:gd name="T8" fmla="*/ 2 w 26"/>
                <a:gd name="T9" fmla="*/ 17 h 26"/>
                <a:gd name="T10" fmla="*/ 0 w 26"/>
                <a:gd name="T11" fmla="*/ 26 h 26"/>
                <a:gd name="T12" fmla="*/ 13 w 26"/>
                <a:gd name="T13" fmla="*/ 26 h 26"/>
                <a:gd name="T14" fmla="*/ 13 w 26"/>
                <a:gd name="T15" fmla="*/ 21 h 26"/>
                <a:gd name="T16" fmla="*/ 16 w 26"/>
                <a:gd name="T17" fmla="*/ 17 h 26"/>
                <a:gd name="T18" fmla="*/ 20 w 26"/>
                <a:gd name="T19" fmla="*/ 14 h 26"/>
                <a:gd name="T20" fmla="*/ 26 w 26"/>
                <a:gd name="T21" fmla="*/ 13 h 26"/>
                <a:gd name="T22" fmla="*/ 26 w 26"/>
                <a:gd name="T23" fmla="*/ 13 h 26"/>
                <a:gd name="T24" fmla="*/ 26 w 2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26" y="0"/>
                  </a:moveTo>
                  <a:lnTo>
                    <a:pt x="26" y="0"/>
                  </a:lnTo>
                  <a:lnTo>
                    <a:pt x="16" y="3"/>
                  </a:lnTo>
                  <a:lnTo>
                    <a:pt x="7" y="9"/>
                  </a:lnTo>
                  <a:lnTo>
                    <a:pt x="2" y="17"/>
                  </a:lnTo>
                  <a:lnTo>
                    <a:pt x="0" y="26"/>
                  </a:lnTo>
                  <a:lnTo>
                    <a:pt x="13" y="26"/>
                  </a:lnTo>
                  <a:lnTo>
                    <a:pt x="13" y="21"/>
                  </a:lnTo>
                  <a:lnTo>
                    <a:pt x="16" y="17"/>
                  </a:lnTo>
                  <a:lnTo>
                    <a:pt x="20" y="14"/>
                  </a:lnTo>
                  <a:lnTo>
                    <a:pt x="26" y="13"/>
                  </a:lnTo>
                  <a:lnTo>
                    <a:pt x="26" y="0"/>
                  </a:lnTo>
                  <a:close/>
                </a:path>
              </a:pathLst>
            </a:custGeom>
            <a:solidFill>
              <a:srgbClr val="000000"/>
            </a:solidFill>
            <a:ln w="9525">
              <a:noFill/>
              <a:round/>
              <a:headEnd/>
              <a:tailEnd/>
            </a:ln>
          </p:spPr>
          <p:txBody>
            <a:bodyPr/>
            <a:lstStyle/>
            <a:p>
              <a:endParaRPr lang="en-US"/>
            </a:p>
          </p:txBody>
        </p:sp>
        <p:sp>
          <p:nvSpPr>
            <p:cNvPr id="2206" name="Freeform 143"/>
            <p:cNvSpPr>
              <a:spLocks/>
            </p:cNvSpPr>
            <p:nvPr/>
          </p:nvSpPr>
          <p:spPr bwMode="auto">
            <a:xfrm>
              <a:off x="3654" y="1644"/>
              <a:ext cx="26" cy="33"/>
            </a:xfrm>
            <a:custGeom>
              <a:avLst/>
              <a:gdLst>
                <a:gd name="T0" fmla="*/ 20 w 26"/>
                <a:gd name="T1" fmla="*/ 33 h 33"/>
                <a:gd name="T2" fmla="*/ 26 w 26"/>
                <a:gd name="T3" fmla="*/ 26 h 33"/>
                <a:gd name="T4" fmla="*/ 23 w 26"/>
                <a:gd name="T5" fmla="*/ 17 h 33"/>
                <a:gd name="T6" fmla="*/ 18 w 26"/>
                <a:gd name="T7" fmla="*/ 9 h 33"/>
                <a:gd name="T8" fmla="*/ 10 w 26"/>
                <a:gd name="T9" fmla="*/ 3 h 33"/>
                <a:gd name="T10" fmla="*/ 0 w 26"/>
                <a:gd name="T11" fmla="*/ 0 h 33"/>
                <a:gd name="T12" fmla="*/ 0 w 26"/>
                <a:gd name="T13" fmla="*/ 13 h 33"/>
                <a:gd name="T14" fmla="*/ 5 w 26"/>
                <a:gd name="T15" fmla="*/ 14 h 33"/>
                <a:gd name="T16" fmla="*/ 10 w 26"/>
                <a:gd name="T17" fmla="*/ 17 h 33"/>
                <a:gd name="T18" fmla="*/ 13 w 26"/>
                <a:gd name="T19" fmla="*/ 21 h 33"/>
                <a:gd name="T20" fmla="*/ 14 w 26"/>
                <a:gd name="T21" fmla="*/ 26 h 33"/>
                <a:gd name="T22" fmla="*/ 20 w 26"/>
                <a:gd name="T23" fmla="*/ 20 h 33"/>
                <a:gd name="T24" fmla="*/ 20 w 26"/>
                <a:gd name="T25" fmla="*/ 33 h 33"/>
                <a:gd name="T26" fmla="*/ 26 w 26"/>
                <a:gd name="T27" fmla="*/ 33 h 33"/>
                <a:gd name="T28" fmla="*/ 26 w 26"/>
                <a:gd name="T29" fmla="*/ 26 h 33"/>
                <a:gd name="T30" fmla="*/ 20 w 26"/>
                <a:gd name="T31" fmla="*/ 3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3"/>
                <a:gd name="T50" fmla="*/ 26 w 2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3">
                  <a:moveTo>
                    <a:pt x="20" y="33"/>
                  </a:moveTo>
                  <a:lnTo>
                    <a:pt x="26" y="26"/>
                  </a:lnTo>
                  <a:lnTo>
                    <a:pt x="23" y="17"/>
                  </a:lnTo>
                  <a:lnTo>
                    <a:pt x="18" y="9"/>
                  </a:lnTo>
                  <a:lnTo>
                    <a:pt x="10" y="3"/>
                  </a:lnTo>
                  <a:lnTo>
                    <a:pt x="0" y="0"/>
                  </a:lnTo>
                  <a:lnTo>
                    <a:pt x="0" y="13"/>
                  </a:lnTo>
                  <a:lnTo>
                    <a:pt x="5" y="14"/>
                  </a:lnTo>
                  <a:lnTo>
                    <a:pt x="10" y="17"/>
                  </a:lnTo>
                  <a:lnTo>
                    <a:pt x="13" y="21"/>
                  </a:lnTo>
                  <a:lnTo>
                    <a:pt x="14" y="26"/>
                  </a:lnTo>
                  <a:lnTo>
                    <a:pt x="20" y="20"/>
                  </a:lnTo>
                  <a:lnTo>
                    <a:pt x="20" y="33"/>
                  </a:lnTo>
                  <a:lnTo>
                    <a:pt x="26" y="33"/>
                  </a:lnTo>
                  <a:lnTo>
                    <a:pt x="26" y="26"/>
                  </a:lnTo>
                  <a:lnTo>
                    <a:pt x="20" y="33"/>
                  </a:lnTo>
                  <a:close/>
                </a:path>
              </a:pathLst>
            </a:custGeom>
            <a:solidFill>
              <a:srgbClr val="000000"/>
            </a:solidFill>
            <a:ln w="9525">
              <a:noFill/>
              <a:round/>
              <a:headEnd/>
              <a:tailEnd/>
            </a:ln>
          </p:spPr>
          <p:txBody>
            <a:bodyPr/>
            <a:lstStyle/>
            <a:p>
              <a:endParaRPr lang="en-US"/>
            </a:p>
          </p:txBody>
        </p:sp>
        <p:sp>
          <p:nvSpPr>
            <p:cNvPr id="2207" name="Freeform 144"/>
            <p:cNvSpPr>
              <a:spLocks/>
            </p:cNvSpPr>
            <p:nvPr/>
          </p:nvSpPr>
          <p:spPr bwMode="auto">
            <a:xfrm>
              <a:off x="3628" y="1664"/>
              <a:ext cx="46" cy="13"/>
            </a:xfrm>
            <a:custGeom>
              <a:avLst/>
              <a:gdLst>
                <a:gd name="T0" fmla="*/ 0 w 46"/>
                <a:gd name="T1" fmla="*/ 6 h 13"/>
                <a:gd name="T2" fmla="*/ 6 w 46"/>
                <a:gd name="T3" fmla="*/ 12 h 13"/>
                <a:gd name="T4" fmla="*/ 10 w 46"/>
                <a:gd name="T5" fmla="*/ 13 h 13"/>
                <a:gd name="T6" fmla="*/ 15 w 46"/>
                <a:gd name="T7" fmla="*/ 13 h 13"/>
                <a:gd name="T8" fmla="*/ 20 w 46"/>
                <a:gd name="T9" fmla="*/ 13 h 13"/>
                <a:gd name="T10" fmla="*/ 26 w 46"/>
                <a:gd name="T11" fmla="*/ 13 h 13"/>
                <a:gd name="T12" fmla="*/ 31 w 46"/>
                <a:gd name="T13" fmla="*/ 13 h 13"/>
                <a:gd name="T14" fmla="*/ 38 w 46"/>
                <a:gd name="T15" fmla="*/ 13 h 13"/>
                <a:gd name="T16" fmla="*/ 42 w 46"/>
                <a:gd name="T17" fmla="*/ 13 h 13"/>
                <a:gd name="T18" fmla="*/ 46 w 46"/>
                <a:gd name="T19" fmla="*/ 13 h 13"/>
                <a:gd name="T20" fmla="*/ 46 w 46"/>
                <a:gd name="T21" fmla="*/ 0 h 13"/>
                <a:gd name="T22" fmla="*/ 42 w 46"/>
                <a:gd name="T23" fmla="*/ 0 h 13"/>
                <a:gd name="T24" fmla="*/ 38 w 46"/>
                <a:gd name="T25" fmla="*/ 0 h 13"/>
                <a:gd name="T26" fmla="*/ 31 w 46"/>
                <a:gd name="T27" fmla="*/ 0 h 13"/>
                <a:gd name="T28" fmla="*/ 26 w 46"/>
                <a:gd name="T29" fmla="*/ 0 h 13"/>
                <a:gd name="T30" fmla="*/ 20 w 46"/>
                <a:gd name="T31" fmla="*/ 0 h 13"/>
                <a:gd name="T32" fmla="*/ 15 w 46"/>
                <a:gd name="T33" fmla="*/ 0 h 13"/>
                <a:gd name="T34" fmla="*/ 10 w 46"/>
                <a:gd name="T35" fmla="*/ 0 h 13"/>
                <a:gd name="T36" fmla="*/ 6 w 46"/>
                <a:gd name="T37" fmla="*/ 1 h 13"/>
                <a:gd name="T38" fmla="*/ 13 w 46"/>
                <a:gd name="T39" fmla="*/ 6 h 13"/>
                <a:gd name="T40" fmla="*/ 0 w 46"/>
                <a:gd name="T41" fmla="*/ 6 h 13"/>
                <a:gd name="T42" fmla="*/ 1 w 46"/>
                <a:gd name="T43" fmla="*/ 13 h 13"/>
                <a:gd name="T44" fmla="*/ 6 w 46"/>
                <a:gd name="T45" fmla="*/ 12 h 13"/>
                <a:gd name="T46" fmla="*/ 0 w 46"/>
                <a:gd name="T47" fmla="*/ 6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13"/>
                <a:gd name="T74" fmla="*/ 46 w 46"/>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13">
                  <a:moveTo>
                    <a:pt x="0" y="6"/>
                  </a:moveTo>
                  <a:lnTo>
                    <a:pt x="6" y="12"/>
                  </a:lnTo>
                  <a:lnTo>
                    <a:pt x="10" y="13"/>
                  </a:lnTo>
                  <a:lnTo>
                    <a:pt x="15" y="13"/>
                  </a:lnTo>
                  <a:lnTo>
                    <a:pt x="20" y="13"/>
                  </a:lnTo>
                  <a:lnTo>
                    <a:pt x="26" y="13"/>
                  </a:lnTo>
                  <a:lnTo>
                    <a:pt x="31" y="13"/>
                  </a:lnTo>
                  <a:lnTo>
                    <a:pt x="38" y="13"/>
                  </a:lnTo>
                  <a:lnTo>
                    <a:pt x="42" y="13"/>
                  </a:lnTo>
                  <a:lnTo>
                    <a:pt x="46" y="13"/>
                  </a:lnTo>
                  <a:lnTo>
                    <a:pt x="46" y="0"/>
                  </a:lnTo>
                  <a:lnTo>
                    <a:pt x="42" y="0"/>
                  </a:lnTo>
                  <a:lnTo>
                    <a:pt x="38" y="0"/>
                  </a:lnTo>
                  <a:lnTo>
                    <a:pt x="31" y="0"/>
                  </a:lnTo>
                  <a:lnTo>
                    <a:pt x="26" y="0"/>
                  </a:lnTo>
                  <a:lnTo>
                    <a:pt x="20" y="0"/>
                  </a:lnTo>
                  <a:lnTo>
                    <a:pt x="15" y="0"/>
                  </a:lnTo>
                  <a:lnTo>
                    <a:pt x="10" y="0"/>
                  </a:lnTo>
                  <a:lnTo>
                    <a:pt x="6" y="1"/>
                  </a:lnTo>
                  <a:lnTo>
                    <a:pt x="13" y="6"/>
                  </a:lnTo>
                  <a:lnTo>
                    <a:pt x="0" y="6"/>
                  </a:lnTo>
                  <a:lnTo>
                    <a:pt x="1" y="13"/>
                  </a:lnTo>
                  <a:lnTo>
                    <a:pt x="6" y="12"/>
                  </a:lnTo>
                  <a:lnTo>
                    <a:pt x="0" y="6"/>
                  </a:lnTo>
                  <a:close/>
                </a:path>
              </a:pathLst>
            </a:custGeom>
            <a:solidFill>
              <a:srgbClr val="000000"/>
            </a:solidFill>
            <a:ln w="9525">
              <a:noFill/>
              <a:round/>
              <a:headEnd/>
              <a:tailEnd/>
            </a:ln>
          </p:spPr>
          <p:txBody>
            <a:bodyPr/>
            <a:lstStyle/>
            <a:p>
              <a:endParaRPr lang="en-US"/>
            </a:p>
          </p:txBody>
        </p:sp>
        <p:sp>
          <p:nvSpPr>
            <p:cNvPr id="2208" name="Freeform 145"/>
            <p:cNvSpPr>
              <a:spLocks/>
            </p:cNvSpPr>
            <p:nvPr/>
          </p:nvSpPr>
          <p:spPr bwMode="auto">
            <a:xfrm>
              <a:off x="3545" y="1694"/>
              <a:ext cx="102" cy="95"/>
            </a:xfrm>
            <a:custGeom>
              <a:avLst/>
              <a:gdLst>
                <a:gd name="T0" fmla="*/ 102 w 102"/>
                <a:gd name="T1" fmla="*/ 0 h 95"/>
                <a:gd name="T2" fmla="*/ 86 w 102"/>
                <a:gd name="T3" fmla="*/ 6 h 95"/>
                <a:gd name="T4" fmla="*/ 70 w 102"/>
                <a:gd name="T5" fmla="*/ 15 h 95"/>
                <a:gd name="T6" fmla="*/ 53 w 102"/>
                <a:gd name="T7" fmla="*/ 29 h 95"/>
                <a:gd name="T8" fmla="*/ 36 w 102"/>
                <a:gd name="T9" fmla="*/ 44 h 95"/>
                <a:gd name="T10" fmla="*/ 22 w 102"/>
                <a:gd name="T11" fmla="*/ 61 h 95"/>
                <a:gd name="T12" fmla="*/ 10 w 102"/>
                <a:gd name="T13" fmla="*/ 75 h 95"/>
                <a:gd name="T14" fmla="*/ 3 w 102"/>
                <a:gd name="T15" fmla="*/ 88 h 95"/>
                <a:gd name="T16" fmla="*/ 0 w 102"/>
                <a:gd name="T17" fmla="*/ 95 h 95"/>
                <a:gd name="T18" fmla="*/ 4 w 102"/>
                <a:gd name="T19" fmla="*/ 95 h 95"/>
                <a:gd name="T20" fmla="*/ 9 w 102"/>
                <a:gd name="T21" fmla="*/ 95 h 95"/>
                <a:gd name="T22" fmla="*/ 14 w 102"/>
                <a:gd name="T23" fmla="*/ 95 h 95"/>
                <a:gd name="T24" fmla="*/ 20 w 102"/>
                <a:gd name="T25" fmla="*/ 95 h 95"/>
                <a:gd name="T26" fmla="*/ 25 w 102"/>
                <a:gd name="T27" fmla="*/ 95 h 95"/>
                <a:gd name="T28" fmla="*/ 30 w 102"/>
                <a:gd name="T29" fmla="*/ 95 h 95"/>
                <a:gd name="T30" fmla="*/ 34 w 102"/>
                <a:gd name="T31" fmla="*/ 95 h 95"/>
                <a:gd name="T32" fmla="*/ 38 w 102"/>
                <a:gd name="T33" fmla="*/ 95 h 95"/>
                <a:gd name="T34" fmla="*/ 41 w 102"/>
                <a:gd name="T35" fmla="*/ 86 h 95"/>
                <a:gd name="T36" fmla="*/ 47 w 102"/>
                <a:gd name="T37" fmla="*/ 73 h 95"/>
                <a:gd name="T38" fmla="*/ 54 w 102"/>
                <a:gd name="T39" fmla="*/ 58 h 95"/>
                <a:gd name="T40" fmla="*/ 62 w 102"/>
                <a:gd name="T41" fmla="*/ 41 h 95"/>
                <a:gd name="T42" fmla="*/ 72 w 102"/>
                <a:gd name="T43" fmla="*/ 25 h 95"/>
                <a:gd name="T44" fmla="*/ 82 w 102"/>
                <a:gd name="T45" fmla="*/ 13 h 95"/>
                <a:gd name="T46" fmla="*/ 93 w 102"/>
                <a:gd name="T47" fmla="*/ 3 h 95"/>
                <a:gd name="T48" fmla="*/ 102 w 102"/>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95"/>
                <a:gd name="T77" fmla="*/ 102 w 102"/>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95">
                  <a:moveTo>
                    <a:pt x="102" y="0"/>
                  </a:moveTo>
                  <a:lnTo>
                    <a:pt x="86" y="6"/>
                  </a:lnTo>
                  <a:lnTo>
                    <a:pt x="70" y="15"/>
                  </a:lnTo>
                  <a:lnTo>
                    <a:pt x="53" y="29"/>
                  </a:lnTo>
                  <a:lnTo>
                    <a:pt x="36" y="44"/>
                  </a:lnTo>
                  <a:lnTo>
                    <a:pt x="22" y="61"/>
                  </a:lnTo>
                  <a:lnTo>
                    <a:pt x="10" y="75"/>
                  </a:lnTo>
                  <a:lnTo>
                    <a:pt x="3" y="88"/>
                  </a:lnTo>
                  <a:lnTo>
                    <a:pt x="0" y="95"/>
                  </a:lnTo>
                  <a:lnTo>
                    <a:pt x="4" y="95"/>
                  </a:lnTo>
                  <a:lnTo>
                    <a:pt x="9" y="95"/>
                  </a:lnTo>
                  <a:lnTo>
                    <a:pt x="14" y="95"/>
                  </a:lnTo>
                  <a:lnTo>
                    <a:pt x="20" y="95"/>
                  </a:lnTo>
                  <a:lnTo>
                    <a:pt x="25" y="95"/>
                  </a:lnTo>
                  <a:lnTo>
                    <a:pt x="30" y="95"/>
                  </a:lnTo>
                  <a:lnTo>
                    <a:pt x="34" y="95"/>
                  </a:lnTo>
                  <a:lnTo>
                    <a:pt x="38" y="95"/>
                  </a:lnTo>
                  <a:lnTo>
                    <a:pt x="41" y="86"/>
                  </a:lnTo>
                  <a:lnTo>
                    <a:pt x="47" y="73"/>
                  </a:lnTo>
                  <a:lnTo>
                    <a:pt x="54" y="58"/>
                  </a:lnTo>
                  <a:lnTo>
                    <a:pt x="62" y="41"/>
                  </a:lnTo>
                  <a:lnTo>
                    <a:pt x="72" y="25"/>
                  </a:lnTo>
                  <a:lnTo>
                    <a:pt x="82" y="13"/>
                  </a:lnTo>
                  <a:lnTo>
                    <a:pt x="93" y="3"/>
                  </a:lnTo>
                  <a:lnTo>
                    <a:pt x="102" y="0"/>
                  </a:lnTo>
                  <a:close/>
                </a:path>
              </a:pathLst>
            </a:custGeom>
            <a:solidFill>
              <a:srgbClr val="FFFFFF"/>
            </a:solidFill>
            <a:ln w="9525">
              <a:noFill/>
              <a:round/>
              <a:headEnd/>
              <a:tailEnd/>
            </a:ln>
          </p:spPr>
          <p:txBody>
            <a:bodyPr/>
            <a:lstStyle/>
            <a:p>
              <a:endParaRPr lang="en-US"/>
            </a:p>
          </p:txBody>
        </p:sp>
        <p:sp>
          <p:nvSpPr>
            <p:cNvPr id="2209" name="Freeform 146"/>
            <p:cNvSpPr>
              <a:spLocks/>
            </p:cNvSpPr>
            <p:nvPr/>
          </p:nvSpPr>
          <p:spPr bwMode="auto">
            <a:xfrm>
              <a:off x="3072" y="1693"/>
              <a:ext cx="61" cy="114"/>
            </a:xfrm>
            <a:custGeom>
              <a:avLst/>
              <a:gdLst>
                <a:gd name="T0" fmla="*/ 61 w 61"/>
                <a:gd name="T1" fmla="*/ 48 h 114"/>
                <a:gd name="T2" fmla="*/ 61 w 61"/>
                <a:gd name="T3" fmla="*/ 69 h 114"/>
                <a:gd name="T4" fmla="*/ 55 w 61"/>
                <a:gd name="T5" fmla="*/ 74 h 114"/>
                <a:gd name="T6" fmla="*/ 50 w 61"/>
                <a:gd name="T7" fmla="*/ 81 h 114"/>
                <a:gd name="T8" fmla="*/ 43 w 61"/>
                <a:gd name="T9" fmla="*/ 88 h 114"/>
                <a:gd name="T10" fmla="*/ 35 w 61"/>
                <a:gd name="T11" fmla="*/ 95 h 114"/>
                <a:gd name="T12" fmla="*/ 28 w 61"/>
                <a:gd name="T13" fmla="*/ 102 h 114"/>
                <a:gd name="T14" fmla="*/ 21 w 61"/>
                <a:gd name="T15" fmla="*/ 109 h 114"/>
                <a:gd name="T16" fmla="*/ 16 w 61"/>
                <a:gd name="T17" fmla="*/ 113 h 114"/>
                <a:gd name="T18" fmla="*/ 10 w 61"/>
                <a:gd name="T19" fmla="*/ 114 h 114"/>
                <a:gd name="T20" fmla="*/ 4 w 61"/>
                <a:gd name="T21" fmla="*/ 97 h 114"/>
                <a:gd name="T22" fmla="*/ 0 w 61"/>
                <a:gd name="T23" fmla="*/ 61 h 114"/>
                <a:gd name="T24" fmla="*/ 0 w 61"/>
                <a:gd name="T25" fmla="*/ 22 h 114"/>
                <a:gd name="T26" fmla="*/ 5 w 61"/>
                <a:gd name="T27" fmla="*/ 1 h 114"/>
                <a:gd name="T28" fmla="*/ 9 w 61"/>
                <a:gd name="T29" fmla="*/ 0 h 114"/>
                <a:gd name="T30" fmla="*/ 15 w 61"/>
                <a:gd name="T31" fmla="*/ 3 h 114"/>
                <a:gd name="T32" fmla="*/ 22 w 61"/>
                <a:gd name="T33" fmla="*/ 10 h 114"/>
                <a:gd name="T34" fmla="*/ 29 w 61"/>
                <a:gd name="T35" fmla="*/ 17 h 114"/>
                <a:gd name="T36" fmla="*/ 38 w 61"/>
                <a:gd name="T37" fmla="*/ 26 h 114"/>
                <a:gd name="T38" fmla="*/ 46 w 61"/>
                <a:gd name="T39" fmla="*/ 35 h 114"/>
                <a:gd name="T40" fmla="*/ 53 w 61"/>
                <a:gd name="T41" fmla="*/ 42 h 114"/>
                <a:gd name="T42" fmla="*/ 61 w 61"/>
                <a:gd name="T43" fmla="*/ 48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114"/>
                <a:gd name="T68" fmla="*/ 61 w 61"/>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114">
                  <a:moveTo>
                    <a:pt x="61" y="48"/>
                  </a:moveTo>
                  <a:lnTo>
                    <a:pt x="61" y="69"/>
                  </a:lnTo>
                  <a:lnTo>
                    <a:pt x="55" y="74"/>
                  </a:lnTo>
                  <a:lnTo>
                    <a:pt x="50" y="81"/>
                  </a:lnTo>
                  <a:lnTo>
                    <a:pt x="43" y="88"/>
                  </a:lnTo>
                  <a:lnTo>
                    <a:pt x="35" y="95"/>
                  </a:lnTo>
                  <a:lnTo>
                    <a:pt x="28" y="102"/>
                  </a:lnTo>
                  <a:lnTo>
                    <a:pt x="21" y="109"/>
                  </a:lnTo>
                  <a:lnTo>
                    <a:pt x="16" y="113"/>
                  </a:lnTo>
                  <a:lnTo>
                    <a:pt x="10" y="114"/>
                  </a:lnTo>
                  <a:lnTo>
                    <a:pt x="4" y="97"/>
                  </a:lnTo>
                  <a:lnTo>
                    <a:pt x="0" y="61"/>
                  </a:lnTo>
                  <a:lnTo>
                    <a:pt x="0" y="22"/>
                  </a:lnTo>
                  <a:lnTo>
                    <a:pt x="5" y="1"/>
                  </a:lnTo>
                  <a:lnTo>
                    <a:pt x="9" y="0"/>
                  </a:lnTo>
                  <a:lnTo>
                    <a:pt x="15" y="3"/>
                  </a:lnTo>
                  <a:lnTo>
                    <a:pt x="22" y="10"/>
                  </a:lnTo>
                  <a:lnTo>
                    <a:pt x="29" y="17"/>
                  </a:lnTo>
                  <a:lnTo>
                    <a:pt x="38" y="26"/>
                  </a:lnTo>
                  <a:lnTo>
                    <a:pt x="46" y="35"/>
                  </a:lnTo>
                  <a:lnTo>
                    <a:pt x="53" y="42"/>
                  </a:lnTo>
                  <a:lnTo>
                    <a:pt x="61" y="48"/>
                  </a:lnTo>
                  <a:close/>
                </a:path>
              </a:pathLst>
            </a:custGeom>
            <a:solidFill>
              <a:srgbClr val="006666"/>
            </a:solidFill>
            <a:ln w="9525">
              <a:noFill/>
              <a:round/>
              <a:headEnd/>
              <a:tailEnd/>
            </a:ln>
          </p:spPr>
          <p:txBody>
            <a:bodyPr/>
            <a:lstStyle/>
            <a:p>
              <a:endParaRPr lang="en-US"/>
            </a:p>
          </p:txBody>
        </p:sp>
        <p:sp>
          <p:nvSpPr>
            <p:cNvPr id="2210" name="Freeform 147"/>
            <p:cNvSpPr>
              <a:spLocks/>
            </p:cNvSpPr>
            <p:nvPr/>
          </p:nvSpPr>
          <p:spPr bwMode="auto">
            <a:xfrm>
              <a:off x="3173" y="1775"/>
              <a:ext cx="109" cy="388"/>
            </a:xfrm>
            <a:custGeom>
              <a:avLst/>
              <a:gdLst>
                <a:gd name="T0" fmla="*/ 44 w 109"/>
                <a:gd name="T1" fmla="*/ 23 h 388"/>
                <a:gd name="T2" fmla="*/ 47 w 109"/>
                <a:gd name="T3" fmla="*/ 69 h 388"/>
                <a:gd name="T4" fmla="*/ 47 w 109"/>
                <a:gd name="T5" fmla="*/ 121 h 388"/>
                <a:gd name="T6" fmla="*/ 45 w 109"/>
                <a:gd name="T7" fmla="*/ 173 h 388"/>
                <a:gd name="T8" fmla="*/ 39 w 109"/>
                <a:gd name="T9" fmla="*/ 225 h 388"/>
                <a:gd name="T10" fmla="*/ 32 w 109"/>
                <a:gd name="T11" fmla="*/ 274 h 388"/>
                <a:gd name="T12" fmla="*/ 22 w 109"/>
                <a:gd name="T13" fmla="*/ 317 h 388"/>
                <a:gd name="T14" fmla="*/ 12 w 109"/>
                <a:gd name="T15" fmla="*/ 353 h 388"/>
                <a:gd name="T16" fmla="*/ 0 w 109"/>
                <a:gd name="T17" fmla="*/ 379 h 388"/>
                <a:gd name="T18" fmla="*/ 5 w 109"/>
                <a:gd name="T19" fmla="*/ 381 h 388"/>
                <a:gd name="T20" fmla="*/ 11 w 109"/>
                <a:gd name="T21" fmla="*/ 384 h 388"/>
                <a:gd name="T22" fmla="*/ 16 w 109"/>
                <a:gd name="T23" fmla="*/ 386 h 388"/>
                <a:gd name="T24" fmla="*/ 20 w 109"/>
                <a:gd name="T25" fmla="*/ 388 h 388"/>
                <a:gd name="T26" fmla="*/ 24 w 109"/>
                <a:gd name="T27" fmla="*/ 371 h 388"/>
                <a:gd name="T28" fmla="*/ 33 w 109"/>
                <a:gd name="T29" fmla="*/ 342 h 388"/>
                <a:gd name="T30" fmla="*/ 44 w 109"/>
                <a:gd name="T31" fmla="*/ 303 h 388"/>
                <a:gd name="T32" fmla="*/ 59 w 109"/>
                <a:gd name="T33" fmla="*/ 260 h 388"/>
                <a:gd name="T34" fmla="*/ 72 w 109"/>
                <a:gd name="T35" fmla="*/ 218 h 388"/>
                <a:gd name="T36" fmla="*/ 87 w 109"/>
                <a:gd name="T37" fmla="*/ 177 h 388"/>
                <a:gd name="T38" fmla="*/ 99 w 109"/>
                <a:gd name="T39" fmla="*/ 143 h 388"/>
                <a:gd name="T40" fmla="*/ 109 w 109"/>
                <a:gd name="T41" fmla="*/ 121 h 388"/>
                <a:gd name="T42" fmla="*/ 102 w 109"/>
                <a:gd name="T43" fmla="*/ 114 h 388"/>
                <a:gd name="T44" fmla="*/ 95 w 109"/>
                <a:gd name="T45" fmla="*/ 105 h 388"/>
                <a:gd name="T46" fmla="*/ 87 w 109"/>
                <a:gd name="T47" fmla="*/ 96 h 388"/>
                <a:gd name="T48" fmla="*/ 78 w 109"/>
                <a:gd name="T49" fmla="*/ 87 h 388"/>
                <a:gd name="T50" fmla="*/ 84 w 109"/>
                <a:gd name="T51" fmla="*/ 80 h 388"/>
                <a:gd name="T52" fmla="*/ 89 w 109"/>
                <a:gd name="T53" fmla="*/ 72 h 388"/>
                <a:gd name="T54" fmla="*/ 96 w 109"/>
                <a:gd name="T55" fmla="*/ 63 h 388"/>
                <a:gd name="T56" fmla="*/ 105 w 109"/>
                <a:gd name="T57" fmla="*/ 53 h 388"/>
                <a:gd name="T58" fmla="*/ 100 w 109"/>
                <a:gd name="T59" fmla="*/ 49 h 388"/>
                <a:gd name="T60" fmla="*/ 96 w 109"/>
                <a:gd name="T61" fmla="*/ 43 h 388"/>
                <a:gd name="T62" fmla="*/ 90 w 109"/>
                <a:gd name="T63" fmla="*/ 37 h 388"/>
                <a:gd name="T64" fmla="*/ 85 w 109"/>
                <a:gd name="T65" fmla="*/ 30 h 388"/>
                <a:gd name="T66" fmla="*/ 77 w 109"/>
                <a:gd name="T67" fmla="*/ 23 h 388"/>
                <a:gd name="T68" fmla="*/ 71 w 109"/>
                <a:gd name="T69" fmla="*/ 14 h 388"/>
                <a:gd name="T70" fmla="*/ 64 w 109"/>
                <a:gd name="T71" fmla="*/ 7 h 388"/>
                <a:gd name="T72" fmla="*/ 58 w 109"/>
                <a:gd name="T73" fmla="*/ 0 h 388"/>
                <a:gd name="T74" fmla="*/ 58 w 109"/>
                <a:gd name="T75" fmla="*/ 7 h 388"/>
                <a:gd name="T76" fmla="*/ 56 w 109"/>
                <a:gd name="T77" fmla="*/ 17 h 388"/>
                <a:gd name="T78" fmla="*/ 51 w 109"/>
                <a:gd name="T79" fmla="*/ 24 h 388"/>
                <a:gd name="T80" fmla="*/ 44 w 109"/>
                <a:gd name="T81" fmla="*/ 23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9"/>
                <a:gd name="T124" fmla="*/ 0 h 388"/>
                <a:gd name="T125" fmla="*/ 109 w 109"/>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9" h="388">
                  <a:moveTo>
                    <a:pt x="44" y="23"/>
                  </a:moveTo>
                  <a:lnTo>
                    <a:pt x="47" y="69"/>
                  </a:lnTo>
                  <a:lnTo>
                    <a:pt x="47" y="121"/>
                  </a:lnTo>
                  <a:lnTo>
                    <a:pt x="45" y="173"/>
                  </a:lnTo>
                  <a:lnTo>
                    <a:pt x="39" y="225"/>
                  </a:lnTo>
                  <a:lnTo>
                    <a:pt x="32" y="274"/>
                  </a:lnTo>
                  <a:lnTo>
                    <a:pt x="22" y="317"/>
                  </a:lnTo>
                  <a:lnTo>
                    <a:pt x="12" y="353"/>
                  </a:lnTo>
                  <a:lnTo>
                    <a:pt x="0" y="379"/>
                  </a:lnTo>
                  <a:lnTo>
                    <a:pt x="5" y="381"/>
                  </a:lnTo>
                  <a:lnTo>
                    <a:pt x="11" y="384"/>
                  </a:lnTo>
                  <a:lnTo>
                    <a:pt x="16" y="386"/>
                  </a:lnTo>
                  <a:lnTo>
                    <a:pt x="20" y="388"/>
                  </a:lnTo>
                  <a:lnTo>
                    <a:pt x="24" y="371"/>
                  </a:lnTo>
                  <a:lnTo>
                    <a:pt x="33" y="342"/>
                  </a:lnTo>
                  <a:lnTo>
                    <a:pt x="44" y="303"/>
                  </a:lnTo>
                  <a:lnTo>
                    <a:pt x="59" y="260"/>
                  </a:lnTo>
                  <a:lnTo>
                    <a:pt x="72" y="218"/>
                  </a:lnTo>
                  <a:lnTo>
                    <a:pt x="87" y="177"/>
                  </a:lnTo>
                  <a:lnTo>
                    <a:pt x="99" y="143"/>
                  </a:lnTo>
                  <a:lnTo>
                    <a:pt x="109" y="121"/>
                  </a:lnTo>
                  <a:lnTo>
                    <a:pt x="102" y="114"/>
                  </a:lnTo>
                  <a:lnTo>
                    <a:pt x="95" y="105"/>
                  </a:lnTo>
                  <a:lnTo>
                    <a:pt x="87" y="96"/>
                  </a:lnTo>
                  <a:lnTo>
                    <a:pt x="78" y="87"/>
                  </a:lnTo>
                  <a:lnTo>
                    <a:pt x="84" y="80"/>
                  </a:lnTo>
                  <a:lnTo>
                    <a:pt x="89" y="72"/>
                  </a:lnTo>
                  <a:lnTo>
                    <a:pt x="96" y="63"/>
                  </a:lnTo>
                  <a:lnTo>
                    <a:pt x="105" y="53"/>
                  </a:lnTo>
                  <a:lnTo>
                    <a:pt x="100" y="49"/>
                  </a:lnTo>
                  <a:lnTo>
                    <a:pt x="96" y="43"/>
                  </a:lnTo>
                  <a:lnTo>
                    <a:pt x="90" y="37"/>
                  </a:lnTo>
                  <a:lnTo>
                    <a:pt x="85" y="30"/>
                  </a:lnTo>
                  <a:lnTo>
                    <a:pt x="77" y="23"/>
                  </a:lnTo>
                  <a:lnTo>
                    <a:pt x="71" y="14"/>
                  </a:lnTo>
                  <a:lnTo>
                    <a:pt x="64" y="7"/>
                  </a:lnTo>
                  <a:lnTo>
                    <a:pt x="58" y="0"/>
                  </a:lnTo>
                  <a:lnTo>
                    <a:pt x="58" y="7"/>
                  </a:lnTo>
                  <a:lnTo>
                    <a:pt x="56" y="17"/>
                  </a:lnTo>
                  <a:lnTo>
                    <a:pt x="51" y="24"/>
                  </a:lnTo>
                  <a:lnTo>
                    <a:pt x="44" y="23"/>
                  </a:lnTo>
                  <a:close/>
                </a:path>
              </a:pathLst>
            </a:custGeom>
            <a:solidFill>
              <a:srgbClr val="000000"/>
            </a:solidFill>
            <a:ln w="9525">
              <a:noFill/>
              <a:round/>
              <a:headEnd/>
              <a:tailEnd/>
            </a:ln>
          </p:spPr>
          <p:txBody>
            <a:bodyPr/>
            <a:lstStyle/>
            <a:p>
              <a:endParaRPr lang="en-US"/>
            </a:p>
          </p:txBody>
        </p:sp>
        <p:sp>
          <p:nvSpPr>
            <p:cNvPr id="2211" name="Freeform 148"/>
            <p:cNvSpPr>
              <a:spLocks/>
            </p:cNvSpPr>
            <p:nvPr/>
          </p:nvSpPr>
          <p:spPr bwMode="auto">
            <a:xfrm>
              <a:off x="3149" y="1738"/>
              <a:ext cx="10" cy="8"/>
            </a:xfrm>
            <a:custGeom>
              <a:avLst/>
              <a:gdLst>
                <a:gd name="T0" fmla="*/ 0 w 10"/>
                <a:gd name="T1" fmla="*/ 6 h 8"/>
                <a:gd name="T2" fmla="*/ 4 w 10"/>
                <a:gd name="T3" fmla="*/ 8 h 8"/>
                <a:gd name="T4" fmla="*/ 8 w 10"/>
                <a:gd name="T5" fmla="*/ 7 h 8"/>
                <a:gd name="T6" fmla="*/ 10 w 10"/>
                <a:gd name="T7" fmla="*/ 4 h 8"/>
                <a:gd name="T8" fmla="*/ 9 w 10"/>
                <a:gd name="T9" fmla="*/ 0 h 8"/>
                <a:gd name="T10" fmla="*/ 0 w 10"/>
                <a:gd name="T11" fmla="*/ 6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6"/>
                  </a:moveTo>
                  <a:lnTo>
                    <a:pt x="4" y="8"/>
                  </a:lnTo>
                  <a:lnTo>
                    <a:pt x="8" y="7"/>
                  </a:lnTo>
                  <a:lnTo>
                    <a:pt x="10" y="4"/>
                  </a:lnTo>
                  <a:lnTo>
                    <a:pt x="9" y="0"/>
                  </a:lnTo>
                  <a:lnTo>
                    <a:pt x="0" y="6"/>
                  </a:lnTo>
                  <a:close/>
                </a:path>
              </a:pathLst>
            </a:custGeom>
            <a:solidFill>
              <a:srgbClr val="000000"/>
            </a:solidFill>
            <a:ln w="9525">
              <a:noFill/>
              <a:round/>
              <a:headEnd/>
              <a:tailEnd/>
            </a:ln>
          </p:spPr>
          <p:txBody>
            <a:bodyPr/>
            <a:lstStyle/>
            <a:p>
              <a:endParaRPr lang="en-US"/>
            </a:p>
          </p:txBody>
        </p:sp>
        <p:sp>
          <p:nvSpPr>
            <p:cNvPr id="2212" name="Freeform 149"/>
            <p:cNvSpPr>
              <a:spLocks/>
            </p:cNvSpPr>
            <p:nvPr/>
          </p:nvSpPr>
          <p:spPr bwMode="auto">
            <a:xfrm>
              <a:off x="3013" y="1643"/>
              <a:ext cx="145" cy="101"/>
            </a:xfrm>
            <a:custGeom>
              <a:avLst/>
              <a:gdLst>
                <a:gd name="T0" fmla="*/ 0 w 145"/>
                <a:gd name="T1" fmla="*/ 11 h 101"/>
                <a:gd name="T2" fmla="*/ 21 w 145"/>
                <a:gd name="T3" fmla="*/ 13 h 101"/>
                <a:gd name="T4" fmla="*/ 43 w 145"/>
                <a:gd name="T5" fmla="*/ 21 h 101"/>
                <a:gd name="T6" fmla="*/ 65 w 145"/>
                <a:gd name="T7" fmla="*/ 34 h 101"/>
                <a:gd name="T8" fmla="*/ 86 w 145"/>
                <a:gd name="T9" fmla="*/ 49 h 101"/>
                <a:gd name="T10" fmla="*/ 103 w 145"/>
                <a:gd name="T11" fmla="*/ 66 h 101"/>
                <a:gd name="T12" fmla="*/ 118 w 145"/>
                <a:gd name="T13" fmla="*/ 82 h 101"/>
                <a:gd name="T14" fmla="*/ 130 w 145"/>
                <a:gd name="T15" fmla="*/ 93 h 101"/>
                <a:gd name="T16" fmla="*/ 136 w 145"/>
                <a:gd name="T17" fmla="*/ 101 h 101"/>
                <a:gd name="T18" fmla="*/ 145 w 145"/>
                <a:gd name="T19" fmla="*/ 95 h 101"/>
                <a:gd name="T20" fmla="*/ 138 w 145"/>
                <a:gd name="T21" fmla="*/ 87 h 101"/>
                <a:gd name="T22" fmla="*/ 127 w 145"/>
                <a:gd name="T23" fmla="*/ 73 h 101"/>
                <a:gd name="T24" fmla="*/ 111 w 145"/>
                <a:gd name="T25" fmla="*/ 58 h 101"/>
                <a:gd name="T26" fmla="*/ 92 w 145"/>
                <a:gd name="T27" fmla="*/ 41 h 101"/>
                <a:gd name="T28" fmla="*/ 72 w 145"/>
                <a:gd name="T29" fmla="*/ 25 h 101"/>
                <a:gd name="T30" fmla="*/ 48 w 145"/>
                <a:gd name="T31" fmla="*/ 11 h 101"/>
                <a:gd name="T32" fmla="*/ 24 w 145"/>
                <a:gd name="T33" fmla="*/ 2 h 101"/>
                <a:gd name="T34" fmla="*/ 0 w 145"/>
                <a:gd name="T35" fmla="*/ 0 h 101"/>
                <a:gd name="T36" fmla="*/ 0 w 145"/>
                <a:gd name="T37" fmla="*/ 11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101"/>
                <a:gd name="T59" fmla="*/ 145 w 145"/>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101">
                  <a:moveTo>
                    <a:pt x="0" y="11"/>
                  </a:moveTo>
                  <a:lnTo>
                    <a:pt x="21" y="13"/>
                  </a:lnTo>
                  <a:lnTo>
                    <a:pt x="43" y="21"/>
                  </a:lnTo>
                  <a:lnTo>
                    <a:pt x="65" y="34"/>
                  </a:lnTo>
                  <a:lnTo>
                    <a:pt x="86" y="49"/>
                  </a:lnTo>
                  <a:lnTo>
                    <a:pt x="103" y="66"/>
                  </a:lnTo>
                  <a:lnTo>
                    <a:pt x="118" y="82"/>
                  </a:lnTo>
                  <a:lnTo>
                    <a:pt x="130" y="93"/>
                  </a:lnTo>
                  <a:lnTo>
                    <a:pt x="136" y="101"/>
                  </a:lnTo>
                  <a:lnTo>
                    <a:pt x="145" y="95"/>
                  </a:lnTo>
                  <a:lnTo>
                    <a:pt x="138" y="87"/>
                  </a:lnTo>
                  <a:lnTo>
                    <a:pt x="127" y="73"/>
                  </a:lnTo>
                  <a:lnTo>
                    <a:pt x="111" y="58"/>
                  </a:lnTo>
                  <a:lnTo>
                    <a:pt x="92" y="41"/>
                  </a:lnTo>
                  <a:lnTo>
                    <a:pt x="72" y="25"/>
                  </a:lnTo>
                  <a:lnTo>
                    <a:pt x="48" y="11"/>
                  </a:lnTo>
                  <a:lnTo>
                    <a:pt x="24" y="2"/>
                  </a:lnTo>
                  <a:lnTo>
                    <a:pt x="0" y="0"/>
                  </a:lnTo>
                  <a:lnTo>
                    <a:pt x="0" y="11"/>
                  </a:lnTo>
                  <a:close/>
                </a:path>
              </a:pathLst>
            </a:custGeom>
            <a:solidFill>
              <a:srgbClr val="000000"/>
            </a:solidFill>
            <a:ln w="9525">
              <a:noFill/>
              <a:round/>
              <a:headEnd/>
              <a:tailEnd/>
            </a:ln>
          </p:spPr>
          <p:txBody>
            <a:bodyPr/>
            <a:lstStyle/>
            <a:p>
              <a:endParaRPr lang="en-US"/>
            </a:p>
          </p:txBody>
        </p:sp>
        <p:sp>
          <p:nvSpPr>
            <p:cNvPr id="2213" name="Freeform 150"/>
            <p:cNvSpPr>
              <a:spLocks/>
            </p:cNvSpPr>
            <p:nvPr/>
          </p:nvSpPr>
          <p:spPr bwMode="auto">
            <a:xfrm>
              <a:off x="3008" y="1643"/>
              <a:ext cx="5" cy="11"/>
            </a:xfrm>
            <a:custGeom>
              <a:avLst/>
              <a:gdLst>
                <a:gd name="T0" fmla="*/ 5 w 5"/>
                <a:gd name="T1" fmla="*/ 0 h 11"/>
                <a:gd name="T2" fmla="*/ 1 w 5"/>
                <a:gd name="T3" fmla="*/ 2 h 11"/>
                <a:gd name="T4" fmla="*/ 0 w 5"/>
                <a:gd name="T5" fmla="*/ 5 h 11"/>
                <a:gd name="T6" fmla="*/ 1 w 5"/>
                <a:gd name="T7" fmla="*/ 9 h 11"/>
                <a:gd name="T8" fmla="*/ 5 w 5"/>
                <a:gd name="T9" fmla="*/ 11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0"/>
                  </a:moveTo>
                  <a:lnTo>
                    <a:pt x="1" y="2"/>
                  </a:lnTo>
                  <a:lnTo>
                    <a:pt x="0" y="5"/>
                  </a:lnTo>
                  <a:lnTo>
                    <a:pt x="1" y="9"/>
                  </a:lnTo>
                  <a:lnTo>
                    <a:pt x="5" y="11"/>
                  </a:lnTo>
                  <a:lnTo>
                    <a:pt x="5" y="0"/>
                  </a:lnTo>
                  <a:close/>
                </a:path>
              </a:pathLst>
            </a:custGeom>
            <a:solidFill>
              <a:srgbClr val="000000"/>
            </a:solidFill>
            <a:ln w="9525">
              <a:noFill/>
              <a:round/>
              <a:headEnd/>
              <a:tailEnd/>
            </a:ln>
          </p:spPr>
          <p:txBody>
            <a:bodyPr/>
            <a:lstStyle/>
            <a:p>
              <a:endParaRPr lang="en-US"/>
            </a:p>
          </p:txBody>
        </p:sp>
        <p:sp>
          <p:nvSpPr>
            <p:cNvPr id="2214" name="Freeform 151"/>
            <p:cNvSpPr>
              <a:spLocks/>
            </p:cNvSpPr>
            <p:nvPr/>
          </p:nvSpPr>
          <p:spPr bwMode="auto">
            <a:xfrm>
              <a:off x="3232" y="1973"/>
              <a:ext cx="276" cy="145"/>
            </a:xfrm>
            <a:custGeom>
              <a:avLst/>
              <a:gdLst>
                <a:gd name="T0" fmla="*/ 243 w 276"/>
                <a:gd name="T1" fmla="*/ 2 h 145"/>
                <a:gd name="T2" fmla="*/ 235 w 276"/>
                <a:gd name="T3" fmla="*/ 2 h 145"/>
                <a:gd name="T4" fmla="*/ 226 w 276"/>
                <a:gd name="T5" fmla="*/ 2 h 145"/>
                <a:gd name="T6" fmla="*/ 215 w 276"/>
                <a:gd name="T7" fmla="*/ 2 h 145"/>
                <a:gd name="T8" fmla="*/ 202 w 276"/>
                <a:gd name="T9" fmla="*/ 2 h 145"/>
                <a:gd name="T10" fmla="*/ 189 w 276"/>
                <a:gd name="T11" fmla="*/ 2 h 145"/>
                <a:gd name="T12" fmla="*/ 174 w 276"/>
                <a:gd name="T13" fmla="*/ 2 h 145"/>
                <a:gd name="T14" fmla="*/ 159 w 276"/>
                <a:gd name="T15" fmla="*/ 1 h 145"/>
                <a:gd name="T16" fmla="*/ 145 w 276"/>
                <a:gd name="T17" fmla="*/ 1 h 145"/>
                <a:gd name="T18" fmla="*/ 130 w 276"/>
                <a:gd name="T19" fmla="*/ 1 h 145"/>
                <a:gd name="T20" fmla="*/ 115 w 276"/>
                <a:gd name="T21" fmla="*/ 1 h 145"/>
                <a:gd name="T22" fmla="*/ 103 w 276"/>
                <a:gd name="T23" fmla="*/ 1 h 145"/>
                <a:gd name="T24" fmla="*/ 91 w 276"/>
                <a:gd name="T25" fmla="*/ 0 h 145"/>
                <a:gd name="T26" fmla="*/ 81 w 276"/>
                <a:gd name="T27" fmla="*/ 0 h 145"/>
                <a:gd name="T28" fmla="*/ 73 w 276"/>
                <a:gd name="T29" fmla="*/ 1 h 145"/>
                <a:gd name="T30" fmla="*/ 66 w 276"/>
                <a:gd name="T31" fmla="*/ 1 h 145"/>
                <a:gd name="T32" fmla="*/ 63 w 276"/>
                <a:gd name="T33" fmla="*/ 1 h 145"/>
                <a:gd name="T34" fmla="*/ 59 w 276"/>
                <a:gd name="T35" fmla="*/ 9 h 145"/>
                <a:gd name="T36" fmla="*/ 52 w 276"/>
                <a:gd name="T37" fmla="*/ 25 h 145"/>
                <a:gd name="T38" fmla="*/ 42 w 276"/>
                <a:gd name="T39" fmla="*/ 46 h 145"/>
                <a:gd name="T40" fmla="*/ 32 w 276"/>
                <a:gd name="T41" fmla="*/ 71 h 145"/>
                <a:gd name="T42" fmla="*/ 21 w 276"/>
                <a:gd name="T43" fmla="*/ 95 h 145"/>
                <a:gd name="T44" fmla="*/ 11 w 276"/>
                <a:gd name="T45" fmla="*/ 118 h 145"/>
                <a:gd name="T46" fmla="*/ 4 w 276"/>
                <a:gd name="T47" fmla="*/ 134 h 145"/>
                <a:gd name="T48" fmla="*/ 0 w 276"/>
                <a:gd name="T49" fmla="*/ 145 h 145"/>
                <a:gd name="T50" fmla="*/ 5 w 276"/>
                <a:gd name="T51" fmla="*/ 145 h 145"/>
                <a:gd name="T52" fmla="*/ 14 w 276"/>
                <a:gd name="T53" fmla="*/ 145 h 145"/>
                <a:gd name="T54" fmla="*/ 26 w 276"/>
                <a:gd name="T55" fmla="*/ 145 h 145"/>
                <a:gd name="T56" fmla="*/ 40 w 276"/>
                <a:gd name="T57" fmla="*/ 145 h 145"/>
                <a:gd name="T58" fmla="*/ 57 w 276"/>
                <a:gd name="T59" fmla="*/ 145 h 145"/>
                <a:gd name="T60" fmla="*/ 75 w 276"/>
                <a:gd name="T61" fmla="*/ 145 h 145"/>
                <a:gd name="T62" fmla="*/ 95 w 276"/>
                <a:gd name="T63" fmla="*/ 145 h 145"/>
                <a:gd name="T64" fmla="*/ 115 w 276"/>
                <a:gd name="T65" fmla="*/ 145 h 145"/>
                <a:gd name="T66" fmla="*/ 137 w 276"/>
                <a:gd name="T67" fmla="*/ 145 h 145"/>
                <a:gd name="T68" fmla="*/ 159 w 276"/>
                <a:gd name="T69" fmla="*/ 145 h 145"/>
                <a:gd name="T70" fmla="*/ 181 w 276"/>
                <a:gd name="T71" fmla="*/ 145 h 145"/>
                <a:gd name="T72" fmla="*/ 202 w 276"/>
                <a:gd name="T73" fmla="*/ 145 h 145"/>
                <a:gd name="T74" fmla="*/ 223 w 276"/>
                <a:gd name="T75" fmla="*/ 145 h 145"/>
                <a:gd name="T76" fmla="*/ 243 w 276"/>
                <a:gd name="T77" fmla="*/ 145 h 145"/>
                <a:gd name="T78" fmla="*/ 261 w 276"/>
                <a:gd name="T79" fmla="*/ 145 h 145"/>
                <a:gd name="T80" fmla="*/ 276 w 276"/>
                <a:gd name="T81" fmla="*/ 145 h 145"/>
                <a:gd name="T82" fmla="*/ 276 w 276"/>
                <a:gd name="T83" fmla="*/ 125 h 145"/>
                <a:gd name="T84" fmla="*/ 276 w 276"/>
                <a:gd name="T85" fmla="*/ 107 h 145"/>
                <a:gd name="T86" fmla="*/ 276 w 276"/>
                <a:gd name="T87" fmla="*/ 94 h 145"/>
                <a:gd name="T88" fmla="*/ 276 w 276"/>
                <a:gd name="T89" fmla="*/ 85 h 145"/>
                <a:gd name="T90" fmla="*/ 274 w 276"/>
                <a:gd name="T91" fmla="*/ 75 h 145"/>
                <a:gd name="T92" fmla="*/ 271 w 276"/>
                <a:gd name="T93" fmla="*/ 63 h 145"/>
                <a:gd name="T94" fmla="*/ 268 w 276"/>
                <a:gd name="T95" fmla="*/ 52 h 145"/>
                <a:gd name="T96" fmla="*/ 263 w 276"/>
                <a:gd name="T97" fmla="*/ 40 h 145"/>
                <a:gd name="T98" fmla="*/ 258 w 276"/>
                <a:gd name="T99" fmla="*/ 29 h 145"/>
                <a:gd name="T100" fmla="*/ 253 w 276"/>
                <a:gd name="T101" fmla="*/ 18 h 145"/>
                <a:gd name="T102" fmla="*/ 248 w 276"/>
                <a:gd name="T103" fmla="*/ 9 h 145"/>
                <a:gd name="T104" fmla="*/ 243 w 276"/>
                <a:gd name="T105" fmla="*/ 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145"/>
                <a:gd name="T161" fmla="*/ 276 w 276"/>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145">
                  <a:moveTo>
                    <a:pt x="243" y="2"/>
                  </a:move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5"/>
                  </a:lnTo>
                  <a:lnTo>
                    <a:pt x="276" y="107"/>
                  </a:lnTo>
                  <a:lnTo>
                    <a:pt x="276" y="94"/>
                  </a:lnTo>
                  <a:lnTo>
                    <a:pt x="276" y="85"/>
                  </a:lnTo>
                  <a:lnTo>
                    <a:pt x="274" y="75"/>
                  </a:lnTo>
                  <a:lnTo>
                    <a:pt x="271" y="63"/>
                  </a:lnTo>
                  <a:lnTo>
                    <a:pt x="268" y="52"/>
                  </a:lnTo>
                  <a:lnTo>
                    <a:pt x="263" y="40"/>
                  </a:lnTo>
                  <a:lnTo>
                    <a:pt x="258" y="29"/>
                  </a:lnTo>
                  <a:lnTo>
                    <a:pt x="253" y="18"/>
                  </a:lnTo>
                  <a:lnTo>
                    <a:pt x="248" y="9"/>
                  </a:lnTo>
                  <a:lnTo>
                    <a:pt x="243" y="2"/>
                  </a:lnTo>
                  <a:close/>
                </a:path>
              </a:pathLst>
            </a:custGeom>
            <a:solidFill>
              <a:srgbClr val="000000"/>
            </a:solidFill>
            <a:ln w="9525">
              <a:noFill/>
              <a:round/>
              <a:headEnd/>
              <a:tailEnd/>
            </a:ln>
          </p:spPr>
          <p:txBody>
            <a:bodyPr/>
            <a:lstStyle/>
            <a:p>
              <a:endParaRPr lang="en-US"/>
            </a:p>
          </p:txBody>
        </p:sp>
        <p:sp>
          <p:nvSpPr>
            <p:cNvPr id="2215" name="Freeform 152"/>
            <p:cNvSpPr>
              <a:spLocks/>
            </p:cNvSpPr>
            <p:nvPr/>
          </p:nvSpPr>
          <p:spPr bwMode="auto">
            <a:xfrm>
              <a:off x="3232" y="1973"/>
              <a:ext cx="276" cy="145"/>
            </a:xfrm>
            <a:custGeom>
              <a:avLst/>
              <a:gdLst>
                <a:gd name="T0" fmla="*/ 243 w 276"/>
                <a:gd name="T1" fmla="*/ 2 h 145"/>
                <a:gd name="T2" fmla="*/ 243 w 276"/>
                <a:gd name="T3" fmla="*/ 2 h 145"/>
                <a:gd name="T4" fmla="*/ 235 w 276"/>
                <a:gd name="T5" fmla="*/ 2 h 145"/>
                <a:gd name="T6" fmla="*/ 226 w 276"/>
                <a:gd name="T7" fmla="*/ 2 h 145"/>
                <a:gd name="T8" fmla="*/ 215 w 276"/>
                <a:gd name="T9" fmla="*/ 2 h 145"/>
                <a:gd name="T10" fmla="*/ 202 w 276"/>
                <a:gd name="T11" fmla="*/ 2 h 145"/>
                <a:gd name="T12" fmla="*/ 189 w 276"/>
                <a:gd name="T13" fmla="*/ 2 h 145"/>
                <a:gd name="T14" fmla="*/ 174 w 276"/>
                <a:gd name="T15" fmla="*/ 2 h 145"/>
                <a:gd name="T16" fmla="*/ 159 w 276"/>
                <a:gd name="T17" fmla="*/ 1 h 145"/>
                <a:gd name="T18" fmla="*/ 145 w 276"/>
                <a:gd name="T19" fmla="*/ 1 h 145"/>
                <a:gd name="T20" fmla="*/ 130 w 276"/>
                <a:gd name="T21" fmla="*/ 1 h 145"/>
                <a:gd name="T22" fmla="*/ 115 w 276"/>
                <a:gd name="T23" fmla="*/ 1 h 145"/>
                <a:gd name="T24" fmla="*/ 103 w 276"/>
                <a:gd name="T25" fmla="*/ 1 h 145"/>
                <a:gd name="T26" fmla="*/ 91 w 276"/>
                <a:gd name="T27" fmla="*/ 0 h 145"/>
                <a:gd name="T28" fmla="*/ 81 w 276"/>
                <a:gd name="T29" fmla="*/ 0 h 145"/>
                <a:gd name="T30" fmla="*/ 73 w 276"/>
                <a:gd name="T31" fmla="*/ 1 h 145"/>
                <a:gd name="T32" fmla="*/ 66 w 276"/>
                <a:gd name="T33" fmla="*/ 1 h 145"/>
                <a:gd name="T34" fmla="*/ 63 w 276"/>
                <a:gd name="T35" fmla="*/ 1 h 145"/>
                <a:gd name="T36" fmla="*/ 63 w 276"/>
                <a:gd name="T37" fmla="*/ 1 h 145"/>
                <a:gd name="T38" fmla="*/ 59 w 276"/>
                <a:gd name="T39" fmla="*/ 9 h 145"/>
                <a:gd name="T40" fmla="*/ 52 w 276"/>
                <a:gd name="T41" fmla="*/ 25 h 145"/>
                <a:gd name="T42" fmla="*/ 42 w 276"/>
                <a:gd name="T43" fmla="*/ 46 h 145"/>
                <a:gd name="T44" fmla="*/ 32 w 276"/>
                <a:gd name="T45" fmla="*/ 71 h 145"/>
                <a:gd name="T46" fmla="*/ 21 w 276"/>
                <a:gd name="T47" fmla="*/ 95 h 145"/>
                <a:gd name="T48" fmla="*/ 11 w 276"/>
                <a:gd name="T49" fmla="*/ 118 h 145"/>
                <a:gd name="T50" fmla="*/ 4 w 276"/>
                <a:gd name="T51" fmla="*/ 134 h 145"/>
                <a:gd name="T52" fmla="*/ 0 w 276"/>
                <a:gd name="T53" fmla="*/ 145 h 145"/>
                <a:gd name="T54" fmla="*/ 0 w 276"/>
                <a:gd name="T55" fmla="*/ 145 h 145"/>
                <a:gd name="T56" fmla="*/ 5 w 276"/>
                <a:gd name="T57" fmla="*/ 145 h 145"/>
                <a:gd name="T58" fmla="*/ 14 w 276"/>
                <a:gd name="T59" fmla="*/ 145 h 145"/>
                <a:gd name="T60" fmla="*/ 26 w 276"/>
                <a:gd name="T61" fmla="*/ 145 h 145"/>
                <a:gd name="T62" fmla="*/ 40 w 276"/>
                <a:gd name="T63" fmla="*/ 145 h 145"/>
                <a:gd name="T64" fmla="*/ 57 w 276"/>
                <a:gd name="T65" fmla="*/ 145 h 145"/>
                <a:gd name="T66" fmla="*/ 75 w 276"/>
                <a:gd name="T67" fmla="*/ 145 h 145"/>
                <a:gd name="T68" fmla="*/ 95 w 276"/>
                <a:gd name="T69" fmla="*/ 145 h 145"/>
                <a:gd name="T70" fmla="*/ 115 w 276"/>
                <a:gd name="T71" fmla="*/ 145 h 145"/>
                <a:gd name="T72" fmla="*/ 137 w 276"/>
                <a:gd name="T73" fmla="*/ 145 h 145"/>
                <a:gd name="T74" fmla="*/ 159 w 276"/>
                <a:gd name="T75" fmla="*/ 145 h 145"/>
                <a:gd name="T76" fmla="*/ 181 w 276"/>
                <a:gd name="T77" fmla="*/ 145 h 145"/>
                <a:gd name="T78" fmla="*/ 202 w 276"/>
                <a:gd name="T79" fmla="*/ 145 h 145"/>
                <a:gd name="T80" fmla="*/ 223 w 276"/>
                <a:gd name="T81" fmla="*/ 145 h 145"/>
                <a:gd name="T82" fmla="*/ 243 w 276"/>
                <a:gd name="T83" fmla="*/ 145 h 145"/>
                <a:gd name="T84" fmla="*/ 261 w 276"/>
                <a:gd name="T85" fmla="*/ 145 h 145"/>
                <a:gd name="T86" fmla="*/ 276 w 276"/>
                <a:gd name="T87" fmla="*/ 145 h 145"/>
                <a:gd name="T88" fmla="*/ 276 w 276"/>
                <a:gd name="T89" fmla="*/ 145 h 145"/>
                <a:gd name="T90" fmla="*/ 276 w 276"/>
                <a:gd name="T91" fmla="*/ 125 h 145"/>
                <a:gd name="T92" fmla="*/ 276 w 276"/>
                <a:gd name="T93" fmla="*/ 107 h 145"/>
                <a:gd name="T94" fmla="*/ 276 w 276"/>
                <a:gd name="T95" fmla="*/ 94 h 145"/>
                <a:gd name="T96" fmla="*/ 276 w 276"/>
                <a:gd name="T97" fmla="*/ 85 h 145"/>
                <a:gd name="T98" fmla="*/ 276 w 276"/>
                <a:gd name="T99" fmla="*/ 85 h 145"/>
                <a:gd name="T100" fmla="*/ 274 w 276"/>
                <a:gd name="T101" fmla="*/ 75 h 145"/>
                <a:gd name="T102" fmla="*/ 271 w 276"/>
                <a:gd name="T103" fmla="*/ 63 h 145"/>
                <a:gd name="T104" fmla="*/ 268 w 276"/>
                <a:gd name="T105" fmla="*/ 52 h 145"/>
                <a:gd name="T106" fmla="*/ 263 w 276"/>
                <a:gd name="T107" fmla="*/ 40 h 145"/>
                <a:gd name="T108" fmla="*/ 258 w 276"/>
                <a:gd name="T109" fmla="*/ 29 h 145"/>
                <a:gd name="T110" fmla="*/ 253 w 276"/>
                <a:gd name="T111" fmla="*/ 18 h 145"/>
                <a:gd name="T112" fmla="*/ 248 w 276"/>
                <a:gd name="T113" fmla="*/ 9 h 145"/>
                <a:gd name="T114" fmla="*/ 243 w 276"/>
                <a:gd name="T115" fmla="*/ 2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145"/>
                <a:gd name="T176" fmla="*/ 276 w 276"/>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145">
                  <a:moveTo>
                    <a:pt x="243" y="2"/>
                  </a:moveTo>
                  <a:lnTo>
                    <a:pt x="243" y="2"/>
                  </a:ln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5"/>
                  </a:lnTo>
                  <a:lnTo>
                    <a:pt x="276" y="107"/>
                  </a:lnTo>
                  <a:lnTo>
                    <a:pt x="276" y="94"/>
                  </a:lnTo>
                  <a:lnTo>
                    <a:pt x="276" y="85"/>
                  </a:lnTo>
                  <a:lnTo>
                    <a:pt x="274" y="75"/>
                  </a:lnTo>
                  <a:lnTo>
                    <a:pt x="271" y="63"/>
                  </a:lnTo>
                  <a:lnTo>
                    <a:pt x="268" y="52"/>
                  </a:lnTo>
                  <a:lnTo>
                    <a:pt x="263" y="40"/>
                  </a:lnTo>
                  <a:lnTo>
                    <a:pt x="258" y="29"/>
                  </a:lnTo>
                  <a:lnTo>
                    <a:pt x="253" y="18"/>
                  </a:lnTo>
                  <a:lnTo>
                    <a:pt x="248" y="9"/>
                  </a:lnTo>
                  <a:lnTo>
                    <a:pt x="243" y="2"/>
                  </a:lnTo>
                </a:path>
              </a:pathLst>
            </a:custGeom>
            <a:noFill/>
            <a:ln w="0" cap="sq">
              <a:solidFill>
                <a:srgbClr val="000000"/>
              </a:solidFill>
              <a:miter lim="800000"/>
              <a:headEnd/>
              <a:tailEnd/>
            </a:ln>
          </p:spPr>
          <p:txBody>
            <a:bodyPr/>
            <a:lstStyle/>
            <a:p>
              <a:endParaRPr lang="en-US"/>
            </a:p>
          </p:txBody>
        </p:sp>
        <p:sp>
          <p:nvSpPr>
            <p:cNvPr id="2216" name="Freeform 153"/>
            <p:cNvSpPr>
              <a:spLocks/>
            </p:cNvSpPr>
            <p:nvPr/>
          </p:nvSpPr>
          <p:spPr bwMode="auto">
            <a:xfrm>
              <a:off x="3462" y="2073"/>
              <a:ext cx="24" cy="24"/>
            </a:xfrm>
            <a:custGeom>
              <a:avLst/>
              <a:gdLst>
                <a:gd name="T0" fmla="*/ 12 w 24"/>
                <a:gd name="T1" fmla="*/ 24 h 24"/>
                <a:gd name="T2" fmla="*/ 17 w 24"/>
                <a:gd name="T3" fmla="*/ 23 h 24"/>
                <a:gd name="T4" fmla="*/ 21 w 24"/>
                <a:gd name="T5" fmla="*/ 21 h 24"/>
                <a:gd name="T6" fmla="*/ 23 w 24"/>
                <a:gd name="T7" fmla="*/ 17 h 24"/>
                <a:gd name="T8" fmla="*/ 24 w 24"/>
                <a:gd name="T9" fmla="*/ 12 h 24"/>
                <a:gd name="T10" fmla="*/ 23 w 24"/>
                <a:gd name="T11" fmla="*/ 8 h 24"/>
                <a:gd name="T12" fmla="*/ 21 w 24"/>
                <a:gd name="T13" fmla="*/ 4 h 24"/>
                <a:gd name="T14" fmla="*/ 17 w 24"/>
                <a:gd name="T15" fmla="*/ 1 h 24"/>
                <a:gd name="T16" fmla="*/ 12 w 24"/>
                <a:gd name="T17" fmla="*/ 0 h 24"/>
                <a:gd name="T18" fmla="*/ 8 w 24"/>
                <a:gd name="T19" fmla="*/ 1 h 24"/>
                <a:gd name="T20" fmla="*/ 3 w 24"/>
                <a:gd name="T21" fmla="*/ 4 h 24"/>
                <a:gd name="T22" fmla="*/ 1 w 24"/>
                <a:gd name="T23" fmla="*/ 8 h 24"/>
                <a:gd name="T24" fmla="*/ 0 w 24"/>
                <a:gd name="T25" fmla="*/ 12 h 24"/>
                <a:gd name="T26" fmla="*/ 1 w 24"/>
                <a:gd name="T27" fmla="*/ 17 h 24"/>
                <a:gd name="T28" fmla="*/ 3 w 24"/>
                <a:gd name="T29" fmla="*/ 21 h 24"/>
                <a:gd name="T30" fmla="*/ 8 w 24"/>
                <a:gd name="T31" fmla="*/ 23 h 24"/>
                <a:gd name="T32" fmla="*/ 12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17" y="23"/>
                  </a:lnTo>
                  <a:lnTo>
                    <a:pt x="21" y="21"/>
                  </a:lnTo>
                  <a:lnTo>
                    <a:pt x="23" y="17"/>
                  </a:lnTo>
                  <a:lnTo>
                    <a:pt x="24" y="12"/>
                  </a:lnTo>
                  <a:lnTo>
                    <a:pt x="23" y="8"/>
                  </a:lnTo>
                  <a:lnTo>
                    <a:pt x="21" y="4"/>
                  </a:lnTo>
                  <a:lnTo>
                    <a:pt x="17" y="1"/>
                  </a:lnTo>
                  <a:lnTo>
                    <a:pt x="12" y="0"/>
                  </a:lnTo>
                  <a:lnTo>
                    <a:pt x="8" y="1"/>
                  </a:lnTo>
                  <a:lnTo>
                    <a:pt x="3" y="4"/>
                  </a:lnTo>
                  <a:lnTo>
                    <a:pt x="1" y="8"/>
                  </a:lnTo>
                  <a:lnTo>
                    <a:pt x="0" y="12"/>
                  </a:lnTo>
                  <a:lnTo>
                    <a:pt x="1" y="17"/>
                  </a:lnTo>
                  <a:lnTo>
                    <a:pt x="3" y="21"/>
                  </a:lnTo>
                  <a:lnTo>
                    <a:pt x="8" y="23"/>
                  </a:lnTo>
                  <a:lnTo>
                    <a:pt x="12" y="24"/>
                  </a:lnTo>
                  <a:close/>
                </a:path>
              </a:pathLst>
            </a:custGeom>
            <a:solidFill>
              <a:srgbClr val="FFFFFF"/>
            </a:solidFill>
            <a:ln w="9525">
              <a:noFill/>
              <a:round/>
              <a:headEnd/>
              <a:tailEnd/>
            </a:ln>
          </p:spPr>
          <p:txBody>
            <a:bodyPr/>
            <a:lstStyle/>
            <a:p>
              <a:endParaRPr lang="en-US"/>
            </a:p>
          </p:txBody>
        </p:sp>
        <p:sp>
          <p:nvSpPr>
            <p:cNvPr id="2217" name="Freeform 154"/>
            <p:cNvSpPr>
              <a:spLocks/>
            </p:cNvSpPr>
            <p:nvPr/>
          </p:nvSpPr>
          <p:spPr bwMode="auto">
            <a:xfrm>
              <a:off x="2874" y="1757"/>
              <a:ext cx="265" cy="385"/>
            </a:xfrm>
            <a:custGeom>
              <a:avLst/>
              <a:gdLst>
                <a:gd name="T0" fmla="*/ 265 w 265"/>
                <a:gd name="T1" fmla="*/ 370 h 385"/>
                <a:gd name="T2" fmla="*/ 241 w 265"/>
                <a:gd name="T3" fmla="*/ 355 h 385"/>
                <a:gd name="T4" fmla="*/ 218 w 265"/>
                <a:gd name="T5" fmla="*/ 340 h 385"/>
                <a:gd name="T6" fmla="*/ 195 w 265"/>
                <a:gd name="T7" fmla="*/ 322 h 385"/>
                <a:gd name="T8" fmla="*/ 174 w 265"/>
                <a:gd name="T9" fmla="*/ 303 h 385"/>
                <a:gd name="T10" fmla="*/ 154 w 265"/>
                <a:gd name="T11" fmla="*/ 285 h 385"/>
                <a:gd name="T12" fmla="*/ 134 w 265"/>
                <a:gd name="T13" fmla="*/ 263 h 385"/>
                <a:gd name="T14" fmla="*/ 116 w 265"/>
                <a:gd name="T15" fmla="*/ 241 h 385"/>
                <a:gd name="T16" fmla="*/ 99 w 265"/>
                <a:gd name="T17" fmla="*/ 218 h 385"/>
                <a:gd name="T18" fmla="*/ 83 w 265"/>
                <a:gd name="T19" fmla="*/ 194 h 385"/>
                <a:gd name="T20" fmla="*/ 69 w 265"/>
                <a:gd name="T21" fmla="*/ 169 h 385"/>
                <a:gd name="T22" fmla="*/ 56 w 265"/>
                <a:gd name="T23" fmla="*/ 143 h 385"/>
                <a:gd name="T24" fmla="*/ 45 w 265"/>
                <a:gd name="T25" fmla="*/ 115 h 385"/>
                <a:gd name="T26" fmla="*/ 35 w 265"/>
                <a:gd name="T27" fmla="*/ 87 h 385"/>
                <a:gd name="T28" fmla="*/ 27 w 265"/>
                <a:gd name="T29" fmla="*/ 58 h 385"/>
                <a:gd name="T30" fmla="*/ 21 w 265"/>
                <a:gd name="T31" fmla="*/ 29 h 385"/>
                <a:gd name="T32" fmla="*/ 16 w 265"/>
                <a:gd name="T33" fmla="*/ 0 h 385"/>
                <a:gd name="T34" fmla="*/ 0 w 265"/>
                <a:gd name="T35" fmla="*/ 0 h 385"/>
                <a:gd name="T36" fmla="*/ 4 w 265"/>
                <a:gd name="T37" fmla="*/ 31 h 385"/>
                <a:gd name="T38" fmla="*/ 10 w 265"/>
                <a:gd name="T39" fmla="*/ 62 h 385"/>
                <a:gd name="T40" fmla="*/ 19 w 265"/>
                <a:gd name="T41" fmla="*/ 92 h 385"/>
                <a:gd name="T42" fmla="*/ 30 w 265"/>
                <a:gd name="T43" fmla="*/ 121 h 385"/>
                <a:gd name="T44" fmla="*/ 41 w 265"/>
                <a:gd name="T45" fmla="*/ 149 h 385"/>
                <a:gd name="T46" fmla="*/ 54 w 265"/>
                <a:gd name="T47" fmla="*/ 175 h 385"/>
                <a:gd name="T48" fmla="*/ 69 w 265"/>
                <a:gd name="T49" fmla="*/ 202 h 385"/>
                <a:gd name="T50" fmla="*/ 86 w 265"/>
                <a:gd name="T51" fmla="*/ 226 h 385"/>
                <a:gd name="T52" fmla="*/ 103 w 265"/>
                <a:gd name="T53" fmla="*/ 251 h 385"/>
                <a:gd name="T54" fmla="*/ 122 w 265"/>
                <a:gd name="T55" fmla="*/ 273 h 385"/>
                <a:gd name="T56" fmla="*/ 142 w 265"/>
                <a:gd name="T57" fmla="*/ 295 h 385"/>
                <a:gd name="T58" fmla="*/ 164 w 265"/>
                <a:gd name="T59" fmla="*/ 316 h 385"/>
                <a:gd name="T60" fmla="*/ 184 w 265"/>
                <a:gd name="T61" fmla="*/ 335 h 385"/>
                <a:gd name="T62" fmla="*/ 207 w 265"/>
                <a:gd name="T63" fmla="*/ 352 h 385"/>
                <a:gd name="T64" fmla="*/ 232 w 265"/>
                <a:gd name="T65" fmla="*/ 370 h 385"/>
                <a:gd name="T66" fmla="*/ 256 w 265"/>
                <a:gd name="T67" fmla="*/ 385 h 385"/>
                <a:gd name="T68" fmla="*/ 265 w 265"/>
                <a:gd name="T69" fmla="*/ 370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5"/>
                <a:gd name="T106" fmla="*/ 0 h 385"/>
                <a:gd name="T107" fmla="*/ 265 w 26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5" h="385">
                  <a:moveTo>
                    <a:pt x="265" y="370"/>
                  </a:moveTo>
                  <a:lnTo>
                    <a:pt x="241" y="355"/>
                  </a:lnTo>
                  <a:lnTo>
                    <a:pt x="218" y="340"/>
                  </a:lnTo>
                  <a:lnTo>
                    <a:pt x="195" y="322"/>
                  </a:lnTo>
                  <a:lnTo>
                    <a:pt x="174" y="303"/>
                  </a:lnTo>
                  <a:lnTo>
                    <a:pt x="154" y="285"/>
                  </a:lnTo>
                  <a:lnTo>
                    <a:pt x="134" y="263"/>
                  </a:lnTo>
                  <a:lnTo>
                    <a:pt x="116" y="241"/>
                  </a:lnTo>
                  <a:lnTo>
                    <a:pt x="99" y="218"/>
                  </a:lnTo>
                  <a:lnTo>
                    <a:pt x="83" y="194"/>
                  </a:lnTo>
                  <a:lnTo>
                    <a:pt x="69" y="169"/>
                  </a:lnTo>
                  <a:lnTo>
                    <a:pt x="56" y="143"/>
                  </a:lnTo>
                  <a:lnTo>
                    <a:pt x="45" y="115"/>
                  </a:lnTo>
                  <a:lnTo>
                    <a:pt x="35" y="87"/>
                  </a:lnTo>
                  <a:lnTo>
                    <a:pt x="27" y="58"/>
                  </a:lnTo>
                  <a:lnTo>
                    <a:pt x="21" y="29"/>
                  </a:lnTo>
                  <a:lnTo>
                    <a:pt x="16" y="0"/>
                  </a:lnTo>
                  <a:lnTo>
                    <a:pt x="0" y="0"/>
                  </a:lnTo>
                  <a:lnTo>
                    <a:pt x="4" y="31"/>
                  </a:lnTo>
                  <a:lnTo>
                    <a:pt x="10" y="62"/>
                  </a:lnTo>
                  <a:lnTo>
                    <a:pt x="19" y="92"/>
                  </a:lnTo>
                  <a:lnTo>
                    <a:pt x="30" y="121"/>
                  </a:lnTo>
                  <a:lnTo>
                    <a:pt x="41" y="149"/>
                  </a:lnTo>
                  <a:lnTo>
                    <a:pt x="54" y="175"/>
                  </a:lnTo>
                  <a:lnTo>
                    <a:pt x="69" y="202"/>
                  </a:lnTo>
                  <a:lnTo>
                    <a:pt x="86" y="226"/>
                  </a:lnTo>
                  <a:lnTo>
                    <a:pt x="103" y="251"/>
                  </a:lnTo>
                  <a:lnTo>
                    <a:pt x="122" y="273"/>
                  </a:lnTo>
                  <a:lnTo>
                    <a:pt x="142" y="295"/>
                  </a:lnTo>
                  <a:lnTo>
                    <a:pt x="164" y="316"/>
                  </a:lnTo>
                  <a:lnTo>
                    <a:pt x="184" y="335"/>
                  </a:lnTo>
                  <a:lnTo>
                    <a:pt x="207" y="352"/>
                  </a:lnTo>
                  <a:lnTo>
                    <a:pt x="232" y="370"/>
                  </a:lnTo>
                  <a:lnTo>
                    <a:pt x="256" y="385"/>
                  </a:lnTo>
                  <a:lnTo>
                    <a:pt x="265" y="370"/>
                  </a:lnTo>
                  <a:close/>
                </a:path>
              </a:pathLst>
            </a:custGeom>
            <a:solidFill>
              <a:srgbClr val="FFFFFF"/>
            </a:solidFill>
            <a:ln w="9525">
              <a:noFill/>
              <a:round/>
              <a:headEnd/>
              <a:tailEnd/>
            </a:ln>
          </p:spPr>
          <p:txBody>
            <a:bodyPr/>
            <a:lstStyle/>
            <a:p>
              <a:endParaRPr lang="en-US"/>
            </a:p>
          </p:txBody>
        </p:sp>
      </p:grpSp>
      <p:sp>
        <p:nvSpPr>
          <p:cNvPr id="2065" name="Text Box 155"/>
          <p:cNvSpPr txBox="1">
            <a:spLocks noChangeArrowheads="1"/>
          </p:cNvSpPr>
          <p:nvPr/>
        </p:nvSpPr>
        <p:spPr bwMode="auto">
          <a:xfrm>
            <a:off x="7026275" y="1447800"/>
            <a:ext cx="1631216" cy="400110"/>
          </a:xfrm>
          <a:prstGeom prst="rect">
            <a:avLst/>
          </a:prstGeom>
          <a:noFill/>
          <a:ln w="12700">
            <a:noFill/>
            <a:miter lim="800000"/>
            <a:headEnd type="none" w="sm" len="sm"/>
            <a:tailEnd type="none" w="sm" len="sm"/>
          </a:ln>
        </p:spPr>
        <p:txBody>
          <a:bodyPr wrap="none">
            <a:spAutoFit/>
          </a:bodyPr>
          <a:lstStyle/>
          <a:p>
            <a:pPr eaLnBrk="0" hangingPunct="0"/>
            <a:r>
              <a:rPr lang="en-US" sz="2000" dirty="0" smtClean="0"/>
              <a:t>Restaurateur</a:t>
            </a:r>
            <a:endParaRPr lang="en-US" sz="2000" dirty="0"/>
          </a:p>
        </p:txBody>
      </p:sp>
      <p:grpSp>
        <p:nvGrpSpPr>
          <p:cNvPr id="3" name="Group 156"/>
          <p:cNvGrpSpPr>
            <a:grpSpLocks/>
          </p:cNvGrpSpPr>
          <p:nvPr/>
        </p:nvGrpSpPr>
        <p:grpSpPr bwMode="auto">
          <a:xfrm>
            <a:off x="1552576" y="2076450"/>
            <a:ext cx="6407150" cy="2011363"/>
            <a:chOff x="978" y="1116"/>
            <a:chExt cx="4036" cy="1267"/>
          </a:xfrm>
        </p:grpSpPr>
        <p:grpSp>
          <p:nvGrpSpPr>
            <p:cNvPr id="5" name="Group 158"/>
            <p:cNvGrpSpPr>
              <a:grpSpLocks/>
            </p:cNvGrpSpPr>
            <p:nvPr/>
          </p:nvGrpSpPr>
          <p:grpSpPr bwMode="auto">
            <a:xfrm>
              <a:off x="978" y="1152"/>
              <a:ext cx="3965" cy="1231"/>
              <a:chOff x="978" y="1152"/>
              <a:chExt cx="3965" cy="1231"/>
            </a:xfrm>
          </p:grpSpPr>
          <p:graphicFrame>
            <p:nvGraphicFramePr>
              <p:cNvPr id="2061" name="Object 160"/>
              <p:cNvGraphicFramePr>
                <a:graphicFrameLocks noChangeAspect="1"/>
              </p:cNvGraphicFramePr>
              <p:nvPr/>
            </p:nvGraphicFramePr>
            <p:xfrm>
              <a:off x="4364" y="1152"/>
              <a:ext cx="579" cy="624"/>
            </p:xfrm>
            <a:graphic>
              <a:graphicData uri="http://schemas.openxmlformats.org/presentationml/2006/ole">
                <mc:AlternateContent xmlns:mc="http://schemas.openxmlformats.org/markup-compatibility/2006">
                  <mc:Choice xmlns:v="urn:schemas-microsoft-com:vml" Requires="v">
                    <p:oleObj spid="_x0000_s202800" name="Bitmap Image" r:id="rId16" imgW="3666667" imgH="3952381" progId="PBrush">
                      <p:embed/>
                    </p:oleObj>
                  </mc:Choice>
                  <mc:Fallback>
                    <p:oleObj name="Bitmap Image" r:id="rId16" imgW="3666667" imgH="3952381" progId="PBrush">
                      <p:embed/>
                      <p:pic>
                        <p:nvPicPr>
                          <p:cNvPr id="0" name="Object 1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4" y="1152"/>
                            <a:ext cx="579"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7" name="Freeform 161"/>
              <p:cNvSpPr>
                <a:spLocks/>
              </p:cNvSpPr>
              <p:nvPr/>
            </p:nvSpPr>
            <p:spPr bwMode="auto">
              <a:xfrm>
                <a:off x="1219" y="1607"/>
                <a:ext cx="3395" cy="776"/>
              </a:xfrm>
              <a:custGeom>
                <a:avLst/>
                <a:gdLst>
                  <a:gd name="T0" fmla="*/ 0 w 3360"/>
                  <a:gd name="T1" fmla="*/ 912 h 952"/>
                  <a:gd name="T2" fmla="*/ 1584 w 3360"/>
                  <a:gd name="T3" fmla="*/ 528 h 952"/>
                  <a:gd name="T4" fmla="*/ 1392 w 3360"/>
                  <a:gd name="T5" fmla="*/ 864 h 952"/>
                  <a:gd name="T6" fmla="*/ 3360 w 3360"/>
                  <a:gd name="T7" fmla="*/ 0 h 952"/>
                  <a:gd name="T8" fmla="*/ 0 60000 65536"/>
                  <a:gd name="T9" fmla="*/ 0 60000 65536"/>
                  <a:gd name="T10" fmla="*/ 0 60000 65536"/>
                  <a:gd name="T11" fmla="*/ 0 60000 65536"/>
                  <a:gd name="T12" fmla="*/ 0 w 3360"/>
                  <a:gd name="T13" fmla="*/ 0 h 952"/>
                  <a:gd name="T14" fmla="*/ 3360 w 3360"/>
                  <a:gd name="T15" fmla="*/ 952 h 952"/>
                </a:gdLst>
                <a:ahLst/>
                <a:cxnLst>
                  <a:cxn ang="T8">
                    <a:pos x="T0" y="T1"/>
                  </a:cxn>
                  <a:cxn ang="T9">
                    <a:pos x="T2" y="T3"/>
                  </a:cxn>
                  <a:cxn ang="T10">
                    <a:pos x="T4" y="T5"/>
                  </a:cxn>
                  <a:cxn ang="T11">
                    <a:pos x="T6" y="T7"/>
                  </a:cxn>
                </a:cxnLst>
                <a:rect l="T12" t="T13" r="T14" b="T15"/>
                <a:pathLst>
                  <a:path w="3360" h="952">
                    <a:moveTo>
                      <a:pt x="0" y="912"/>
                    </a:moveTo>
                    <a:cubicBezTo>
                      <a:pt x="676" y="724"/>
                      <a:pt x="1352" y="536"/>
                      <a:pt x="1584" y="528"/>
                    </a:cubicBezTo>
                    <a:cubicBezTo>
                      <a:pt x="1816" y="520"/>
                      <a:pt x="1096" y="952"/>
                      <a:pt x="1392" y="864"/>
                    </a:cubicBezTo>
                    <a:cubicBezTo>
                      <a:pt x="1688" y="776"/>
                      <a:pt x="3032" y="144"/>
                      <a:pt x="3360" y="0"/>
                    </a:cubicBezTo>
                  </a:path>
                </a:pathLst>
              </a:custGeom>
              <a:noFill/>
              <a:ln w="28575">
                <a:solidFill>
                  <a:schemeClr val="tx1"/>
                </a:solidFill>
                <a:round/>
                <a:headEnd type="none" w="sm" len="sm"/>
                <a:tailEnd type="none" w="sm" len="sm"/>
              </a:ln>
            </p:spPr>
            <p:txBody>
              <a:bodyPr wrap="none" anchor="ctr"/>
              <a:lstStyle/>
              <a:p>
                <a:endParaRPr lang="en-US"/>
              </a:p>
            </p:txBody>
          </p:sp>
          <p:graphicFrame>
            <p:nvGraphicFramePr>
              <p:cNvPr id="2060" name="Object 159"/>
              <p:cNvGraphicFramePr>
                <a:graphicFrameLocks noChangeAspect="1"/>
              </p:cNvGraphicFramePr>
              <p:nvPr/>
            </p:nvGraphicFramePr>
            <p:xfrm>
              <a:off x="978" y="1645"/>
              <a:ext cx="681" cy="734"/>
            </p:xfrm>
            <a:graphic>
              <a:graphicData uri="http://schemas.openxmlformats.org/presentationml/2006/ole">
                <mc:AlternateContent xmlns:mc="http://schemas.openxmlformats.org/markup-compatibility/2006">
                  <mc:Choice xmlns:v="urn:schemas-microsoft-com:vml" Requires="v">
                    <p:oleObj spid="_x0000_s202801" name="Bitmap Image" r:id="rId18" imgW="3666667" imgH="3952381" progId="PBrush">
                      <p:embed/>
                    </p:oleObj>
                  </mc:Choice>
                  <mc:Fallback>
                    <p:oleObj name="Bitmap Image" r:id="rId18" imgW="3666667" imgH="3952381" progId="PBrush">
                      <p:embed/>
                      <p:pic>
                        <p:nvPicPr>
                          <p:cNvPr id="0" name="Object 15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8" y="1645"/>
                            <a:ext cx="681" cy="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074" name="Freeform 163"/>
            <p:cNvSpPr>
              <a:spLocks/>
            </p:cNvSpPr>
            <p:nvPr/>
          </p:nvSpPr>
          <p:spPr bwMode="auto">
            <a:xfrm>
              <a:off x="4585" y="1116"/>
              <a:ext cx="429" cy="482"/>
            </a:xfrm>
            <a:custGeom>
              <a:avLst/>
              <a:gdLst>
                <a:gd name="T0" fmla="*/ 400 w 429"/>
                <a:gd name="T1" fmla="*/ 40 h 482"/>
                <a:gd name="T2" fmla="*/ 259 w 429"/>
                <a:gd name="T3" fmla="*/ 57 h 482"/>
                <a:gd name="T4" fmla="*/ 321 w 429"/>
                <a:gd name="T5" fmla="*/ 163 h 482"/>
                <a:gd name="T6" fmla="*/ 277 w 429"/>
                <a:gd name="T7" fmla="*/ 199 h 482"/>
                <a:gd name="T8" fmla="*/ 268 w 429"/>
                <a:gd name="T9" fmla="*/ 234 h 482"/>
                <a:gd name="T10" fmla="*/ 206 w 429"/>
                <a:gd name="T11" fmla="*/ 251 h 482"/>
                <a:gd name="T12" fmla="*/ 100 w 429"/>
                <a:gd name="T13" fmla="*/ 234 h 482"/>
                <a:gd name="T14" fmla="*/ 82 w 429"/>
                <a:gd name="T15" fmla="*/ 207 h 482"/>
                <a:gd name="T16" fmla="*/ 56 w 429"/>
                <a:gd name="T17" fmla="*/ 199 h 482"/>
                <a:gd name="T18" fmla="*/ 56 w 429"/>
                <a:gd name="T19" fmla="*/ 278 h 482"/>
                <a:gd name="T20" fmla="*/ 277 w 429"/>
                <a:gd name="T21" fmla="*/ 269 h 482"/>
                <a:gd name="T22" fmla="*/ 303 w 429"/>
                <a:gd name="T23" fmla="*/ 287 h 482"/>
                <a:gd name="T24" fmla="*/ 347 w 429"/>
                <a:gd name="T25" fmla="*/ 349 h 482"/>
                <a:gd name="T26" fmla="*/ 294 w 429"/>
                <a:gd name="T27" fmla="*/ 410 h 482"/>
                <a:gd name="T28" fmla="*/ 303 w 429"/>
                <a:gd name="T29" fmla="*/ 454 h 482"/>
                <a:gd name="T30" fmla="*/ 409 w 429"/>
                <a:gd name="T31" fmla="*/ 419 h 482"/>
                <a:gd name="T32" fmla="*/ 418 w 429"/>
                <a:gd name="T33" fmla="*/ 146 h 482"/>
                <a:gd name="T34" fmla="*/ 400 w 429"/>
                <a:gd name="T35" fmla="*/ 75 h 482"/>
                <a:gd name="T36" fmla="*/ 382 w 429"/>
                <a:gd name="T37" fmla="*/ 49 h 482"/>
                <a:gd name="T38" fmla="*/ 400 w 429"/>
                <a:gd name="T39" fmla="*/ 40 h 4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9"/>
                <a:gd name="T61" fmla="*/ 0 h 482"/>
                <a:gd name="T62" fmla="*/ 429 w 429"/>
                <a:gd name="T63" fmla="*/ 482 h 4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9" h="482">
                  <a:moveTo>
                    <a:pt x="400" y="40"/>
                  </a:moveTo>
                  <a:cubicBezTo>
                    <a:pt x="350" y="23"/>
                    <a:pt x="168" y="0"/>
                    <a:pt x="259" y="57"/>
                  </a:cubicBezTo>
                  <a:cubicBezTo>
                    <a:pt x="280" y="119"/>
                    <a:pt x="285" y="111"/>
                    <a:pt x="321" y="163"/>
                  </a:cubicBezTo>
                  <a:cubicBezTo>
                    <a:pt x="292" y="173"/>
                    <a:pt x="290" y="167"/>
                    <a:pt x="277" y="199"/>
                  </a:cubicBezTo>
                  <a:cubicBezTo>
                    <a:pt x="272" y="210"/>
                    <a:pt x="277" y="226"/>
                    <a:pt x="268" y="234"/>
                  </a:cubicBezTo>
                  <a:cubicBezTo>
                    <a:pt x="253" y="249"/>
                    <a:pt x="226" y="245"/>
                    <a:pt x="206" y="251"/>
                  </a:cubicBezTo>
                  <a:cubicBezTo>
                    <a:pt x="171" y="245"/>
                    <a:pt x="134" y="246"/>
                    <a:pt x="100" y="234"/>
                  </a:cubicBezTo>
                  <a:cubicBezTo>
                    <a:pt x="90" y="230"/>
                    <a:pt x="90" y="214"/>
                    <a:pt x="82" y="207"/>
                  </a:cubicBezTo>
                  <a:cubicBezTo>
                    <a:pt x="75" y="201"/>
                    <a:pt x="65" y="202"/>
                    <a:pt x="56" y="199"/>
                  </a:cubicBezTo>
                  <a:cubicBezTo>
                    <a:pt x="15" y="225"/>
                    <a:pt x="0" y="259"/>
                    <a:pt x="56" y="278"/>
                  </a:cubicBezTo>
                  <a:cubicBezTo>
                    <a:pt x="134" y="269"/>
                    <a:pt x="199" y="259"/>
                    <a:pt x="277" y="269"/>
                  </a:cubicBezTo>
                  <a:cubicBezTo>
                    <a:pt x="286" y="275"/>
                    <a:pt x="296" y="279"/>
                    <a:pt x="303" y="287"/>
                  </a:cubicBezTo>
                  <a:cubicBezTo>
                    <a:pt x="320" y="306"/>
                    <a:pt x="347" y="349"/>
                    <a:pt x="347" y="349"/>
                  </a:cubicBezTo>
                  <a:cubicBezTo>
                    <a:pt x="331" y="394"/>
                    <a:pt x="323" y="368"/>
                    <a:pt x="294" y="410"/>
                  </a:cubicBezTo>
                  <a:cubicBezTo>
                    <a:pt x="297" y="425"/>
                    <a:pt x="289" y="449"/>
                    <a:pt x="303" y="454"/>
                  </a:cubicBezTo>
                  <a:cubicBezTo>
                    <a:pt x="377" y="482"/>
                    <a:pt x="384" y="457"/>
                    <a:pt x="409" y="419"/>
                  </a:cubicBezTo>
                  <a:cubicBezTo>
                    <a:pt x="425" y="326"/>
                    <a:pt x="429" y="240"/>
                    <a:pt x="418" y="146"/>
                  </a:cubicBezTo>
                  <a:cubicBezTo>
                    <a:pt x="416" y="132"/>
                    <a:pt x="409" y="91"/>
                    <a:pt x="400" y="75"/>
                  </a:cubicBezTo>
                  <a:cubicBezTo>
                    <a:pt x="395" y="66"/>
                    <a:pt x="382" y="60"/>
                    <a:pt x="382" y="49"/>
                  </a:cubicBezTo>
                  <a:cubicBezTo>
                    <a:pt x="382" y="42"/>
                    <a:pt x="394" y="43"/>
                    <a:pt x="400" y="40"/>
                  </a:cubicBezTo>
                  <a:close/>
                </a:path>
              </a:pathLst>
            </a:custGeom>
            <a:solidFill>
              <a:srgbClr val="CC0000"/>
            </a:solidFill>
            <a:ln w="12700">
              <a:noFill/>
              <a:round/>
              <a:headEnd type="none" w="sm" len="sm"/>
              <a:tailEnd type="none" w="sm" len="sm"/>
            </a:ln>
          </p:spPr>
          <p:txBody>
            <a:bodyPr wrap="none" anchor="ctr"/>
            <a:lstStyle/>
            <a:p>
              <a:endParaRPr lang="en-US"/>
            </a:p>
          </p:txBody>
        </p:sp>
      </p:grpSp>
      <p:grpSp>
        <p:nvGrpSpPr>
          <p:cNvPr id="6" name="Group 164"/>
          <p:cNvGrpSpPr>
            <a:grpSpLocks/>
          </p:cNvGrpSpPr>
          <p:nvPr/>
        </p:nvGrpSpPr>
        <p:grpSpPr bwMode="auto">
          <a:xfrm>
            <a:off x="914400" y="1143000"/>
            <a:ext cx="2192337" cy="1639887"/>
            <a:chOff x="1344" y="912"/>
            <a:chExt cx="1392" cy="912"/>
          </a:xfrm>
          <a:solidFill>
            <a:schemeClr val="bg1"/>
          </a:solidFill>
        </p:grpSpPr>
        <p:sp>
          <p:nvSpPr>
            <p:cNvPr id="2071" name="AutoShape 165"/>
            <p:cNvSpPr>
              <a:spLocks noChangeArrowheads="1"/>
            </p:cNvSpPr>
            <p:nvPr/>
          </p:nvSpPr>
          <p:spPr bwMode="auto">
            <a:xfrm>
              <a:off x="1344" y="912"/>
              <a:ext cx="1392" cy="912"/>
            </a:xfrm>
            <a:prstGeom prst="wedgeRoundRectCallout">
              <a:avLst>
                <a:gd name="adj1" fmla="val -50861"/>
                <a:gd name="adj2" fmla="val 58444"/>
                <a:gd name="adj3" fmla="val 16667"/>
              </a:avLst>
            </a:prstGeom>
            <a:grpFill/>
            <a:ln w="38100">
              <a:solidFill>
                <a:schemeClr val="tx1"/>
              </a:solidFill>
              <a:miter lim="800000"/>
              <a:headEnd type="none" w="sm" len="sm"/>
              <a:tailEnd type="none" w="sm" len="sm"/>
            </a:ln>
          </p:spPr>
          <p:txBody>
            <a:bodyPr wrap="none" anchor="ctr"/>
            <a:lstStyle/>
            <a:p>
              <a:pPr algn="ctr" eaLnBrk="0" hangingPunct="0"/>
              <a:endParaRPr lang="en-US" sz="2400"/>
            </a:p>
          </p:txBody>
        </p:sp>
        <p:sp>
          <p:nvSpPr>
            <p:cNvPr id="2072" name="Text Box 166"/>
            <p:cNvSpPr txBox="1">
              <a:spLocks noChangeArrowheads="1"/>
            </p:cNvSpPr>
            <p:nvPr/>
          </p:nvSpPr>
          <p:spPr bwMode="auto">
            <a:xfrm>
              <a:off x="1483" y="1003"/>
              <a:ext cx="1108" cy="736"/>
            </a:xfrm>
            <a:prstGeom prst="rect">
              <a:avLst/>
            </a:prstGeom>
            <a:grpFill/>
            <a:ln w="12700">
              <a:noFill/>
              <a:miter lim="800000"/>
              <a:headEnd type="none" w="sm" len="sm"/>
              <a:tailEnd type="none" w="sm" len="sm"/>
            </a:ln>
          </p:spPr>
          <p:txBody>
            <a:bodyPr wrap="square">
              <a:spAutoFit/>
            </a:bodyPr>
            <a:lstStyle/>
            <a:p>
              <a:pPr eaLnBrk="0" hangingPunct="0"/>
              <a:r>
                <a:rPr lang="en-US" sz="2000" dirty="0"/>
                <a:t>Table for four</a:t>
              </a:r>
            </a:p>
            <a:p>
              <a:pPr eaLnBrk="0" hangingPunct="0"/>
              <a:r>
                <a:rPr lang="en-US" sz="2000" dirty="0"/>
                <a:t>at 8 o’clock. </a:t>
              </a:r>
            </a:p>
            <a:p>
              <a:pPr eaLnBrk="0" hangingPunct="0"/>
              <a:r>
                <a:rPr lang="en-US" sz="2000" dirty="0"/>
                <a:t>Name of Mr. Smith</a:t>
              </a:r>
              <a:r>
                <a:rPr lang="en-US" sz="2000" dirty="0" smtClean="0"/>
                <a:t>.</a:t>
              </a:r>
              <a:endParaRPr lang="en-US" sz="2000" dirty="0"/>
            </a:p>
          </p:txBody>
        </p:sp>
      </p:grpSp>
      <p:grpSp>
        <p:nvGrpSpPr>
          <p:cNvPr id="7" name="Group 167"/>
          <p:cNvGrpSpPr>
            <a:grpSpLocks/>
          </p:cNvGrpSpPr>
          <p:nvPr/>
        </p:nvGrpSpPr>
        <p:grpSpPr bwMode="auto">
          <a:xfrm>
            <a:off x="5105400" y="1524000"/>
            <a:ext cx="1760537" cy="990600"/>
            <a:chOff x="2880" y="384"/>
            <a:chExt cx="1477" cy="816"/>
          </a:xfrm>
        </p:grpSpPr>
        <p:sp>
          <p:nvSpPr>
            <p:cNvPr id="2069" name="AutoShape 168"/>
            <p:cNvSpPr>
              <a:spLocks noChangeArrowheads="1"/>
            </p:cNvSpPr>
            <p:nvPr/>
          </p:nvSpPr>
          <p:spPr bwMode="auto">
            <a:xfrm flipH="1">
              <a:off x="2880" y="384"/>
              <a:ext cx="1477" cy="816"/>
            </a:xfrm>
            <a:prstGeom prst="wedgeRoundRectCallout">
              <a:avLst>
                <a:gd name="adj1" fmla="val -43750"/>
                <a:gd name="adj2" fmla="val 70000"/>
                <a:gd name="adj3" fmla="val 16667"/>
              </a:avLst>
            </a:prstGeom>
            <a:noFill/>
            <a:ln w="28575">
              <a:solidFill>
                <a:schemeClr val="tx1"/>
              </a:solidFill>
              <a:miter lim="800000"/>
              <a:headEnd type="none" w="sm" len="sm"/>
              <a:tailEnd type="none" w="sm" len="sm"/>
            </a:ln>
          </p:spPr>
          <p:txBody>
            <a:bodyPr wrap="none" anchor="ctr"/>
            <a:lstStyle/>
            <a:p>
              <a:pPr algn="ctr" eaLnBrk="0" hangingPunct="0"/>
              <a:endParaRPr lang="en-US" sz="2400"/>
            </a:p>
          </p:txBody>
        </p:sp>
        <p:sp>
          <p:nvSpPr>
            <p:cNvPr id="2070" name="Text Box 169"/>
            <p:cNvSpPr txBox="1">
              <a:spLocks noChangeArrowheads="1"/>
            </p:cNvSpPr>
            <p:nvPr/>
          </p:nvSpPr>
          <p:spPr bwMode="auto">
            <a:xfrm>
              <a:off x="3024" y="480"/>
              <a:ext cx="784" cy="446"/>
            </a:xfrm>
            <a:prstGeom prst="rect">
              <a:avLst/>
            </a:prstGeom>
            <a:noFill/>
            <a:ln w="12700">
              <a:noFill/>
              <a:miter lim="800000"/>
              <a:headEnd type="none" w="sm" len="sm"/>
              <a:tailEnd type="none" w="sm" len="sm"/>
            </a:ln>
          </p:spPr>
          <p:txBody>
            <a:bodyPr wrap="none">
              <a:spAutoFit/>
            </a:bodyPr>
            <a:lstStyle/>
            <a:p>
              <a:pPr eaLnBrk="0" hangingPunct="0"/>
              <a:r>
                <a:rPr lang="en-US" sz="2000" dirty="0"/>
                <a:t>O.K.,</a:t>
              </a:r>
            </a:p>
            <a:p>
              <a:pPr eaLnBrk="0" hangingPunct="0"/>
              <a:r>
                <a:rPr lang="en-US" sz="2000" dirty="0"/>
                <a:t>Mr. Smith</a:t>
              </a:r>
            </a:p>
          </p:txBody>
        </p:sp>
      </p:grpSp>
      <p:sp>
        <p:nvSpPr>
          <p:cNvPr id="170" name="Rectangle 2"/>
          <p:cNvSpPr txBox="1">
            <a:spLocks noChangeArrowheads="1"/>
          </p:cNvSpPr>
          <p:nvPr/>
        </p:nvSpPr>
        <p:spPr bwMode="auto">
          <a:xfrm>
            <a:off x="1143000" y="1524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Nazanin" pitchFamily="2" charset="-78"/>
              </a:rPr>
              <a:t>How to take down a restaurant?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6629400" y="3505200"/>
          <a:ext cx="984250" cy="990600"/>
        </p:xfrm>
        <a:graphic>
          <a:graphicData uri="http://schemas.openxmlformats.org/presentationml/2006/ole">
            <mc:AlternateContent xmlns:mc="http://schemas.openxmlformats.org/markup-compatibility/2006">
              <mc:Choice xmlns:v="urn:schemas-microsoft-com:vml" Requires="v">
                <p:oleObj spid="_x0000_s203805" name="Clip" r:id="rId4" imgW="1756800" imgH="1766160" progId="">
                  <p:embed/>
                </p:oleObj>
              </mc:Choice>
              <mc:Fallback>
                <p:oleObj name="Clip" r:id="rId4" imgW="1756800" imgH="17661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5052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5181600" y="4724400"/>
          <a:ext cx="984250" cy="990600"/>
        </p:xfrm>
        <a:graphic>
          <a:graphicData uri="http://schemas.openxmlformats.org/presentationml/2006/ole">
            <mc:AlternateContent xmlns:mc="http://schemas.openxmlformats.org/markup-compatibility/2006">
              <mc:Choice xmlns:v="urn:schemas-microsoft-com:vml" Requires="v">
                <p:oleObj spid="_x0000_s203806" name="Clip" r:id="rId6" imgW="1756800" imgH="1766160" progId="">
                  <p:embed/>
                </p:oleObj>
              </mc:Choice>
              <mc:Fallback>
                <p:oleObj name="Clip" r:id="rId6" imgW="1756800" imgH="176616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7244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7848600" y="3581400"/>
          <a:ext cx="984250" cy="990600"/>
        </p:xfrm>
        <a:graphic>
          <a:graphicData uri="http://schemas.openxmlformats.org/presentationml/2006/ole">
            <mc:AlternateContent xmlns:mc="http://schemas.openxmlformats.org/markup-compatibility/2006">
              <mc:Choice xmlns:v="urn:schemas-microsoft-com:vml" Requires="v">
                <p:oleObj spid="_x0000_s203807" name="Clip" r:id="rId7" imgW="1756800" imgH="1766160" progId="">
                  <p:embed/>
                </p:oleObj>
              </mc:Choice>
              <mc:Fallback>
                <p:oleObj name="Clip" r:id="rId7" imgW="1756800" imgH="1766160"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35814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6400800" y="4648200"/>
          <a:ext cx="984250" cy="990600"/>
        </p:xfrm>
        <a:graphic>
          <a:graphicData uri="http://schemas.openxmlformats.org/presentationml/2006/ole">
            <mc:AlternateContent xmlns:mc="http://schemas.openxmlformats.org/markup-compatibility/2006">
              <mc:Choice xmlns:v="urn:schemas-microsoft-com:vml" Requires="v">
                <p:oleObj spid="_x0000_s203808" name="Clip" r:id="rId8" imgW="1756800" imgH="1766160" progId="">
                  <p:embed/>
                </p:oleObj>
              </mc:Choice>
              <mc:Fallback>
                <p:oleObj name="Clip" r:id="rId8" imgW="1756800" imgH="176616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648200"/>
                        <a:ext cx="98425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ChangeAspect="1"/>
          </p:cNvGraphicFramePr>
          <p:nvPr/>
        </p:nvGraphicFramePr>
        <p:xfrm>
          <a:off x="304800" y="2667000"/>
          <a:ext cx="1828800" cy="1733550"/>
        </p:xfrm>
        <a:graphic>
          <a:graphicData uri="http://schemas.openxmlformats.org/presentationml/2006/ole">
            <mc:AlternateContent xmlns:mc="http://schemas.openxmlformats.org/markup-compatibility/2006">
              <mc:Choice xmlns:v="urn:schemas-microsoft-com:vml" Requires="v">
                <p:oleObj spid="_x0000_s203809" name="Clip" r:id="rId9" imgW="5676480" imgH="5379840" progId="">
                  <p:embed/>
                </p:oleObj>
              </mc:Choice>
              <mc:Fallback>
                <p:oleObj name="Clip" r:id="rId9" imgW="5676480" imgH="5379840" progId="">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2667000"/>
                        <a:ext cx="1828800"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flipH="1">
            <a:off x="7010400" y="1447800"/>
            <a:ext cx="1619250" cy="1604963"/>
            <a:chOff x="2874" y="1194"/>
            <a:chExt cx="1020" cy="1011"/>
          </a:xfrm>
        </p:grpSpPr>
        <p:sp>
          <p:nvSpPr>
            <p:cNvPr id="3094" name="Freeform 8"/>
            <p:cNvSpPr>
              <a:spLocks/>
            </p:cNvSpPr>
            <p:nvPr/>
          </p:nvSpPr>
          <p:spPr bwMode="auto">
            <a:xfrm>
              <a:off x="2880" y="1200"/>
              <a:ext cx="999" cy="999"/>
            </a:xfrm>
            <a:custGeom>
              <a:avLst/>
              <a:gdLst>
                <a:gd name="T0" fmla="*/ 7 w 999"/>
                <a:gd name="T1" fmla="*/ 589 h 999"/>
                <a:gd name="T2" fmla="*/ 23 w 999"/>
                <a:gd name="T3" fmla="*/ 652 h 999"/>
                <a:gd name="T4" fmla="*/ 46 w 999"/>
                <a:gd name="T5" fmla="*/ 710 h 999"/>
                <a:gd name="T6" fmla="*/ 76 w 999"/>
                <a:gd name="T7" fmla="*/ 765 h 999"/>
                <a:gd name="T8" fmla="*/ 113 w 999"/>
                <a:gd name="T9" fmla="*/ 817 h 999"/>
                <a:gd name="T10" fmla="*/ 155 w 999"/>
                <a:gd name="T11" fmla="*/ 861 h 999"/>
                <a:gd name="T12" fmla="*/ 203 w 999"/>
                <a:gd name="T13" fmla="*/ 902 h 999"/>
                <a:gd name="T14" fmla="*/ 256 w 999"/>
                <a:gd name="T15" fmla="*/ 935 h 999"/>
                <a:gd name="T16" fmla="*/ 296 w 999"/>
                <a:gd name="T17" fmla="*/ 955 h 999"/>
                <a:gd name="T18" fmla="*/ 321 w 999"/>
                <a:gd name="T19" fmla="*/ 966 h 999"/>
                <a:gd name="T20" fmla="*/ 347 w 999"/>
                <a:gd name="T21" fmla="*/ 975 h 999"/>
                <a:gd name="T22" fmla="*/ 374 w 999"/>
                <a:gd name="T23" fmla="*/ 983 h 999"/>
                <a:gd name="T24" fmla="*/ 401 w 999"/>
                <a:gd name="T25" fmla="*/ 990 h 999"/>
                <a:gd name="T26" fmla="*/ 429 w 999"/>
                <a:gd name="T27" fmla="*/ 994 h 999"/>
                <a:gd name="T28" fmla="*/ 456 w 999"/>
                <a:gd name="T29" fmla="*/ 997 h 999"/>
                <a:gd name="T30" fmla="*/ 484 w 999"/>
                <a:gd name="T31" fmla="*/ 999 h 999"/>
                <a:gd name="T32" fmla="*/ 550 w 999"/>
                <a:gd name="T33" fmla="*/ 997 h 999"/>
                <a:gd name="T34" fmla="*/ 648 w 999"/>
                <a:gd name="T35" fmla="*/ 977 h 999"/>
                <a:gd name="T36" fmla="*/ 738 w 999"/>
                <a:gd name="T37" fmla="*/ 939 h 999"/>
                <a:gd name="T38" fmla="*/ 817 w 999"/>
                <a:gd name="T39" fmla="*/ 885 h 999"/>
                <a:gd name="T40" fmla="*/ 885 w 999"/>
                <a:gd name="T41" fmla="*/ 818 h 999"/>
                <a:gd name="T42" fmla="*/ 938 w 999"/>
                <a:gd name="T43" fmla="*/ 738 h 999"/>
                <a:gd name="T44" fmla="*/ 977 w 999"/>
                <a:gd name="T45" fmla="*/ 649 h 999"/>
                <a:gd name="T46" fmla="*/ 997 w 999"/>
                <a:gd name="T47" fmla="*/ 552 h 999"/>
                <a:gd name="T48" fmla="*/ 997 w 999"/>
                <a:gd name="T49" fmla="*/ 449 h 999"/>
                <a:gd name="T50" fmla="*/ 977 w 999"/>
                <a:gd name="T51" fmla="*/ 351 h 999"/>
                <a:gd name="T52" fmla="*/ 938 w 999"/>
                <a:gd name="T53" fmla="*/ 262 h 999"/>
                <a:gd name="T54" fmla="*/ 885 w 999"/>
                <a:gd name="T55" fmla="*/ 182 h 999"/>
                <a:gd name="T56" fmla="*/ 817 w 999"/>
                <a:gd name="T57" fmla="*/ 115 h 999"/>
                <a:gd name="T58" fmla="*/ 738 w 999"/>
                <a:gd name="T59" fmla="*/ 60 h 999"/>
                <a:gd name="T60" fmla="*/ 648 w 999"/>
                <a:gd name="T61" fmla="*/ 23 h 999"/>
                <a:gd name="T62" fmla="*/ 550 w 999"/>
                <a:gd name="T63" fmla="*/ 2 h 999"/>
                <a:gd name="T64" fmla="*/ 448 w 999"/>
                <a:gd name="T65" fmla="*/ 2 h 999"/>
                <a:gd name="T66" fmla="*/ 351 w 999"/>
                <a:gd name="T67" fmla="*/ 23 h 999"/>
                <a:gd name="T68" fmla="*/ 261 w 999"/>
                <a:gd name="T69" fmla="*/ 60 h 999"/>
                <a:gd name="T70" fmla="*/ 182 w 999"/>
                <a:gd name="T71" fmla="*/ 115 h 999"/>
                <a:gd name="T72" fmla="*/ 114 w 999"/>
                <a:gd name="T73" fmla="*/ 182 h 999"/>
                <a:gd name="T74" fmla="*/ 61 w 999"/>
                <a:gd name="T75" fmla="*/ 262 h 999"/>
                <a:gd name="T76" fmla="*/ 22 w 999"/>
                <a:gd name="T77" fmla="*/ 351 h 999"/>
                <a:gd name="T78" fmla="*/ 2 w 999"/>
                <a:gd name="T79" fmla="*/ 449 h 999"/>
                <a:gd name="T80" fmla="*/ 0 w 999"/>
                <a:gd name="T81" fmla="*/ 514 h 999"/>
                <a:gd name="T82" fmla="*/ 2 w 999"/>
                <a:gd name="T83" fmla="*/ 542 h 99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99"/>
                <a:gd name="T127" fmla="*/ 0 h 999"/>
                <a:gd name="T128" fmla="*/ 999 w 999"/>
                <a:gd name="T129" fmla="*/ 999 h 99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99" h="999">
                  <a:moveTo>
                    <a:pt x="3" y="557"/>
                  </a:moveTo>
                  <a:lnTo>
                    <a:pt x="7" y="589"/>
                  </a:lnTo>
                  <a:lnTo>
                    <a:pt x="15" y="620"/>
                  </a:lnTo>
                  <a:lnTo>
                    <a:pt x="23" y="652"/>
                  </a:lnTo>
                  <a:lnTo>
                    <a:pt x="33" y="682"/>
                  </a:lnTo>
                  <a:lnTo>
                    <a:pt x="46" y="710"/>
                  </a:lnTo>
                  <a:lnTo>
                    <a:pt x="61" y="738"/>
                  </a:lnTo>
                  <a:lnTo>
                    <a:pt x="76" y="765"/>
                  </a:lnTo>
                  <a:lnTo>
                    <a:pt x="94" y="791"/>
                  </a:lnTo>
                  <a:lnTo>
                    <a:pt x="113" y="817"/>
                  </a:lnTo>
                  <a:lnTo>
                    <a:pt x="133" y="839"/>
                  </a:lnTo>
                  <a:lnTo>
                    <a:pt x="155" y="861"/>
                  </a:lnTo>
                  <a:lnTo>
                    <a:pt x="178" y="882"/>
                  </a:lnTo>
                  <a:lnTo>
                    <a:pt x="203" y="902"/>
                  </a:lnTo>
                  <a:lnTo>
                    <a:pt x="229" y="920"/>
                  </a:lnTo>
                  <a:lnTo>
                    <a:pt x="256" y="935"/>
                  </a:lnTo>
                  <a:lnTo>
                    <a:pt x="284" y="950"/>
                  </a:lnTo>
                  <a:lnTo>
                    <a:pt x="296" y="955"/>
                  </a:lnTo>
                  <a:lnTo>
                    <a:pt x="309" y="961"/>
                  </a:lnTo>
                  <a:lnTo>
                    <a:pt x="321" y="966"/>
                  </a:lnTo>
                  <a:lnTo>
                    <a:pt x="335" y="971"/>
                  </a:lnTo>
                  <a:lnTo>
                    <a:pt x="347" y="975"/>
                  </a:lnTo>
                  <a:lnTo>
                    <a:pt x="361" y="979"/>
                  </a:lnTo>
                  <a:lnTo>
                    <a:pt x="374" y="983"/>
                  </a:lnTo>
                  <a:lnTo>
                    <a:pt x="387" y="986"/>
                  </a:lnTo>
                  <a:lnTo>
                    <a:pt x="401" y="990"/>
                  </a:lnTo>
                  <a:lnTo>
                    <a:pt x="414" y="992"/>
                  </a:lnTo>
                  <a:lnTo>
                    <a:pt x="429" y="994"/>
                  </a:lnTo>
                  <a:lnTo>
                    <a:pt x="442" y="996"/>
                  </a:lnTo>
                  <a:lnTo>
                    <a:pt x="456" y="997"/>
                  </a:lnTo>
                  <a:lnTo>
                    <a:pt x="471" y="998"/>
                  </a:lnTo>
                  <a:lnTo>
                    <a:pt x="484" y="999"/>
                  </a:lnTo>
                  <a:lnTo>
                    <a:pt x="499" y="999"/>
                  </a:lnTo>
                  <a:lnTo>
                    <a:pt x="550" y="997"/>
                  </a:lnTo>
                  <a:lnTo>
                    <a:pt x="600" y="989"/>
                  </a:lnTo>
                  <a:lnTo>
                    <a:pt x="648" y="977"/>
                  </a:lnTo>
                  <a:lnTo>
                    <a:pt x="694" y="959"/>
                  </a:lnTo>
                  <a:lnTo>
                    <a:pt x="738" y="939"/>
                  </a:lnTo>
                  <a:lnTo>
                    <a:pt x="778" y="913"/>
                  </a:lnTo>
                  <a:lnTo>
                    <a:pt x="817" y="885"/>
                  </a:lnTo>
                  <a:lnTo>
                    <a:pt x="853" y="853"/>
                  </a:lnTo>
                  <a:lnTo>
                    <a:pt x="885" y="818"/>
                  </a:lnTo>
                  <a:lnTo>
                    <a:pt x="913" y="779"/>
                  </a:lnTo>
                  <a:lnTo>
                    <a:pt x="938" y="738"/>
                  </a:lnTo>
                  <a:lnTo>
                    <a:pt x="959" y="695"/>
                  </a:lnTo>
                  <a:lnTo>
                    <a:pt x="977" y="649"/>
                  </a:lnTo>
                  <a:lnTo>
                    <a:pt x="988" y="601"/>
                  </a:lnTo>
                  <a:lnTo>
                    <a:pt x="997" y="552"/>
                  </a:lnTo>
                  <a:lnTo>
                    <a:pt x="999" y="501"/>
                  </a:lnTo>
                  <a:lnTo>
                    <a:pt x="997" y="449"/>
                  </a:lnTo>
                  <a:lnTo>
                    <a:pt x="988" y="399"/>
                  </a:lnTo>
                  <a:lnTo>
                    <a:pt x="977" y="351"/>
                  </a:lnTo>
                  <a:lnTo>
                    <a:pt x="959" y="306"/>
                  </a:lnTo>
                  <a:lnTo>
                    <a:pt x="938" y="262"/>
                  </a:lnTo>
                  <a:lnTo>
                    <a:pt x="913" y="221"/>
                  </a:lnTo>
                  <a:lnTo>
                    <a:pt x="885" y="182"/>
                  </a:lnTo>
                  <a:lnTo>
                    <a:pt x="853" y="147"/>
                  </a:lnTo>
                  <a:lnTo>
                    <a:pt x="817" y="115"/>
                  </a:lnTo>
                  <a:lnTo>
                    <a:pt x="778" y="86"/>
                  </a:lnTo>
                  <a:lnTo>
                    <a:pt x="738" y="60"/>
                  </a:lnTo>
                  <a:lnTo>
                    <a:pt x="694" y="40"/>
                  </a:lnTo>
                  <a:lnTo>
                    <a:pt x="648" y="23"/>
                  </a:lnTo>
                  <a:lnTo>
                    <a:pt x="600" y="10"/>
                  </a:lnTo>
                  <a:lnTo>
                    <a:pt x="550" y="2"/>
                  </a:lnTo>
                  <a:lnTo>
                    <a:pt x="499" y="0"/>
                  </a:lnTo>
                  <a:lnTo>
                    <a:pt x="448" y="2"/>
                  </a:lnTo>
                  <a:lnTo>
                    <a:pt x="399" y="10"/>
                  </a:lnTo>
                  <a:lnTo>
                    <a:pt x="351" y="23"/>
                  </a:lnTo>
                  <a:lnTo>
                    <a:pt x="305" y="40"/>
                  </a:lnTo>
                  <a:lnTo>
                    <a:pt x="261" y="60"/>
                  </a:lnTo>
                  <a:lnTo>
                    <a:pt x="220" y="86"/>
                  </a:lnTo>
                  <a:lnTo>
                    <a:pt x="182" y="115"/>
                  </a:lnTo>
                  <a:lnTo>
                    <a:pt x="146" y="147"/>
                  </a:lnTo>
                  <a:lnTo>
                    <a:pt x="114" y="182"/>
                  </a:lnTo>
                  <a:lnTo>
                    <a:pt x="86" y="221"/>
                  </a:lnTo>
                  <a:lnTo>
                    <a:pt x="61" y="262"/>
                  </a:lnTo>
                  <a:lnTo>
                    <a:pt x="40" y="306"/>
                  </a:lnTo>
                  <a:lnTo>
                    <a:pt x="22" y="351"/>
                  </a:lnTo>
                  <a:lnTo>
                    <a:pt x="10" y="399"/>
                  </a:lnTo>
                  <a:lnTo>
                    <a:pt x="2" y="449"/>
                  </a:lnTo>
                  <a:lnTo>
                    <a:pt x="0" y="501"/>
                  </a:lnTo>
                  <a:lnTo>
                    <a:pt x="0" y="514"/>
                  </a:lnTo>
                  <a:lnTo>
                    <a:pt x="1" y="529"/>
                  </a:lnTo>
                  <a:lnTo>
                    <a:pt x="2" y="542"/>
                  </a:lnTo>
                  <a:lnTo>
                    <a:pt x="3" y="557"/>
                  </a:lnTo>
                  <a:close/>
                </a:path>
              </a:pathLst>
            </a:custGeom>
            <a:solidFill>
              <a:srgbClr val="E50019"/>
            </a:solidFill>
            <a:ln w="9525">
              <a:noFill/>
              <a:round/>
              <a:headEnd/>
              <a:tailEnd/>
            </a:ln>
          </p:spPr>
          <p:txBody>
            <a:bodyPr/>
            <a:lstStyle/>
            <a:p>
              <a:endParaRPr lang="en-US"/>
            </a:p>
          </p:txBody>
        </p:sp>
        <p:sp>
          <p:nvSpPr>
            <p:cNvPr id="3095" name="Freeform 9"/>
            <p:cNvSpPr>
              <a:spLocks/>
            </p:cNvSpPr>
            <p:nvPr/>
          </p:nvSpPr>
          <p:spPr bwMode="auto">
            <a:xfrm>
              <a:off x="2878" y="1757"/>
              <a:ext cx="288" cy="398"/>
            </a:xfrm>
            <a:custGeom>
              <a:avLst/>
              <a:gdLst>
                <a:gd name="T0" fmla="*/ 288 w 288"/>
                <a:gd name="T1" fmla="*/ 388 h 398"/>
                <a:gd name="T2" fmla="*/ 288 w 288"/>
                <a:gd name="T3" fmla="*/ 388 h 398"/>
                <a:gd name="T4" fmla="*/ 260 w 288"/>
                <a:gd name="T5" fmla="*/ 373 h 398"/>
                <a:gd name="T6" fmla="*/ 234 w 288"/>
                <a:gd name="T7" fmla="*/ 358 h 398"/>
                <a:gd name="T8" fmla="*/ 209 w 288"/>
                <a:gd name="T9" fmla="*/ 341 h 398"/>
                <a:gd name="T10" fmla="*/ 184 w 288"/>
                <a:gd name="T11" fmla="*/ 321 h 398"/>
                <a:gd name="T12" fmla="*/ 162 w 288"/>
                <a:gd name="T13" fmla="*/ 300 h 398"/>
                <a:gd name="T14" fmla="*/ 139 w 288"/>
                <a:gd name="T15" fmla="*/ 278 h 398"/>
                <a:gd name="T16" fmla="*/ 119 w 288"/>
                <a:gd name="T17" fmla="*/ 256 h 398"/>
                <a:gd name="T18" fmla="*/ 100 w 288"/>
                <a:gd name="T19" fmla="*/ 231 h 398"/>
                <a:gd name="T20" fmla="*/ 83 w 288"/>
                <a:gd name="T21" fmla="*/ 205 h 398"/>
                <a:gd name="T22" fmla="*/ 68 w 288"/>
                <a:gd name="T23" fmla="*/ 179 h 398"/>
                <a:gd name="T24" fmla="*/ 53 w 288"/>
                <a:gd name="T25" fmla="*/ 151 h 398"/>
                <a:gd name="T26" fmla="*/ 41 w 288"/>
                <a:gd name="T27" fmla="*/ 123 h 398"/>
                <a:gd name="T28" fmla="*/ 30 w 288"/>
                <a:gd name="T29" fmla="*/ 94 h 398"/>
                <a:gd name="T30" fmla="*/ 22 w 288"/>
                <a:gd name="T31" fmla="*/ 62 h 398"/>
                <a:gd name="T32" fmla="*/ 15 w 288"/>
                <a:gd name="T33" fmla="*/ 31 h 398"/>
                <a:gd name="T34" fmla="*/ 10 w 288"/>
                <a:gd name="T35" fmla="*/ 0 h 398"/>
                <a:gd name="T36" fmla="*/ 0 w 288"/>
                <a:gd name="T37" fmla="*/ 0 h 398"/>
                <a:gd name="T38" fmla="*/ 4 w 288"/>
                <a:gd name="T39" fmla="*/ 33 h 398"/>
                <a:gd name="T40" fmla="*/ 11 w 288"/>
                <a:gd name="T41" fmla="*/ 65 h 398"/>
                <a:gd name="T42" fmla="*/ 20 w 288"/>
                <a:gd name="T43" fmla="*/ 96 h 398"/>
                <a:gd name="T44" fmla="*/ 30 w 288"/>
                <a:gd name="T45" fmla="*/ 127 h 398"/>
                <a:gd name="T46" fmla="*/ 43 w 288"/>
                <a:gd name="T47" fmla="*/ 155 h 398"/>
                <a:gd name="T48" fmla="*/ 57 w 288"/>
                <a:gd name="T49" fmla="*/ 183 h 398"/>
                <a:gd name="T50" fmla="*/ 73 w 288"/>
                <a:gd name="T51" fmla="*/ 212 h 398"/>
                <a:gd name="T52" fmla="*/ 92 w 288"/>
                <a:gd name="T53" fmla="*/ 238 h 398"/>
                <a:gd name="T54" fmla="*/ 111 w 288"/>
                <a:gd name="T55" fmla="*/ 263 h 398"/>
                <a:gd name="T56" fmla="*/ 130 w 288"/>
                <a:gd name="T57" fmla="*/ 287 h 398"/>
                <a:gd name="T58" fmla="*/ 153 w 288"/>
                <a:gd name="T59" fmla="*/ 309 h 398"/>
                <a:gd name="T60" fmla="*/ 177 w 288"/>
                <a:gd name="T61" fmla="*/ 329 h 398"/>
                <a:gd name="T62" fmla="*/ 202 w 288"/>
                <a:gd name="T63" fmla="*/ 349 h 398"/>
                <a:gd name="T64" fmla="*/ 227 w 288"/>
                <a:gd name="T65" fmla="*/ 368 h 398"/>
                <a:gd name="T66" fmla="*/ 256 w 288"/>
                <a:gd name="T67" fmla="*/ 384 h 398"/>
                <a:gd name="T68" fmla="*/ 284 w 288"/>
                <a:gd name="T69" fmla="*/ 398 h 398"/>
                <a:gd name="T70" fmla="*/ 284 w 288"/>
                <a:gd name="T71" fmla="*/ 398 h 398"/>
                <a:gd name="T72" fmla="*/ 288 w 288"/>
                <a:gd name="T73" fmla="*/ 388 h 3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8"/>
                <a:gd name="T113" fmla="*/ 288 w 288"/>
                <a:gd name="T114" fmla="*/ 398 h 3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8">
                  <a:moveTo>
                    <a:pt x="288" y="388"/>
                  </a:moveTo>
                  <a:lnTo>
                    <a:pt x="288" y="388"/>
                  </a:lnTo>
                  <a:lnTo>
                    <a:pt x="260" y="373"/>
                  </a:lnTo>
                  <a:lnTo>
                    <a:pt x="234" y="358"/>
                  </a:lnTo>
                  <a:lnTo>
                    <a:pt x="209" y="341"/>
                  </a:lnTo>
                  <a:lnTo>
                    <a:pt x="184" y="321"/>
                  </a:lnTo>
                  <a:lnTo>
                    <a:pt x="162" y="300"/>
                  </a:lnTo>
                  <a:lnTo>
                    <a:pt x="139" y="278"/>
                  </a:lnTo>
                  <a:lnTo>
                    <a:pt x="119" y="256"/>
                  </a:lnTo>
                  <a:lnTo>
                    <a:pt x="100" y="231"/>
                  </a:lnTo>
                  <a:lnTo>
                    <a:pt x="83" y="205"/>
                  </a:lnTo>
                  <a:lnTo>
                    <a:pt x="68" y="179"/>
                  </a:lnTo>
                  <a:lnTo>
                    <a:pt x="53" y="151"/>
                  </a:lnTo>
                  <a:lnTo>
                    <a:pt x="41" y="123"/>
                  </a:lnTo>
                  <a:lnTo>
                    <a:pt x="30" y="94"/>
                  </a:lnTo>
                  <a:lnTo>
                    <a:pt x="22" y="62"/>
                  </a:lnTo>
                  <a:lnTo>
                    <a:pt x="15" y="31"/>
                  </a:lnTo>
                  <a:lnTo>
                    <a:pt x="10" y="0"/>
                  </a:lnTo>
                  <a:lnTo>
                    <a:pt x="0" y="0"/>
                  </a:lnTo>
                  <a:lnTo>
                    <a:pt x="4" y="33"/>
                  </a:lnTo>
                  <a:lnTo>
                    <a:pt x="11" y="65"/>
                  </a:lnTo>
                  <a:lnTo>
                    <a:pt x="20" y="96"/>
                  </a:lnTo>
                  <a:lnTo>
                    <a:pt x="30" y="127"/>
                  </a:lnTo>
                  <a:lnTo>
                    <a:pt x="43" y="155"/>
                  </a:lnTo>
                  <a:lnTo>
                    <a:pt x="57" y="183"/>
                  </a:lnTo>
                  <a:lnTo>
                    <a:pt x="73" y="212"/>
                  </a:lnTo>
                  <a:lnTo>
                    <a:pt x="92" y="238"/>
                  </a:lnTo>
                  <a:lnTo>
                    <a:pt x="111" y="263"/>
                  </a:lnTo>
                  <a:lnTo>
                    <a:pt x="130" y="287"/>
                  </a:lnTo>
                  <a:lnTo>
                    <a:pt x="153" y="309"/>
                  </a:lnTo>
                  <a:lnTo>
                    <a:pt x="177" y="329"/>
                  </a:lnTo>
                  <a:lnTo>
                    <a:pt x="202" y="349"/>
                  </a:lnTo>
                  <a:lnTo>
                    <a:pt x="227" y="368"/>
                  </a:lnTo>
                  <a:lnTo>
                    <a:pt x="256" y="384"/>
                  </a:lnTo>
                  <a:lnTo>
                    <a:pt x="284" y="398"/>
                  </a:lnTo>
                  <a:lnTo>
                    <a:pt x="288" y="388"/>
                  </a:lnTo>
                  <a:close/>
                </a:path>
              </a:pathLst>
            </a:custGeom>
            <a:solidFill>
              <a:srgbClr val="000000"/>
            </a:solidFill>
            <a:ln w="9525">
              <a:noFill/>
              <a:round/>
              <a:headEnd/>
              <a:tailEnd/>
            </a:ln>
          </p:spPr>
          <p:txBody>
            <a:bodyPr/>
            <a:lstStyle/>
            <a:p>
              <a:endParaRPr lang="en-US"/>
            </a:p>
          </p:txBody>
        </p:sp>
        <p:sp>
          <p:nvSpPr>
            <p:cNvPr id="3096" name="Freeform 10"/>
            <p:cNvSpPr>
              <a:spLocks/>
            </p:cNvSpPr>
            <p:nvPr/>
          </p:nvSpPr>
          <p:spPr bwMode="auto">
            <a:xfrm>
              <a:off x="3162" y="2145"/>
              <a:ext cx="217" cy="60"/>
            </a:xfrm>
            <a:custGeom>
              <a:avLst/>
              <a:gdLst>
                <a:gd name="T0" fmla="*/ 217 w 217"/>
                <a:gd name="T1" fmla="*/ 48 h 60"/>
                <a:gd name="T2" fmla="*/ 217 w 217"/>
                <a:gd name="T3" fmla="*/ 48 h 60"/>
                <a:gd name="T4" fmla="*/ 202 w 217"/>
                <a:gd name="T5" fmla="*/ 48 h 60"/>
                <a:gd name="T6" fmla="*/ 189 w 217"/>
                <a:gd name="T7" fmla="*/ 48 h 60"/>
                <a:gd name="T8" fmla="*/ 174 w 217"/>
                <a:gd name="T9" fmla="*/ 47 h 60"/>
                <a:gd name="T10" fmla="*/ 160 w 217"/>
                <a:gd name="T11" fmla="*/ 46 h 60"/>
                <a:gd name="T12" fmla="*/ 147 w 217"/>
                <a:gd name="T13" fmla="*/ 44 h 60"/>
                <a:gd name="T14" fmla="*/ 132 w 217"/>
                <a:gd name="T15" fmla="*/ 41 h 60"/>
                <a:gd name="T16" fmla="*/ 120 w 217"/>
                <a:gd name="T17" fmla="*/ 39 h 60"/>
                <a:gd name="T18" fmla="*/ 106 w 217"/>
                <a:gd name="T19" fmla="*/ 36 h 60"/>
                <a:gd name="T20" fmla="*/ 93 w 217"/>
                <a:gd name="T21" fmla="*/ 33 h 60"/>
                <a:gd name="T22" fmla="*/ 80 w 217"/>
                <a:gd name="T23" fmla="*/ 29 h 60"/>
                <a:gd name="T24" fmla="*/ 67 w 217"/>
                <a:gd name="T25" fmla="*/ 25 h 60"/>
                <a:gd name="T26" fmla="*/ 55 w 217"/>
                <a:gd name="T27" fmla="*/ 21 h 60"/>
                <a:gd name="T28" fmla="*/ 41 w 217"/>
                <a:gd name="T29" fmla="*/ 15 h 60"/>
                <a:gd name="T30" fmla="*/ 29 w 217"/>
                <a:gd name="T31" fmla="*/ 11 h 60"/>
                <a:gd name="T32" fmla="*/ 16 w 217"/>
                <a:gd name="T33" fmla="*/ 5 h 60"/>
                <a:gd name="T34" fmla="*/ 4 w 217"/>
                <a:gd name="T35" fmla="*/ 0 h 60"/>
                <a:gd name="T36" fmla="*/ 0 w 217"/>
                <a:gd name="T37" fmla="*/ 10 h 60"/>
                <a:gd name="T38" fmla="*/ 12 w 217"/>
                <a:gd name="T39" fmla="*/ 15 h 60"/>
                <a:gd name="T40" fmla="*/ 25 w 217"/>
                <a:gd name="T41" fmla="*/ 22 h 60"/>
                <a:gd name="T42" fmla="*/ 37 w 217"/>
                <a:gd name="T43" fmla="*/ 26 h 60"/>
                <a:gd name="T44" fmla="*/ 51 w 217"/>
                <a:gd name="T45" fmla="*/ 31 h 60"/>
                <a:gd name="T46" fmla="*/ 64 w 217"/>
                <a:gd name="T47" fmla="*/ 35 h 60"/>
                <a:gd name="T48" fmla="*/ 78 w 217"/>
                <a:gd name="T49" fmla="*/ 39 h 60"/>
                <a:gd name="T50" fmla="*/ 91 w 217"/>
                <a:gd name="T51" fmla="*/ 44 h 60"/>
                <a:gd name="T52" fmla="*/ 104 w 217"/>
                <a:gd name="T53" fmla="*/ 47 h 60"/>
                <a:gd name="T54" fmla="*/ 118 w 217"/>
                <a:gd name="T55" fmla="*/ 50 h 60"/>
                <a:gd name="T56" fmla="*/ 132 w 217"/>
                <a:gd name="T57" fmla="*/ 52 h 60"/>
                <a:gd name="T58" fmla="*/ 147 w 217"/>
                <a:gd name="T59" fmla="*/ 54 h 60"/>
                <a:gd name="T60" fmla="*/ 160 w 217"/>
                <a:gd name="T61" fmla="*/ 56 h 60"/>
                <a:gd name="T62" fmla="*/ 174 w 217"/>
                <a:gd name="T63" fmla="*/ 57 h 60"/>
                <a:gd name="T64" fmla="*/ 189 w 217"/>
                <a:gd name="T65" fmla="*/ 58 h 60"/>
                <a:gd name="T66" fmla="*/ 202 w 217"/>
                <a:gd name="T67" fmla="*/ 60 h 60"/>
                <a:gd name="T68" fmla="*/ 217 w 217"/>
                <a:gd name="T69" fmla="*/ 60 h 60"/>
                <a:gd name="T70" fmla="*/ 217 w 217"/>
                <a:gd name="T71" fmla="*/ 60 h 60"/>
                <a:gd name="T72" fmla="*/ 217 w 217"/>
                <a:gd name="T73" fmla="*/ 4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7"/>
                <a:gd name="T112" fmla="*/ 0 h 60"/>
                <a:gd name="T113" fmla="*/ 217 w 217"/>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7" h="60">
                  <a:moveTo>
                    <a:pt x="217" y="48"/>
                  </a:moveTo>
                  <a:lnTo>
                    <a:pt x="217" y="48"/>
                  </a:lnTo>
                  <a:lnTo>
                    <a:pt x="202" y="48"/>
                  </a:lnTo>
                  <a:lnTo>
                    <a:pt x="189" y="48"/>
                  </a:lnTo>
                  <a:lnTo>
                    <a:pt x="174" y="47"/>
                  </a:lnTo>
                  <a:lnTo>
                    <a:pt x="160" y="46"/>
                  </a:lnTo>
                  <a:lnTo>
                    <a:pt x="147" y="44"/>
                  </a:lnTo>
                  <a:lnTo>
                    <a:pt x="132" y="41"/>
                  </a:lnTo>
                  <a:lnTo>
                    <a:pt x="120" y="39"/>
                  </a:lnTo>
                  <a:lnTo>
                    <a:pt x="106" y="36"/>
                  </a:lnTo>
                  <a:lnTo>
                    <a:pt x="93" y="33"/>
                  </a:lnTo>
                  <a:lnTo>
                    <a:pt x="80" y="29"/>
                  </a:lnTo>
                  <a:lnTo>
                    <a:pt x="67" y="25"/>
                  </a:lnTo>
                  <a:lnTo>
                    <a:pt x="55" y="21"/>
                  </a:lnTo>
                  <a:lnTo>
                    <a:pt x="41" y="15"/>
                  </a:lnTo>
                  <a:lnTo>
                    <a:pt x="29" y="11"/>
                  </a:lnTo>
                  <a:lnTo>
                    <a:pt x="16" y="5"/>
                  </a:lnTo>
                  <a:lnTo>
                    <a:pt x="4" y="0"/>
                  </a:lnTo>
                  <a:lnTo>
                    <a:pt x="0" y="10"/>
                  </a:lnTo>
                  <a:lnTo>
                    <a:pt x="12" y="15"/>
                  </a:lnTo>
                  <a:lnTo>
                    <a:pt x="25" y="22"/>
                  </a:lnTo>
                  <a:lnTo>
                    <a:pt x="37" y="26"/>
                  </a:lnTo>
                  <a:lnTo>
                    <a:pt x="51" y="31"/>
                  </a:lnTo>
                  <a:lnTo>
                    <a:pt x="64" y="35"/>
                  </a:lnTo>
                  <a:lnTo>
                    <a:pt x="78" y="39"/>
                  </a:lnTo>
                  <a:lnTo>
                    <a:pt x="91" y="44"/>
                  </a:lnTo>
                  <a:lnTo>
                    <a:pt x="104" y="47"/>
                  </a:lnTo>
                  <a:lnTo>
                    <a:pt x="118" y="50"/>
                  </a:lnTo>
                  <a:lnTo>
                    <a:pt x="132" y="52"/>
                  </a:lnTo>
                  <a:lnTo>
                    <a:pt x="147" y="54"/>
                  </a:lnTo>
                  <a:lnTo>
                    <a:pt x="160" y="56"/>
                  </a:lnTo>
                  <a:lnTo>
                    <a:pt x="174" y="57"/>
                  </a:lnTo>
                  <a:lnTo>
                    <a:pt x="189" y="58"/>
                  </a:lnTo>
                  <a:lnTo>
                    <a:pt x="202" y="60"/>
                  </a:lnTo>
                  <a:lnTo>
                    <a:pt x="217" y="60"/>
                  </a:lnTo>
                  <a:lnTo>
                    <a:pt x="217" y="48"/>
                  </a:lnTo>
                  <a:close/>
                </a:path>
              </a:pathLst>
            </a:custGeom>
            <a:solidFill>
              <a:srgbClr val="000000"/>
            </a:solidFill>
            <a:ln w="9525">
              <a:noFill/>
              <a:round/>
              <a:headEnd/>
              <a:tailEnd/>
            </a:ln>
          </p:spPr>
          <p:txBody>
            <a:bodyPr/>
            <a:lstStyle/>
            <a:p>
              <a:endParaRPr lang="en-US"/>
            </a:p>
          </p:txBody>
        </p:sp>
        <p:sp>
          <p:nvSpPr>
            <p:cNvPr id="3097" name="Freeform 11"/>
            <p:cNvSpPr>
              <a:spLocks/>
            </p:cNvSpPr>
            <p:nvPr/>
          </p:nvSpPr>
          <p:spPr bwMode="auto">
            <a:xfrm>
              <a:off x="3379" y="1701"/>
              <a:ext cx="506" cy="504"/>
            </a:xfrm>
            <a:custGeom>
              <a:avLst/>
              <a:gdLst>
                <a:gd name="T0" fmla="*/ 493 w 506"/>
                <a:gd name="T1" fmla="*/ 0 h 504"/>
                <a:gd name="T2" fmla="*/ 493 w 506"/>
                <a:gd name="T3" fmla="*/ 0 h 504"/>
                <a:gd name="T4" fmla="*/ 492 w 506"/>
                <a:gd name="T5" fmla="*/ 51 h 504"/>
                <a:gd name="T6" fmla="*/ 484 w 506"/>
                <a:gd name="T7" fmla="*/ 99 h 504"/>
                <a:gd name="T8" fmla="*/ 472 w 506"/>
                <a:gd name="T9" fmla="*/ 147 h 504"/>
                <a:gd name="T10" fmla="*/ 455 w 506"/>
                <a:gd name="T11" fmla="*/ 191 h 504"/>
                <a:gd name="T12" fmla="*/ 434 w 506"/>
                <a:gd name="T13" fmla="*/ 235 h 504"/>
                <a:gd name="T14" fmla="*/ 410 w 506"/>
                <a:gd name="T15" fmla="*/ 275 h 504"/>
                <a:gd name="T16" fmla="*/ 382 w 506"/>
                <a:gd name="T17" fmla="*/ 313 h 504"/>
                <a:gd name="T18" fmla="*/ 349 w 506"/>
                <a:gd name="T19" fmla="*/ 348 h 504"/>
                <a:gd name="T20" fmla="*/ 315 w 506"/>
                <a:gd name="T21" fmla="*/ 380 h 504"/>
                <a:gd name="T22" fmla="*/ 276 w 506"/>
                <a:gd name="T23" fmla="*/ 408 h 504"/>
                <a:gd name="T24" fmla="*/ 237 w 506"/>
                <a:gd name="T25" fmla="*/ 432 h 504"/>
                <a:gd name="T26" fmla="*/ 193 w 506"/>
                <a:gd name="T27" fmla="*/ 453 h 504"/>
                <a:gd name="T28" fmla="*/ 148 w 506"/>
                <a:gd name="T29" fmla="*/ 471 h 504"/>
                <a:gd name="T30" fmla="*/ 100 w 506"/>
                <a:gd name="T31" fmla="*/ 482 h 504"/>
                <a:gd name="T32" fmla="*/ 51 w 506"/>
                <a:gd name="T33" fmla="*/ 491 h 504"/>
                <a:gd name="T34" fmla="*/ 0 w 506"/>
                <a:gd name="T35" fmla="*/ 492 h 504"/>
                <a:gd name="T36" fmla="*/ 0 w 506"/>
                <a:gd name="T37" fmla="*/ 504 h 504"/>
                <a:gd name="T38" fmla="*/ 51 w 506"/>
                <a:gd name="T39" fmla="*/ 501 h 504"/>
                <a:gd name="T40" fmla="*/ 102 w 506"/>
                <a:gd name="T41" fmla="*/ 493 h 504"/>
                <a:gd name="T42" fmla="*/ 150 w 506"/>
                <a:gd name="T43" fmla="*/ 481 h 504"/>
                <a:gd name="T44" fmla="*/ 197 w 506"/>
                <a:gd name="T45" fmla="*/ 464 h 504"/>
                <a:gd name="T46" fmla="*/ 241 w 506"/>
                <a:gd name="T47" fmla="*/ 443 h 504"/>
                <a:gd name="T48" fmla="*/ 283 w 506"/>
                <a:gd name="T49" fmla="*/ 417 h 504"/>
                <a:gd name="T50" fmla="*/ 321 w 506"/>
                <a:gd name="T51" fmla="*/ 389 h 504"/>
                <a:gd name="T52" fmla="*/ 358 w 506"/>
                <a:gd name="T53" fmla="*/ 356 h 504"/>
                <a:gd name="T54" fmla="*/ 390 w 506"/>
                <a:gd name="T55" fmla="*/ 320 h 504"/>
                <a:gd name="T56" fmla="*/ 418 w 506"/>
                <a:gd name="T57" fmla="*/ 281 h 504"/>
                <a:gd name="T58" fmla="*/ 444 w 506"/>
                <a:gd name="T59" fmla="*/ 239 h 504"/>
                <a:gd name="T60" fmla="*/ 465 w 506"/>
                <a:gd name="T61" fmla="*/ 196 h 504"/>
                <a:gd name="T62" fmla="*/ 483 w 506"/>
                <a:gd name="T63" fmla="*/ 149 h 504"/>
                <a:gd name="T64" fmla="*/ 494 w 506"/>
                <a:gd name="T65" fmla="*/ 101 h 504"/>
                <a:gd name="T66" fmla="*/ 503 w 506"/>
                <a:gd name="T67" fmla="*/ 51 h 504"/>
                <a:gd name="T68" fmla="*/ 506 w 506"/>
                <a:gd name="T69" fmla="*/ 0 h 504"/>
                <a:gd name="T70" fmla="*/ 506 w 506"/>
                <a:gd name="T71" fmla="*/ 0 h 504"/>
                <a:gd name="T72" fmla="*/ 493 w 506"/>
                <a:gd name="T73" fmla="*/ 0 h 5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6"/>
                <a:gd name="T112" fmla="*/ 0 h 504"/>
                <a:gd name="T113" fmla="*/ 506 w 506"/>
                <a:gd name="T114" fmla="*/ 504 h 5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6" h="504">
                  <a:moveTo>
                    <a:pt x="493" y="0"/>
                  </a:moveTo>
                  <a:lnTo>
                    <a:pt x="493" y="0"/>
                  </a:lnTo>
                  <a:lnTo>
                    <a:pt x="492" y="51"/>
                  </a:lnTo>
                  <a:lnTo>
                    <a:pt x="484" y="99"/>
                  </a:lnTo>
                  <a:lnTo>
                    <a:pt x="472" y="147"/>
                  </a:lnTo>
                  <a:lnTo>
                    <a:pt x="455" y="191"/>
                  </a:lnTo>
                  <a:lnTo>
                    <a:pt x="434" y="235"/>
                  </a:lnTo>
                  <a:lnTo>
                    <a:pt x="410" y="275"/>
                  </a:lnTo>
                  <a:lnTo>
                    <a:pt x="382" y="313"/>
                  </a:lnTo>
                  <a:lnTo>
                    <a:pt x="349" y="348"/>
                  </a:lnTo>
                  <a:lnTo>
                    <a:pt x="315" y="380"/>
                  </a:lnTo>
                  <a:lnTo>
                    <a:pt x="276" y="408"/>
                  </a:lnTo>
                  <a:lnTo>
                    <a:pt x="237" y="432"/>
                  </a:lnTo>
                  <a:lnTo>
                    <a:pt x="193" y="453"/>
                  </a:lnTo>
                  <a:lnTo>
                    <a:pt x="148" y="471"/>
                  </a:lnTo>
                  <a:lnTo>
                    <a:pt x="100" y="482"/>
                  </a:lnTo>
                  <a:lnTo>
                    <a:pt x="51" y="491"/>
                  </a:lnTo>
                  <a:lnTo>
                    <a:pt x="0" y="492"/>
                  </a:lnTo>
                  <a:lnTo>
                    <a:pt x="0" y="504"/>
                  </a:lnTo>
                  <a:lnTo>
                    <a:pt x="51" y="501"/>
                  </a:lnTo>
                  <a:lnTo>
                    <a:pt x="102" y="493"/>
                  </a:lnTo>
                  <a:lnTo>
                    <a:pt x="150" y="481"/>
                  </a:lnTo>
                  <a:lnTo>
                    <a:pt x="197" y="464"/>
                  </a:lnTo>
                  <a:lnTo>
                    <a:pt x="241" y="443"/>
                  </a:lnTo>
                  <a:lnTo>
                    <a:pt x="283" y="417"/>
                  </a:lnTo>
                  <a:lnTo>
                    <a:pt x="321" y="389"/>
                  </a:lnTo>
                  <a:lnTo>
                    <a:pt x="358" y="356"/>
                  </a:lnTo>
                  <a:lnTo>
                    <a:pt x="390" y="320"/>
                  </a:lnTo>
                  <a:lnTo>
                    <a:pt x="418" y="281"/>
                  </a:lnTo>
                  <a:lnTo>
                    <a:pt x="444" y="239"/>
                  </a:lnTo>
                  <a:lnTo>
                    <a:pt x="465" y="196"/>
                  </a:lnTo>
                  <a:lnTo>
                    <a:pt x="483" y="149"/>
                  </a:lnTo>
                  <a:lnTo>
                    <a:pt x="494" y="101"/>
                  </a:lnTo>
                  <a:lnTo>
                    <a:pt x="503" y="51"/>
                  </a:lnTo>
                  <a:lnTo>
                    <a:pt x="506" y="0"/>
                  </a:lnTo>
                  <a:lnTo>
                    <a:pt x="493" y="0"/>
                  </a:lnTo>
                  <a:close/>
                </a:path>
              </a:pathLst>
            </a:custGeom>
            <a:solidFill>
              <a:srgbClr val="000000"/>
            </a:solidFill>
            <a:ln w="9525">
              <a:noFill/>
              <a:round/>
              <a:headEnd/>
              <a:tailEnd/>
            </a:ln>
          </p:spPr>
          <p:txBody>
            <a:bodyPr/>
            <a:lstStyle/>
            <a:p>
              <a:endParaRPr lang="en-US"/>
            </a:p>
          </p:txBody>
        </p:sp>
        <p:sp>
          <p:nvSpPr>
            <p:cNvPr id="3098" name="Freeform 12"/>
            <p:cNvSpPr>
              <a:spLocks/>
            </p:cNvSpPr>
            <p:nvPr/>
          </p:nvSpPr>
          <p:spPr bwMode="auto">
            <a:xfrm>
              <a:off x="3379" y="1194"/>
              <a:ext cx="506" cy="507"/>
            </a:xfrm>
            <a:custGeom>
              <a:avLst/>
              <a:gdLst>
                <a:gd name="T0" fmla="*/ 0 w 506"/>
                <a:gd name="T1" fmla="*/ 12 h 507"/>
                <a:gd name="T2" fmla="*/ 0 w 506"/>
                <a:gd name="T3" fmla="*/ 12 h 507"/>
                <a:gd name="T4" fmla="*/ 51 w 506"/>
                <a:gd name="T5" fmla="*/ 13 h 507"/>
                <a:gd name="T6" fmla="*/ 100 w 506"/>
                <a:gd name="T7" fmla="*/ 22 h 507"/>
                <a:gd name="T8" fmla="*/ 148 w 506"/>
                <a:gd name="T9" fmla="*/ 34 h 507"/>
                <a:gd name="T10" fmla="*/ 193 w 506"/>
                <a:gd name="T11" fmla="*/ 51 h 507"/>
                <a:gd name="T12" fmla="*/ 237 w 506"/>
                <a:gd name="T13" fmla="*/ 72 h 507"/>
                <a:gd name="T14" fmla="*/ 276 w 506"/>
                <a:gd name="T15" fmla="*/ 96 h 507"/>
                <a:gd name="T16" fmla="*/ 315 w 506"/>
                <a:gd name="T17" fmla="*/ 125 h 507"/>
                <a:gd name="T18" fmla="*/ 349 w 506"/>
                <a:gd name="T19" fmla="*/ 157 h 507"/>
                <a:gd name="T20" fmla="*/ 382 w 506"/>
                <a:gd name="T21" fmla="*/ 192 h 507"/>
                <a:gd name="T22" fmla="*/ 410 w 506"/>
                <a:gd name="T23" fmla="*/ 230 h 507"/>
                <a:gd name="T24" fmla="*/ 434 w 506"/>
                <a:gd name="T25" fmla="*/ 270 h 507"/>
                <a:gd name="T26" fmla="*/ 455 w 506"/>
                <a:gd name="T27" fmla="*/ 314 h 507"/>
                <a:gd name="T28" fmla="*/ 472 w 506"/>
                <a:gd name="T29" fmla="*/ 358 h 507"/>
                <a:gd name="T30" fmla="*/ 484 w 506"/>
                <a:gd name="T31" fmla="*/ 406 h 507"/>
                <a:gd name="T32" fmla="*/ 492 w 506"/>
                <a:gd name="T33" fmla="*/ 455 h 507"/>
                <a:gd name="T34" fmla="*/ 493 w 506"/>
                <a:gd name="T35" fmla="*/ 507 h 507"/>
                <a:gd name="T36" fmla="*/ 506 w 506"/>
                <a:gd name="T37" fmla="*/ 507 h 507"/>
                <a:gd name="T38" fmla="*/ 503 w 506"/>
                <a:gd name="T39" fmla="*/ 455 h 507"/>
                <a:gd name="T40" fmla="*/ 494 w 506"/>
                <a:gd name="T41" fmla="*/ 404 h 507"/>
                <a:gd name="T42" fmla="*/ 483 w 506"/>
                <a:gd name="T43" fmla="*/ 356 h 507"/>
                <a:gd name="T44" fmla="*/ 465 w 506"/>
                <a:gd name="T45" fmla="*/ 309 h 507"/>
                <a:gd name="T46" fmla="*/ 444 w 506"/>
                <a:gd name="T47" fmla="*/ 266 h 507"/>
                <a:gd name="T48" fmla="*/ 418 w 506"/>
                <a:gd name="T49" fmla="*/ 224 h 507"/>
                <a:gd name="T50" fmla="*/ 390 w 506"/>
                <a:gd name="T51" fmla="*/ 185 h 507"/>
                <a:gd name="T52" fmla="*/ 358 w 506"/>
                <a:gd name="T53" fmla="*/ 149 h 507"/>
                <a:gd name="T54" fmla="*/ 321 w 506"/>
                <a:gd name="T55" fmla="*/ 117 h 507"/>
                <a:gd name="T56" fmla="*/ 283 w 506"/>
                <a:gd name="T57" fmla="*/ 87 h 507"/>
                <a:gd name="T58" fmla="*/ 241 w 506"/>
                <a:gd name="T59" fmla="*/ 61 h 507"/>
                <a:gd name="T60" fmla="*/ 197 w 506"/>
                <a:gd name="T61" fmla="*/ 40 h 507"/>
                <a:gd name="T62" fmla="*/ 150 w 506"/>
                <a:gd name="T63" fmla="*/ 24 h 507"/>
                <a:gd name="T64" fmla="*/ 102 w 506"/>
                <a:gd name="T65" fmla="*/ 11 h 507"/>
                <a:gd name="T66" fmla="*/ 51 w 506"/>
                <a:gd name="T67" fmla="*/ 3 h 507"/>
                <a:gd name="T68" fmla="*/ 0 w 506"/>
                <a:gd name="T69" fmla="*/ 0 h 507"/>
                <a:gd name="T70" fmla="*/ 0 w 506"/>
                <a:gd name="T71" fmla="*/ 0 h 507"/>
                <a:gd name="T72" fmla="*/ 0 w 506"/>
                <a:gd name="T73" fmla="*/ 12 h 5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6"/>
                <a:gd name="T112" fmla="*/ 0 h 507"/>
                <a:gd name="T113" fmla="*/ 506 w 506"/>
                <a:gd name="T114" fmla="*/ 507 h 5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6" h="507">
                  <a:moveTo>
                    <a:pt x="0" y="12"/>
                  </a:moveTo>
                  <a:lnTo>
                    <a:pt x="0" y="12"/>
                  </a:lnTo>
                  <a:lnTo>
                    <a:pt x="51" y="13"/>
                  </a:lnTo>
                  <a:lnTo>
                    <a:pt x="100" y="22"/>
                  </a:lnTo>
                  <a:lnTo>
                    <a:pt x="148" y="34"/>
                  </a:lnTo>
                  <a:lnTo>
                    <a:pt x="193" y="51"/>
                  </a:lnTo>
                  <a:lnTo>
                    <a:pt x="237" y="72"/>
                  </a:lnTo>
                  <a:lnTo>
                    <a:pt x="276" y="96"/>
                  </a:lnTo>
                  <a:lnTo>
                    <a:pt x="315" y="125"/>
                  </a:lnTo>
                  <a:lnTo>
                    <a:pt x="349" y="157"/>
                  </a:lnTo>
                  <a:lnTo>
                    <a:pt x="382" y="192"/>
                  </a:lnTo>
                  <a:lnTo>
                    <a:pt x="410" y="230"/>
                  </a:lnTo>
                  <a:lnTo>
                    <a:pt x="434" y="270"/>
                  </a:lnTo>
                  <a:lnTo>
                    <a:pt x="455" y="314"/>
                  </a:lnTo>
                  <a:lnTo>
                    <a:pt x="472" y="358"/>
                  </a:lnTo>
                  <a:lnTo>
                    <a:pt x="484" y="406"/>
                  </a:lnTo>
                  <a:lnTo>
                    <a:pt x="492" y="455"/>
                  </a:lnTo>
                  <a:lnTo>
                    <a:pt x="493" y="507"/>
                  </a:lnTo>
                  <a:lnTo>
                    <a:pt x="506" y="507"/>
                  </a:lnTo>
                  <a:lnTo>
                    <a:pt x="503" y="455"/>
                  </a:lnTo>
                  <a:lnTo>
                    <a:pt x="494" y="404"/>
                  </a:lnTo>
                  <a:lnTo>
                    <a:pt x="483" y="356"/>
                  </a:lnTo>
                  <a:lnTo>
                    <a:pt x="465" y="309"/>
                  </a:lnTo>
                  <a:lnTo>
                    <a:pt x="444" y="266"/>
                  </a:lnTo>
                  <a:lnTo>
                    <a:pt x="418" y="224"/>
                  </a:lnTo>
                  <a:lnTo>
                    <a:pt x="390" y="185"/>
                  </a:lnTo>
                  <a:lnTo>
                    <a:pt x="358" y="149"/>
                  </a:lnTo>
                  <a:lnTo>
                    <a:pt x="321" y="117"/>
                  </a:lnTo>
                  <a:lnTo>
                    <a:pt x="283" y="87"/>
                  </a:lnTo>
                  <a:lnTo>
                    <a:pt x="241" y="61"/>
                  </a:lnTo>
                  <a:lnTo>
                    <a:pt x="197" y="40"/>
                  </a:lnTo>
                  <a:lnTo>
                    <a:pt x="150" y="24"/>
                  </a:lnTo>
                  <a:lnTo>
                    <a:pt x="102" y="11"/>
                  </a:lnTo>
                  <a:lnTo>
                    <a:pt x="51" y="3"/>
                  </a:lnTo>
                  <a:lnTo>
                    <a:pt x="0" y="0"/>
                  </a:lnTo>
                  <a:lnTo>
                    <a:pt x="0" y="12"/>
                  </a:lnTo>
                  <a:close/>
                </a:path>
              </a:pathLst>
            </a:custGeom>
            <a:solidFill>
              <a:srgbClr val="000000"/>
            </a:solidFill>
            <a:ln w="9525">
              <a:noFill/>
              <a:round/>
              <a:headEnd/>
              <a:tailEnd/>
            </a:ln>
          </p:spPr>
          <p:txBody>
            <a:bodyPr/>
            <a:lstStyle/>
            <a:p>
              <a:endParaRPr lang="en-US"/>
            </a:p>
          </p:txBody>
        </p:sp>
        <p:sp>
          <p:nvSpPr>
            <p:cNvPr id="3099" name="Freeform 13"/>
            <p:cNvSpPr>
              <a:spLocks/>
            </p:cNvSpPr>
            <p:nvPr/>
          </p:nvSpPr>
          <p:spPr bwMode="auto">
            <a:xfrm>
              <a:off x="2874" y="1194"/>
              <a:ext cx="505" cy="507"/>
            </a:xfrm>
            <a:custGeom>
              <a:avLst/>
              <a:gdLst>
                <a:gd name="T0" fmla="*/ 12 w 505"/>
                <a:gd name="T1" fmla="*/ 507 h 507"/>
                <a:gd name="T2" fmla="*/ 12 w 505"/>
                <a:gd name="T3" fmla="*/ 507 h 507"/>
                <a:gd name="T4" fmla="*/ 13 w 505"/>
                <a:gd name="T5" fmla="*/ 455 h 507"/>
                <a:gd name="T6" fmla="*/ 22 w 505"/>
                <a:gd name="T7" fmla="*/ 406 h 507"/>
                <a:gd name="T8" fmla="*/ 33 w 505"/>
                <a:gd name="T9" fmla="*/ 358 h 507"/>
                <a:gd name="T10" fmla="*/ 51 w 505"/>
                <a:gd name="T11" fmla="*/ 314 h 507"/>
                <a:gd name="T12" fmla="*/ 72 w 505"/>
                <a:gd name="T13" fmla="*/ 270 h 507"/>
                <a:gd name="T14" fmla="*/ 96 w 505"/>
                <a:gd name="T15" fmla="*/ 230 h 507"/>
                <a:gd name="T16" fmla="*/ 124 w 505"/>
                <a:gd name="T17" fmla="*/ 192 h 507"/>
                <a:gd name="T18" fmla="*/ 156 w 505"/>
                <a:gd name="T19" fmla="*/ 157 h 507"/>
                <a:gd name="T20" fmla="*/ 191 w 505"/>
                <a:gd name="T21" fmla="*/ 125 h 507"/>
                <a:gd name="T22" fmla="*/ 229 w 505"/>
                <a:gd name="T23" fmla="*/ 96 h 507"/>
                <a:gd name="T24" fmla="*/ 269 w 505"/>
                <a:gd name="T25" fmla="*/ 72 h 507"/>
                <a:gd name="T26" fmla="*/ 313 w 505"/>
                <a:gd name="T27" fmla="*/ 51 h 507"/>
                <a:gd name="T28" fmla="*/ 358 w 505"/>
                <a:gd name="T29" fmla="*/ 34 h 507"/>
                <a:gd name="T30" fmla="*/ 406 w 505"/>
                <a:gd name="T31" fmla="*/ 22 h 507"/>
                <a:gd name="T32" fmla="*/ 454 w 505"/>
                <a:gd name="T33" fmla="*/ 13 h 507"/>
                <a:gd name="T34" fmla="*/ 505 w 505"/>
                <a:gd name="T35" fmla="*/ 12 h 507"/>
                <a:gd name="T36" fmla="*/ 505 w 505"/>
                <a:gd name="T37" fmla="*/ 0 h 507"/>
                <a:gd name="T38" fmla="*/ 454 w 505"/>
                <a:gd name="T39" fmla="*/ 3 h 507"/>
                <a:gd name="T40" fmla="*/ 404 w 505"/>
                <a:gd name="T41" fmla="*/ 11 h 507"/>
                <a:gd name="T42" fmla="*/ 356 w 505"/>
                <a:gd name="T43" fmla="*/ 24 h 507"/>
                <a:gd name="T44" fmla="*/ 309 w 505"/>
                <a:gd name="T45" fmla="*/ 40 h 507"/>
                <a:gd name="T46" fmla="*/ 265 w 505"/>
                <a:gd name="T47" fmla="*/ 61 h 507"/>
                <a:gd name="T48" fmla="*/ 223 w 505"/>
                <a:gd name="T49" fmla="*/ 87 h 507"/>
                <a:gd name="T50" fmla="*/ 184 w 505"/>
                <a:gd name="T51" fmla="*/ 117 h 507"/>
                <a:gd name="T52" fmla="*/ 148 w 505"/>
                <a:gd name="T53" fmla="*/ 149 h 507"/>
                <a:gd name="T54" fmla="*/ 116 w 505"/>
                <a:gd name="T55" fmla="*/ 185 h 507"/>
                <a:gd name="T56" fmla="*/ 87 w 505"/>
                <a:gd name="T57" fmla="*/ 224 h 507"/>
                <a:gd name="T58" fmla="*/ 61 w 505"/>
                <a:gd name="T59" fmla="*/ 266 h 507"/>
                <a:gd name="T60" fmla="*/ 40 w 505"/>
                <a:gd name="T61" fmla="*/ 309 h 507"/>
                <a:gd name="T62" fmla="*/ 23 w 505"/>
                <a:gd name="T63" fmla="*/ 356 h 507"/>
                <a:gd name="T64" fmla="*/ 11 w 505"/>
                <a:gd name="T65" fmla="*/ 404 h 507"/>
                <a:gd name="T66" fmla="*/ 3 w 505"/>
                <a:gd name="T67" fmla="*/ 455 h 507"/>
                <a:gd name="T68" fmla="*/ 0 w 505"/>
                <a:gd name="T69" fmla="*/ 507 h 507"/>
                <a:gd name="T70" fmla="*/ 0 w 505"/>
                <a:gd name="T71" fmla="*/ 507 h 507"/>
                <a:gd name="T72" fmla="*/ 12 w 505"/>
                <a:gd name="T73" fmla="*/ 507 h 5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5"/>
                <a:gd name="T112" fmla="*/ 0 h 507"/>
                <a:gd name="T113" fmla="*/ 505 w 505"/>
                <a:gd name="T114" fmla="*/ 507 h 5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5" h="507">
                  <a:moveTo>
                    <a:pt x="12" y="507"/>
                  </a:moveTo>
                  <a:lnTo>
                    <a:pt x="12" y="507"/>
                  </a:lnTo>
                  <a:lnTo>
                    <a:pt x="13" y="455"/>
                  </a:lnTo>
                  <a:lnTo>
                    <a:pt x="22" y="406"/>
                  </a:lnTo>
                  <a:lnTo>
                    <a:pt x="33" y="358"/>
                  </a:lnTo>
                  <a:lnTo>
                    <a:pt x="51" y="314"/>
                  </a:lnTo>
                  <a:lnTo>
                    <a:pt x="72" y="270"/>
                  </a:lnTo>
                  <a:lnTo>
                    <a:pt x="96" y="230"/>
                  </a:lnTo>
                  <a:lnTo>
                    <a:pt x="124" y="192"/>
                  </a:lnTo>
                  <a:lnTo>
                    <a:pt x="156" y="157"/>
                  </a:lnTo>
                  <a:lnTo>
                    <a:pt x="191" y="125"/>
                  </a:lnTo>
                  <a:lnTo>
                    <a:pt x="229" y="96"/>
                  </a:lnTo>
                  <a:lnTo>
                    <a:pt x="269" y="72"/>
                  </a:lnTo>
                  <a:lnTo>
                    <a:pt x="313" y="51"/>
                  </a:lnTo>
                  <a:lnTo>
                    <a:pt x="358" y="34"/>
                  </a:lnTo>
                  <a:lnTo>
                    <a:pt x="406" y="22"/>
                  </a:lnTo>
                  <a:lnTo>
                    <a:pt x="454" y="13"/>
                  </a:lnTo>
                  <a:lnTo>
                    <a:pt x="505" y="12"/>
                  </a:lnTo>
                  <a:lnTo>
                    <a:pt x="505" y="0"/>
                  </a:lnTo>
                  <a:lnTo>
                    <a:pt x="454" y="3"/>
                  </a:lnTo>
                  <a:lnTo>
                    <a:pt x="404" y="11"/>
                  </a:lnTo>
                  <a:lnTo>
                    <a:pt x="356" y="24"/>
                  </a:lnTo>
                  <a:lnTo>
                    <a:pt x="309" y="40"/>
                  </a:lnTo>
                  <a:lnTo>
                    <a:pt x="265" y="61"/>
                  </a:lnTo>
                  <a:lnTo>
                    <a:pt x="223" y="87"/>
                  </a:lnTo>
                  <a:lnTo>
                    <a:pt x="184" y="117"/>
                  </a:lnTo>
                  <a:lnTo>
                    <a:pt x="148" y="149"/>
                  </a:lnTo>
                  <a:lnTo>
                    <a:pt x="116" y="185"/>
                  </a:lnTo>
                  <a:lnTo>
                    <a:pt x="87" y="224"/>
                  </a:lnTo>
                  <a:lnTo>
                    <a:pt x="61" y="266"/>
                  </a:lnTo>
                  <a:lnTo>
                    <a:pt x="40" y="309"/>
                  </a:lnTo>
                  <a:lnTo>
                    <a:pt x="23" y="356"/>
                  </a:lnTo>
                  <a:lnTo>
                    <a:pt x="11" y="404"/>
                  </a:lnTo>
                  <a:lnTo>
                    <a:pt x="3" y="455"/>
                  </a:lnTo>
                  <a:lnTo>
                    <a:pt x="0" y="507"/>
                  </a:lnTo>
                  <a:lnTo>
                    <a:pt x="12" y="507"/>
                  </a:lnTo>
                  <a:close/>
                </a:path>
              </a:pathLst>
            </a:custGeom>
            <a:solidFill>
              <a:srgbClr val="000000"/>
            </a:solidFill>
            <a:ln w="9525">
              <a:noFill/>
              <a:round/>
              <a:headEnd/>
              <a:tailEnd/>
            </a:ln>
          </p:spPr>
          <p:txBody>
            <a:bodyPr/>
            <a:lstStyle/>
            <a:p>
              <a:endParaRPr lang="en-US"/>
            </a:p>
          </p:txBody>
        </p:sp>
        <p:sp>
          <p:nvSpPr>
            <p:cNvPr id="3100" name="Freeform 14"/>
            <p:cNvSpPr>
              <a:spLocks/>
            </p:cNvSpPr>
            <p:nvPr/>
          </p:nvSpPr>
          <p:spPr bwMode="auto">
            <a:xfrm>
              <a:off x="2874" y="1701"/>
              <a:ext cx="14" cy="56"/>
            </a:xfrm>
            <a:custGeom>
              <a:avLst/>
              <a:gdLst>
                <a:gd name="T0" fmla="*/ 14 w 14"/>
                <a:gd name="T1" fmla="*/ 56 h 56"/>
                <a:gd name="T2" fmla="*/ 14 w 14"/>
                <a:gd name="T3" fmla="*/ 56 h 56"/>
                <a:gd name="T4" fmla="*/ 13 w 14"/>
                <a:gd name="T5" fmla="*/ 41 h 56"/>
                <a:gd name="T6" fmla="*/ 12 w 14"/>
                <a:gd name="T7" fmla="*/ 28 h 56"/>
                <a:gd name="T8" fmla="*/ 12 w 14"/>
                <a:gd name="T9" fmla="*/ 13 h 56"/>
                <a:gd name="T10" fmla="*/ 12 w 14"/>
                <a:gd name="T11" fmla="*/ 0 h 56"/>
                <a:gd name="T12" fmla="*/ 0 w 14"/>
                <a:gd name="T13" fmla="*/ 0 h 56"/>
                <a:gd name="T14" fmla="*/ 0 w 14"/>
                <a:gd name="T15" fmla="*/ 13 h 56"/>
                <a:gd name="T16" fmla="*/ 2 w 14"/>
                <a:gd name="T17" fmla="*/ 28 h 56"/>
                <a:gd name="T18" fmla="*/ 3 w 14"/>
                <a:gd name="T19" fmla="*/ 41 h 56"/>
                <a:gd name="T20" fmla="*/ 4 w 14"/>
                <a:gd name="T21" fmla="*/ 56 h 56"/>
                <a:gd name="T22" fmla="*/ 4 w 14"/>
                <a:gd name="T23" fmla="*/ 56 h 56"/>
                <a:gd name="T24" fmla="*/ 14 w 14"/>
                <a:gd name="T25" fmla="*/ 5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56"/>
                <a:gd name="T41" fmla="*/ 14 w 1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56">
                  <a:moveTo>
                    <a:pt x="14" y="56"/>
                  </a:moveTo>
                  <a:lnTo>
                    <a:pt x="14" y="56"/>
                  </a:lnTo>
                  <a:lnTo>
                    <a:pt x="13" y="41"/>
                  </a:lnTo>
                  <a:lnTo>
                    <a:pt x="12" y="28"/>
                  </a:lnTo>
                  <a:lnTo>
                    <a:pt x="12" y="13"/>
                  </a:lnTo>
                  <a:lnTo>
                    <a:pt x="12" y="0"/>
                  </a:lnTo>
                  <a:lnTo>
                    <a:pt x="0" y="0"/>
                  </a:lnTo>
                  <a:lnTo>
                    <a:pt x="0" y="13"/>
                  </a:lnTo>
                  <a:lnTo>
                    <a:pt x="2" y="28"/>
                  </a:lnTo>
                  <a:lnTo>
                    <a:pt x="3" y="41"/>
                  </a:lnTo>
                  <a:lnTo>
                    <a:pt x="4" y="56"/>
                  </a:lnTo>
                  <a:lnTo>
                    <a:pt x="14" y="56"/>
                  </a:lnTo>
                  <a:close/>
                </a:path>
              </a:pathLst>
            </a:custGeom>
            <a:solidFill>
              <a:srgbClr val="000000"/>
            </a:solidFill>
            <a:ln w="9525">
              <a:noFill/>
              <a:round/>
              <a:headEnd/>
              <a:tailEnd/>
            </a:ln>
          </p:spPr>
          <p:txBody>
            <a:bodyPr/>
            <a:lstStyle/>
            <a:p>
              <a:endParaRPr lang="en-US"/>
            </a:p>
          </p:txBody>
        </p:sp>
        <p:sp>
          <p:nvSpPr>
            <p:cNvPr id="3101" name="Freeform 15"/>
            <p:cNvSpPr>
              <a:spLocks/>
            </p:cNvSpPr>
            <p:nvPr/>
          </p:nvSpPr>
          <p:spPr bwMode="auto">
            <a:xfrm>
              <a:off x="3615" y="1397"/>
              <a:ext cx="34" cy="300"/>
            </a:xfrm>
            <a:custGeom>
              <a:avLst/>
              <a:gdLst>
                <a:gd name="T0" fmla="*/ 34 w 34"/>
                <a:gd name="T1" fmla="*/ 0 h 300"/>
                <a:gd name="T2" fmla="*/ 28 w 34"/>
                <a:gd name="T3" fmla="*/ 20 h 300"/>
                <a:gd name="T4" fmla="*/ 20 w 34"/>
                <a:gd name="T5" fmla="*/ 42 h 300"/>
                <a:gd name="T6" fmla="*/ 15 w 34"/>
                <a:gd name="T7" fmla="*/ 63 h 300"/>
                <a:gd name="T8" fmla="*/ 15 w 34"/>
                <a:gd name="T9" fmla="*/ 81 h 300"/>
                <a:gd name="T10" fmla="*/ 20 w 34"/>
                <a:gd name="T11" fmla="*/ 98 h 300"/>
                <a:gd name="T12" fmla="*/ 27 w 34"/>
                <a:gd name="T13" fmla="*/ 113 h 300"/>
                <a:gd name="T14" fmla="*/ 33 w 34"/>
                <a:gd name="T15" fmla="*/ 128 h 300"/>
                <a:gd name="T16" fmla="*/ 34 w 34"/>
                <a:gd name="T17" fmla="*/ 145 h 300"/>
                <a:gd name="T18" fmla="*/ 31 w 34"/>
                <a:gd name="T19" fmla="*/ 164 h 300"/>
                <a:gd name="T20" fmla="*/ 25 w 34"/>
                <a:gd name="T21" fmla="*/ 184 h 300"/>
                <a:gd name="T22" fmla="*/ 19 w 34"/>
                <a:gd name="T23" fmla="*/ 202 h 300"/>
                <a:gd name="T24" fmla="*/ 15 w 34"/>
                <a:gd name="T25" fmla="*/ 217 h 300"/>
                <a:gd name="T26" fmla="*/ 16 w 34"/>
                <a:gd name="T27" fmla="*/ 232 h 300"/>
                <a:gd name="T28" fmla="*/ 22 w 34"/>
                <a:gd name="T29" fmla="*/ 250 h 300"/>
                <a:gd name="T30" fmla="*/ 28 w 34"/>
                <a:gd name="T31" fmla="*/ 273 h 300"/>
                <a:gd name="T32" fmla="*/ 34 w 34"/>
                <a:gd name="T33" fmla="*/ 300 h 300"/>
                <a:gd name="T34" fmla="*/ 19 w 34"/>
                <a:gd name="T35" fmla="*/ 300 h 300"/>
                <a:gd name="T36" fmla="*/ 12 w 34"/>
                <a:gd name="T37" fmla="*/ 273 h 300"/>
                <a:gd name="T38" fmla="*/ 6 w 34"/>
                <a:gd name="T39" fmla="*/ 250 h 300"/>
                <a:gd name="T40" fmla="*/ 1 w 34"/>
                <a:gd name="T41" fmla="*/ 232 h 300"/>
                <a:gd name="T42" fmla="*/ 0 w 34"/>
                <a:gd name="T43" fmla="*/ 217 h 300"/>
                <a:gd name="T44" fmla="*/ 4 w 34"/>
                <a:gd name="T45" fmla="*/ 202 h 300"/>
                <a:gd name="T46" fmla="*/ 10 w 34"/>
                <a:gd name="T47" fmla="*/ 184 h 300"/>
                <a:gd name="T48" fmla="*/ 15 w 34"/>
                <a:gd name="T49" fmla="*/ 164 h 300"/>
                <a:gd name="T50" fmla="*/ 19 w 34"/>
                <a:gd name="T51" fmla="*/ 145 h 300"/>
                <a:gd name="T52" fmla="*/ 17 w 34"/>
                <a:gd name="T53" fmla="*/ 128 h 300"/>
                <a:gd name="T54" fmla="*/ 11 w 34"/>
                <a:gd name="T55" fmla="*/ 113 h 300"/>
                <a:gd name="T56" fmla="*/ 5 w 34"/>
                <a:gd name="T57" fmla="*/ 98 h 300"/>
                <a:gd name="T58" fmla="*/ 0 w 34"/>
                <a:gd name="T59" fmla="*/ 81 h 300"/>
                <a:gd name="T60" fmla="*/ 0 w 34"/>
                <a:gd name="T61" fmla="*/ 63 h 300"/>
                <a:gd name="T62" fmla="*/ 5 w 34"/>
                <a:gd name="T63" fmla="*/ 42 h 300"/>
                <a:gd name="T64" fmla="*/ 12 w 34"/>
                <a:gd name="T65" fmla="*/ 20 h 300"/>
                <a:gd name="T66" fmla="*/ 19 w 34"/>
                <a:gd name="T67" fmla="*/ 0 h 300"/>
                <a:gd name="T68" fmla="*/ 34 w 34"/>
                <a:gd name="T69" fmla="*/ 0 h 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00"/>
                <a:gd name="T107" fmla="*/ 34 w 34"/>
                <a:gd name="T108" fmla="*/ 300 h 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00">
                  <a:moveTo>
                    <a:pt x="34" y="0"/>
                  </a:moveTo>
                  <a:lnTo>
                    <a:pt x="28" y="20"/>
                  </a:lnTo>
                  <a:lnTo>
                    <a:pt x="20" y="42"/>
                  </a:lnTo>
                  <a:lnTo>
                    <a:pt x="15" y="63"/>
                  </a:lnTo>
                  <a:lnTo>
                    <a:pt x="15" y="81"/>
                  </a:lnTo>
                  <a:lnTo>
                    <a:pt x="20" y="98"/>
                  </a:lnTo>
                  <a:lnTo>
                    <a:pt x="27" y="113"/>
                  </a:lnTo>
                  <a:lnTo>
                    <a:pt x="33" y="128"/>
                  </a:lnTo>
                  <a:lnTo>
                    <a:pt x="34" y="145"/>
                  </a:lnTo>
                  <a:lnTo>
                    <a:pt x="31" y="164"/>
                  </a:lnTo>
                  <a:lnTo>
                    <a:pt x="25" y="184"/>
                  </a:lnTo>
                  <a:lnTo>
                    <a:pt x="19" y="202"/>
                  </a:lnTo>
                  <a:lnTo>
                    <a:pt x="15" y="217"/>
                  </a:lnTo>
                  <a:lnTo>
                    <a:pt x="16" y="232"/>
                  </a:lnTo>
                  <a:lnTo>
                    <a:pt x="22" y="250"/>
                  </a:lnTo>
                  <a:lnTo>
                    <a:pt x="28" y="273"/>
                  </a:lnTo>
                  <a:lnTo>
                    <a:pt x="34" y="300"/>
                  </a:lnTo>
                  <a:lnTo>
                    <a:pt x="19" y="300"/>
                  </a:lnTo>
                  <a:lnTo>
                    <a:pt x="12" y="273"/>
                  </a:lnTo>
                  <a:lnTo>
                    <a:pt x="6" y="250"/>
                  </a:lnTo>
                  <a:lnTo>
                    <a:pt x="1" y="232"/>
                  </a:lnTo>
                  <a:lnTo>
                    <a:pt x="0" y="217"/>
                  </a:lnTo>
                  <a:lnTo>
                    <a:pt x="4" y="202"/>
                  </a:lnTo>
                  <a:lnTo>
                    <a:pt x="10" y="184"/>
                  </a:lnTo>
                  <a:lnTo>
                    <a:pt x="15" y="164"/>
                  </a:lnTo>
                  <a:lnTo>
                    <a:pt x="19" y="145"/>
                  </a:lnTo>
                  <a:lnTo>
                    <a:pt x="17" y="128"/>
                  </a:lnTo>
                  <a:lnTo>
                    <a:pt x="11" y="113"/>
                  </a:lnTo>
                  <a:lnTo>
                    <a:pt x="5" y="98"/>
                  </a:lnTo>
                  <a:lnTo>
                    <a:pt x="0" y="81"/>
                  </a:lnTo>
                  <a:lnTo>
                    <a:pt x="0" y="63"/>
                  </a:lnTo>
                  <a:lnTo>
                    <a:pt x="5" y="42"/>
                  </a:lnTo>
                  <a:lnTo>
                    <a:pt x="12" y="20"/>
                  </a:lnTo>
                  <a:lnTo>
                    <a:pt x="19" y="0"/>
                  </a:lnTo>
                  <a:lnTo>
                    <a:pt x="34" y="0"/>
                  </a:lnTo>
                  <a:close/>
                </a:path>
              </a:pathLst>
            </a:custGeom>
            <a:solidFill>
              <a:srgbClr val="FFFFFF"/>
            </a:solidFill>
            <a:ln w="9525">
              <a:noFill/>
              <a:round/>
              <a:headEnd/>
              <a:tailEnd/>
            </a:ln>
          </p:spPr>
          <p:txBody>
            <a:bodyPr/>
            <a:lstStyle/>
            <a:p>
              <a:endParaRPr lang="en-US"/>
            </a:p>
          </p:txBody>
        </p:sp>
        <p:sp>
          <p:nvSpPr>
            <p:cNvPr id="3102" name="Freeform 16"/>
            <p:cNvSpPr>
              <a:spLocks/>
            </p:cNvSpPr>
            <p:nvPr/>
          </p:nvSpPr>
          <p:spPr bwMode="auto">
            <a:xfrm>
              <a:off x="3625" y="1396"/>
              <a:ext cx="29" cy="83"/>
            </a:xfrm>
            <a:custGeom>
              <a:avLst/>
              <a:gdLst>
                <a:gd name="T0" fmla="*/ 10 w 29"/>
                <a:gd name="T1" fmla="*/ 81 h 83"/>
                <a:gd name="T2" fmla="*/ 10 w 29"/>
                <a:gd name="T3" fmla="*/ 81 h 83"/>
                <a:gd name="T4" fmla="*/ 10 w 29"/>
                <a:gd name="T5" fmla="*/ 64 h 83"/>
                <a:gd name="T6" fmla="*/ 16 w 29"/>
                <a:gd name="T7" fmla="*/ 44 h 83"/>
                <a:gd name="T8" fmla="*/ 23 w 29"/>
                <a:gd name="T9" fmla="*/ 22 h 83"/>
                <a:gd name="T10" fmla="*/ 29 w 29"/>
                <a:gd name="T11" fmla="*/ 2 h 83"/>
                <a:gd name="T12" fmla="*/ 19 w 29"/>
                <a:gd name="T13" fmla="*/ 0 h 83"/>
                <a:gd name="T14" fmla="*/ 13 w 29"/>
                <a:gd name="T15" fmla="*/ 20 h 83"/>
                <a:gd name="T16" fmla="*/ 5 w 29"/>
                <a:gd name="T17" fmla="*/ 42 h 83"/>
                <a:gd name="T18" fmla="*/ 0 w 29"/>
                <a:gd name="T19" fmla="*/ 64 h 83"/>
                <a:gd name="T20" fmla="*/ 0 w 29"/>
                <a:gd name="T21" fmla="*/ 83 h 83"/>
                <a:gd name="T22" fmla="*/ 0 w 29"/>
                <a:gd name="T23" fmla="*/ 83 h 83"/>
                <a:gd name="T24" fmla="*/ 10 w 29"/>
                <a:gd name="T25" fmla="*/ 81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0" y="81"/>
                  </a:moveTo>
                  <a:lnTo>
                    <a:pt x="10" y="81"/>
                  </a:lnTo>
                  <a:lnTo>
                    <a:pt x="10" y="64"/>
                  </a:lnTo>
                  <a:lnTo>
                    <a:pt x="16" y="44"/>
                  </a:lnTo>
                  <a:lnTo>
                    <a:pt x="23" y="22"/>
                  </a:lnTo>
                  <a:lnTo>
                    <a:pt x="29" y="2"/>
                  </a:lnTo>
                  <a:lnTo>
                    <a:pt x="19" y="0"/>
                  </a:lnTo>
                  <a:lnTo>
                    <a:pt x="13" y="20"/>
                  </a:lnTo>
                  <a:lnTo>
                    <a:pt x="5" y="42"/>
                  </a:lnTo>
                  <a:lnTo>
                    <a:pt x="0" y="64"/>
                  </a:lnTo>
                  <a:lnTo>
                    <a:pt x="0" y="83"/>
                  </a:lnTo>
                  <a:lnTo>
                    <a:pt x="10" y="81"/>
                  </a:lnTo>
                  <a:close/>
                </a:path>
              </a:pathLst>
            </a:custGeom>
            <a:solidFill>
              <a:srgbClr val="FFFFFF"/>
            </a:solidFill>
            <a:ln w="9525">
              <a:noFill/>
              <a:round/>
              <a:headEnd/>
              <a:tailEnd/>
            </a:ln>
          </p:spPr>
          <p:txBody>
            <a:bodyPr/>
            <a:lstStyle/>
            <a:p>
              <a:endParaRPr lang="en-US"/>
            </a:p>
          </p:txBody>
        </p:sp>
        <p:sp>
          <p:nvSpPr>
            <p:cNvPr id="3103" name="Freeform 17"/>
            <p:cNvSpPr>
              <a:spLocks/>
            </p:cNvSpPr>
            <p:nvPr/>
          </p:nvSpPr>
          <p:spPr bwMode="auto">
            <a:xfrm>
              <a:off x="3625" y="1477"/>
              <a:ext cx="29" cy="65"/>
            </a:xfrm>
            <a:custGeom>
              <a:avLst/>
              <a:gdLst>
                <a:gd name="T0" fmla="*/ 29 w 29"/>
                <a:gd name="T1" fmla="*/ 65 h 65"/>
                <a:gd name="T2" fmla="*/ 29 w 29"/>
                <a:gd name="T3" fmla="*/ 65 h 65"/>
                <a:gd name="T4" fmla="*/ 28 w 29"/>
                <a:gd name="T5" fmla="*/ 47 h 65"/>
                <a:gd name="T6" fmla="*/ 22 w 29"/>
                <a:gd name="T7" fmla="*/ 31 h 65"/>
                <a:gd name="T8" fmla="*/ 16 w 29"/>
                <a:gd name="T9" fmla="*/ 16 h 65"/>
                <a:gd name="T10" fmla="*/ 10 w 29"/>
                <a:gd name="T11" fmla="*/ 0 h 65"/>
                <a:gd name="T12" fmla="*/ 0 w 29"/>
                <a:gd name="T13" fmla="*/ 2 h 65"/>
                <a:gd name="T14" fmla="*/ 5 w 29"/>
                <a:gd name="T15" fmla="*/ 20 h 65"/>
                <a:gd name="T16" fmla="*/ 12 w 29"/>
                <a:gd name="T17" fmla="*/ 35 h 65"/>
                <a:gd name="T18" fmla="*/ 18 w 29"/>
                <a:gd name="T19" fmla="*/ 49 h 65"/>
                <a:gd name="T20" fmla="*/ 19 w 29"/>
                <a:gd name="T21" fmla="*/ 65 h 65"/>
                <a:gd name="T22" fmla="*/ 19 w 29"/>
                <a:gd name="T23" fmla="*/ 65 h 65"/>
                <a:gd name="T24" fmla="*/ 29 w 29"/>
                <a:gd name="T25" fmla="*/ 6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5"/>
                <a:gd name="T41" fmla="*/ 29 w 2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5">
                  <a:moveTo>
                    <a:pt x="29" y="65"/>
                  </a:moveTo>
                  <a:lnTo>
                    <a:pt x="29" y="65"/>
                  </a:lnTo>
                  <a:lnTo>
                    <a:pt x="28" y="47"/>
                  </a:lnTo>
                  <a:lnTo>
                    <a:pt x="22" y="31"/>
                  </a:lnTo>
                  <a:lnTo>
                    <a:pt x="16" y="16"/>
                  </a:lnTo>
                  <a:lnTo>
                    <a:pt x="10" y="0"/>
                  </a:lnTo>
                  <a:lnTo>
                    <a:pt x="0" y="2"/>
                  </a:lnTo>
                  <a:lnTo>
                    <a:pt x="5" y="20"/>
                  </a:lnTo>
                  <a:lnTo>
                    <a:pt x="12" y="35"/>
                  </a:lnTo>
                  <a:lnTo>
                    <a:pt x="18" y="49"/>
                  </a:lnTo>
                  <a:lnTo>
                    <a:pt x="19" y="65"/>
                  </a:lnTo>
                  <a:lnTo>
                    <a:pt x="29" y="65"/>
                  </a:lnTo>
                  <a:close/>
                </a:path>
              </a:pathLst>
            </a:custGeom>
            <a:solidFill>
              <a:srgbClr val="FFFFFF"/>
            </a:solidFill>
            <a:ln w="9525">
              <a:noFill/>
              <a:round/>
              <a:headEnd/>
              <a:tailEnd/>
            </a:ln>
          </p:spPr>
          <p:txBody>
            <a:bodyPr/>
            <a:lstStyle/>
            <a:p>
              <a:endParaRPr lang="en-US"/>
            </a:p>
          </p:txBody>
        </p:sp>
        <p:sp>
          <p:nvSpPr>
            <p:cNvPr id="3104" name="Freeform 18"/>
            <p:cNvSpPr>
              <a:spLocks/>
            </p:cNvSpPr>
            <p:nvPr/>
          </p:nvSpPr>
          <p:spPr bwMode="auto">
            <a:xfrm>
              <a:off x="3625" y="1542"/>
              <a:ext cx="29" cy="72"/>
            </a:xfrm>
            <a:custGeom>
              <a:avLst/>
              <a:gdLst>
                <a:gd name="T0" fmla="*/ 10 w 29"/>
                <a:gd name="T1" fmla="*/ 72 h 72"/>
                <a:gd name="T2" fmla="*/ 10 w 29"/>
                <a:gd name="T3" fmla="*/ 72 h 72"/>
                <a:gd name="T4" fmla="*/ 15 w 29"/>
                <a:gd name="T5" fmla="*/ 58 h 72"/>
                <a:gd name="T6" fmla="*/ 20 w 29"/>
                <a:gd name="T7" fmla="*/ 40 h 72"/>
                <a:gd name="T8" fmla="*/ 26 w 29"/>
                <a:gd name="T9" fmla="*/ 20 h 72"/>
                <a:gd name="T10" fmla="*/ 29 w 29"/>
                <a:gd name="T11" fmla="*/ 0 h 72"/>
                <a:gd name="T12" fmla="*/ 19 w 29"/>
                <a:gd name="T13" fmla="*/ 0 h 72"/>
                <a:gd name="T14" fmla="*/ 16 w 29"/>
                <a:gd name="T15" fmla="*/ 18 h 72"/>
                <a:gd name="T16" fmla="*/ 9 w 29"/>
                <a:gd name="T17" fmla="*/ 38 h 72"/>
                <a:gd name="T18" fmla="*/ 4 w 29"/>
                <a:gd name="T19" fmla="*/ 56 h 72"/>
                <a:gd name="T20" fmla="*/ 0 w 29"/>
                <a:gd name="T21" fmla="*/ 72 h 72"/>
                <a:gd name="T22" fmla="*/ 0 w 29"/>
                <a:gd name="T23" fmla="*/ 72 h 72"/>
                <a:gd name="T24" fmla="*/ 10 w 29"/>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0" y="72"/>
                  </a:moveTo>
                  <a:lnTo>
                    <a:pt x="10" y="72"/>
                  </a:lnTo>
                  <a:lnTo>
                    <a:pt x="15" y="58"/>
                  </a:lnTo>
                  <a:lnTo>
                    <a:pt x="20" y="40"/>
                  </a:lnTo>
                  <a:lnTo>
                    <a:pt x="26" y="20"/>
                  </a:lnTo>
                  <a:lnTo>
                    <a:pt x="29" y="0"/>
                  </a:lnTo>
                  <a:lnTo>
                    <a:pt x="19" y="0"/>
                  </a:lnTo>
                  <a:lnTo>
                    <a:pt x="16" y="18"/>
                  </a:lnTo>
                  <a:lnTo>
                    <a:pt x="9" y="38"/>
                  </a:lnTo>
                  <a:lnTo>
                    <a:pt x="4" y="56"/>
                  </a:lnTo>
                  <a:lnTo>
                    <a:pt x="0" y="72"/>
                  </a:lnTo>
                  <a:lnTo>
                    <a:pt x="10" y="72"/>
                  </a:lnTo>
                  <a:close/>
                </a:path>
              </a:pathLst>
            </a:custGeom>
            <a:solidFill>
              <a:srgbClr val="FFFFFF"/>
            </a:solidFill>
            <a:ln w="9525">
              <a:noFill/>
              <a:round/>
              <a:headEnd/>
              <a:tailEnd/>
            </a:ln>
          </p:spPr>
          <p:txBody>
            <a:bodyPr/>
            <a:lstStyle/>
            <a:p>
              <a:endParaRPr lang="en-US"/>
            </a:p>
          </p:txBody>
        </p:sp>
        <p:sp>
          <p:nvSpPr>
            <p:cNvPr id="3105" name="Freeform 19"/>
            <p:cNvSpPr>
              <a:spLocks/>
            </p:cNvSpPr>
            <p:nvPr/>
          </p:nvSpPr>
          <p:spPr bwMode="auto">
            <a:xfrm>
              <a:off x="3625" y="1614"/>
              <a:ext cx="29" cy="90"/>
            </a:xfrm>
            <a:custGeom>
              <a:avLst/>
              <a:gdLst>
                <a:gd name="T0" fmla="*/ 24 w 29"/>
                <a:gd name="T1" fmla="*/ 90 h 90"/>
                <a:gd name="T2" fmla="*/ 29 w 29"/>
                <a:gd name="T3" fmla="*/ 82 h 90"/>
                <a:gd name="T4" fmla="*/ 23 w 29"/>
                <a:gd name="T5" fmla="*/ 55 h 90"/>
                <a:gd name="T6" fmla="*/ 17 w 29"/>
                <a:gd name="T7" fmla="*/ 32 h 90"/>
                <a:gd name="T8" fmla="*/ 12 w 29"/>
                <a:gd name="T9" fmla="*/ 14 h 90"/>
                <a:gd name="T10" fmla="*/ 10 w 29"/>
                <a:gd name="T11" fmla="*/ 0 h 90"/>
                <a:gd name="T12" fmla="*/ 0 w 29"/>
                <a:gd name="T13" fmla="*/ 0 h 90"/>
                <a:gd name="T14" fmla="*/ 1 w 29"/>
                <a:gd name="T15" fmla="*/ 16 h 90"/>
                <a:gd name="T16" fmla="*/ 6 w 29"/>
                <a:gd name="T17" fmla="*/ 34 h 90"/>
                <a:gd name="T18" fmla="*/ 13 w 29"/>
                <a:gd name="T19" fmla="*/ 57 h 90"/>
                <a:gd name="T20" fmla="*/ 19 w 29"/>
                <a:gd name="T21" fmla="*/ 84 h 90"/>
                <a:gd name="T22" fmla="*/ 24 w 29"/>
                <a:gd name="T23" fmla="*/ 77 h 90"/>
                <a:gd name="T24" fmla="*/ 19 w 29"/>
                <a:gd name="T25" fmla="*/ 84 h 90"/>
                <a:gd name="T26" fmla="*/ 21 w 29"/>
                <a:gd name="T27" fmla="*/ 88 h 90"/>
                <a:gd name="T28" fmla="*/ 25 w 29"/>
                <a:gd name="T29" fmla="*/ 88 h 90"/>
                <a:gd name="T30" fmla="*/ 28 w 29"/>
                <a:gd name="T31" fmla="*/ 87 h 90"/>
                <a:gd name="T32" fmla="*/ 29 w 29"/>
                <a:gd name="T33" fmla="*/ 82 h 90"/>
                <a:gd name="T34" fmla="*/ 24 w 29"/>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0"/>
                <a:gd name="T56" fmla="*/ 29 w 2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0">
                  <a:moveTo>
                    <a:pt x="24" y="90"/>
                  </a:moveTo>
                  <a:lnTo>
                    <a:pt x="29" y="82"/>
                  </a:lnTo>
                  <a:lnTo>
                    <a:pt x="23" y="55"/>
                  </a:lnTo>
                  <a:lnTo>
                    <a:pt x="17" y="32"/>
                  </a:lnTo>
                  <a:lnTo>
                    <a:pt x="12" y="14"/>
                  </a:lnTo>
                  <a:lnTo>
                    <a:pt x="10" y="0"/>
                  </a:lnTo>
                  <a:lnTo>
                    <a:pt x="0" y="0"/>
                  </a:lnTo>
                  <a:lnTo>
                    <a:pt x="1" y="16"/>
                  </a:lnTo>
                  <a:lnTo>
                    <a:pt x="6" y="34"/>
                  </a:lnTo>
                  <a:lnTo>
                    <a:pt x="13" y="57"/>
                  </a:lnTo>
                  <a:lnTo>
                    <a:pt x="19" y="84"/>
                  </a:lnTo>
                  <a:lnTo>
                    <a:pt x="24" y="77"/>
                  </a:lnTo>
                  <a:lnTo>
                    <a:pt x="19" y="84"/>
                  </a:lnTo>
                  <a:lnTo>
                    <a:pt x="21" y="88"/>
                  </a:lnTo>
                  <a:lnTo>
                    <a:pt x="25" y="88"/>
                  </a:lnTo>
                  <a:lnTo>
                    <a:pt x="28" y="87"/>
                  </a:lnTo>
                  <a:lnTo>
                    <a:pt x="29" y="82"/>
                  </a:lnTo>
                  <a:lnTo>
                    <a:pt x="24" y="90"/>
                  </a:lnTo>
                  <a:close/>
                </a:path>
              </a:pathLst>
            </a:custGeom>
            <a:solidFill>
              <a:srgbClr val="FFFFFF"/>
            </a:solidFill>
            <a:ln w="9525">
              <a:noFill/>
              <a:round/>
              <a:headEnd/>
              <a:tailEnd/>
            </a:ln>
          </p:spPr>
          <p:txBody>
            <a:bodyPr/>
            <a:lstStyle/>
            <a:p>
              <a:endParaRPr lang="en-US"/>
            </a:p>
          </p:txBody>
        </p:sp>
        <p:sp>
          <p:nvSpPr>
            <p:cNvPr id="3106" name="Freeform 20"/>
            <p:cNvSpPr>
              <a:spLocks/>
            </p:cNvSpPr>
            <p:nvPr/>
          </p:nvSpPr>
          <p:spPr bwMode="auto">
            <a:xfrm>
              <a:off x="3628" y="1691"/>
              <a:ext cx="21" cy="13"/>
            </a:xfrm>
            <a:custGeom>
              <a:avLst/>
              <a:gdLst>
                <a:gd name="T0" fmla="*/ 1 w 21"/>
                <a:gd name="T1" fmla="*/ 7 h 13"/>
                <a:gd name="T2" fmla="*/ 6 w 21"/>
                <a:gd name="T3" fmla="*/ 13 h 13"/>
                <a:gd name="T4" fmla="*/ 21 w 21"/>
                <a:gd name="T5" fmla="*/ 13 h 13"/>
                <a:gd name="T6" fmla="*/ 21 w 21"/>
                <a:gd name="T7" fmla="*/ 0 h 13"/>
                <a:gd name="T8" fmla="*/ 6 w 21"/>
                <a:gd name="T9" fmla="*/ 0 h 13"/>
                <a:gd name="T10" fmla="*/ 12 w 21"/>
                <a:gd name="T11" fmla="*/ 5 h 13"/>
                <a:gd name="T12" fmla="*/ 6 w 21"/>
                <a:gd name="T13" fmla="*/ 0 h 13"/>
                <a:gd name="T14" fmla="*/ 2 w 21"/>
                <a:gd name="T15" fmla="*/ 2 h 13"/>
                <a:gd name="T16" fmla="*/ 0 w 21"/>
                <a:gd name="T17" fmla="*/ 6 h 13"/>
                <a:gd name="T18" fmla="*/ 2 w 21"/>
                <a:gd name="T19" fmla="*/ 11 h 13"/>
                <a:gd name="T20" fmla="*/ 6 w 21"/>
                <a:gd name="T21" fmla="*/ 13 h 13"/>
                <a:gd name="T22" fmla="*/ 1 w 21"/>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3"/>
                <a:gd name="T38" fmla="*/ 21 w 2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3">
                  <a:moveTo>
                    <a:pt x="1" y="7"/>
                  </a:moveTo>
                  <a:lnTo>
                    <a:pt x="6" y="13"/>
                  </a:lnTo>
                  <a:lnTo>
                    <a:pt x="21" y="13"/>
                  </a:lnTo>
                  <a:lnTo>
                    <a:pt x="21" y="0"/>
                  </a:lnTo>
                  <a:lnTo>
                    <a:pt x="6" y="0"/>
                  </a:lnTo>
                  <a:lnTo>
                    <a:pt x="12" y="5"/>
                  </a:lnTo>
                  <a:lnTo>
                    <a:pt x="6" y="0"/>
                  </a:lnTo>
                  <a:lnTo>
                    <a:pt x="2" y="2"/>
                  </a:lnTo>
                  <a:lnTo>
                    <a:pt x="0" y="6"/>
                  </a:lnTo>
                  <a:lnTo>
                    <a:pt x="2" y="11"/>
                  </a:lnTo>
                  <a:lnTo>
                    <a:pt x="6" y="13"/>
                  </a:lnTo>
                  <a:lnTo>
                    <a:pt x="1" y="7"/>
                  </a:lnTo>
                  <a:close/>
                </a:path>
              </a:pathLst>
            </a:custGeom>
            <a:solidFill>
              <a:srgbClr val="FFFFFF"/>
            </a:solidFill>
            <a:ln w="9525">
              <a:noFill/>
              <a:round/>
              <a:headEnd/>
              <a:tailEnd/>
            </a:ln>
          </p:spPr>
          <p:txBody>
            <a:bodyPr/>
            <a:lstStyle/>
            <a:p>
              <a:endParaRPr lang="en-US"/>
            </a:p>
          </p:txBody>
        </p:sp>
        <p:sp>
          <p:nvSpPr>
            <p:cNvPr id="3107" name="Freeform 21"/>
            <p:cNvSpPr>
              <a:spLocks/>
            </p:cNvSpPr>
            <p:nvPr/>
          </p:nvSpPr>
          <p:spPr bwMode="auto">
            <a:xfrm>
              <a:off x="3609" y="1614"/>
              <a:ext cx="31" cy="84"/>
            </a:xfrm>
            <a:custGeom>
              <a:avLst/>
              <a:gdLst>
                <a:gd name="T0" fmla="*/ 0 w 31"/>
                <a:gd name="T1" fmla="*/ 0 h 84"/>
                <a:gd name="T2" fmla="*/ 0 w 31"/>
                <a:gd name="T3" fmla="*/ 0 h 84"/>
                <a:gd name="T4" fmla="*/ 1 w 31"/>
                <a:gd name="T5" fmla="*/ 16 h 84"/>
                <a:gd name="T6" fmla="*/ 7 w 31"/>
                <a:gd name="T7" fmla="*/ 34 h 84"/>
                <a:gd name="T8" fmla="*/ 13 w 31"/>
                <a:gd name="T9" fmla="*/ 57 h 84"/>
                <a:gd name="T10" fmla="*/ 20 w 31"/>
                <a:gd name="T11" fmla="*/ 84 h 84"/>
                <a:gd name="T12" fmla="*/ 31 w 31"/>
                <a:gd name="T13" fmla="*/ 82 h 84"/>
                <a:gd name="T14" fmla="*/ 23 w 31"/>
                <a:gd name="T15" fmla="*/ 55 h 84"/>
                <a:gd name="T16" fmla="*/ 17 w 31"/>
                <a:gd name="T17" fmla="*/ 32 h 84"/>
                <a:gd name="T18" fmla="*/ 12 w 31"/>
                <a:gd name="T19" fmla="*/ 14 h 84"/>
                <a:gd name="T20" fmla="*/ 11 w 31"/>
                <a:gd name="T21" fmla="*/ 0 h 84"/>
                <a:gd name="T22" fmla="*/ 11 w 31"/>
                <a:gd name="T23" fmla="*/ 0 h 84"/>
                <a:gd name="T24" fmla="*/ 0 w 31"/>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4"/>
                <a:gd name="T41" fmla="*/ 31 w 31"/>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4">
                  <a:moveTo>
                    <a:pt x="0" y="0"/>
                  </a:moveTo>
                  <a:lnTo>
                    <a:pt x="0" y="0"/>
                  </a:lnTo>
                  <a:lnTo>
                    <a:pt x="1" y="16"/>
                  </a:lnTo>
                  <a:lnTo>
                    <a:pt x="7" y="34"/>
                  </a:lnTo>
                  <a:lnTo>
                    <a:pt x="13" y="57"/>
                  </a:lnTo>
                  <a:lnTo>
                    <a:pt x="20" y="84"/>
                  </a:lnTo>
                  <a:lnTo>
                    <a:pt x="31" y="82"/>
                  </a:lnTo>
                  <a:lnTo>
                    <a:pt x="23" y="55"/>
                  </a:lnTo>
                  <a:lnTo>
                    <a:pt x="17" y="32"/>
                  </a:lnTo>
                  <a:lnTo>
                    <a:pt x="12" y="14"/>
                  </a:lnTo>
                  <a:lnTo>
                    <a:pt x="11" y="0"/>
                  </a:lnTo>
                  <a:lnTo>
                    <a:pt x="0" y="0"/>
                  </a:lnTo>
                  <a:close/>
                </a:path>
              </a:pathLst>
            </a:custGeom>
            <a:solidFill>
              <a:srgbClr val="FFFFFF"/>
            </a:solidFill>
            <a:ln w="9525">
              <a:noFill/>
              <a:round/>
              <a:headEnd/>
              <a:tailEnd/>
            </a:ln>
          </p:spPr>
          <p:txBody>
            <a:bodyPr/>
            <a:lstStyle/>
            <a:p>
              <a:endParaRPr lang="en-US"/>
            </a:p>
          </p:txBody>
        </p:sp>
        <p:sp>
          <p:nvSpPr>
            <p:cNvPr id="3108" name="Freeform 22"/>
            <p:cNvSpPr>
              <a:spLocks/>
            </p:cNvSpPr>
            <p:nvPr/>
          </p:nvSpPr>
          <p:spPr bwMode="auto">
            <a:xfrm>
              <a:off x="3609" y="1542"/>
              <a:ext cx="31" cy="72"/>
            </a:xfrm>
            <a:custGeom>
              <a:avLst/>
              <a:gdLst>
                <a:gd name="T0" fmla="*/ 20 w 31"/>
                <a:gd name="T1" fmla="*/ 0 h 72"/>
                <a:gd name="T2" fmla="*/ 20 w 31"/>
                <a:gd name="T3" fmla="*/ 0 h 72"/>
                <a:gd name="T4" fmla="*/ 16 w 31"/>
                <a:gd name="T5" fmla="*/ 18 h 72"/>
                <a:gd name="T6" fmla="*/ 11 w 31"/>
                <a:gd name="T7" fmla="*/ 38 h 72"/>
                <a:gd name="T8" fmla="*/ 5 w 31"/>
                <a:gd name="T9" fmla="*/ 56 h 72"/>
                <a:gd name="T10" fmla="*/ 0 w 31"/>
                <a:gd name="T11" fmla="*/ 72 h 72"/>
                <a:gd name="T12" fmla="*/ 11 w 31"/>
                <a:gd name="T13" fmla="*/ 72 h 72"/>
                <a:gd name="T14" fmla="*/ 15 w 31"/>
                <a:gd name="T15" fmla="*/ 58 h 72"/>
                <a:gd name="T16" fmla="*/ 21 w 31"/>
                <a:gd name="T17" fmla="*/ 40 h 72"/>
                <a:gd name="T18" fmla="*/ 26 w 31"/>
                <a:gd name="T19" fmla="*/ 20 h 72"/>
                <a:gd name="T20" fmla="*/ 31 w 31"/>
                <a:gd name="T21" fmla="*/ 0 h 72"/>
                <a:gd name="T22" fmla="*/ 31 w 31"/>
                <a:gd name="T23" fmla="*/ 0 h 72"/>
                <a:gd name="T24" fmla="*/ 20 w 31"/>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2"/>
                <a:gd name="T41" fmla="*/ 31 w 3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2">
                  <a:moveTo>
                    <a:pt x="20" y="0"/>
                  </a:moveTo>
                  <a:lnTo>
                    <a:pt x="20" y="0"/>
                  </a:lnTo>
                  <a:lnTo>
                    <a:pt x="16" y="18"/>
                  </a:lnTo>
                  <a:lnTo>
                    <a:pt x="11" y="38"/>
                  </a:lnTo>
                  <a:lnTo>
                    <a:pt x="5" y="56"/>
                  </a:lnTo>
                  <a:lnTo>
                    <a:pt x="0" y="72"/>
                  </a:lnTo>
                  <a:lnTo>
                    <a:pt x="11" y="72"/>
                  </a:lnTo>
                  <a:lnTo>
                    <a:pt x="15" y="58"/>
                  </a:lnTo>
                  <a:lnTo>
                    <a:pt x="21" y="40"/>
                  </a:lnTo>
                  <a:lnTo>
                    <a:pt x="26" y="20"/>
                  </a:lnTo>
                  <a:lnTo>
                    <a:pt x="31" y="0"/>
                  </a:lnTo>
                  <a:lnTo>
                    <a:pt x="20" y="0"/>
                  </a:lnTo>
                  <a:close/>
                </a:path>
              </a:pathLst>
            </a:custGeom>
            <a:solidFill>
              <a:srgbClr val="FFFFFF"/>
            </a:solidFill>
            <a:ln w="9525">
              <a:noFill/>
              <a:round/>
              <a:headEnd/>
              <a:tailEnd/>
            </a:ln>
          </p:spPr>
          <p:txBody>
            <a:bodyPr/>
            <a:lstStyle/>
            <a:p>
              <a:endParaRPr lang="en-US"/>
            </a:p>
          </p:txBody>
        </p:sp>
        <p:sp>
          <p:nvSpPr>
            <p:cNvPr id="3109" name="Freeform 23"/>
            <p:cNvSpPr>
              <a:spLocks/>
            </p:cNvSpPr>
            <p:nvPr/>
          </p:nvSpPr>
          <p:spPr bwMode="auto">
            <a:xfrm>
              <a:off x="3609" y="1477"/>
              <a:ext cx="31" cy="65"/>
            </a:xfrm>
            <a:custGeom>
              <a:avLst/>
              <a:gdLst>
                <a:gd name="T0" fmla="*/ 0 w 31"/>
                <a:gd name="T1" fmla="*/ 2 h 65"/>
                <a:gd name="T2" fmla="*/ 0 w 31"/>
                <a:gd name="T3" fmla="*/ 2 h 65"/>
                <a:gd name="T4" fmla="*/ 6 w 31"/>
                <a:gd name="T5" fmla="*/ 20 h 65"/>
                <a:gd name="T6" fmla="*/ 12 w 31"/>
                <a:gd name="T7" fmla="*/ 35 h 65"/>
                <a:gd name="T8" fmla="*/ 18 w 31"/>
                <a:gd name="T9" fmla="*/ 49 h 65"/>
                <a:gd name="T10" fmla="*/ 20 w 31"/>
                <a:gd name="T11" fmla="*/ 65 h 65"/>
                <a:gd name="T12" fmla="*/ 31 w 31"/>
                <a:gd name="T13" fmla="*/ 65 h 65"/>
                <a:gd name="T14" fmla="*/ 29 w 31"/>
                <a:gd name="T15" fmla="*/ 47 h 65"/>
                <a:gd name="T16" fmla="*/ 22 w 31"/>
                <a:gd name="T17" fmla="*/ 31 h 65"/>
                <a:gd name="T18" fmla="*/ 16 w 31"/>
                <a:gd name="T19" fmla="*/ 16 h 65"/>
                <a:gd name="T20" fmla="*/ 11 w 31"/>
                <a:gd name="T21" fmla="*/ 0 h 65"/>
                <a:gd name="T22" fmla="*/ 11 w 31"/>
                <a:gd name="T23" fmla="*/ 0 h 65"/>
                <a:gd name="T24" fmla="*/ 0 w 31"/>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0" y="2"/>
                  </a:moveTo>
                  <a:lnTo>
                    <a:pt x="0" y="2"/>
                  </a:lnTo>
                  <a:lnTo>
                    <a:pt x="6" y="20"/>
                  </a:lnTo>
                  <a:lnTo>
                    <a:pt x="12" y="35"/>
                  </a:lnTo>
                  <a:lnTo>
                    <a:pt x="18" y="49"/>
                  </a:lnTo>
                  <a:lnTo>
                    <a:pt x="20" y="65"/>
                  </a:lnTo>
                  <a:lnTo>
                    <a:pt x="31" y="65"/>
                  </a:lnTo>
                  <a:lnTo>
                    <a:pt x="29" y="47"/>
                  </a:lnTo>
                  <a:lnTo>
                    <a:pt x="22" y="31"/>
                  </a:lnTo>
                  <a:lnTo>
                    <a:pt x="16" y="16"/>
                  </a:lnTo>
                  <a:lnTo>
                    <a:pt x="11" y="0"/>
                  </a:lnTo>
                  <a:lnTo>
                    <a:pt x="0" y="2"/>
                  </a:lnTo>
                  <a:close/>
                </a:path>
              </a:pathLst>
            </a:custGeom>
            <a:solidFill>
              <a:srgbClr val="FFFFFF"/>
            </a:solidFill>
            <a:ln w="9525">
              <a:noFill/>
              <a:round/>
              <a:headEnd/>
              <a:tailEnd/>
            </a:ln>
          </p:spPr>
          <p:txBody>
            <a:bodyPr/>
            <a:lstStyle/>
            <a:p>
              <a:endParaRPr lang="en-US"/>
            </a:p>
          </p:txBody>
        </p:sp>
        <p:sp>
          <p:nvSpPr>
            <p:cNvPr id="3110" name="Freeform 24"/>
            <p:cNvSpPr>
              <a:spLocks/>
            </p:cNvSpPr>
            <p:nvPr/>
          </p:nvSpPr>
          <p:spPr bwMode="auto">
            <a:xfrm>
              <a:off x="3609" y="1391"/>
              <a:ext cx="31" cy="88"/>
            </a:xfrm>
            <a:custGeom>
              <a:avLst/>
              <a:gdLst>
                <a:gd name="T0" fmla="*/ 25 w 31"/>
                <a:gd name="T1" fmla="*/ 0 h 88"/>
                <a:gd name="T2" fmla="*/ 20 w 31"/>
                <a:gd name="T3" fmla="*/ 5 h 88"/>
                <a:gd name="T4" fmla="*/ 13 w 31"/>
                <a:gd name="T5" fmla="*/ 25 h 88"/>
                <a:gd name="T6" fmla="*/ 6 w 31"/>
                <a:gd name="T7" fmla="*/ 47 h 88"/>
                <a:gd name="T8" fmla="*/ 0 w 31"/>
                <a:gd name="T9" fmla="*/ 69 h 88"/>
                <a:gd name="T10" fmla="*/ 0 w 31"/>
                <a:gd name="T11" fmla="*/ 88 h 88"/>
                <a:gd name="T12" fmla="*/ 11 w 31"/>
                <a:gd name="T13" fmla="*/ 86 h 88"/>
                <a:gd name="T14" fmla="*/ 11 w 31"/>
                <a:gd name="T15" fmla="*/ 69 h 88"/>
                <a:gd name="T16" fmla="*/ 16 w 31"/>
                <a:gd name="T17" fmla="*/ 49 h 88"/>
                <a:gd name="T18" fmla="*/ 23 w 31"/>
                <a:gd name="T19" fmla="*/ 27 h 88"/>
                <a:gd name="T20" fmla="*/ 31 w 31"/>
                <a:gd name="T21" fmla="*/ 7 h 88"/>
                <a:gd name="T22" fmla="*/ 25 w 31"/>
                <a:gd name="T23" fmla="*/ 12 h 88"/>
                <a:gd name="T24" fmla="*/ 31 w 31"/>
                <a:gd name="T25" fmla="*/ 7 h 88"/>
                <a:gd name="T26" fmla="*/ 30 w 31"/>
                <a:gd name="T27" fmla="*/ 3 h 88"/>
                <a:gd name="T28" fmla="*/ 26 w 31"/>
                <a:gd name="T29" fmla="*/ 1 h 88"/>
                <a:gd name="T30" fmla="*/ 22 w 31"/>
                <a:gd name="T31" fmla="*/ 2 h 88"/>
                <a:gd name="T32" fmla="*/ 20 w 31"/>
                <a:gd name="T33" fmla="*/ 5 h 88"/>
                <a:gd name="T34" fmla="*/ 25 w 31"/>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88"/>
                <a:gd name="T56" fmla="*/ 31 w 31"/>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88">
                  <a:moveTo>
                    <a:pt x="25" y="0"/>
                  </a:moveTo>
                  <a:lnTo>
                    <a:pt x="20" y="5"/>
                  </a:lnTo>
                  <a:lnTo>
                    <a:pt x="13" y="25"/>
                  </a:lnTo>
                  <a:lnTo>
                    <a:pt x="6" y="47"/>
                  </a:lnTo>
                  <a:lnTo>
                    <a:pt x="0" y="69"/>
                  </a:lnTo>
                  <a:lnTo>
                    <a:pt x="0" y="88"/>
                  </a:lnTo>
                  <a:lnTo>
                    <a:pt x="11" y="86"/>
                  </a:lnTo>
                  <a:lnTo>
                    <a:pt x="11" y="69"/>
                  </a:lnTo>
                  <a:lnTo>
                    <a:pt x="16" y="49"/>
                  </a:lnTo>
                  <a:lnTo>
                    <a:pt x="23" y="27"/>
                  </a:lnTo>
                  <a:lnTo>
                    <a:pt x="31" y="7"/>
                  </a:lnTo>
                  <a:lnTo>
                    <a:pt x="25" y="12"/>
                  </a:lnTo>
                  <a:lnTo>
                    <a:pt x="31" y="7"/>
                  </a:lnTo>
                  <a:lnTo>
                    <a:pt x="30" y="3"/>
                  </a:lnTo>
                  <a:lnTo>
                    <a:pt x="26" y="1"/>
                  </a:lnTo>
                  <a:lnTo>
                    <a:pt x="22" y="2"/>
                  </a:lnTo>
                  <a:lnTo>
                    <a:pt x="20" y="5"/>
                  </a:lnTo>
                  <a:lnTo>
                    <a:pt x="25" y="0"/>
                  </a:lnTo>
                  <a:close/>
                </a:path>
              </a:pathLst>
            </a:custGeom>
            <a:solidFill>
              <a:srgbClr val="FFFFFF"/>
            </a:solidFill>
            <a:ln w="9525">
              <a:noFill/>
              <a:round/>
              <a:headEnd/>
              <a:tailEnd/>
            </a:ln>
          </p:spPr>
          <p:txBody>
            <a:bodyPr/>
            <a:lstStyle/>
            <a:p>
              <a:endParaRPr lang="en-US"/>
            </a:p>
          </p:txBody>
        </p:sp>
        <p:sp>
          <p:nvSpPr>
            <p:cNvPr id="3111" name="Freeform 25"/>
            <p:cNvSpPr>
              <a:spLocks/>
            </p:cNvSpPr>
            <p:nvPr/>
          </p:nvSpPr>
          <p:spPr bwMode="auto">
            <a:xfrm>
              <a:off x="3634" y="1391"/>
              <a:ext cx="21" cy="12"/>
            </a:xfrm>
            <a:custGeom>
              <a:avLst/>
              <a:gdLst>
                <a:gd name="T0" fmla="*/ 20 w 21"/>
                <a:gd name="T1" fmla="*/ 7 h 12"/>
                <a:gd name="T2" fmla="*/ 15 w 21"/>
                <a:gd name="T3" fmla="*/ 0 h 12"/>
                <a:gd name="T4" fmla="*/ 0 w 21"/>
                <a:gd name="T5" fmla="*/ 0 h 12"/>
                <a:gd name="T6" fmla="*/ 0 w 21"/>
                <a:gd name="T7" fmla="*/ 12 h 12"/>
                <a:gd name="T8" fmla="*/ 15 w 21"/>
                <a:gd name="T9" fmla="*/ 12 h 12"/>
                <a:gd name="T10" fmla="*/ 10 w 21"/>
                <a:gd name="T11" fmla="*/ 5 h 12"/>
                <a:gd name="T12" fmla="*/ 15 w 21"/>
                <a:gd name="T13" fmla="*/ 12 h 12"/>
                <a:gd name="T14" fmla="*/ 20 w 21"/>
                <a:gd name="T15" fmla="*/ 10 h 12"/>
                <a:gd name="T16" fmla="*/ 21 w 21"/>
                <a:gd name="T17" fmla="*/ 6 h 12"/>
                <a:gd name="T18" fmla="*/ 20 w 21"/>
                <a:gd name="T19" fmla="*/ 2 h 12"/>
                <a:gd name="T20" fmla="*/ 15 w 21"/>
                <a:gd name="T21" fmla="*/ 0 h 12"/>
                <a:gd name="T22" fmla="*/ 20 w 21"/>
                <a:gd name="T23" fmla="*/ 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12"/>
                <a:gd name="T38" fmla="*/ 21 w 2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12">
                  <a:moveTo>
                    <a:pt x="20" y="7"/>
                  </a:moveTo>
                  <a:lnTo>
                    <a:pt x="15" y="0"/>
                  </a:lnTo>
                  <a:lnTo>
                    <a:pt x="0" y="0"/>
                  </a:lnTo>
                  <a:lnTo>
                    <a:pt x="0" y="12"/>
                  </a:lnTo>
                  <a:lnTo>
                    <a:pt x="15" y="12"/>
                  </a:lnTo>
                  <a:lnTo>
                    <a:pt x="10" y="5"/>
                  </a:lnTo>
                  <a:lnTo>
                    <a:pt x="15" y="12"/>
                  </a:lnTo>
                  <a:lnTo>
                    <a:pt x="20" y="10"/>
                  </a:lnTo>
                  <a:lnTo>
                    <a:pt x="21" y="6"/>
                  </a:lnTo>
                  <a:lnTo>
                    <a:pt x="20" y="2"/>
                  </a:lnTo>
                  <a:lnTo>
                    <a:pt x="15" y="0"/>
                  </a:lnTo>
                  <a:lnTo>
                    <a:pt x="20" y="7"/>
                  </a:lnTo>
                  <a:close/>
                </a:path>
              </a:pathLst>
            </a:custGeom>
            <a:solidFill>
              <a:srgbClr val="FFFFFF"/>
            </a:solidFill>
            <a:ln w="9525">
              <a:noFill/>
              <a:round/>
              <a:headEnd/>
              <a:tailEnd/>
            </a:ln>
          </p:spPr>
          <p:txBody>
            <a:bodyPr/>
            <a:lstStyle/>
            <a:p>
              <a:endParaRPr lang="en-US"/>
            </a:p>
          </p:txBody>
        </p:sp>
        <p:sp>
          <p:nvSpPr>
            <p:cNvPr id="3112" name="Freeform 26"/>
            <p:cNvSpPr>
              <a:spLocks/>
            </p:cNvSpPr>
            <p:nvPr/>
          </p:nvSpPr>
          <p:spPr bwMode="auto">
            <a:xfrm>
              <a:off x="3535" y="1242"/>
              <a:ext cx="37" cy="455"/>
            </a:xfrm>
            <a:custGeom>
              <a:avLst/>
              <a:gdLst>
                <a:gd name="T0" fmla="*/ 37 w 37"/>
                <a:gd name="T1" fmla="*/ 0 h 455"/>
                <a:gd name="T2" fmla="*/ 31 w 37"/>
                <a:gd name="T3" fmla="*/ 20 h 455"/>
                <a:gd name="T4" fmla="*/ 23 w 37"/>
                <a:gd name="T5" fmla="*/ 35 h 455"/>
                <a:gd name="T6" fmla="*/ 18 w 37"/>
                <a:gd name="T7" fmla="*/ 52 h 455"/>
                <a:gd name="T8" fmla="*/ 16 w 37"/>
                <a:gd name="T9" fmla="*/ 72 h 455"/>
                <a:gd name="T10" fmla="*/ 20 w 37"/>
                <a:gd name="T11" fmla="*/ 94 h 455"/>
                <a:gd name="T12" fmla="*/ 30 w 37"/>
                <a:gd name="T13" fmla="*/ 114 h 455"/>
                <a:gd name="T14" fmla="*/ 37 w 37"/>
                <a:gd name="T15" fmla="*/ 135 h 455"/>
                <a:gd name="T16" fmla="*/ 37 w 37"/>
                <a:gd name="T17" fmla="*/ 155 h 455"/>
                <a:gd name="T18" fmla="*/ 31 w 37"/>
                <a:gd name="T19" fmla="*/ 175 h 455"/>
                <a:gd name="T20" fmla="*/ 23 w 37"/>
                <a:gd name="T21" fmla="*/ 197 h 455"/>
                <a:gd name="T22" fmla="*/ 18 w 37"/>
                <a:gd name="T23" fmla="*/ 218 h 455"/>
                <a:gd name="T24" fmla="*/ 18 w 37"/>
                <a:gd name="T25" fmla="*/ 236 h 455"/>
                <a:gd name="T26" fmla="*/ 22 w 37"/>
                <a:gd name="T27" fmla="*/ 253 h 455"/>
                <a:gd name="T28" fmla="*/ 30 w 37"/>
                <a:gd name="T29" fmla="*/ 268 h 455"/>
                <a:gd name="T30" fmla="*/ 35 w 37"/>
                <a:gd name="T31" fmla="*/ 283 h 455"/>
                <a:gd name="T32" fmla="*/ 37 w 37"/>
                <a:gd name="T33" fmla="*/ 300 h 455"/>
                <a:gd name="T34" fmla="*/ 34 w 37"/>
                <a:gd name="T35" fmla="*/ 319 h 455"/>
                <a:gd name="T36" fmla="*/ 27 w 37"/>
                <a:gd name="T37" fmla="*/ 339 h 455"/>
                <a:gd name="T38" fmla="*/ 22 w 37"/>
                <a:gd name="T39" fmla="*/ 357 h 455"/>
                <a:gd name="T40" fmla="*/ 18 w 37"/>
                <a:gd name="T41" fmla="*/ 372 h 455"/>
                <a:gd name="T42" fmla="*/ 19 w 37"/>
                <a:gd name="T43" fmla="*/ 387 h 455"/>
                <a:gd name="T44" fmla="*/ 24 w 37"/>
                <a:gd name="T45" fmla="*/ 405 h 455"/>
                <a:gd name="T46" fmla="*/ 31 w 37"/>
                <a:gd name="T47" fmla="*/ 428 h 455"/>
                <a:gd name="T48" fmla="*/ 37 w 37"/>
                <a:gd name="T49" fmla="*/ 455 h 455"/>
                <a:gd name="T50" fmla="*/ 21 w 37"/>
                <a:gd name="T51" fmla="*/ 455 h 455"/>
                <a:gd name="T52" fmla="*/ 15 w 37"/>
                <a:gd name="T53" fmla="*/ 428 h 455"/>
                <a:gd name="T54" fmla="*/ 9 w 37"/>
                <a:gd name="T55" fmla="*/ 405 h 455"/>
                <a:gd name="T56" fmla="*/ 3 w 37"/>
                <a:gd name="T57" fmla="*/ 387 h 455"/>
                <a:gd name="T58" fmla="*/ 2 w 37"/>
                <a:gd name="T59" fmla="*/ 372 h 455"/>
                <a:gd name="T60" fmla="*/ 7 w 37"/>
                <a:gd name="T61" fmla="*/ 357 h 455"/>
                <a:gd name="T62" fmla="*/ 12 w 37"/>
                <a:gd name="T63" fmla="*/ 339 h 455"/>
                <a:gd name="T64" fmla="*/ 18 w 37"/>
                <a:gd name="T65" fmla="*/ 319 h 455"/>
                <a:gd name="T66" fmla="*/ 21 w 37"/>
                <a:gd name="T67" fmla="*/ 300 h 455"/>
                <a:gd name="T68" fmla="*/ 20 w 37"/>
                <a:gd name="T69" fmla="*/ 283 h 455"/>
                <a:gd name="T70" fmla="*/ 14 w 37"/>
                <a:gd name="T71" fmla="*/ 268 h 455"/>
                <a:gd name="T72" fmla="*/ 8 w 37"/>
                <a:gd name="T73" fmla="*/ 253 h 455"/>
                <a:gd name="T74" fmla="*/ 2 w 37"/>
                <a:gd name="T75" fmla="*/ 236 h 455"/>
                <a:gd name="T76" fmla="*/ 2 w 37"/>
                <a:gd name="T77" fmla="*/ 218 h 455"/>
                <a:gd name="T78" fmla="*/ 8 w 37"/>
                <a:gd name="T79" fmla="*/ 197 h 455"/>
                <a:gd name="T80" fmla="*/ 15 w 37"/>
                <a:gd name="T81" fmla="*/ 175 h 455"/>
                <a:gd name="T82" fmla="*/ 21 w 37"/>
                <a:gd name="T83" fmla="*/ 155 h 455"/>
                <a:gd name="T84" fmla="*/ 21 w 37"/>
                <a:gd name="T85" fmla="*/ 135 h 455"/>
                <a:gd name="T86" fmla="*/ 14 w 37"/>
                <a:gd name="T87" fmla="*/ 114 h 455"/>
                <a:gd name="T88" fmla="*/ 4 w 37"/>
                <a:gd name="T89" fmla="*/ 94 h 455"/>
                <a:gd name="T90" fmla="*/ 0 w 37"/>
                <a:gd name="T91" fmla="*/ 72 h 455"/>
                <a:gd name="T92" fmla="*/ 2 w 37"/>
                <a:gd name="T93" fmla="*/ 52 h 455"/>
                <a:gd name="T94" fmla="*/ 8 w 37"/>
                <a:gd name="T95" fmla="*/ 35 h 455"/>
                <a:gd name="T96" fmla="*/ 15 w 37"/>
                <a:gd name="T97" fmla="*/ 20 h 455"/>
                <a:gd name="T98" fmla="*/ 21 w 37"/>
                <a:gd name="T99" fmla="*/ 0 h 455"/>
                <a:gd name="T100" fmla="*/ 37 w 37"/>
                <a:gd name="T101" fmla="*/ 0 h 4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455"/>
                <a:gd name="T155" fmla="*/ 37 w 37"/>
                <a:gd name="T156" fmla="*/ 455 h 4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455">
                  <a:moveTo>
                    <a:pt x="37" y="0"/>
                  </a:moveTo>
                  <a:lnTo>
                    <a:pt x="31" y="20"/>
                  </a:lnTo>
                  <a:lnTo>
                    <a:pt x="23" y="35"/>
                  </a:lnTo>
                  <a:lnTo>
                    <a:pt x="18" y="52"/>
                  </a:lnTo>
                  <a:lnTo>
                    <a:pt x="16" y="72"/>
                  </a:lnTo>
                  <a:lnTo>
                    <a:pt x="20" y="94"/>
                  </a:lnTo>
                  <a:lnTo>
                    <a:pt x="30" y="114"/>
                  </a:lnTo>
                  <a:lnTo>
                    <a:pt x="37" y="135"/>
                  </a:lnTo>
                  <a:lnTo>
                    <a:pt x="37" y="155"/>
                  </a:lnTo>
                  <a:lnTo>
                    <a:pt x="31" y="175"/>
                  </a:lnTo>
                  <a:lnTo>
                    <a:pt x="23" y="197"/>
                  </a:lnTo>
                  <a:lnTo>
                    <a:pt x="18" y="218"/>
                  </a:lnTo>
                  <a:lnTo>
                    <a:pt x="18" y="236"/>
                  </a:lnTo>
                  <a:lnTo>
                    <a:pt x="22" y="253"/>
                  </a:lnTo>
                  <a:lnTo>
                    <a:pt x="30" y="268"/>
                  </a:lnTo>
                  <a:lnTo>
                    <a:pt x="35" y="283"/>
                  </a:lnTo>
                  <a:lnTo>
                    <a:pt x="37" y="300"/>
                  </a:lnTo>
                  <a:lnTo>
                    <a:pt x="34" y="319"/>
                  </a:lnTo>
                  <a:lnTo>
                    <a:pt x="27" y="339"/>
                  </a:lnTo>
                  <a:lnTo>
                    <a:pt x="22" y="357"/>
                  </a:lnTo>
                  <a:lnTo>
                    <a:pt x="18" y="372"/>
                  </a:lnTo>
                  <a:lnTo>
                    <a:pt x="19" y="387"/>
                  </a:lnTo>
                  <a:lnTo>
                    <a:pt x="24" y="405"/>
                  </a:lnTo>
                  <a:lnTo>
                    <a:pt x="31" y="428"/>
                  </a:lnTo>
                  <a:lnTo>
                    <a:pt x="37" y="455"/>
                  </a:lnTo>
                  <a:lnTo>
                    <a:pt x="21" y="455"/>
                  </a:lnTo>
                  <a:lnTo>
                    <a:pt x="15" y="428"/>
                  </a:lnTo>
                  <a:lnTo>
                    <a:pt x="9" y="405"/>
                  </a:lnTo>
                  <a:lnTo>
                    <a:pt x="3" y="387"/>
                  </a:lnTo>
                  <a:lnTo>
                    <a:pt x="2" y="372"/>
                  </a:lnTo>
                  <a:lnTo>
                    <a:pt x="7" y="357"/>
                  </a:lnTo>
                  <a:lnTo>
                    <a:pt x="12" y="339"/>
                  </a:lnTo>
                  <a:lnTo>
                    <a:pt x="18" y="319"/>
                  </a:lnTo>
                  <a:lnTo>
                    <a:pt x="21" y="300"/>
                  </a:lnTo>
                  <a:lnTo>
                    <a:pt x="20" y="283"/>
                  </a:lnTo>
                  <a:lnTo>
                    <a:pt x="14" y="268"/>
                  </a:lnTo>
                  <a:lnTo>
                    <a:pt x="8" y="253"/>
                  </a:lnTo>
                  <a:lnTo>
                    <a:pt x="2" y="236"/>
                  </a:lnTo>
                  <a:lnTo>
                    <a:pt x="2" y="218"/>
                  </a:lnTo>
                  <a:lnTo>
                    <a:pt x="8" y="197"/>
                  </a:lnTo>
                  <a:lnTo>
                    <a:pt x="15" y="175"/>
                  </a:lnTo>
                  <a:lnTo>
                    <a:pt x="21" y="155"/>
                  </a:lnTo>
                  <a:lnTo>
                    <a:pt x="21" y="135"/>
                  </a:lnTo>
                  <a:lnTo>
                    <a:pt x="14" y="114"/>
                  </a:lnTo>
                  <a:lnTo>
                    <a:pt x="4" y="94"/>
                  </a:lnTo>
                  <a:lnTo>
                    <a:pt x="0" y="72"/>
                  </a:lnTo>
                  <a:lnTo>
                    <a:pt x="2" y="52"/>
                  </a:lnTo>
                  <a:lnTo>
                    <a:pt x="8" y="35"/>
                  </a:lnTo>
                  <a:lnTo>
                    <a:pt x="15" y="20"/>
                  </a:lnTo>
                  <a:lnTo>
                    <a:pt x="21" y="0"/>
                  </a:lnTo>
                  <a:lnTo>
                    <a:pt x="37" y="0"/>
                  </a:lnTo>
                  <a:close/>
                </a:path>
              </a:pathLst>
            </a:custGeom>
            <a:solidFill>
              <a:srgbClr val="FFFFFF"/>
            </a:solidFill>
            <a:ln w="9525">
              <a:noFill/>
              <a:round/>
              <a:headEnd/>
              <a:tailEnd/>
            </a:ln>
          </p:spPr>
          <p:txBody>
            <a:bodyPr/>
            <a:lstStyle/>
            <a:p>
              <a:endParaRPr lang="en-US"/>
            </a:p>
          </p:txBody>
        </p:sp>
        <p:sp>
          <p:nvSpPr>
            <p:cNvPr id="3113" name="Freeform 27"/>
            <p:cNvSpPr>
              <a:spLocks/>
            </p:cNvSpPr>
            <p:nvPr/>
          </p:nvSpPr>
          <p:spPr bwMode="auto">
            <a:xfrm>
              <a:off x="3545" y="1241"/>
              <a:ext cx="32" cy="73"/>
            </a:xfrm>
            <a:custGeom>
              <a:avLst/>
              <a:gdLst>
                <a:gd name="T0" fmla="*/ 12 w 32"/>
                <a:gd name="T1" fmla="*/ 73 h 73"/>
                <a:gd name="T2" fmla="*/ 12 w 32"/>
                <a:gd name="T3" fmla="*/ 73 h 73"/>
                <a:gd name="T4" fmla="*/ 13 w 32"/>
                <a:gd name="T5" fmla="*/ 54 h 73"/>
                <a:gd name="T6" fmla="*/ 18 w 32"/>
                <a:gd name="T7" fmla="*/ 38 h 73"/>
                <a:gd name="T8" fmla="*/ 26 w 32"/>
                <a:gd name="T9" fmla="*/ 23 h 73"/>
                <a:gd name="T10" fmla="*/ 32 w 32"/>
                <a:gd name="T11" fmla="*/ 2 h 73"/>
                <a:gd name="T12" fmla="*/ 22 w 32"/>
                <a:gd name="T13" fmla="*/ 0 h 73"/>
                <a:gd name="T14" fmla="*/ 15 w 32"/>
                <a:gd name="T15" fmla="*/ 18 h 73"/>
                <a:gd name="T16" fmla="*/ 8 w 32"/>
                <a:gd name="T17" fmla="*/ 34 h 73"/>
                <a:gd name="T18" fmla="*/ 3 w 32"/>
                <a:gd name="T19" fmla="*/ 52 h 73"/>
                <a:gd name="T20" fmla="*/ 0 w 32"/>
                <a:gd name="T21" fmla="*/ 73 h 73"/>
                <a:gd name="T22" fmla="*/ 0 w 32"/>
                <a:gd name="T23" fmla="*/ 73 h 73"/>
                <a:gd name="T24" fmla="*/ 12 w 32"/>
                <a:gd name="T25" fmla="*/ 73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3"/>
                <a:gd name="T41" fmla="*/ 32 w 32"/>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3">
                  <a:moveTo>
                    <a:pt x="12" y="73"/>
                  </a:moveTo>
                  <a:lnTo>
                    <a:pt x="12" y="73"/>
                  </a:lnTo>
                  <a:lnTo>
                    <a:pt x="13" y="54"/>
                  </a:lnTo>
                  <a:lnTo>
                    <a:pt x="18" y="38"/>
                  </a:lnTo>
                  <a:lnTo>
                    <a:pt x="26" y="23"/>
                  </a:lnTo>
                  <a:lnTo>
                    <a:pt x="32" y="2"/>
                  </a:lnTo>
                  <a:lnTo>
                    <a:pt x="22" y="0"/>
                  </a:lnTo>
                  <a:lnTo>
                    <a:pt x="15" y="18"/>
                  </a:lnTo>
                  <a:lnTo>
                    <a:pt x="8" y="34"/>
                  </a:lnTo>
                  <a:lnTo>
                    <a:pt x="3" y="52"/>
                  </a:lnTo>
                  <a:lnTo>
                    <a:pt x="0" y="73"/>
                  </a:lnTo>
                  <a:lnTo>
                    <a:pt x="12" y="73"/>
                  </a:lnTo>
                  <a:close/>
                </a:path>
              </a:pathLst>
            </a:custGeom>
            <a:solidFill>
              <a:srgbClr val="FFFFFF"/>
            </a:solidFill>
            <a:ln w="9525">
              <a:noFill/>
              <a:round/>
              <a:headEnd/>
              <a:tailEnd/>
            </a:ln>
          </p:spPr>
          <p:txBody>
            <a:bodyPr/>
            <a:lstStyle/>
            <a:p>
              <a:endParaRPr lang="en-US"/>
            </a:p>
          </p:txBody>
        </p:sp>
        <p:sp>
          <p:nvSpPr>
            <p:cNvPr id="3114" name="Freeform 28"/>
            <p:cNvSpPr>
              <a:spLocks/>
            </p:cNvSpPr>
            <p:nvPr/>
          </p:nvSpPr>
          <p:spPr bwMode="auto">
            <a:xfrm>
              <a:off x="3545" y="1314"/>
              <a:ext cx="32" cy="84"/>
            </a:xfrm>
            <a:custGeom>
              <a:avLst/>
              <a:gdLst>
                <a:gd name="T0" fmla="*/ 32 w 32"/>
                <a:gd name="T1" fmla="*/ 84 h 84"/>
                <a:gd name="T2" fmla="*/ 32 w 32"/>
                <a:gd name="T3" fmla="*/ 84 h 84"/>
                <a:gd name="T4" fmla="*/ 32 w 32"/>
                <a:gd name="T5" fmla="*/ 62 h 84"/>
                <a:gd name="T6" fmla="*/ 25 w 32"/>
                <a:gd name="T7" fmla="*/ 40 h 84"/>
                <a:gd name="T8" fmla="*/ 15 w 32"/>
                <a:gd name="T9" fmla="*/ 21 h 84"/>
                <a:gd name="T10" fmla="*/ 12 w 32"/>
                <a:gd name="T11" fmla="*/ 0 h 84"/>
                <a:gd name="T12" fmla="*/ 0 w 32"/>
                <a:gd name="T13" fmla="*/ 0 h 84"/>
                <a:gd name="T14" fmla="*/ 5 w 32"/>
                <a:gd name="T15" fmla="*/ 23 h 84"/>
                <a:gd name="T16" fmla="*/ 14 w 32"/>
                <a:gd name="T17" fmla="*/ 45 h 84"/>
                <a:gd name="T18" fmla="*/ 22 w 32"/>
                <a:gd name="T19" fmla="*/ 64 h 84"/>
                <a:gd name="T20" fmla="*/ 22 w 32"/>
                <a:gd name="T21" fmla="*/ 82 h 84"/>
                <a:gd name="T22" fmla="*/ 22 w 32"/>
                <a:gd name="T23" fmla="*/ 82 h 84"/>
                <a:gd name="T24" fmla="*/ 32 w 32"/>
                <a:gd name="T25" fmla="*/ 84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4"/>
                <a:gd name="T41" fmla="*/ 32 w 32"/>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4">
                  <a:moveTo>
                    <a:pt x="32" y="84"/>
                  </a:moveTo>
                  <a:lnTo>
                    <a:pt x="32" y="84"/>
                  </a:lnTo>
                  <a:lnTo>
                    <a:pt x="32" y="62"/>
                  </a:lnTo>
                  <a:lnTo>
                    <a:pt x="25" y="40"/>
                  </a:lnTo>
                  <a:lnTo>
                    <a:pt x="15" y="21"/>
                  </a:lnTo>
                  <a:lnTo>
                    <a:pt x="12" y="0"/>
                  </a:lnTo>
                  <a:lnTo>
                    <a:pt x="0" y="0"/>
                  </a:lnTo>
                  <a:lnTo>
                    <a:pt x="5" y="23"/>
                  </a:lnTo>
                  <a:lnTo>
                    <a:pt x="14" y="45"/>
                  </a:lnTo>
                  <a:lnTo>
                    <a:pt x="22" y="64"/>
                  </a:lnTo>
                  <a:lnTo>
                    <a:pt x="22" y="82"/>
                  </a:lnTo>
                  <a:lnTo>
                    <a:pt x="32" y="84"/>
                  </a:lnTo>
                  <a:close/>
                </a:path>
              </a:pathLst>
            </a:custGeom>
            <a:solidFill>
              <a:srgbClr val="FFFFFF"/>
            </a:solidFill>
            <a:ln w="9525">
              <a:noFill/>
              <a:round/>
              <a:headEnd/>
              <a:tailEnd/>
            </a:ln>
          </p:spPr>
          <p:txBody>
            <a:bodyPr/>
            <a:lstStyle/>
            <a:p>
              <a:endParaRPr lang="en-US"/>
            </a:p>
          </p:txBody>
        </p:sp>
        <p:sp>
          <p:nvSpPr>
            <p:cNvPr id="3115" name="Freeform 29"/>
            <p:cNvSpPr>
              <a:spLocks/>
            </p:cNvSpPr>
            <p:nvPr/>
          </p:nvSpPr>
          <p:spPr bwMode="auto">
            <a:xfrm>
              <a:off x="3548" y="1396"/>
              <a:ext cx="29" cy="83"/>
            </a:xfrm>
            <a:custGeom>
              <a:avLst/>
              <a:gdLst>
                <a:gd name="T0" fmla="*/ 10 w 29"/>
                <a:gd name="T1" fmla="*/ 82 h 83"/>
                <a:gd name="T2" fmla="*/ 10 w 29"/>
                <a:gd name="T3" fmla="*/ 81 h 83"/>
                <a:gd name="T4" fmla="*/ 10 w 29"/>
                <a:gd name="T5" fmla="*/ 64 h 83"/>
                <a:gd name="T6" fmla="*/ 15 w 29"/>
                <a:gd name="T7" fmla="*/ 44 h 83"/>
                <a:gd name="T8" fmla="*/ 23 w 29"/>
                <a:gd name="T9" fmla="*/ 22 h 83"/>
                <a:gd name="T10" fmla="*/ 29 w 29"/>
                <a:gd name="T11" fmla="*/ 2 h 83"/>
                <a:gd name="T12" fmla="*/ 19 w 29"/>
                <a:gd name="T13" fmla="*/ 0 h 83"/>
                <a:gd name="T14" fmla="*/ 12 w 29"/>
                <a:gd name="T15" fmla="*/ 20 h 83"/>
                <a:gd name="T16" fmla="*/ 5 w 29"/>
                <a:gd name="T17" fmla="*/ 42 h 83"/>
                <a:gd name="T18" fmla="*/ 0 w 29"/>
                <a:gd name="T19" fmla="*/ 64 h 83"/>
                <a:gd name="T20" fmla="*/ 0 w 29"/>
                <a:gd name="T21" fmla="*/ 83 h 83"/>
                <a:gd name="T22" fmla="*/ 0 w 29"/>
                <a:gd name="T23" fmla="*/ 82 h 83"/>
                <a:gd name="T24" fmla="*/ 10 w 29"/>
                <a:gd name="T25" fmla="*/ 82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0" y="82"/>
                  </a:moveTo>
                  <a:lnTo>
                    <a:pt x="10" y="81"/>
                  </a:lnTo>
                  <a:lnTo>
                    <a:pt x="10" y="64"/>
                  </a:lnTo>
                  <a:lnTo>
                    <a:pt x="15" y="44"/>
                  </a:lnTo>
                  <a:lnTo>
                    <a:pt x="23" y="22"/>
                  </a:lnTo>
                  <a:lnTo>
                    <a:pt x="29" y="2"/>
                  </a:lnTo>
                  <a:lnTo>
                    <a:pt x="19" y="0"/>
                  </a:lnTo>
                  <a:lnTo>
                    <a:pt x="12" y="20"/>
                  </a:lnTo>
                  <a:lnTo>
                    <a:pt x="5" y="42"/>
                  </a:lnTo>
                  <a:lnTo>
                    <a:pt x="0" y="64"/>
                  </a:lnTo>
                  <a:lnTo>
                    <a:pt x="0" y="83"/>
                  </a:lnTo>
                  <a:lnTo>
                    <a:pt x="0" y="82"/>
                  </a:lnTo>
                  <a:lnTo>
                    <a:pt x="10" y="82"/>
                  </a:lnTo>
                  <a:close/>
                </a:path>
              </a:pathLst>
            </a:custGeom>
            <a:solidFill>
              <a:srgbClr val="FFFFFF"/>
            </a:solidFill>
            <a:ln w="9525">
              <a:noFill/>
              <a:round/>
              <a:headEnd/>
              <a:tailEnd/>
            </a:ln>
          </p:spPr>
          <p:txBody>
            <a:bodyPr/>
            <a:lstStyle/>
            <a:p>
              <a:endParaRPr lang="en-US"/>
            </a:p>
          </p:txBody>
        </p:sp>
        <p:sp>
          <p:nvSpPr>
            <p:cNvPr id="3116" name="Freeform 30"/>
            <p:cNvSpPr>
              <a:spLocks/>
            </p:cNvSpPr>
            <p:nvPr/>
          </p:nvSpPr>
          <p:spPr bwMode="auto">
            <a:xfrm>
              <a:off x="3548" y="1478"/>
              <a:ext cx="29" cy="64"/>
            </a:xfrm>
            <a:custGeom>
              <a:avLst/>
              <a:gdLst>
                <a:gd name="T0" fmla="*/ 29 w 29"/>
                <a:gd name="T1" fmla="*/ 64 h 64"/>
                <a:gd name="T2" fmla="*/ 29 w 29"/>
                <a:gd name="T3" fmla="*/ 64 h 64"/>
                <a:gd name="T4" fmla="*/ 27 w 29"/>
                <a:gd name="T5" fmla="*/ 46 h 64"/>
                <a:gd name="T6" fmla="*/ 22 w 29"/>
                <a:gd name="T7" fmla="*/ 30 h 64"/>
                <a:gd name="T8" fmla="*/ 14 w 29"/>
                <a:gd name="T9" fmla="*/ 15 h 64"/>
                <a:gd name="T10" fmla="*/ 10 w 29"/>
                <a:gd name="T11" fmla="*/ 0 h 64"/>
                <a:gd name="T12" fmla="*/ 0 w 29"/>
                <a:gd name="T13" fmla="*/ 0 h 64"/>
                <a:gd name="T14" fmla="*/ 4 w 29"/>
                <a:gd name="T15" fmla="*/ 19 h 64"/>
                <a:gd name="T16" fmla="*/ 11 w 29"/>
                <a:gd name="T17" fmla="*/ 34 h 64"/>
                <a:gd name="T18" fmla="*/ 17 w 29"/>
                <a:gd name="T19" fmla="*/ 48 h 64"/>
                <a:gd name="T20" fmla="*/ 19 w 29"/>
                <a:gd name="T21" fmla="*/ 64 h 64"/>
                <a:gd name="T22" fmla="*/ 19 w 29"/>
                <a:gd name="T23" fmla="*/ 64 h 64"/>
                <a:gd name="T24" fmla="*/ 29 w 29"/>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4"/>
                <a:gd name="T41" fmla="*/ 29 w 29"/>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4">
                  <a:moveTo>
                    <a:pt x="29" y="64"/>
                  </a:moveTo>
                  <a:lnTo>
                    <a:pt x="29" y="64"/>
                  </a:lnTo>
                  <a:lnTo>
                    <a:pt x="27" y="46"/>
                  </a:lnTo>
                  <a:lnTo>
                    <a:pt x="22" y="30"/>
                  </a:lnTo>
                  <a:lnTo>
                    <a:pt x="14" y="15"/>
                  </a:lnTo>
                  <a:lnTo>
                    <a:pt x="10" y="0"/>
                  </a:lnTo>
                  <a:lnTo>
                    <a:pt x="0" y="0"/>
                  </a:lnTo>
                  <a:lnTo>
                    <a:pt x="4" y="19"/>
                  </a:lnTo>
                  <a:lnTo>
                    <a:pt x="11" y="34"/>
                  </a:lnTo>
                  <a:lnTo>
                    <a:pt x="17" y="48"/>
                  </a:lnTo>
                  <a:lnTo>
                    <a:pt x="19" y="64"/>
                  </a:lnTo>
                  <a:lnTo>
                    <a:pt x="29" y="64"/>
                  </a:lnTo>
                  <a:close/>
                </a:path>
              </a:pathLst>
            </a:custGeom>
            <a:solidFill>
              <a:srgbClr val="FFFFFF"/>
            </a:solidFill>
            <a:ln w="9525">
              <a:noFill/>
              <a:round/>
              <a:headEnd/>
              <a:tailEnd/>
            </a:ln>
          </p:spPr>
          <p:txBody>
            <a:bodyPr/>
            <a:lstStyle/>
            <a:p>
              <a:endParaRPr lang="en-US"/>
            </a:p>
          </p:txBody>
        </p:sp>
        <p:sp>
          <p:nvSpPr>
            <p:cNvPr id="3117" name="Freeform 31"/>
            <p:cNvSpPr>
              <a:spLocks/>
            </p:cNvSpPr>
            <p:nvPr/>
          </p:nvSpPr>
          <p:spPr bwMode="auto">
            <a:xfrm>
              <a:off x="3548" y="1542"/>
              <a:ext cx="29" cy="72"/>
            </a:xfrm>
            <a:custGeom>
              <a:avLst/>
              <a:gdLst>
                <a:gd name="T0" fmla="*/ 10 w 29"/>
                <a:gd name="T1" fmla="*/ 72 h 72"/>
                <a:gd name="T2" fmla="*/ 10 w 29"/>
                <a:gd name="T3" fmla="*/ 72 h 72"/>
                <a:gd name="T4" fmla="*/ 14 w 29"/>
                <a:gd name="T5" fmla="*/ 58 h 72"/>
                <a:gd name="T6" fmla="*/ 20 w 29"/>
                <a:gd name="T7" fmla="*/ 40 h 72"/>
                <a:gd name="T8" fmla="*/ 26 w 29"/>
                <a:gd name="T9" fmla="*/ 20 h 72"/>
                <a:gd name="T10" fmla="*/ 29 w 29"/>
                <a:gd name="T11" fmla="*/ 0 h 72"/>
                <a:gd name="T12" fmla="*/ 19 w 29"/>
                <a:gd name="T13" fmla="*/ 0 h 72"/>
                <a:gd name="T14" fmla="*/ 15 w 29"/>
                <a:gd name="T15" fmla="*/ 18 h 72"/>
                <a:gd name="T16" fmla="*/ 9 w 29"/>
                <a:gd name="T17" fmla="*/ 38 h 72"/>
                <a:gd name="T18" fmla="*/ 4 w 29"/>
                <a:gd name="T19" fmla="*/ 56 h 72"/>
                <a:gd name="T20" fmla="*/ 0 w 29"/>
                <a:gd name="T21" fmla="*/ 72 h 72"/>
                <a:gd name="T22" fmla="*/ 0 w 29"/>
                <a:gd name="T23" fmla="*/ 72 h 72"/>
                <a:gd name="T24" fmla="*/ 10 w 29"/>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0" y="72"/>
                  </a:moveTo>
                  <a:lnTo>
                    <a:pt x="10" y="72"/>
                  </a:lnTo>
                  <a:lnTo>
                    <a:pt x="14" y="58"/>
                  </a:lnTo>
                  <a:lnTo>
                    <a:pt x="20" y="40"/>
                  </a:lnTo>
                  <a:lnTo>
                    <a:pt x="26" y="20"/>
                  </a:lnTo>
                  <a:lnTo>
                    <a:pt x="29" y="0"/>
                  </a:lnTo>
                  <a:lnTo>
                    <a:pt x="19" y="0"/>
                  </a:lnTo>
                  <a:lnTo>
                    <a:pt x="15" y="18"/>
                  </a:lnTo>
                  <a:lnTo>
                    <a:pt x="9" y="38"/>
                  </a:lnTo>
                  <a:lnTo>
                    <a:pt x="4" y="56"/>
                  </a:lnTo>
                  <a:lnTo>
                    <a:pt x="0" y="72"/>
                  </a:lnTo>
                  <a:lnTo>
                    <a:pt x="10" y="72"/>
                  </a:lnTo>
                  <a:close/>
                </a:path>
              </a:pathLst>
            </a:custGeom>
            <a:solidFill>
              <a:srgbClr val="FFFFFF"/>
            </a:solidFill>
            <a:ln w="9525">
              <a:noFill/>
              <a:round/>
              <a:headEnd/>
              <a:tailEnd/>
            </a:ln>
          </p:spPr>
          <p:txBody>
            <a:bodyPr/>
            <a:lstStyle/>
            <a:p>
              <a:endParaRPr lang="en-US"/>
            </a:p>
          </p:txBody>
        </p:sp>
        <p:sp>
          <p:nvSpPr>
            <p:cNvPr id="3118" name="Freeform 32"/>
            <p:cNvSpPr>
              <a:spLocks/>
            </p:cNvSpPr>
            <p:nvPr/>
          </p:nvSpPr>
          <p:spPr bwMode="auto">
            <a:xfrm>
              <a:off x="3548" y="1614"/>
              <a:ext cx="29" cy="90"/>
            </a:xfrm>
            <a:custGeom>
              <a:avLst/>
              <a:gdLst>
                <a:gd name="T0" fmla="*/ 24 w 29"/>
                <a:gd name="T1" fmla="*/ 90 h 90"/>
                <a:gd name="T2" fmla="*/ 29 w 29"/>
                <a:gd name="T3" fmla="*/ 82 h 90"/>
                <a:gd name="T4" fmla="*/ 23 w 29"/>
                <a:gd name="T5" fmla="*/ 55 h 90"/>
                <a:gd name="T6" fmla="*/ 17 w 29"/>
                <a:gd name="T7" fmla="*/ 32 h 90"/>
                <a:gd name="T8" fmla="*/ 11 w 29"/>
                <a:gd name="T9" fmla="*/ 14 h 90"/>
                <a:gd name="T10" fmla="*/ 10 w 29"/>
                <a:gd name="T11" fmla="*/ 0 h 90"/>
                <a:gd name="T12" fmla="*/ 0 w 29"/>
                <a:gd name="T13" fmla="*/ 0 h 90"/>
                <a:gd name="T14" fmla="*/ 1 w 29"/>
                <a:gd name="T15" fmla="*/ 16 h 90"/>
                <a:gd name="T16" fmla="*/ 6 w 29"/>
                <a:gd name="T17" fmla="*/ 34 h 90"/>
                <a:gd name="T18" fmla="*/ 12 w 29"/>
                <a:gd name="T19" fmla="*/ 57 h 90"/>
                <a:gd name="T20" fmla="*/ 19 w 29"/>
                <a:gd name="T21" fmla="*/ 84 h 90"/>
                <a:gd name="T22" fmla="*/ 24 w 29"/>
                <a:gd name="T23" fmla="*/ 77 h 90"/>
                <a:gd name="T24" fmla="*/ 19 w 29"/>
                <a:gd name="T25" fmla="*/ 84 h 90"/>
                <a:gd name="T26" fmla="*/ 21 w 29"/>
                <a:gd name="T27" fmla="*/ 88 h 90"/>
                <a:gd name="T28" fmla="*/ 25 w 29"/>
                <a:gd name="T29" fmla="*/ 88 h 90"/>
                <a:gd name="T30" fmla="*/ 28 w 29"/>
                <a:gd name="T31" fmla="*/ 87 h 90"/>
                <a:gd name="T32" fmla="*/ 29 w 29"/>
                <a:gd name="T33" fmla="*/ 82 h 90"/>
                <a:gd name="T34" fmla="*/ 24 w 29"/>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90"/>
                <a:gd name="T56" fmla="*/ 29 w 29"/>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90">
                  <a:moveTo>
                    <a:pt x="24" y="90"/>
                  </a:moveTo>
                  <a:lnTo>
                    <a:pt x="29" y="82"/>
                  </a:lnTo>
                  <a:lnTo>
                    <a:pt x="23" y="55"/>
                  </a:lnTo>
                  <a:lnTo>
                    <a:pt x="17" y="32"/>
                  </a:lnTo>
                  <a:lnTo>
                    <a:pt x="11" y="14"/>
                  </a:lnTo>
                  <a:lnTo>
                    <a:pt x="10" y="0"/>
                  </a:lnTo>
                  <a:lnTo>
                    <a:pt x="0" y="0"/>
                  </a:lnTo>
                  <a:lnTo>
                    <a:pt x="1" y="16"/>
                  </a:lnTo>
                  <a:lnTo>
                    <a:pt x="6" y="34"/>
                  </a:lnTo>
                  <a:lnTo>
                    <a:pt x="12" y="57"/>
                  </a:lnTo>
                  <a:lnTo>
                    <a:pt x="19" y="84"/>
                  </a:lnTo>
                  <a:lnTo>
                    <a:pt x="24" y="77"/>
                  </a:lnTo>
                  <a:lnTo>
                    <a:pt x="19" y="84"/>
                  </a:lnTo>
                  <a:lnTo>
                    <a:pt x="21" y="88"/>
                  </a:lnTo>
                  <a:lnTo>
                    <a:pt x="25" y="88"/>
                  </a:lnTo>
                  <a:lnTo>
                    <a:pt x="28" y="87"/>
                  </a:lnTo>
                  <a:lnTo>
                    <a:pt x="29" y="82"/>
                  </a:lnTo>
                  <a:lnTo>
                    <a:pt x="24" y="90"/>
                  </a:lnTo>
                  <a:close/>
                </a:path>
              </a:pathLst>
            </a:custGeom>
            <a:solidFill>
              <a:srgbClr val="FFFFFF"/>
            </a:solidFill>
            <a:ln w="9525">
              <a:noFill/>
              <a:round/>
              <a:headEnd/>
              <a:tailEnd/>
            </a:ln>
          </p:spPr>
          <p:txBody>
            <a:bodyPr/>
            <a:lstStyle/>
            <a:p>
              <a:endParaRPr lang="en-US"/>
            </a:p>
          </p:txBody>
        </p:sp>
        <p:sp>
          <p:nvSpPr>
            <p:cNvPr id="3119" name="Freeform 33"/>
            <p:cNvSpPr>
              <a:spLocks/>
            </p:cNvSpPr>
            <p:nvPr/>
          </p:nvSpPr>
          <p:spPr bwMode="auto">
            <a:xfrm>
              <a:off x="3550" y="1691"/>
              <a:ext cx="22" cy="13"/>
            </a:xfrm>
            <a:custGeom>
              <a:avLst/>
              <a:gdLst>
                <a:gd name="T0" fmla="*/ 1 w 22"/>
                <a:gd name="T1" fmla="*/ 7 h 13"/>
                <a:gd name="T2" fmla="*/ 6 w 22"/>
                <a:gd name="T3" fmla="*/ 13 h 13"/>
                <a:gd name="T4" fmla="*/ 22 w 22"/>
                <a:gd name="T5" fmla="*/ 13 h 13"/>
                <a:gd name="T6" fmla="*/ 22 w 22"/>
                <a:gd name="T7" fmla="*/ 0 h 13"/>
                <a:gd name="T8" fmla="*/ 6 w 22"/>
                <a:gd name="T9" fmla="*/ 0 h 13"/>
                <a:gd name="T10" fmla="*/ 11 w 22"/>
                <a:gd name="T11" fmla="*/ 5 h 13"/>
                <a:gd name="T12" fmla="*/ 6 w 22"/>
                <a:gd name="T13" fmla="*/ 0 h 13"/>
                <a:gd name="T14" fmla="*/ 2 w 22"/>
                <a:gd name="T15" fmla="*/ 2 h 13"/>
                <a:gd name="T16" fmla="*/ 0 w 22"/>
                <a:gd name="T17" fmla="*/ 6 h 13"/>
                <a:gd name="T18" fmla="*/ 2 w 22"/>
                <a:gd name="T19" fmla="*/ 11 h 13"/>
                <a:gd name="T20" fmla="*/ 6 w 22"/>
                <a:gd name="T21" fmla="*/ 13 h 13"/>
                <a:gd name="T22" fmla="*/ 1 w 22"/>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 y="7"/>
                  </a:moveTo>
                  <a:lnTo>
                    <a:pt x="6" y="13"/>
                  </a:lnTo>
                  <a:lnTo>
                    <a:pt x="22" y="13"/>
                  </a:lnTo>
                  <a:lnTo>
                    <a:pt x="22" y="0"/>
                  </a:lnTo>
                  <a:lnTo>
                    <a:pt x="6" y="0"/>
                  </a:lnTo>
                  <a:lnTo>
                    <a:pt x="11" y="5"/>
                  </a:lnTo>
                  <a:lnTo>
                    <a:pt x="6" y="0"/>
                  </a:lnTo>
                  <a:lnTo>
                    <a:pt x="2" y="2"/>
                  </a:lnTo>
                  <a:lnTo>
                    <a:pt x="0" y="6"/>
                  </a:lnTo>
                  <a:lnTo>
                    <a:pt x="2" y="11"/>
                  </a:lnTo>
                  <a:lnTo>
                    <a:pt x="6" y="13"/>
                  </a:lnTo>
                  <a:lnTo>
                    <a:pt x="1" y="7"/>
                  </a:lnTo>
                  <a:close/>
                </a:path>
              </a:pathLst>
            </a:custGeom>
            <a:solidFill>
              <a:srgbClr val="FFFFFF"/>
            </a:solidFill>
            <a:ln w="9525">
              <a:noFill/>
              <a:round/>
              <a:headEnd/>
              <a:tailEnd/>
            </a:ln>
          </p:spPr>
          <p:txBody>
            <a:bodyPr/>
            <a:lstStyle/>
            <a:p>
              <a:endParaRPr lang="en-US"/>
            </a:p>
          </p:txBody>
        </p:sp>
        <p:sp>
          <p:nvSpPr>
            <p:cNvPr id="3120" name="Freeform 34"/>
            <p:cNvSpPr>
              <a:spLocks/>
            </p:cNvSpPr>
            <p:nvPr/>
          </p:nvSpPr>
          <p:spPr bwMode="auto">
            <a:xfrm>
              <a:off x="3532" y="1614"/>
              <a:ext cx="29" cy="84"/>
            </a:xfrm>
            <a:custGeom>
              <a:avLst/>
              <a:gdLst>
                <a:gd name="T0" fmla="*/ 0 w 29"/>
                <a:gd name="T1" fmla="*/ 0 h 84"/>
                <a:gd name="T2" fmla="*/ 0 w 29"/>
                <a:gd name="T3" fmla="*/ 0 h 84"/>
                <a:gd name="T4" fmla="*/ 1 w 29"/>
                <a:gd name="T5" fmla="*/ 16 h 84"/>
                <a:gd name="T6" fmla="*/ 6 w 29"/>
                <a:gd name="T7" fmla="*/ 34 h 84"/>
                <a:gd name="T8" fmla="*/ 13 w 29"/>
                <a:gd name="T9" fmla="*/ 57 h 84"/>
                <a:gd name="T10" fmla="*/ 19 w 29"/>
                <a:gd name="T11" fmla="*/ 84 h 84"/>
                <a:gd name="T12" fmla="*/ 29 w 29"/>
                <a:gd name="T13" fmla="*/ 82 h 84"/>
                <a:gd name="T14" fmla="*/ 23 w 29"/>
                <a:gd name="T15" fmla="*/ 55 h 84"/>
                <a:gd name="T16" fmla="*/ 17 w 29"/>
                <a:gd name="T17" fmla="*/ 32 h 84"/>
                <a:gd name="T18" fmla="*/ 12 w 29"/>
                <a:gd name="T19" fmla="*/ 14 h 84"/>
                <a:gd name="T20" fmla="*/ 11 w 29"/>
                <a:gd name="T21" fmla="*/ 0 h 84"/>
                <a:gd name="T22" fmla="*/ 11 w 29"/>
                <a:gd name="T23" fmla="*/ 0 h 84"/>
                <a:gd name="T24" fmla="*/ 0 w 29"/>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4"/>
                <a:gd name="T41" fmla="*/ 29 w 29"/>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4">
                  <a:moveTo>
                    <a:pt x="0" y="0"/>
                  </a:moveTo>
                  <a:lnTo>
                    <a:pt x="0" y="0"/>
                  </a:lnTo>
                  <a:lnTo>
                    <a:pt x="1" y="16"/>
                  </a:lnTo>
                  <a:lnTo>
                    <a:pt x="6" y="34"/>
                  </a:lnTo>
                  <a:lnTo>
                    <a:pt x="13" y="57"/>
                  </a:lnTo>
                  <a:lnTo>
                    <a:pt x="19" y="84"/>
                  </a:lnTo>
                  <a:lnTo>
                    <a:pt x="29" y="82"/>
                  </a:lnTo>
                  <a:lnTo>
                    <a:pt x="23" y="55"/>
                  </a:lnTo>
                  <a:lnTo>
                    <a:pt x="17" y="32"/>
                  </a:lnTo>
                  <a:lnTo>
                    <a:pt x="12" y="14"/>
                  </a:lnTo>
                  <a:lnTo>
                    <a:pt x="11" y="0"/>
                  </a:lnTo>
                  <a:lnTo>
                    <a:pt x="0" y="0"/>
                  </a:lnTo>
                  <a:close/>
                </a:path>
              </a:pathLst>
            </a:custGeom>
            <a:solidFill>
              <a:srgbClr val="FFFFFF"/>
            </a:solidFill>
            <a:ln w="9525">
              <a:noFill/>
              <a:round/>
              <a:headEnd/>
              <a:tailEnd/>
            </a:ln>
          </p:spPr>
          <p:txBody>
            <a:bodyPr/>
            <a:lstStyle/>
            <a:p>
              <a:endParaRPr lang="en-US"/>
            </a:p>
          </p:txBody>
        </p:sp>
        <p:sp>
          <p:nvSpPr>
            <p:cNvPr id="3121" name="Freeform 35"/>
            <p:cNvSpPr>
              <a:spLocks/>
            </p:cNvSpPr>
            <p:nvPr/>
          </p:nvSpPr>
          <p:spPr bwMode="auto">
            <a:xfrm>
              <a:off x="3532" y="1542"/>
              <a:ext cx="29" cy="72"/>
            </a:xfrm>
            <a:custGeom>
              <a:avLst/>
              <a:gdLst>
                <a:gd name="T0" fmla="*/ 19 w 29"/>
                <a:gd name="T1" fmla="*/ 0 h 72"/>
                <a:gd name="T2" fmla="*/ 19 w 29"/>
                <a:gd name="T3" fmla="*/ 0 h 72"/>
                <a:gd name="T4" fmla="*/ 16 w 29"/>
                <a:gd name="T5" fmla="*/ 18 h 72"/>
                <a:gd name="T6" fmla="*/ 10 w 29"/>
                <a:gd name="T7" fmla="*/ 38 h 72"/>
                <a:gd name="T8" fmla="*/ 4 w 29"/>
                <a:gd name="T9" fmla="*/ 56 h 72"/>
                <a:gd name="T10" fmla="*/ 0 w 29"/>
                <a:gd name="T11" fmla="*/ 72 h 72"/>
                <a:gd name="T12" fmla="*/ 11 w 29"/>
                <a:gd name="T13" fmla="*/ 72 h 72"/>
                <a:gd name="T14" fmla="*/ 15 w 29"/>
                <a:gd name="T15" fmla="*/ 58 h 72"/>
                <a:gd name="T16" fmla="*/ 20 w 29"/>
                <a:gd name="T17" fmla="*/ 40 h 72"/>
                <a:gd name="T18" fmla="*/ 26 w 29"/>
                <a:gd name="T19" fmla="*/ 20 h 72"/>
                <a:gd name="T20" fmla="*/ 29 w 29"/>
                <a:gd name="T21" fmla="*/ 0 h 72"/>
                <a:gd name="T22" fmla="*/ 29 w 29"/>
                <a:gd name="T23" fmla="*/ 0 h 72"/>
                <a:gd name="T24" fmla="*/ 19 w 29"/>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72"/>
                <a:gd name="T41" fmla="*/ 29 w 2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72">
                  <a:moveTo>
                    <a:pt x="19" y="0"/>
                  </a:moveTo>
                  <a:lnTo>
                    <a:pt x="19" y="0"/>
                  </a:lnTo>
                  <a:lnTo>
                    <a:pt x="16" y="18"/>
                  </a:lnTo>
                  <a:lnTo>
                    <a:pt x="10" y="38"/>
                  </a:lnTo>
                  <a:lnTo>
                    <a:pt x="4" y="56"/>
                  </a:lnTo>
                  <a:lnTo>
                    <a:pt x="0" y="72"/>
                  </a:lnTo>
                  <a:lnTo>
                    <a:pt x="11" y="72"/>
                  </a:lnTo>
                  <a:lnTo>
                    <a:pt x="15" y="58"/>
                  </a:lnTo>
                  <a:lnTo>
                    <a:pt x="20" y="40"/>
                  </a:lnTo>
                  <a:lnTo>
                    <a:pt x="26" y="20"/>
                  </a:lnTo>
                  <a:lnTo>
                    <a:pt x="29" y="0"/>
                  </a:lnTo>
                  <a:lnTo>
                    <a:pt x="19" y="0"/>
                  </a:lnTo>
                  <a:close/>
                </a:path>
              </a:pathLst>
            </a:custGeom>
            <a:solidFill>
              <a:srgbClr val="FFFFFF"/>
            </a:solidFill>
            <a:ln w="9525">
              <a:noFill/>
              <a:round/>
              <a:headEnd/>
              <a:tailEnd/>
            </a:ln>
          </p:spPr>
          <p:txBody>
            <a:bodyPr/>
            <a:lstStyle/>
            <a:p>
              <a:endParaRPr lang="en-US"/>
            </a:p>
          </p:txBody>
        </p:sp>
        <p:sp>
          <p:nvSpPr>
            <p:cNvPr id="3122" name="Freeform 36"/>
            <p:cNvSpPr>
              <a:spLocks/>
            </p:cNvSpPr>
            <p:nvPr/>
          </p:nvSpPr>
          <p:spPr bwMode="auto">
            <a:xfrm>
              <a:off x="3532" y="1477"/>
              <a:ext cx="29" cy="65"/>
            </a:xfrm>
            <a:custGeom>
              <a:avLst/>
              <a:gdLst>
                <a:gd name="T0" fmla="*/ 0 w 29"/>
                <a:gd name="T1" fmla="*/ 2 h 65"/>
                <a:gd name="T2" fmla="*/ 0 w 29"/>
                <a:gd name="T3" fmla="*/ 2 h 65"/>
                <a:gd name="T4" fmla="*/ 5 w 29"/>
                <a:gd name="T5" fmla="*/ 20 h 65"/>
                <a:gd name="T6" fmla="*/ 12 w 29"/>
                <a:gd name="T7" fmla="*/ 35 h 65"/>
                <a:gd name="T8" fmla="*/ 18 w 29"/>
                <a:gd name="T9" fmla="*/ 49 h 65"/>
                <a:gd name="T10" fmla="*/ 19 w 29"/>
                <a:gd name="T11" fmla="*/ 65 h 65"/>
                <a:gd name="T12" fmla="*/ 29 w 29"/>
                <a:gd name="T13" fmla="*/ 65 h 65"/>
                <a:gd name="T14" fmla="*/ 28 w 29"/>
                <a:gd name="T15" fmla="*/ 47 h 65"/>
                <a:gd name="T16" fmla="*/ 22 w 29"/>
                <a:gd name="T17" fmla="*/ 31 h 65"/>
                <a:gd name="T18" fmla="*/ 16 w 29"/>
                <a:gd name="T19" fmla="*/ 16 h 65"/>
                <a:gd name="T20" fmla="*/ 11 w 29"/>
                <a:gd name="T21" fmla="*/ 0 h 65"/>
                <a:gd name="T22" fmla="*/ 11 w 29"/>
                <a:gd name="T23" fmla="*/ 0 h 65"/>
                <a:gd name="T24" fmla="*/ 0 w 29"/>
                <a:gd name="T25" fmla="*/ 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65"/>
                <a:gd name="T41" fmla="*/ 29 w 2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65">
                  <a:moveTo>
                    <a:pt x="0" y="2"/>
                  </a:moveTo>
                  <a:lnTo>
                    <a:pt x="0" y="2"/>
                  </a:lnTo>
                  <a:lnTo>
                    <a:pt x="5" y="20"/>
                  </a:lnTo>
                  <a:lnTo>
                    <a:pt x="12" y="35"/>
                  </a:lnTo>
                  <a:lnTo>
                    <a:pt x="18" y="49"/>
                  </a:lnTo>
                  <a:lnTo>
                    <a:pt x="19" y="65"/>
                  </a:lnTo>
                  <a:lnTo>
                    <a:pt x="29" y="65"/>
                  </a:lnTo>
                  <a:lnTo>
                    <a:pt x="28" y="47"/>
                  </a:lnTo>
                  <a:lnTo>
                    <a:pt x="22" y="31"/>
                  </a:lnTo>
                  <a:lnTo>
                    <a:pt x="16" y="16"/>
                  </a:lnTo>
                  <a:lnTo>
                    <a:pt x="11" y="0"/>
                  </a:lnTo>
                  <a:lnTo>
                    <a:pt x="0" y="2"/>
                  </a:lnTo>
                  <a:close/>
                </a:path>
              </a:pathLst>
            </a:custGeom>
            <a:solidFill>
              <a:srgbClr val="FFFFFF"/>
            </a:solidFill>
            <a:ln w="9525">
              <a:noFill/>
              <a:round/>
              <a:headEnd/>
              <a:tailEnd/>
            </a:ln>
          </p:spPr>
          <p:txBody>
            <a:bodyPr/>
            <a:lstStyle/>
            <a:p>
              <a:endParaRPr lang="en-US"/>
            </a:p>
          </p:txBody>
        </p:sp>
        <p:sp>
          <p:nvSpPr>
            <p:cNvPr id="3123" name="Freeform 37"/>
            <p:cNvSpPr>
              <a:spLocks/>
            </p:cNvSpPr>
            <p:nvPr/>
          </p:nvSpPr>
          <p:spPr bwMode="auto">
            <a:xfrm>
              <a:off x="3532" y="1396"/>
              <a:ext cx="29" cy="83"/>
            </a:xfrm>
            <a:custGeom>
              <a:avLst/>
              <a:gdLst>
                <a:gd name="T0" fmla="*/ 19 w 29"/>
                <a:gd name="T1" fmla="*/ 0 h 83"/>
                <a:gd name="T2" fmla="*/ 19 w 29"/>
                <a:gd name="T3" fmla="*/ 0 h 83"/>
                <a:gd name="T4" fmla="*/ 13 w 29"/>
                <a:gd name="T5" fmla="*/ 20 h 83"/>
                <a:gd name="T6" fmla="*/ 5 w 29"/>
                <a:gd name="T7" fmla="*/ 42 h 83"/>
                <a:gd name="T8" fmla="*/ 0 w 29"/>
                <a:gd name="T9" fmla="*/ 64 h 83"/>
                <a:gd name="T10" fmla="*/ 0 w 29"/>
                <a:gd name="T11" fmla="*/ 83 h 83"/>
                <a:gd name="T12" fmla="*/ 11 w 29"/>
                <a:gd name="T13" fmla="*/ 81 h 83"/>
                <a:gd name="T14" fmla="*/ 11 w 29"/>
                <a:gd name="T15" fmla="*/ 64 h 83"/>
                <a:gd name="T16" fmla="*/ 16 w 29"/>
                <a:gd name="T17" fmla="*/ 44 h 83"/>
                <a:gd name="T18" fmla="*/ 23 w 29"/>
                <a:gd name="T19" fmla="*/ 22 h 83"/>
                <a:gd name="T20" fmla="*/ 29 w 29"/>
                <a:gd name="T21" fmla="*/ 2 h 83"/>
                <a:gd name="T22" fmla="*/ 29 w 29"/>
                <a:gd name="T23" fmla="*/ 2 h 83"/>
                <a:gd name="T24" fmla="*/ 19 w 29"/>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83"/>
                <a:gd name="T41" fmla="*/ 29 w 29"/>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83">
                  <a:moveTo>
                    <a:pt x="19" y="0"/>
                  </a:moveTo>
                  <a:lnTo>
                    <a:pt x="19" y="0"/>
                  </a:lnTo>
                  <a:lnTo>
                    <a:pt x="13" y="20"/>
                  </a:lnTo>
                  <a:lnTo>
                    <a:pt x="5" y="42"/>
                  </a:lnTo>
                  <a:lnTo>
                    <a:pt x="0" y="64"/>
                  </a:lnTo>
                  <a:lnTo>
                    <a:pt x="0" y="83"/>
                  </a:lnTo>
                  <a:lnTo>
                    <a:pt x="11" y="81"/>
                  </a:lnTo>
                  <a:lnTo>
                    <a:pt x="11" y="64"/>
                  </a:lnTo>
                  <a:lnTo>
                    <a:pt x="16" y="44"/>
                  </a:lnTo>
                  <a:lnTo>
                    <a:pt x="23" y="22"/>
                  </a:lnTo>
                  <a:lnTo>
                    <a:pt x="29" y="2"/>
                  </a:lnTo>
                  <a:lnTo>
                    <a:pt x="19" y="0"/>
                  </a:lnTo>
                  <a:close/>
                </a:path>
              </a:pathLst>
            </a:custGeom>
            <a:solidFill>
              <a:srgbClr val="FFFFFF"/>
            </a:solidFill>
            <a:ln w="9525">
              <a:noFill/>
              <a:round/>
              <a:headEnd/>
              <a:tailEnd/>
            </a:ln>
          </p:spPr>
          <p:txBody>
            <a:bodyPr/>
            <a:lstStyle/>
            <a:p>
              <a:endParaRPr lang="en-US"/>
            </a:p>
          </p:txBody>
        </p:sp>
        <p:sp>
          <p:nvSpPr>
            <p:cNvPr id="3124" name="Freeform 38"/>
            <p:cNvSpPr>
              <a:spLocks/>
            </p:cNvSpPr>
            <p:nvPr/>
          </p:nvSpPr>
          <p:spPr bwMode="auto">
            <a:xfrm>
              <a:off x="3529" y="1314"/>
              <a:ext cx="32" cy="84"/>
            </a:xfrm>
            <a:custGeom>
              <a:avLst/>
              <a:gdLst>
                <a:gd name="T0" fmla="*/ 0 w 32"/>
                <a:gd name="T1" fmla="*/ 0 h 84"/>
                <a:gd name="T2" fmla="*/ 0 w 32"/>
                <a:gd name="T3" fmla="*/ 0 h 84"/>
                <a:gd name="T4" fmla="*/ 5 w 32"/>
                <a:gd name="T5" fmla="*/ 23 h 84"/>
                <a:gd name="T6" fmla="*/ 15 w 32"/>
                <a:gd name="T7" fmla="*/ 45 h 84"/>
                <a:gd name="T8" fmla="*/ 22 w 32"/>
                <a:gd name="T9" fmla="*/ 64 h 84"/>
                <a:gd name="T10" fmla="*/ 22 w 32"/>
                <a:gd name="T11" fmla="*/ 82 h 84"/>
                <a:gd name="T12" fmla="*/ 32 w 32"/>
                <a:gd name="T13" fmla="*/ 84 h 84"/>
                <a:gd name="T14" fmla="*/ 32 w 32"/>
                <a:gd name="T15" fmla="*/ 62 h 84"/>
                <a:gd name="T16" fmla="*/ 25 w 32"/>
                <a:gd name="T17" fmla="*/ 40 h 84"/>
                <a:gd name="T18" fmla="*/ 16 w 32"/>
                <a:gd name="T19" fmla="*/ 21 h 84"/>
                <a:gd name="T20" fmla="*/ 13 w 32"/>
                <a:gd name="T21" fmla="*/ 0 h 84"/>
                <a:gd name="T22" fmla="*/ 13 w 32"/>
                <a:gd name="T23" fmla="*/ 0 h 84"/>
                <a:gd name="T24" fmla="*/ 0 w 32"/>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4"/>
                <a:gd name="T41" fmla="*/ 32 w 32"/>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4">
                  <a:moveTo>
                    <a:pt x="0" y="0"/>
                  </a:moveTo>
                  <a:lnTo>
                    <a:pt x="0" y="0"/>
                  </a:lnTo>
                  <a:lnTo>
                    <a:pt x="5" y="23"/>
                  </a:lnTo>
                  <a:lnTo>
                    <a:pt x="15" y="45"/>
                  </a:lnTo>
                  <a:lnTo>
                    <a:pt x="22" y="64"/>
                  </a:lnTo>
                  <a:lnTo>
                    <a:pt x="22" y="82"/>
                  </a:lnTo>
                  <a:lnTo>
                    <a:pt x="32" y="84"/>
                  </a:lnTo>
                  <a:lnTo>
                    <a:pt x="32" y="62"/>
                  </a:lnTo>
                  <a:lnTo>
                    <a:pt x="25" y="40"/>
                  </a:lnTo>
                  <a:lnTo>
                    <a:pt x="16" y="21"/>
                  </a:lnTo>
                  <a:lnTo>
                    <a:pt x="13" y="0"/>
                  </a:lnTo>
                  <a:lnTo>
                    <a:pt x="0" y="0"/>
                  </a:lnTo>
                  <a:close/>
                </a:path>
              </a:pathLst>
            </a:custGeom>
            <a:solidFill>
              <a:srgbClr val="FFFFFF"/>
            </a:solidFill>
            <a:ln w="9525">
              <a:noFill/>
              <a:round/>
              <a:headEnd/>
              <a:tailEnd/>
            </a:ln>
          </p:spPr>
          <p:txBody>
            <a:bodyPr/>
            <a:lstStyle/>
            <a:p>
              <a:endParaRPr lang="en-US"/>
            </a:p>
          </p:txBody>
        </p:sp>
        <p:sp>
          <p:nvSpPr>
            <p:cNvPr id="3125" name="Freeform 39"/>
            <p:cNvSpPr>
              <a:spLocks/>
            </p:cNvSpPr>
            <p:nvPr/>
          </p:nvSpPr>
          <p:spPr bwMode="auto">
            <a:xfrm>
              <a:off x="3529" y="1235"/>
              <a:ext cx="32" cy="79"/>
            </a:xfrm>
            <a:custGeom>
              <a:avLst/>
              <a:gdLst>
                <a:gd name="T0" fmla="*/ 27 w 32"/>
                <a:gd name="T1" fmla="*/ 0 h 79"/>
                <a:gd name="T2" fmla="*/ 22 w 32"/>
                <a:gd name="T3" fmla="*/ 6 h 79"/>
                <a:gd name="T4" fmla="*/ 16 w 32"/>
                <a:gd name="T5" fmla="*/ 24 h 79"/>
                <a:gd name="T6" fmla="*/ 8 w 32"/>
                <a:gd name="T7" fmla="*/ 40 h 79"/>
                <a:gd name="T8" fmla="*/ 3 w 32"/>
                <a:gd name="T9" fmla="*/ 58 h 79"/>
                <a:gd name="T10" fmla="*/ 0 w 32"/>
                <a:gd name="T11" fmla="*/ 79 h 79"/>
                <a:gd name="T12" fmla="*/ 13 w 32"/>
                <a:gd name="T13" fmla="*/ 79 h 79"/>
                <a:gd name="T14" fmla="*/ 14 w 32"/>
                <a:gd name="T15" fmla="*/ 60 h 79"/>
                <a:gd name="T16" fmla="*/ 19 w 32"/>
                <a:gd name="T17" fmla="*/ 44 h 79"/>
                <a:gd name="T18" fmla="*/ 26 w 32"/>
                <a:gd name="T19" fmla="*/ 29 h 79"/>
                <a:gd name="T20" fmla="*/ 32 w 32"/>
                <a:gd name="T21" fmla="*/ 8 h 79"/>
                <a:gd name="T22" fmla="*/ 27 w 32"/>
                <a:gd name="T23" fmla="*/ 13 h 79"/>
                <a:gd name="T24" fmla="*/ 27 w 3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9"/>
                <a:gd name="T41" fmla="*/ 32 w 3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9">
                  <a:moveTo>
                    <a:pt x="27" y="0"/>
                  </a:moveTo>
                  <a:lnTo>
                    <a:pt x="22" y="6"/>
                  </a:lnTo>
                  <a:lnTo>
                    <a:pt x="16" y="24"/>
                  </a:lnTo>
                  <a:lnTo>
                    <a:pt x="8" y="40"/>
                  </a:lnTo>
                  <a:lnTo>
                    <a:pt x="3" y="58"/>
                  </a:lnTo>
                  <a:lnTo>
                    <a:pt x="0" y="79"/>
                  </a:lnTo>
                  <a:lnTo>
                    <a:pt x="13" y="79"/>
                  </a:lnTo>
                  <a:lnTo>
                    <a:pt x="14" y="60"/>
                  </a:lnTo>
                  <a:lnTo>
                    <a:pt x="19" y="44"/>
                  </a:lnTo>
                  <a:lnTo>
                    <a:pt x="26" y="29"/>
                  </a:lnTo>
                  <a:lnTo>
                    <a:pt x="32" y="8"/>
                  </a:lnTo>
                  <a:lnTo>
                    <a:pt x="27" y="13"/>
                  </a:lnTo>
                  <a:lnTo>
                    <a:pt x="27" y="0"/>
                  </a:lnTo>
                  <a:close/>
                </a:path>
              </a:pathLst>
            </a:custGeom>
            <a:solidFill>
              <a:srgbClr val="FFFFFF"/>
            </a:solidFill>
            <a:ln w="9525">
              <a:noFill/>
              <a:round/>
              <a:headEnd/>
              <a:tailEnd/>
            </a:ln>
          </p:spPr>
          <p:txBody>
            <a:bodyPr/>
            <a:lstStyle/>
            <a:p>
              <a:endParaRPr lang="en-US"/>
            </a:p>
          </p:txBody>
        </p:sp>
        <p:sp>
          <p:nvSpPr>
            <p:cNvPr id="3126" name="Freeform 40"/>
            <p:cNvSpPr>
              <a:spLocks/>
            </p:cNvSpPr>
            <p:nvPr/>
          </p:nvSpPr>
          <p:spPr bwMode="auto">
            <a:xfrm>
              <a:off x="3556" y="1235"/>
              <a:ext cx="22" cy="13"/>
            </a:xfrm>
            <a:custGeom>
              <a:avLst/>
              <a:gdLst>
                <a:gd name="T0" fmla="*/ 21 w 22"/>
                <a:gd name="T1" fmla="*/ 8 h 13"/>
                <a:gd name="T2" fmla="*/ 16 w 22"/>
                <a:gd name="T3" fmla="*/ 0 h 13"/>
                <a:gd name="T4" fmla="*/ 0 w 22"/>
                <a:gd name="T5" fmla="*/ 0 h 13"/>
                <a:gd name="T6" fmla="*/ 0 w 22"/>
                <a:gd name="T7" fmla="*/ 13 h 13"/>
                <a:gd name="T8" fmla="*/ 16 w 22"/>
                <a:gd name="T9" fmla="*/ 13 h 13"/>
                <a:gd name="T10" fmla="*/ 11 w 22"/>
                <a:gd name="T11" fmla="*/ 6 h 13"/>
                <a:gd name="T12" fmla="*/ 16 w 22"/>
                <a:gd name="T13" fmla="*/ 13 h 13"/>
                <a:gd name="T14" fmla="*/ 21 w 22"/>
                <a:gd name="T15" fmla="*/ 11 h 13"/>
                <a:gd name="T16" fmla="*/ 22 w 22"/>
                <a:gd name="T17" fmla="*/ 7 h 13"/>
                <a:gd name="T18" fmla="*/ 21 w 22"/>
                <a:gd name="T19" fmla="*/ 3 h 13"/>
                <a:gd name="T20" fmla="*/ 16 w 22"/>
                <a:gd name="T21" fmla="*/ 0 h 13"/>
                <a:gd name="T22" fmla="*/ 21 w 22"/>
                <a:gd name="T23" fmla="*/ 8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21" y="8"/>
                  </a:moveTo>
                  <a:lnTo>
                    <a:pt x="16" y="0"/>
                  </a:lnTo>
                  <a:lnTo>
                    <a:pt x="0" y="0"/>
                  </a:lnTo>
                  <a:lnTo>
                    <a:pt x="0" y="13"/>
                  </a:lnTo>
                  <a:lnTo>
                    <a:pt x="16" y="13"/>
                  </a:lnTo>
                  <a:lnTo>
                    <a:pt x="11" y="6"/>
                  </a:lnTo>
                  <a:lnTo>
                    <a:pt x="16" y="13"/>
                  </a:lnTo>
                  <a:lnTo>
                    <a:pt x="21" y="11"/>
                  </a:lnTo>
                  <a:lnTo>
                    <a:pt x="22" y="7"/>
                  </a:lnTo>
                  <a:lnTo>
                    <a:pt x="21" y="3"/>
                  </a:lnTo>
                  <a:lnTo>
                    <a:pt x="16" y="0"/>
                  </a:lnTo>
                  <a:lnTo>
                    <a:pt x="21" y="8"/>
                  </a:lnTo>
                  <a:close/>
                </a:path>
              </a:pathLst>
            </a:custGeom>
            <a:solidFill>
              <a:srgbClr val="FFFFFF"/>
            </a:solidFill>
            <a:ln w="9525">
              <a:noFill/>
              <a:round/>
              <a:headEnd/>
              <a:tailEnd/>
            </a:ln>
          </p:spPr>
          <p:txBody>
            <a:bodyPr/>
            <a:lstStyle/>
            <a:p>
              <a:endParaRPr lang="en-US"/>
            </a:p>
          </p:txBody>
        </p:sp>
        <p:sp>
          <p:nvSpPr>
            <p:cNvPr id="3127" name="Freeform 41"/>
            <p:cNvSpPr>
              <a:spLocks/>
            </p:cNvSpPr>
            <p:nvPr/>
          </p:nvSpPr>
          <p:spPr bwMode="auto">
            <a:xfrm>
              <a:off x="3692" y="1343"/>
              <a:ext cx="37" cy="354"/>
            </a:xfrm>
            <a:custGeom>
              <a:avLst/>
              <a:gdLst>
                <a:gd name="T0" fmla="*/ 26 w 37"/>
                <a:gd name="T1" fmla="*/ 0 h 354"/>
                <a:gd name="T2" fmla="*/ 28 w 37"/>
                <a:gd name="T3" fmla="*/ 18 h 354"/>
                <a:gd name="T4" fmla="*/ 33 w 37"/>
                <a:gd name="T5" fmla="*/ 28 h 354"/>
                <a:gd name="T6" fmla="*/ 37 w 37"/>
                <a:gd name="T7" fmla="*/ 39 h 354"/>
                <a:gd name="T8" fmla="*/ 35 w 37"/>
                <a:gd name="T9" fmla="*/ 54 h 354"/>
                <a:gd name="T10" fmla="*/ 29 w 37"/>
                <a:gd name="T11" fmla="*/ 74 h 354"/>
                <a:gd name="T12" fmla="*/ 22 w 37"/>
                <a:gd name="T13" fmla="*/ 96 h 354"/>
                <a:gd name="T14" fmla="*/ 17 w 37"/>
                <a:gd name="T15" fmla="*/ 117 h 354"/>
                <a:gd name="T16" fmla="*/ 15 w 37"/>
                <a:gd name="T17" fmla="*/ 135 h 354"/>
                <a:gd name="T18" fmla="*/ 21 w 37"/>
                <a:gd name="T19" fmla="*/ 152 h 354"/>
                <a:gd name="T20" fmla="*/ 28 w 37"/>
                <a:gd name="T21" fmla="*/ 167 h 354"/>
                <a:gd name="T22" fmla="*/ 33 w 37"/>
                <a:gd name="T23" fmla="*/ 182 h 354"/>
                <a:gd name="T24" fmla="*/ 35 w 37"/>
                <a:gd name="T25" fmla="*/ 199 h 354"/>
                <a:gd name="T26" fmla="*/ 31 w 37"/>
                <a:gd name="T27" fmla="*/ 218 h 354"/>
                <a:gd name="T28" fmla="*/ 26 w 37"/>
                <a:gd name="T29" fmla="*/ 238 h 354"/>
                <a:gd name="T30" fmla="*/ 20 w 37"/>
                <a:gd name="T31" fmla="*/ 256 h 354"/>
                <a:gd name="T32" fmla="*/ 15 w 37"/>
                <a:gd name="T33" fmla="*/ 271 h 354"/>
                <a:gd name="T34" fmla="*/ 17 w 37"/>
                <a:gd name="T35" fmla="*/ 286 h 354"/>
                <a:gd name="T36" fmla="*/ 22 w 37"/>
                <a:gd name="T37" fmla="*/ 304 h 354"/>
                <a:gd name="T38" fmla="*/ 29 w 37"/>
                <a:gd name="T39" fmla="*/ 327 h 354"/>
                <a:gd name="T40" fmla="*/ 35 w 37"/>
                <a:gd name="T41" fmla="*/ 354 h 354"/>
                <a:gd name="T42" fmla="*/ 20 w 37"/>
                <a:gd name="T43" fmla="*/ 354 h 354"/>
                <a:gd name="T44" fmla="*/ 13 w 37"/>
                <a:gd name="T45" fmla="*/ 327 h 354"/>
                <a:gd name="T46" fmla="*/ 7 w 37"/>
                <a:gd name="T47" fmla="*/ 304 h 354"/>
                <a:gd name="T48" fmla="*/ 2 w 37"/>
                <a:gd name="T49" fmla="*/ 286 h 354"/>
                <a:gd name="T50" fmla="*/ 0 w 37"/>
                <a:gd name="T51" fmla="*/ 271 h 354"/>
                <a:gd name="T52" fmla="*/ 4 w 37"/>
                <a:gd name="T53" fmla="*/ 256 h 354"/>
                <a:gd name="T54" fmla="*/ 10 w 37"/>
                <a:gd name="T55" fmla="*/ 238 h 354"/>
                <a:gd name="T56" fmla="*/ 15 w 37"/>
                <a:gd name="T57" fmla="*/ 218 h 354"/>
                <a:gd name="T58" fmla="*/ 20 w 37"/>
                <a:gd name="T59" fmla="*/ 199 h 354"/>
                <a:gd name="T60" fmla="*/ 18 w 37"/>
                <a:gd name="T61" fmla="*/ 182 h 354"/>
                <a:gd name="T62" fmla="*/ 12 w 37"/>
                <a:gd name="T63" fmla="*/ 167 h 354"/>
                <a:gd name="T64" fmla="*/ 5 w 37"/>
                <a:gd name="T65" fmla="*/ 152 h 354"/>
                <a:gd name="T66" fmla="*/ 0 w 37"/>
                <a:gd name="T67" fmla="*/ 135 h 354"/>
                <a:gd name="T68" fmla="*/ 1 w 37"/>
                <a:gd name="T69" fmla="*/ 117 h 354"/>
                <a:gd name="T70" fmla="*/ 6 w 37"/>
                <a:gd name="T71" fmla="*/ 96 h 354"/>
                <a:gd name="T72" fmla="*/ 13 w 37"/>
                <a:gd name="T73" fmla="*/ 74 h 354"/>
                <a:gd name="T74" fmla="*/ 20 w 37"/>
                <a:gd name="T75" fmla="*/ 54 h 354"/>
                <a:gd name="T76" fmla="*/ 22 w 37"/>
                <a:gd name="T77" fmla="*/ 39 h 354"/>
                <a:gd name="T78" fmla="*/ 19 w 37"/>
                <a:gd name="T79" fmla="*/ 28 h 354"/>
                <a:gd name="T80" fmla="*/ 13 w 37"/>
                <a:gd name="T81" fmla="*/ 18 h 354"/>
                <a:gd name="T82" fmla="*/ 10 w 37"/>
                <a:gd name="T83" fmla="*/ 0 h 354"/>
                <a:gd name="T84" fmla="*/ 26 w 37"/>
                <a:gd name="T85" fmla="*/ 0 h 3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
                <a:gd name="T130" fmla="*/ 0 h 354"/>
                <a:gd name="T131" fmla="*/ 37 w 37"/>
                <a:gd name="T132" fmla="*/ 354 h 3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 h="354">
                  <a:moveTo>
                    <a:pt x="26" y="0"/>
                  </a:moveTo>
                  <a:lnTo>
                    <a:pt x="28" y="18"/>
                  </a:lnTo>
                  <a:lnTo>
                    <a:pt x="33" y="28"/>
                  </a:lnTo>
                  <a:lnTo>
                    <a:pt x="37" y="39"/>
                  </a:lnTo>
                  <a:lnTo>
                    <a:pt x="35" y="54"/>
                  </a:lnTo>
                  <a:lnTo>
                    <a:pt x="29" y="74"/>
                  </a:lnTo>
                  <a:lnTo>
                    <a:pt x="22" y="96"/>
                  </a:lnTo>
                  <a:lnTo>
                    <a:pt x="17" y="117"/>
                  </a:lnTo>
                  <a:lnTo>
                    <a:pt x="15" y="135"/>
                  </a:lnTo>
                  <a:lnTo>
                    <a:pt x="21" y="152"/>
                  </a:lnTo>
                  <a:lnTo>
                    <a:pt x="28" y="167"/>
                  </a:lnTo>
                  <a:lnTo>
                    <a:pt x="33" y="182"/>
                  </a:lnTo>
                  <a:lnTo>
                    <a:pt x="35" y="199"/>
                  </a:lnTo>
                  <a:lnTo>
                    <a:pt x="31" y="218"/>
                  </a:lnTo>
                  <a:lnTo>
                    <a:pt x="26" y="238"/>
                  </a:lnTo>
                  <a:lnTo>
                    <a:pt x="20" y="256"/>
                  </a:lnTo>
                  <a:lnTo>
                    <a:pt x="15" y="271"/>
                  </a:lnTo>
                  <a:lnTo>
                    <a:pt x="17" y="286"/>
                  </a:lnTo>
                  <a:lnTo>
                    <a:pt x="22" y="304"/>
                  </a:lnTo>
                  <a:lnTo>
                    <a:pt x="29" y="327"/>
                  </a:lnTo>
                  <a:lnTo>
                    <a:pt x="35" y="354"/>
                  </a:lnTo>
                  <a:lnTo>
                    <a:pt x="20" y="354"/>
                  </a:lnTo>
                  <a:lnTo>
                    <a:pt x="13" y="327"/>
                  </a:lnTo>
                  <a:lnTo>
                    <a:pt x="7" y="304"/>
                  </a:lnTo>
                  <a:lnTo>
                    <a:pt x="2" y="286"/>
                  </a:lnTo>
                  <a:lnTo>
                    <a:pt x="0" y="271"/>
                  </a:lnTo>
                  <a:lnTo>
                    <a:pt x="4" y="256"/>
                  </a:lnTo>
                  <a:lnTo>
                    <a:pt x="10" y="238"/>
                  </a:lnTo>
                  <a:lnTo>
                    <a:pt x="15" y="218"/>
                  </a:lnTo>
                  <a:lnTo>
                    <a:pt x="20" y="199"/>
                  </a:lnTo>
                  <a:lnTo>
                    <a:pt x="18" y="182"/>
                  </a:lnTo>
                  <a:lnTo>
                    <a:pt x="12" y="167"/>
                  </a:lnTo>
                  <a:lnTo>
                    <a:pt x="5" y="152"/>
                  </a:lnTo>
                  <a:lnTo>
                    <a:pt x="0" y="135"/>
                  </a:lnTo>
                  <a:lnTo>
                    <a:pt x="1" y="117"/>
                  </a:lnTo>
                  <a:lnTo>
                    <a:pt x="6" y="96"/>
                  </a:lnTo>
                  <a:lnTo>
                    <a:pt x="13" y="74"/>
                  </a:lnTo>
                  <a:lnTo>
                    <a:pt x="20" y="54"/>
                  </a:lnTo>
                  <a:lnTo>
                    <a:pt x="22" y="39"/>
                  </a:lnTo>
                  <a:lnTo>
                    <a:pt x="19" y="28"/>
                  </a:lnTo>
                  <a:lnTo>
                    <a:pt x="13" y="18"/>
                  </a:lnTo>
                  <a:lnTo>
                    <a:pt x="10" y="0"/>
                  </a:lnTo>
                  <a:lnTo>
                    <a:pt x="26" y="0"/>
                  </a:lnTo>
                  <a:close/>
                </a:path>
              </a:pathLst>
            </a:custGeom>
            <a:solidFill>
              <a:srgbClr val="FFFFFF"/>
            </a:solidFill>
            <a:ln w="9525">
              <a:noFill/>
              <a:round/>
              <a:headEnd/>
              <a:tailEnd/>
            </a:ln>
          </p:spPr>
          <p:txBody>
            <a:bodyPr/>
            <a:lstStyle/>
            <a:p>
              <a:endParaRPr lang="en-US"/>
            </a:p>
          </p:txBody>
        </p:sp>
        <p:sp>
          <p:nvSpPr>
            <p:cNvPr id="3128" name="Freeform 42"/>
            <p:cNvSpPr>
              <a:spLocks/>
            </p:cNvSpPr>
            <p:nvPr/>
          </p:nvSpPr>
          <p:spPr bwMode="auto">
            <a:xfrm>
              <a:off x="3712" y="1343"/>
              <a:ext cx="23" cy="55"/>
            </a:xfrm>
            <a:custGeom>
              <a:avLst/>
              <a:gdLst>
                <a:gd name="T0" fmla="*/ 21 w 23"/>
                <a:gd name="T1" fmla="*/ 55 h 55"/>
                <a:gd name="T2" fmla="*/ 21 w 23"/>
                <a:gd name="T3" fmla="*/ 55 h 55"/>
                <a:gd name="T4" fmla="*/ 23 w 23"/>
                <a:gd name="T5" fmla="*/ 39 h 55"/>
                <a:gd name="T6" fmla="*/ 18 w 23"/>
                <a:gd name="T7" fmla="*/ 26 h 55"/>
                <a:gd name="T8" fmla="*/ 13 w 23"/>
                <a:gd name="T9" fmla="*/ 17 h 55"/>
                <a:gd name="T10" fmla="*/ 12 w 23"/>
                <a:gd name="T11" fmla="*/ 0 h 55"/>
                <a:gd name="T12" fmla="*/ 0 w 23"/>
                <a:gd name="T13" fmla="*/ 0 h 55"/>
                <a:gd name="T14" fmla="*/ 3 w 23"/>
                <a:gd name="T15" fmla="*/ 19 h 55"/>
                <a:gd name="T16" fmla="*/ 8 w 23"/>
                <a:gd name="T17" fmla="*/ 30 h 55"/>
                <a:gd name="T18" fmla="*/ 12 w 23"/>
                <a:gd name="T19" fmla="*/ 39 h 55"/>
                <a:gd name="T20" fmla="*/ 10 w 23"/>
                <a:gd name="T21" fmla="*/ 53 h 55"/>
                <a:gd name="T22" fmla="*/ 10 w 23"/>
                <a:gd name="T23" fmla="*/ 53 h 55"/>
                <a:gd name="T24" fmla="*/ 21 w 23"/>
                <a:gd name="T25" fmla="*/ 55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55"/>
                <a:gd name="T41" fmla="*/ 23 w 2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55">
                  <a:moveTo>
                    <a:pt x="21" y="55"/>
                  </a:moveTo>
                  <a:lnTo>
                    <a:pt x="21" y="55"/>
                  </a:lnTo>
                  <a:lnTo>
                    <a:pt x="23" y="39"/>
                  </a:lnTo>
                  <a:lnTo>
                    <a:pt x="18" y="26"/>
                  </a:lnTo>
                  <a:lnTo>
                    <a:pt x="13" y="17"/>
                  </a:lnTo>
                  <a:lnTo>
                    <a:pt x="12" y="0"/>
                  </a:lnTo>
                  <a:lnTo>
                    <a:pt x="0" y="0"/>
                  </a:lnTo>
                  <a:lnTo>
                    <a:pt x="3" y="19"/>
                  </a:lnTo>
                  <a:lnTo>
                    <a:pt x="8" y="30"/>
                  </a:lnTo>
                  <a:lnTo>
                    <a:pt x="12" y="39"/>
                  </a:lnTo>
                  <a:lnTo>
                    <a:pt x="10" y="53"/>
                  </a:lnTo>
                  <a:lnTo>
                    <a:pt x="21" y="55"/>
                  </a:lnTo>
                  <a:close/>
                </a:path>
              </a:pathLst>
            </a:custGeom>
            <a:solidFill>
              <a:srgbClr val="FFFFFF"/>
            </a:solidFill>
            <a:ln w="9525">
              <a:noFill/>
              <a:round/>
              <a:headEnd/>
              <a:tailEnd/>
            </a:ln>
          </p:spPr>
          <p:txBody>
            <a:bodyPr/>
            <a:lstStyle/>
            <a:p>
              <a:endParaRPr lang="en-US"/>
            </a:p>
          </p:txBody>
        </p:sp>
        <p:sp>
          <p:nvSpPr>
            <p:cNvPr id="3129" name="Freeform 43"/>
            <p:cNvSpPr>
              <a:spLocks/>
            </p:cNvSpPr>
            <p:nvPr/>
          </p:nvSpPr>
          <p:spPr bwMode="auto">
            <a:xfrm>
              <a:off x="3702" y="1396"/>
              <a:ext cx="31" cy="83"/>
            </a:xfrm>
            <a:custGeom>
              <a:avLst/>
              <a:gdLst>
                <a:gd name="T0" fmla="*/ 11 w 31"/>
                <a:gd name="T1" fmla="*/ 81 h 83"/>
                <a:gd name="T2" fmla="*/ 11 w 31"/>
                <a:gd name="T3" fmla="*/ 82 h 83"/>
                <a:gd name="T4" fmla="*/ 12 w 31"/>
                <a:gd name="T5" fmla="*/ 64 h 83"/>
                <a:gd name="T6" fmla="*/ 17 w 31"/>
                <a:gd name="T7" fmla="*/ 44 h 83"/>
                <a:gd name="T8" fmla="*/ 24 w 31"/>
                <a:gd name="T9" fmla="*/ 22 h 83"/>
                <a:gd name="T10" fmla="*/ 31 w 31"/>
                <a:gd name="T11" fmla="*/ 2 h 83"/>
                <a:gd name="T12" fmla="*/ 20 w 31"/>
                <a:gd name="T13" fmla="*/ 0 h 83"/>
                <a:gd name="T14" fmla="*/ 14 w 31"/>
                <a:gd name="T15" fmla="*/ 20 h 83"/>
                <a:gd name="T16" fmla="*/ 7 w 31"/>
                <a:gd name="T17" fmla="*/ 42 h 83"/>
                <a:gd name="T18" fmla="*/ 1 w 31"/>
                <a:gd name="T19" fmla="*/ 64 h 83"/>
                <a:gd name="T20" fmla="*/ 0 w 31"/>
                <a:gd name="T21" fmla="*/ 82 h 83"/>
                <a:gd name="T22" fmla="*/ 0 w 31"/>
                <a:gd name="T23" fmla="*/ 83 h 83"/>
                <a:gd name="T24" fmla="*/ 11 w 31"/>
                <a:gd name="T25" fmla="*/ 81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83"/>
                <a:gd name="T41" fmla="*/ 31 w 31"/>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83">
                  <a:moveTo>
                    <a:pt x="11" y="81"/>
                  </a:moveTo>
                  <a:lnTo>
                    <a:pt x="11" y="82"/>
                  </a:lnTo>
                  <a:lnTo>
                    <a:pt x="12" y="64"/>
                  </a:lnTo>
                  <a:lnTo>
                    <a:pt x="17" y="44"/>
                  </a:lnTo>
                  <a:lnTo>
                    <a:pt x="24" y="22"/>
                  </a:lnTo>
                  <a:lnTo>
                    <a:pt x="31" y="2"/>
                  </a:lnTo>
                  <a:lnTo>
                    <a:pt x="20" y="0"/>
                  </a:lnTo>
                  <a:lnTo>
                    <a:pt x="14" y="20"/>
                  </a:lnTo>
                  <a:lnTo>
                    <a:pt x="7" y="42"/>
                  </a:lnTo>
                  <a:lnTo>
                    <a:pt x="1" y="64"/>
                  </a:lnTo>
                  <a:lnTo>
                    <a:pt x="0" y="82"/>
                  </a:lnTo>
                  <a:lnTo>
                    <a:pt x="0" y="83"/>
                  </a:lnTo>
                  <a:lnTo>
                    <a:pt x="11" y="81"/>
                  </a:lnTo>
                  <a:close/>
                </a:path>
              </a:pathLst>
            </a:custGeom>
            <a:solidFill>
              <a:srgbClr val="FFFFFF"/>
            </a:solidFill>
            <a:ln w="9525">
              <a:noFill/>
              <a:round/>
              <a:headEnd/>
              <a:tailEnd/>
            </a:ln>
          </p:spPr>
          <p:txBody>
            <a:bodyPr/>
            <a:lstStyle/>
            <a:p>
              <a:endParaRPr lang="en-US"/>
            </a:p>
          </p:txBody>
        </p:sp>
        <p:sp>
          <p:nvSpPr>
            <p:cNvPr id="3130" name="Freeform 44"/>
            <p:cNvSpPr>
              <a:spLocks/>
            </p:cNvSpPr>
            <p:nvPr/>
          </p:nvSpPr>
          <p:spPr bwMode="auto">
            <a:xfrm>
              <a:off x="3702" y="1477"/>
              <a:ext cx="31" cy="65"/>
            </a:xfrm>
            <a:custGeom>
              <a:avLst/>
              <a:gdLst>
                <a:gd name="T0" fmla="*/ 31 w 31"/>
                <a:gd name="T1" fmla="*/ 65 h 65"/>
                <a:gd name="T2" fmla="*/ 31 w 31"/>
                <a:gd name="T3" fmla="*/ 65 h 65"/>
                <a:gd name="T4" fmla="*/ 28 w 31"/>
                <a:gd name="T5" fmla="*/ 47 h 65"/>
                <a:gd name="T6" fmla="*/ 23 w 31"/>
                <a:gd name="T7" fmla="*/ 31 h 65"/>
                <a:gd name="T8" fmla="*/ 16 w 31"/>
                <a:gd name="T9" fmla="*/ 16 h 65"/>
                <a:gd name="T10" fmla="*/ 11 w 31"/>
                <a:gd name="T11" fmla="*/ 0 h 65"/>
                <a:gd name="T12" fmla="*/ 0 w 31"/>
                <a:gd name="T13" fmla="*/ 2 h 65"/>
                <a:gd name="T14" fmla="*/ 5 w 31"/>
                <a:gd name="T15" fmla="*/ 20 h 65"/>
                <a:gd name="T16" fmla="*/ 13 w 31"/>
                <a:gd name="T17" fmla="*/ 35 h 65"/>
                <a:gd name="T18" fmla="*/ 18 w 31"/>
                <a:gd name="T19" fmla="*/ 49 h 65"/>
                <a:gd name="T20" fmla="*/ 20 w 31"/>
                <a:gd name="T21" fmla="*/ 65 h 65"/>
                <a:gd name="T22" fmla="*/ 20 w 31"/>
                <a:gd name="T23" fmla="*/ 65 h 65"/>
                <a:gd name="T24" fmla="*/ 31 w 31"/>
                <a:gd name="T25" fmla="*/ 65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65"/>
                <a:gd name="T41" fmla="*/ 31 w 31"/>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65">
                  <a:moveTo>
                    <a:pt x="31" y="65"/>
                  </a:moveTo>
                  <a:lnTo>
                    <a:pt x="31" y="65"/>
                  </a:lnTo>
                  <a:lnTo>
                    <a:pt x="28" y="47"/>
                  </a:lnTo>
                  <a:lnTo>
                    <a:pt x="23" y="31"/>
                  </a:lnTo>
                  <a:lnTo>
                    <a:pt x="16" y="16"/>
                  </a:lnTo>
                  <a:lnTo>
                    <a:pt x="11" y="0"/>
                  </a:lnTo>
                  <a:lnTo>
                    <a:pt x="0" y="2"/>
                  </a:lnTo>
                  <a:lnTo>
                    <a:pt x="5" y="20"/>
                  </a:lnTo>
                  <a:lnTo>
                    <a:pt x="13" y="35"/>
                  </a:lnTo>
                  <a:lnTo>
                    <a:pt x="18" y="49"/>
                  </a:lnTo>
                  <a:lnTo>
                    <a:pt x="20" y="65"/>
                  </a:lnTo>
                  <a:lnTo>
                    <a:pt x="31" y="65"/>
                  </a:lnTo>
                  <a:close/>
                </a:path>
              </a:pathLst>
            </a:custGeom>
            <a:solidFill>
              <a:srgbClr val="FFFFFF"/>
            </a:solidFill>
            <a:ln w="9525">
              <a:noFill/>
              <a:round/>
              <a:headEnd/>
              <a:tailEnd/>
            </a:ln>
          </p:spPr>
          <p:txBody>
            <a:bodyPr/>
            <a:lstStyle/>
            <a:p>
              <a:endParaRPr lang="en-US"/>
            </a:p>
          </p:txBody>
        </p:sp>
        <p:sp>
          <p:nvSpPr>
            <p:cNvPr id="3131" name="Freeform 45"/>
            <p:cNvSpPr>
              <a:spLocks/>
            </p:cNvSpPr>
            <p:nvPr/>
          </p:nvSpPr>
          <p:spPr bwMode="auto">
            <a:xfrm>
              <a:off x="3702" y="1542"/>
              <a:ext cx="31" cy="72"/>
            </a:xfrm>
            <a:custGeom>
              <a:avLst/>
              <a:gdLst>
                <a:gd name="T0" fmla="*/ 11 w 31"/>
                <a:gd name="T1" fmla="*/ 72 h 72"/>
                <a:gd name="T2" fmla="*/ 11 w 31"/>
                <a:gd name="T3" fmla="*/ 72 h 72"/>
                <a:gd name="T4" fmla="*/ 15 w 31"/>
                <a:gd name="T5" fmla="*/ 58 h 72"/>
                <a:gd name="T6" fmla="*/ 21 w 31"/>
                <a:gd name="T7" fmla="*/ 40 h 72"/>
                <a:gd name="T8" fmla="*/ 26 w 31"/>
                <a:gd name="T9" fmla="*/ 20 h 72"/>
                <a:gd name="T10" fmla="*/ 31 w 31"/>
                <a:gd name="T11" fmla="*/ 0 h 72"/>
                <a:gd name="T12" fmla="*/ 20 w 31"/>
                <a:gd name="T13" fmla="*/ 0 h 72"/>
                <a:gd name="T14" fmla="*/ 16 w 31"/>
                <a:gd name="T15" fmla="*/ 18 h 72"/>
                <a:gd name="T16" fmla="*/ 11 w 31"/>
                <a:gd name="T17" fmla="*/ 38 h 72"/>
                <a:gd name="T18" fmla="*/ 4 w 31"/>
                <a:gd name="T19" fmla="*/ 56 h 72"/>
                <a:gd name="T20" fmla="*/ 0 w 31"/>
                <a:gd name="T21" fmla="*/ 72 h 72"/>
                <a:gd name="T22" fmla="*/ 0 w 31"/>
                <a:gd name="T23" fmla="*/ 72 h 72"/>
                <a:gd name="T24" fmla="*/ 11 w 31"/>
                <a:gd name="T25" fmla="*/ 7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2"/>
                <a:gd name="T41" fmla="*/ 31 w 3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2">
                  <a:moveTo>
                    <a:pt x="11" y="72"/>
                  </a:moveTo>
                  <a:lnTo>
                    <a:pt x="11" y="72"/>
                  </a:lnTo>
                  <a:lnTo>
                    <a:pt x="15" y="58"/>
                  </a:lnTo>
                  <a:lnTo>
                    <a:pt x="21" y="40"/>
                  </a:lnTo>
                  <a:lnTo>
                    <a:pt x="26" y="20"/>
                  </a:lnTo>
                  <a:lnTo>
                    <a:pt x="31" y="0"/>
                  </a:lnTo>
                  <a:lnTo>
                    <a:pt x="20" y="0"/>
                  </a:lnTo>
                  <a:lnTo>
                    <a:pt x="16" y="18"/>
                  </a:lnTo>
                  <a:lnTo>
                    <a:pt x="11" y="38"/>
                  </a:lnTo>
                  <a:lnTo>
                    <a:pt x="4" y="56"/>
                  </a:lnTo>
                  <a:lnTo>
                    <a:pt x="0" y="72"/>
                  </a:lnTo>
                  <a:lnTo>
                    <a:pt x="11" y="72"/>
                  </a:lnTo>
                  <a:close/>
                </a:path>
              </a:pathLst>
            </a:custGeom>
            <a:solidFill>
              <a:srgbClr val="FFFFFF"/>
            </a:solidFill>
            <a:ln w="9525">
              <a:noFill/>
              <a:round/>
              <a:headEnd/>
              <a:tailEnd/>
            </a:ln>
          </p:spPr>
          <p:txBody>
            <a:bodyPr/>
            <a:lstStyle/>
            <a:p>
              <a:endParaRPr lang="en-US"/>
            </a:p>
          </p:txBody>
        </p:sp>
        <p:sp>
          <p:nvSpPr>
            <p:cNvPr id="3132" name="Freeform 46"/>
            <p:cNvSpPr>
              <a:spLocks/>
            </p:cNvSpPr>
            <p:nvPr/>
          </p:nvSpPr>
          <p:spPr bwMode="auto">
            <a:xfrm>
              <a:off x="3702" y="1614"/>
              <a:ext cx="31" cy="90"/>
            </a:xfrm>
            <a:custGeom>
              <a:avLst/>
              <a:gdLst>
                <a:gd name="T0" fmla="*/ 25 w 31"/>
                <a:gd name="T1" fmla="*/ 90 h 90"/>
                <a:gd name="T2" fmla="*/ 31 w 31"/>
                <a:gd name="T3" fmla="*/ 82 h 90"/>
                <a:gd name="T4" fmla="*/ 24 w 31"/>
                <a:gd name="T5" fmla="*/ 55 h 90"/>
                <a:gd name="T6" fmla="*/ 17 w 31"/>
                <a:gd name="T7" fmla="*/ 32 h 90"/>
                <a:gd name="T8" fmla="*/ 12 w 31"/>
                <a:gd name="T9" fmla="*/ 14 h 90"/>
                <a:gd name="T10" fmla="*/ 11 w 31"/>
                <a:gd name="T11" fmla="*/ 0 h 90"/>
                <a:gd name="T12" fmla="*/ 0 w 31"/>
                <a:gd name="T13" fmla="*/ 0 h 90"/>
                <a:gd name="T14" fmla="*/ 1 w 31"/>
                <a:gd name="T15" fmla="*/ 16 h 90"/>
                <a:gd name="T16" fmla="*/ 7 w 31"/>
                <a:gd name="T17" fmla="*/ 34 h 90"/>
                <a:gd name="T18" fmla="*/ 14 w 31"/>
                <a:gd name="T19" fmla="*/ 57 h 90"/>
                <a:gd name="T20" fmla="*/ 20 w 31"/>
                <a:gd name="T21" fmla="*/ 84 h 90"/>
                <a:gd name="T22" fmla="*/ 25 w 31"/>
                <a:gd name="T23" fmla="*/ 77 h 90"/>
                <a:gd name="T24" fmla="*/ 20 w 31"/>
                <a:gd name="T25" fmla="*/ 84 h 90"/>
                <a:gd name="T26" fmla="*/ 22 w 31"/>
                <a:gd name="T27" fmla="*/ 88 h 90"/>
                <a:gd name="T28" fmla="*/ 26 w 31"/>
                <a:gd name="T29" fmla="*/ 88 h 90"/>
                <a:gd name="T30" fmla="*/ 29 w 31"/>
                <a:gd name="T31" fmla="*/ 87 h 90"/>
                <a:gd name="T32" fmla="*/ 31 w 31"/>
                <a:gd name="T33" fmla="*/ 82 h 90"/>
                <a:gd name="T34" fmla="*/ 25 w 31"/>
                <a:gd name="T35" fmla="*/ 9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90"/>
                <a:gd name="T56" fmla="*/ 31 w 3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90">
                  <a:moveTo>
                    <a:pt x="25" y="90"/>
                  </a:moveTo>
                  <a:lnTo>
                    <a:pt x="31" y="82"/>
                  </a:lnTo>
                  <a:lnTo>
                    <a:pt x="24" y="55"/>
                  </a:lnTo>
                  <a:lnTo>
                    <a:pt x="17" y="32"/>
                  </a:lnTo>
                  <a:lnTo>
                    <a:pt x="12" y="14"/>
                  </a:lnTo>
                  <a:lnTo>
                    <a:pt x="11" y="0"/>
                  </a:lnTo>
                  <a:lnTo>
                    <a:pt x="0" y="0"/>
                  </a:lnTo>
                  <a:lnTo>
                    <a:pt x="1" y="16"/>
                  </a:lnTo>
                  <a:lnTo>
                    <a:pt x="7" y="34"/>
                  </a:lnTo>
                  <a:lnTo>
                    <a:pt x="14" y="57"/>
                  </a:lnTo>
                  <a:lnTo>
                    <a:pt x="20" y="84"/>
                  </a:lnTo>
                  <a:lnTo>
                    <a:pt x="25" y="77"/>
                  </a:lnTo>
                  <a:lnTo>
                    <a:pt x="20" y="84"/>
                  </a:lnTo>
                  <a:lnTo>
                    <a:pt x="22" y="88"/>
                  </a:lnTo>
                  <a:lnTo>
                    <a:pt x="26" y="88"/>
                  </a:lnTo>
                  <a:lnTo>
                    <a:pt x="29" y="87"/>
                  </a:lnTo>
                  <a:lnTo>
                    <a:pt x="31" y="82"/>
                  </a:lnTo>
                  <a:lnTo>
                    <a:pt x="25" y="90"/>
                  </a:lnTo>
                  <a:close/>
                </a:path>
              </a:pathLst>
            </a:custGeom>
            <a:solidFill>
              <a:srgbClr val="FFFFFF"/>
            </a:solidFill>
            <a:ln w="9525">
              <a:noFill/>
              <a:round/>
              <a:headEnd/>
              <a:tailEnd/>
            </a:ln>
          </p:spPr>
          <p:txBody>
            <a:bodyPr/>
            <a:lstStyle/>
            <a:p>
              <a:endParaRPr lang="en-US"/>
            </a:p>
          </p:txBody>
        </p:sp>
        <p:sp>
          <p:nvSpPr>
            <p:cNvPr id="3133" name="Freeform 47"/>
            <p:cNvSpPr>
              <a:spLocks/>
            </p:cNvSpPr>
            <p:nvPr/>
          </p:nvSpPr>
          <p:spPr bwMode="auto">
            <a:xfrm>
              <a:off x="3705" y="1691"/>
              <a:ext cx="22" cy="13"/>
            </a:xfrm>
            <a:custGeom>
              <a:avLst/>
              <a:gdLst>
                <a:gd name="T0" fmla="*/ 1 w 22"/>
                <a:gd name="T1" fmla="*/ 7 h 13"/>
                <a:gd name="T2" fmla="*/ 7 w 22"/>
                <a:gd name="T3" fmla="*/ 13 h 13"/>
                <a:gd name="T4" fmla="*/ 22 w 22"/>
                <a:gd name="T5" fmla="*/ 13 h 13"/>
                <a:gd name="T6" fmla="*/ 22 w 22"/>
                <a:gd name="T7" fmla="*/ 0 h 13"/>
                <a:gd name="T8" fmla="*/ 7 w 22"/>
                <a:gd name="T9" fmla="*/ 0 h 13"/>
                <a:gd name="T10" fmla="*/ 12 w 22"/>
                <a:gd name="T11" fmla="*/ 5 h 13"/>
                <a:gd name="T12" fmla="*/ 7 w 22"/>
                <a:gd name="T13" fmla="*/ 0 h 13"/>
                <a:gd name="T14" fmla="*/ 2 w 22"/>
                <a:gd name="T15" fmla="*/ 2 h 13"/>
                <a:gd name="T16" fmla="*/ 0 w 22"/>
                <a:gd name="T17" fmla="*/ 6 h 13"/>
                <a:gd name="T18" fmla="*/ 2 w 22"/>
                <a:gd name="T19" fmla="*/ 11 h 13"/>
                <a:gd name="T20" fmla="*/ 7 w 22"/>
                <a:gd name="T21" fmla="*/ 13 h 13"/>
                <a:gd name="T22" fmla="*/ 1 w 22"/>
                <a:gd name="T23" fmla="*/ 7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3"/>
                <a:gd name="T38" fmla="*/ 22 w 22"/>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3">
                  <a:moveTo>
                    <a:pt x="1" y="7"/>
                  </a:moveTo>
                  <a:lnTo>
                    <a:pt x="7" y="13"/>
                  </a:lnTo>
                  <a:lnTo>
                    <a:pt x="22" y="13"/>
                  </a:lnTo>
                  <a:lnTo>
                    <a:pt x="22" y="0"/>
                  </a:lnTo>
                  <a:lnTo>
                    <a:pt x="7" y="0"/>
                  </a:lnTo>
                  <a:lnTo>
                    <a:pt x="12" y="5"/>
                  </a:lnTo>
                  <a:lnTo>
                    <a:pt x="7" y="0"/>
                  </a:lnTo>
                  <a:lnTo>
                    <a:pt x="2" y="2"/>
                  </a:lnTo>
                  <a:lnTo>
                    <a:pt x="0" y="6"/>
                  </a:lnTo>
                  <a:lnTo>
                    <a:pt x="2" y="11"/>
                  </a:lnTo>
                  <a:lnTo>
                    <a:pt x="7" y="13"/>
                  </a:lnTo>
                  <a:lnTo>
                    <a:pt x="1" y="7"/>
                  </a:lnTo>
                  <a:close/>
                </a:path>
              </a:pathLst>
            </a:custGeom>
            <a:solidFill>
              <a:srgbClr val="FFFFFF"/>
            </a:solidFill>
            <a:ln w="9525">
              <a:noFill/>
              <a:round/>
              <a:headEnd/>
              <a:tailEnd/>
            </a:ln>
          </p:spPr>
          <p:txBody>
            <a:bodyPr/>
            <a:lstStyle/>
            <a:p>
              <a:endParaRPr lang="en-US"/>
            </a:p>
          </p:txBody>
        </p:sp>
        <p:sp>
          <p:nvSpPr>
            <p:cNvPr id="3134" name="Freeform 48"/>
            <p:cNvSpPr>
              <a:spLocks/>
            </p:cNvSpPr>
            <p:nvPr/>
          </p:nvSpPr>
          <p:spPr bwMode="auto">
            <a:xfrm>
              <a:off x="3687" y="1614"/>
              <a:ext cx="30" cy="84"/>
            </a:xfrm>
            <a:custGeom>
              <a:avLst/>
              <a:gdLst>
                <a:gd name="T0" fmla="*/ 0 w 30"/>
                <a:gd name="T1" fmla="*/ 0 h 84"/>
                <a:gd name="T2" fmla="*/ 0 w 30"/>
                <a:gd name="T3" fmla="*/ 0 h 84"/>
                <a:gd name="T4" fmla="*/ 2 w 30"/>
                <a:gd name="T5" fmla="*/ 16 h 84"/>
                <a:gd name="T6" fmla="*/ 7 w 30"/>
                <a:gd name="T7" fmla="*/ 34 h 84"/>
                <a:gd name="T8" fmla="*/ 13 w 30"/>
                <a:gd name="T9" fmla="*/ 57 h 84"/>
                <a:gd name="T10" fmla="*/ 19 w 30"/>
                <a:gd name="T11" fmla="*/ 84 h 84"/>
                <a:gd name="T12" fmla="*/ 30 w 30"/>
                <a:gd name="T13" fmla="*/ 82 h 84"/>
                <a:gd name="T14" fmla="*/ 24 w 30"/>
                <a:gd name="T15" fmla="*/ 55 h 84"/>
                <a:gd name="T16" fmla="*/ 17 w 30"/>
                <a:gd name="T17" fmla="*/ 32 h 84"/>
                <a:gd name="T18" fmla="*/ 12 w 30"/>
                <a:gd name="T19" fmla="*/ 14 h 84"/>
                <a:gd name="T20" fmla="*/ 10 w 30"/>
                <a:gd name="T21" fmla="*/ 0 h 84"/>
                <a:gd name="T22" fmla="*/ 10 w 30"/>
                <a:gd name="T23" fmla="*/ 0 h 84"/>
                <a:gd name="T24" fmla="*/ 0 w 30"/>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4"/>
                <a:gd name="T41" fmla="*/ 30 w 30"/>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4">
                  <a:moveTo>
                    <a:pt x="0" y="0"/>
                  </a:moveTo>
                  <a:lnTo>
                    <a:pt x="0" y="0"/>
                  </a:lnTo>
                  <a:lnTo>
                    <a:pt x="2" y="16"/>
                  </a:lnTo>
                  <a:lnTo>
                    <a:pt x="7" y="34"/>
                  </a:lnTo>
                  <a:lnTo>
                    <a:pt x="13" y="57"/>
                  </a:lnTo>
                  <a:lnTo>
                    <a:pt x="19" y="84"/>
                  </a:lnTo>
                  <a:lnTo>
                    <a:pt x="30" y="82"/>
                  </a:lnTo>
                  <a:lnTo>
                    <a:pt x="24" y="55"/>
                  </a:lnTo>
                  <a:lnTo>
                    <a:pt x="17" y="32"/>
                  </a:lnTo>
                  <a:lnTo>
                    <a:pt x="12" y="14"/>
                  </a:lnTo>
                  <a:lnTo>
                    <a:pt x="10" y="0"/>
                  </a:lnTo>
                  <a:lnTo>
                    <a:pt x="0" y="0"/>
                  </a:lnTo>
                  <a:close/>
                </a:path>
              </a:pathLst>
            </a:custGeom>
            <a:solidFill>
              <a:srgbClr val="FFFFFF"/>
            </a:solidFill>
            <a:ln w="9525">
              <a:noFill/>
              <a:round/>
              <a:headEnd/>
              <a:tailEnd/>
            </a:ln>
          </p:spPr>
          <p:txBody>
            <a:bodyPr/>
            <a:lstStyle/>
            <a:p>
              <a:endParaRPr lang="en-US"/>
            </a:p>
          </p:txBody>
        </p:sp>
        <p:sp>
          <p:nvSpPr>
            <p:cNvPr id="3135" name="Freeform 49"/>
            <p:cNvSpPr>
              <a:spLocks/>
            </p:cNvSpPr>
            <p:nvPr/>
          </p:nvSpPr>
          <p:spPr bwMode="auto">
            <a:xfrm>
              <a:off x="3687" y="1542"/>
              <a:ext cx="30" cy="72"/>
            </a:xfrm>
            <a:custGeom>
              <a:avLst/>
              <a:gdLst>
                <a:gd name="T0" fmla="*/ 19 w 30"/>
                <a:gd name="T1" fmla="*/ 0 h 72"/>
                <a:gd name="T2" fmla="*/ 19 w 30"/>
                <a:gd name="T3" fmla="*/ 0 h 72"/>
                <a:gd name="T4" fmla="*/ 15 w 30"/>
                <a:gd name="T5" fmla="*/ 18 h 72"/>
                <a:gd name="T6" fmla="*/ 10 w 30"/>
                <a:gd name="T7" fmla="*/ 38 h 72"/>
                <a:gd name="T8" fmla="*/ 4 w 30"/>
                <a:gd name="T9" fmla="*/ 56 h 72"/>
                <a:gd name="T10" fmla="*/ 0 w 30"/>
                <a:gd name="T11" fmla="*/ 72 h 72"/>
                <a:gd name="T12" fmla="*/ 10 w 30"/>
                <a:gd name="T13" fmla="*/ 72 h 72"/>
                <a:gd name="T14" fmla="*/ 14 w 30"/>
                <a:gd name="T15" fmla="*/ 58 h 72"/>
                <a:gd name="T16" fmla="*/ 20 w 30"/>
                <a:gd name="T17" fmla="*/ 40 h 72"/>
                <a:gd name="T18" fmla="*/ 26 w 30"/>
                <a:gd name="T19" fmla="*/ 20 h 72"/>
                <a:gd name="T20" fmla="*/ 30 w 30"/>
                <a:gd name="T21" fmla="*/ 0 h 72"/>
                <a:gd name="T22" fmla="*/ 30 w 30"/>
                <a:gd name="T23" fmla="*/ 0 h 72"/>
                <a:gd name="T24" fmla="*/ 19 w 30"/>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72"/>
                <a:gd name="T41" fmla="*/ 30 w 3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72">
                  <a:moveTo>
                    <a:pt x="19" y="0"/>
                  </a:moveTo>
                  <a:lnTo>
                    <a:pt x="19" y="0"/>
                  </a:lnTo>
                  <a:lnTo>
                    <a:pt x="15" y="18"/>
                  </a:lnTo>
                  <a:lnTo>
                    <a:pt x="10" y="38"/>
                  </a:lnTo>
                  <a:lnTo>
                    <a:pt x="4" y="56"/>
                  </a:lnTo>
                  <a:lnTo>
                    <a:pt x="0" y="72"/>
                  </a:lnTo>
                  <a:lnTo>
                    <a:pt x="10" y="72"/>
                  </a:lnTo>
                  <a:lnTo>
                    <a:pt x="14" y="58"/>
                  </a:lnTo>
                  <a:lnTo>
                    <a:pt x="20" y="40"/>
                  </a:lnTo>
                  <a:lnTo>
                    <a:pt x="26" y="20"/>
                  </a:lnTo>
                  <a:lnTo>
                    <a:pt x="30" y="0"/>
                  </a:lnTo>
                  <a:lnTo>
                    <a:pt x="19" y="0"/>
                  </a:lnTo>
                  <a:close/>
                </a:path>
              </a:pathLst>
            </a:custGeom>
            <a:solidFill>
              <a:srgbClr val="FFFFFF"/>
            </a:solidFill>
            <a:ln w="9525">
              <a:noFill/>
              <a:round/>
              <a:headEnd/>
              <a:tailEnd/>
            </a:ln>
          </p:spPr>
          <p:txBody>
            <a:bodyPr/>
            <a:lstStyle/>
            <a:p>
              <a:endParaRPr lang="en-US"/>
            </a:p>
          </p:txBody>
        </p:sp>
        <p:sp>
          <p:nvSpPr>
            <p:cNvPr id="3136" name="Freeform 50"/>
            <p:cNvSpPr>
              <a:spLocks/>
            </p:cNvSpPr>
            <p:nvPr/>
          </p:nvSpPr>
          <p:spPr bwMode="auto">
            <a:xfrm>
              <a:off x="3687" y="1477"/>
              <a:ext cx="30" cy="65"/>
            </a:xfrm>
            <a:custGeom>
              <a:avLst/>
              <a:gdLst>
                <a:gd name="T0" fmla="*/ 0 w 30"/>
                <a:gd name="T1" fmla="*/ 1 h 65"/>
                <a:gd name="T2" fmla="*/ 0 w 30"/>
                <a:gd name="T3" fmla="*/ 2 h 65"/>
                <a:gd name="T4" fmla="*/ 5 w 30"/>
                <a:gd name="T5" fmla="*/ 20 h 65"/>
                <a:gd name="T6" fmla="*/ 12 w 30"/>
                <a:gd name="T7" fmla="*/ 35 h 65"/>
                <a:gd name="T8" fmla="*/ 17 w 30"/>
                <a:gd name="T9" fmla="*/ 49 h 65"/>
                <a:gd name="T10" fmla="*/ 19 w 30"/>
                <a:gd name="T11" fmla="*/ 65 h 65"/>
                <a:gd name="T12" fmla="*/ 30 w 30"/>
                <a:gd name="T13" fmla="*/ 65 h 65"/>
                <a:gd name="T14" fmla="*/ 28 w 30"/>
                <a:gd name="T15" fmla="*/ 47 h 65"/>
                <a:gd name="T16" fmla="*/ 23 w 30"/>
                <a:gd name="T17" fmla="*/ 31 h 65"/>
                <a:gd name="T18" fmla="*/ 15 w 30"/>
                <a:gd name="T19" fmla="*/ 16 h 65"/>
                <a:gd name="T20" fmla="*/ 10 w 30"/>
                <a:gd name="T21" fmla="*/ 0 h 65"/>
                <a:gd name="T22" fmla="*/ 10 w 30"/>
                <a:gd name="T23" fmla="*/ 1 h 65"/>
                <a:gd name="T24" fmla="*/ 0 w 30"/>
                <a:gd name="T25" fmla="*/ 1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5"/>
                <a:gd name="T41" fmla="*/ 30 w 30"/>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5">
                  <a:moveTo>
                    <a:pt x="0" y="1"/>
                  </a:moveTo>
                  <a:lnTo>
                    <a:pt x="0" y="2"/>
                  </a:lnTo>
                  <a:lnTo>
                    <a:pt x="5" y="20"/>
                  </a:lnTo>
                  <a:lnTo>
                    <a:pt x="12" y="35"/>
                  </a:lnTo>
                  <a:lnTo>
                    <a:pt x="17" y="49"/>
                  </a:lnTo>
                  <a:lnTo>
                    <a:pt x="19" y="65"/>
                  </a:lnTo>
                  <a:lnTo>
                    <a:pt x="30" y="65"/>
                  </a:lnTo>
                  <a:lnTo>
                    <a:pt x="28" y="47"/>
                  </a:lnTo>
                  <a:lnTo>
                    <a:pt x="23" y="31"/>
                  </a:lnTo>
                  <a:lnTo>
                    <a:pt x="15" y="16"/>
                  </a:lnTo>
                  <a:lnTo>
                    <a:pt x="10" y="0"/>
                  </a:lnTo>
                  <a:lnTo>
                    <a:pt x="10" y="1"/>
                  </a:lnTo>
                  <a:lnTo>
                    <a:pt x="0" y="1"/>
                  </a:lnTo>
                  <a:close/>
                </a:path>
              </a:pathLst>
            </a:custGeom>
            <a:solidFill>
              <a:srgbClr val="FFFFFF"/>
            </a:solidFill>
            <a:ln w="9525">
              <a:noFill/>
              <a:round/>
              <a:headEnd/>
              <a:tailEnd/>
            </a:ln>
          </p:spPr>
          <p:txBody>
            <a:bodyPr/>
            <a:lstStyle/>
            <a:p>
              <a:endParaRPr lang="en-US"/>
            </a:p>
          </p:txBody>
        </p:sp>
        <p:sp>
          <p:nvSpPr>
            <p:cNvPr id="3137" name="Freeform 51"/>
            <p:cNvSpPr>
              <a:spLocks/>
            </p:cNvSpPr>
            <p:nvPr/>
          </p:nvSpPr>
          <p:spPr bwMode="auto">
            <a:xfrm>
              <a:off x="3687" y="1396"/>
              <a:ext cx="30" cy="82"/>
            </a:xfrm>
            <a:custGeom>
              <a:avLst/>
              <a:gdLst>
                <a:gd name="T0" fmla="*/ 19 w 30"/>
                <a:gd name="T1" fmla="*/ 0 h 82"/>
                <a:gd name="T2" fmla="*/ 19 w 30"/>
                <a:gd name="T3" fmla="*/ 0 h 82"/>
                <a:gd name="T4" fmla="*/ 13 w 30"/>
                <a:gd name="T5" fmla="*/ 20 h 82"/>
                <a:gd name="T6" fmla="*/ 6 w 30"/>
                <a:gd name="T7" fmla="*/ 42 h 82"/>
                <a:gd name="T8" fmla="*/ 1 w 30"/>
                <a:gd name="T9" fmla="*/ 64 h 82"/>
                <a:gd name="T10" fmla="*/ 0 w 30"/>
                <a:gd name="T11" fmla="*/ 82 h 82"/>
                <a:gd name="T12" fmla="*/ 10 w 30"/>
                <a:gd name="T13" fmla="*/ 82 h 82"/>
                <a:gd name="T14" fmla="*/ 11 w 30"/>
                <a:gd name="T15" fmla="*/ 64 h 82"/>
                <a:gd name="T16" fmla="*/ 16 w 30"/>
                <a:gd name="T17" fmla="*/ 44 h 82"/>
                <a:gd name="T18" fmla="*/ 24 w 30"/>
                <a:gd name="T19" fmla="*/ 22 h 82"/>
                <a:gd name="T20" fmla="*/ 30 w 30"/>
                <a:gd name="T21" fmla="*/ 2 h 82"/>
                <a:gd name="T22" fmla="*/ 30 w 30"/>
                <a:gd name="T23" fmla="*/ 2 h 82"/>
                <a:gd name="T24" fmla="*/ 19 w 30"/>
                <a:gd name="T25" fmla="*/ 0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82"/>
                <a:gd name="T41" fmla="*/ 30 w 30"/>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82">
                  <a:moveTo>
                    <a:pt x="19" y="0"/>
                  </a:moveTo>
                  <a:lnTo>
                    <a:pt x="19" y="0"/>
                  </a:lnTo>
                  <a:lnTo>
                    <a:pt x="13" y="20"/>
                  </a:lnTo>
                  <a:lnTo>
                    <a:pt x="6" y="42"/>
                  </a:lnTo>
                  <a:lnTo>
                    <a:pt x="1" y="64"/>
                  </a:lnTo>
                  <a:lnTo>
                    <a:pt x="0" y="82"/>
                  </a:lnTo>
                  <a:lnTo>
                    <a:pt x="10" y="82"/>
                  </a:lnTo>
                  <a:lnTo>
                    <a:pt x="11" y="64"/>
                  </a:lnTo>
                  <a:lnTo>
                    <a:pt x="16" y="44"/>
                  </a:lnTo>
                  <a:lnTo>
                    <a:pt x="24" y="22"/>
                  </a:lnTo>
                  <a:lnTo>
                    <a:pt x="30" y="2"/>
                  </a:lnTo>
                  <a:lnTo>
                    <a:pt x="19" y="0"/>
                  </a:lnTo>
                  <a:close/>
                </a:path>
              </a:pathLst>
            </a:custGeom>
            <a:solidFill>
              <a:srgbClr val="FFFFFF"/>
            </a:solidFill>
            <a:ln w="9525">
              <a:noFill/>
              <a:round/>
              <a:headEnd/>
              <a:tailEnd/>
            </a:ln>
          </p:spPr>
          <p:txBody>
            <a:bodyPr/>
            <a:lstStyle/>
            <a:p>
              <a:endParaRPr lang="en-US"/>
            </a:p>
          </p:txBody>
        </p:sp>
        <p:sp>
          <p:nvSpPr>
            <p:cNvPr id="3138" name="Freeform 52"/>
            <p:cNvSpPr>
              <a:spLocks/>
            </p:cNvSpPr>
            <p:nvPr/>
          </p:nvSpPr>
          <p:spPr bwMode="auto">
            <a:xfrm>
              <a:off x="3696" y="1337"/>
              <a:ext cx="24" cy="61"/>
            </a:xfrm>
            <a:custGeom>
              <a:avLst/>
              <a:gdLst>
                <a:gd name="T0" fmla="*/ 6 w 24"/>
                <a:gd name="T1" fmla="*/ 0 h 61"/>
                <a:gd name="T2" fmla="*/ 0 w 24"/>
                <a:gd name="T3" fmla="*/ 6 h 61"/>
                <a:gd name="T4" fmla="*/ 4 w 24"/>
                <a:gd name="T5" fmla="*/ 25 h 61"/>
                <a:gd name="T6" fmla="*/ 9 w 24"/>
                <a:gd name="T7" fmla="*/ 36 h 61"/>
                <a:gd name="T8" fmla="*/ 11 w 24"/>
                <a:gd name="T9" fmla="*/ 45 h 61"/>
                <a:gd name="T10" fmla="*/ 10 w 24"/>
                <a:gd name="T11" fmla="*/ 59 h 61"/>
                <a:gd name="T12" fmla="*/ 21 w 24"/>
                <a:gd name="T13" fmla="*/ 61 h 61"/>
                <a:gd name="T14" fmla="*/ 24 w 24"/>
                <a:gd name="T15" fmla="*/ 45 h 61"/>
                <a:gd name="T16" fmla="*/ 20 w 24"/>
                <a:gd name="T17" fmla="*/ 32 h 61"/>
                <a:gd name="T18" fmla="*/ 15 w 24"/>
                <a:gd name="T19" fmla="*/ 23 h 61"/>
                <a:gd name="T20" fmla="*/ 13 w 24"/>
                <a:gd name="T21" fmla="*/ 6 h 61"/>
                <a:gd name="T22" fmla="*/ 6 w 24"/>
                <a:gd name="T23" fmla="*/ 12 h 61"/>
                <a:gd name="T24" fmla="*/ 6 w 24"/>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1"/>
                <a:gd name="T41" fmla="*/ 24 w 2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1">
                  <a:moveTo>
                    <a:pt x="6" y="0"/>
                  </a:moveTo>
                  <a:lnTo>
                    <a:pt x="0" y="6"/>
                  </a:lnTo>
                  <a:lnTo>
                    <a:pt x="4" y="25"/>
                  </a:lnTo>
                  <a:lnTo>
                    <a:pt x="9" y="36"/>
                  </a:lnTo>
                  <a:lnTo>
                    <a:pt x="11" y="45"/>
                  </a:lnTo>
                  <a:lnTo>
                    <a:pt x="10" y="59"/>
                  </a:lnTo>
                  <a:lnTo>
                    <a:pt x="21" y="61"/>
                  </a:lnTo>
                  <a:lnTo>
                    <a:pt x="24" y="45"/>
                  </a:lnTo>
                  <a:lnTo>
                    <a:pt x="20" y="32"/>
                  </a:lnTo>
                  <a:lnTo>
                    <a:pt x="15" y="23"/>
                  </a:lnTo>
                  <a:lnTo>
                    <a:pt x="13" y="6"/>
                  </a:lnTo>
                  <a:lnTo>
                    <a:pt x="6" y="12"/>
                  </a:lnTo>
                  <a:lnTo>
                    <a:pt x="6" y="0"/>
                  </a:lnTo>
                  <a:close/>
                </a:path>
              </a:pathLst>
            </a:custGeom>
            <a:solidFill>
              <a:srgbClr val="FFFFFF"/>
            </a:solidFill>
            <a:ln w="9525">
              <a:noFill/>
              <a:round/>
              <a:headEnd/>
              <a:tailEnd/>
            </a:ln>
          </p:spPr>
          <p:txBody>
            <a:bodyPr/>
            <a:lstStyle/>
            <a:p>
              <a:endParaRPr lang="en-US"/>
            </a:p>
          </p:txBody>
        </p:sp>
        <p:sp>
          <p:nvSpPr>
            <p:cNvPr id="3139" name="Freeform 53"/>
            <p:cNvSpPr>
              <a:spLocks/>
            </p:cNvSpPr>
            <p:nvPr/>
          </p:nvSpPr>
          <p:spPr bwMode="auto">
            <a:xfrm>
              <a:off x="3702" y="1337"/>
              <a:ext cx="22" cy="12"/>
            </a:xfrm>
            <a:custGeom>
              <a:avLst/>
              <a:gdLst>
                <a:gd name="T0" fmla="*/ 22 w 22"/>
                <a:gd name="T1" fmla="*/ 6 h 12"/>
                <a:gd name="T2" fmla="*/ 16 w 22"/>
                <a:gd name="T3" fmla="*/ 0 h 12"/>
                <a:gd name="T4" fmla="*/ 0 w 22"/>
                <a:gd name="T5" fmla="*/ 0 h 12"/>
                <a:gd name="T6" fmla="*/ 0 w 22"/>
                <a:gd name="T7" fmla="*/ 12 h 12"/>
                <a:gd name="T8" fmla="*/ 16 w 22"/>
                <a:gd name="T9" fmla="*/ 12 h 12"/>
                <a:gd name="T10" fmla="*/ 10 w 22"/>
                <a:gd name="T11" fmla="*/ 6 h 12"/>
                <a:gd name="T12" fmla="*/ 16 w 22"/>
                <a:gd name="T13" fmla="*/ 12 h 12"/>
                <a:gd name="T14" fmla="*/ 21 w 22"/>
                <a:gd name="T15" fmla="*/ 10 h 12"/>
                <a:gd name="T16" fmla="*/ 22 w 22"/>
                <a:gd name="T17" fmla="*/ 6 h 12"/>
                <a:gd name="T18" fmla="*/ 21 w 22"/>
                <a:gd name="T19" fmla="*/ 2 h 12"/>
                <a:gd name="T20" fmla="*/ 16 w 22"/>
                <a:gd name="T21" fmla="*/ 0 h 12"/>
                <a:gd name="T22" fmla="*/ 22 w 22"/>
                <a:gd name="T23" fmla="*/ 6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12"/>
                <a:gd name="T38" fmla="*/ 22 w 22"/>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12">
                  <a:moveTo>
                    <a:pt x="22" y="6"/>
                  </a:moveTo>
                  <a:lnTo>
                    <a:pt x="16" y="0"/>
                  </a:lnTo>
                  <a:lnTo>
                    <a:pt x="0" y="0"/>
                  </a:lnTo>
                  <a:lnTo>
                    <a:pt x="0" y="12"/>
                  </a:lnTo>
                  <a:lnTo>
                    <a:pt x="16" y="12"/>
                  </a:lnTo>
                  <a:lnTo>
                    <a:pt x="10" y="6"/>
                  </a:lnTo>
                  <a:lnTo>
                    <a:pt x="16" y="12"/>
                  </a:lnTo>
                  <a:lnTo>
                    <a:pt x="21" y="10"/>
                  </a:lnTo>
                  <a:lnTo>
                    <a:pt x="22" y="6"/>
                  </a:lnTo>
                  <a:lnTo>
                    <a:pt x="21" y="2"/>
                  </a:lnTo>
                  <a:lnTo>
                    <a:pt x="16" y="0"/>
                  </a:lnTo>
                  <a:lnTo>
                    <a:pt x="22" y="6"/>
                  </a:lnTo>
                  <a:close/>
                </a:path>
              </a:pathLst>
            </a:custGeom>
            <a:solidFill>
              <a:srgbClr val="FFFFFF"/>
            </a:solidFill>
            <a:ln w="9525">
              <a:noFill/>
              <a:round/>
              <a:headEnd/>
              <a:tailEnd/>
            </a:ln>
          </p:spPr>
          <p:txBody>
            <a:bodyPr/>
            <a:lstStyle/>
            <a:p>
              <a:endParaRPr lang="en-US"/>
            </a:p>
          </p:txBody>
        </p:sp>
        <p:sp>
          <p:nvSpPr>
            <p:cNvPr id="3140" name="Freeform 54"/>
            <p:cNvSpPr>
              <a:spLocks/>
            </p:cNvSpPr>
            <p:nvPr/>
          </p:nvSpPr>
          <p:spPr bwMode="auto">
            <a:xfrm>
              <a:off x="3232" y="1973"/>
              <a:ext cx="276" cy="145"/>
            </a:xfrm>
            <a:custGeom>
              <a:avLst/>
              <a:gdLst>
                <a:gd name="T0" fmla="*/ 243 w 276"/>
                <a:gd name="T1" fmla="*/ 2 h 145"/>
                <a:gd name="T2" fmla="*/ 235 w 276"/>
                <a:gd name="T3" fmla="*/ 2 h 145"/>
                <a:gd name="T4" fmla="*/ 226 w 276"/>
                <a:gd name="T5" fmla="*/ 2 h 145"/>
                <a:gd name="T6" fmla="*/ 215 w 276"/>
                <a:gd name="T7" fmla="*/ 2 h 145"/>
                <a:gd name="T8" fmla="*/ 202 w 276"/>
                <a:gd name="T9" fmla="*/ 2 h 145"/>
                <a:gd name="T10" fmla="*/ 189 w 276"/>
                <a:gd name="T11" fmla="*/ 2 h 145"/>
                <a:gd name="T12" fmla="*/ 174 w 276"/>
                <a:gd name="T13" fmla="*/ 2 h 145"/>
                <a:gd name="T14" fmla="*/ 159 w 276"/>
                <a:gd name="T15" fmla="*/ 1 h 145"/>
                <a:gd name="T16" fmla="*/ 145 w 276"/>
                <a:gd name="T17" fmla="*/ 1 h 145"/>
                <a:gd name="T18" fmla="*/ 130 w 276"/>
                <a:gd name="T19" fmla="*/ 1 h 145"/>
                <a:gd name="T20" fmla="*/ 115 w 276"/>
                <a:gd name="T21" fmla="*/ 1 h 145"/>
                <a:gd name="T22" fmla="*/ 103 w 276"/>
                <a:gd name="T23" fmla="*/ 1 h 145"/>
                <a:gd name="T24" fmla="*/ 91 w 276"/>
                <a:gd name="T25" fmla="*/ 0 h 145"/>
                <a:gd name="T26" fmla="*/ 81 w 276"/>
                <a:gd name="T27" fmla="*/ 0 h 145"/>
                <a:gd name="T28" fmla="*/ 73 w 276"/>
                <a:gd name="T29" fmla="*/ 1 h 145"/>
                <a:gd name="T30" fmla="*/ 66 w 276"/>
                <a:gd name="T31" fmla="*/ 1 h 145"/>
                <a:gd name="T32" fmla="*/ 63 w 276"/>
                <a:gd name="T33" fmla="*/ 1 h 145"/>
                <a:gd name="T34" fmla="*/ 59 w 276"/>
                <a:gd name="T35" fmla="*/ 9 h 145"/>
                <a:gd name="T36" fmla="*/ 52 w 276"/>
                <a:gd name="T37" fmla="*/ 25 h 145"/>
                <a:gd name="T38" fmla="*/ 42 w 276"/>
                <a:gd name="T39" fmla="*/ 46 h 145"/>
                <a:gd name="T40" fmla="*/ 32 w 276"/>
                <a:gd name="T41" fmla="*/ 71 h 145"/>
                <a:gd name="T42" fmla="*/ 21 w 276"/>
                <a:gd name="T43" fmla="*/ 95 h 145"/>
                <a:gd name="T44" fmla="*/ 11 w 276"/>
                <a:gd name="T45" fmla="*/ 118 h 145"/>
                <a:gd name="T46" fmla="*/ 4 w 276"/>
                <a:gd name="T47" fmla="*/ 134 h 145"/>
                <a:gd name="T48" fmla="*/ 0 w 276"/>
                <a:gd name="T49" fmla="*/ 145 h 145"/>
                <a:gd name="T50" fmla="*/ 5 w 276"/>
                <a:gd name="T51" fmla="*/ 145 h 145"/>
                <a:gd name="T52" fmla="*/ 14 w 276"/>
                <a:gd name="T53" fmla="*/ 145 h 145"/>
                <a:gd name="T54" fmla="*/ 26 w 276"/>
                <a:gd name="T55" fmla="*/ 145 h 145"/>
                <a:gd name="T56" fmla="*/ 40 w 276"/>
                <a:gd name="T57" fmla="*/ 145 h 145"/>
                <a:gd name="T58" fmla="*/ 57 w 276"/>
                <a:gd name="T59" fmla="*/ 145 h 145"/>
                <a:gd name="T60" fmla="*/ 75 w 276"/>
                <a:gd name="T61" fmla="*/ 145 h 145"/>
                <a:gd name="T62" fmla="*/ 95 w 276"/>
                <a:gd name="T63" fmla="*/ 145 h 145"/>
                <a:gd name="T64" fmla="*/ 115 w 276"/>
                <a:gd name="T65" fmla="*/ 145 h 145"/>
                <a:gd name="T66" fmla="*/ 137 w 276"/>
                <a:gd name="T67" fmla="*/ 145 h 145"/>
                <a:gd name="T68" fmla="*/ 159 w 276"/>
                <a:gd name="T69" fmla="*/ 145 h 145"/>
                <a:gd name="T70" fmla="*/ 181 w 276"/>
                <a:gd name="T71" fmla="*/ 145 h 145"/>
                <a:gd name="T72" fmla="*/ 202 w 276"/>
                <a:gd name="T73" fmla="*/ 145 h 145"/>
                <a:gd name="T74" fmla="*/ 223 w 276"/>
                <a:gd name="T75" fmla="*/ 145 h 145"/>
                <a:gd name="T76" fmla="*/ 243 w 276"/>
                <a:gd name="T77" fmla="*/ 145 h 145"/>
                <a:gd name="T78" fmla="*/ 261 w 276"/>
                <a:gd name="T79" fmla="*/ 145 h 145"/>
                <a:gd name="T80" fmla="*/ 276 w 276"/>
                <a:gd name="T81" fmla="*/ 145 h 145"/>
                <a:gd name="T82" fmla="*/ 276 w 276"/>
                <a:gd name="T83" fmla="*/ 127 h 145"/>
                <a:gd name="T84" fmla="*/ 276 w 276"/>
                <a:gd name="T85" fmla="*/ 111 h 145"/>
                <a:gd name="T86" fmla="*/ 276 w 276"/>
                <a:gd name="T87" fmla="*/ 99 h 145"/>
                <a:gd name="T88" fmla="*/ 276 w 276"/>
                <a:gd name="T89" fmla="*/ 85 h 145"/>
                <a:gd name="T90" fmla="*/ 274 w 276"/>
                <a:gd name="T91" fmla="*/ 75 h 145"/>
                <a:gd name="T92" fmla="*/ 271 w 276"/>
                <a:gd name="T93" fmla="*/ 63 h 145"/>
                <a:gd name="T94" fmla="*/ 268 w 276"/>
                <a:gd name="T95" fmla="*/ 52 h 145"/>
                <a:gd name="T96" fmla="*/ 263 w 276"/>
                <a:gd name="T97" fmla="*/ 40 h 145"/>
                <a:gd name="T98" fmla="*/ 258 w 276"/>
                <a:gd name="T99" fmla="*/ 30 h 145"/>
                <a:gd name="T100" fmla="*/ 253 w 276"/>
                <a:gd name="T101" fmla="*/ 20 h 145"/>
                <a:gd name="T102" fmla="*/ 248 w 276"/>
                <a:gd name="T103" fmla="*/ 10 h 145"/>
                <a:gd name="T104" fmla="*/ 243 w 276"/>
                <a:gd name="T105" fmla="*/ 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145"/>
                <a:gd name="T161" fmla="*/ 276 w 276"/>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145">
                  <a:moveTo>
                    <a:pt x="243" y="2"/>
                  </a:move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7"/>
                  </a:lnTo>
                  <a:lnTo>
                    <a:pt x="276" y="111"/>
                  </a:lnTo>
                  <a:lnTo>
                    <a:pt x="276" y="99"/>
                  </a:lnTo>
                  <a:lnTo>
                    <a:pt x="276" y="85"/>
                  </a:lnTo>
                  <a:lnTo>
                    <a:pt x="274" y="75"/>
                  </a:lnTo>
                  <a:lnTo>
                    <a:pt x="271" y="63"/>
                  </a:lnTo>
                  <a:lnTo>
                    <a:pt x="268" y="52"/>
                  </a:lnTo>
                  <a:lnTo>
                    <a:pt x="263" y="40"/>
                  </a:lnTo>
                  <a:lnTo>
                    <a:pt x="258" y="30"/>
                  </a:lnTo>
                  <a:lnTo>
                    <a:pt x="253" y="20"/>
                  </a:lnTo>
                  <a:lnTo>
                    <a:pt x="248" y="10"/>
                  </a:lnTo>
                  <a:lnTo>
                    <a:pt x="243" y="2"/>
                  </a:lnTo>
                  <a:close/>
                </a:path>
              </a:pathLst>
            </a:custGeom>
            <a:solidFill>
              <a:srgbClr val="000000"/>
            </a:solidFill>
            <a:ln w="9525">
              <a:noFill/>
              <a:round/>
              <a:headEnd/>
              <a:tailEnd/>
            </a:ln>
          </p:spPr>
          <p:txBody>
            <a:bodyPr/>
            <a:lstStyle/>
            <a:p>
              <a:endParaRPr lang="en-US"/>
            </a:p>
          </p:txBody>
        </p:sp>
        <p:sp>
          <p:nvSpPr>
            <p:cNvPr id="3141" name="Freeform 55"/>
            <p:cNvSpPr>
              <a:spLocks/>
            </p:cNvSpPr>
            <p:nvPr/>
          </p:nvSpPr>
          <p:spPr bwMode="auto">
            <a:xfrm>
              <a:off x="3501" y="1857"/>
              <a:ext cx="339" cy="172"/>
            </a:xfrm>
            <a:custGeom>
              <a:avLst/>
              <a:gdLst>
                <a:gd name="T0" fmla="*/ 45 w 339"/>
                <a:gd name="T1" fmla="*/ 170 h 172"/>
                <a:gd name="T2" fmla="*/ 22 w 339"/>
                <a:gd name="T3" fmla="*/ 155 h 172"/>
                <a:gd name="T4" fmla="*/ 5 w 339"/>
                <a:gd name="T5" fmla="*/ 132 h 172"/>
                <a:gd name="T6" fmla="*/ 0 w 339"/>
                <a:gd name="T7" fmla="*/ 109 h 172"/>
                <a:gd name="T8" fmla="*/ 7 w 339"/>
                <a:gd name="T9" fmla="*/ 93 h 172"/>
                <a:gd name="T10" fmla="*/ 17 w 339"/>
                <a:gd name="T11" fmla="*/ 80 h 172"/>
                <a:gd name="T12" fmla="*/ 26 w 339"/>
                <a:gd name="T13" fmla="*/ 70 h 172"/>
                <a:gd name="T14" fmla="*/ 34 w 339"/>
                <a:gd name="T15" fmla="*/ 63 h 172"/>
                <a:gd name="T16" fmla="*/ 40 w 339"/>
                <a:gd name="T17" fmla="*/ 46 h 172"/>
                <a:gd name="T18" fmla="*/ 49 w 339"/>
                <a:gd name="T19" fmla="*/ 17 h 172"/>
                <a:gd name="T20" fmla="*/ 59 w 339"/>
                <a:gd name="T21" fmla="*/ 4 h 172"/>
                <a:gd name="T22" fmla="*/ 69 w 339"/>
                <a:gd name="T23" fmla="*/ 1 h 172"/>
                <a:gd name="T24" fmla="*/ 77 w 339"/>
                <a:gd name="T25" fmla="*/ 0 h 172"/>
                <a:gd name="T26" fmla="*/ 85 w 339"/>
                <a:gd name="T27" fmla="*/ 1 h 172"/>
                <a:gd name="T28" fmla="*/ 84 w 339"/>
                <a:gd name="T29" fmla="*/ 6 h 172"/>
                <a:gd name="T30" fmla="*/ 76 w 339"/>
                <a:gd name="T31" fmla="*/ 19 h 172"/>
                <a:gd name="T32" fmla="*/ 79 w 339"/>
                <a:gd name="T33" fmla="*/ 32 h 172"/>
                <a:gd name="T34" fmla="*/ 91 w 339"/>
                <a:gd name="T35" fmla="*/ 45 h 172"/>
                <a:gd name="T36" fmla="*/ 98 w 339"/>
                <a:gd name="T37" fmla="*/ 56 h 172"/>
                <a:gd name="T38" fmla="*/ 108 w 339"/>
                <a:gd name="T39" fmla="*/ 56 h 172"/>
                <a:gd name="T40" fmla="*/ 122 w 339"/>
                <a:gd name="T41" fmla="*/ 54 h 172"/>
                <a:gd name="T42" fmla="*/ 146 w 339"/>
                <a:gd name="T43" fmla="*/ 50 h 172"/>
                <a:gd name="T44" fmla="*/ 173 w 339"/>
                <a:gd name="T45" fmla="*/ 46 h 172"/>
                <a:gd name="T46" fmla="*/ 196 w 339"/>
                <a:gd name="T47" fmla="*/ 44 h 172"/>
                <a:gd name="T48" fmla="*/ 206 w 339"/>
                <a:gd name="T49" fmla="*/ 39 h 172"/>
                <a:gd name="T50" fmla="*/ 215 w 339"/>
                <a:gd name="T51" fmla="*/ 23 h 172"/>
                <a:gd name="T52" fmla="*/ 227 w 339"/>
                <a:gd name="T53" fmla="*/ 8 h 172"/>
                <a:gd name="T54" fmla="*/ 244 w 339"/>
                <a:gd name="T55" fmla="*/ 1 h 172"/>
                <a:gd name="T56" fmla="*/ 247 w 339"/>
                <a:gd name="T57" fmla="*/ 12 h 172"/>
                <a:gd name="T58" fmla="*/ 234 w 339"/>
                <a:gd name="T59" fmla="*/ 35 h 172"/>
                <a:gd name="T60" fmla="*/ 242 w 339"/>
                <a:gd name="T61" fmla="*/ 40 h 172"/>
                <a:gd name="T62" fmla="*/ 256 w 339"/>
                <a:gd name="T63" fmla="*/ 25 h 172"/>
                <a:gd name="T64" fmla="*/ 264 w 339"/>
                <a:gd name="T65" fmla="*/ 10 h 172"/>
                <a:gd name="T66" fmla="*/ 273 w 339"/>
                <a:gd name="T67" fmla="*/ 3 h 172"/>
                <a:gd name="T68" fmla="*/ 284 w 339"/>
                <a:gd name="T69" fmla="*/ 10 h 172"/>
                <a:gd name="T70" fmla="*/ 278 w 339"/>
                <a:gd name="T71" fmla="*/ 27 h 172"/>
                <a:gd name="T72" fmla="*/ 281 w 339"/>
                <a:gd name="T73" fmla="*/ 29 h 172"/>
                <a:gd name="T74" fmla="*/ 297 w 339"/>
                <a:gd name="T75" fmla="*/ 16 h 172"/>
                <a:gd name="T76" fmla="*/ 317 w 339"/>
                <a:gd name="T77" fmla="*/ 3 h 172"/>
                <a:gd name="T78" fmla="*/ 334 w 339"/>
                <a:gd name="T79" fmla="*/ 3 h 172"/>
                <a:gd name="T80" fmla="*/ 330 w 339"/>
                <a:gd name="T81" fmla="*/ 19 h 172"/>
                <a:gd name="T82" fmla="*/ 307 w 339"/>
                <a:gd name="T83" fmla="*/ 36 h 172"/>
                <a:gd name="T84" fmla="*/ 283 w 339"/>
                <a:gd name="T85" fmla="*/ 55 h 172"/>
                <a:gd name="T86" fmla="*/ 266 w 339"/>
                <a:gd name="T87" fmla="*/ 70 h 172"/>
                <a:gd name="T88" fmla="*/ 256 w 339"/>
                <a:gd name="T89" fmla="*/ 75 h 172"/>
                <a:gd name="T90" fmla="*/ 244 w 339"/>
                <a:gd name="T91" fmla="*/ 79 h 172"/>
                <a:gd name="T92" fmla="*/ 232 w 339"/>
                <a:gd name="T93" fmla="*/ 85 h 172"/>
                <a:gd name="T94" fmla="*/ 211 w 339"/>
                <a:gd name="T95" fmla="*/ 92 h 172"/>
                <a:gd name="T96" fmla="*/ 190 w 339"/>
                <a:gd name="T97" fmla="*/ 99 h 172"/>
                <a:gd name="T98" fmla="*/ 173 w 339"/>
                <a:gd name="T99" fmla="*/ 107 h 172"/>
                <a:gd name="T100" fmla="*/ 161 w 339"/>
                <a:gd name="T101" fmla="*/ 115 h 172"/>
                <a:gd name="T102" fmla="*/ 129 w 339"/>
                <a:gd name="T103" fmla="*/ 126 h 172"/>
                <a:gd name="T104" fmla="*/ 91 w 339"/>
                <a:gd name="T105" fmla="*/ 143 h 172"/>
                <a:gd name="T106" fmla="*/ 62 w 339"/>
                <a:gd name="T107" fmla="*/ 163 h 1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172"/>
                <a:gd name="T164" fmla="*/ 339 w 339"/>
                <a:gd name="T165" fmla="*/ 172 h 1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172">
                  <a:moveTo>
                    <a:pt x="57" y="172"/>
                  </a:moveTo>
                  <a:lnTo>
                    <a:pt x="45" y="170"/>
                  </a:lnTo>
                  <a:lnTo>
                    <a:pt x="33" y="164"/>
                  </a:lnTo>
                  <a:lnTo>
                    <a:pt x="22" y="155"/>
                  </a:lnTo>
                  <a:lnTo>
                    <a:pt x="12" y="144"/>
                  </a:lnTo>
                  <a:lnTo>
                    <a:pt x="5" y="132"/>
                  </a:lnTo>
                  <a:lnTo>
                    <a:pt x="1" y="121"/>
                  </a:lnTo>
                  <a:lnTo>
                    <a:pt x="0" y="109"/>
                  </a:lnTo>
                  <a:lnTo>
                    <a:pt x="3" y="100"/>
                  </a:lnTo>
                  <a:lnTo>
                    <a:pt x="7" y="93"/>
                  </a:lnTo>
                  <a:lnTo>
                    <a:pt x="11" y="87"/>
                  </a:lnTo>
                  <a:lnTo>
                    <a:pt x="17" y="80"/>
                  </a:lnTo>
                  <a:lnTo>
                    <a:pt x="21" y="75"/>
                  </a:lnTo>
                  <a:lnTo>
                    <a:pt x="26" y="70"/>
                  </a:lnTo>
                  <a:lnTo>
                    <a:pt x="30" y="66"/>
                  </a:lnTo>
                  <a:lnTo>
                    <a:pt x="34" y="63"/>
                  </a:lnTo>
                  <a:lnTo>
                    <a:pt x="37" y="59"/>
                  </a:lnTo>
                  <a:lnTo>
                    <a:pt x="40" y="46"/>
                  </a:lnTo>
                  <a:lnTo>
                    <a:pt x="44" y="30"/>
                  </a:lnTo>
                  <a:lnTo>
                    <a:pt x="49" y="17"/>
                  </a:lnTo>
                  <a:lnTo>
                    <a:pt x="55" y="7"/>
                  </a:lnTo>
                  <a:lnTo>
                    <a:pt x="59" y="4"/>
                  </a:lnTo>
                  <a:lnTo>
                    <a:pt x="64" y="2"/>
                  </a:lnTo>
                  <a:lnTo>
                    <a:pt x="69" y="1"/>
                  </a:lnTo>
                  <a:lnTo>
                    <a:pt x="73" y="0"/>
                  </a:lnTo>
                  <a:lnTo>
                    <a:pt x="77" y="0"/>
                  </a:lnTo>
                  <a:lnTo>
                    <a:pt x="81" y="1"/>
                  </a:lnTo>
                  <a:lnTo>
                    <a:pt x="85" y="1"/>
                  </a:lnTo>
                  <a:lnTo>
                    <a:pt x="90" y="2"/>
                  </a:lnTo>
                  <a:lnTo>
                    <a:pt x="84" y="6"/>
                  </a:lnTo>
                  <a:lnTo>
                    <a:pt x="79" y="12"/>
                  </a:lnTo>
                  <a:lnTo>
                    <a:pt x="76" y="19"/>
                  </a:lnTo>
                  <a:lnTo>
                    <a:pt x="75" y="26"/>
                  </a:lnTo>
                  <a:lnTo>
                    <a:pt x="79" y="32"/>
                  </a:lnTo>
                  <a:lnTo>
                    <a:pt x="85" y="39"/>
                  </a:lnTo>
                  <a:lnTo>
                    <a:pt x="91" y="45"/>
                  </a:lnTo>
                  <a:lnTo>
                    <a:pt x="95" y="51"/>
                  </a:lnTo>
                  <a:lnTo>
                    <a:pt x="98" y="56"/>
                  </a:lnTo>
                  <a:lnTo>
                    <a:pt x="103" y="56"/>
                  </a:lnTo>
                  <a:lnTo>
                    <a:pt x="108" y="56"/>
                  </a:lnTo>
                  <a:lnTo>
                    <a:pt x="114" y="57"/>
                  </a:lnTo>
                  <a:lnTo>
                    <a:pt x="122" y="54"/>
                  </a:lnTo>
                  <a:lnTo>
                    <a:pt x="133" y="52"/>
                  </a:lnTo>
                  <a:lnTo>
                    <a:pt x="146" y="50"/>
                  </a:lnTo>
                  <a:lnTo>
                    <a:pt x="160" y="48"/>
                  </a:lnTo>
                  <a:lnTo>
                    <a:pt x="173" y="46"/>
                  </a:lnTo>
                  <a:lnTo>
                    <a:pt x="186" y="45"/>
                  </a:lnTo>
                  <a:lnTo>
                    <a:pt x="196" y="44"/>
                  </a:lnTo>
                  <a:lnTo>
                    <a:pt x="203" y="44"/>
                  </a:lnTo>
                  <a:lnTo>
                    <a:pt x="206" y="39"/>
                  </a:lnTo>
                  <a:lnTo>
                    <a:pt x="211" y="31"/>
                  </a:lnTo>
                  <a:lnTo>
                    <a:pt x="215" y="23"/>
                  </a:lnTo>
                  <a:lnTo>
                    <a:pt x="221" y="16"/>
                  </a:lnTo>
                  <a:lnTo>
                    <a:pt x="227" y="8"/>
                  </a:lnTo>
                  <a:lnTo>
                    <a:pt x="236" y="3"/>
                  </a:lnTo>
                  <a:lnTo>
                    <a:pt x="244" y="1"/>
                  </a:lnTo>
                  <a:lnTo>
                    <a:pt x="253" y="3"/>
                  </a:lnTo>
                  <a:lnTo>
                    <a:pt x="247" y="12"/>
                  </a:lnTo>
                  <a:lnTo>
                    <a:pt x="240" y="24"/>
                  </a:lnTo>
                  <a:lnTo>
                    <a:pt x="234" y="35"/>
                  </a:lnTo>
                  <a:lnTo>
                    <a:pt x="232" y="46"/>
                  </a:lnTo>
                  <a:lnTo>
                    <a:pt x="242" y="40"/>
                  </a:lnTo>
                  <a:lnTo>
                    <a:pt x="249" y="32"/>
                  </a:lnTo>
                  <a:lnTo>
                    <a:pt x="256" y="25"/>
                  </a:lnTo>
                  <a:lnTo>
                    <a:pt x="260" y="17"/>
                  </a:lnTo>
                  <a:lnTo>
                    <a:pt x="264" y="10"/>
                  </a:lnTo>
                  <a:lnTo>
                    <a:pt x="268" y="5"/>
                  </a:lnTo>
                  <a:lnTo>
                    <a:pt x="273" y="3"/>
                  </a:lnTo>
                  <a:lnTo>
                    <a:pt x="281" y="3"/>
                  </a:lnTo>
                  <a:lnTo>
                    <a:pt x="284" y="10"/>
                  </a:lnTo>
                  <a:lnTo>
                    <a:pt x="282" y="19"/>
                  </a:lnTo>
                  <a:lnTo>
                    <a:pt x="278" y="27"/>
                  </a:lnTo>
                  <a:lnTo>
                    <a:pt x="275" y="33"/>
                  </a:lnTo>
                  <a:lnTo>
                    <a:pt x="281" y="29"/>
                  </a:lnTo>
                  <a:lnTo>
                    <a:pt x="289" y="23"/>
                  </a:lnTo>
                  <a:lnTo>
                    <a:pt x="297" y="16"/>
                  </a:lnTo>
                  <a:lnTo>
                    <a:pt x="308" y="8"/>
                  </a:lnTo>
                  <a:lnTo>
                    <a:pt x="317" y="3"/>
                  </a:lnTo>
                  <a:lnTo>
                    <a:pt x="325" y="1"/>
                  </a:lnTo>
                  <a:lnTo>
                    <a:pt x="334" y="3"/>
                  </a:lnTo>
                  <a:lnTo>
                    <a:pt x="339" y="11"/>
                  </a:lnTo>
                  <a:lnTo>
                    <a:pt x="330" y="19"/>
                  </a:lnTo>
                  <a:lnTo>
                    <a:pt x="318" y="27"/>
                  </a:lnTo>
                  <a:lnTo>
                    <a:pt x="307" y="36"/>
                  </a:lnTo>
                  <a:lnTo>
                    <a:pt x="294" y="46"/>
                  </a:lnTo>
                  <a:lnTo>
                    <a:pt x="283" y="55"/>
                  </a:lnTo>
                  <a:lnTo>
                    <a:pt x="273" y="64"/>
                  </a:lnTo>
                  <a:lnTo>
                    <a:pt x="266" y="70"/>
                  </a:lnTo>
                  <a:lnTo>
                    <a:pt x="263" y="75"/>
                  </a:lnTo>
                  <a:lnTo>
                    <a:pt x="256" y="75"/>
                  </a:lnTo>
                  <a:lnTo>
                    <a:pt x="249" y="77"/>
                  </a:lnTo>
                  <a:lnTo>
                    <a:pt x="244" y="79"/>
                  </a:lnTo>
                  <a:lnTo>
                    <a:pt x="241" y="83"/>
                  </a:lnTo>
                  <a:lnTo>
                    <a:pt x="232" y="85"/>
                  </a:lnTo>
                  <a:lnTo>
                    <a:pt x="221" y="89"/>
                  </a:lnTo>
                  <a:lnTo>
                    <a:pt x="211" y="92"/>
                  </a:lnTo>
                  <a:lnTo>
                    <a:pt x="200" y="95"/>
                  </a:lnTo>
                  <a:lnTo>
                    <a:pt x="190" y="99"/>
                  </a:lnTo>
                  <a:lnTo>
                    <a:pt x="180" y="103"/>
                  </a:lnTo>
                  <a:lnTo>
                    <a:pt x="173" y="107"/>
                  </a:lnTo>
                  <a:lnTo>
                    <a:pt x="169" y="112"/>
                  </a:lnTo>
                  <a:lnTo>
                    <a:pt x="161" y="115"/>
                  </a:lnTo>
                  <a:lnTo>
                    <a:pt x="147" y="120"/>
                  </a:lnTo>
                  <a:lnTo>
                    <a:pt x="129" y="126"/>
                  </a:lnTo>
                  <a:lnTo>
                    <a:pt x="109" y="134"/>
                  </a:lnTo>
                  <a:lnTo>
                    <a:pt x="91" y="143"/>
                  </a:lnTo>
                  <a:lnTo>
                    <a:pt x="74" y="152"/>
                  </a:lnTo>
                  <a:lnTo>
                    <a:pt x="62" y="163"/>
                  </a:lnTo>
                  <a:lnTo>
                    <a:pt x="57" y="172"/>
                  </a:lnTo>
                  <a:close/>
                </a:path>
              </a:pathLst>
            </a:custGeom>
            <a:solidFill>
              <a:srgbClr val="FFFFFF"/>
            </a:solidFill>
            <a:ln w="9525">
              <a:noFill/>
              <a:round/>
              <a:headEnd/>
              <a:tailEnd/>
            </a:ln>
          </p:spPr>
          <p:txBody>
            <a:bodyPr/>
            <a:lstStyle/>
            <a:p>
              <a:endParaRPr lang="en-US"/>
            </a:p>
          </p:txBody>
        </p:sp>
        <p:sp>
          <p:nvSpPr>
            <p:cNvPr id="3142" name="Freeform 56"/>
            <p:cNvSpPr>
              <a:spLocks/>
            </p:cNvSpPr>
            <p:nvPr/>
          </p:nvSpPr>
          <p:spPr bwMode="auto">
            <a:xfrm>
              <a:off x="3496" y="1954"/>
              <a:ext cx="62" cy="80"/>
            </a:xfrm>
            <a:custGeom>
              <a:avLst/>
              <a:gdLst>
                <a:gd name="T0" fmla="*/ 3 w 62"/>
                <a:gd name="T1" fmla="*/ 1 h 80"/>
                <a:gd name="T2" fmla="*/ 3 w 62"/>
                <a:gd name="T3" fmla="*/ 0 h 80"/>
                <a:gd name="T4" fmla="*/ 0 w 62"/>
                <a:gd name="T5" fmla="*/ 12 h 80"/>
                <a:gd name="T6" fmla="*/ 1 w 62"/>
                <a:gd name="T7" fmla="*/ 25 h 80"/>
                <a:gd name="T8" fmla="*/ 5 w 62"/>
                <a:gd name="T9" fmla="*/ 37 h 80"/>
                <a:gd name="T10" fmla="*/ 13 w 62"/>
                <a:gd name="T11" fmla="*/ 50 h 80"/>
                <a:gd name="T12" fmla="*/ 23 w 62"/>
                <a:gd name="T13" fmla="*/ 63 h 80"/>
                <a:gd name="T14" fmla="*/ 35 w 62"/>
                <a:gd name="T15" fmla="*/ 72 h 80"/>
                <a:gd name="T16" fmla="*/ 49 w 62"/>
                <a:gd name="T17" fmla="*/ 78 h 80"/>
                <a:gd name="T18" fmla="*/ 62 w 62"/>
                <a:gd name="T19" fmla="*/ 80 h 80"/>
                <a:gd name="T20" fmla="*/ 62 w 62"/>
                <a:gd name="T21" fmla="*/ 70 h 80"/>
                <a:gd name="T22" fmla="*/ 51 w 62"/>
                <a:gd name="T23" fmla="*/ 68 h 80"/>
                <a:gd name="T24" fmla="*/ 41 w 62"/>
                <a:gd name="T25" fmla="*/ 61 h 80"/>
                <a:gd name="T26" fmla="*/ 31 w 62"/>
                <a:gd name="T27" fmla="*/ 54 h 80"/>
                <a:gd name="T28" fmla="*/ 22 w 62"/>
                <a:gd name="T29" fmla="*/ 44 h 80"/>
                <a:gd name="T30" fmla="*/ 15 w 62"/>
                <a:gd name="T31" fmla="*/ 33 h 80"/>
                <a:gd name="T32" fmla="*/ 11 w 62"/>
                <a:gd name="T33" fmla="*/ 23 h 80"/>
                <a:gd name="T34" fmla="*/ 10 w 62"/>
                <a:gd name="T35" fmla="*/ 12 h 80"/>
                <a:gd name="T36" fmla="*/ 13 w 62"/>
                <a:gd name="T37" fmla="*/ 6 h 80"/>
                <a:gd name="T38" fmla="*/ 13 w 62"/>
                <a:gd name="T39" fmla="*/ 5 h 80"/>
                <a:gd name="T40" fmla="*/ 3 w 62"/>
                <a:gd name="T41" fmla="*/ 1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
                <a:gd name="T64" fmla="*/ 0 h 80"/>
                <a:gd name="T65" fmla="*/ 62 w 62"/>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 h="80">
                  <a:moveTo>
                    <a:pt x="3" y="1"/>
                  </a:moveTo>
                  <a:lnTo>
                    <a:pt x="3" y="0"/>
                  </a:lnTo>
                  <a:lnTo>
                    <a:pt x="0" y="12"/>
                  </a:lnTo>
                  <a:lnTo>
                    <a:pt x="1" y="25"/>
                  </a:lnTo>
                  <a:lnTo>
                    <a:pt x="5" y="37"/>
                  </a:lnTo>
                  <a:lnTo>
                    <a:pt x="13" y="50"/>
                  </a:lnTo>
                  <a:lnTo>
                    <a:pt x="23" y="63"/>
                  </a:lnTo>
                  <a:lnTo>
                    <a:pt x="35" y="72"/>
                  </a:lnTo>
                  <a:lnTo>
                    <a:pt x="49" y="78"/>
                  </a:lnTo>
                  <a:lnTo>
                    <a:pt x="62" y="80"/>
                  </a:lnTo>
                  <a:lnTo>
                    <a:pt x="62" y="70"/>
                  </a:lnTo>
                  <a:lnTo>
                    <a:pt x="51" y="68"/>
                  </a:lnTo>
                  <a:lnTo>
                    <a:pt x="41" y="61"/>
                  </a:lnTo>
                  <a:lnTo>
                    <a:pt x="31" y="54"/>
                  </a:lnTo>
                  <a:lnTo>
                    <a:pt x="22" y="44"/>
                  </a:lnTo>
                  <a:lnTo>
                    <a:pt x="15" y="33"/>
                  </a:lnTo>
                  <a:lnTo>
                    <a:pt x="11" y="23"/>
                  </a:lnTo>
                  <a:lnTo>
                    <a:pt x="10" y="12"/>
                  </a:lnTo>
                  <a:lnTo>
                    <a:pt x="13" y="6"/>
                  </a:lnTo>
                  <a:lnTo>
                    <a:pt x="13" y="5"/>
                  </a:lnTo>
                  <a:lnTo>
                    <a:pt x="3" y="1"/>
                  </a:lnTo>
                  <a:close/>
                </a:path>
              </a:pathLst>
            </a:custGeom>
            <a:solidFill>
              <a:srgbClr val="000000"/>
            </a:solidFill>
            <a:ln w="9525">
              <a:noFill/>
              <a:round/>
              <a:headEnd/>
              <a:tailEnd/>
            </a:ln>
          </p:spPr>
          <p:txBody>
            <a:bodyPr/>
            <a:lstStyle/>
            <a:p>
              <a:endParaRPr lang="en-US"/>
            </a:p>
          </p:txBody>
        </p:sp>
        <p:sp>
          <p:nvSpPr>
            <p:cNvPr id="3143" name="Freeform 57"/>
            <p:cNvSpPr>
              <a:spLocks/>
            </p:cNvSpPr>
            <p:nvPr/>
          </p:nvSpPr>
          <p:spPr bwMode="auto">
            <a:xfrm>
              <a:off x="3499" y="1912"/>
              <a:ext cx="45" cy="47"/>
            </a:xfrm>
            <a:custGeom>
              <a:avLst/>
              <a:gdLst>
                <a:gd name="T0" fmla="*/ 34 w 45"/>
                <a:gd name="T1" fmla="*/ 4 h 47"/>
                <a:gd name="T2" fmla="*/ 36 w 45"/>
                <a:gd name="T3" fmla="*/ 0 h 47"/>
                <a:gd name="T4" fmla="*/ 33 w 45"/>
                <a:gd name="T5" fmla="*/ 3 h 47"/>
                <a:gd name="T6" fmla="*/ 29 w 45"/>
                <a:gd name="T7" fmla="*/ 6 h 47"/>
                <a:gd name="T8" fmla="*/ 24 w 45"/>
                <a:gd name="T9" fmla="*/ 11 h 47"/>
                <a:gd name="T10" fmla="*/ 19 w 45"/>
                <a:gd name="T11" fmla="*/ 16 h 47"/>
                <a:gd name="T12" fmla="*/ 14 w 45"/>
                <a:gd name="T13" fmla="*/ 22 h 47"/>
                <a:gd name="T14" fmla="*/ 9 w 45"/>
                <a:gd name="T15" fmla="*/ 28 h 47"/>
                <a:gd name="T16" fmla="*/ 4 w 45"/>
                <a:gd name="T17" fmla="*/ 35 h 47"/>
                <a:gd name="T18" fmla="*/ 0 w 45"/>
                <a:gd name="T19" fmla="*/ 43 h 47"/>
                <a:gd name="T20" fmla="*/ 10 w 45"/>
                <a:gd name="T21" fmla="*/ 47 h 47"/>
                <a:gd name="T22" fmla="*/ 14 w 45"/>
                <a:gd name="T23" fmla="*/ 41 h 47"/>
                <a:gd name="T24" fmla="*/ 18 w 45"/>
                <a:gd name="T25" fmla="*/ 35 h 47"/>
                <a:gd name="T26" fmla="*/ 23 w 45"/>
                <a:gd name="T27" fmla="*/ 28 h 47"/>
                <a:gd name="T28" fmla="*/ 27 w 45"/>
                <a:gd name="T29" fmla="*/ 24 h 47"/>
                <a:gd name="T30" fmla="*/ 32 w 45"/>
                <a:gd name="T31" fmla="*/ 19 h 47"/>
                <a:gd name="T32" fmla="*/ 35 w 45"/>
                <a:gd name="T33" fmla="*/ 15 h 47"/>
                <a:gd name="T34" fmla="*/ 39 w 45"/>
                <a:gd name="T35" fmla="*/ 12 h 47"/>
                <a:gd name="T36" fmla="*/ 43 w 45"/>
                <a:gd name="T37" fmla="*/ 9 h 47"/>
                <a:gd name="T38" fmla="*/ 45 w 45"/>
                <a:gd name="T39" fmla="*/ 4 h 47"/>
                <a:gd name="T40" fmla="*/ 43 w 45"/>
                <a:gd name="T41" fmla="*/ 9 h 47"/>
                <a:gd name="T42" fmla="*/ 45 w 45"/>
                <a:gd name="T43" fmla="*/ 8 h 47"/>
                <a:gd name="T44" fmla="*/ 45 w 45"/>
                <a:gd name="T45" fmla="*/ 4 h 47"/>
                <a:gd name="T46" fmla="*/ 34 w 45"/>
                <a:gd name="T47" fmla="*/ 4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
                <a:gd name="T73" fmla="*/ 0 h 47"/>
                <a:gd name="T74" fmla="*/ 45 w 45"/>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 h="47">
                  <a:moveTo>
                    <a:pt x="34" y="4"/>
                  </a:moveTo>
                  <a:lnTo>
                    <a:pt x="36" y="0"/>
                  </a:lnTo>
                  <a:lnTo>
                    <a:pt x="33" y="3"/>
                  </a:lnTo>
                  <a:lnTo>
                    <a:pt x="29" y="6"/>
                  </a:lnTo>
                  <a:lnTo>
                    <a:pt x="24" y="11"/>
                  </a:lnTo>
                  <a:lnTo>
                    <a:pt x="19" y="16"/>
                  </a:lnTo>
                  <a:lnTo>
                    <a:pt x="14" y="22"/>
                  </a:lnTo>
                  <a:lnTo>
                    <a:pt x="9" y="28"/>
                  </a:lnTo>
                  <a:lnTo>
                    <a:pt x="4" y="35"/>
                  </a:lnTo>
                  <a:lnTo>
                    <a:pt x="0" y="43"/>
                  </a:lnTo>
                  <a:lnTo>
                    <a:pt x="10" y="47"/>
                  </a:lnTo>
                  <a:lnTo>
                    <a:pt x="14" y="41"/>
                  </a:lnTo>
                  <a:lnTo>
                    <a:pt x="18" y="35"/>
                  </a:lnTo>
                  <a:lnTo>
                    <a:pt x="23" y="28"/>
                  </a:lnTo>
                  <a:lnTo>
                    <a:pt x="27" y="24"/>
                  </a:lnTo>
                  <a:lnTo>
                    <a:pt x="32" y="19"/>
                  </a:lnTo>
                  <a:lnTo>
                    <a:pt x="35" y="15"/>
                  </a:lnTo>
                  <a:lnTo>
                    <a:pt x="39" y="12"/>
                  </a:lnTo>
                  <a:lnTo>
                    <a:pt x="43" y="9"/>
                  </a:lnTo>
                  <a:lnTo>
                    <a:pt x="45" y="4"/>
                  </a:lnTo>
                  <a:lnTo>
                    <a:pt x="43" y="9"/>
                  </a:lnTo>
                  <a:lnTo>
                    <a:pt x="45" y="8"/>
                  </a:lnTo>
                  <a:lnTo>
                    <a:pt x="45" y="4"/>
                  </a:lnTo>
                  <a:lnTo>
                    <a:pt x="34" y="4"/>
                  </a:lnTo>
                  <a:close/>
                </a:path>
              </a:pathLst>
            </a:custGeom>
            <a:solidFill>
              <a:srgbClr val="000000"/>
            </a:solidFill>
            <a:ln w="9525">
              <a:noFill/>
              <a:round/>
              <a:headEnd/>
              <a:tailEnd/>
            </a:ln>
          </p:spPr>
          <p:txBody>
            <a:bodyPr/>
            <a:lstStyle/>
            <a:p>
              <a:endParaRPr lang="en-US"/>
            </a:p>
          </p:txBody>
        </p:sp>
        <p:sp>
          <p:nvSpPr>
            <p:cNvPr id="3144" name="Freeform 58"/>
            <p:cNvSpPr>
              <a:spLocks/>
            </p:cNvSpPr>
            <p:nvPr/>
          </p:nvSpPr>
          <p:spPr bwMode="auto">
            <a:xfrm>
              <a:off x="3533" y="1860"/>
              <a:ext cx="26" cy="56"/>
            </a:xfrm>
            <a:custGeom>
              <a:avLst/>
              <a:gdLst>
                <a:gd name="T0" fmla="*/ 20 w 26"/>
                <a:gd name="T1" fmla="*/ 0 h 56"/>
                <a:gd name="T2" fmla="*/ 20 w 26"/>
                <a:gd name="T3" fmla="*/ 0 h 56"/>
                <a:gd name="T4" fmla="*/ 12 w 26"/>
                <a:gd name="T5" fmla="*/ 12 h 56"/>
                <a:gd name="T6" fmla="*/ 6 w 26"/>
                <a:gd name="T7" fmla="*/ 26 h 56"/>
                <a:gd name="T8" fmla="*/ 2 w 26"/>
                <a:gd name="T9" fmla="*/ 42 h 56"/>
                <a:gd name="T10" fmla="*/ 0 w 26"/>
                <a:gd name="T11" fmla="*/ 56 h 56"/>
                <a:gd name="T12" fmla="*/ 11 w 26"/>
                <a:gd name="T13" fmla="*/ 56 h 56"/>
                <a:gd name="T14" fmla="*/ 13 w 26"/>
                <a:gd name="T15" fmla="*/ 44 h 56"/>
                <a:gd name="T16" fmla="*/ 17 w 26"/>
                <a:gd name="T17" fmla="*/ 28 h 56"/>
                <a:gd name="T18" fmla="*/ 22 w 26"/>
                <a:gd name="T19" fmla="*/ 16 h 56"/>
                <a:gd name="T20" fmla="*/ 26 w 26"/>
                <a:gd name="T21" fmla="*/ 8 h 56"/>
                <a:gd name="T22" fmla="*/ 26 w 26"/>
                <a:gd name="T23" fmla="*/ 8 h 56"/>
                <a:gd name="T24" fmla="*/ 20 w 26"/>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56"/>
                <a:gd name="T41" fmla="*/ 26 w 26"/>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56">
                  <a:moveTo>
                    <a:pt x="20" y="0"/>
                  </a:moveTo>
                  <a:lnTo>
                    <a:pt x="20" y="0"/>
                  </a:lnTo>
                  <a:lnTo>
                    <a:pt x="12" y="12"/>
                  </a:lnTo>
                  <a:lnTo>
                    <a:pt x="6" y="26"/>
                  </a:lnTo>
                  <a:lnTo>
                    <a:pt x="2" y="42"/>
                  </a:lnTo>
                  <a:lnTo>
                    <a:pt x="0" y="56"/>
                  </a:lnTo>
                  <a:lnTo>
                    <a:pt x="11" y="56"/>
                  </a:lnTo>
                  <a:lnTo>
                    <a:pt x="13" y="44"/>
                  </a:lnTo>
                  <a:lnTo>
                    <a:pt x="17" y="28"/>
                  </a:lnTo>
                  <a:lnTo>
                    <a:pt x="22" y="16"/>
                  </a:lnTo>
                  <a:lnTo>
                    <a:pt x="26" y="8"/>
                  </a:lnTo>
                  <a:lnTo>
                    <a:pt x="20" y="0"/>
                  </a:lnTo>
                  <a:close/>
                </a:path>
              </a:pathLst>
            </a:custGeom>
            <a:solidFill>
              <a:srgbClr val="000000"/>
            </a:solidFill>
            <a:ln w="9525">
              <a:noFill/>
              <a:round/>
              <a:headEnd/>
              <a:tailEnd/>
            </a:ln>
          </p:spPr>
          <p:txBody>
            <a:bodyPr/>
            <a:lstStyle/>
            <a:p>
              <a:endParaRPr lang="en-US"/>
            </a:p>
          </p:txBody>
        </p:sp>
        <p:sp>
          <p:nvSpPr>
            <p:cNvPr id="3145" name="Freeform 59"/>
            <p:cNvSpPr>
              <a:spLocks/>
            </p:cNvSpPr>
            <p:nvPr/>
          </p:nvSpPr>
          <p:spPr bwMode="auto">
            <a:xfrm>
              <a:off x="3553" y="1852"/>
              <a:ext cx="51" cy="16"/>
            </a:xfrm>
            <a:custGeom>
              <a:avLst/>
              <a:gdLst>
                <a:gd name="T0" fmla="*/ 41 w 51"/>
                <a:gd name="T1" fmla="*/ 11 h 16"/>
                <a:gd name="T2" fmla="*/ 39 w 51"/>
                <a:gd name="T3" fmla="*/ 2 h 16"/>
                <a:gd name="T4" fmla="*/ 33 w 51"/>
                <a:gd name="T5" fmla="*/ 1 h 16"/>
                <a:gd name="T6" fmla="*/ 29 w 51"/>
                <a:gd name="T7" fmla="*/ 1 h 16"/>
                <a:gd name="T8" fmla="*/ 25 w 51"/>
                <a:gd name="T9" fmla="*/ 0 h 16"/>
                <a:gd name="T10" fmla="*/ 21 w 51"/>
                <a:gd name="T11" fmla="*/ 0 h 16"/>
                <a:gd name="T12" fmla="*/ 16 w 51"/>
                <a:gd name="T13" fmla="*/ 1 h 16"/>
                <a:gd name="T14" fmla="*/ 10 w 51"/>
                <a:gd name="T15" fmla="*/ 2 h 16"/>
                <a:gd name="T16" fmla="*/ 4 w 51"/>
                <a:gd name="T17" fmla="*/ 4 h 16"/>
                <a:gd name="T18" fmla="*/ 0 w 51"/>
                <a:gd name="T19" fmla="*/ 8 h 16"/>
                <a:gd name="T20" fmla="*/ 6 w 51"/>
                <a:gd name="T21" fmla="*/ 16 h 16"/>
                <a:gd name="T22" fmla="*/ 10 w 51"/>
                <a:gd name="T23" fmla="*/ 14 h 16"/>
                <a:gd name="T24" fmla="*/ 13 w 51"/>
                <a:gd name="T25" fmla="*/ 12 h 16"/>
                <a:gd name="T26" fmla="*/ 18 w 51"/>
                <a:gd name="T27" fmla="*/ 11 h 16"/>
                <a:gd name="T28" fmla="*/ 21 w 51"/>
                <a:gd name="T29" fmla="*/ 10 h 16"/>
                <a:gd name="T30" fmla="*/ 25 w 51"/>
                <a:gd name="T31" fmla="*/ 10 h 16"/>
                <a:gd name="T32" fmla="*/ 29 w 51"/>
                <a:gd name="T33" fmla="*/ 11 h 16"/>
                <a:gd name="T34" fmla="*/ 33 w 51"/>
                <a:gd name="T35" fmla="*/ 11 h 16"/>
                <a:gd name="T36" fmla="*/ 37 w 51"/>
                <a:gd name="T37" fmla="*/ 12 h 16"/>
                <a:gd name="T38" fmla="*/ 34 w 51"/>
                <a:gd name="T39" fmla="*/ 3 h 16"/>
                <a:gd name="T40" fmla="*/ 41 w 51"/>
                <a:gd name="T41" fmla="*/ 11 h 16"/>
                <a:gd name="T42" fmla="*/ 51 w 51"/>
                <a:gd name="T43" fmla="*/ 4 h 16"/>
                <a:gd name="T44" fmla="*/ 39 w 51"/>
                <a:gd name="T45" fmla="*/ 2 h 16"/>
                <a:gd name="T46" fmla="*/ 41 w 51"/>
                <a:gd name="T47" fmla="*/ 11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16"/>
                <a:gd name="T74" fmla="*/ 51 w 51"/>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16">
                  <a:moveTo>
                    <a:pt x="41" y="11"/>
                  </a:moveTo>
                  <a:lnTo>
                    <a:pt x="39" y="2"/>
                  </a:lnTo>
                  <a:lnTo>
                    <a:pt x="33" y="1"/>
                  </a:lnTo>
                  <a:lnTo>
                    <a:pt x="29" y="1"/>
                  </a:lnTo>
                  <a:lnTo>
                    <a:pt x="25" y="0"/>
                  </a:lnTo>
                  <a:lnTo>
                    <a:pt x="21" y="0"/>
                  </a:lnTo>
                  <a:lnTo>
                    <a:pt x="16" y="1"/>
                  </a:lnTo>
                  <a:lnTo>
                    <a:pt x="10" y="2"/>
                  </a:lnTo>
                  <a:lnTo>
                    <a:pt x="4" y="4"/>
                  </a:lnTo>
                  <a:lnTo>
                    <a:pt x="0" y="8"/>
                  </a:lnTo>
                  <a:lnTo>
                    <a:pt x="6" y="16"/>
                  </a:lnTo>
                  <a:lnTo>
                    <a:pt x="10" y="14"/>
                  </a:lnTo>
                  <a:lnTo>
                    <a:pt x="13" y="12"/>
                  </a:lnTo>
                  <a:lnTo>
                    <a:pt x="18" y="11"/>
                  </a:lnTo>
                  <a:lnTo>
                    <a:pt x="21" y="10"/>
                  </a:lnTo>
                  <a:lnTo>
                    <a:pt x="25" y="10"/>
                  </a:lnTo>
                  <a:lnTo>
                    <a:pt x="29" y="11"/>
                  </a:lnTo>
                  <a:lnTo>
                    <a:pt x="33" y="11"/>
                  </a:lnTo>
                  <a:lnTo>
                    <a:pt x="37" y="12"/>
                  </a:lnTo>
                  <a:lnTo>
                    <a:pt x="34" y="3"/>
                  </a:lnTo>
                  <a:lnTo>
                    <a:pt x="41" y="11"/>
                  </a:lnTo>
                  <a:lnTo>
                    <a:pt x="51" y="4"/>
                  </a:lnTo>
                  <a:lnTo>
                    <a:pt x="39" y="2"/>
                  </a:lnTo>
                  <a:lnTo>
                    <a:pt x="41" y="11"/>
                  </a:lnTo>
                  <a:close/>
                </a:path>
              </a:pathLst>
            </a:custGeom>
            <a:solidFill>
              <a:srgbClr val="000000"/>
            </a:solidFill>
            <a:ln w="9525">
              <a:noFill/>
              <a:round/>
              <a:headEnd/>
              <a:tailEnd/>
            </a:ln>
          </p:spPr>
          <p:txBody>
            <a:bodyPr/>
            <a:lstStyle/>
            <a:p>
              <a:endParaRPr lang="en-US"/>
            </a:p>
          </p:txBody>
        </p:sp>
        <p:sp>
          <p:nvSpPr>
            <p:cNvPr id="3146" name="Freeform 60"/>
            <p:cNvSpPr>
              <a:spLocks/>
            </p:cNvSpPr>
            <p:nvPr/>
          </p:nvSpPr>
          <p:spPr bwMode="auto">
            <a:xfrm>
              <a:off x="3571" y="1855"/>
              <a:ext cx="23" cy="29"/>
            </a:xfrm>
            <a:custGeom>
              <a:avLst/>
              <a:gdLst>
                <a:gd name="T0" fmla="*/ 10 w 23"/>
                <a:gd name="T1" fmla="*/ 27 h 29"/>
                <a:gd name="T2" fmla="*/ 10 w 23"/>
                <a:gd name="T3" fmla="*/ 27 h 29"/>
                <a:gd name="T4" fmla="*/ 11 w 23"/>
                <a:gd name="T5" fmla="*/ 22 h 29"/>
                <a:gd name="T6" fmla="*/ 13 w 23"/>
                <a:gd name="T7" fmla="*/ 18 h 29"/>
                <a:gd name="T8" fmla="*/ 19 w 23"/>
                <a:gd name="T9" fmla="*/ 12 h 29"/>
                <a:gd name="T10" fmla="*/ 23 w 23"/>
                <a:gd name="T11" fmla="*/ 8 h 29"/>
                <a:gd name="T12" fmla="*/ 16 w 23"/>
                <a:gd name="T13" fmla="*/ 0 h 29"/>
                <a:gd name="T14" fmla="*/ 10 w 23"/>
                <a:gd name="T15" fmla="*/ 4 h 29"/>
                <a:gd name="T16" fmla="*/ 5 w 23"/>
                <a:gd name="T17" fmla="*/ 11 h 29"/>
                <a:gd name="T18" fmla="*/ 1 w 23"/>
                <a:gd name="T19" fmla="*/ 20 h 29"/>
                <a:gd name="T20" fmla="*/ 0 w 23"/>
                <a:gd name="T21" fmla="*/ 29 h 29"/>
                <a:gd name="T22" fmla="*/ 0 w 23"/>
                <a:gd name="T23" fmla="*/ 29 h 29"/>
                <a:gd name="T24" fmla="*/ 10 w 23"/>
                <a:gd name="T25" fmla="*/ 2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29"/>
                <a:gd name="T41" fmla="*/ 23 w 2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29">
                  <a:moveTo>
                    <a:pt x="10" y="27"/>
                  </a:moveTo>
                  <a:lnTo>
                    <a:pt x="10" y="27"/>
                  </a:lnTo>
                  <a:lnTo>
                    <a:pt x="11" y="22"/>
                  </a:lnTo>
                  <a:lnTo>
                    <a:pt x="13" y="18"/>
                  </a:lnTo>
                  <a:lnTo>
                    <a:pt x="19" y="12"/>
                  </a:lnTo>
                  <a:lnTo>
                    <a:pt x="23" y="8"/>
                  </a:lnTo>
                  <a:lnTo>
                    <a:pt x="16" y="0"/>
                  </a:lnTo>
                  <a:lnTo>
                    <a:pt x="10" y="4"/>
                  </a:lnTo>
                  <a:lnTo>
                    <a:pt x="5" y="11"/>
                  </a:lnTo>
                  <a:lnTo>
                    <a:pt x="1" y="20"/>
                  </a:lnTo>
                  <a:lnTo>
                    <a:pt x="0" y="29"/>
                  </a:lnTo>
                  <a:lnTo>
                    <a:pt x="10" y="27"/>
                  </a:lnTo>
                  <a:close/>
                </a:path>
              </a:pathLst>
            </a:custGeom>
            <a:solidFill>
              <a:srgbClr val="000000"/>
            </a:solidFill>
            <a:ln w="9525">
              <a:noFill/>
              <a:round/>
              <a:headEnd/>
              <a:tailEnd/>
            </a:ln>
          </p:spPr>
          <p:txBody>
            <a:bodyPr/>
            <a:lstStyle/>
            <a:p>
              <a:endParaRPr lang="en-US"/>
            </a:p>
          </p:txBody>
        </p:sp>
        <p:sp>
          <p:nvSpPr>
            <p:cNvPr id="3147" name="Freeform 61"/>
            <p:cNvSpPr>
              <a:spLocks/>
            </p:cNvSpPr>
            <p:nvPr/>
          </p:nvSpPr>
          <p:spPr bwMode="auto">
            <a:xfrm>
              <a:off x="3571" y="1882"/>
              <a:ext cx="30" cy="27"/>
            </a:xfrm>
            <a:custGeom>
              <a:avLst/>
              <a:gdLst>
                <a:gd name="T0" fmla="*/ 30 w 30"/>
                <a:gd name="T1" fmla="*/ 25 h 27"/>
                <a:gd name="T2" fmla="*/ 30 w 30"/>
                <a:gd name="T3" fmla="*/ 25 h 27"/>
                <a:gd name="T4" fmla="*/ 25 w 30"/>
                <a:gd name="T5" fmla="*/ 17 h 27"/>
                <a:gd name="T6" fmla="*/ 20 w 30"/>
                <a:gd name="T7" fmla="*/ 9 h 27"/>
                <a:gd name="T8" fmla="*/ 13 w 30"/>
                <a:gd name="T9" fmla="*/ 4 h 27"/>
                <a:gd name="T10" fmla="*/ 10 w 30"/>
                <a:gd name="T11" fmla="*/ 0 h 27"/>
                <a:gd name="T12" fmla="*/ 0 w 30"/>
                <a:gd name="T13" fmla="*/ 2 h 27"/>
                <a:gd name="T14" fmla="*/ 5 w 30"/>
                <a:gd name="T15" fmla="*/ 10 h 27"/>
                <a:gd name="T16" fmla="*/ 11 w 30"/>
                <a:gd name="T17" fmla="*/ 18 h 27"/>
                <a:gd name="T18" fmla="*/ 16 w 30"/>
                <a:gd name="T19" fmla="*/ 23 h 27"/>
                <a:gd name="T20" fmla="*/ 20 w 30"/>
                <a:gd name="T21" fmla="*/ 27 h 27"/>
                <a:gd name="T22" fmla="*/ 20 w 30"/>
                <a:gd name="T23" fmla="*/ 27 h 27"/>
                <a:gd name="T24" fmla="*/ 30 w 30"/>
                <a:gd name="T25" fmla="*/ 25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27"/>
                <a:gd name="T41" fmla="*/ 30 w 30"/>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27">
                  <a:moveTo>
                    <a:pt x="30" y="25"/>
                  </a:moveTo>
                  <a:lnTo>
                    <a:pt x="30" y="25"/>
                  </a:lnTo>
                  <a:lnTo>
                    <a:pt x="25" y="17"/>
                  </a:lnTo>
                  <a:lnTo>
                    <a:pt x="20" y="9"/>
                  </a:lnTo>
                  <a:lnTo>
                    <a:pt x="13" y="4"/>
                  </a:lnTo>
                  <a:lnTo>
                    <a:pt x="10" y="0"/>
                  </a:lnTo>
                  <a:lnTo>
                    <a:pt x="0" y="2"/>
                  </a:lnTo>
                  <a:lnTo>
                    <a:pt x="5" y="10"/>
                  </a:lnTo>
                  <a:lnTo>
                    <a:pt x="11" y="18"/>
                  </a:lnTo>
                  <a:lnTo>
                    <a:pt x="16" y="23"/>
                  </a:lnTo>
                  <a:lnTo>
                    <a:pt x="20" y="27"/>
                  </a:lnTo>
                  <a:lnTo>
                    <a:pt x="30" y="25"/>
                  </a:lnTo>
                  <a:close/>
                </a:path>
              </a:pathLst>
            </a:custGeom>
            <a:solidFill>
              <a:srgbClr val="000000"/>
            </a:solidFill>
            <a:ln w="9525">
              <a:noFill/>
              <a:round/>
              <a:headEnd/>
              <a:tailEnd/>
            </a:ln>
          </p:spPr>
          <p:txBody>
            <a:bodyPr/>
            <a:lstStyle/>
            <a:p>
              <a:endParaRPr lang="en-US"/>
            </a:p>
          </p:txBody>
        </p:sp>
        <p:sp>
          <p:nvSpPr>
            <p:cNvPr id="3148" name="Freeform 62"/>
            <p:cNvSpPr>
              <a:spLocks/>
            </p:cNvSpPr>
            <p:nvPr/>
          </p:nvSpPr>
          <p:spPr bwMode="auto">
            <a:xfrm>
              <a:off x="3591" y="1907"/>
              <a:ext cx="27" cy="14"/>
            </a:xfrm>
            <a:custGeom>
              <a:avLst/>
              <a:gdLst>
                <a:gd name="T0" fmla="*/ 22 w 27"/>
                <a:gd name="T1" fmla="*/ 2 h 14"/>
                <a:gd name="T2" fmla="*/ 27 w 27"/>
                <a:gd name="T3" fmla="*/ 3 h 14"/>
                <a:gd name="T4" fmla="*/ 18 w 27"/>
                <a:gd name="T5" fmla="*/ 1 h 14"/>
                <a:gd name="T6" fmla="*/ 13 w 27"/>
                <a:gd name="T7" fmla="*/ 0 h 14"/>
                <a:gd name="T8" fmla="*/ 11 w 27"/>
                <a:gd name="T9" fmla="*/ 1 h 14"/>
                <a:gd name="T10" fmla="*/ 10 w 27"/>
                <a:gd name="T11" fmla="*/ 0 h 14"/>
                <a:gd name="T12" fmla="*/ 0 w 27"/>
                <a:gd name="T13" fmla="*/ 2 h 14"/>
                <a:gd name="T14" fmla="*/ 5 w 27"/>
                <a:gd name="T15" fmla="*/ 11 h 14"/>
                <a:gd name="T16" fmla="*/ 13 w 27"/>
                <a:gd name="T17" fmla="*/ 13 h 14"/>
                <a:gd name="T18" fmla="*/ 18 w 27"/>
                <a:gd name="T19" fmla="*/ 11 h 14"/>
                <a:gd name="T20" fmla="*/ 20 w 27"/>
                <a:gd name="T21" fmla="*/ 11 h 14"/>
                <a:gd name="T22" fmla="*/ 26 w 27"/>
                <a:gd name="T23" fmla="*/ 13 h 14"/>
                <a:gd name="T24" fmla="*/ 20 w 27"/>
                <a:gd name="T25" fmla="*/ 11 h 14"/>
                <a:gd name="T26" fmla="*/ 24 w 27"/>
                <a:gd name="T27" fmla="*/ 14 h 14"/>
                <a:gd name="T28" fmla="*/ 26 w 27"/>
                <a:gd name="T29" fmla="*/ 13 h 14"/>
                <a:gd name="T30" fmla="*/ 22 w 27"/>
                <a:gd name="T31" fmla="*/ 2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22" y="2"/>
                  </a:moveTo>
                  <a:lnTo>
                    <a:pt x="27" y="3"/>
                  </a:lnTo>
                  <a:lnTo>
                    <a:pt x="18" y="1"/>
                  </a:lnTo>
                  <a:lnTo>
                    <a:pt x="13" y="0"/>
                  </a:lnTo>
                  <a:lnTo>
                    <a:pt x="11" y="1"/>
                  </a:lnTo>
                  <a:lnTo>
                    <a:pt x="10" y="0"/>
                  </a:lnTo>
                  <a:lnTo>
                    <a:pt x="0" y="2"/>
                  </a:lnTo>
                  <a:lnTo>
                    <a:pt x="5" y="11"/>
                  </a:lnTo>
                  <a:lnTo>
                    <a:pt x="13" y="13"/>
                  </a:lnTo>
                  <a:lnTo>
                    <a:pt x="18" y="11"/>
                  </a:lnTo>
                  <a:lnTo>
                    <a:pt x="20" y="11"/>
                  </a:lnTo>
                  <a:lnTo>
                    <a:pt x="26" y="13"/>
                  </a:lnTo>
                  <a:lnTo>
                    <a:pt x="20" y="11"/>
                  </a:lnTo>
                  <a:lnTo>
                    <a:pt x="24" y="14"/>
                  </a:lnTo>
                  <a:lnTo>
                    <a:pt x="26" y="13"/>
                  </a:lnTo>
                  <a:lnTo>
                    <a:pt x="22" y="2"/>
                  </a:lnTo>
                  <a:close/>
                </a:path>
              </a:pathLst>
            </a:custGeom>
            <a:solidFill>
              <a:srgbClr val="000000"/>
            </a:solidFill>
            <a:ln w="9525">
              <a:noFill/>
              <a:round/>
              <a:headEnd/>
              <a:tailEnd/>
            </a:ln>
          </p:spPr>
          <p:txBody>
            <a:bodyPr/>
            <a:lstStyle/>
            <a:p>
              <a:endParaRPr lang="en-US"/>
            </a:p>
          </p:txBody>
        </p:sp>
        <p:sp>
          <p:nvSpPr>
            <p:cNvPr id="3149" name="Freeform 63"/>
            <p:cNvSpPr>
              <a:spLocks/>
            </p:cNvSpPr>
            <p:nvPr/>
          </p:nvSpPr>
          <p:spPr bwMode="auto">
            <a:xfrm>
              <a:off x="3613" y="1895"/>
              <a:ext cx="97" cy="25"/>
            </a:xfrm>
            <a:custGeom>
              <a:avLst/>
              <a:gdLst>
                <a:gd name="T0" fmla="*/ 86 w 97"/>
                <a:gd name="T1" fmla="*/ 3 h 25"/>
                <a:gd name="T2" fmla="*/ 91 w 97"/>
                <a:gd name="T3" fmla="*/ 0 h 25"/>
                <a:gd name="T4" fmla="*/ 84 w 97"/>
                <a:gd name="T5" fmla="*/ 0 h 25"/>
                <a:gd name="T6" fmla="*/ 74 w 97"/>
                <a:gd name="T7" fmla="*/ 2 h 25"/>
                <a:gd name="T8" fmla="*/ 61 w 97"/>
                <a:gd name="T9" fmla="*/ 3 h 25"/>
                <a:gd name="T10" fmla="*/ 48 w 97"/>
                <a:gd name="T11" fmla="*/ 5 h 25"/>
                <a:gd name="T12" fmla="*/ 34 w 97"/>
                <a:gd name="T13" fmla="*/ 7 h 25"/>
                <a:gd name="T14" fmla="*/ 20 w 97"/>
                <a:gd name="T15" fmla="*/ 9 h 25"/>
                <a:gd name="T16" fmla="*/ 9 w 97"/>
                <a:gd name="T17" fmla="*/ 11 h 25"/>
                <a:gd name="T18" fmla="*/ 0 w 97"/>
                <a:gd name="T19" fmla="*/ 14 h 25"/>
                <a:gd name="T20" fmla="*/ 4 w 97"/>
                <a:gd name="T21" fmla="*/ 25 h 25"/>
                <a:gd name="T22" fmla="*/ 11 w 97"/>
                <a:gd name="T23" fmla="*/ 21 h 25"/>
                <a:gd name="T24" fmla="*/ 22 w 97"/>
                <a:gd name="T25" fmla="*/ 19 h 25"/>
                <a:gd name="T26" fmla="*/ 34 w 97"/>
                <a:gd name="T27" fmla="*/ 17 h 25"/>
                <a:gd name="T28" fmla="*/ 48 w 97"/>
                <a:gd name="T29" fmla="*/ 15 h 25"/>
                <a:gd name="T30" fmla="*/ 61 w 97"/>
                <a:gd name="T31" fmla="*/ 13 h 25"/>
                <a:gd name="T32" fmla="*/ 74 w 97"/>
                <a:gd name="T33" fmla="*/ 12 h 25"/>
                <a:gd name="T34" fmla="*/ 84 w 97"/>
                <a:gd name="T35" fmla="*/ 12 h 25"/>
                <a:gd name="T36" fmla="*/ 91 w 97"/>
                <a:gd name="T37" fmla="*/ 12 h 25"/>
                <a:gd name="T38" fmla="*/ 97 w 97"/>
                <a:gd name="T39" fmla="*/ 9 h 25"/>
                <a:gd name="T40" fmla="*/ 91 w 97"/>
                <a:gd name="T41" fmla="*/ 12 h 25"/>
                <a:gd name="T42" fmla="*/ 94 w 97"/>
                <a:gd name="T43" fmla="*/ 12 h 25"/>
                <a:gd name="T44" fmla="*/ 97 w 97"/>
                <a:gd name="T45" fmla="*/ 9 h 25"/>
                <a:gd name="T46" fmla="*/ 86 w 97"/>
                <a:gd name="T47" fmla="*/ 3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25"/>
                <a:gd name="T74" fmla="*/ 97 w 97"/>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25">
                  <a:moveTo>
                    <a:pt x="86" y="3"/>
                  </a:moveTo>
                  <a:lnTo>
                    <a:pt x="91" y="0"/>
                  </a:lnTo>
                  <a:lnTo>
                    <a:pt x="84" y="0"/>
                  </a:lnTo>
                  <a:lnTo>
                    <a:pt x="74" y="2"/>
                  </a:lnTo>
                  <a:lnTo>
                    <a:pt x="61" y="3"/>
                  </a:lnTo>
                  <a:lnTo>
                    <a:pt x="48" y="5"/>
                  </a:lnTo>
                  <a:lnTo>
                    <a:pt x="34" y="7"/>
                  </a:lnTo>
                  <a:lnTo>
                    <a:pt x="20" y="9"/>
                  </a:lnTo>
                  <a:lnTo>
                    <a:pt x="9" y="11"/>
                  </a:lnTo>
                  <a:lnTo>
                    <a:pt x="0" y="14"/>
                  </a:lnTo>
                  <a:lnTo>
                    <a:pt x="4" y="25"/>
                  </a:lnTo>
                  <a:lnTo>
                    <a:pt x="11" y="21"/>
                  </a:lnTo>
                  <a:lnTo>
                    <a:pt x="22" y="19"/>
                  </a:lnTo>
                  <a:lnTo>
                    <a:pt x="34" y="17"/>
                  </a:lnTo>
                  <a:lnTo>
                    <a:pt x="48" y="15"/>
                  </a:lnTo>
                  <a:lnTo>
                    <a:pt x="61" y="13"/>
                  </a:lnTo>
                  <a:lnTo>
                    <a:pt x="74" y="12"/>
                  </a:lnTo>
                  <a:lnTo>
                    <a:pt x="84" y="12"/>
                  </a:lnTo>
                  <a:lnTo>
                    <a:pt x="91" y="12"/>
                  </a:lnTo>
                  <a:lnTo>
                    <a:pt x="97" y="9"/>
                  </a:lnTo>
                  <a:lnTo>
                    <a:pt x="91" y="12"/>
                  </a:lnTo>
                  <a:lnTo>
                    <a:pt x="94" y="12"/>
                  </a:lnTo>
                  <a:lnTo>
                    <a:pt x="97" y="9"/>
                  </a:lnTo>
                  <a:lnTo>
                    <a:pt x="86" y="3"/>
                  </a:lnTo>
                  <a:close/>
                </a:path>
              </a:pathLst>
            </a:custGeom>
            <a:solidFill>
              <a:srgbClr val="000000"/>
            </a:solidFill>
            <a:ln w="9525">
              <a:noFill/>
              <a:round/>
              <a:headEnd/>
              <a:tailEnd/>
            </a:ln>
          </p:spPr>
          <p:txBody>
            <a:bodyPr/>
            <a:lstStyle/>
            <a:p>
              <a:endParaRPr lang="en-US"/>
            </a:p>
          </p:txBody>
        </p:sp>
        <p:sp>
          <p:nvSpPr>
            <p:cNvPr id="3150" name="Freeform 64"/>
            <p:cNvSpPr>
              <a:spLocks/>
            </p:cNvSpPr>
            <p:nvPr/>
          </p:nvSpPr>
          <p:spPr bwMode="auto">
            <a:xfrm>
              <a:off x="3699" y="1852"/>
              <a:ext cx="64" cy="52"/>
            </a:xfrm>
            <a:custGeom>
              <a:avLst/>
              <a:gdLst>
                <a:gd name="T0" fmla="*/ 61 w 64"/>
                <a:gd name="T1" fmla="*/ 11 h 52"/>
                <a:gd name="T2" fmla="*/ 58 w 64"/>
                <a:gd name="T3" fmla="*/ 3 h 52"/>
                <a:gd name="T4" fmla="*/ 46 w 64"/>
                <a:gd name="T5" fmla="*/ 0 h 52"/>
                <a:gd name="T6" fmla="*/ 36 w 64"/>
                <a:gd name="T7" fmla="*/ 3 h 52"/>
                <a:gd name="T8" fmla="*/ 26 w 64"/>
                <a:gd name="T9" fmla="*/ 9 h 52"/>
                <a:gd name="T10" fmla="*/ 19 w 64"/>
                <a:gd name="T11" fmla="*/ 17 h 52"/>
                <a:gd name="T12" fmla="*/ 13 w 64"/>
                <a:gd name="T13" fmla="*/ 25 h 52"/>
                <a:gd name="T14" fmla="*/ 7 w 64"/>
                <a:gd name="T15" fmla="*/ 34 h 52"/>
                <a:gd name="T16" fmla="*/ 3 w 64"/>
                <a:gd name="T17" fmla="*/ 40 h 52"/>
                <a:gd name="T18" fmla="*/ 0 w 64"/>
                <a:gd name="T19" fmla="*/ 46 h 52"/>
                <a:gd name="T20" fmla="*/ 11 w 64"/>
                <a:gd name="T21" fmla="*/ 52 h 52"/>
                <a:gd name="T22" fmla="*/ 14 w 64"/>
                <a:gd name="T23" fmla="*/ 47 h 52"/>
                <a:gd name="T24" fmla="*/ 18 w 64"/>
                <a:gd name="T25" fmla="*/ 38 h 52"/>
                <a:gd name="T26" fmla="*/ 21 w 64"/>
                <a:gd name="T27" fmla="*/ 31 h 52"/>
                <a:gd name="T28" fmla="*/ 27 w 64"/>
                <a:gd name="T29" fmla="*/ 24 h 52"/>
                <a:gd name="T30" fmla="*/ 32 w 64"/>
                <a:gd name="T31" fmla="*/ 17 h 52"/>
                <a:gd name="T32" fmla="*/ 40 w 64"/>
                <a:gd name="T33" fmla="*/ 13 h 52"/>
                <a:gd name="T34" fmla="*/ 46 w 64"/>
                <a:gd name="T35" fmla="*/ 12 h 52"/>
                <a:gd name="T36" fmla="*/ 53 w 64"/>
                <a:gd name="T37" fmla="*/ 13 h 52"/>
                <a:gd name="T38" fmla="*/ 50 w 64"/>
                <a:gd name="T39" fmla="*/ 5 h 52"/>
                <a:gd name="T40" fmla="*/ 61 w 64"/>
                <a:gd name="T41" fmla="*/ 11 h 52"/>
                <a:gd name="T42" fmla="*/ 64 w 64"/>
                <a:gd name="T43" fmla="*/ 6 h 52"/>
                <a:gd name="T44" fmla="*/ 58 w 64"/>
                <a:gd name="T45" fmla="*/ 3 h 52"/>
                <a:gd name="T46" fmla="*/ 61 w 64"/>
                <a:gd name="T47" fmla="*/ 11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61" y="11"/>
                  </a:moveTo>
                  <a:lnTo>
                    <a:pt x="58" y="3"/>
                  </a:lnTo>
                  <a:lnTo>
                    <a:pt x="46" y="0"/>
                  </a:lnTo>
                  <a:lnTo>
                    <a:pt x="36" y="3"/>
                  </a:lnTo>
                  <a:lnTo>
                    <a:pt x="26" y="9"/>
                  </a:lnTo>
                  <a:lnTo>
                    <a:pt x="19" y="17"/>
                  </a:lnTo>
                  <a:lnTo>
                    <a:pt x="13" y="25"/>
                  </a:lnTo>
                  <a:lnTo>
                    <a:pt x="7" y="34"/>
                  </a:lnTo>
                  <a:lnTo>
                    <a:pt x="3" y="40"/>
                  </a:lnTo>
                  <a:lnTo>
                    <a:pt x="0" y="46"/>
                  </a:lnTo>
                  <a:lnTo>
                    <a:pt x="11" y="52"/>
                  </a:lnTo>
                  <a:lnTo>
                    <a:pt x="14" y="47"/>
                  </a:lnTo>
                  <a:lnTo>
                    <a:pt x="18" y="38"/>
                  </a:lnTo>
                  <a:lnTo>
                    <a:pt x="21" y="31"/>
                  </a:lnTo>
                  <a:lnTo>
                    <a:pt x="27" y="24"/>
                  </a:lnTo>
                  <a:lnTo>
                    <a:pt x="32" y="17"/>
                  </a:lnTo>
                  <a:lnTo>
                    <a:pt x="40" y="13"/>
                  </a:lnTo>
                  <a:lnTo>
                    <a:pt x="46" y="12"/>
                  </a:lnTo>
                  <a:lnTo>
                    <a:pt x="53" y="13"/>
                  </a:lnTo>
                  <a:lnTo>
                    <a:pt x="50" y="5"/>
                  </a:lnTo>
                  <a:lnTo>
                    <a:pt x="61" y="11"/>
                  </a:lnTo>
                  <a:lnTo>
                    <a:pt x="64" y="6"/>
                  </a:lnTo>
                  <a:lnTo>
                    <a:pt x="58" y="3"/>
                  </a:lnTo>
                  <a:lnTo>
                    <a:pt x="61" y="11"/>
                  </a:lnTo>
                  <a:close/>
                </a:path>
              </a:pathLst>
            </a:custGeom>
            <a:solidFill>
              <a:srgbClr val="000000"/>
            </a:solidFill>
            <a:ln w="9525">
              <a:noFill/>
              <a:round/>
              <a:headEnd/>
              <a:tailEnd/>
            </a:ln>
          </p:spPr>
          <p:txBody>
            <a:bodyPr/>
            <a:lstStyle/>
            <a:p>
              <a:endParaRPr lang="en-US"/>
            </a:p>
          </p:txBody>
        </p:sp>
        <p:sp>
          <p:nvSpPr>
            <p:cNvPr id="3151" name="Freeform 65"/>
            <p:cNvSpPr>
              <a:spLocks/>
            </p:cNvSpPr>
            <p:nvPr/>
          </p:nvSpPr>
          <p:spPr bwMode="auto">
            <a:xfrm>
              <a:off x="3727" y="1857"/>
              <a:ext cx="33" cy="54"/>
            </a:xfrm>
            <a:custGeom>
              <a:avLst/>
              <a:gdLst>
                <a:gd name="T0" fmla="*/ 3 w 33"/>
                <a:gd name="T1" fmla="*/ 41 h 54"/>
                <a:gd name="T2" fmla="*/ 11 w 33"/>
                <a:gd name="T3" fmla="*/ 46 h 54"/>
                <a:gd name="T4" fmla="*/ 13 w 33"/>
                <a:gd name="T5" fmla="*/ 38 h 54"/>
                <a:gd name="T6" fmla="*/ 19 w 33"/>
                <a:gd name="T7" fmla="*/ 27 h 54"/>
                <a:gd name="T8" fmla="*/ 26 w 33"/>
                <a:gd name="T9" fmla="*/ 16 h 54"/>
                <a:gd name="T10" fmla="*/ 33 w 33"/>
                <a:gd name="T11" fmla="*/ 6 h 54"/>
                <a:gd name="T12" fmla="*/ 22 w 33"/>
                <a:gd name="T13" fmla="*/ 0 h 54"/>
                <a:gd name="T14" fmla="*/ 16 w 33"/>
                <a:gd name="T15" fmla="*/ 9 h 54"/>
                <a:gd name="T16" fmla="*/ 9 w 33"/>
                <a:gd name="T17" fmla="*/ 21 h 54"/>
                <a:gd name="T18" fmla="*/ 2 w 33"/>
                <a:gd name="T19" fmla="*/ 33 h 54"/>
                <a:gd name="T20" fmla="*/ 0 w 33"/>
                <a:gd name="T21" fmla="*/ 46 h 54"/>
                <a:gd name="T22" fmla="*/ 8 w 33"/>
                <a:gd name="T23" fmla="*/ 51 h 54"/>
                <a:gd name="T24" fmla="*/ 0 w 33"/>
                <a:gd name="T25" fmla="*/ 46 h 54"/>
                <a:gd name="T26" fmla="*/ 1 w 33"/>
                <a:gd name="T27" fmla="*/ 54 h 54"/>
                <a:gd name="T28" fmla="*/ 8 w 33"/>
                <a:gd name="T29" fmla="*/ 51 h 54"/>
                <a:gd name="T30" fmla="*/ 3 w 33"/>
                <a:gd name="T31" fmla="*/ 41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54"/>
                <a:gd name="T50" fmla="*/ 33 w 3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54">
                  <a:moveTo>
                    <a:pt x="3" y="41"/>
                  </a:moveTo>
                  <a:lnTo>
                    <a:pt x="11" y="46"/>
                  </a:lnTo>
                  <a:lnTo>
                    <a:pt x="13" y="38"/>
                  </a:lnTo>
                  <a:lnTo>
                    <a:pt x="19" y="27"/>
                  </a:lnTo>
                  <a:lnTo>
                    <a:pt x="26" y="16"/>
                  </a:lnTo>
                  <a:lnTo>
                    <a:pt x="33" y="6"/>
                  </a:lnTo>
                  <a:lnTo>
                    <a:pt x="22" y="0"/>
                  </a:lnTo>
                  <a:lnTo>
                    <a:pt x="16" y="9"/>
                  </a:lnTo>
                  <a:lnTo>
                    <a:pt x="9" y="21"/>
                  </a:lnTo>
                  <a:lnTo>
                    <a:pt x="2" y="33"/>
                  </a:lnTo>
                  <a:lnTo>
                    <a:pt x="0" y="46"/>
                  </a:lnTo>
                  <a:lnTo>
                    <a:pt x="8" y="51"/>
                  </a:lnTo>
                  <a:lnTo>
                    <a:pt x="0" y="46"/>
                  </a:lnTo>
                  <a:lnTo>
                    <a:pt x="1" y="54"/>
                  </a:lnTo>
                  <a:lnTo>
                    <a:pt x="8" y="51"/>
                  </a:lnTo>
                  <a:lnTo>
                    <a:pt x="3" y="41"/>
                  </a:lnTo>
                  <a:close/>
                </a:path>
              </a:pathLst>
            </a:custGeom>
            <a:solidFill>
              <a:srgbClr val="000000"/>
            </a:solidFill>
            <a:ln w="9525">
              <a:noFill/>
              <a:round/>
              <a:headEnd/>
              <a:tailEnd/>
            </a:ln>
          </p:spPr>
          <p:txBody>
            <a:bodyPr/>
            <a:lstStyle/>
            <a:p>
              <a:endParaRPr lang="en-US"/>
            </a:p>
          </p:txBody>
        </p:sp>
        <p:sp>
          <p:nvSpPr>
            <p:cNvPr id="3152" name="Freeform 66"/>
            <p:cNvSpPr>
              <a:spLocks/>
            </p:cNvSpPr>
            <p:nvPr/>
          </p:nvSpPr>
          <p:spPr bwMode="auto">
            <a:xfrm>
              <a:off x="3730" y="1855"/>
              <a:ext cx="56" cy="53"/>
            </a:xfrm>
            <a:custGeom>
              <a:avLst/>
              <a:gdLst>
                <a:gd name="T0" fmla="*/ 56 w 56"/>
                <a:gd name="T1" fmla="*/ 1 h 53"/>
                <a:gd name="T2" fmla="*/ 53 w 56"/>
                <a:gd name="T3" fmla="*/ 0 h 53"/>
                <a:gd name="T4" fmla="*/ 44 w 56"/>
                <a:gd name="T5" fmla="*/ 0 h 53"/>
                <a:gd name="T6" fmla="*/ 36 w 56"/>
                <a:gd name="T7" fmla="*/ 3 h 53"/>
                <a:gd name="T8" fmla="*/ 31 w 56"/>
                <a:gd name="T9" fmla="*/ 9 h 53"/>
                <a:gd name="T10" fmla="*/ 25 w 56"/>
                <a:gd name="T11" fmla="*/ 17 h 53"/>
                <a:gd name="T12" fmla="*/ 22 w 56"/>
                <a:gd name="T13" fmla="*/ 24 h 53"/>
                <a:gd name="T14" fmla="*/ 16 w 56"/>
                <a:gd name="T15" fmla="*/ 30 h 53"/>
                <a:gd name="T16" fmla="*/ 10 w 56"/>
                <a:gd name="T17" fmla="*/ 37 h 53"/>
                <a:gd name="T18" fmla="*/ 0 w 56"/>
                <a:gd name="T19" fmla="*/ 43 h 53"/>
                <a:gd name="T20" fmla="*/ 5 w 56"/>
                <a:gd name="T21" fmla="*/ 53 h 53"/>
                <a:gd name="T22" fmla="*/ 16 w 56"/>
                <a:gd name="T23" fmla="*/ 46 h 53"/>
                <a:gd name="T24" fmla="*/ 24 w 56"/>
                <a:gd name="T25" fmla="*/ 38 h 53"/>
                <a:gd name="T26" fmla="*/ 31 w 56"/>
                <a:gd name="T27" fmla="*/ 30 h 53"/>
                <a:gd name="T28" fmla="*/ 36 w 56"/>
                <a:gd name="T29" fmla="*/ 21 h 53"/>
                <a:gd name="T30" fmla="*/ 39 w 56"/>
                <a:gd name="T31" fmla="*/ 16 h 53"/>
                <a:gd name="T32" fmla="*/ 42 w 56"/>
                <a:gd name="T33" fmla="*/ 11 h 53"/>
                <a:gd name="T34" fmla="*/ 44 w 56"/>
                <a:gd name="T35" fmla="*/ 10 h 53"/>
                <a:gd name="T36" fmla="*/ 51 w 56"/>
                <a:gd name="T37" fmla="*/ 10 h 53"/>
                <a:gd name="T38" fmla="*/ 47 w 56"/>
                <a:gd name="T39" fmla="*/ 9 h 53"/>
                <a:gd name="T40" fmla="*/ 56 w 56"/>
                <a:gd name="T41" fmla="*/ 1 h 53"/>
                <a:gd name="T42" fmla="*/ 55 w 56"/>
                <a:gd name="T43" fmla="*/ 0 h 53"/>
                <a:gd name="T44" fmla="*/ 53 w 56"/>
                <a:gd name="T45" fmla="*/ 0 h 53"/>
                <a:gd name="T46" fmla="*/ 56 w 56"/>
                <a:gd name="T47" fmla="*/ 1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6"/>
                <a:gd name="T73" fmla="*/ 0 h 53"/>
                <a:gd name="T74" fmla="*/ 56 w 56"/>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6" h="53">
                  <a:moveTo>
                    <a:pt x="56" y="1"/>
                  </a:moveTo>
                  <a:lnTo>
                    <a:pt x="53" y="0"/>
                  </a:lnTo>
                  <a:lnTo>
                    <a:pt x="44" y="0"/>
                  </a:lnTo>
                  <a:lnTo>
                    <a:pt x="36" y="3"/>
                  </a:lnTo>
                  <a:lnTo>
                    <a:pt x="31" y="9"/>
                  </a:lnTo>
                  <a:lnTo>
                    <a:pt x="25" y="17"/>
                  </a:lnTo>
                  <a:lnTo>
                    <a:pt x="22" y="24"/>
                  </a:lnTo>
                  <a:lnTo>
                    <a:pt x="16" y="30"/>
                  </a:lnTo>
                  <a:lnTo>
                    <a:pt x="10" y="37"/>
                  </a:lnTo>
                  <a:lnTo>
                    <a:pt x="0" y="43"/>
                  </a:lnTo>
                  <a:lnTo>
                    <a:pt x="5" y="53"/>
                  </a:lnTo>
                  <a:lnTo>
                    <a:pt x="16" y="46"/>
                  </a:lnTo>
                  <a:lnTo>
                    <a:pt x="24" y="38"/>
                  </a:lnTo>
                  <a:lnTo>
                    <a:pt x="31" y="30"/>
                  </a:lnTo>
                  <a:lnTo>
                    <a:pt x="36" y="21"/>
                  </a:lnTo>
                  <a:lnTo>
                    <a:pt x="39" y="16"/>
                  </a:lnTo>
                  <a:lnTo>
                    <a:pt x="42" y="11"/>
                  </a:lnTo>
                  <a:lnTo>
                    <a:pt x="44" y="10"/>
                  </a:lnTo>
                  <a:lnTo>
                    <a:pt x="51" y="10"/>
                  </a:lnTo>
                  <a:lnTo>
                    <a:pt x="47" y="9"/>
                  </a:lnTo>
                  <a:lnTo>
                    <a:pt x="56" y="1"/>
                  </a:lnTo>
                  <a:lnTo>
                    <a:pt x="55" y="0"/>
                  </a:lnTo>
                  <a:lnTo>
                    <a:pt x="53" y="0"/>
                  </a:lnTo>
                  <a:lnTo>
                    <a:pt x="56" y="1"/>
                  </a:lnTo>
                  <a:close/>
                </a:path>
              </a:pathLst>
            </a:custGeom>
            <a:solidFill>
              <a:srgbClr val="000000"/>
            </a:solidFill>
            <a:ln w="9525">
              <a:noFill/>
              <a:round/>
              <a:headEnd/>
              <a:tailEnd/>
            </a:ln>
          </p:spPr>
          <p:txBody>
            <a:bodyPr/>
            <a:lstStyle/>
            <a:p>
              <a:endParaRPr lang="en-US"/>
            </a:p>
          </p:txBody>
        </p:sp>
        <p:sp>
          <p:nvSpPr>
            <p:cNvPr id="3153" name="Freeform 67"/>
            <p:cNvSpPr>
              <a:spLocks/>
            </p:cNvSpPr>
            <p:nvPr/>
          </p:nvSpPr>
          <p:spPr bwMode="auto">
            <a:xfrm>
              <a:off x="3767" y="1856"/>
              <a:ext cx="23" cy="47"/>
            </a:xfrm>
            <a:custGeom>
              <a:avLst/>
              <a:gdLst>
                <a:gd name="T0" fmla="*/ 7 w 23"/>
                <a:gd name="T1" fmla="*/ 29 h 47"/>
                <a:gd name="T2" fmla="*/ 15 w 23"/>
                <a:gd name="T3" fmla="*/ 35 h 47"/>
                <a:gd name="T4" fmla="*/ 18 w 23"/>
                <a:gd name="T5" fmla="*/ 30 h 47"/>
                <a:gd name="T6" fmla="*/ 21 w 23"/>
                <a:gd name="T7" fmla="*/ 21 h 47"/>
                <a:gd name="T8" fmla="*/ 23 w 23"/>
                <a:gd name="T9" fmla="*/ 11 h 47"/>
                <a:gd name="T10" fmla="*/ 19 w 23"/>
                <a:gd name="T11" fmla="*/ 0 h 47"/>
                <a:gd name="T12" fmla="*/ 10 w 23"/>
                <a:gd name="T13" fmla="*/ 8 h 47"/>
                <a:gd name="T14" fmla="*/ 12 w 23"/>
                <a:gd name="T15" fmla="*/ 11 h 47"/>
                <a:gd name="T16" fmla="*/ 10 w 23"/>
                <a:gd name="T17" fmla="*/ 19 h 47"/>
                <a:gd name="T18" fmla="*/ 7 w 23"/>
                <a:gd name="T19" fmla="*/ 26 h 47"/>
                <a:gd name="T20" fmla="*/ 4 w 23"/>
                <a:gd name="T21" fmla="*/ 33 h 47"/>
                <a:gd name="T22" fmla="*/ 11 w 23"/>
                <a:gd name="T23" fmla="*/ 40 h 47"/>
                <a:gd name="T24" fmla="*/ 4 w 23"/>
                <a:gd name="T25" fmla="*/ 33 h 47"/>
                <a:gd name="T26" fmla="*/ 0 w 23"/>
                <a:gd name="T27" fmla="*/ 47 h 47"/>
                <a:gd name="T28" fmla="*/ 11 w 23"/>
                <a:gd name="T29" fmla="*/ 40 h 47"/>
                <a:gd name="T30" fmla="*/ 7 w 23"/>
                <a:gd name="T31" fmla="*/ 29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47"/>
                <a:gd name="T50" fmla="*/ 23 w 23"/>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47">
                  <a:moveTo>
                    <a:pt x="7" y="29"/>
                  </a:moveTo>
                  <a:lnTo>
                    <a:pt x="15" y="35"/>
                  </a:lnTo>
                  <a:lnTo>
                    <a:pt x="18" y="30"/>
                  </a:lnTo>
                  <a:lnTo>
                    <a:pt x="21" y="21"/>
                  </a:lnTo>
                  <a:lnTo>
                    <a:pt x="23" y="11"/>
                  </a:lnTo>
                  <a:lnTo>
                    <a:pt x="19" y="0"/>
                  </a:lnTo>
                  <a:lnTo>
                    <a:pt x="10" y="8"/>
                  </a:lnTo>
                  <a:lnTo>
                    <a:pt x="12" y="11"/>
                  </a:lnTo>
                  <a:lnTo>
                    <a:pt x="10" y="19"/>
                  </a:lnTo>
                  <a:lnTo>
                    <a:pt x="7" y="26"/>
                  </a:lnTo>
                  <a:lnTo>
                    <a:pt x="4" y="33"/>
                  </a:lnTo>
                  <a:lnTo>
                    <a:pt x="11" y="40"/>
                  </a:lnTo>
                  <a:lnTo>
                    <a:pt x="4" y="33"/>
                  </a:lnTo>
                  <a:lnTo>
                    <a:pt x="0" y="47"/>
                  </a:lnTo>
                  <a:lnTo>
                    <a:pt x="11" y="40"/>
                  </a:lnTo>
                  <a:lnTo>
                    <a:pt x="7" y="29"/>
                  </a:lnTo>
                  <a:close/>
                </a:path>
              </a:pathLst>
            </a:custGeom>
            <a:solidFill>
              <a:srgbClr val="000000"/>
            </a:solidFill>
            <a:ln w="9525">
              <a:noFill/>
              <a:round/>
              <a:headEnd/>
              <a:tailEnd/>
            </a:ln>
          </p:spPr>
          <p:txBody>
            <a:bodyPr/>
            <a:lstStyle/>
            <a:p>
              <a:endParaRPr lang="en-US"/>
            </a:p>
          </p:txBody>
        </p:sp>
        <p:sp>
          <p:nvSpPr>
            <p:cNvPr id="3154" name="Freeform 68"/>
            <p:cNvSpPr>
              <a:spLocks/>
            </p:cNvSpPr>
            <p:nvPr/>
          </p:nvSpPr>
          <p:spPr bwMode="auto">
            <a:xfrm>
              <a:off x="3774" y="1852"/>
              <a:ext cx="73" cy="44"/>
            </a:xfrm>
            <a:custGeom>
              <a:avLst/>
              <a:gdLst>
                <a:gd name="T0" fmla="*/ 69 w 73"/>
                <a:gd name="T1" fmla="*/ 21 h 44"/>
                <a:gd name="T2" fmla="*/ 71 w 73"/>
                <a:gd name="T3" fmla="*/ 14 h 44"/>
                <a:gd name="T4" fmla="*/ 64 w 73"/>
                <a:gd name="T5" fmla="*/ 4 h 44"/>
                <a:gd name="T6" fmla="*/ 52 w 73"/>
                <a:gd name="T7" fmla="*/ 0 h 44"/>
                <a:gd name="T8" fmla="*/ 42 w 73"/>
                <a:gd name="T9" fmla="*/ 3 h 44"/>
                <a:gd name="T10" fmla="*/ 32 w 73"/>
                <a:gd name="T11" fmla="*/ 8 h 44"/>
                <a:gd name="T12" fmla="*/ 21 w 73"/>
                <a:gd name="T13" fmla="*/ 16 h 44"/>
                <a:gd name="T14" fmla="*/ 13 w 73"/>
                <a:gd name="T15" fmla="*/ 24 h 44"/>
                <a:gd name="T16" fmla="*/ 4 w 73"/>
                <a:gd name="T17" fmla="*/ 30 h 44"/>
                <a:gd name="T18" fmla="*/ 0 w 73"/>
                <a:gd name="T19" fmla="*/ 33 h 44"/>
                <a:gd name="T20" fmla="*/ 4 w 73"/>
                <a:gd name="T21" fmla="*/ 44 h 44"/>
                <a:gd name="T22" fmla="*/ 11 w 73"/>
                <a:gd name="T23" fmla="*/ 38 h 44"/>
                <a:gd name="T24" fmla="*/ 19 w 73"/>
                <a:gd name="T25" fmla="*/ 32 h 44"/>
                <a:gd name="T26" fmla="*/ 27 w 73"/>
                <a:gd name="T27" fmla="*/ 25 h 44"/>
                <a:gd name="T28" fmla="*/ 38 w 73"/>
                <a:gd name="T29" fmla="*/ 19 h 44"/>
                <a:gd name="T30" fmla="*/ 46 w 73"/>
                <a:gd name="T31" fmla="*/ 13 h 44"/>
                <a:gd name="T32" fmla="*/ 52 w 73"/>
                <a:gd name="T33" fmla="*/ 12 h 44"/>
                <a:gd name="T34" fmla="*/ 58 w 73"/>
                <a:gd name="T35" fmla="*/ 12 h 44"/>
                <a:gd name="T36" fmla="*/ 61 w 73"/>
                <a:gd name="T37" fmla="*/ 19 h 44"/>
                <a:gd name="T38" fmla="*/ 63 w 73"/>
                <a:gd name="T39" fmla="*/ 12 h 44"/>
                <a:gd name="T40" fmla="*/ 69 w 73"/>
                <a:gd name="T41" fmla="*/ 21 h 44"/>
                <a:gd name="T42" fmla="*/ 73 w 73"/>
                <a:gd name="T43" fmla="*/ 19 h 44"/>
                <a:gd name="T44" fmla="*/ 71 w 73"/>
                <a:gd name="T45" fmla="*/ 14 h 44"/>
                <a:gd name="T46" fmla="*/ 69 w 73"/>
                <a:gd name="T47" fmla="*/ 21 h 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44"/>
                <a:gd name="T74" fmla="*/ 73 w 73"/>
                <a:gd name="T75" fmla="*/ 44 h 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44">
                  <a:moveTo>
                    <a:pt x="69" y="21"/>
                  </a:moveTo>
                  <a:lnTo>
                    <a:pt x="71" y="14"/>
                  </a:lnTo>
                  <a:lnTo>
                    <a:pt x="64" y="4"/>
                  </a:lnTo>
                  <a:lnTo>
                    <a:pt x="52" y="0"/>
                  </a:lnTo>
                  <a:lnTo>
                    <a:pt x="42" y="3"/>
                  </a:lnTo>
                  <a:lnTo>
                    <a:pt x="32" y="8"/>
                  </a:lnTo>
                  <a:lnTo>
                    <a:pt x="21" y="16"/>
                  </a:lnTo>
                  <a:lnTo>
                    <a:pt x="13" y="24"/>
                  </a:lnTo>
                  <a:lnTo>
                    <a:pt x="4" y="30"/>
                  </a:lnTo>
                  <a:lnTo>
                    <a:pt x="0" y="33"/>
                  </a:lnTo>
                  <a:lnTo>
                    <a:pt x="4" y="44"/>
                  </a:lnTo>
                  <a:lnTo>
                    <a:pt x="11" y="38"/>
                  </a:lnTo>
                  <a:lnTo>
                    <a:pt x="19" y="32"/>
                  </a:lnTo>
                  <a:lnTo>
                    <a:pt x="27" y="25"/>
                  </a:lnTo>
                  <a:lnTo>
                    <a:pt x="38" y="19"/>
                  </a:lnTo>
                  <a:lnTo>
                    <a:pt x="46" y="13"/>
                  </a:lnTo>
                  <a:lnTo>
                    <a:pt x="52" y="12"/>
                  </a:lnTo>
                  <a:lnTo>
                    <a:pt x="58" y="12"/>
                  </a:lnTo>
                  <a:lnTo>
                    <a:pt x="61" y="19"/>
                  </a:lnTo>
                  <a:lnTo>
                    <a:pt x="63" y="12"/>
                  </a:lnTo>
                  <a:lnTo>
                    <a:pt x="69" y="21"/>
                  </a:lnTo>
                  <a:lnTo>
                    <a:pt x="73" y="19"/>
                  </a:lnTo>
                  <a:lnTo>
                    <a:pt x="71" y="14"/>
                  </a:lnTo>
                  <a:lnTo>
                    <a:pt x="69" y="21"/>
                  </a:lnTo>
                  <a:close/>
                </a:path>
              </a:pathLst>
            </a:custGeom>
            <a:solidFill>
              <a:srgbClr val="000000"/>
            </a:solidFill>
            <a:ln w="9525">
              <a:noFill/>
              <a:round/>
              <a:headEnd/>
              <a:tailEnd/>
            </a:ln>
          </p:spPr>
          <p:txBody>
            <a:bodyPr/>
            <a:lstStyle/>
            <a:p>
              <a:endParaRPr lang="en-US"/>
            </a:p>
          </p:txBody>
        </p:sp>
        <p:sp>
          <p:nvSpPr>
            <p:cNvPr id="3155" name="Freeform 69"/>
            <p:cNvSpPr>
              <a:spLocks/>
            </p:cNvSpPr>
            <p:nvPr/>
          </p:nvSpPr>
          <p:spPr bwMode="auto">
            <a:xfrm>
              <a:off x="3759" y="1864"/>
              <a:ext cx="84" cy="74"/>
            </a:xfrm>
            <a:custGeom>
              <a:avLst/>
              <a:gdLst>
                <a:gd name="T0" fmla="*/ 5 w 84"/>
                <a:gd name="T1" fmla="*/ 74 h 74"/>
                <a:gd name="T2" fmla="*/ 10 w 84"/>
                <a:gd name="T3" fmla="*/ 70 h 74"/>
                <a:gd name="T4" fmla="*/ 12 w 84"/>
                <a:gd name="T5" fmla="*/ 67 h 74"/>
                <a:gd name="T6" fmla="*/ 18 w 84"/>
                <a:gd name="T7" fmla="*/ 61 h 74"/>
                <a:gd name="T8" fmla="*/ 28 w 84"/>
                <a:gd name="T9" fmla="*/ 52 h 74"/>
                <a:gd name="T10" fmla="*/ 39 w 84"/>
                <a:gd name="T11" fmla="*/ 43 h 74"/>
                <a:gd name="T12" fmla="*/ 52 w 84"/>
                <a:gd name="T13" fmla="*/ 34 h 74"/>
                <a:gd name="T14" fmla="*/ 63 w 84"/>
                <a:gd name="T15" fmla="*/ 24 h 74"/>
                <a:gd name="T16" fmla="*/ 75 w 84"/>
                <a:gd name="T17" fmla="*/ 16 h 74"/>
                <a:gd name="T18" fmla="*/ 84 w 84"/>
                <a:gd name="T19" fmla="*/ 9 h 74"/>
                <a:gd name="T20" fmla="*/ 78 w 84"/>
                <a:gd name="T21" fmla="*/ 0 h 74"/>
                <a:gd name="T22" fmla="*/ 68 w 84"/>
                <a:gd name="T23" fmla="*/ 8 h 74"/>
                <a:gd name="T24" fmla="*/ 57 w 84"/>
                <a:gd name="T25" fmla="*/ 16 h 74"/>
                <a:gd name="T26" fmla="*/ 46 w 84"/>
                <a:gd name="T27" fmla="*/ 25 h 74"/>
                <a:gd name="T28" fmla="*/ 33 w 84"/>
                <a:gd name="T29" fmla="*/ 35 h 74"/>
                <a:gd name="T30" fmla="*/ 22 w 84"/>
                <a:gd name="T31" fmla="*/ 44 h 74"/>
                <a:gd name="T32" fmla="*/ 12 w 84"/>
                <a:gd name="T33" fmla="*/ 52 h 74"/>
                <a:gd name="T34" fmla="*/ 4 w 84"/>
                <a:gd name="T35" fmla="*/ 59 h 74"/>
                <a:gd name="T36" fmla="*/ 0 w 84"/>
                <a:gd name="T37" fmla="*/ 66 h 74"/>
                <a:gd name="T38" fmla="*/ 5 w 84"/>
                <a:gd name="T39" fmla="*/ 62 h 74"/>
                <a:gd name="T40" fmla="*/ 5 w 84"/>
                <a:gd name="T41" fmla="*/ 74 h 74"/>
                <a:gd name="T42" fmla="*/ 8 w 84"/>
                <a:gd name="T43" fmla="*/ 73 h 74"/>
                <a:gd name="T44" fmla="*/ 10 w 84"/>
                <a:gd name="T45" fmla="*/ 70 h 74"/>
                <a:gd name="T46" fmla="*/ 5 w 84"/>
                <a:gd name="T47" fmla="*/ 74 h 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4"/>
                <a:gd name="T73" fmla="*/ 0 h 74"/>
                <a:gd name="T74" fmla="*/ 84 w 84"/>
                <a:gd name="T75" fmla="*/ 74 h 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4" h="74">
                  <a:moveTo>
                    <a:pt x="5" y="74"/>
                  </a:moveTo>
                  <a:lnTo>
                    <a:pt x="10" y="70"/>
                  </a:lnTo>
                  <a:lnTo>
                    <a:pt x="12" y="67"/>
                  </a:lnTo>
                  <a:lnTo>
                    <a:pt x="18" y="61"/>
                  </a:lnTo>
                  <a:lnTo>
                    <a:pt x="28" y="52"/>
                  </a:lnTo>
                  <a:lnTo>
                    <a:pt x="39" y="43"/>
                  </a:lnTo>
                  <a:lnTo>
                    <a:pt x="52" y="34"/>
                  </a:lnTo>
                  <a:lnTo>
                    <a:pt x="63" y="24"/>
                  </a:lnTo>
                  <a:lnTo>
                    <a:pt x="75" y="16"/>
                  </a:lnTo>
                  <a:lnTo>
                    <a:pt x="84" y="9"/>
                  </a:lnTo>
                  <a:lnTo>
                    <a:pt x="78" y="0"/>
                  </a:lnTo>
                  <a:lnTo>
                    <a:pt x="68" y="8"/>
                  </a:lnTo>
                  <a:lnTo>
                    <a:pt x="57" y="16"/>
                  </a:lnTo>
                  <a:lnTo>
                    <a:pt x="46" y="25"/>
                  </a:lnTo>
                  <a:lnTo>
                    <a:pt x="33" y="35"/>
                  </a:lnTo>
                  <a:lnTo>
                    <a:pt x="22" y="44"/>
                  </a:lnTo>
                  <a:lnTo>
                    <a:pt x="12" y="52"/>
                  </a:lnTo>
                  <a:lnTo>
                    <a:pt x="4" y="59"/>
                  </a:lnTo>
                  <a:lnTo>
                    <a:pt x="0" y="66"/>
                  </a:lnTo>
                  <a:lnTo>
                    <a:pt x="5" y="62"/>
                  </a:lnTo>
                  <a:lnTo>
                    <a:pt x="5" y="74"/>
                  </a:lnTo>
                  <a:lnTo>
                    <a:pt x="8" y="73"/>
                  </a:lnTo>
                  <a:lnTo>
                    <a:pt x="10" y="70"/>
                  </a:lnTo>
                  <a:lnTo>
                    <a:pt x="5" y="74"/>
                  </a:lnTo>
                  <a:close/>
                </a:path>
              </a:pathLst>
            </a:custGeom>
            <a:solidFill>
              <a:srgbClr val="000000"/>
            </a:solidFill>
            <a:ln w="9525">
              <a:noFill/>
              <a:round/>
              <a:headEnd/>
              <a:tailEnd/>
            </a:ln>
          </p:spPr>
          <p:txBody>
            <a:bodyPr/>
            <a:lstStyle/>
            <a:p>
              <a:endParaRPr lang="en-US"/>
            </a:p>
          </p:txBody>
        </p:sp>
        <p:sp>
          <p:nvSpPr>
            <p:cNvPr id="3156" name="Freeform 70"/>
            <p:cNvSpPr>
              <a:spLocks/>
            </p:cNvSpPr>
            <p:nvPr/>
          </p:nvSpPr>
          <p:spPr bwMode="auto">
            <a:xfrm>
              <a:off x="3738" y="1926"/>
              <a:ext cx="26" cy="20"/>
            </a:xfrm>
            <a:custGeom>
              <a:avLst/>
              <a:gdLst>
                <a:gd name="T0" fmla="*/ 5 w 26"/>
                <a:gd name="T1" fmla="*/ 20 h 20"/>
                <a:gd name="T2" fmla="*/ 8 w 26"/>
                <a:gd name="T3" fmla="*/ 18 h 20"/>
                <a:gd name="T4" fmla="*/ 10 w 26"/>
                <a:gd name="T5" fmla="*/ 14 h 20"/>
                <a:gd name="T6" fmla="*/ 14 w 26"/>
                <a:gd name="T7" fmla="*/ 13 h 20"/>
                <a:gd name="T8" fmla="*/ 19 w 26"/>
                <a:gd name="T9" fmla="*/ 11 h 20"/>
                <a:gd name="T10" fmla="*/ 26 w 26"/>
                <a:gd name="T11" fmla="*/ 12 h 20"/>
                <a:gd name="T12" fmla="*/ 26 w 26"/>
                <a:gd name="T13" fmla="*/ 0 h 20"/>
                <a:gd name="T14" fmla="*/ 19 w 26"/>
                <a:gd name="T15" fmla="*/ 1 h 20"/>
                <a:gd name="T16" fmla="*/ 10 w 26"/>
                <a:gd name="T17" fmla="*/ 3 h 20"/>
                <a:gd name="T18" fmla="*/ 4 w 26"/>
                <a:gd name="T19" fmla="*/ 6 h 20"/>
                <a:gd name="T20" fmla="*/ 0 w 26"/>
                <a:gd name="T21" fmla="*/ 11 h 20"/>
                <a:gd name="T22" fmla="*/ 3 w 26"/>
                <a:gd name="T23" fmla="*/ 9 h 20"/>
                <a:gd name="T24" fmla="*/ 5 w 26"/>
                <a:gd name="T25" fmla="*/ 20 h 20"/>
                <a:gd name="T26" fmla="*/ 7 w 26"/>
                <a:gd name="T27" fmla="*/ 20 h 20"/>
                <a:gd name="T28" fmla="*/ 8 w 26"/>
                <a:gd name="T29" fmla="*/ 18 h 20"/>
                <a:gd name="T30" fmla="*/ 5 w 26"/>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0"/>
                <a:gd name="T50" fmla="*/ 26 w 26"/>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0">
                  <a:moveTo>
                    <a:pt x="5" y="20"/>
                  </a:moveTo>
                  <a:lnTo>
                    <a:pt x="8" y="18"/>
                  </a:lnTo>
                  <a:lnTo>
                    <a:pt x="10" y="14"/>
                  </a:lnTo>
                  <a:lnTo>
                    <a:pt x="14" y="13"/>
                  </a:lnTo>
                  <a:lnTo>
                    <a:pt x="19" y="11"/>
                  </a:lnTo>
                  <a:lnTo>
                    <a:pt x="26" y="12"/>
                  </a:lnTo>
                  <a:lnTo>
                    <a:pt x="26" y="0"/>
                  </a:lnTo>
                  <a:lnTo>
                    <a:pt x="19" y="1"/>
                  </a:lnTo>
                  <a:lnTo>
                    <a:pt x="10" y="3"/>
                  </a:lnTo>
                  <a:lnTo>
                    <a:pt x="4" y="6"/>
                  </a:lnTo>
                  <a:lnTo>
                    <a:pt x="0" y="11"/>
                  </a:lnTo>
                  <a:lnTo>
                    <a:pt x="3" y="9"/>
                  </a:lnTo>
                  <a:lnTo>
                    <a:pt x="5" y="20"/>
                  </a:lnTo>
                  <a:lnTo>
                    <a:pt x="7" y="20"/>
                  </a:lnTo>
                  <a:lnTo>
                    <a:pt x="8" y="18"/>
                  </a:lnTo>
                  <a:lnTo>
                    <a:pt x="5" y="20"/>
                  </a:lnTo>
                  <a:close/>
                </a:path>
              </a:pathLst>
            </a:custGeom>
            <a:solidFill>
              <a:srgbClr val="000000"/>
            </a:solidFill>
            <a:ln w="9525">
              <a:noFill/>
              <a:round/>
              <a:headEnd/>
              <a:tailEnd/>
            </a:ln>
          </p:spPr>
          <p:txBody>
            <a:bodyPr/>
            <a:lstStyle/>
            <a:p>
              <a:endParaRPr lang="en-US"/>
            </a:p>
          </p:txBody>
        </p:sp>
        <p:sp>
          <p:nvSpPr>
            <p:cNvPr id="3157" name="Freeform 71"/>
            <p:cNvSpPr>
              <a:spLocks/>
            </p:cNvSpPr>
            <p:nvPr/>
          </p:nvSpPr>
          <p:spPr bwMode="auto">
            <a:xfrm>
              <a:off x="3666" y="1935"/>
              <a:ext cx="77" cy="39"/>
            </a:xfrm>
            <a:custGeom>
              <a:avLst/>
              <a:gdLst>
                <a:gd name="T0" fmla="*/ 6 w 77"/>
                <a:gd name="T1" fmla="*/ 39 h 39"/>
                <a:gd name="T2" fmla="*/ 8 w 77"/>
                <a:gd name="T3" fmla="*/ 37 h 39"/>
                <a:gd name="T4" fmla="*/ 11 w 77"/>
                <a:gd name="T5" fmla="*/ 34 h 39"/>
                <a:gd name="T6" fmla="*/ 17 w 77"/>
                <a:gd name="T7" fmla="*/ 30 h 39"/>
                <a:gd name="T8" fmla="*/ 27 w 77"/>
                <a:gd name="T9" fmla="*/ 26 h 39"/>
                <a:gd name="T10" fmla="*/ 36 w 77"/>
                <a:gd name="T11" fmla="*/ 22 h 39"/>
                <a:gd name="T12" fmla="*/ 47 w 77"/>
                <a:gd name="T13" fmla="*/ 19 h 39"/>
                <a:gd name="T14" fmla="*/ 57 w 77"/>
                <a:gd name="T15" fmla="*/ 16 h 39"/>
                <a:gd name="T16" fmla="*/ 68 w 77"/>
                <a:gd name="T17" fmla="*/ 13 h 39"/>
                <a:gd name="T18" fmla="*/ 77 w 77"/>
                <a:gd name="T19" fmla="*/ 11 h 39"/>
                <a:gd name="T20" fmla="*/ 75 w 77"/>
                <a:gd name="T21" fmla="*/ 0 h 39"/>
                <a:gd name="T22" fmla="*/ 65 w 77"/>
                <a:gd name="T23" fmla="*/ 2 h 39"/>
                <a:gd name="T24" fmla="*/ 55 w 77"/>
                <a:gd name="T25" fmla="*/ 5 h 39"/>
                <a:gd name="T26" fmla="*/ 45 w 77"/>
                <a:gd name="T27" fmla="*/ 9 h 39"/>
                <a:gd name="T28" fmla="*/ 34 w 77"/>
                <a:gd name="T29" fmla="*/ 12 h 39"/>
                <a:gd name="T30" fmla="*/ 23 w 77"/>
                <a:gd name="T31" fmla="*/ 16 h 39"/>
                <a:gd name="T32" fmla="*/ 13 w 77"/>
                <a:gd name="T33" fmla="*/ 20 h 39"/>
                <a:gd name="T34" fmla="*/ 5 w 77"/>
                <a:gd name="T35" fmla="*/ 25 h 39"/>
                <a:gd name="T36" fmla="*/ 0 w 77"/>
                <a:gd name="T37" fmla="*/ 30 h 39"/>
                <a:gd name="T38" fmla="*/ 2 w 77"/>
                <a:gd name="T39" fmla="*/ 28 h 39"/>
                <a:gd name="T40" fmla="*/ 6 w 77"/>
                <a:gd name="T41" fmla="*/ 39 h 39"/>
                <a:gd name="T42" fmla="*/ 8 w 77"/>
                <a:gd name="T43" fmla="*/ 38 h 39"/>
                <a:gd name="T44" fmla="*/ 8 w 77"/>
                <a:gd name="T45" fmla="*/ 37 h 39"/>
                <a:gd name="T46" fmla="*/ 6 w 77"/>
                <a:gd name="T47" fmla="*/ 39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39"/>
                <a:gd name="T74" fmla="*/ 77 w 77"/>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39">
                  <a:moveTo>
                    <a:pt x="6" y="39"/>
                  </a:moveTo>
                  <a:lnTo>
                    <a:pt x="8" y="37"/>
                  </a:lnTo>
                  <a:lnTo>
                    <a:pt x="11" y="34"/>
                  </a:lnTo>
                  <a:lnTo>
                    <a:pt x="17" y="30"/>
                  </a:lnTo>
                  <a:lnTo>
                    <a:pt x="27" y="26"/>
                  </a:lnTo>
                  <a:lnTo>
                    <a:pt x="36" y="22"/>
                  </a:lnTo>
                  <a:lnTo>
                    <a:pt x="47" y="19"/>
                  </a:lnTo>
                  <a:lnTo>
                    <a:pt x="57" y="16"/>
                  </a:lnTo>
                  <a:lnTo>
                    <a:pt x="68" y="13"/>
                  </a:lnTo>
                  <a:lnTo>
                    <a:pt x="77" y="11"/>
                  </a:lnTo>
                  <a:lnTo>
                    <a:pt x="75" y="0"/>
                  </a:lnTo>
                  <a:lnTo>
                    <a:pt x="65" y="2"/>
                  </a:lnTo>
                  <a:lnTo>
                    <a:pt x="55" y="5"/>
                  </a:lnTo>
                  <a:lnTo>
                    <a:pt x="45" y="9"/>
                  </a:lnTo>
                  <a:lnTo>
                    <a:pt x="34" y="12"/>
                  </a:lnTo>
                  <a:lnTo>
                    <a:pt x="23" y="16"/>
                  </a:lnTo>
                  <a:lnTo>
                    <a:pt x="13" y="20"/>
                  </a:lnTo>
                  <a:lnTo>
                    <a:pt x="5" y="25"/>
                  </a:lnTo>
                  <a:lnTo>
                    <a:pt x="0" y="30"/>
                  </a:lnTo>
                  <a:lnTo>
                    <a:pt x="2" y="28"/>
                  </a:lnTo>
                  <a:lnTo>
                    <a:pt x="6" y="39"/>
                  </a:lnTo>
                  <a:lnTo>
                    <a:pt x="8" y="38"/>
                  </a:lnTo>
                  <a:lnTo>
                    <a:pt x="8" y="37"/>
                  </a:lnTo>
                  <a:lnTo>
                    <a:pt x="6" y="39"/>
                  </a:lnTo>
                  <a:close/>
                </a:path>
              </a:pathLst>
            </a:custGeom>
            <a:solidFill>
              <a:srgbClr val="000000"/>
            </a:solidFill>
            <a:ln w="9525">
              <a:noFill/>
              <a:round/>
              <a:headEnd/>
              <a:tailEnd/>
            </a:ln>
          </p:spPr>
          <p:txBody>
            <a:bodyPr/>
            <a:lstStyle/>
            <a:p>
              <a:endParaRPr lang="en-US"/>
            </a:p>
          </p:txBody>
        </p:sp>
        <p:sp>
          <p:nvSpPr>
            <p:cNvPr id="3158" name="Freeform 72"/>
            <p:cNvSpPr>
              <a:spLocks/>
            </p:cNvSpPr>
            <p:nvPr/>
          </p:nvSpPr>
          <p:spPr bwMode="auto">
            <a:xfrm>
              <a:off x="3553" y="1963"/>
              <a:ext cx="119" cy="72"/>
            </a:xfrm>
            <a:custGeom>
              <a:avLst/>
              <a:gdLst>
                <a:gd name="T0" fmla="*/ 5 w 119"/>
                <a:gd name="T1" fmla="*/ 71 h 72"/>
                <a:gd name="T2" fmla="*/ 10 w 119"/>
                <a:gd name="T3" fmla="*/ 66 h 72"/>
                <a:gd name="T4" fmla="*/ 15 w 119"/>
                <a:gd name="T5" fmla="*/ 60 h 72"/>
                <a:gd name="T6" fmla="*/ 25 w 119"/>
                <a:gd name="T7" fmla="*/ 50 h 72"/>
                <a:gd name="T8" fmla="*/ 41 w 119"/>
                <a:gd name="T9" fmla="*/ 42 h 72"/>
                <a:gd name="T10" fmla="*/ 60 w 119"/>
                <a:gd name="T11" fmla="*/ 34 h 72"/>
                <a:gd name="T12" fmla="*/ 79 w 119"/>
                <a:gd name="T13" fmla="*/ 25 h 72"/>
                <a:gd name="T14" fmla="*/ 97 w 119"/>
                <a:gd name="T15" fmla="*/ 19 h 72"/>
                <a:gd name="T16" fmla="*/ 111 w 119"/>
                <a:gd name="T17" fmla="*/ 14 h 72"/>
                <a:gd name="T18" fmla="*/ 119 w 119"/>
                <a:gd name="T19" fmla="*/ 11 h 72"/>
                <a:gd name="T20" fmla="*/ 115 w 119"/>
                <a:gd name="T21" fmla="*/ 0 h 72"/>
                <a:gd name="T22" fmla="*/ 106 w 119"/>
                <a:gd name="T23" fmla="*/ 3 h 72"/>
                <a:gd name="T24" fmla="*/ 93 w 119"/>
                <a:gd name="T25" fmla="*/ 9 h 72"/>
                <a:gd name="T26" fmla="*/ 75 w 119"/>
                <a:gd name="T27" fmla="*/ 15 h 72"/>
                <a:gd name="T28" fmla="*/ 55 w 119"/>
                <a:gd name="T29" fmla="*/ 23 h 72"/>
                <a:gd name="T30" fmla="*/ 37 w 119"/>
                <a:gd name="T31" fmla="*/ 32 h 72"/>
                <a:gd name="T32" fmla="*/ 19 w 119"/>
                <a:gd name="T33" fmla="*/ 42 h 72"/>
                <a:gd name="T34" fmla="*/ 6 w 119"/>
                <a:gd name="T35" fmla="*/ 54 h 72"/>
                <a:gd name="T36" fmla="*/ 0 w 119"/>
                <a:gd name="T37" fmla="*/ 66 h 72"/>
                <a:gd name="T38" fmla="*/ 5 w 119"/>
                <a:gd name="T39" fmla="*/ 61 h 72"/>
                <a:gd name="T40" fmla="*/ 5 w 119"/>
                <a:gd name="T41" fmla="*/ 72 h 72"/>
                <a:gd name="T42" fmla="*/ 10 w 119"/>
                <a:gd name="T43" fmla="*/ 72 h 72"/>
                <a:gd name="T44" fmla="*/ 10 w 119"/>
                <a:gd name="T45" fmla="*/ 66 h 72"/>
                <a:gd name="T46" fmla="*/ 5 w 119"/>
                <a:gd name="T47" fmla="*/ 71 h 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
                <a:gd name="T73" fmla="*/ 0 h 72"/>
                <a:gd name="T74" fmla="*/ 119 w 119"/>
                <a:gd name="T75" fmla="*/ 72 h 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 h="72">
                  <a:moveTo>
                    <a:pt x="5" y="71"/>
                  </a:moveTo>
                  <a:lnTo>
                    <a:pt x="10" y="66"/>
                  </a:lnTo>
                  <a:lnTo>
                    <a:pt x="15" y="60"/>
                  </a:lnTo>
                  <a:lnTo>
                    <a:pt x="25" y="50"/>
                  </a:lnTo>
                  <a:lnTo>
                    <a:pt x="41" y="42"/>
                  </a:lnTo>
                  <a:lnTo>
                    <a:pt x="60" y="34"/>
                  </a:lnTo>
                  <a:lnTo>
                    <a:pt x="79" y="25"/>
                  </a:lnTo>
                  <a:lnTo>
                    <a:pt x="97" y="19"/>
                  </a:lnTo>
                  <a:lnTo>
                    <a:pt x="111" y="14"/>
                  </a:lnTo>
                  <a:lnTo>
                    <a:pt x="119" y="11"/>
                  </a:lnTo>
                  <a:lnTo>
                    <a:pt x="115" y="0"/>
                  </a:lnTo>
                  <a:lnTo>
                    <a:pt x="106" y="3"/>
                  </a:lnTo>
                  <a:lnTo>
                    <a:pt x="93" y="9"/>
                  </a:lnTo>
                  <a:lnTo>
                    <a:pt x="75" y="15"/>
                  </a:lnTo>
                  <a:lnTo>
                    <a:pt x="55" y="23"/>
                  </a:lnTo>
                  <a:lnTo>
                    <a:pt x="37" y="32"/>
                  </a:lnTo>
                  <a:lnTo>
                    <a:pt x="19" y="42"/>
                  </a:lnTo>
                  <a:lnTo>
                    <a:pt x="6" y="54"/>
                  </a:lnTo>
                  <a:lnTo>
                    <a:pt x="0" y="66"/>
                  </a:lnTo>
                  <a:lnTo>
                    <a:pt x="5" y="61"/>
                  </a:lnTo>
                  <a:lnTo>
                    <a:pt x="5" y="72"/>
                  </a:lnTo>
                  <a:lnTo>
                    <a:pt x="10" y="72"/>
                  </a:lnTo>
                  <a:lnTo>
                    <a:pt x="10" y="66"/>
                  </a:lnTo>
                  <a:lnTo>
                    <a:pt x="5" y="71"/>
                  </a:lnTo>
                  <a:close/>
                </a:path>
              </a:pathLst>
            </a:custGeom>
            <a:solidFill>
              <a:srgbClr val="000000"/>
            </a:solidFill>
            <a:ln w="9525">
              <a:noFill/>
              <a:round/>
              <a:headEnd/>
              <a:tailEnd/>
            </a:ln>
          </p:spPr>
          <p:txBody>
            <a:bodyPr/>
            <a:lstStyle/>
            <a:p>
              <a:endParaRPr lang="en-US"/>
            </a:p>
          </p:txBody>
        </p:sp>
        <p:sp>
          <p:nvSpPr>
            <p:cNvPr id="3159" name="Freeform 73"/>
            <p:cNvSpPr>
              <a:spLocks/>
            </p:cNvSpPr>
            <p:nvPr/>
          </p:nvSpPr>
          <p:spPr bwMode="auto">
            <a:xfrm>
              <a:off x="2883" y="1354"/>
              <a:ext cx="685" cy="810"/>
            </a:xfrm>
            <a:custGeom>
              <a:avLst/>
              <a:gdLst>
                <a:gd name="T0" fmla="*/ 642 w 685"/>
                <a:gd name="T1" fmla="*/ 658 h 810"/>
                <a:gd name="T2" fmla="*/ 618 w 685"/>
                <a:gd name="T3" fmla="*/ 612 h 810"/>
                <a:gd name="T4" fmla="*/ 598 w 685"/>
                <a:gd name="T5" fmla="*/ 618 h 810"/>
                <a:gd name="T6" fmla="*/ 564 w 685"/>
                <a:gd name="T7" fmla="*/ 621 h 810"/>
                <a:gd name="T8" fmla="*/ 508 w 685"/>
                <a:gd name="T9" fmla="*/ 620 h 810"/>
                <a:gd name="T10" fmla="*/ 452 w 685"/>
                <a:gd name="T11" fmla="*/ 620 h 810"/>
                <a:gd name="T12" fmla="*/ 415 w 685"/>
                <a:gd name="T13" fmla="*/ 620 h 810"/>
                <a:gd name="T14" fmla="*/ 400 w 685"/>
                <a:gd name="T15" fmla="*/ 607 h 810"/>
                <a:gd name="T16" fmla="*/ 384 w 685"/>
                <a:gd name="T17" fmla="*/ 590 h 810"/>
                <a:gd name="T18" fmla="*/ 394 w 685"/>
                <a:gd name="T19" fmla="*/ 555 h 810"/>
                <a:gd name="T20" fmla="*/ 378 w 685"/>
                <a:gd name="T21" fmla="*/ 518 h 810"/>
                <a:gd name="T22" fmla="*/ 387 w 685"/>
                <a:gd name="T23" fmla="*/ 483 h 810"/>
                <a:gd name="T24" fmla="*/ 380 w 685"/>
                <a:gd name="T25" fmla="*/ 458 h 810"/>
                <a:gd name="T26" fmla="*/ 349 w 685"/>
                <a:gd name="T27" fmla="*/ 424 h 810"/>
                <a:gd name="T28" fmla="*/ 346 w 685"/>
                <a:gd name="T29" fmla="*/ 364 h 810"/>
                <a:gd name="T30" fmla="*/ 327 w 685"/>
                <a:gd name="T31" fmla="*/ 359 h 810"/>
                <a:gd name="T32" fmla="*/ 301 w 685"/>
                <a:gd name="T33" fmla="*/ 376 h 810"/>
                <a:gd name="T34" fmla="*/ 296 w 685"/>
                <a:gd name="T35" fmla="*/ 358 h 810"/>
                <a:gd name="T36" fmla="*/ 331 w 685"/>
                <a:gd name="T37" fmla="*/ 320 h 810"/>
                <a:gd name="T38" fmla="*/ 371 w 685"/>
                <a:gd name="T39" fmla="*/ 312 h 810"/>
                <a:gd name="T40" fmla="*/ 412 w 685"/>
                <a:gd name="T41" fmla="*/ 301 h 810"/>
                <a:gd name="T42" fmla="*/ 407 w 685"/>
                <a:gd name="T43" fmla="*/ 267 h 810"/>
                <a:gd name="T44" fmla="*/ 409 w 685"/>
                <a:gd name="T45" fmla="*/ 251 h 810"/>
                <a:gd name="T46" fmla="*/ 408 w 685"/>
                <a:gd name="T47" fmla="*/ 235 h 810"/>
                <a:gd name="T48" fmla="*/ 415 w 685"/>
                <a:gd name="T49" fmla="*/ 230 h 810"/>
                <a:gd name="T50" fmla="*/ 413 w 685"/>
                <a:gd name="T51" fmla="*/ 212 h 810"/>
                <a:gd name="T52" fmla="*/ 423 w 685"/>
                <a:gd name="T53" fmla="*/ 193 h 810"/>
                <a:gd name="T54" fmla="*/ 414 w 685"/>
                <a:gd name="T55" fmla="*/ 167 h 810"/>
                <a:gd name="T56" fmla="*/ 388 w 685"/>
                <a:gd name="T57" fmla="*/ 133 h 810"/>
                <a:gd name="T58" fmla="*/ 374 w 685"/>
                <a:gd name="T59" fmla="*/ 82 h 810"/>
                <a:gd name="T60" fmla="*/ 385 w 685"/>
                <a:gd name="T61" fmla="*/ 38 h 810"/>
                <a:gd name="T62" fmla="*/ 388 w 685"/>
                <a:gd name="T63" fmla="*/ 19 h 810"/>
                <a:gd name="T64" fmla="*/ 367 w 685"/>
                <a:gd name="T65" fmla="*/ 8 h 810"/>
                <a:gd name="T66" fmla="*/ 342 w 685"/>
                <a:gd name="T67" fmla="*/ 3 h 810"/>
                <a:gd name="T68" fmla="*/ 290 w 685"/>
                <a:gd name="T69" fmla="*/ 0 h 810"/>
                <a:gd name="T70" fmla="*/ 229 w 685"/>
                <a:gd name="T71" fmla="*/ 2 h 810"/>
                <a:gd name="T72" fmla="*/ 182 w 685"/>
                <a:gd name="T73" fmla="*/ 11 h 810"/>
                <a:gd name="T74" fmla="*/ 138 w 685"/>
                <a:gd name="T75" fmla="*/ 54 h 810"/>
                <a:gd name="T76" fmla="*/ 97 w 685"/>
                <a:gd name="T77" fmla="*/ 118 h 810"/>
                <a:gd name="T78" fmla="*/ 99 w 685"/>
                <a:gd name="T79" fmla="*/ 171 h 810"/>
                <a:gd name="T80" fmla="*/ 128 w 685"/>
                <a:gd name="T81" fmla="*/ 223 h 810"/>
                <a:gd name="T82" fmla="*/ 134 w 685"/>
                <a:gd name="T83" fmla="*/ 279 h 810"/>
                <a:gd name="T84" fmla="*/ 96 w 685"/>
                <a:gd name="T85" fmla="*/ 319 h 810"/>
                <a:gd name="T86" fmla="*/ 55 w 685"/>
                <a:gd name="T87" fmla="*/ 355 h 810"/>
                <a:gd name="T88" fmla="*/ 34 w 685"/>
                <a:gd name="T89" fmla="*/ 377 h 810"/>
                <a:gd name="T90" fmla="*/ 6 w 685"/>
                <a:gd name="T91" fmla="*/ 398 h 810"/>
                <a:gd name="T92" fmla="*/ 20 w 685"/>
                <a:gd name="T93" fmla="*/ 497 h 810"/>
                <a:gd name="T94" fmla="*/ 73 w 685"/>
                <a:gd name="T95" fmla="*/ 611 h 810"/>
                <a:gd name="T96" fmla="*/ 152 w 685"/>
                <a:gd name="T97" fmla="*/ 707 h 810"/>
                <a:gd name="T98" fmla="*/ 253 w 685"/>
                <a:gd name="T99" fmla="*/ 781 h 810"/>
                <a:gd name="T100" fmla="*/ 305 w 685"/>
                <a:gd name="T101" fmla="*/ 807 h 810"/>
                <a:gd name="T102" fmla="*/ 318 w 685"/>
                <a:gd name="T103" fmla="*/ 777 h 810"/>
                <a:gd name="T104" fmla="*/ 343 w 685"/>
                <a:gd name="T105" fmla="*/ 764 h 810"/>
                <a:gd name="T106" fmla="*/ 383 w 685"/>
                <a:gd name="T107" fmla="*/ 764 h 810"/>
                <a:gd name="T108" fmla="*/ 469 w 685"/>
                <a:gd name="T109" fmla="*/ 764 h 810"/>
                <a:gd name="T110" fmla="*/ 563 w 685"/>
                <a:gd name="T111" fmla="*/ 764 h 810"/>
                <a:gd name="T112" fmla="*/ 621 w 685"/>
                <a:gd name="T113" fmla="*/ 764 h 810"/>
                <a:gd name="T114" fmla="*/ 625 w 685"/>
                <a:gd name="T115" fmla="*/ 716 h 810"/>
                <a:gd name="T116" fmla="*/ 646 w 685"/>
                <a:gd name="T117" fmla="*/ 694 h 810"/>
                <a:gd name="T118" fmla="*/ 682 w 685"/>
                <a:gd name="T119" fmla="*/ 681 h 8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85"/>
                <a:gd name="T181" fmla="*/ 0 h 810"/>
                <a:gd name="T182" fmla="*/ 685 w 685"/>
                <a:gd name="T183" fmla="*/ 810 h 8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85" h="810">
                  <a:moveTo>
                    <a:pt x="685" y="677"/>
                  </a:moveTo>
                  <a:lnTo>
                    <a:pt x="669" y="674"/>
                  </a:lnTo>
                  <a:lnTo>
                    <a:pt x="654" y="668"/>
                  </a:lnTo>
                  <a:lnTo>
                    <a:pt x="642" y="658"/>
                  </a:lnTo>
                  <a:lnTo>
                    <a:pt x="631" y="648"/>
                  </a:lnTo>
                  <a:lnTo>
                    <a:pt x="623" y="636"/>
                  </a:lnTo>
                  <a:lnTo>
                    <a:pt x="619" y="624"/>
                  </a:lnTo>
                  <a:lnTo>
                    <a:pt x="618" y="612"/>
                  </a:lnTo>
                  <a:lnTo>
                    <a:pt x="621" y="603"/>
                  </a:lnTo>
                  <a:lnTo>
                    <a:pt x="614" y="608"/>
                  </a:lnTo>
                  <a:lnTo>
                    <a:pt x="606" y="613"/>
                  </a:lnTo>
                  <a:lnTo>
                    <a:pt x="598" y="618"/>
                  </a:lnTo>
                  <a:lnTo>
                    <a:pt x="592" y="621"/>
                  </a:lnTo>
                  <a:lnTo>
                    <a:pt x="584" y="621"/>
                  </a:lnTo>
                  <a:lnTo>
                    <a:pt x="575" y="621"/>
                  </a:lnTo>
                  <a:lnTo>
                    <a:pt x="564" y="621"/>
                  </a:lnTo>
                  <a:lnTo>
                    <a:pt x="551" y="621"/>
                  </a:lnTo>
                  <a:lnTo>
                    <a:pt x="538" y="621"/>
                  </a:lnTo>
                  <a:lnTo>
                    <a:pt x="523" y="621"/>
                  </a:lnTo>
                  <a:lnTo>
                    <a:pt x="508" y="620"/>
                  </a:lnTo>
                  <a:lnTo>
                    <a:pt x="494" y="620"/>
                  </a:lnTo>
                  <a:lnTo>
                    <a:pt x="479" y="620"/>
                  </a:lnTo>
                  <a:lnTo>
                    <a:pt x="464" y="620"/>
                  </a:lnTo>
                  <a:lnTo>
                    <a:pt x="452" y="620"/>
                  </a:lnTo>
                  <a:lnTo>
                    <a:pt x="440" y="619"/>
                  </a:lnTo>
                  <a:lnTo>
                    <a:pt x="430" y="619"/>
                  </a:lnTo>
                  <a:lnTo>
                    <a:pt x="422" y="620"/>
                  </a:lnTo>
                  <a:lnTo>
                    <a:pt x="415" y="620"/>
                  </a:lnTo>
                  <a:lnTo>
                    <a:pt x="412" y="620"/>
                  </a:lnTo>
                  <a:lnTo>
                    <a:pt x="408" y="616"/>
                  </a:lnTo>
                  <a:lnTo>
                    <a:pt x="404" y="611"/>
                  </a:lnTo>
                  <a:lnTo>
                    <a:pt x="400" y="607"/>
                  </a:lnTo>
                  <a:lnTo>
                    <a:pt x="396" y="602"/>
                  </a:lnTo>
                  <a:lnTo>
                    <a:pt x="391" y="597"/>
                  </a:lnTo>
                  <a:lnTo>
                    <a:pt x="387" y="593"/>
                  </a:lnTo>
                  <a:lnTo>
                    <a:pt x="384" y="590"/>
                  </a:lnTo>
                  <a:lnTo>
                    <a:pt x="381" y="586"/>
                  </a:lnTo>
                  <a:lnTo>
                    <a:pt x="384" y="579"/>
                  </a:lnTo>
                  <a:lnTo>
                    <a:pt x="388" y="569"/>
                  </a:lnTo>
                  <a:lnTo>
                    <a:pt x="394" y="555"/>
                  </a:lnTo>
                  <a:lnTo>
                    <a:pt x="399" y="542"/>
                  </a:lnTo>
                  <a:lnTo>
                    <a:pt x="394" y="535"/>
                  </a:lnTo>
                  <a:lnTo>
                    <a:pt x="386" y="527"/>
                  </a:lnTo>
                  <a:lnTo>
                    <a:pt x="378" y="518"/>
                  </a:lnTo>
                  <a:lnTo>
                    <a:pt x="368" y="507"/>
                  </a:lnTo>
                  <a:lnTo>
                    <a:pt x="373" y="502"/>
                  </a:lnTo>
                  <a:lnTo>
                    <a:pt x="380" y="494"/>
                  </a:lnTo>
                  <a:lnTo>
                    <a:pt x="387" y="483"/>
                  </a:lnTo>
                  <a:lnTo>
                    <a:pt x="395" y="474"/>
                  </a:lnTo>
                  <a:lnTo>
                    <a:pt x="391" y="471"/>
                  </a:lnTo>
                  <a:lnTo>
                    <a:pt x="387" y="465"/>
                  </a:lnTo>
                  <a:lnTo>
                    <a:pt x="380" y="458"/>
                  </a:lnTo>
                  <a:lnTo>
                    <a:pt x="373" y="450"/>
                  </a:lnTo>
                  <a:lnTo>
                    <a:pt x="364" y="440"/>
                  </a:lnTo>
                  <a:lnTo>
                    <a:pt x="357" y="432"/>
                  </a:lnTo>
                  <a:lnTo>
                    <a:pt x="349" y="424"/>
                  </a:lnTo>
                  <a:lnTo>
                    <a:pt x="342" y="416"/>
                  </a:lnTo>
                  <a:lnTo>
                    <a:pt x="346" y="398"/>
                  </a:lnTo>
                  <a:lnTo>
                    <a:pt x="347" y="380"/>
                  </a:lnTo>
                  <a:lnTo>
                    <a:pt x="346" y="364"/>
                  </a:lnTo>
                  <a:lnTo>
                    <a:pt x="342" y="355"/>
                  </a:lnTo>
                  <a:lnTo>
                    <a:pt x="338" y="355"/>
                  </a:lnTo>
                  <a:lnTo>
                    <a:pt x="333" y="356"/>
                  </a:lnTo>
                  <a:lnTo>
                    <a:pt x="327" y="359"/>
                  </a:lnTo>
                  <a:lnTo>
                    <a:pt x="319" y="362"/>
                  </a:lnTo>
                  <a:lnTo>
                    <a:pt x="313" y="366"/>
                  </a:lnTo>
                  <a:lnTo>
                    <a:pt x="306" y="372"/>
                  </a:lnTo>
                  <a:lnTo>
                    <a:pt x="301" y="376"/>
                  </a:lnTo>
                  <a:lnTo>
                    <a:pt x="295" y="380"/>
                  </a:lnTo>
                  <a:lnTo>
                    <a:pt x="292" y="374"/>
                  </a:lnTo>
                  <a:lnTo>
                    <a:pt x="293" y="366"/>
                  </a:lnTo>
                  <a:lnTo>
                    <a:pt x="296" y="358"/>
                  </a:lnTo>
                  <a:lnTo>
                    <a:pt x="303" y="349"/>
                  </a:lnTo>
                  <a:lnTo>
                    <a:pt x="313" y="336"/>
                  </a:lnTo>
                  <a:lnTo>
                    <a:pt x="323" y="327"/>
                  </a:lnTo>
                  <a:lnTo>
                    <a:pt x="331" y="320"/>
                  </a:lnTo>
                  <a:lnTo>
                    <a:pt x="339" y="316"/>
                  </a:lnTo>
                  <a:lnTo>
                    <a:pt x="349" y="313"/>
                  </a:lnTo>
                  <a:lnTo>
                    <a:pt x="359" y="312"/>
                  </a:lnTo>
                  <a:lnTo>
                    <a:pt x="371" y="312"/>
                  </a:lnTo>
                  <a:lnTo>
                    <a:pt x="384" y="313"/>
                  </a:lnTo>
                  <a:lnTo>
                    <a:pt x="399" y="312"/>
                  </a:lnTo>
                  <a:lnTo>
                    <a:pt x="408" y="307"/>
                  </a:lnTo>
                  <a:lnTo>
                    <a:pt x="412" y="301"/>
                  </a:lnTo>
                  <a:lnTo>
                    <a:pt x="414" y="291"/>
                  </a:lnTo>
                  <a:lnTo>
                    <a:pt x="413" y="283"/>
                  </a:lnTo>
                  <a:lnTo>
                    <a:pt x="410" y="275"/>
                  </a:lnTo>
                  <a:lnTo>
                    <a:pt x="407" y="267"/>
                  </a:lnTo>
                  <a:lnTo>
                    <a:pt x="404" y="263"/>
                  </a:lnTo>
                  <a:lnTo>
                    <a:pt x="403" y="259"/>
                  </a:lnTo>
                  <a:lnTo>
                    <a:pt x="405" y="255"/>
                  </a:lnTo>
                  <a:lnTo>
                    <a:pt x="409" y="251"/>
                  </a:lnTo>
                  <a:lnTo>
                    <a:pt x="413" y="246"/>
                  </a:lnTo>
                  <a:lnTo>
                    <a:pt x="410" y="242"/>
                  </a:lnTo>
                  <a:lnTo>
                    <a:pt x="408" y="238"/>
                  </a:lnTo>
                  <a:lnTo>
                    <a:pt x="408" y="235"/>
                  </a:lnTo>
                  <a:lnTo>
                    <a:pt x="410" y="233"/>
                  </a:lnTo>
                  <a:lnTo>
                    <a:pt x="413" y="232"/>
                  </a:lnTo>
                  <a:lnTo>
                    <a:pt x="415" y="231"/>
                  </a:lnTo>
                  <a:lnTo>
                    <a:pt x="415" y="230"/>
                  </a:lnTo>
                  <a:lnTo>
                    <a:pt x="415" y="227"/>
                  </a:lnTo>
                  <a:lnTo>
                    <a:pt x="415" y="222"/>
                  </a:lnTo>
                  <a:lnTo>
                    <a:pt x="414" y="217"/>
                  </a:lnTo>
                  <a:lnTo>
                    <a:pt x="413" y="212"/>
                  </a:lnTo>
                  <a:lnTo>
                    <a:pt x="412" y="207"/>
                  </a:lnTo>
                  <a:lnTo>
                    <a:pt x="413" y="202"/>
                  </a:lnTo>
                  <a:lnTo>
                    <a:pt x="418" y="197"/>
                  </a:lnTo>
                  <a:lnTo>
                    <a:pt x="423" y="193"/>
                  </a:lnTo>
                  <a:lnTo>
                    <a:pt x="426" y="187"/>
                  </a:lnTo>
                  <a:lnTo>
                    <a:pt x="423" y="182"/>
                  </a:lnTo>
                  <a:lnTo>
                    <a:pt x="420" y="174"/>
                  </a:lnTo>
                  <a:lnTo>
                    <a:pt x="414" y="167"/>
                  </a:lnTo>
                  <a:lnTo>
                    <a:pt x="408" y="159"/>
                  </a:lnTo>
                  <a:lnTo>
                    <a:pt x="402" y="150"/>
                  </a:lnTo>
                  <a:lnTo>
                    <a:pt x="396" y="142"/>
                  </a:lnTo>
                  <a:lnTo>
                    <a:pt x="388" y="133"/>
                  </a:lnTo>
                  <a:lnTo>
                    <a:pt x="382" y="125"/>
                  </a:lnTo>
                  <a:lnTo>
                    <a:pt x="384" y="110"/>
                  </a:lnTo>
                  <a:lnTo>
                    <a:pt x="380" y="94"/>
                  </a:lnTo>
                  <a:lnTo>
                    <a:pt x="374" y="82"/>
                  </a:lnTo>
                  <a:lnTo>
                    <a:pt x="371" y="73"/>
                  </a:lnTo>
                  <a:lnTo>
                    <a:pt x="373" y="64"/>
                  </a:lnTo>
                  <a:lnTo>
                    <a:pt x="378" y="51"/>
                  </a:lnTo>
                  <a:lnTo>
                    <a:pt x="385" y="38"/>
                  </a:lnTo>
                  <a:lnTo>
                    <a:pt x="390" y="30"/>
                  </a:lnTo>
                  <a:lnTo>
                    <a:pt x="391" y="26"/>
                  </a:lnTo>
                  <a:lnTo>
                    <a:pt x="390" y="22"/>
                  </a:lnTo>
                  <a:lnTo>
                    <a:pt x="388" y="19"/>
                  </a:lnTo>
                  <a:lnTo>
                    <a:pt x="384" y="16"/>
                  </a:lnTo>
                  <a:lnTo>
                    <a:pt x="379" y="12"/>
                  </a:lnTo>
                  <a:lnTo>
                    <a:pt x="374" y="10"/>
                  </a:lnTo>
                  <a:lnTo>
                    <a:pt x="367" y="8"/>
                  </a:lnTo>
                  <a:lnTo>
                    <a:pt x="362" y="6"/>
                  </a:lnTo>
                  <a:lnTo>
                    <a:pt x="358" y="5"/>
                  </a:lnTo>
                  <a:lnTo>
                    <a:pt x="352" y="3"/>
                  </a:lnTo>
                  <a:lnTo>
                    <a:pt x="342" y="3"/>
                  </a:lnTo>
                  <a:lnTo>
                    <a:pt x="331" y="2"/>
                  </a:lnTo>
                  <a:lnTo>
                    <a:pt x="318" y="1"/>
                  </a:lnTo>
                  <a:lnTo>
                    <a:pt x="305" y="1"/>
                  </a:lnTo>
                  <a:lnTo>
                    <a:pt x="290" y="0"/>
                  </a:lnTo>
                  <a:lnTo>
                    <a:pt x="275" y="0"/>
                  </a:lnTo>
                  <a:lnTo>
                    <a:pt x="259" y="0"/>
                  </a:lnTo>
                  <a:lnTo>
                    <a:pt x="243" y="1"/>
                  </a:lnTo>
                  <a:lnTo>
                    <a:pt x="229" y="2"/>
                  </a:lnTo>
                  <a:lnTo>
                    <a:pt x="215" y="3"/>
                  </a:lnTo>
                  <a:lnTo>
                    <a:pt x="202" y="6"/>
                  </a:lnTo>
                  <a:lnTo>
                    <a:pt x="191" y="8"/>
                  </a:lnTo>
                  <a:lnTo>
                    <a:pt x="182" y="11"/>
                  </a:lnTo>
                  <a:lnTo>
                    <a:pt x="174" y="15"/>
                  </a:lnTo>
                  <a:lnTo>
                    <a:pt x="163" y="25"/>
                  </a:lnTo>
                  <a:lnTo>
                    <a:pt x="150" y="38"/>
                  </a:lnTo>
                  <a:lnTo>
                    <a:pt x="138" y="54"/>
                  </a:lnTo>
                  <a:lnTo>
                    <a:pt x="125" y="70"/>
                  </a:lnTo>
                  <a:lnTo>
                    <a:pt x="115" y="88"/>
                  </a:lnTo>
                  <a:lnTo>
                    <a:pt x="104" y="104"/>
                  </a:lnTo>
                  <a:lnTo>
                    <a:pt x="97" y="118"/>
                  </a:lnTo>
                  <a:lnTo>
                    <a:pt x="92" y="131"/>
                  </a:lnTo>
                  <a:lnTo>
                    <a:pt x="91" y="142"/>
                  </a:lnTo>
                  <a:lnTo>
                    <a:pt x="93" y="157"/>
                  </a:lnTo>
                  <a:lnTo>
                    <a:pt x="99" y="171"/>
                  </a:lnTo>
                  <a:lnTo>
                    <a:pt x="107" y="186"/>
                  </a:lnTo>
                  <a:lnTo>
                    <a:pt x="115" y="201"/>
                  </a:lnTo>
                  <a:lnTo>
                    <a:pt x="122" y="213"/>
                  </a:lnTo>
                  <a:lnTo>
                    <a:pt x="128" y="223"/>
                  </a:lnTo>
                  <a:lnTo>
                    <a:pt x="133" y="231"/>
                  </a:lnTo>
                  <a:lnTo>
                    <a:pt x="135" y="244"/>
                  </a:lnTo>
                  <a:lnTo>
                    <a:pt x="135" y="261"/>
                  </a:lnTo>
                  <a:lnTo>
                    <a:pt x="134" y="279"/>
                  </a:lnTo>
                  <a:lnTo>
                    <a:pt x="131" y="294"/>
                  </a:lnTo>
                  <a:lnTo>
                    <a:pt x="120" y="303"/>
                  </a:lnTo>
                  <a:lnTo>
                    <a:pt x="109" y="311"/>
                  </a:lnTo>
                  <a:lnTo>
                    <a:pt x="96" y="319"/>
                  </a:lnTo>
                  <a:lnTo>
                    <a:pt x="85" y="329"/>
                  </a:lnTo>
                  <a:lnTo>
                    <a:pt x="74" y="337"/>
                  </a:lnTo>
                  <a:lnTo>
                    <a:pt x="64" y="347"/>
                  </a:lnTo>
                  <a:lnTo>
                    <a:pt x="55" y="355"/>
                  </a:lnTo>
                  <a:lnTo>
                    <a:pt x="48" y="364"/>
                  </a:lnTo>
                  <a:lnTo>
                    <a:pt x="45" y="367"/>
                  </a:lnTo>
                  <a:lnTo>
                    <a:pt x="40" y="372"/>
                  </a:lnTo>
                  <a:lnTo>
                    <a:pt x="34" y="377"/>
                  </a:lnTo>
                  <a:lnTo>
                    <a:pt x="27" y="382"/>
                  </a:lnTo>
                  <a:lnTo>
                    <a:pt x="20" y="387"/>
                  </a:lnTo>
                  <a:lnTo>
                    <a:pt x="14" y="392"/>
                  </a:lnTo>
                  <a:lnTo>
                    <a:pt x="6" y="398"/>
                  </a:lnTo>
                  <a:lnTo>
                    <a:pt x="0" y="402"/>
                  </a:lnTo>
                  <a:lnTo>
                    <a:pt x="4" y="434"/>
                  </a:lnTo>
                  <a:lnTo>
                    <a:pt x="12" y="466"/>
                  </a:lnTo>
                  <a:lnTo>
                    <a:pt x="20" y="497"/>
                  </a:lnTo>
                  <a:lnTo>
                    <a:pt x="30" y="527"/>
                  </a:lnTo>
                  <a:lnTo>
                    <a:pt x="43" y="556"/>
                  </a:lnTo>
                  <a:lnTo>
                    <a:pt x="58" y="584"/>
                  </a:lnTo>
                  <a:lnTo>
                    <a:pt x="73" y="611"/>
                  </a:lnTo>
                  <a:lnTo>
                    <a:pt x="91" y="637"/>
                  </a:lnTo>
                  <a:lnTo>
                    <a:pt x="110" y="661"/>
                  </a:lnTo>
                  <a:lnTo>
                    <a:pt x="130" y="685"/>
                  </a:lnTo>
                  <a:lnTo>
                    <a:pt x="152" y="707"/>
                  </a:lnTo>
                  <a:lnTo>
                    <a:pt x="175" y="728"/>
                  </a:lnTo>
                  <a:lnTo>
                    <a:pt x="200" y="748"/>
                  </a:lnTo>
                  <a:lnTo>
                    <a:pt x="226" y="766"/>
                  </a:lnTo>
                  <a:lnTo>
                    <a:pt x="253" y="781"/>
                  </a:lnTo>
                  <a:lnTo>
                    <a:pt x="281" y="796"/>
                  </a:lnTo>
                  <a:lnTo>
                    <a:pt x="287" y="799"/>
                  </a:lnTo>
                  <a:lnTo>
                    <a:pt x="296" y="803"/>
                  </a:lnTo>
                  <a:lnTo>
                    <a:pt x="305" y="807"/>
                  </a:lnTo>
                  <a:lnTo>
                    <a:pt x="310" y="810"/>
                  </a:lnTo>
                  <a:lnTo>
                    <a:pt x="311" y="803"/>
                  </a:lnTo>
                  <a:lnTo>
                    <a:pt x="314" y="791"/>
                  </a:lnTo>
                  <a:lnTo>
                    <a:pt x="318" y="777"/>
                  </a:lnTo>
                  <a:lnTo>
                    <a:pt x="324" y="763"/>
                  </a:lnTo>
                  <a:lnTo>
                    <a:pt x="330" y="763"/>
                  </a:lnTo>
                  <a:lnTo>
                    <a:pt x="336" y="763"/>
                  </a:lnTo>
                  <a:lnTo>
                    <a:pt x="343" y="764"/>
                  </a:lnTo>
                  <a:lnTo>
                    <a:pt x="349" y="764"/>
                  </a:lnTo>
                  <a:lnTo>
                    <a:pt x="356" y="764"/>
                  </a:lnTo>
                  <a:lnTo>
                    <a:pt x="367" y="764"/>
                  </a:lnTo>
                  <a:lnTo>
                    <a:pt x="383" y="764"/>
                  </a:lnTo>
                  <a:lnTo>
                    <a:pt x="402" y="764"/>
                  </a:lnTo>
                  <a:lnTo>
                    <a:pt x="423" y="764"/>
                  </a:lnTo>
                  <a:lnTo>
                    <a:pt x="445" y="764"/>
                  </a:lnTo>
                  <a:lnTo>
                    <a:pt x="469" y="764"/>
                  </a:lnTo>
                  <a:lnTo>
                    <a:pt x="494" y="764"/>
                  </a:lnTo>
                  <a:lnTo>
                    <a:pt x="518" y="764"/>
                  </a:lnTo>
                  <a:lnTo>
                    <a:pt x="541" y="764"/>
                  </a:lnTo>
                  <a:lnTo>
                    <a:pt x="563" y="764"/>
                  </a:lnTo>
                  <a:lnTo>
                    <a:pt x="581" y="764"/>
                  </a:lnTo>
                  <a:lnTo>
                    <a:pt x="598" y="764"/>
                  </a:lnTo>
                  <a:lnTo>
                    <a:pt x="612" y="764"/>
                  </a:lnTo>
                  <a:lnTo>
                    <a:pt x="621" y="764"/>
                  </a:lnTo>
                  <a:lnTo>
                    <a:pt x="625" y="764"/>
                  </a:lnTo>
                  <a:lnTo>
                    <a:pt x="625" y="751"/>
                  </a:lnTo>
                  <a:lnTo>
                    <a:pt x="625" y="733"/>
                  </a:lnTo>
                  <a:lnTo>
                    <a:pt x="625" y="716"/>
                  </a:lnTo>
                  <a:lnTo>
                    <a:pt x="625" y="703"/>
                  </a:lnTo>
                  <a:lnTo>
                    <a:pt x="629" y="700"/>
                  </a:lnTo>
                  <a:lnTo>
                    <a:pt x="637" y="697"/>
                  </a:lnTo>
                  <a:lnTo>
                    <a:pt x="646" y="694"/>
                  </a:lnTo>
                  <a:lnTo>
                    <a:pt x="656" y="691"/>
                  </a:lnTo>
                  <a:lnTo>
                    <a:pt x="666" y="688"/>
                  </a:lnTo>
                  <a:lnTo>
                    <a:pt x="675" y="684"/>
                  </a:lnTo>
                  <a:lnTo>
                    <a:pt x="682" y="681"/>
                  </a:lnTo>
                  <a:lnTo>
                    <a:pt x="685" y="678"/>
                  </a:lnTo>
                  <a:lnTo>
                    <a:pt x="685" y="677"/>
                  </a:lnTo>
                  <a:close/>
                </a:path>
              </a:pathLst>
            </a:custGeom>
            <a:solidFill>
              <a:srgbClr val="FFFFFF"/>
            </a:solidFill>
            <a:ln w="9525">
              <a:noFill/>
              <a:round/>
              <a:headEnd/>
              <a:tailEnd/>
            </a:ln>
          </p:spPr>
          <p:txBody>
            <a:bodyPr/>
            <a:lstStyle/>
            <a:p>
              <a:endParaRPr lang="en-US"/>
            </a:p>
          </p:txBody>
        </p:sp>
        <p:sp>
          <p:nvSpPr>
            <p:cNvPr id="3160" name="Freeform 74"/>
            <p:cNvSpPr>
              <a:spLocks/>
            </p:cNvSpPr>
            <p:nvPr/>
          </p:nvSpPr>
          <p:spPr bwMode="auto">
            <a:xfrm>
              <a:off x="3496" y="1934"/>
              <a:ext cx="72" cy="102"/>
            </a:xfrm>
            <a:custGeom>
              <a:avLst/>
              <a:gdLst>
                <a:gd name="T0" fmla="*/ 11 w 72"/>
                <a:gd name="T1" fmla="*/ 27 h 102"/>
                <a:gd name="T2" fmla="*/ 3 w 72"/>
                <a:gd name="T3" fmla="*/ 20 h 102"/>
                <a:gd name="T4" fmla="*/ 0 w 72"/>
                <a:gd name="T5" fmla="*/ 32 h 102"/>
                <a:gd name="T6" fmla="*/ 1 w 72"/>
                <a:gd name="T7" fmla="*/ 45 h 102"/>
                <a:gd name="T8" fmla="*/ 5 w 72"/>
                <a:gd name="T9" fmla="*/ 59 h 102"/>
                <a:gd name="T10" fmla="*/ 14 w 72"/>
                <a:gd name="T11" fmla="*/ 71 h 102"/>
                <a:gd name="T12" fmla="*/ 26 w 72"/>
                <a:gd name="T13" fmla="*/ 83 h 102"/>
                <a:gd name="T14" fmla="*/ 38 w 72"/>
                <a:gd name="T15" fmla="*/ 93 h 102"/>
                <a:gd name="T16" fmla="*/ 55 w 72"/>
                <a:gd name="T17" fmla="*/ 99 h 102"/>
                <a:gd name="T18" fmla="*/ 72 w 72"/>
                <a:gd name="T19" fmla="*/ 102 h 102"/>
                <a:gd name="T20" fmla="*/ 72 w 72"/>
                <a:gd name="T21" fmla="*/ 92 h 102"/>
                <a:gd name="T22" fmla="*/ 57 w 72"/>
                <a:gd name="T23" fmla="*/ 89 h 102"/>
                <a:gd name="T24" fmla="*/ 45 w 72"/>
                <a:gd name="T25" fmla="*/ 83 h 102"/>
                <a:gd name="T26" fmla="*/ 32 w 72"/>
                <a:gd name="T27" fmla="*/ 74 h 102"/>
                <a:gd name="T28" fmla="*/ 23 w 72"/>
                <a:gd name="T29" fmla="*/ 65 h 102"/>
                <a:gd name="T30" fmla="*/ 15 w 72"/>
                <a:gd name="T31" fmla="*/ 54 h 102"/>
                <a:gd name="T32" fmla="*/ 11 w 72"/>
                <a:gd name="T33" fmla="*/ 43 h 102"/>
                <a:gd name="T34" fmla="*/ 10 w 72"/>
                <a:gd name="T35" fmla="*/ 32 h 102"/>
                <a:gd name="T36" fmla="*/ 13 w 72"/>
                <a:gd name="T37" fmla="*/ 26 h 102"/>
                <a:gd name="T38" fmla="*/ 5 w 72"/>
                <a:gd name="T39" fmla="*/ 19 h 102"/>
                <a:gd name="T40" fmla="*/ 13 w 72"/>
                <a:gd name="T41" fmla="*/ 26 h 102"/>
                <a:gd name="T42" fmla="*/ 30 w 72"/>
                <a:gd name="T43" fmla="*/ 0 h 102"/>
                <a:gd name="T44" fmla="*/ 5 w 72"/>
                <a:gd name="T45" fmla="*/ 19 h 102"/>
                <a:gd name="T46" fmla="*/ 11 w 72"/>
                <a:gd name="T47" fmla="*/ 27 h 1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102"/>
                <a:gd name="T74" fmla="*/ 72 w 72"/>
                <a:gd name="T75" fmla="*/ 102 h 10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102">
                  <a:moveTo>
                    <a:pt x="11" y="27"/>
                  </a:moveTo>
                  <a:lnTo>
                    <a:pt x="3" y="20"/>
                  </a:lnTo>
                  <a:lnTo>
                    <a:pt x="0" y="32"/>
                  </a:lnTo>
                  <a:lnTo>
                    <a:pt x="1" y="45"/>
                  </a:lnTo>
                  <a:lnTo>
                    <a:pt x="5" y="59"/>
                  </a:lnTo>
                  <a:lnTo>
                    <a:pt x="14" y="71"/>
                  </a:lnTo>
                  <a:lnTo>
                    <a:pt x="26" y="83"/>
                  </a:lnTo>
                  <a:lnTo>
                    <a:pt x="38" y="93"/>
                  </a:lnTo>
                  <a:lnTo>
                    <a:pt x="55" y="99"/>
                  </a:lnTo>
                  <a:lnTo>
                    <a:pt x="72" y="102"/>
                  </a:lnTo>
                  <a:lnTo>
                    <a:pt x="72" y="92"/>
                  </a:lnTo>
                  <a:lnTo>
                    <a:pt x="57" y="89"/>
                  </a:lnTo>
                  <a:lnTo>
                    <a:pt x="45" y="83"/>
                  </a:lnTo>
                  <a:lnTo>
                    <a:pt x="32" y="74"/>
                  </a:lnTo>
                  <a:lnTo>
                    <a:pt x="23" y="65"/>
                  </a:lnTo>
                  <a:lnTo>
                    <a:pt x="15" y="54"/>
                  </a:lnTo>
                  <a:lnTo>
                    <a:pt x="11" y="43"/>
                  </a:lnTo>
                  <a:lnTo>
                    <a:pt x="10" y="32"/>
                  </a:lnTo>
                  <a:lnTo>
                    <a:pt x="13" y="26"/>
                  </a:lnTo>
                  <a:lnTo>
                    <a:pt x="5" y="19"/>
                  </a:lnTo>
                  <a:lnTo>
                    <a:pt x="13" y="26"/>
                  </a:lnTo>
                  <a:lnTo>
                    <a:pt x="30" y="0"/>
                  </a:lnTo>
                  <a:lnTo>
                    <a:pt x="5" y="19"/>
                  </a:lnTo>
                  <a:lnTo>
                    <a:pt x="11" y="27"/>
                  </a:lnTo>
                  <a:close/>
                </a:path>
              </a:pathLst>
            </a:custGeom>
            <a:solidFill>
              <a:srgbClr val="000000"/>
            </a:solidFill>
            <a:ln w="9525">
              <a:noFill/>
              <a:round/>
              <a:headEnd/>
              <a:tailEnd/>
            </a:ln>
          </p:spPr>
          <p:txBody>
            <a:bodyPr/>
            <a:lstStyle/>
            <a:p>
              <a:endParaRPr lang="en-US"/>
            </a:p>
          </p:txBody>
        </p:sp>
        <p:sp>
          <p:nvSpPr>
            <p:cNvPr id="3161" name="Freeform 75"/>
            <p:cNvSpPr>
              <a:spLocks/>
            </p:cNvSpPr>
            <p:nvPr/>
          </p:nvSpPr>
          <p:spPr bwMode="auto">
            <a:xfrm>
              <a:off x="3474" y="1953"/>
              <a:ext cx="33" cy="28"/>
            </a:xfrm>
            <a:custGeom>
              <a:avLst/>
              <a:gdLst>
                <a:gd name="T0" fmla="*/ 1 w 33"/>
                <a:gd name="T1" fmla="*/ 27 h 28"/>
                <a:gd name="T2" fmla="*/ 2 w 33"/>
                <a:gd name="T3" fmla="*/ 27 h 28"/>
                <a:gd name="T4" fmla="*/ 9 w 33"/>
                <a:gd name="T5" fmla="*/ 24 h 28"/>
                <a:gd name="T6" fmla="*/ 19 w 33"/>
                <a:gd name="T7" fmla="*/ 20 h 28"/>
                <a:gd name="T8" fmla="*/ 26 w 33"/>
                <a:gd name="T9" fmla="*/ 13 h 28"/>
                <a:gd name="T10" fmla="*/ 33 w 33"/>
                <a:gd name="T11" fmla="*/ 8 h 28"/>
                <a:gd name="T12" fmla="*/ 27 w 33"/>
                <a:gd name="T13" fmla="*/ 0 h 28"/>
                <a:gd name="T14" fmla="*/ 20 w 33"/>
                <a:gd name="T15" fmla="*/ 5 h 28"/>
                <a:gd name="T16" fmla="*/ 12 w 33"/>
                <a:gd name="T17" fmla="*/ 9 h 28"/>
                <a:gd name="T18" fmla="*/ 5 w 33"/>
                <a:gd name="T19" fmla="*/ 13 h 28"/>
                <a:gd name="T20" fmla="*/ 0 w 33"/>
                <a:gd name="T21" fmla="*/ 17 h 28"/>
                <a:gd name="T22" fmla="*/ 1 w 33"/>
                <a:gd name="T23" fmla="*/ 17 h 28"/>
                <a:gd name="T24" fmla="*/ 1 w 33"/>
                <a:gd name="T25" fmla="*/ 28 h 28"/>
                <a:gd name="T26" fmla="*/ 1 w 33"/>
                <a:gd name="T27" fmla="*/ 27 h 28"/>
                <a:gd name="T28" fmla="*/ 2 w 33"/>
                <a:gd name="T29" fmla="*/ 27 h 28"/>
                <a:gd name="T30" fmla="*/ 1 w 33"/>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28"/>
                <a:gd name="T50" fmla="*/ 33 w 33"/>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28">
                  <a:moveTo>
                    <a:pt x="1" y="27"/>
                  </a:moveTo>
                  <a:lnTo>
                    <a:pt x="2" y="27"/>
                  </a:lnTo>
                  <a:lnTo>
                    <a:pt x="9" y="24"/>
                  </a:lnTo>
                  <a:lnTo>
                    <a:pt x="19" y="20"/>
                  </a:lnTo>
                  <a:lnTo>
                    <a:pt x="26" y="13"/>
                  </a:lnTo>
                  <a:lnTo>
                    <a:pt x="33" y="8"/>
                  </a:lnTo>
                  <a:lnTo>
                    <a:pt x="27" y="0"/>
                  </a:lnTo>
                  <a:lnTo>
                    <a:pt x="20" y="5"/>
                  </a:lnTo>
                  <a:lnTo>
                    <a:pt x="12" y="9"/>
                  </a:lnTo>
                  <a:lnTo>
                    <a:pt x="5" y="13"/>
                  </a:lnTo>
                  <a:lnTo>
                    <a:pt x="0" y="17"/>
                  </a:lnTo>
                  <a:lnTo>
                    <a:pt x="1" y="17"/>
                  </a:lnTo>
                  <a:lnTo>
                    <a:pt x="1" y="28"/>
                  </a:lnTo>
                  <a:lnTo>
                    <a:pt x="1" y="27"/>
                  </a:lnTo>
                  <a:lnTo>
                    <a:pt x="2" y="27"/>
                  </a:lnTo>
                  <a:lnTo>
                    <a:pt x="1" y="27"/>
                  </a:lnTo>
                  <a:close/>
                </a:path>
              </a:pathLst>
            </a:custGeom>
            <a:solidFill>
              <a:srgbClr val="000000"/>
            </a:solidFill>
            <a:ln w="9525">
              <a:noFill/>
              <a:round/>
              <a:headEnd/>
              <a:tailEnd/>
            </a:ln>
          </p:spPr>
          <p:txBody>
            <a:bodyPr/>
            <a:lstStyle/>
            <a:p>
              <a:endParaRPr lang="en-US"/>
            </a:p>
          </p:txBody>
        </p:sp>
        <p:sp>
          <p:nvSpPr>
            <p:cNvPr id="3162" name="Freeform 76"/>
            <p:cNvSpPr>
              <a:spLocks/>
            </p:cNvSpPr>
            <p:nvPr/>
          </p:nvSpPr>
          <p:spPr bwMode="auto">
            <a:xfrm>
              <a:off x="3292" y="1966"/>
              <a:ext cx="183" cy="15"/>
            </a:xfrm>
            <a:custGeom>
              <a:avLst/>
              <a:gdLst>
                <a:gd name="T0" fmla="*/ 0 w 183"/>
                <a:gd name="T1" fmla="*/ 12 h 15"/>
                <a:gd name="T2" fmla="*/ 4 w 183"/>
                <a:gd name="T3" fmla="*/ 13 h 15"/>
                <a:gd name="T4" fmla="*/ 6 w 183"/>
                <a:gd name="T5" fmla="*/ 14 h 15"/>
                <a:gd name="T6" fmla="*/ 13 w 183"/>
                <a:gd name="T7" fmla="*/ 13 h 15"/>
                <a:gd name="T8" fmla="*/ 21 w 183"/>
                <a:gd name="T9" fmla="*/ 13 h 15"/>
                <a:gd name="T10" fmla="*/ 31 w 183"/>
                <a:gd name="T11" fmla="*/ 13 h 15"/>
                <a:gd name="T12" fmla="*/ 43 w 183"/>
                <a:gd name="T13" fmla="*/ 14 h 15"/>
                <a:gd name="T14" fmla="*/ 55 w 183"/>
                <a:gd name="T15" fmla="*/ 14 h 15"/>
                <a:gd name="T16" fmla="*/ 70 w 183"/>
                <a:gd name="T17" fmla="*/ 14 h 15"/>
                <a:gd name="T18" fmla="*/ 85 w 183"/>
                <a:gd name="T19" fmla="*/ 14 h 15"/>
                <a:gd name="T20" fmla="*/ 99 w 183"/>
                <a:gd name="T21" fmla="*/ 14 h 15"/>
                <a:gd name="T22" fmla="*/ 114 w 183"/>
                <a:gd name="T23" fmla="*/ 15 h 15"/>
                <a:gd name="T24" fmla="*/ 129 w 183"/>
                <a:gd name="T25" fmla="*/ 15 h 15"/>
                <a:gd name="T26" fmla="*/ 142 w 183"/>
                <a:gd name="T27" fmla="*/ 15 h 15"/>
                <a:gd name="T28" fmla="*/ 155 w 183"/>
                <a:gd name="T29" fmla="*/ 15 h 15"/>
                <a:gd name="T30" fmla="*/ 166 w 183"/>
                <a:gd name="T31" fmla="*/ 15 h 15"/>
                <a:gd name="T32" fmla="*/ 175 w 183"/>
                <a:gd name="T33" fmla="*/ 15 h 15"/>
                <a:gd name="T34" fmla="*/ 183 w 183"/>
                <a:gd name="T35" fmla="*/ 14 h 15"/>
                <a:gd name="T36" fmla="*/ 183 w 183"/>
                <a:gd name="T37" fmla="*/ 4 h 15"/>
                <a:gd name="T38" fmla="*/ 175 w 183"/>
                <a:gd name="T39" fmla="*/ 3 h 15"/>
                <a:gd name="T40" fmla="*/ 166 w 183"/>
                <a:gd name="T41" fmla="*/ 3 h 15"/>
                <a:gd name="T42" fmla="*/ 155 w 183"/>
                <a:gd name="T43" fmla="*/ 3 h 15"/>
                <a:gd name="T44" fmla="*/ 142 w 183"/>
                <a:gd name="T45" fmla="*/ 3 h 15"/>
                <a:gd name="T46" fmla="*/ 129 w 183"/>
                <a:gd name="T47" fmla="*/ 3 h 15"/>
                <a:gd name="T48" fmla="*/ 114 w 183"/>
                <a:gd name="T49" fmla="*/ 3 h 15"/>
                <a:gd name="T50" fmla="*/ 99 w 183"/>
                <a:gd name="T51" fmla="*/ 1 h 15"/>
                <a:gd name="T52" fmla="*/ 85 w 183"/>
                <a:gd name="T53" fmla="*/ 1 h 15"/>
                <a:gd name="T54" fmla="*/ 70 w 183"/>
                <a:gd name="T55" fmla="*/ 1 h 15"/>
                <a:gd name="T56" fmla="*/ 55 w 183"/>
                <a:gd name="T57" fmla="*/ 1 h 15"/>
                <a:gd name="T58" fmla="*/ 43 w 183"/>
                <a:gd name="T59" fmla="*/ 1 h 15"/>
                <a:gd name="T60" fmla="*/ 31 w 183"/>
                <a:gd name="T61" fmla="*/ 0 h 15"/>
                <a:gd name="T62" fmla="*/ 21 w 183"/>
                <a:gd name="T63" fmla="*/ 0 h 15"/>
                <a:gd name="T64" fmla="*/ 13 w 183"/>
                <a:gd name="T65" fmla="*/ 3 h 15"/>
                <a:gd name="T66" fmla="*/ 6 w 183"/>
                <a:gd name="T67" fmla="*/ 1 h 15"/>
                <a:gd name="T68" fmla="*/ 2 w 183"/>
                <a:gd name="T69" fmla="*/ 3 h 15"/>
                <a:gd name="T70" fmla="*/ 6 w 183"/>
                <a:gd name="T71" fmla="*/ 4 h 15"/>
                <a:gd name="T72" fmla="*/ 0 w 183"/>
                <a:gd name="T73" fmla="*/ 12 h 15"/>
                <a:gd name="T74" fmla="*/ 2 w 183"/>
                <a:gd name="T75" fmla="*/ 14 h 15"/>
                <a:gd name="T76" fmla="*/ 4 w 183"/>
                <a:gd name="T77" fmla="*/ 13 h 15"/>
                <a:gd name="T78" fmla="*/ 0 w 183"/>
                <a:gd name="T79" fmla="*/ 12 h 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15"/>
                <a:gd name="T122" fmla="*/ 183 w 183"/>
                <a:gd name="T123" fmla="*/ 15 h 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15">
                  <a:moveTo>
                    <a:pt x="0" y="12"/>
                  </a:moveTo>
                  <a:lnTo>
                    <a:pt x="4" y="13"/>
                  </a:lnTo>
                  <a:lnTo>
                    <a:pt x="6" y="14"/>
                  </a:lnTo>
                  <a:lnTo>
                    <a:pt x="13" y="13"/>
                  </a:lnTo>
                  <a:lnTo>
                    <a:pt x="21" y="13"/>
                  </a:lnTo>
                  <a:lnTo>
                    <a:pt x="31" y="13"/>
                  </a:lnTo>
                  <a:lnTo>
                    <a:pt x="43" y="14"/>
                  </a:lnTo>
                  <a:lnTo>
                    <a:pt x="55" y="14"/>
                  </a:lnTo>
                  <a:lnTo>
                    <a:pt x="70" y="14"/>
                  </a:lnTo>
                  <a:lnTo>
                    <a:pt x="85" y="14"/>
                  </a:lnTo>
                  <a:lnTo>
                    <a:pt x="99" y="14"/>
                  </a:lnTo>
                  <a:lnTo>
                    <a:pt x="114" y="15"/>
                  </a:lnTo>
                  <a:lnTo>
                    <a:pt x="129" y="15"/>
                  </a:lnTo>
                  <a:lnTo>
                    <a:pt x="142" y="15"/>
                  </a:lnTo>
                  <a:lnTo>
                    <a:pt x="155" y="15"/>
                  </a:lnTo>
                  <a:lnTo>
                    <a:pt x="166" y="15"/>
                  </a:lnTo>
                  <a:lnTo>
                    <a:pt x="175" y="15"/>
                  </a:lnTo>
                  <a:lnTo>
                    <a:pt x="183" y="14"/>
                  </a:lnTo>
                  <a:lnTo>
                    <a:pt x="183" y="4"/>
                  </a:lnTo>
                  <a:lnTo>
                    <a:pt x="175" y="3"/>
                  </a:lnTo>
                  <a:lnTo>
                    <a:pt x="166" y="3"/>
                  </a:lnTo>
                  <a:lnTo>
                    <a:pt x="155" y="3"/>
                  </a:lnTo>
                  <a:lnTo>
                    <a:pt x="142" y="3"/>
                  </a:lnTo>
                  <a:lnTo>
                    <a:pt x="129" y="3"/>
                  </a:lnTo>
                  <a:lnTo>
                    <a:pt x="114" y="3"/>
                  </a:lnTo>
                  <a:lnTo>
                    <a:pt x="99" y="1"/>
                  </a:lnTo>
                  <a:lnTo>
                    <a:pt x="85" y="1"/>
                  </a:lnTo>
                  <a:lnTo>
                    <a:pt x="70" y="1"/>
                  </a:lnTo>
                  <a:lnTo>
                    <a:pt x="55" y="1"/>
                  </a:lnTo>
                  <a:lnTo>
                    <a:pt x="43" y="1"/>
                  </a:lnTo>
                  <a:lnTo>
                    <a:pt x="31" y="0"/>
                  </a:lnTo>
                  <a:lnTo>
                    <a:pt x="21" y="0"/>
                  </a:lnTo>
                  <a:lnTo>
                    <a:pt x="13" y="3"/>
                  </a:lnTo>
                  <a:lnTo>
                    <a:pt x="6" y="1"/>
                  </a:lnTo>
                  <a:lnTo>
                    <a:pt x="2" y="3"/>
                  </a:lnTo>
                  <a:lnTo>
                    <a:pt x="6" y="4"/>
                  </a:lnTo>
                  <a:lnTo>
                    <a:pt x="0" y="12"/>
                  </a:lnTo>
                  <a:lnTo>
                    <a:pt x="2" y="14"/>
                  </a:lnTo>
                  <a:lnTo>
                    <a:pt x="4" y="13"/>
                  </a:lnTo>
                  <a:lnTo>
                    <a:pt x="0" y="12"/>
                  </a:lnTo>
                  <a:close/>
                </a:path>
              </a:pathLst>
            </a:custGeom>
            <a:solidFill>
              <a:srgbClr val="000000"/>
            </a:solidFill>
            <a:ln w="9525">
              <a:noFill/>
              <a:round/>
              <a:headEnd/>
              <a:tailEnd/>
            </a:ln>
          </p:spPr>
          <p:txBody>
            <a:bodyPr/>
            <a:lstStyle/>
            <a:p>
              <a:endParaRPr lang="en-US"/>
            </a:p>
          </p:txBody>
        </p:sp>
        <p:sp>
          <p:nvSpPr>
            <p:cNvPr id="3163" name="Freeform 77"/>
            <p:cNvSpPr>
              <a:spLocks/>
            </p:cNvSpPr>
            <p:nvPr/>
          </p:nvSpPr>
          <p:spPr bwMode="auto">
            <a:xfrm>
              <a:off x="3258" y="1936"/>
              <a:ext cx="40" cy="42"/>
            </a:xfrm>
            <a:custGeom>
              <a:avLst/>
              <a:gdLst>
                <a:gd name="T0" fmla="*/ 1 w 40"/>
                <a:gd name="T1" fmla="*/ 3 h 42"/>
                <a:gd name="T2" fmla="*/ 3 w 40"/>
                <a:gd name="T3" fmla="*/ 9 h 42"/>
                <a:gd name="T4" fmla="*/ 5 w 40"/>
                <a:gd name="T5" fmla="*/ 12 h 42"/>
                <a:gd name="T6" fmla="*/ 8 w 40"/>
                <a:gd name="T7" fmla="*/ 15 h 42"/>
                <a:gd name="T8" fmla="*/ 12 w 40"/>
                <a:gd name="T9" fmla="*/ 18 h 42"/>
                <a:gd name="T10" fmla="*/ 16 w 40"/>
                <a:gd name="T11" fmla="*/ 23 h 42"/>
                <a:gd name="T12" fmla="*/ 21 w 40"/>
                <a:gd name="T13" fmla="*/ 28 h 42"/>
                <a:gd name="T14" fmla="*/ 25 w 40"/>
                <a:gd name="T15" fmla="*/ 34 h 42"/>
                <a:gd name="T16" fmla="*/ 29 w 40"/>
                <a:gd name="T17" fmla="*/ 38 h 42"/>
                <a:gd name="T18" fmla="*/ 34 w 40"/>
                <a:gd name="T19" fmla="*/ 42 h 42"/>
                <a:gd name="T20" fmla="*/ 40 w 40"/>
                <a:gd name="T21" fmla="*/ 34 h 42"/>
                <a:gd name="T22" fmla="*/ 37 w 40"/>
                <a:gd name="T23" fmla="*/ 29 h 42"/>
                <a:gd name="T24" fmla="*/ 33 w 40"/>
                <a:gd name="T25" fmla="*/ 25 h 42"/>
                <a:gd name="T26" fmla="*/ 29 w 40"/>
                <a:gd name="T27" fmla="*/ 22 h 42"/>
                <a:gd name="T28" fmla="*/ 25 w 40"/>
                <a:gd name="T29" fmla="*/ 17 h 42"/>
                <a:gd name="T30" fmla="*/ 21 w 40"/>
                <a:gd name="T31" fmla="*/ 12 h 42"/>
                <a:gd name="T32" fmla="*/ 16 w 40"/>
                <a:gd name="T33" fmla="*/ 6 h 42"/>
                <a:gd name="T34" fmla="*/ 13 w 40"/>
                <a:gd name="T35" fmla="*/ 3 h 42"/>
                <a:gd name="T36" fmla="*/ 9 w 40"/>
                <a:gd name="T37" fmla="*/ 0 h 42"/>
                <a:gd name="T38" fmla="*/ 11 w 40"/>
                <a:gd name="T39" fmla="*/ 5 h 42"/>
                <a:gd name="T40" fmla="*/ 1 w 40"/>
                <a:gd name="T41" fmla="*/ 3 h 42"/>
                <a:gd name="T42" fmla="*/ 0 w 40"/>
                <a:gd name="T43" fmla="*/ 5 h 42"/>
                <a:gd name="T44" fmla="*/ 3 w 40"/>
                <a:gd name="T45" fmla="*/ 9 h 42"/>
                <a:gd name="T46" fmla="*/ 1 w 40"/>
                <a:gd name="T47" fmla="*/ 3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
                <a:gd name="T73" fmla="*/ 0 h 42"/>
                <a:gd name="T74" fmla="*/ 40 w 40"/>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 h="42">
                  <a:moveTo>
                    <a:pt x="1" y="3"/>
                  </a:moveTo>
                  <a:lnTo>
                    <a:pt x="3" y="9"/>
                  </a:lnTo>
                  <a:lnTo>
                    <a:pt x="5" y="12"/>
                  </a:lnTo>
                  <a:lnTo>
                    <a:pt x="8" y="15"/>
                  </a:lnTo>
                  <a:lnTo>
                    <a:pt x="12" y="18"/>
                  </a:lnTo>
                  <a:lnTo>
                    <a:pt x="16" y="23"/>
                  </a:lnTo>
                  <a:lnTo>
                    <a:pt x="21" y="28"/>
                  </a:lnTo>
                  <a:lnTo>
                    <a:pt x="25" y="34"/>
                  </a:lnTo>
                  <a:lnTo>
                    <a:pt x="29" y="38"/>
                  </a:lnTo>
                  <a:lnTo>
                    <a:pt x="34" y="42"/>
                  </a:lnTo>
                  <a:lnTo>
                    <a:pt x="40" y="34"/>
                  </a:lnTo>
                  <a:lnTo>
                    <a:pt x="37" y="29"/>
                  </a:lnTo>
                  <a:lnTo>
                    <a:pt x="33" y="25"/>
                  </a:lnTo>
                  <a:lnTo>
                    <a:pt x="29" y="22"/>
                  </a:lnTo>
                  <a:lnTo>
                    <a:pt x="25" y="17"/>
                  </a:lnTo>
                  <a:lnTo>
                    <a:pt x="21" y="12"/>
                  </a:lnTo>
                  <a:lnTo>
                    <a:pt x="16" y="6"/>
                  </a:lnTo>
                  <a:lnTo>
                    <a:pt x="13" y="3"/>
                  </a:lnTo>
                  <a:lnTo>
                    <a:pt x="9" y="0"/>
                  </a:lnTo>
                  <a:lnTo>
                    <a:pt x="11" y="5"/>
                  </a:lnTo>
                  <a:lnTo>
                    <a:pt x="1" y="3"/>
                  </a:lnTo>
                  <a:lnTo>
                    <a:pt x="0" y="5"/>
                  </a:lnTo>
                  <a:lnTo>
                    <a:pt x="3" y="9"/>
                  </a:lnTo>
                  <a:lnTo>
                    <a:pt x="1" y="3"/>
                  </a:lnTo>
                  <a:close/>
                </a:path>
              </a:pathLst>
            </a:custGeom>
            <a:solidFill>
              <a:srgbClr val="000000"/>
            </a:solidFill>
            <a:ln w="9525">
              <a:noFill/>
              <a:round/>
              <a:headEnd/>
              <a:tailEnd/>
            </a:ln>
          </p:spPr>
          <p:txBody>
            <a:bodyPr/>
            <a:lstStyle/>
            <a:p>
              <a:endParaRPr lang="en-US"/>
            </a:p>
          </p:txBody>
        </p:sp>
        <p:sp>
          <p:nvSpPr>
            <p:cNvPr id="3164" name="Freeform 78"/>
            <p:cNvSpPr>
              <a:spLocks/>
            </p:cNvSpPr>
            <p:nvPr/>
          </p:nvSpPr>
          <p:spPr bwMode="auto">
            <a:xfrm>
              <a:off x="3259" y="1891"/>
              <a:ext cx="30" cy="50"/>
            </a:xfrm>
            <a:custGeom>
              <a:avLst/>
              <a:gdLst>
                <a:gd name="T0" fmla="*/ 19 w 30"/>
                <a:gd name="T1" fmla="*/ 9 h 50"/>
                <a:gd name="T2" fmla="*/ 18 w 30"/>
                <a:gd name="T3" fmla="*/ 2 h 50"/>
                <a:gd name="T4" fmla="*/ 12 w 30"/>
                <a:gd name="T5" fmla="*/ 16 h 50"/>
                <a:gd name="T6" fmla="*/ 7 w 30"/>
                <a:gd name="T7" fmla="*/ 30 h 50"/>
                <a:gd name="T8" fmla="*/ 3 w 30"/>
                <a:gd name="T9" fmla="*/ 40 h 50"/>
                <a:gd name="T10" fmla="*/ 0 w 30"/>
                <a:gd name="T11" fmla="*/ 48 h 50"/>
                <a:gd name="T12" fmla="*/ 10 w 30"/>
                <a:gd name="T13" fmla="*/ 50 h 50"/>
                <a:gd name="T14" fmla="*/ 13 w 30"/>
                <a:gd name="T15" fmla="*/ 44 h 50"/>
                <a:gd name="T16" fmla="*/ 18 w 30"/>
                <a:gd name="T17" fmla="*/ 34 h 50"/>
                <a:gd name="T18" fmla="*/ 23 w 30"/>
                <a:gd name="T19" fmla="*/ 20 h 50"/>
                <a:gd name="T20" fmla="*/ 28 w 30"/>
                <a:gd name="T21" fmla="*/ 7 h 50"/>
                <a:gd name="T22" fmla="*/ 27 w 30"/>
                <a:gd name="T23" fmla="*/ 0 h 50"/>
                <a:gd name="T24" fmla="*/ 28 w 30"/>
                <a:gd name="T25" fmla="*/ 7 h 50"/>
                <a:gd name="T26" fmla="*/ 30 w 30"/>
                <a:gd name="T27" fmla="*/ 4 h 50"/>
                <a:gd name="T28" fmla="*/ 27 w 30"/>
                <a:gd name="T29" fmla="*/ 0 h 50"/>
                <a:gd name="T30" fmla="*/ 19 w 30"/>
                <a:gd name="T31" fmla="*/ 9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50"/>
                <a:gd name="T50" fmla="*/ 30 w 3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50">
                  <a:moveTo>
                    <a:pt x="19" y="9"/>
                  </a:moveTo>
                  <a:lnTo>
                    <a:pt x="18" y="2"/>
                  </a:lnTo>
                  <a:lnTo>
                    <a:pt x="12" y="16"/>
                  </a:lnTo>
                  <a:lnTo>
                    <a:pt x="7" y="30"/>
                  </a:lnTo>
                  <a:lnTo>
                    <a:pt x="3" y="40"/>
                  </a:lnTo>
                  <a:lnTo>
                    <a:pt x="0" y="48"/>
                  </a:lnTo>
                  <a:lnTo>
                    <a:pt x="10" y="50"/>
                  </a:lnTo>
                  <a:lnTo>
                    <a:pt x="13" y="44"/>
                  </a:lnTo>
                  <a:lnTo>
                    <a:pt x="18" y="34"/>
                  </a:lnTo>
                  <a:lnTo>
                    <a:pt x="23" y="20"/>
                  </a:lnTo>
                  <a:lnTo>
                    <a:pt x="28" y="7"/>
                  </a:lnTo>
                  <a:lnTo>
                    <a:pt x="27" y="0"/>
                  </a:lnTo>
                  <a:lnTo>
                    <a:pt x="28" y="7"/>
                  </a:lnTo>
                  <a:lnTo>
                    <a:pt x="30" y="4"/>
                  </a:lnTo>
                  <a:lnTo>
                    <a:pt x="27" y="0"/>
                  </a:lnTo>
                  <a:lnTo>
                    <a:pt x="19" y="9"/>
                  </a:lnTo>
                  <a:close/>
                </a:path>
              </a:pathLst>
            </a:custGeom>
            <a:solidFill>
              <a:srgbClr val="000000"/>
            </a:solidFill>
            <a:ln w="9525">
              <a:noFill/>
              <a:round/>
              <a:headEnd/>
              <a:tailEnd/>
            </a:ln>
          </p:spPr>
          <p:txBody>
            <a:bodyPr/>
            <a:lstStyle/>
            <a:p>
              <a:endParaRPr lang="en-US"/>
            </a:p>
          </p:txBody>
        </p:sp>
        <p:sp>
          <p:nvSpPr>
            <p:cNvPr id="3165" name="Freeform 79"/>
            <p:cNvSpPr>
              <a:spLocks/>
            </p:cNvSpPr>
            <p:nvPr/>
          </p:nvSpPr>
          <p:spPr bwMode="auto">
            <a:xfrm>
              <a:off x="3243" y="1857"/>
              <a:ext cx="43" cy="43"/>
            </a:xfrm>
            <a:custGeom>
              <a:avLst/>
              <a:gdLst>
                <a:gd name="T0" fmla="*/ 4 w 43"/>
                <a:gd name="T1" fmla="*/ 0 h 43"/>
                <a:gd name="T2" fmla="*/ 4 w 43"/>
                <a:gd name="T3" fmla="*/ 8 h 43"/>
                <a:gd name="T4" fmla="*/ 14 w 43"/>
                <a:gd name="T5" fmla="*/ 18 h 43"/>
                <a:gd name="T6" fmla="*/ 22 w 43"/>
                <a:gd name="T7" fmla="*/ 27 h 43"/>
                <a:gd name="T8" fmla="*/ 29 w 43"/>
                <a:gd name="T9" fmla="*/ 35 h 43"/>
                <a:gd name="T10" fmla="*/ 35 w 43"/>
                <a:gd name="T11" fmla="*/ 43 h 43"/>
                <a:gd name="T12" fmla="*/ 43 w 43"/>
                <a:gd name="T13" fmla="*/ 34 h 43"/>
                <a:gd name="T14" fmla="*/ 38 w 43"/>
                <a:gd name="T15" fmla="*/ 29 h 43"/>
                <a:gd name="T16" fmla="*/ 30 w 43"/>
                <a:gd name="T17" fmla="*/ 21 h 43"/>
                <a:gd name="T18" fmla="*/ 22 w 43"/>
                <a:gd name="T19" fmla="*/ 11 h 43"/>
                <a:gd name="T20" fmla="*/ 13 w 43"/>
                <a:gd name="T21" fmla="*/ 0 h 43"/>
                <a:gd name="T22" fmla="*/ 13 w 43"/>
                <a:gd name="T23" fmla="*/ 8 h 43"/>
                <a:gd name="T24" fmla="*/ 4 w 43"/>
                <a:gd name="T25" fmla="*/ 0 h 43"/>
                <a:gd name="T26" fmla="*/ 0 w 43"/>
                <a:gd name="T27" fmla="*/ 4 h 43"/>
                <a:gd name="T28" fmla="*/ 4 w 43"/>
                <a:gd name="T29" fmla="*/ 8 h 43"/>
                <a:gd name="T30" fmla="*/ 4 w 43"/>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3"/>
                <a:gd name="T50" fmla="*/ 43 w 43"/>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3">
                  <a:moveTo>
                    <a:pt x="4" y="0"/>
                  </a:moveTo>
                  <a:lnTo>
                    <a:pt x="4" y="8"/>
                  </a:lnTo>
                  <a:lnTo>
                    <a:pt x="14" y="18"/>
                  </a:lnTo>
                  <a:lnTo>
                    <a:pt x="22" y="27"/>
                  </a:lnTo>
                  <a:lnTo>
                    <a:pt x="29" y="35"/>
                  </a:lnTo>
                  <a:lnTo>
                    <a:pt x="35" y="43"/>
                  </a:lnTo>
                  <a:lnTo>
                    <a:pt x="43" y="34"/>
                  </a:lnTo>
                  <a:lnTo>
                    <a:pt x="38" y="29"/>
                  </a:lnTo>
                  <a:lnTo>
                    <a:pt x="30" y="21"/>
                  </a:lnTo>
                  <a:lnTo>
                    <a:pt x="22" y="11"/>
                  </a:lnTo>
                  <a:lnTo>
                    <a:pt x="13" y="0"/>
                  </a:lnTo>
                  <a:lnTo>
                    <a:pt x="13" y="8"/>
                  </a:lnTo>
                  <a:lnTo>
                    <a:pt x="4" y="0"/>
                  </a:lnTo>
                  <a:lnTo>
                    <a:pt x="0" y="4"/>
                  </a:lnTo>
                  <a:lnTo>
                    <a:pt x="4" y="8"/>
                  </a:lnTo>
                  <a:lnTo>
                    <a:pt x="4" y="0"/>
                  </a:lnTo>
                  <a:close/>
                </a:path>
              </a:pathLst>
            </a:custGeom>
            <a:solidFill>
              <a:srgbClr val="000000"/>
            </a:solidFill>
            <a:ln w="9525">
              <a:noFill/>
              <a:round/>
              <a:headEnd/>
              <a:tailEnd/>
            </a:ln>
          </p:spPr>
          <p:txBody>
            <a:bodyPr/>
            <a:lstStyle/>
            <a:p>
              <a:endParaRPr lang="en-US"/>
            </a:p>
          </p:txBody>
        </p:sp>
        <p:sp>
          <p:nvSpPr>
            <p:cNvPr id="3166" name="Freeform 80"/>
            <p:cNvSpPr>
              <a:spLocks/>
            </p:cNvSpPr>
            <p:nvPr/>
          </p:nvSpPr>
          <p:spPr bwMode="auto">
            <a:xfrm>
              <a:off x="3247" y="1825"/>
              <a:ext cx="38" cy="40"/>
            </a:xfrm>
            <a:custGeom>
              <a:avLst/>
              <a:gdLst>
                <a:gd name="T0" fmla="*/ 26 w 38"/>
                <a:gd name="T1" fmla="*/ 6 h 40"/>
                <a:gd name="T2" fmla="*/ 26 w 38"/>
                <a:gd name="T3" fmla="*/ 0 h 40"/>
                <a:gd name="T4" fmla="*/ 19 w 38"/>
                <a:gd name="T5" fmla="*/ 9 h 40"/>
                <a:gd name="T6" fmla="*/ 12 w 38"/>
                <a:gd name="T7" fmla="*/ 19 h 40"/>
                <a:gd name="T8" fmla="*/ 4 w 38"/>
                <a:gd name="T9" fmla="*/ 28 h 40"/>
                <a:gd name="T10" fmla="*/ 0 w 38"/>
                <a:gd name="T11" fmla="*/ 32 h 40"/>
                <a:gd name="T12" fmla="*/ 9 w 38"/>
                <a:gd name="T13" fmla="*/ 40 h 40"/>
                <a:gd name="T14" fmla="*/ 13 w 38"/>
                <a:gd name="T15" fmla="*/ 34 h 40"/>
                <a:gd name="T16" fmla="*/ 20 w 38"/>
                <a:gd name="T17" fmla="*/ 26 h 40"/>
                <a:gd name="T18" fmla="*/ 27 w 38"/>
                <a:gd name="T19" fmla="*/ 15 h 40"/>
                <a:gd name="T20" fmla="*/ 35 w 38"/>
                <a:gd name="T21" fmla="*/ 6 h 40"/>
                <a:gd name="T22" fmla="*/ 35 w 38"/>
                <a:gd name="T23" fmla="*/ 0 h 40"/>
                <a:gd name="T24" fmla="*/ 35 w 38"/>
                <a:gd name="T25" fmla="*/ 6 h 40"/>
                <a:gd name="T26" fmla="*/ 38 w 38"/>
                <a:gd name="T27" fmla="*/ 3 h 40"/>
                <a:gd name="T28" fmla="*/ 35 w 38"/>
                <a:gd name="T29" fmla="*/ 0 h 40"/>
                <a:gd name="T30" fmla="*/ 26 w 38"/>
                <a:gd name="T31" fmla="*/ 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40"/>
                <a:gd name="T50" fmla="*/ 38 w 38"/>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40">
                  <a:moveTo>
                    <a:pt x="26" y="6"/>
                  </a:moveTo>
                  <a:lnTo>
                    <a:pt x="26" y="0"/>
                  </a:lnTo>
                  <a:lnTo>
                    <a:pt x="19" y="9"/>
                  </a:lnTo>
                  <a:lnTo>
                    <a:pt x="12" y="19"/>
                  </a:lnTo>
                  <a:lnTo>
                    <a:pt x="4" y="28"/>
                  </a:lnTo>
                  <a:lnTo>
                    <a:pt x="0" y="32"/>
                  </a:lnTo>
                  <a:lnTo>
                    <a:pt x="9" y="40"/>
                  </a:lnTo>
                  <a:lnTo>
                    <a:pt x="13" y="34"/>
                  </a:lnTo>
                  <a:lnTo>
                    <a:pt x="20" y="26"/>
                  </a:lnTo>
                  <a:lnTo>
                    <a:pt x="27" y="15"/>
                  </a:lnTo>
                  <a:lnTo>
                    <a:pt x="35" y="6"/>
                  </a:lnTo>
                  <a:lnTo>
                    <a:pt x="35" y="0"/>
                  </a:lnTo>
                  <a:lnTo>
                    <a:pt x="35" y="6"/>
                  </a:lnTo>
                  <a:lnTo>
                    <a:pt x="38" y="3"/>
                  </a:lnTo>
                  <a:lnTo>
                    <a:pt x="35" y="0"/>
                  </a:lnTo>
                  <a:lnTo>
                    <a:pt x="26" y="6"/>
                  </a:lnTo>
                  <a:close/>
                </a:path>
              </a:pathLst>
            </a:custGeom>
            <a:solidFill>
              <a:srgbClr val="000000"/>
            </a:solidFill>
            <a:ln w="9525">
              <a:noFill/>
              <a:round/>
              <a:headEnd/>
              <a:tailEnd/>
            </a:ln>
          </p:spPr>
          <p:txBody>
            <a:bodyPr/>
            <a:lstStyle/>
            <a:p>
              <a:endParaRPr lang="en-US"/>
            </a:p>
          </p:txBody>
        </p:sp>
        <p:sp>
          <p:nvSpPr>
            <p:cNvPr id="3167" name="Freeform 81"/>
            <p:cNvSpPr>
              <a:spLocks/>
            </p:cNvSpPr>
            <p:nvPr/>
          </p:nvSpPr>
          <p:spPr bwMode="auto">
            <a:xfrm>
              <a:off x="3219" y="1766"/>
              <a:ext cx="63" cy="65"/>
            </a:xfrm>
            <a:custGeom>
              <a:avLst/>
              <a:gdLst>
                <a:gd name="T0" fmla="*/ 1 w 63"/>
                <a:gd name="T1" fmla="*/ 3 h 65"/>
                <a:gd name="T2" fmla="*/ 2 w 63"/>
                <a:gd name="T3" fmla="*/ 9 h 65"/>
                <a:gd name="T4" fmla="*/ 8 w 63"/>
                <a:gd name="T5" fmla="*/ 16 h 65"/>
                <a:gd name="T6" fmla="*/ 17 w 63"/>
                <a:gd name="T7" fmla="*/ 24 h 65"/>
                <a:gd name="T8" fmla="*/ 24 w 63"/>
                <a:gd name="T9" fmla="*/ 32 h 65"/>
                <a:gd name="T10" fmla="*/ 32 w 63"/>
                <a:gd name="T11" fmla="*/ 41 h 65"/>
                <a:gd name="T12" fmla="*/ 40 w 63"/>
                <a:gd name="T13" fmla="*/ 50 h 65"/>
                <a:gd name="T14" fmla="*/ 47 w 63"/>
                <a:gd name="T15" fmla="*/ 58 h 65"/>
                <a:gd name="T16" fmla="*/ 51 w 63"/>
                <a:gd name="T17" fmla="*/ 62 h 65"/>
                <a:gd name="T18" fmla="*/ 54 w 63"/>
                <a:gd name="T19" fmla="*/ 65 h 65"/>
                <a:gd name="T20" fmla="*/ 63 w 63"/>
                <a:gd name="T21" fmla="*/ 59 h 65"/>
                <a:gd name="T22" fmla="*/ 60 w 63"/>
                <a:gd name="T23" fmla="*/ 56 h 65"/>
                <a:gd name="T24" fmla="*/ 55 w 63"/>
                <a:gd name="T25" fmla="*/ 49 h 65"/>
                <a:gd name="T26" fmla="*/ 48 w 63"/>
                <a:gd name="T27" fmla="*/ 42 h 65"/>
                <a:gd name="T28" fmla="*/ 41 w 63"/>
                <a:gd name="T29" fmla="*/ 35 h 65"/>
                <a:gd name="T30" fmla="*/ 32 w 63"/>
                <a:gd name="T31" fmla="*/ 25 h 65"/>
                <a:gd name="T32" fmla="*/ 25 w 63"/>
                <a:gd name="T33" fmla="*/ 16 h 65"/>
                <a:gd name="T34" fmla="*/ 17 w 63"/>
                <a:gd name="T35" fmla="*/ 8 h 65"/>
                <a:gd name="T36" fmla="*/ 11 w 63"/>
                <a:gd name="T37" fmla="*/ 0 h 65"/>
                <a:gd name="T38" fmla="*/ 12 w 63"/>
                <a:gd name="T39" fmla="*/ 5 h 65"/>
                <a:gd name="T40" fmla="*/ 1 w 63"/>
                <a:gd name="T41" fmla="*/ 3 h 65"/>
                <a:gd name="T42" fmla="*/ 0 w 63"/>
                <a:gd name="T43" fmla="*/ 5 h 65"/>
                <a:gd name="T44" fmla="*/ 2 w 63"/>
                <a:gd name="T45" fmla="*/ 9 h 65"/>
                <a:gd name="T46" fmla="*/ 1 w 63"/>
                <a:gd name="T47" fmla="*/ 3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65"/>
                <a:gd name="T74" fmla="*/ 63 w 63"/>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65">
                  <a:moveTo>
                    <a:pt x="1" y="3"/>
                  </a:moveTo>
                  <a:lnTo>
                    <a:pt x="2" y="9"/>
                  </a:lnTo>
                  <a:lnTo>
                    <a:pt x="8" y="16"/>
                  </a:lnTo>
                  <a:lnTo>
                    <a:pt x="17" y="24"/>
                  </a:lnTo>
                  <a:lnTo>
                    <a:pt x="24" y="32"/>
                  </a:lnTo>
                  <a:lnTo>
                    <a:pt x="32" y="41"/>
                  </a:lnTo>
                  <a:lnTo>
                    <a:pt x="40" y="50"/>
                  </a:lnTo>
                  <a:lnTo>
                    <a:pt x="47" y="58"/>
                  </a:lnTo>
                  <a:lnTo>
                    <a:pt x="51" y="62"/>
                  </a:lnTo>
                  <a:lnTo>
                    <a:pt x="54" y="65"/>
                  </a:lnTo>
                  <a:lnTo>
                    <a:pt x="63" y="59"/>
                  </a:lnTo>
                  <a:lnTo>
                    <a:pt x="60" y="56"/>
                  </a:lnTo>
                  <a:lnTo>
                    <a:pt x="55" y="49"/>
                  </a:lnTo>
                  <a:lnTo>
                    <a:pt x="48" y="42"/>
                  </a:lnTo>
                  <a:lnTo>
                    <a:pt x="41" y="35"/>
                  </a:lnTo>
                  <a:lnTo>
                    <a:pt x="32" y="25"/>
                  </a:lnTo>
                  <a:lnTo>
                    <a:pt x="25" y="16"/>
                  </a:lnTo>
                  <a:lnTo>
                    <a:pt x="17" y="8"/>
                  </a:lnTo>
                  <a:lnTo>
                    <a:pt x="11" y="0"/>
                  </a:lnTo>
                  <a:lnTo>
                    <a:pt x="12" y="5"/>
                  </a:lnTo>
                  <a:lnTo>
                    <a:pt x="1" y="3"/>
                  </a:lnTo>
                  <a:lnTo>
                    <a:pt x="0" y="5"/>
                  </a:lnTo>
                  <a:lnTo>
                    <a:pt x="2" y="9"/>
                  </a:lnTo>
                  <a:lnTo>
                    <a:pt x="1" y="3"/>
                  </a:lnTo>
                  <a:close/>
                </a:path>
              </a:pathLst>
            </a:custGeom>
            <a:solidFill>
              <a:srgbClr val="000000"/>
            </a:solidFill>
            <a:ln w="9525">
              <a:noFill/>
              <a:round/>
              <a:headEnd/>
              <a:tailEnd/>
            </a:ln>
          </p:spPr>
          <p:txBody>
            <a:bodyPr/>
            <a:lstStyle/>
            <a:p>
              <a:endParaRPr lang="en-US"/>
            </a:p>
          </p:txBody>
        </p:sp>
        <p:sp>
          <p:nvSpPr>
            <p:cNvPr id="3168" name="Freeform 82"/>
            <p:cNvSpPr>
              <a:spLocks/>
            </p:cNvSpPr>
            <p:nvPr/>
          </p:nvSpPr>
          <p:spPr bwMode="auto">
            <a:xfrm>
              <a:off x="3220" y="1704"/>
              <a:ext cx="16" cy="67"/>
            </a:xfrm>
            <a:custGeom>
              <a:avLst/>
              <a:gdLst>
                <a:gd name="T0" fmla="*/ 4 w 16"/>
                <a:gd name="T1" fmla="*/ 10 h 67"/>
                <a:gd name="T2" fmla="*/ 1 w 16"/>
                <a:gd name="T3" fmla="*/ 8 h 67"/>
                <a:gd name="T4" fmla="*/ 3 w 16"/>
                <a:gd name="T5" fmla="*/ 14 h 67"/>
                <a:gd name="T6" fmla="*/ 3 w 16"/>
                <a:gd name="T7" fmla="*/ 30 h 67"/>
                <a:gd name="T8" fmla="*/ 3 w 16"/>
                <a:gd name="T9" fmla="*/ 48 h 67"/>
                <a:gd name="T10" fmla="*/ 0 w 16"/>
                <a:gd name="T11" fmla="*/ 65 h 67"/>
                <a:gd name="T12" fmla="*/ 11 w 16"/>
                <a:gd name="T13" fmla="*/ 67 h 67"/>
                <a:gd name="T14" fmla="*/ 14 w 16"/>
                <a:gd name="T15" fmla="*/ 48 h 67"/>
                <a:gd name="T16" fmla="*/ 16 w 16"/>
                <a:gd name="T17" fmla="*/ 30 h 67"/>
                <a:gd name="T18" fmla="*/ 14 w 16"/>
                <a:gd name="T19" fmla="*/ 14 h 67"/>
                <a:gd name="T20" fmla="*/ 10 w 16"/>
                <a:gd name="T21" fmla="*/ 2 h 67"/>
                <a:gd name="T22" fmla="*/ 6 w 16"/>
                <a:gd name="T23" fmla="*/ 0 h 67"/>
                <a:gd name="T24" fmla="*/ 10 w 16"/>
                <a:gd name="T25" fmla="*/ 2 h 67"/>
                <a:gd name="T26" fmla="*/ 9 w 16"/>
                <a:gd name="T27" fmla="*/ 0 h 67"/>
                <a:gd name="T28" fmla="*/ 6 w 16"/>
                <a:gd name="T29" fmla="*/ 0 h 67"/>
                <a:gd name="T30" fmla="*/ 4 w 16"/>
                <a:gd name="T31" fmla="*/ 10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67"/>
                <a:gd name="T50" fmla="*/ 16 w 16"/>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67">
                  <a:moveTo>
                    <a:pt x="4" y="10"/>
                  </a:moveTo>
                  <a:lnTo>
                    <a:pt x="1" y="8"/>
                  </a:lnTo>
                  <a:lnTo>
                    <a:pt x="3" y="14"/>
                  </a:lnTo>
                  <a:lnTo>
                    <a:pt x="3" y="30"/>
                  </a:lnTo>
                  <a:lnTo>
                    <a:pt x="3" y="48"/>
                  </a:lnTo>
                  <a:lnTo>
                    <a:pt x="0" y="65"/>
                  </a:lnTo>
                  <a:lnTo>
                    <a:pt x="11" y="67"/>
                  </a:lnTo>
                  <a:lnTo>
                    <a:pt x="14" y="48"/>
                  </a:lnTo>
                  <a:lnTo>
                    <a:pt x="16" y="30"/>
                  </a:lnTo>
                  <a:lnTo>
                    <a:pt x="14" y="14"/>
                  </a:lnTo>
                  <a:lnTo>
                    <a:pt x="10" y="2"/>
                  </a:lnTo>
                  <a:lnTo>
                    <a:pt x="6" y="0"/>
                  </a:lnTo>
                  <a:lnTo>
                    <a:pt x="10" y="2"/>
                  </a:lnTo>
                  <a:lnTo>
                    <a:pt x="9" y="0"/>
                  </a:lnTo>
                  <a:lnTo>
                    <a:pt x="6" y="0"/>
                  </a:lnTo>
                  <a:lnTo>
                    <a:pt x="4" y="10"/>
                  </a:lnTo>
                  <a:close/>
                </a:path>
              </a:pathLst>
            </a:custGeom>
            <a:solidFill>
              <a:srgbClr val="000000"/>
            </a:solidFill>
            <a:ln w="9525">
              <a:noFill/>
              <a:round/>
              <a:headEnd/>
              <a:tailEnd/>
            </a:ln>
          </p:spPr>
          <p:txBody>
            <a:bodyPr/>
            <a:lstStyle/>
            <a:p>
              <a:endParaRPr lang="en-US"/>
            </a:p>
          </p:txBody>
        </p:sp>
        <p:sp>
          <p:nvSpPr>
            <p:cNvPr id="3169" name="Freeform 83"/>
            <p:cNvSpPr>
              <a:spLocks/>
            </p:cNvSpPr>
            <p:nvPr/>
          </p:nvSpPr>
          <p:spPr bwMode="auto">
            <a:xfrm>
              <a:off x="3174" y="1704"/>
              <a:ext cx="52" cy="38"/>
            </a:xfrm>
            <a:custGeom>
              <a:avLst/>
              <a:gdLst>
                <a:gd name="T0" fmla="*/ 0 w 52"/>
                <a:gd name="T1" fmla="*/ 33 h 38"/>
                <a:gd name="T2" fmla="*/ 9 w 52"/>
                <a:gd name="T3" fmla="*/ 34 h 38"/>
                <a:gd name="T4" fmla="*/ 13 w 52"/>
                <a:gd name="T5" fmla="*/ 30 h 38"/>
                <a:gd name="T6" fmla="*/ 18 w 52"/>
                <a:gd name="T7" fmla="*/ 26 h 38"/>
                <a:gd name="T8" fmla="*/ 25 w 52"/>
                <a:gd name="T9" fmla="*/ 21 h 38"/>
                <a:gd name="T10" fmla="*/ 31 w 52"/>
                <a:gd name="T11" fmla="*/ 17 h 38"/>
                <a:gd name="T12" fmla="*/ 38 w 52"/>
                <a:gd name="T13" fmla="*/ 14 h 38"/>
                <a:gd name="T14" fmla="*/ 44 w 52"/>
                <a:gd name="T15" fmla="*/ 11 h 38"/>
                <a:gd name="T16" fmla="*/ 47 w 52"/>
                <a:gd name="T17" fmla="*/ 10 h 38"/>
                <a:gd name="T18" fmla="*/ 50 w 52"/>
                <a:gd name="T19" fmla="*/ 10 h 38"/>
                <a:gd name="T20" fmla="*/ 52 w 52"/>
                <a:gd name="T21" fmla="*/ 0 h 38"/>
                <a:gd name="T22" fmla="*/ 47 w 52"/>
                <a:gd name="T23" fmla="*/ 0 h 38"/>
                <a:gd name="T24" fmla="*/ 40 w 52"/>
                <a:gd name="T25" fmla="*/ 1 h 38"/>
                <a:gd name="T26" fmla="*/ 34 w 52"/>
                <a:gd name="T27" fmla="*/ 4 h 38"/>
                <a:gd name="T28" fmla="*/ 26 w 52"/>
                <a:gd name="T29" fmla="*/ 7 h 38"/>
                <a:gd name="T30" fmla="*/ 19 w 52"/>
                <a:gd name="T31" fmla="*/ 12 h 38"/>
                <a:gd name="T32" fmla="*/ 12 w 52"/>
                <a:gd name="T33" fmla="*/ 17 h 38"/>
                <a:gd name="T34" fmla="*/ 7 w 52"/>
                <a:gd name="T35" fmla="*/ 22 h 38"/>
                <a:gd name="T36" fmla="*/ 0 w 52"/>
                <a:gd name="T37" fmla="*/ 26 h 38"/>
                <a:gd name="T38" fmla="*/ 9 w 52"/>
                <a:gd name="T39" fmla="*/ 27 h 38"/>
                <a:gd name="T40" fmla="*/ 0 w 52"/>
                <a:gd name="T41" fmla="*/ 33 h 38"/>
                <a:gd name="T42" fmla="*/ 4 w 52"/>
                <a:gd name="T43" fmla="*/ 38 h 38"/>
                <a:gd name="T44" fmla="*/ 9 w 52"/>
                <a:gd name="T45" fmla="*/ 34 h 38"/>
                <a:gd name="T46" fmla="*/ 0 w 52"/>
                <a:gd name="T47" fmla="*/ 33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38"/>
                <a:gd name="T74" fmla="*/ 52 w 52"/>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38">
                  <a:moveTo>
                    <a:pt x="0" y="33"/>
                  </a:moveTo>
                  <a:lnTo>
                    <a:pt x="9" y="34"/>
                  </a:lnTo>
                  <a:lnTo>
                    <a:pt x="13" y="30"/>
                  </a:lnTo>
                  <a:lnTo>
                    <a:pt x="18" y="26"/>
                  </a:lnTo>
                  <a:lnTo>
                    <a:pt x="25" y="21"/>
                  </a:lnTo>
                  <a:lnTo>
                    <a:pt x="31" y="17"/>
                  </a:lnTo>
                  <a:lnTo>
                    <a:pt x="38" y="14"/>
                  </a:lnTo>
                  <a:lnTo>
                    <a:pt x="44" y="11"/>
                  </a:lnTo>
                  <a:lnTo>
                    <a:pt x="47" y="10"/>
                  </a:lnTo>
                  <a:lnTo>
                    <a:pt x="50" y="10"/>
                  </a:lnTo>
                  <a:lnTo>
                    <a:pt x="52" y="0"/>
                  </a:lnTo>
                  <a:lnTo>
                    <a:pt x="47" y="0"/>
                  </a:lnTo>
                  <a:lnTo>
                    <a:pt x="40" y="1"/>
                  </a:lnTo>
                  <a:lnTo>
                    <a:pt x="34" y="4"/>
                  </a:lnTo>
                  <a:lnTo>
                    <a:pt x="26" y="7"/>
                  </a:lnTo>
                  <a:lnTo>
                    <a:pt x="19" y="12"/>
                  </a:lnTo>
                  <a:lnTo>
                    <a:pt x="12" y="17"/>
                  </a:lnTo>
                  <a:lnTo>
                    <a:pt x="7" y="22"/>
                  </a:lnTo>
                  <a:lnTo>
                    <a:pt x="0" y="26"/>
                  </a:lnTo>
                  <a:lnTo>
                    <a:pt x="9" y="27"/>
                  </a:lnTo>
                  <a:lnTo>
                    <a:pt x="0" y="33"/>
                  </a:lnTo>
                  <a:lnTo>
                    <a:pt x="4" y="38"/>
                  </a:lnTo>
                  <a:lnTo>
                    <a:pt x="9" y="34"/>
                  </a:lnTo>
                  <a:lnTo>
                    <a:pt x="0" y="33"/>
                  </a:lnTo>
                  <a:close/>
                </a:path>
              </a:pathLst>
            </a:custGeom>
            <a:solidFill>
              <a:srgbClr val="000000"/>
            </a:solidFill>
            <a:ln w="9525">
              <a:noFill/>
              <a:round/>
              <a:headEnd/>
              <a:tailEnd/>
            </a:ln>
          </p:spPr>
          <p:txBody>
            <a:bodyPr/>
            <a:lstStyle/>
            <a:p>
              <a:endParaRPr lang="en-US"/>
            </a:p>
          </p:txBody>
        </p:sp>
        <p:sp>
          <p:nvSpPr>
            <p:cNvPr id="3170" name="Freeform 84"/>
            <p:cNvSpPr>
              <a:spLocks/>
            </p:cNvSpPr>
            <p:nvPr/>
          </p:nvSpPr>
          <p:spPr bwMode="auto">
            <a:xfrm>
              <a:off x="3170" y="1700"/>
              <a:ext cx="20" cy="37"/>
            </a:xfrm>
            <a:custGeom>
              <a:avLst/>
              <a:gdLst>
                <a:gd name="T0" fmla="*/ 12 w 20"/>
                <a:gd name="T1" fmla="*/ 0 h 37"/>
                <a:gd name="T2" fmla="*/ 12 w 20"/>
                <a:gd name="T3" fmla="*/ 0 h 37"/>
                <a:gd name="T4" fmla="*/ 4 w 20"/>
                <a:gd name="T5" fmla="*/ 10 h 37"/>
                <a:gd name="T6" fmla="*/ 1 w 20"/>
                <a:gd name="T7" fmla="*/ 19 h 37"/>
                <a:gd name="T8" fmla="*/ 0 w 20"/>
                <a:gd name="T9" fmla="*/ 28 h 37"/>
                <a:gd name="T10" fmla="*/ 4 w 20"/>
                <a:gd name="T11" fmla="*/ 37 h 37"/>
                <a:gd name="T12" fmla="*/ 13 w 20"/>
                <a:gd name="T13" fmla="*/ 31 h 37"/>
                <a:gd name="T14" fmla="*/ 11 w 20"/>
                <a:gd name="T15" fmla="*/ 28 h 37"/>
                <a:gd name="T16" fmla="*/ 12 w 20"/>
                <a:gd name="T17" fmla="*/ 21 h 37"/>
                <a:gd name="T18" fmla="*/ 15 w 20"/>
                <a:gd name="T19" fmla="*/ 14 h 37"/>
                <a:gd name="T20" fmla="*/ 20 w 20"/>
                <a:gd name="T21" fmla="*/ 6 h 37"/>
                <a:gd name="T22" fmla="*/ 20 w 20"/>
                <a:gd name="T23" fmla="*/ 6 h 37"/>
                <a:gd name="T24" fmla="*/ 12 w 2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12" y="0"/>
                  </a:moveTo>
                  <a:lnTo>
                    <a:pt x="12" y="0"/>
                  </a:lnTo>
                  <a:lnTo>
                    <a:pt x="4" y="10"/>
                  </a:lnTo>
                  <a:lnTo>
                    <a:pt x="1" y="19"/>
                  </a:lnTo>
                  <a:lnTo>
                    <a:pt x="0" y="28"/>
                  </a:lnTo>
                  <a:lnTo>
                    <a:pt x="4" y="37"/>
                  </a:lnTo>
                  <a:lnTo>
                    <a:pt x="13" y="31"/>
                  </a:lnTo>
                  <a:lnTo>
                    <a:pt x="11" y="28"/>
                  </a:lnTo>
                  <a:lnTo>
                    <a:pt x="12" y="21"/>
                  </a:lnTo>
                  <a:lnTo>
                    <a:pt x="15" y="14"/>
                  </a:lnTo>
                  <a:lnTo>
                    <a:pt x="20" y="6"/>
                  </a:lnTo>
                  <a:lnTo>
                    <a:pt x="12" y="0"/>
                  </a:lnTo>
                  <a:close/>
                </a:path>
              </a:pathLst>
            </a:custGeom>
            <a:solidFill>
              <a:srgbClr val="000000"/>
            </a:solidFill>
            <a:ln w="9525">
              <a:noFill/>
              <a:round/>
              <a:headEnd/>
              <a:tailEnd/>
            </a:ln>
          </p:spPr>
          <p:txBody>
            <a:bodyPr/>
            <a:lstStyle/>
            <a:p>
              <a:endParaRPr lang="en-US"/>
            </a:p>
          </p:txBody>
        </p:sp>
        <p:sp>
          <p:nvSpPr>
            <p:cNvPr id="3171" name="Freeform 85"/>
            <p:cNvSpPr>
              <a:spLocks/>
            </p:cNvSpPr>
            <p:nvPr/>
          </p:nvSpPr>
          <p:spPr bwMode="auto">
            <a:xfrm>
              <a:off x="3182" y="1660"/>
              <a:ext cx="85" cy="46"/>
            </a:xfrm>
            <a:custGeom>
              <a:avLst/>
              <a:gdLst>
                <a:gd name="T0" fmla="*/ 85 w 85"/>
                <a:gd name="T1" fmla="*/ 2 h 46"/>
                <a:gd name="T2" fmla="*/ 85 w 85"/>
                <a:gd name="T3" fmla="*/ 2 h 46"/>
                <a:gd name="T4" fmla="*/ 72 w 85"/>
                <a:gd name="T5" fmla="*/ 0 h 46"/>
                <a:gd name="T6" fmla="*/ 60 w 85"/>
                <a:gd name="T7" fmla="*/ 0 h 46"/>
                <a:gd name="T8" fmla="*/ 49 w 85"/>
                <a:gd name="T9" fmla="*/ 2 h 46"/>
                <a:gd name="T10" fmla="*/ 38 w 85"/>
                <a:gd name="T11" fmla="*/ 5 h 46"/>
                <a:gd name="T12" fmla="*/ 29 w 85"/>
                <a:gd name="T13" fmla="*/ 9 h 46"/>
                <a:gd name="T14" fmla="*/ 20 w 85"/>
                <a:gd name="T15" fmla="*/ 17 h 46"/>
                <a:gd name="T16" fmla="*/ 10 w 85"/>
                <a:gd name="T17" fmla="*/ 26 h 46"/>
                <a:gd name="T18" fmla="*/ 0 w 85"/>
                <a:gd name="T19" fmla="*/ 40 h 46"/>
                <a:gd name="T20" fmla="*/ 8 w 85"/>
                <a:gd name="T21" fmla="*/ 46 h 46"/>
                <a:gd name="T22" fmla="*/ 18 w 85"/>
                <a:gd name="T23" fmla="*/ 34 h 46"/>
                <a:gd name="T24" fmla="*/ 27 w 85"/>
                <a:gd name="T25" fmla="*/ 25 h 46"/>
                <a:gd name="T26" fmla="*/ 35 w 85"/>
                <a:gd name="T27" fmla="*/ 20 h 46"/>
                <a:gd name="T28" fmla="*/ 42 w 85"/>
                <a:gd name="T29" fmla="*/ 16 h 46"/>
                <a:gd name="T30" fmla="*/ 51 w 85"/>
                <a:gd name="T31" fmla="*/ 12 h 46"/>
                <a:gd name="T32" fmla="*/ 60 w 85"/>
                <a:gd name="T33" fmla="*/ 12 h 46"/>
                <a:gd name="T34" fmla="*/ 72 w 85"/>
                <a:gd name="T35" fmla="*/ 12 h 46"/>
                <a:gd name="T36" fmla="*/ 85 w 85"/>
                <a:gd name="T37" fmla="*/ 12 h 46"/>
                <a:gd name="T38" fmla="*/ 85 w 85"/>
                <a:gd name="T39" fmla="*/ 12 h 46"/>
                <a:gd name="T40" fmla="*/ 85 w 85"/>
                <a:gd name="T41" fmla="*/ 2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46"/>
                <a:gd name="T65" fmla="*/ 85 w 85"/>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46">
                  <a:moveTo>
                    <a:pt x="85" y="2"/>
                  </a:moveTo>
                  <a:lnTo>
                    <a:pt x="85" y="2"/>
                  </a:lnTo>
                  <a:lnTo>
                    <a:pt x="72" y="0"/>
                  </a:lnTo>
                  <a:lnTo>
                    <a:pt x="60" y="0"/>
                  </a:lnTo>
                  <a:lnTo>
                    <a:pt x="49" y="2"/>
                  </a:lnTo>
                  <a:lnTo>
                    <a:pt x="38" y="5"/>
                  </a:lnTo>
                  <a:lnTo>
                    <a:pt x="29" y="9"/>
                  </a:lnTo>
                  <a:lnTo>
                    <a:pt x="20" y="17"/>
                  </a:lnTo>
                  <a:lnTo>
                    <a:pt x="10" y="26"/>
                  </a:lnTo>
                  <a:lnTo>
                    <a:pt x="0" y="40"/>
                  </a:lnTo>
                  <a:lnTo>
                    <a:pt x="8" y="46"/>
                  </a:lnTo>
                  <a:lnTo>
                    <a:pt x="18" y="34"/>
                  </a:lnTo>
                  <a:lnTo>
                    <a:pt x="27" y="25"/>
                  </a:lnTo>
                  <a:lnTo>
                    <a:pt x="35" y="20"/>
                  </a:lnTo>
                  <a:lnTo>
                    <a:pt x="42" y="16"/>
                  </a:lnTo>
                  <a:lnTo>
                    <a:pt x="51" y="12"/>
                  </a:lnTo>
                  <a:lnTo>
                    <a:pt x="60" y="12"/>
                  </a:lnTo>
                  <a:lnTo>
                    <a:pt x="72" y="12"/>
                  </a:lnTo>
                  <a:lnTo>
                    <a:pt x="85" y="12"/>
                  </a:lnTo>
                  <a:lnTo>
                    <a:pt x="85" y="2"/>
                  </a:lnTo>
                  <a:close/>
                </a:path>
              </a:pathLst>
            </a:custGeom>
            <a:solidFill>
              <a:srgbClr val="000000"/>
            </a:solidFill>
            <a:ln w="9525">
              <a:noFill/>
              <a:round/>
              <a:headEnd/>
              <a:tailEnd/>
            </a:ln>
          </p:spPr>
          <p:txBody>
            <a:bodyPr/>
            <a:lstStyle/>
            <a:p>
              <a:endParaRPr lang="en-US"/>
            </a:p>
          </p:txBody>
        </p:sp>
        <p:sp>
          <p:nvSpPr>
            <p:cNvPr id="3172" name="Freeform 86"/>
            <p:cNvSpPr>
              <a:spLocks/>
            </p:cNvSpPr>
            <p:nvPr/>
          </p:nvSpPr>
          <p:spPr bwMode="auto">
            <a:xfrm>
              <a:off x="3267" y="1613"/>
              <a:ext cx="37" cy="59"/>
            </a:xfrm>
            <a:custGeom>
              <a:avLst/>
              <a:gdLst>
                <a:gd name="T0" fmla="*/ 16 w 37"/>
                <a:gd name="T1" fmla="*/ 7 h 59"/>
                <a:gd name="T2" fmla="*/ 16 w 37"/>
                <a:gd name="T3" fmla="*/ 8 h 59"/>
                <a:gd name="T4" fmla="*/ 18 w 37"/>
                <a:gd name="T5" fmla="*/ 10 h 59"/>
                <a:gd name="T6" fmla="*/ 21 w 37"/>
                <a:gd name="T7" fmla="*/ 18 h 59"/>
                <a:gd name="T8" fmla="*/ 24 w 37"/>
                <a:gd name="T9" fmla="*/ 25 h 59"/>
                <a:gd name="T10" fmla="*/ 24 w 37"/>
                <a:gd name="T11" fmla="*/ 32 h 59"/>
                <a:gd name="T12" fmla="*/ 23 w 37"/>
                <a:gd name="T13" fmla="*/ 40 h 59"/>
                <a:gd name="T14" fmla="*/ 21 w 37"/>
                <a:gd name="T15" fmla="*/ 44 h 59"/>
                <a:gd name="T16" fmla="*/ 14 w 37"/>
                <a:gd name="T17" fmla="*/ 48 h 59"/>
                <a:gd name="T18" fmla="*/ 0 w 37"/>
                <a:gd name="T19" fmla="*/ 49 h 59"/>
                <a:gd name="T20" fmla="*/ 0 w 37"/>
                <a:gd name="T21" fmla="*/ 59 h 59"/>
                <a:gd name="T22" fmla="*/ 16 w 37"/>
                <a:gd name="T23" fmla="*/ 58 h 59"/>
                <a:gd name="T24" fmla="*/ 27 w 37"/>
                <a:gd name="T25" fmla="*/ 52 h 59"/>
                <a:gd name="T26" fmla="*/ 34 w 37"/>
                <a:gd name="T27" fmla="*/ 44 h 59"/>
                <a:gd name="T28" fmla="*/ 37 w 37"/>
                <a:gd name="T29" fmla="*/ 32 h 59"/>
                <a:gd name="T30" fmla="*/ 35 w 37"/>
                <a:gd name="T31" fmla="*/ 23 h 59"/>
                <a:gd name="T32" fmla="*/ 31 w 37"/>
                <a:gd name="T33" fmla="*/ 14 h 59"/>
                <a:gd name="T34" fmla="*/ 28 w 37"/>
                <a:gd name="T35" fmla="*/ 6 h 59"/>
                <a:gd name="T36" fmla="*/ 24 w 37"/>
                <a:gd name="T37" fmla="*/ 0 h 59"/>
                <a:gd name="T38" fmla="*/ 24 w 37"/>
                <a:gd name="T39" fmla="*/ 1 h 59"/>
                <a:gd name="T40" fmla="*/ 16 w 37"/>
                <a:gd name="T41" fmla="*/ 7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59"/>
                <a:gd name="T65" fmla="*/ 37 w 3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59">
                  <a:moveTo>
                    <a:pt x="16" y="7"/>
                  </a:moveTo>
                  <a:lnTo>
                    <a:pt x="16" y="8"/>
                  </a:lnTo>
                  <a:lnTo>
                    <a:pt x="18" y="10"/>
                  </a:lnTo>
                  <a:lnTo>
                    <a:pt x="21" y="18"/>
                  </a:lnTo>
                  <a:lnTo>
                    <a:pt x="24" y="25"/>
                  </a:lnTo>
                  <a:lnTo>
                    <a:pt x="24" y="32"/>
                  </a:lnTo>
                  <a:lnTo>
                    <a:pt x="23" y="40"/>
                  </a:lnTo>
                  <a:lnTo>
                    <a:pt x="21" y="44"/>
                  </a:lnTo>
                  <a:lnTo>
                    <a:pt x="14" y="48"/>
                  </a:lnTo>
                  <a:lnTo>
                    <a:pt x="0" y="49"/>
                  </a:lnTo>
                  <a:lnTo>
                    <a:pt x="0" y="59"/>
                  </a:lnTo>
                  <a:lnTo>
                    <a:pt x="16" y="58"/>
                  </a:lnTo>
                  <a:lnTo>
                    <a:pt x="27" y="52"/>
                  </a:lnTo>
                  <a:lnTo>
                    <a:pt x="34" y="44"/>
                  </a:lnTo>
                  <a:lnTo>
                    <a:pt x="37" y="32"/>
                  </a:lnTo>
                  <a:lnTo>
                    <a:pt x="35" y="23"/>
                  </a:lnTo>
                  <a:lnTo>
                    <a:pt x="31" y="14"/>
                  </a:lnTo>
                  <a:lnTo>
                    <a:pt x="28" y="6"/>
                  </a:lnTo>
                  <a:lnTo>
                    <a:pt x="24" y="0"/>
                  </a:lnTo>
                  <a:lnTo>
                    <a:pt x="24" y="1"/>
                  </a:lnTo>
                  <a:lnTo>
                    <a:pt x="16" y="7"/>
                  </a:lnTo>
                  <a:close/>
                </a:path>
              </a:pathLst>
            </a:custGeom>
            <a:solidFill>
              <a:srgbClr val="000000"/>
            </a:solidFill>
            <a:ln w="9525">
              <a:noFill/>
              <a:round/>
              <a:headEnd/>
              <a:tailEnd/>
            </a:ln>
          </p:spPr>
          <p:txBody>
            <a:bodyPr/>
            <a:lstStyle/>
            <a:p>
              <a:endParaRPr lang="en-US"/>
            </a:p>
          </p:txBody>
        </p:sp>
        <p:sp>
          <p:nvSpPr>
            <p:cNvPr id="3173" name="Freeform 87"/>
            <p:cNvSpPr>
              <a:spLocks/>
            </p:cNvSpPr>
            <p:nvPr/>
          </p:nvSpPr>
          <p:spPr bwMode="auto">
            <a:xfrm>
              <a:off x="3281" y="1597"/>
              <a:ext cx="23" cy="23"/>
            </a:xfrm>
            <a:custGeom>
              <a:avLst/>
              <a:gdLst>
                <a:gd name="T0" fmla="*/ 10 w 23"/>
                <a:gd name="T1" fmla="*/ 7 h 23"/>
                <a:gd name="T2" fmla="*/ 11 w 23"/>
                <a:gd name="T3" fmla="*/ 0 h 23"/>
                <a:gd name="T4" fmla="*/ 7 w 23"/>
                <a:gd name="T5" fmla="*/ 3 h 23"/>
                <a:gd name="T6" fmla="*/ 3 w 23"/>
                <a:gd name="T7" fmla="*/ 9 h 23"/>
                <a:gd name="T8" fmla="*/ 0 w 23"/>
                <a:gd name="T9" fmla="*/ 16 h 23"/>
                <a:gd name="T10" fmla="*/ 2 w 23"/>
                <a:gd name="T11" fmla="*/ 23 h 23"/>
                <a:gd name="T12" fmla="*/ 10 w 23"/>
                <a:gd name="T13" fmla="*/ 17 h 23"/>
                <a:gd name="T14" fmla="*/ 10 w 23"/>
                <a:gd name="T15" fmla="*/ 16 h 23"/>
                <a:gd name="T16" fmla="*/ 11 w 23"/>
                <a:gd name="T17" fmla="*/ 15 h 23"/>
                <a:gd name="T18" fmla="*/ 15 w 23"/>
                <a:gd name="T19" fmla="*/ 12 h 23"/>
                <a:gd name="T20" fmla="*/ 20 w 23"/>
                <a:gd name="T21" fmla="*/ 7 h 23"/>
                <a:gd name="T22" fmla="*/ 21 w 23"/>
                <a:gd name="T23" fmla="*/ 0 h 23"/>
                <a:gd name="T24" fmla="*/ 20 w 23"/>
                <a:gd name="T25" fmla="*/ 7 h 23"/>
                <a:gd name="T26" fmla="*/ 23 w 23"/>
                <a:gd name="T27" fmla="*/ 3 h 23"/>
                <a:gd name="T28" fmla="*/ 21 w 23"/>
                <a:gd name="T29" fmla="*/ 0 h 23"/>
                <a:gd name="T30" fmla="*/ 10 w 23"/>
                <a:gd name="T31" fmla="*/ 7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3"/>
                <a:gd name="T50" fmla="*/ 23 w 23"/>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3">
                  <a:moveTo>
                    <a:pt x="10" y="7"/>
                  </a:moveTo>
                  <a:lnTo>
                    <a:pt x="11" y="0"/>
                  </a:lnTo>
                  <a:lnTo>
                    <a:pt x="7" y="3"/>
                  </a:lnTo>
                  <a:lnTo>
                    <a:pt x="3" y="9"/>
                  </a:lnTo>
                  <a:lnTo>
                    <a:pt x="0" y="16"/>
                  </a:lnTo>
                  <a:lnTo>
                    <a:pt x="2" y="23"/>
                  </a:lnTo>
                  <a:lnTo>
                    <a:pt x="10" y="17"/>
                  </a:lnTo>
                  <a:lnTo>
                    <a:pt x="10" y="16"/>
                  </a:lnTo>
                  <a:lnTo>
                    <a:pt x="11" y="15"/>
                  </a:lnTo>
                  <a:lnTo>
                    <a:pt x="15" y="12"/>
                  </a:lnTo>
                  <a:lnTo>
                    <a:pt x="20" y="7"/>
                  </a:lnTo>
                  <a:lnTo>
                    <a:pt x="21" y="0"/>
                  </a:lnTo>
                  <a:lnTo>
                    <a:pt x="20" y="7"/>
                  </a:lnTo>
                  <a:lnTo>
                    <a:pt x="23" y="3"/>
                  </a:lnTo>
                  <a:lnTo>
                    <a:pt x="21" y="0"/>
                  </a:lnTo>
                  <a:lnTo>
                    <a:pt x="10" y="7"/>
                  </a:lnTo>
                  <a:close/>
                </a:path>
              </a:pathLst>
            </a:custGeom>
            <a:solidFill>
              <a:srgbClr val="000000"/>
            </a:solidFill>
            <a:ln w="9525">
              <a:noFill/>
              <a:round/>
              <a:headEnd/>
              <a:tailEnd/>
            </a:ln>
          </p:spPr>
          <p:txBody>
            <a:bodyPr/>
            <a:lstStyle/>
            <a:p>
              <a:endParaRPr lang="en-US"/>
            </a:p>
          </p:txBody>
        </p:sp>
        <p:sp>
          <p:nvSpPr>
            <p:cNvPr id="3174" name="Freeform 88"/>
            <p:cNvSpPr>
              <a:spLocks/>
            </p:cNvSpPr>
            <p:nvPr/>
          </p:nvSpPr>
          <p:spPr bwMode="auto">
            <a:xfrm>
              <a:off x="3286" y="1582"/>
              <a:ext cx="16" cy="22"/>
            </a:xfrm>
            <a:custGeom>
              <a:avLst/>
              <a:gdLst>
                <a:gd name="T0" fmla="*/ 6 w 16"/>
                <a:gd name="T1" fmla="*/ 0 h 22"/>
                <a:gd name="T2" fmla="*/ 6 w 16"/>
                <a:gd name="T3" fmla="*/ 0 h 22"/>
                <a:gd name="T4" fmla="*/ 0 w 16"/>
                <a:gd name="T5" fmla="*/ 5 h 22"/>
                <a:gd name="T6" fmla="*/ 0 w 16"/>
                <a:gd name="T7" fmla="*/ 11 h 22"/>
                <a:gd name="T8" fmla="*/ 2 w 16"/>
                <a:gd name="T9" fmla="*/ 17 h 22"/>
                <a:gd name="T10" fmla="*/ 5 w 16"/>
                <a:gd name="T11" fmla="*/ 22 h 22"/>
                <a:gd name="T12" fmla="*/ 16 w 16"/>
                <a:gd name="T13" fmla="*/ 15 h 22"/>
                <a:gd name="T14" fmla="*/ 12 w 16"/>
                <a:gd name="T15" fmla="*/ 11 h 22"/>
                <a:gd name="T16" fmla="*/ 10 w 16"/>
                <a:gd name="T17" fmla="*/ 9 h 22"/>
                <a:gd name="T18" fmla="*/ 10 w 16"/>
                <a:gd name="T19" fmla="*/ 9 h 22"/>
                <a:gd name="T20" fmla="*/ 8 w 16"/>
                <a:gd name="T21" fmla="*/ 10 h 22"/>
                <a:gd name="T22" fmla="*/ 8 w 16"/>
                <a:gd name="T23" fmla="*/ 10 h 22"/>
                <a:gd name="T24" fmla="*/ 6 w 16"/>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2"/>
                <a:gd name="T41" fmla="*/ 16 w 1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2">
                  <a:moveTo>
                    <a:pt x="6" y="0"/>
                  </a:moveTo>
                  <a:lnTo>
                    <a:pt x="6" y="0"/>
                  </a:lnTo>
                  <a:lnTo>
                    <a:pt x="0" y="5"/>
                  </a:lnTo>
                  <a:lnTo>
                    <a:pt x="0" y="11"/>
                  </a:lnTo>
                  <a:lnTo>
                    <a:pt x="2" y="17"/>
                  </a:lnTo>
                  <a:lnTo>
                    <a:pt x="5" y="22"/>
                  </a:lnTo>
                  <a:lnTo>
                    <a:pt x="16" y="15"/>
                  </a:lnTo>
                  <a:lnTo>
                    <a:pt x="12" y="11"/>
                  </a:lnTo>
                  <a:lnTo>
                    <a:pt x="10" y="9"/>
                  </a:lnTo>
                  <a:lnTo>
                    <a:pt x="8" y="10"/>
                  </a:lnTo>
                  <a:lnTo>
                    <a:pt x="6" y="0"/>
                  </a:lnTo>
                  <a:close/>
                </a:path>
              </a:pathLst>
            </a:custGeom>
            <a:solidFill>
              <a:srgbClr val="000000"/>
            </a:solidFill>
            <a:ln w="9525">
              <a:noFill/>
              <a:round/>
              <a:headEnd/>
              <a:tailEnd/>
            </a:ln>
          </p:spPr>
          <p:txBody>
            <a:bodyPr/>
            <a:lstStyle/>
            <a:p>
              <a:endParaRPr lang="en-US"/>
            </a:p>
          </p:txBody>
        </p:sp>
        <p:sp>
          <p:nvSpPr>
            <p:cNvPr id="3175" name="Freeform 89"/>
            <p:cNvSpPr>
              <a:spLocks/>
            </p:cNvSpPr>
            <p:nvPr/>
          </p:nvSpPr>
          <p:spPr bwMode="auto">
            <a:xfrm>
              <a:off x="3292" y="1581"/>
              <a:ext cx="13" cy="11"/>
            </a:xfrm>
            <a:custGeom>
              <a:avLst/>
              <a:gdLst>
                <a:gd name="T0" fmla="*/ 0 w 13"/>
                <a:gd name="T1" fmla="*/ 0 h 11"/>
                <a:gd name="T2" fmla="*/ 0 w 13"/>
                <a:gd name="T3" fmla="*/ 0 h 11"/>
                <a:gd name="T4" fmla="*/ 0 w 13"/>
                <a:gd name="T5" fmla="*/ 3 h 11"/>
                <a:gd name="T6" fmla="*/ 2 w 13"/>
                <a:gd name="T7" fmla="*/ 0 h 11"/>
                <a:gd name="T8" fmla="*/ 2 w 13"/>
                <a:gd name="T9" fmla="*/ 0 h 11"/>
                <a:gd name="T10" fmla="*/ 0 w 13"/>
                <a:gd name="T11" fmla="*/ 1 h 11"/>
                <a:gd name="T12" fmla="*/ 2 w 13"/>
                <a:gd name="T13" fmla="*/ 11 h 11"/>
                <a:gd name="T14" fmla="*/ 6 w 13"/>
                <a:gd name="T15" fmla="*/ 10 h 11"/>
                <a:gd name="T16" fmla="*/ 11 w 13"/>
                <a:gd name="T17" fmla="*/ 8 h 11"/>
                <a:gd name="T18" fmla="*/ 13 w 13"/>
                <a:gd name="T19" fmla="*/ 3 h 11"/>
                <a:gd name="T20" fmla="*/ 13 w 13"/>
                <a:gd name="T21" fmla="*/ 0 h 11"/>
                <a:gd name="T22" fmla="*/ 13 w 13"/>
                <a:gd name="T23" fmla="*/ 0 h 11"/>
                <a:gd name="T24" fmla="*/ 0 w 13"/>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1"/>
                <a:gd name="T41" fmla="*/ 13 w 13"/>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1">
                  <a:moveTo>
                    <a:pt x="0" y="0"/>
                  </a:moveTo>
                  <a:lnTo>
                    <a:pt x="0" y="0"/>
                  </a:lnTo>
                  <a:lnTo>
                    <a:pt x="0" y="3"/>
                  </a:lnTo>
                  <a:lnTo>
                    <a:pt x="2" y="0"/>
                  </a:lnTo>
                  <a:lnTo>
                    <a:pt x="0" y="1"/>
                  </a:lnTo>
                  <a:lnTo>
                    <a:pt x="2" y="11"/>
                  </a:lnTo>
                  <a:lnTo>
                    <a:pt x="6" y="10"/>
                  </a:lnTo>
                  <a:lnTo>
                    <a:pt x="11" y="8"/>
                  </a:lnTo>
                  <a:lnTo>
                    <a:pt x="13" y="3"/>
                  </a:lnTo>
                  <a:lnTo>
                    <a:pt x="13" y="0"/>
                  </a:lnTo>
                  <a:lnTo>
                    <a:pt x="0" y="0"/>
                  </a:lnTo>
                  <a:close/>
                </a:path>
              </a:pathLst>
            </a:custGeom>
            <a:solidFill>
              <a:srgbClr val="000000"/>
            </a:solidFill>
            <a:ln w="9525">
              <a:noFill/>
              <a:round/>
              <a:headEnd/>
              <a:tailEnd/>
            </a:ln>
          </p:spPr>
          <p:txBody>
            <a:bodyPr/>
            <a:lstStyle/>
            <a:p>
              <a:endParaRPr lang="en-US"/>
            </a:p>
          </p:txBody>
        </p:sp>
        <p:sp>
          <p:nvSpPr>
            <p:cNvPr id="3176" name="Freeform 90"/>
            <p:cNvSpPr>
              <a:spLocks/>
            </p:cNvSpPr>
            <p:nvPr/>
          </p:nvSpPr>
          <p:spPr bwMode="auto">
            <a:xfrm>
              <a:off x="3290" y="1560"/>
              <a:ext cx="15" cy="21"/>
            </a:xfrm>
            <a:custGeom>
              <a:avLst/>
              <a:gdLst>
                <a:gd name="T0" fmla="*/ 0 w 15"/>
                <a:gd name="T1" fmla="*/ 2 h 21"/>
                <a:gd name="T2" fmla="*/ 0 w 15"/>
                <a:gd name="T3" fmla="*/ 2 h 21"/>
                <a:gd name="T4" fmla="*/ 1 w 15"/>
                <a:gd name="T5" fmla="*/ 7 h 21"/>
                <a:gd name="T6" fmla="*/ 2 w 15"/>
                <a:gd name="T7" fmla="*/ 12 h 21"/>
                <a:gd name="T8" fmla="*/ 3 w 15"/>
                <a:gd name="T9" fmla="*/ 16 h 21"/>
                <a:gd name="T10" fmla="*/ 2 w 15"/>
                <a:gd name="T11" fmla="*/ 21 h 21"/>
                <a:gd name="T12" fmla="*/ 15 w 15"/>
                <a:gd name="T13" fmla="*/ 21 h 21"/>
                <a:gd name="T14" fmla="*/ 14 w 15"/>
                <a:gd name="T15" fmla="*/ 16 h 21"/>
                <a:gd name="T16" fmla="*/ 13 w 15"/>
                <a:gd name="T17" fmla="*/ 10 h 21"/>
                <a:gd name="T18" fmla="*/ 12 w 15"/>
                <a:gd name="T19" fmla="*/ 5 h 21"/>
                <a:gd name="T20" fmla="*/ 11 w 15"/>
                <a:gd name="T21" fmla="*/ 0 h 21"/>
                <a:gd name="T22" fmla="*/ 11 w 15"/>
                <a:gd name="T23" fmla="*/ 0 h 21"/>
                <a:gd name="T24" fmla="*/ 0 w 15"/>
                <a:gd name="T25" fmla="*/ 2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0" y="2"/>
                  </a:moveTo>
                  <a:lnTo>
                    <a:pt x="0" y="2"/>
                  </a:lnTo>
                  <a:lnTo>
                    <a:pt x="1" y="7"/>
                  </a:lnTo>
                  <a:lnTo>
                    <a:pt x="2" y="12"/>
                  </a:lnTo>
                  <a:lnTo>
                    <a:pt x="3" y="16"/>
                  </a:lnTo>
                  <a:lnTo>
                    <a:pt x="2" y="21"/>
                  </a:lnTo>
                  <a:lnTo>
                    <a:pt x="15" y="21"/>
                  </a:lnTo>
                  <a:lnTo>
                    <a:pt x="14" y="16"/>
                  </a:lnTo>
                  <a:lnTo>
                    <a:pt x="13" y="10"/>
                  </a:lnTo>
                  <a:lnTo>
                    <a:pt x="12" y="5"/>
                  </a:lnTo>
                  <a:lnTo>
                    <a:pt x="11" y="0"/>
                  </a:lnTo>
                  <a:lnTo>
                    <a:pt x="0" y="2"/>
                  </a:lnTo>
                  <a:close/>
                </a:path>
              </a:pathLst>
            </a:custGeom>
            <a:solidFill>
              <a:srgbClr val="000000"/>
            </a:solidFill>
            <a:ln w="9525">
              <a:noFill/>
              <a:round/>
              <a:headEnd/>
              <a:tailEnd/>
            </a:ln>
          </p:spPr>
          <p:txBody>
            <a:bodyPr/>
            <a:lstStyle/>
            <a:p>
              <a:endParaRPr lang="en-US"/>
            </a:p>
          </p:txBody>
        </p:sp>
        <p:sp>
          <p:nvSpPr>
            <p:cNvPr id="3177" name="Freeform 91"/>
            <p:cNvSpPr>
              <a:spLocks/>
            </p:cNvSpPr>
            <p:nvPr/>
          </p:nvSpPr>
          <p:spPr bwMode="auto">
            <a:xfrm>
              <a:off x="3290" y="1539"/>
              <a:ext cx="25" cy="23"/>
            </a:xfrm>
            <a:custGeom>
              <a:avLst/>
              <a:gdLst>
                <a:gd name="T0" fmla="*/ 14 w 25"/>
                <a:gd name="T1" fmla="*/ 4 h 23"/>
                <a:gd name="T2" fmla="*/ 14 w 25"/>
                <a:gd name="T3" fmla="*/ 1 h 23"/>
                <a:gd name="T4" fmla="*/ 12 w 25"/>
                <a:gd name="T5" fmla="*/ 5 h 23"/>
                <a:gd name="T6" fmla="*/ 7 w 25"/>
                <a:gd name="T7" fmla="*/ 8 h 23"/>
                <a:gd name="T8" fmla="*/ 1 w 25"/>
                <a:gd name="T9" fmla="*/ 15 h 23"/>
                <a:gd name="T10" fmla="*/ 0 w 25"/>
                <a:gd name="T11" fmla="*/ 23 h 23"/>
                <a:gd name="T12" fmla="*/ 11 w 25"/>
                <a:gd name="T13" fmla="*/ 21 h 23"/>
                <a:gd name="T14" fmla="*/ 12 w 25"/>
                <a:gd name="T15" fmla="*/ 19 h 23"/>
                <a:gd name="T16" fmla="*/ 14 w 25"/>
                <a:gd name="T17" fmla="*/ 17 h 23"/>
                <a:gd name="T18" fmla="*/ 20 w 25"/>
                <a:gd name="T19" fmla="*/ 11 h 23"/>
                <a:gd name="T20" fmla="*/ 24 w 25"/>
                <a:gd name="T21" fmla="*/ 3 h 23"/>
                <a:gd name="T22" fmla="*/ 24 w 25"/>
                <a:gd name="T23" fmla="*/ 0 h 23"/>
                <a:gd name="T24" fmla="*/ 24 w 25"/>
                <a:gd name="T25" fmla="*/ 3 h 23"/>
                <a:gd name="T26" fmla="*/ 25 w 25"/>
                <a:gd name="T27" fmla="*/ 2 h 23"/>
                <a:gd name="T28" fmla="*/ 24 w 25"/>
                <a:gd name="T29" fmla="*/ 0 h 23"/>
                <a:gd name="T30" fmla="*/ 14 w 25"/>
                <a:gd name="T31" fmla="*/ 4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23"/>
                <a:gd name="T50" fmla="*/ 25 w 25"/>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23">
                  <a:moveTo>
                    <a:pt x="14" y="4"/>
                  </a:moveTo>
                  <a:lnTo>
                    <a:pt x="14" y="1"/>
                  </a:lnTo>
                  <a:lnTo>
                    <a:pt x="12" y="5"/>
                  </a:lnTo>
                  <a:lnTo>
                    <a:pt x="7" y="8"/>
                  </a:lnTo>
                  <a:lnTo>
                    <a:pt x="1" y="15"/>
                  </a:lnTo>
                  <a:lnTo>
                    <a:pt x="0" y="23"/>
                  </a:lnTo>
                  <a:lnTo>
                    <a:pt x="11" y="21"/>
                  </a:lnTo>
                  <a:lnTo>
                    <a:pt x="12" y="19"/>
                  </a:lnTo>
                  <a:lnTo>
                    <a:pt x="14" y="17"/>
                  </a:lnTo>
                  <a:lnTo>
                    <a:pt x="20" y="11"/>
                  </a:lnTo>
                  <a:lnTo>
                    <a:pt x="24" y="3"/>
                  </a:lnTo>
                  <a:lnTo>
                    <a:pt x="24" y="0"/>
                  </a:lnTo>
                  <a:lnTo>
                    <a:pt x="24" y="3"/>
                  </a:lnTo>
                  <a:lnTo>
                    <a:pt x="25" y="2"/>
                  </a:lnTo>
                  <a:lnTo>
                    <a:pt x="24" y="0"/>
                  </a:lnTo>
                  <a:lnTo>
                    <a:pt x="14" y="4"/>
                  </a:lnTo>
                  <a:close/>
                </a:path>
              </a:pathLst>
            </a:custGeom>
            <a:solidFill>
              <a:srgbClr val="000000"/>
            </a:solidFill>
            <a:ln w="9525">
              <a:noFill/>
              <a:round/>
              <a:headEnd/>
              <a:tailEnd/>
            </a:ln>
          </p:spPr>
          <p:txBody>
            <a:bodyPr/>
            <a:lstStyle/>
            <a:p>
              <a:endParaRPr lang="en-US"/>
            </a:p>
          </p:txBody>
        </p:sp>
        <p:sp>
          <p:nvSpPr>
            <p:cNvPr id="3178" name="Freeform 92"/>
            <p:cNvSpPr>
              <a:spLocks/>
            </p:cNvSpPr>
            <p:nvPr/>
          </p:nvSpPr>
          <p:spPr bwMode="auto">
            <a:xfrm>
              <a:off x="3259" y="1476"/>
              <a:ext cx="55" cy="67"/>
            </a:xfrm>
            <a:custGeom>
              <a:avLst/>
              <a:gdLst>
                <a:gd name="T0" fmla="*/ 1 w 55"/>
                <a:gd name="T1" fmla="*/ 1 h 67"/>
                <a:gd name="T2" fmla="*/ 2 w 55"/>
                <a:gd name="T3" fmla="*/ 7 h 67"/>
                <a:gd name="T4" fmla="*/ 8 w 55"/>
                <a:gd name="T5" fmla="*/ 14 h 67"/>
                <a:gd name="T6" fmla="*/ 15 w 55"/>
                <a:gd name="T7" fmla="*/ 23 h 67"/>
                <a:gd name="T8" fmla="*/ 22 w 55"/>
                <a:gd name="T9" fmla="*/ 32 h 67"/>
                <a:gd name="T10" fmla="*/ 28 w 55"/>
                <a:gd name="T11" fmla="*/ 40 h 67"/>
                <a:gd name="T12" fmla="*/ 34 w 55"/>
                <a:gd name="T13" fmla="*/ 48 h 67"/>
                <a:gd name="T14" fmla="*/ 38 w 55"/>
                <a:gd name="T15" fmla="*/ 55 h 67"/>
                <a:gd name="T16" fmla="*/ 42 w 55"/>
                <a:gd name="T17" fmla="*/ 62 h 67"/>
                <a:gd name="T18" fmla="*/ 45 w 55"/>
                <a:gd name="T19" fmla="*/ 67 h 67"/>
                <a:gd name="T20" fmla="*/ 55 w 55"/>
                <a:gd name="T21" fmla="*/ 63 h 67"/>
                <a:gd name="T22" fmla="*/ 52 w 55"/>
                <a:gd name="T23" fmla="*/ 58 h 67"/>
                <a:gd name="T24" fmla="*/ 49 w 55"/>
                <a:gd name="T25" fmla="*/ 50 h 67"/>
                <a:gd name="T26" fmla="*/ 43 w 55"/>
                <a:gd name="T27" fmla="*/ 42 h 67"/>
                <a:gd name="T28" fmla="*/ 36 w 55"/>
                <a:gd name="T29" fmla="*/ 34 h 67"/>
                <a:gd name="T30" fmla="*/ 30 w 55"/>
                <a:gd name="T31" fmla="*/ 25 h 67"/>
                <a:gd name="T32" fmla="*/ 24 w 55"/>
                <a:gd name="T33" fmla="*/ 17 h 67"/>
                <a:gd name="T34" fmla="*/ 16 w 55"/>
                <a:gd name="T35" fmla="*/ 8 h 67"/>
                <a:gd name="T36" fmla="*/ 10 w 55"/>
                <a:gd name="T37" fmla="*/ 0 h 67"/>
                <a:gd name="T38" fmla="*/ 11 w 55"/>
                <a:gd name="T39" fmla="*/ 6 h 67"/>
                <a:gd name="T40" fmla="*/ 1 w 55"/>
                <a:gd name="T41" fmla="*/ 1 h 67"/>
                <a:gd name="T42" fmla="*/ 0 w 55"/>
                <a:gd name="T43" fmla="*/ 5 h 67"/>
                <a:gd name="T44" fmla="*/ 2 w 55"/>
                <a:gd name="T45" fmla="*/ 7 h 67"/>
                <a:gd name="T46" fmla="*/ 1 w 55"/>
                <a:gd name="T47" fmla="*/ 1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5"/>
                <a:gd name="T73" fmla="*/ 0 h 67"/>
                <a:gd name="T74" fmla="*/ 55 w 55"/>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5" h="67">
                  <a:moveTo>
                    <a:pt x="1" y="1"/>
                  </a:moveTo>
                  <a:lnTo>
                    <a:pt x="2" y="7"/>
                  </a:lnTo>
                  <a:lnTo>
                    <a:pt x="8" y="14"/>
                  </a:lnTo>
                  <a:lnTo>
                    <a:pt x="15" y="23"/>
                  </a:lnTo>
                  <a:lnTo>
                    <a:pt x="22" y="32"/>
                  </a:lnTo>
                  <a:lnTo>
                    <a:pt x="28" y="40"/>
                  </a:lnTo>
                  <a:lnTo>
                    <a:pt x="34" y="48"/>
                  </a:lnTo>
                  <a:lnTo>
                    <a:pt x="38" y="55"/>
                  </a:lnTo>
                  <a:lnTo>
                    <a:pt x="42" y="62"/>
                  </a:lnTo>
                  <a:lnTo>
                    <a:pt x="45" y="67"/>
                  </a:lnTo>
                  <a:lnTo>
                    <a:pt x="55" y="63"/>
                  </a:lnTo>
                  <a:lnTo>
                    <a:pt x="52" y="58"/>
                  </a:lnTo>
                  <a:lnTo>
                    <a:pt x="49" y="50"/>
                  </a:lnTo>
                  <a:lnTo>
                    <a:pt x="43" y="42"/>
                  </a:lnTo>
                  <a:lnTo>
                    <a:pt x="36" y="34"/>
                  </a:lnTo>
                  <a:lnTo>
                    <a:pt x="30" y="25"/>
                  </a:lnTo>
                  <a:lnTo>
                    <a:pt x="24" y="17"/>
                  </a:lnTo>
                  <a:lnTo>
                    <a:pt x="16" y="8"/>
                  </a:lnTo>
                  <a:lnTo>
                    <a:pt x="10" y="0"/>
                  </a:lnTo>
                  <a:lnTo>
                    <a:pt x="11" y="6"/>
                  </a:lnTo>
                  <a:lnTo>
                    <a:pt x="1" y="1"/>
                  </a:lnTo>
                  <a:lnTo>
                    <a:pt x="0" y="5"/>
                  </a:lnTo>
                  <a:lnTo>
                    <a:pt x="2" y="7"/>
                  </a:lnTo>
                  <a:lnTo>
                    <a:pt x="1" y="1"/>
                  </a:lnTo>
                  <a:close/>
                </a:path>
              </a:pathLst>
            </a:custGeom>
            <a:solidFill>
              <a:srgbClr val="000000"/>
            </a:solidFill>
            <a:ln w="9525">
              <a:noFill/>
              <a:round/>
              <a:headEnd/>
              <a:tailEnd/>
            </a:ln>
          </p:spPr>
          <p:txBody>
            <a:bodyPr/>
            <a:lstStyle/>
            <a:p>
              <a:endParaRPr lang="en-US"/>
            </a:p>
          </p:txBody>
        </p:sp>
        <p:sp>
          <p:nvSpPr>
            <p:cNvPr id="3179" name="Freeform 93"/>
            <p:cNvSpPr>
              <a:spLocks/>
            </p:cNvSpPr>
            <p:nvPr/>
          </p:nvSpPr>
          <p:spPr bwMode="auto">
            <a:xfrm>
              <a:off x="3247" y="1427"/>
              <a:ext cx="25" cy="55"/>
            </a:xfrm>
            <a:custGeom>
              <a:avLst/>
              <a:gdLst>
                <a:gd name="T0" fmla="*/ 0 w 25"/>
                <a:gd name="T1" fmla="*/ 0 h 55"/>
                <a:gd name="T2" fmla="*/ 0 w 25"/>
                <a:gd name="T3" fmla="*/ 0 h 55"/>
                <a:gd name="T4" fmla="*/ 4 w 25"/>
                <a:gd name="T5" fmla="*/ 11 h 55"/>
                <a:gd name="T6" fmla="*/ 11 w 25"/>
                <a:gd name="T7" fmla="*/ 23 h 55"/>
                <a:gd name="T8" fmla="*/ 15 w 25"/>
                <a:gd name="T9" fmla="*/ 37 h 55"/>
                <a:gd name="T10" fmla="*/ 13 w 25"/>
                <a:gd name="T11" fmla="*/ 50 h 55"/>
                <a:gd name="T12" fmla="*/ 23 w 25"/>
                <a:gd name="T13" fmla="*/ 55 h 55"/>
                <a:gd name="T14" fmla="*/ 25 w 25"/>
                <a:gd name="T15" fmla="*/ 37 h 55"/>
                <a:gd name="T16" fmla="*/ 21 w 25"/>
                <a:gd name="T17" fmla="*/ 19 h 55"/>
                <a:gd name="T18" fmla="*/ 15 w 25"/>
                <a:gd name="T19" fmla="*/ 7 h 55"/>
                <a:gd name="T20" fmla="*/ 13 w 25"/>
                <a:gd name="T21" fmla="*/ 0 h 55"/>
                <a:gd name="T22" fmla="*/ 13 w 25"/>
                <a:gd name="T23" fmla="*/ 0 h 55"/>
                <a:gd name="T24" fmla="*/ 0 w 25"/>
                <a:gd name="T25" fmla="*/ 0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55"/>
                <a:gd name="T41" fmla="*/ 25 w 25"/>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55">
                  <a:moveTo>
                    <a:pt x="0" y="0"/>
                  </a:moveTo>
                  <a:lnTo>
                    <a:pt x="0" y="0"/>
                  </a:lnTo>
                  <a:lnTo>
                    <a:pt x="4" y="11"/>
                  </a:lnTo>
                  <a:lnTo>
                    <a:pt x="11" y="23"/>
                  </a:lnTo>
                  <a:lnTo>
                    <a:pt x="15" y="37"/>
                  </a:lnTo>
                  <a:lnTo>
                    <a:pt x="13" y="50"/>
                  </a:lnTo>
                  <a:lnTo>
                    <a:pt x="23" y="55"/>
                  </a:lnTo>
                  <a:lnTo>
                    <a:pt x="25" y="37"/>
                  </a:lnTo>
                  <a:lnTo>
                    <a:pt x="21" y="19"/>
                  </a:lnTo>
                  <a:lnTo>
                    <a:pt x="15" y="7"/>
                  </a:lnTo>
                  <a:lnTo>
                    <a:pt x="13" y="0"/>
                  </a:lnTo>
                  <a:lnTo>
                    <a:pt x="0" y="0"/>
                  </a:lnTo>
                  <a:close/>
                </a:path>
              </a:pathLst>
            </a:custGeom>
            <a:solidFill>
              <a:srgbClr val="000000"/>
            </a:solidFill>
            <a:ln w="9525">
              <a:noFill/>
              <a:round/>
              <a:headEnd/>
              <a:tailEnd/>
            </a:ln>
          </p:spPr>
          <p:txBody>
            <a:bodyPr/>
            <a:lstStyle/>
            <a:p>
              <a:endParaRPr lang="en-US"/>
            </a:p>
          </p:txBody>
        </p:sp>
        <p:sp>
          <p:nvSpPr>
            <p:cNvPr id="3180" name="Freeform 94"/>
            <p:cNvSpPr>
              <a:spLocks/>
            </p:cNvSpPr>
            <p:nvPr/>
          </p:nvSpPr>
          <p:spPr bwMode="auto">
            <a:xfrm>
              <a:off x="3247" y="1380"/>
              <a:ext cx="31" cy="47"/>
            </a:xfrm>
            <a:custGeom>
              <a:avLst/>
              <a:gdLst>
                <a:gd name="T0" fmla="*/ 22 w 31"/>
                <a:gd name="T1" fmla="*/ 0 h 47"/>
                <a:gd name="T2" fmla="*/ 22 w 31"/>
                <a:gd name="T3" fmla="*/ 0 h 47"/>
                <a:gd name="T4" fmla="*/ 16 w 31"/>
                <a:gd name="T5" fmla="*/ 10 h 47"/>
                <a:gd name="T6" fmla="*/ 9 w 31"/>
                <a:gd name="T7" fmla="*/ 23 h 47"/>
                <a:gd name="T8" fmla="*/ 3 w 31"/>
                <a:gd name="T9" fmla="*/ 37 h 47"/>
                <a:gd name="T10" fmla="*/ 0 w 31"/>
                <a:gd name="T11" fmla="*/ 47 h 47"/>
                <a:gd name="T12" fmla="*/ 13 w 31"/>
                <a:gd name="T13" fmla="*/ 47 h 47"/>
                <a:gd name="T14" fmla="*/ 14 w 31"/>
                <a:gd name="T15" fmla="*/ 39 h 47"/>
                <a:gd name="T16" fmla="*/ 19 w 31"/>
                <a:gd name="T17" fmla="*/ 28 h 47"/>
                <a:gd name="T18" fmla="*/ 26 w 31"/>
                <a:gd name="T19" fmla="*/ 14 h 47"/>
                <a:gd name="T20" fmla="*/ 31 w 31"/>
                <a:gd name="T21" fmla="*/ 7 h 47"/>
                <a:gd name="T22" fmla="*/ 31 w 31"/>
                <a:gd name="T23" fmla="*/ 7 h 47"/>
                <a:gd name="T24" fmla="*/ 22 w 31"/>
                <a:gd name="T25" fmla="*/ 0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7"/>
                <a:gd name="T41" fmla="*/ 31 w 31"/>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7">
                  <a:moveTo>
                    <a:pt x="22" y="0"/>
                  </a:moveTo>
                  <a:lnTo>
                    <a:pt x="22" y="0"/>
                  </a:lnTo>
                  <a:lnTo>
                    <a:pt x="16" y="10"/>
                  </a:lnTo>
                  <a:lnTo>
                    <a:pt x="9" y="23"/>
                  </a:lnTo>
                  <a:lnTo>
                    <a:pt x="3" y="37"/>
                  </a:lnTo>
                  <a:lnTo>
                    <a:pt x="0" y="47"/>
                  </a:lnTo>
                  <a:lnTo>
                    <a:pt x="13" y="47"/>
                  </a:lnTo>
                  <a:lnTo>
                    <a:pt x="14" y="39"/>
                  </a:lnTo>
                  <a:lnTo>
                    <a:pt x="19" y="28"/>
                  </a:lnTo>
                  <a:lnTo>
                    <a:pt x="26" y="14"/>
                  </a:lnTo>
                  <a:lnTo>
                    <a:pt x="31" y="7"/>
                  </a:lnTo>
                  <a:lnTo>
                    <a:pt x="22" y="0"/>
                  </a:lnTo>
                  <a:close/>
                </a:path>
              </a:pathLst>
            </a:custGeom>
            <a:solidFill>
              <a:srgbClr val="000000"/>
            </a:solidFill>
            <a:ln w="9525">
              <a:noFill/>
              <a:round/>
              <a:headEnd/>
              <a:tailEnd/>
            </a:ln>
          </p:spPr>
          <p:txBody>
            <a:bodyPr/>
            <a:lstStyle/>
            <a:p>
              <a:endParaRPr lang="en-US"/>
            </a:p>
          </p:txBody>
        </p:sp>
        <p:sp>
          <p:nvSpPr>
            <p:cNvPr id="3181" name="Freeform 95"/>
            <p:cNvSpPr>
              <a:spLocks/>
            </p:cNvSpPr>
            <p:nvPr/>
          </p:nvSpPr>
          <p:spPr bwMode="auto">
            <a:xfrm>
              <a:off x="3244" y="1354"/>
              <a:ext cx="37" cy="33"/>
            </a:xfrm>
            <a:custGeom>
              <a:avLst/>
              <a:gdLst>
                <a:gd name="T0" fmla="*/ 0 w 37"/>
                <a:gd name="T1" fmla="*/ 11 h 33"/>
                <a:gd name="T2" fmla="*/ 0 w 37"/>
                <a:gd name="T3" fmla="*/ 11 h 33"/>
                <a:gd name="T4" fmla="*/ 4 w 37"/>
                <a:gd name="T5" fmla="*/ 13 h 33"/>
                <a:gd name="T6" fmla="*/ 11 w 37"/>
                <a:gd name="T7" fmla="*/ 15 h 33"/>
                <a:gd name="T8" fmla="*/ 15 w 37"/>
                <a:gd name="T9" fmla="*/ 17 h 33"/>
                <a:gd name="T10" fmla="*/ 20 w 37"/>
                <a:gd name="T11" fmla="*/ 20 h 33"/>
                <a:gd name="T12" fmla="*/ 23 w 37"/>
                <a:gd name="T13" fmla="*/ 23 h 33"/>
                <a:gd name="T14" fmla="*/ 24 w 37"/>
                <a:gd name="T15" fmla="*/ 24 h 33"/>
                <a:gd name="T16" fmla="*/ 24 w 37"/>
                <a:gd name="T17" fmla="*/ 26 h 33"/>
                <a:gd name="T18" fmla="*/ 25 w 37"/>
                <a:gd name="T19" fmla="*/ 26 h 33"/>
                <a:gd name="T20" fmla="*/ 34 w 37"/>
                <a:gd name="T21" fmla="*/ 33 h 33"/>
                <a:gd name="T22" fmla="*/ 37 w 37"/>
                <a:gd name="T23" fmla="*/ 26 h 33"/>
                <a:gd name="T24" fmla="*/ 35 w 37"/>
                <a:gd name="T25" fmla="*/ 20 h 33"/>
                <a:gd name="T26" fmla="*/ 31 w 37"/>
                <a:gd name="T27" fmla="*/ 15 h 33"/>
                <a:gd name="T28" fmla="*/ 26 w 37"/>
                <a:gd name="T29" fmla="*/ 12 h 33"/>
                <a:gd name="T30" fmla="*/ 21 w 37"/>
                <a:gd name="T31" fmla="*/ 7 h 33"/>
                <a:gd name="T32" fmla="*/ 15 w 37"/>
                <a:gd name="T33" fmla="*/ 5 h 33"/>
                <a:gd name="T34" fmla="*/ 9 w 37"/>
                <a:gd name="T35" fmla="*/ 2 h 33"/>
                <a:gd name="T36" fmla="*/ 2 w 37"/>
                <a:gd name="T37" fmla="*/ 0 h 33"/>
                <a:gd name="T38" fmla="*/ 2 w 37"/>
                <a:gd name="T39" fmla="*/ 0 h 33"/>
                <a:gd name="T40" fmla="*/ 0 w 37"/>
                <a:gd name="T41" fmla="*/ 11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3"/>
                <a:gd name="T65" fmla="*/ 37 w 3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3">
                  <a:moveTo>
                    <a:pt x="0" y="11"/>
                  </a:moveTo>
                  <a:lnTo>
                    <a:pt x="0" y="11"/>
                  </a:lnTo>
                  <a:lnTo>
                    <a:pt x="4" y="13"/>
                  </a:lnTo>
                  <a:lnTo>
                    <a:pt x="11" y="15"/>
                  </a:lnTo>
                  <a:lnTo>
                    <a:pt x="15" y="17"/>
                  </a:lnTo>
                  <a:lnTo>
                    <a:pt x="20" y="20"/>
                  </a:lnTo>
                  <a:lnTo>
                    <a:pt x="23" y="23"/>
                  </a:lnTo>
                  <a:lnTo>
                    <a:pt x="24" y="24"/>
                  </a:lnTo>
                  <a:lnTo>
                    <a:pt x="24" y="26"/>
                  </a:lnTo>
                  <a:lnTo>
                    <a:pt x="25" y="26"/>
                  </a:lnTo>
                  <a:lnTo>
                    <a:pt x="34" y="33"/>
                  </a:lnTo>
                  <a:lnTo>
                    <a:pt x="37" y="26"/>
                  </a:lnTo>
                  <a:lnTo>
                    <a:pt x="35" y="20"/>
                  </a:lnTo>
                  <a:lnTo>
                    <a:pt x="31" y="15"/>
                  </a:lnTo>
                  <a:lnTo>
                    <a:pt x="26" y="12"/>
                  </a:lnTo>
                  <a:lnTo>
                    <a:pt x="21" y="7"/>
                  </a:lnTo>
                  <a:lnTo>
                    <a:pt x="15" y="5"/>
                  </a:lnTo>
                  <a:lnTo>
                    <a:pt x="9" y="2"/>
                  </a:lnTo>
                  <a:lnTo>
                    <a:pt x="2" y="0"/>
                  </a:lnTo>
                  <a:lnTo>
                    <a:pt x="0" y="11"/>
                  </a:lnTo>
                  <a:close/>
                </a:path>
              </a:pathLst>
            </a:custGeom>
            <a:solidFill>
              <a:srgbClr val="000000"/>
            </a:solidFill>
            <a:ln w="9525">
              <a:noFill/>
              <a:round/>
              <a:headEnd/>
              <a:tailEnd/>
            </a:ln>
          </p:spPr>
          <p:txBody>
            <a:bodyPr/>
            <a:lstStyle/>
            <a:p>
              <a:endParaRPr lang="en-US"/>
            </a:p>
          </p:txBody>
        </p:sp>
        <p:sp>
          <p:nvSpPr>
            <p:cNvPr id="3182" name="Freeform 96"/>
            <p:cNvSpPr>
              <a:spLocks/>
            </p:cNvSpPr>
            <p:nvPr/>
          </p:nvSpPr>
          <p:spPr bwMode="auto">
            <a:xfrm>
              <a:off x="3054" y="1348"/>
              <a:ext cx="192" cy="25"/>
            </a:xfrm>
            <a:custGeom>
              <a:avLst/>
              <a:gdLst>
                <a:gd name="T0" fmla="*/ 7 w 192"/>
                <a:gd name="T1" fmla="*/ 25 h 25"/>
                <a:gd name="T2" fmla="*/ 7 w 192"/>
                <a:gd name="T3" fmla="*/ 25 h 25"/>
                <a:gd name="T4" fmla="*/ 13 w 192"/>
                <a:gd name="T5" fmla="*/ 22 h 25"/>
                <a:gd name="T6" fmla="*/ 21 w 192"/>
                <a:gd name="T7" fmla="*/ 19 h 25"/>
                <a:gd name="T8" fmla="*/ 32 w 192"/>
                <a:gd name="T9" fmla="*/ 17 h 25"/>
                <a:gd name="T10" fmla="*/ 44 w 192"/>
                <a:gd name="T11" fmla="*/ 15 h 25"/>
                <a:gd name="T12" fmla="*/ 58 w 192"/>
                <a:gd name="T13" fmla="*/ 14 h 25"/>
                <a:gd name="T14" fmla="*/ 72 w 192"/>
                <a:gd name="T15" fmla="*/ 13 h 25"/>
                <a:gd name="T16" fmla="*/ 88 w 192"/>
                <a:gd name="T17" fmla="*/ 13 h 25"/>
                <a:gd name="T18" fmla="*/ 104 w 192"/>
                <a:gd name="T19" fmla="*/ 13 h 25"/>
                <a:gd name="T20" fmla="*/ 119 w 192"/>
                <a:gd name="T21" fmla="*/ 13 h 25"/>
                <a:gd name="T22" fmla="*/ 134 w 192"/>
                <a:gd name="T23" fmla="*/ 14 h 25"/>
                <a:gd name="T24" fmla="*/ 147 w 192"/>
                <a:gd name="T25" fmla="*/ 14 h 25"/>
                <a:gd name="T26" fmla="*/ 160 w 192"/>
                <a:gd name="T27" fmla="*/ 14 h 25"/>
                <a:gd name="T28" fmla="*/ 171 w 192"/>
                <a:gd name="T29" fmla="*/ 16 h 25"/>
                <a:gd name="T30" fmla="*/ 181 w 192"/>
                <a:gd name="T31" fmla="*/ 15 h 25"/>
                <a:gd name="T32" fmla="*/ 186 w 192"/>
                <a:gd name="T33" fmla="*/ 16 h 25"/>
                <a:gd name="T34" fmla="*/ 190 w 192"/>
                <a:gd name="T35" fmla="*/ 17 h 25"/>
                <a:gd name="T36" fmla="*/ 192 w 192"/>
                <a:gd name="T37" fmla="*/ 6 h 25"/>
                <a:gd name="T38" fmla="*/ 188 w 192"/>
                <a:gd name="T39" fmla="*/ 5 h 25"/>
                <a:gd name="T40" fmla="*/ 181 w 192"/>
                <a:gd name="T41" fmla="*/ 4 h 25"/>
                <a:gd name="T42" fmla="*/ 171 w 192"/>
                <a:gd name="T43" fmla="*/ 3 h 25"/>
                <a:gd name="T44" fmla="*/ 160 w 192"/>
                <a:gd name="T45" fmla="*/ 3 h 25"/>
                <a:gd name="T46" fmla="*/ 147 w 192"/>
                <a:gd name="T47" fmla="*/ 1 h 25"/>
                <a:gd name="T48" fmla="*/ 134 w 192"/>
                <a:gd name="T49" fmla="*/ 1 h 25"/>
                <a:gd name="T50" fmla="*/ 119 w 192"/>
                <a:gd name="T51" fmla="*/ 0 h 25"/>
                <a:gd name="T52" fmla="*/ 104 w 192"/>
                <a:gd name="T53" fmla="*/ 0 h 25"/>
                <a:gd name="T54" fmla="*/ 88 w 192"/>
                <a:gd name="T55" fmla="*/ 0 h 25"/>
                <a:gd name="T56" fmla="*/ 72 w 192"/>
                <a:gd name="T57" fmla="*/ 2 h 25"/>
                <a:gd name="T58" fmla="*/ 58 w 192"/>
                <a:gd name="T59" fmla="*/ 3 h 25"/>
                <a:gd name="T60" fmla="*/ 44 w 192"/>
                <a:gd name="T61" fmla="*/ 4 h 25"/>
                <a:gd name="T62" fmla="*/ 29 w 192"/>
                <a:gd name="T63" fmla="*/ 6 h 25"/>
                <a:gd name="T64" fmla="*/ 19 w 192"/>
                <a:gd name="T65" fmla="*/ 8 h 25"/>
                <a:gd name="T66" fmla="*/ 9 w 192"/>
                <a:gd name="T67" fmla="*/ 12 h 25"/>
                <a:gd name="T68" fmla="*/ 0 w 192"/>
                <a:gd name="T69" fmla="*/ 17 h 25"/>
                <a:gd name="T70" fmla="*/ 0 w 192"/>
                <a:gd name="T71" fmla="*/ 17 h 25"/>
                <a:gd name="T72" fmla="*/ 7 w 192"/>
                <a:gd name="T73" fmla="*/ 25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5"/>
                <a:gd name="T113" fmla="*/ 192 w 1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5">
                  <a:moveTo>
                    <a:pt x="7" y="25"/>
                  </a:moveTo>
                  <a:lnTo>
                    <a:pt x="7" y="25"/>
                  </a:lnTo>
                  <a:lnTo>
                    <a:pt x="13" y="22"/>
                  </a:lnTo>
                  <a:lnTo>
                    <a:pt x="21" y="19"/>
                  </a:lnTo>
                  <a:lnTo>
                    <a:pt x="32" y="17"/>
                  </a:lnTo>
                  <a:lnTo>
                    <a:pt x="44" y="15"/>
                  </a:lnTo>
                  <a:lnTo>
                    <a:pt x="58" y="14"/>
                  </a:lnTo>
                  <a:lnTo>
                    <a:pt x="72" y="13"/>
                  </a:lnTo>
                  <a:lnTo>
                    <a:pt x="88" y="13"/>
                  </a:lnTo>
                  <a:lnTo>
                    <a:pt x="104" y="13"/>
                  </a:lnTo>
                  <a:lnTo>
                    <a:pt x="119" y="13"/>
                  </a:lnTo>
                  <a:lnTo>
                    <a:pt x="134" y="14"/>
                  </a:lnTo>
                  <a:lnTo>
                    <a:pt x="147" y="14"/>
                  </a:lnTo>
                  <a:lnTo>
                    <a:pt x="160" y="14"/>
                  </a:lnTo>
                  <a:lnTo>
                    <a:pt x="171" y="16"/>
                  </a:lnTo>
                  <a:lnTo>
                    <a:pt x="181" y="15"/>
                  </a:lnTo>
                  <a:lnTo>
                    <a:pt x="186" y="16"/>
                  </a:lnTo>
                  <a:lnTo>
                    <a:pt x="190" y="17"/>
                  </a:lnTo>
                  <a:lnTo>
                    <a:pt x="192" y="6"/>
                  </a:lnTo>
                  <a:lnTo>
                    <a:pt x="188" y="5"/>
                  </a:lnTo>
                  <a:lnTo>
                    <a:pt x="181" y="4"/>
                  </a:lnTo>
                  <a:lnTo>
                    <a:pt x="171" y="3"/>
                  </a:lnTo>
                  <a:lnTo>
                    <a:pt x="160" y="3"/>
                  </a:lnTo>
                  <a:lnTo>
                    <a:pt x="147" y="1"/>
                  </a:lnTo>
                  <a:lnTo>
                    <a:pt x="134" y="1"/>
                  </a:lnTo>
                  <a:lnTo>
                    <a:pt x="119" y="0"/>
                  </a:lnTo>
                  <a:lnTo>
                    <a:pt x="104" y="0"/>
                  </a:lnTo>
                  <a:lnTo>
                    <a:pt x="88" y="0"/>
                  </a:lnTo>
                  <a:lnTo>
                    <a:pt x="72" y="2"/>
                  </a:lnTo>
                  <a:lnTo>
                    <a:pt x="58" y="3"/>
                  </a:lnTo>
                  <a:lnTo>
                    <a:pt x="44" y="4"/>
                  </a:lnTo>
                  <a:lnTo>
                    <a:pt x="29" y="6"/>
                  </a:lnTo>
                  <a:lnTo>
                    <a:pt x="19" y="8"/>
                  </a:lnTo>
                  <a:lnTo>
                    <a:pt x="9" y="12"/>
                  </a:lnTo>
                  <a:lnTo>
                    <a:pt x="0" y="17"/>
                  </a:lnTo>
                  <a:lnTo>
                    <a:pt x="7" y="25"/>
                  </a:lnTo>
                  <a:close/>
                </a:path>
              </a:pathLst>
            </a:custGeom>
            <a:solidFill>
              <a:srgbClr val="000000"/>
            </a:solidFill>
            <a:ln w="9525">
              <a:noFill/>
              <a:round/>
              <a:headEnd/>
              <a:tailEnd/>
            </a:ln>
          </p:spPr>
          <p:txBody>
            <a:bodyPr/>
            <a:lstStyle/>
            <a:p>
              <a:endParaRPr lang="en-US"/>
            </a:p>
          </p:txBody>
        </p:sp>
        <p:sp>
          <p:nvSpPr>
            <p:cNvPr id="3183" name="Freeform 97"/>
            <p:cNvSpPr>
              <a:spLocks/>
            </p:cNvSpPr>
            <p:nvPr/>
          </p:nvSpPr>
          <p:spPr bwMode="auto">
            <a:xfrm>
              <a:off x="2970" y="1365"/>
              <a:ext cx="91" cy="122"/>
            </a:xfrm>
            <a:custGeom>
              <a:avLst/>
              <a:gdLst>
                <a:gd name="T0" fmla="*/ 10 w 91"/>
                <a:gd name="T1" fmla="*/ 121 h 122"/>
                <a:gd name="T2" fmla="*/ 10 w 91"/>
                <a:gd name="T3" fmla="*/ 122 h 122"/>
                <a:gd name="T4" fmla="*/ 15 w 91"/>
                <a:gd name="T5" fmla="*/ 109 h 122"/>
                <a:gd name="T6" fmla="*/ 23 w 91"/>
                <a:gd name="T7" fmla="*/ 96 h 122"/>
                <a:gd name="T8" fmla="*/ 33 w 91"/>
                <a:gd name="T9" fmla="*/ 80 h 122"/>
                <a:gd name="T10" fmla="*/ 43 w 91"/>
                <a:gd name="T11" fmla="*/ 62 h 122"/>
                <a:gd name="T12" fmla="*/ 55 w 91"/>
                <a:gd name="T13" fmla="*/ 46 h 122"/>
                <a:gd name="T14" fmla="*/ 68 w 91"/>
                <a:gd name="T15" fmla="*/ 30 h 122"/>
                <a:gd name="T16" fmla="*/ 80 w 91"/>
                <a:gd name="T17" fmla="*/ 19 h 122"/>
                <a:gd name="T18" fmla="*/ 91 w 91"/>
                <a:gd name="T19" fmla="*/ 8 h 122"/>
                <a:gd name="T20" fmla="*/ 84 w 91"/>
                <a:gd name="T21" fmla="*/ 0 h 122"/>
                <a:gd name="T22" fmla="*/ 72 w 91"/>
                <a:gd name="T23" fmla="*/ 10 h 122"/>
                <a:gd name="T24" fmla="*/ 59 w 91"/>
                <a:gd name="T25" fmla="*/ 24 h 122"/>
                <a:gd name="T26" fmla="*/ 47 w 91"/>
                <a:gd name="T27" fmla="*/ 39 h 122"/>
                <a:gd name="T28" fmla="*/ 34 w 91"/>
                <a:gd name="T29" fmla="*/ 56 h 122"/>
                <a:gd name="T30" fmla="*/ 23 w 91"/>
                <a:gd name="T31" fmla="*/ 74 h 122"/>
                <a:gd name="T32" fmla="*/ 12 w 91"/>
                <a:gd name="T33" fmla="*/ 89 h 122"/>
                <a:gd name="T34" fmla="*/ 5 w 91"/>
                <a:gd name="T35" fmla="*/ 105 h 122"/>
                <a:gd name="T36" fmla="*/ 0 w 91"/>
                <a:gd name="T37" fmla="*/ 118 h 122"/>
                <a:gd name="T38" fmla="*/ 0 w 91"/>
                <a:gd name="T39" fmla="*/ 119 h 122"/>
                <a:gd name="T40" fmla="*/ 10 w 91"/>
                <a:gd name="T41" fmla="*/ 12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2"/>
                <a:gd name="T65" fmla="*/ 91 w 91"/>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2">
                  <a:moveTo>
                    <a:pt x="10" y="121"/>
                  </a:moveTo>
                  <a:lnTo>
                    <a:pt x="10" y="122"/>
                  </a:lnTo>
                  <a:lnTo>
                    <a:pt x="15" y="109"/>
                  </a:lnTo>
                  <a:lnTo>
                    <a:pt x="23" y="96"/>
                  </a:lnTo>
                  <a:lnTo>
                    <a:pt x="33" y="80"/>
                  </a:lnTo>
                  <a:lnTo>
                    <a:pt x="43" y="62"/>
                  </a:lnTo>
                  <a:lnTo>
                    <a:pt x="55" y="46"/>
                  </a:lnTo>
                  <a:lnTo>
                    <a:pt x="68" y="30"/>
                  </a:lnTo>
                  <a:lnTo>
                    <a:pt x="80" y="19"/>
                  </a:lnTo>
                  <a:lnTo>
                    <a:pt x="91" y="8"/>
                  </a:lnTo>
                  <a:lnTo>
                    <a:pt x="84" y="0"/>
                  </a:lnTo>
                  <a:lnTo>
                    <a:pt x="72" y="10"/>
                  </a:lnTo>
                  <a:lnTo>
                    <a:pt x="59" y="24"/>
                  </a:lnTo>
                  <a:lnTo>
                    <a:pt x="47" y="39"/>
                  </a:lnTo>
                  <a:lnTo>
                    <a:pt x="34" y="56"/>
                  </a:lnTo>
                  <a:lnTo>
                    <a:pt x="23" y="74"/>
                  </a:lnTo>
                  <a:lnTo>
                    <a:pt x="12" y="89"/>
                  </a:lnTo>
                  <a:lnTo>
                    <a:pt x="5" y="105"/>
                  </a:lnTo>
                  <a:lnTo>
                    <a:pt x="0" y="118"/>
                  </a:lnTo>
                  <a:lnTo>
                    <a:pt x="0" y="119"/>
                  </a:lnTo>
                  <a:lnTo>
                    <a:pt x="10" y="121"/>
                  </a:lnTo>
                  <a:close/>
                </a:path>
              </a:pathLst>
            </a:custGeom>
            <a:solidFill>
              <a:srgbClr val="000000"/>
            </a:solidFill>
            <a:ln w="9525">
              <a:noFill/>
              <a:round/>
              <a:headEnd/>
              <a:tailEnd/>
            </a:ln>
          </p:spPr>
          <p:txBody>
            <a:bodyPr/>
            <a:lstStyle/>
            <a:p>
              <a:endParaRPr lang="en-US"/>
            </a:p>
          </p:txBody>
        </p:sp>
        <p:sp>
          <p:nvSpPr>
            <p:cNvPr id="3184" name="Freeform 98"/>
            <p:cNvSpPr>
              <a:spLocks/>
            </p:cNvSpPr>
            <p:nvPr/>
          </p:nvSpPr>
          <p:spPr bwMode="auto">
            <a:xfrm>
              <a:off x="2968" y="1484"/>
              <a:ext cx="53" cy="103"/>
            </a:xfrm>
            <a:custGeom>
              <a:avLst/>
              <a:gdLst>
                <a:gd name="T0" fmla="*/ 53 w 53"/>
                <a:gd name="T1" fmla="*/ 99 h 103"/>
                <a:gd name="T2" fmla="*/ 53 w 53"/>
                <a:gd name="T3" fmla="*/ 99 h 103"/>
                <a:gd name="T4" fmla="*/ 49 w 53"/>
                <a:gd name="T5" fmla="*/ 90 h 103"/>
                <a:gd name="T6" fmla="*/ 42 w 53"/>
                <a:gd name="T7" fmla="*/ 80 h 103"/>
                <a:gd name="T8" fmla="*/ 35 w 53"/>
                <a:gd name="T9" fmla="*/ 67 h 103"/>
                <a:gd name="T10" fmla="*/ 27 w 53"/>
                <a:gd name="T11" fmla="*/ 54 h 103"/>
                <a:gd name="T12" fmla="*/ 19 w 53"/>
                <a:gd name="T13" fmla="*/ 39 h 103"/>
                <a:gd name="T14" fmla="*/ 13 w 53"/>
                <a:gd name="T15" fmla="*/ 26 h 103"/>
                <a:gd name="T16" fmla="*/ 12 w 53"/>
                <a:gd name="T17" fmla="*/ 12 h 103"/>
                <a:gd name="T18" fmla="*/ 12 w 53"/>
                <a:gd name="T19" fmla="*/ 2 h 103"/>
                <a:gd name="T20" fmla="*/ 2 w 53"/>
                <a:gd name="T21" fmla="*/ 0 h 103"/>
                <a:gd name="T22" fmla="*/ 0 w 53"/>
                <a:gd name="T23" fmla="*/ 12 h 103"/>
                <a:gd name="T24" fmla="*/ 3 w 53"/>
                <a:gd name="T25" fmla="*/ 28 h 103"/>
                <a:gd name="T26" fmla="*/ 9 w 53"/>
                <a:gd name="T27" fmla="*/ 43 h 103"/>
                <a:gd name="T28" fmla="*/ 16 w 53"/>
                <a:gd name="T29" fmla="*/ 58 h 103"/>
                <a:gd name="T30" fmla="*/ 25 w 53"/>
                <a:gd name="T31" fmla="*/ 74 h 103"/>
                <a:gd name="T32" fmla="*/ 32 w 53"/>
                <a:gd name="T33" fmla="*/ 86 h 103"/>
                <a:gd name="T34" fmla="*/ 38 w 53"/>
                <a:gd name="T35" fmla="*/ 97 h 103"/>
                <a:gd name="T36" fmla="*/ 42 w 53"/>
                <a:gd name="T37" fmla="*/ 103 h 103"/>
                <a:gd name="T38" fmla="*/ 42 w 53"/>
                <a:gd name="T39" fmla="*/ 103 h 103"/>
                <a:gd name="T40" fmla="*/ 53 w 53"/>
                <a:gd name="T41" fmla="*/ 99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03"/>
                <a:gd name="T65" fmla="*/ 53 w 53"/>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03">
                  <a:moveTo>
                    <a:pt x="53" y="99"/>
                  </a:moveTo>
                  <a:lnTo>
                    <a:pt x="53" y="99"/>
                  </a:lnTo>
                  <a:lnTo>
                    <a:pt x="49" y="90"/>
                  </a:lnTo>
                  <a:lnTo>
                    <a:pt x="42" y="80"/>
                  </a:lnTo>
                  <a:lnTo>
                    <a:pt x="35" y="67"/>
                  </a:lnTo>
                  <a:lnTo>
                    <a:pt x="27" y="54"/>
                  </a:lnTo>
                  <a:lnTo>
                    <a:pt x="19" y="39"/>
                  </a:lnTo>
                  <a:lnTo>
                    <a:pt x="13" y="26"/>
                  </a:lnTo>
                  <a:lnTo>
                    <a:pt x="12" y="12"/>
                  </a:lnTo>
                  <a:lnTo>
                    <a:pt x="12" y="2"/>
                  </a:lnTo>
                  <a:lnTo>
                    <a:pt x="2" y="0"/>
                  </a:lnTo>
                  <a:lnTo>
                    <a:pt x="0" y="12"/>
                  </a:lnTo>
                  <a:lnTo>
                    <a:pt x="3" y="28"/>
                  </a:lnTo>
                  <a:lnTo>
                    <a:pt x="9" y="43"/>
                  </a:lnTo>
                  <a:lnTo>
                    <a:pt x="16" y="58"/>
                  </a:lnTo>
                  <a:lnTo>
                    <a:pt x="25" y="74"/>
                  </a:lnTo>
                  <a:lnTo>
                    <a:pt x="32" y="86"/>
                  </a:lnTo>
                  <a:lnTo>
                    <a:pt x="38" y="97"/>
                  </a:lnTo>
                  <a:lnTo>
                    <a:pt x="42" y="103"/>
                  </a:lnTo>
                  <a:lnTo>
                    <a:pt x="53" y="99"/>
                  </a:lnTo>
                  <a:close/>
                </a:path>
              </a:pathLst>
            </a:custGeom>
            <a:solidFill>
              <a:srgbClr val="000000"/>
            </a:solidFill>
            <a:ln w="9525">
              <a:noFill/>
              <a:round/>
              <a:headEnd/>
              <a:tailEnd/>
            </a:ln>
          </p:spPr>
          <p:txBody>
            <a:bodyPr/>
            <a:lstStyle/>
            <a:p>
              <a:endParaRPr lang="en-US"/>
            </a:p>
          </p:txBody>
        </p:sp>
        <p:sp>
          <p:nvSpPr>
            <p:cNvPr id="3185" name="Freeform 99"/>
            <p:cNvSpPr>
              <a:spLocks/>
            </p:cNvSpPr>
            <p:nvPr/>
          </p:nvSpPr>
          <p:spPr bwMode="auto">
            <a:xfrm>
              <a:off x="3008" y="1583"/>
              <a:ext cx="16" cy="70"/>
            </a:xfrm>
            <a:custGeom>
              <a:avLst/>
              <a:gdLst>
                <a:gd name="T0" fmla="*/ 9 w 16"/>
                <a:gd name="T1" fmla="*/ 70 h 70"/>
                <a:gd name="T2" fmla="*/ 11 w 16"/>
                <a:gd name="T3" fmla="*/ 66 h 70"/>
                <a:gd name="T4" fmla="*/ 14 w 16"/>
                <a:gd name="T5" fmla="*/ 50 h 70"/>
                <a:gd name="T6" fmla="*/ 16 w 16"/>
                <a:gd name="T7" fmla="*/ 32 h 70"/>
                <a:gd name="T8" fmla="*/ 15 w 16"/>
                <a:gd name="T9" fmla="*/ 15 h 70"/>
                <a:gd name="T10" fmla="*/ 13 w 16"/>
                <a:gd name="T11" fmla="*/ 0 h 70"/>
                <a:gd name="T12" fmla="*/ 2 w 16"/>
                <a:gd name="T13" fmla="*/ 4 h 70"/>
                <a:gd name="T14" fmla="*/ 5 w 16"/>
                <a:gd name="T15" fmla="*/ 15 h 70"/>
                <a:gd name="T16" fmla="*/ 3 w 16"/>
                <a:gd name="T17" fmla="*/ 32 h 70"/>
                <a:gd name="T18" fmla="*/ 3 w 16"/>
                <a:gd name="T19" fmla="*/ 50 h 70"/>
                <a:gd name="T20" fmla="*/ 0 w 16"/>
                <a:gd name="T21" fmla="*/ 64 h 70"/>
                <a:gd name="T22" fmla="*/ 2 w 16"/>
                <a:gd name="T23" fmla="*/ 61 h 70"/>
                <a:gd name="T24" fmla="*/ 9 w 16"/>
                <a:gd name="T25" fmla="*/ 70 h 70"/>
                <a:gd name="T26" fmla="*/ 11 w 16"/>
                <a:gd name="T27" fmla="*/ 69 h 70"/>
                <a:gd name="T28" fmla="*/ 11 w 16"/>
                <a:gd name="T29" fmla="*/ 66 h 70"/>
                <a:gd name="T30" fmla="*/ 9 w 16"/>
                <a:gd name="T31" fmla="*/ 70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70"/>
                <a:gd name="T50" fmla="*/ 16 w 16"/>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70">
                  <a:moveTo>
                    <a:pt x="9" y="70"/>
                  </a:moveTo>
                  <a:lnTo>
                    <a:pt x="11" y="66"/>
                  </a:lnTo>
                  <a:lnTo>
                    <a:pt x="14" y="50"/>
                  </a:lnTo>
                  <a:lnTo>
                    <a:pt x="16" y="32"/>
                  </a:lnTo>
                  <a:lnTo>
                    <a:pt x="15" y="15"/>
                  </a:lnTo>
                  <a:lnTo>
                    <a:pt x="13" y="0"/>
                  </a:lnTo>
                  <a:lnTo>
                    <a:pt x="2" y="4"/>
                  </a:lnTo>
                  <a:lnTo>
                    <a:pt x="5" y="15"/>
                  </a:lnTo>
                  <a:lnTo>
                    <a:pt x="3" y="32"/>
                  </a:lnTo>
                  <a:lnTo>
                    <a:pt x="3" y="50"/>
                  </a:lnTo>
                  <a:lnTo>
                    <a:pt x="0" y="64"/>
                  </a:lnTo>
                  <a:lnTo>
                    <a:pt x="2" y="61"/>
                  </a:lnTo>
                  <a:lnTo>
                    <a:pt x="9" y="70"/>
                  </a:lnTo>
                  <a:lnTo>
                    <a:pt x="11" y="69"/>
                  </a:lnTo>
                  <a:lnTo>
                    <a:pt x="11" y="66"/>
                  </a:lnTo>
                  <a:lnTo>
                    <a:pt x="9" y="70"/>
                  </a:lnTo>
                  <a:close/>
                </a:path>
              </a:pathLst>
            </a:custGeom>
            <a:solidFill>
              <a:srgbClr val="000000"/>
            </a:solidFill>
            <a:ln w="9525">
              <a:noFill/>
              <a:round/>
              <a:headEnd/>
              <a:tailEnd/>
            </a:ln>
          </p:spPr>
          <p:txBody>
            <a:bodyPr/>
            <a:lstStyle/>
            <a:p>
              <a:endParaRPr lang="en-US"/>
            </a:p>
          </p:txBody>
        </p:sp>
        <p:sp>
          <p:nvSpPr>
            <p:cNvPr id="3186" name="Freeform 100"/>
            <p:cNvSpPr>
              <a:spLocks/>
            </p:cNvSpPr>
            <p:nvPr/>
          </p:nvSpPr>
          <p:spPr bwMode="auto">
            <a:xfrm>
              <a:off x="2927" y="1644"/>
              <a:ext cx="90" cy="77"/>
            </a:xfrm>
            <a:custGeom>
              <a:avLst/>
              <a:gdLst>
                <a:gd name="T0" fmla="*/ 8 w 90"/>
                <a:gd name="T1" fmla="*/ 77 h 77"/>
                <a:gd name="T2" fmla="*/ 8 w 90"/>
                <a:gd name="T3" fmla="*/ 77 h 77"/>
                <a:gd name="T4" fmla="*/ 16 w 90"/>
                <a:gd name="T5" fmla="*/ 68 h 77"/>
                <a:gd name="T6" fmla="*/ 24 w 90"/>
                <a:gd name="T7" fmla="*/ 61 h 77"/>
                <a:gd name="T8" fmla="*/ 33 w 90"/>
                <a:gd name="T9" fmla="*/ 51 h 77"/>
                <a:gd name="T10" fmla="*/ 44 w 90"/>
                <a:gd name="T11" fmla="*/ 43 h 77"/>
                <a:gd name="T12" fmla="*/ 55 w 90"/>
                <a:gd name="T13" fmla="*/ 34 h 77"/>
                <a:gd name="T14" fmla="*/ 68 w 90"/>
                <a:gd name="T15" fmla="*/ 25 h 77"/>
                <a:gd name="T16" fmla="*/ 79 w 90"/>
                <a:gd name="T17" fmla="*/ 17 h 77"/>
                <a:gd name="T18" fmla="*/ 90 w 90"/>
                <a:gd name="T19" fmla="*/ 9 h 77"/>
                <a:gd name="T20" fmla="*/ 83 w 90"/>
                <a:gd name="T21" fmla="*/ 0 h 77"/>
                <a:gd name="T22" fmla="*/ 73 w 90"/>
                <a:gd name="T23" fmla="*/ 9 h 77"/>
                <a:gd name="T24" fmla="*/ 62 w 90"/>
                <a:gd name="T25" fmla="*/ 17 h 77"/>
                <a:gd name="T26" fmla="*/ 49 w 90"/>
                <a:gd name="T27" fmla="*/ 25 h 77"/>
                <a:gd name="T28" fmla="*/ 38 w 90"/>
                <a:gd name="T29" fmla="*/ 35 h 77"/>
                <a:gd name="T30" fmla="*/ 27 w 90"/>
                <a:gd name="T31" fmla="*/ 43 h 77"/>
                <a:gd name="T32" fmla="*/ 16 w 90"/>
                <a:gd name="T33" fmla="*/ 52 h 77"/>
                <a:gd name="T34" fmla="*/ 7 w 90"/>
                <a:gd name="T35" fmla="*/ 62 h 77"/>
                <a:gd name="T36" fmla="*/ 0 w 90"/>
                <a:gd name="T37" fmla="*/ 71 h 77"/>
                <a:gd name="T38" fmla="*/ 0 w 90"/>
                <a:gd name="T39" fmla="*/ 71 h 77"/>
                <a:gd name="T40" fmla="*/ 8 w 90"/>
                <a:gd name="T41" fmla="*/ 77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77"/>
                <a:gd name="T65" fmla="*/ 90 w 90"/>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77">
                  <a:moveTo>
                    <a:pt x="8" y="77"/>
                  </a:moveTo>
                  <a:lnTo>
                    <a:pt x="8" y="77"/>
                  </a:lnTo>
                  <a:lnTo>
                    <a:pt x="16" y="68"/>
                  </a:lnTo>
                  <a:lnTo>
                    <a:pt x="24" y="61"/>
                  </a:lnTo>
                  <a:lnTo>
                    <a:pt x="33" y="51"/>
                  </a:lnTo>
                  <a:lnTo>
                    <a:pt x="44" y="43"/>
                  </a:lnTo>
                  <a:lnTo>
                    <a:pt x="55" y="34"/>
                  </a:lnTo>
                  <a:lnTo>
                    <a:pt x="68" y="25"/>
                  </a:lnTo>
                  <a:lnTo>
                    <a:pt x="79" y="17"/>
                  </a:lnTo>
                  <a:lnTo>
                    <a:pt x="90" y="9"/>
                  </a:lnTo>
                  <a:lnTo>
                    <a:pt x="83" y="0"/>
                  </a:lnTo>
                  <a:lnTo>
                    <a:pt x="73" y="9"/>
                  </a:lnTo>
                  <a:lnTo>
                    <a:pt x="62" y="17"/>
                  </a:lnTo>
                  <a:lnTo>
                    <a:pt x="49" y="25"/>
                  </a:lnTo>
                  <a:lnTo>
                    <a:pt x="38" y="35"/>
                  </a:lnTo>
                  <a:lnTo>
                    <a:pt x="27" y="43"/>
                  </a:lnTo>
                  <a:lnTo>
                    <a:pt x="16" y="52"/>
                  </a:lnTo>
                  <a:lnTo>
                    <a:pt x="7" y="62"/>
                  </a:lnTo>
                  <a:lnTo>
                    <a:pt x="0" y="71"/>
                  </a:lnTo>
                  <a:lnTo>
                    <a:pt x="8" y="77"/>
                  </a:lnTo>
                  <a:close/>
                </a:path>
              </a:pathLst>
            </a:custGeom>
            <a:solidFill>
              <a:srgbClr val="000000"/>
            </a:solidFill>
            <a:ln w="9525">
              <a:noFill/>
              <a:round/>
              <a:headEnd/>
              <a:tailEnd/>
            </a:ln>
          </p:spPr>
          <p:txBody>
            <a:bodyPr/>
            <a:lstStyle/>
            <a:p>
              <a:endParaRPr lang="en-US"/>
            </a:p>
          </p:txBody>
        </p:sp>
        <p:sp>
          <p:nvSpPr>
            <p:cNvPr id="3187" name="Freeform 101"/>
            <p:cNvSpPr>
              <a:spLocks/>
            </p:cNvSpPr>
            <p:nvPr/>
          </p:nvSpPr>
          <p:spPr bwMode="auto">
            <a:xfrm>
              <a:off x="2877" y="1715"/>
              <a:ext cx="58" cy="45"/>
            </a:xfrm>
            <a:custGeom>
              <a:avLst/>
              <a:gdLst>
                <a:gd name="T0" fmla="*/ 11 w 58"/>
                <a:gd name="T1" fmla="*/ 41 h 45"/>
                <a:gd name="T2" fmla="*/ 9 w 58"/>
                <a:gd name="T3" fmla="*/ 45 h 45"/>
                <a:gd name="T4" fmla="*/ 16 w 58"/>
                <a:gd name="T5" fmla="*/ 41 h 45"/>
                <a:gd name="T6" fmla="*/ 23 w 58"/>
                <a:gd name="T7" fmla="*/ 36 h 45"/>
                <a:gd name="T8" fmla="*/ 29 w 58"/>
                <a:gd name="T9" fmla="*/ 30 h 45"/>
                <a:gd name="T10" fmla="*/ 36 w 58"/>
                <a:gd name="T11" fmla="*/ 25 h 45"/>
                <a:gd name="T12" fmla="*/ 43 w 58"/>
                <a:gd name="T13" fmla="*/ 20 h 45"/>
                <a:gd name="T14" fmla="*/ 49 w 58"/>
                <a:gd name="T15" fmla="*/ 15 h 45"/>
                <a:gd name="T16" fmla="*/ 54 w 58"/>
                <a:gd name="T17" fmla="*/ 11 h 45"/>
                <a:gd name="T18" fmla="*/ 58 w 58"/>
                <a:gd name="T19" fmla="*/ 6 h 45"/>
                <a:gd name="T20" fmla="*/ 50 w 58"/>
                <a:gd name="T21" fmla="*/ 0 h 45"/>
                <a:gd name="T22" fmla="*/ 48 w 58"/>
                <a:gd name="T23" fmla="*/ 2 h 45"/>
                <a:gd name="T24" fmla="*/ 43 w 58"/>
                <a:gd name="T25" fmla="*/ 6 h 45"/>
                <a:gd name="T26" fmla="*/ 36 w 58"/>
                <a:gd name="T27" fmla="*/ 12 h 45"/>
                <a:gd name="T28" fmla="*/ 30 w 58"/>
                <a:gd name="T29" fmla="*/ 17 h 45"/>
                <a:gd name="T30" fmla="*/ 23 w 58"/>
                <a:gd name="T31" fmla="*/ 22 h 45"/>
                <a:gd name="T32" fmla="*/ 17 w 58"/>
                <a:gd name="T33" fmla="*/ 27 h 45"/>
                <a:gd name="T34" fmla="*/ 9 w 58"/>
                <a:gd name="T35" fmla="*/ 32 h 45"/>
                <a:gd name="T36" fmla="*/ 3 w 58"/>
                <a:gd name="T37" fmla="*/ 37 h 45"/>
                <a:gd name="T38" fmla="*/ 1 w 58"/>
                <a:gd name="T39" fmla="*/ 41 h 45"/>
                <a:gd name="T40" fmla="*/ 3 w 58"/>
                <a:gd name="T41" fmla="*/ 37 h 45"/>
                <a:gd name="T42" fmla="*/ 0 w 58"/>
                <a:gd name="T43" fmla="*/ 39 h 45"/>
                <a:gd name="T44" fmla="*/ 1 w 58"/>
                <a:gd name="T45" fmla="*/ 41 h 45"/>
                <a:gd name="T46" fmla="*/ 11 w 58"/>
                <a:gd name="T47" fmla="*/ 41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45"/>
                <a:gd name="T74" fmla="*/ 58 w 58"/>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45">
                  <a:moveTo>
                    <a:pt x="11" y="41"/>
                  </a:moveTo>
                  <a:lnTo>
                    <a:pt x="9" y="45"/>
                  </a:lnTo>
                  <a:lnTo>
                    <a:pt x="16" y="41"/>
                  </a:lnTo>
                  <a:lnTo>
                    <a:pt x="23" y="36"/>
                  </a:lnTo>
                  <a:lnTo>
                    <a:pt x="29" y="30"/>
                  </a:lnTo>
                  <a:lnTo>
                    <a:pt x="36" y="25"/>
                  </a:lnTo>
                  <a:lnTo>
                    <a:pt x="43" y="20"/>
                  </a:lnTo>
                  <a:lnTo>
                    <a:pt x="49" y="15"/>
                  </a:lnTo>
                  <a:lnTo>
                    <a:pt x="54" y="11"/>
                  </a:lnTo>
                  <a:lnTo>
                    <a:pt x="58" y="6"/>
                  </a:lnTo>
                  <a:lnTo>
                    <a:pt x="50" y="0"/>
                  </a:lnTo>
                  <a:lnTo>
                    <a:pt x="48" y="2"/>
                  </a:lnTo>
                  <a:lnTo>
                    <a:pt x="43" y="6"/>
                  </a:lnTo>
                  <a:lnTo>
                    <a:pt x="36" y="12"/>
                  </a:lnTo>
                  <a:lnTo>
                    <a:pt x="30" y="17"/>
                  </a:lnTo>
                  <a:lnTo>
                    <a:pt x="23" y="22"/>
                  </a:lnTo>
                  <a:lnTo>
                    <a:pt x="17" y="27"/>
                  </a:lnTo>
                  <a:lnTo>
                    <a:pt x="9" y="32"/>
                  </a:lnTo>
                  <a:lnTo>
                    <a:pt x="3" y="37"/>
                  </a:lnTo>
                  <a:lnTo>
                    <a:pt x="1" y="41"/>
                  </a:lnTo>
                  <a:lnTo>
                    <a:pt x="3" y="37"/>
                  </a:lnTo>
                  <a:lnTo>
                    <a:pt x="0" y="39"/>
                  </a:lnTo>
                  <a:lnTo>
                    <a:pt x="1" y="41"/>
                  </a:lnTo>
                  <a:lnTo>
                    <a:pt x="11" y="41"/>
                  </a:lnTo>
                  <a:close/>
                </a:path>
              </a:pathLst>
            </a:custGeom>
            <a:solidFill>
              <a:srgbClr val="000000"/>
            </a:solidFill>
            <a:ln w="9525">
              <a:noFill/>
              <a:round/>
              <a:headEnd/>
              <a:tailEnd/>
            </a:ln>
          </p:spPr>
          <p:txBody>
            <a:bodyPr/>
            <a:lstStyle/>
            <a:p>
              <a:endParaRPr lang="en-US"/>
            </a:p>
          </p:txBody>
        </p:sp>
        <p:sp>
          <p:nvSpPr>
            <p:cNvPr id="3188" name="Freeform 102"/>
            <p:cNvSpPr>
              <a:spLocks/>
            </p:cNvSpPr>
            <p:nvPr/>
          </p:nvSpPr>
          <p:spPr bwMode="auto">
            <a:xfrm>
              <a:off x="2878" y="1756"/>
              <a:ext cx="288" cy="399"/>
            </a:xfrm>
            <a:custGeom>
              <a:avLst/>
              <a:gdLst>
                <a:gd name="T0" fmla="*/ 288 w 288"/>
                <a:gd name="T1" fmla="*/ 389 h 399"/>
                <a:gd name="T2" fmla="*/ 288 w 288"/>
                <a:gd name="T3" fmla="*/ 389 h 399"/>
                <a:gd name="T4" fmla="*/ 260 w 288"/>
                <a:gd name="T5" fmla="*/ 374 h 399"/>
                <a:gd name="T6" fmla="*/ 234 w 288"/>
                <a:gd name="T7" fmla="*/ 359 h 399"/>
                <a:gd name="T8" fmla="*/ 209 w 288"/>
                <a:gd name="T9" fmla="*/ 342 h 399"/>
                <a:gd name="T10" fmla="*/ 184 w 288"/>
                <a:gd name="T11" fmla="*/ 322 h 399"/>
                <a:gd name="T12" fmla="*/ 162 w 288"/>
                <a:gd name="T13" fmla="*/ 301 h 399"/>
                <a:gd name="T14" fmla="*/ 139 w 288"/>
                <a:gd name="T15" fmla="*/ 279 h 399"/>
                <a:gd name="T16" fmla="*/ 119 w 288"/>
                <a:gd name="T17" fmla="*/ 256 h 399"/>
                <a:gd name="T18" fmla="*/ 100 w 288"/>
                <a:gd name="T19" fmla="*/ 232 h 399"/>
                <a:gd name="T20" fmla="*/ 83 w 288"/>
                <a:gd name="T21" fmla="*/ 206 h 399"/>
                <a:gd name="T22" fmla="*/ 68 w 288"/>
                <a:gd name="T23" fmla="*/ 180 h 399"/>
                <a:gd name="T24" fmla="*/ 53 w 288"/>
                <a:gd name="T25" fmla="*/ 152 h 399"/>
                <a:gd name="T26" fmla="*/ 41 w 288"/>
                <a:gd name="T27" fmla="*/ 123 h 399"/>
                <a:gd name="T28" fmla="*/ 30 w 288"/>
                <a:gd name="T29" fmla="*/ 94 h 399"/>
                <a:gd name="T30" fmla="*/ 22 w 288"/>
                <a:gd name="T31" fmla="*/ 63 h 399"/>
                <a:gd name="T32" fmla="*/ 15 w 288"/>
                <a:gd name="T33" fmla="*/ 31 h 399"/>
                <a:gd name="T34" fmla="*/ 10 w 288"/>
                <a:gd name="T35" fmla="*/ 0 h 399"/>
                <a:gd name="T36" fmla="*/ 0 w 288"/>
                <a:gd name="T37" fmla="*/ 0 h 399"/>
                <a:gd name="T38" fmla="*/ 4 w 288"/>
                <a:gd name="T39" fmla="*/ 33 h 399"/>
                <a:gd name="T40" fmla="*/ 11 w 288"/>
                <a:gd name="T41" fmla="*/ 66 h 399"/>
                <a:gd name="T42" fmla="*/ 20 w 288"/>
                <a:gd name="T43" fmla="*/ 96 h 399"/>
                <a:gd name="T44" fmla="*/ 30 w 288"/>
                <a:gd name="T45" fmla="*/ 127 h 399"/>
                <a:gd name="T46" fmla="*/ 43 w 288"/>
                <a:gd name="T47" fmla="*/ 156 h 399"/>
                <a:gd name="T48" fmla="*/ 57 w 288"/>
                <a:gd name="T49" fmla="*/ 184 h 399"/>
                <a:gd name="T50" fmla="*/ 73 w 288"/>
                <a:gd name="T51" fmla="*/ 213 h 399"/>
                <a:gd name="T52" fmla="*/ 92 w 288"/>
                <a:gd name="T53" fmla="*/ 239 h 399"/>
                <a:gd name="T54" fmla="*/ 111 w 288"/>
                <a:gd name="T55" fmla="*/ 263 h 399"/>
                <a:gd name="T56" fmla="*/ 130 w 288"/>
                <a:gd name="T57" fmla="*/ 288 h 399"/>
                <a:gd name="T58" fmla="*/ 153 w 288"/>
                <a:gd name="T59" fmla="*/ 310 h 399"/>
                <a:gd name="T60" fmla="*/ 177 w 288"/>
                <a:gd name="T61" fmla="*/ 330 h 399"/>
                <a:gd name="T62" fmla="*/ 202 w 288"/>
                <a:gd name="T63" fmla="*/ 350 h 399"/>
                <a:gd name="T64" fmla="*/ 227 w 288"/>
                <a:gd name="T65" fmla="*/ 369 h 399"/>
                <a:gd name="T66" fmla="*/ 256 w 288"/>
                <a:gd name="T67" fmla="*/ 385 h 399"/>
                <a:gd name="T68" fmla="*/ 284 w 288"/>
                <a:gd name="T69" fmla="*/ 399 h 399"/>
                <a:gd name="T70" fmla="*/ 284 w 288"/>
                <a:gd name="T71" fmla="*/ 399 h 399"/>
                <a:gd name="T72" fmla="*/ 288 w 288"/>
                <a:gd name="T73" fmla="*/ 389 h 3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399"/>
                <a:gd name="T113" fmla="*/ 288 w 288"/>
                <a:gd name="T114" fmla="*/ 399 h 3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399">
                  <a:moveTo>
                    <a:pt x="288" y="389"/>
                  </a:moveTo>
                  <a:lnTo>
                    <a:pt x="288" y="389"/>
                  </a:lnTo>
                  <a:lnTo>
                    <a:pt x="260" y="374"/>
                  </a:lnTo>
                  <a:lnTo>
                    <a:pt x="234" y="359"/>
                  </a:lnTo>
                  <a:lnTo>
                    <a:pt x="209" y="342"/>
                  </a:lnTo>
                  <a:lnTo>
                    <a:pt x="184" y="322"/>
                  </a:lnTo>
                  <a:lnTo>
                    <a:pt x="162" y="301"/>
                  </a:lnTo>
                  <a:lnTo>
                    <a:pt x="139" y="279"/>
                  </a:lnTo>
                  <a:lnTo>
                    <a:pt x="119" y="256"/>
                  </a:lnTo>
                  <a:lnTo>
                    <a:pt x="100" y="232"/>
                  </a:lnTo>
                  <a:lnTo>
                    <a:pt x="83" y="206"/>
                  </a:lnTo>
                  <a:lnTo>
                    <a:pt x="68" y="180"/>
                  </a:lnTo>
                  <a:lnTo>
                    <a:pt x="53" y="152"/>
                  </a:lnTo>
                  <a:lnTo>
                    <a:pt x="41" y="123"/>
                  </a:lnTo>
                  <a:lnTo>
                    <a:pt x="30" y="94"/>
                  </a:lnTo>
                  <a:lnTo>
                    <a:pt x="22" y="63"/>
                  </a:lnTo>
                  <a:lnTo>
                    <a:pt x="15" y="31"/>
                  </a:lnTo>
                  <a:lnTo>
                    <a:pt x="10" y="0"/>
                  </a:lnTo>
                  <a:lnTo>
                    <a:pt x="0" y="0"/>
                  </a:lnTo>
                  <a:lnTo>
                    <a:pt x="4" y="33"/>
                  </a:lnTo>
                  <a:lnTo>
                    <a:pt x="11" y="66"/>
                  </a:lnTo>
                  <a:lnTo>
                    <a:pt x="20" y="96"/>
                  </a:lnTo>
                  <a:lnTo>
                    <a:pt x="30" y="127"/>
                  </a:lnTo>
                  <a:lnTo>
                    <a:pt x="43" y="156"/>
                  </a:lnTo>
                  <a:lnTo>
                    <a:pt x="57" y="184"/>
                  </a:lnTo>
                  <a:lnTo>
                    <a:pt x="73" y="213"/>
                  </a:lnTo>
                  <a:lnTo>
                    <a:pt x="92" y="239"/>
                  </a:lnTo>
                  <a:lnTo>
                    <a:pt x="111" y="263"/>
                  </a:lnTo>
                  <a:lnTo>
                    <a:pt x="130" y="288"/>
                  </a:lnTo>
                  <a:lnTo>
                    <a:pt x="153" y="310"/>
                  </a:lnTo>
                  <a:lnTo>
                    <a:pt x="177" y="330"/>
                  </a:lnTo>
                  <a:lnTo>
                    <a:pt x="202" y="350"/>
                  </a:lnTo>
                  <a:lnTo>
                    <a:pt x="227" y="369"/>
                  </a:lnTo>
                  <a:lnTo>
                    <a:pt x="256" y="385"/>
                  </a:lnTo>
                  <a:lnTo>
                    <a:pt x="284" y="399"/>
                  </a:lnTo>
                  <a:lnTo>
                    <a:pt x="288" y="389"/>
                  </a:lnTo>
                  <a:close/>
                </a:path>
              </a:pathLst>
            </a:custGeom>
            <a:solidFill>
              <a:srgbClr val="000000"/>
            </a:solidFill>
            <a:ln w="9525">
              <a:noFill/>
              <a:round/>
              <a:headEnd/>
              <a:tailEnd/>
            </a:ln>
          </p:spPr>
          <p:txBody>
            <a:bodyPr/>
            <a:lstStyle/>
            <a:p>
              <a:endParaRPr lang="en-US"/>
            </a:p>
          </p:txBody>
        </p:sp>
        <p:sp>
          <p:nvSpPr>
            <p:cNvPr id="3189" name="Freeform 103"/>
            <p:cNvSpPr>
              <a:spLocks/>
            </p:cNvSpPr>
            <p:nvPr/>
          </p:nvSpPr>
          <p:spPr bwMode="auto">
            <a:xfrm>
              <a:off x="3162" y="2145"/>
              <a:ext cx="36" cy="27"/>
            </a:xfrm>
            <a:custGeom>
              <a:avLst/>
              <a:gdLst>
                <a:gd name="T0" fmla="*/ 26 w 36"/>
                <a:gd name="T1" fmla="*/ 18 h 27"/>
                <a:gd name="T2" fmla="*/ 33 w 36"/>
                <a:gd name="T3" fmla="*/ 13 h 27"/>
                <a:gd name="T4" fmla="*/ 28 w 36"/>
                <a:gd name="T5" fmla="*/ 11 h 27"/>
                <a:gd name="T6" fmla="*/ 20 w 36"/>
                <a:gd name="T7" fmla="*/ 7 h 27"/>
                <a:gd name="T8" fmla="*/ 10 w 36"/>
                <a:gd name="T9" fmla="*/ 3 h 27"/>
                <a:gd name="T10" fmla="*/ 4 w 36"/>
                <a:gd name="T11" fmla="*/ 0 h 27"/>
                <a:gd name="T12" fmla="*/ 0 w 36"/>
                <a:gd name="T13" fmla="*/ 10 h 27"/>
                <a:gd name="T14" fmla="*/ 6 w 36"/>
                <a:gd name="T15" fmla="*/ 13 h 27"/>
                <a:gd name="T16" fmla="*/ 15 w 36"/>
                <a:gd name="T17" fmla="*/ 18 h 27"/>
                <a:gd name="T18" fmla="*/ 24 w 36"/>
                <a:gd name="T19" fmla="*/ 22 h 27"/>
                <a:gd name="T20" fmla="*/ 29 w 36"/>
                <a:gd name="T21" fmla="*/ 24 h 27"/>
                <a:gd name="T22" fmla="*/ 36 w 36"/>
                <a:gd name="T23" fmla="*/ 20 h 27"/>
                <a:gd name="T24" fmla="*/ 29 w 36"/>
                <a:gd name="T25" fmla="*/ 24 h 27"/>
                <a:gd name="T26" fmla="*/ 35 w 36"/>
                <a:gd name="T27" fmla="*/ 27 h 27"/>
                <a:gd name="T28" fmla="*/ 36 w 36"/>
                <a:gd name="T29" fmla="*/ 20 h 27"/>
                <a:gd name="T30" fmla="*/ 26 w 36"/>
                <a:gd name="T31" fmla="*/ 18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7"/>
                <a:gd name="T50" fmla="*/ 36 w 36"/>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7">
                  <a:moveTo>
                    <a:pt x="26" y="18"/>
                  </a:moveTo>
                  <a:lnTo>
                    <a:pt x="33" y="13"/>
                  </a:lnTo>
                  <a:lnTo>
                    <a:pt x="28" y="11"/>
                  </a:lnTo>
                  <a:lnTo>
                    <a:pt x="20" y="7"/>
                  </a:lnTo>
                  <a:lnTo>
                    <a:pt x="10" y="3"/>
                  </a:lnTo>
                  <a:lnTo>
                    <a:pt x="4" y="0"/>
                  </a:lnTo>
                  <a:lnTo>
                    <a:pt x="0" y="10"/>
                  </a:lnTo>
                  <a:lnTo>
                    <a:pt x="6" y="13"/>
                  </a:lnTo>
                  <a:lnTo>
                    <a:pt x="15" y="18"/>
                  </a:lnTo>
                  <a:lnTo>
                    <a:pt x="24" y="22"/>
                  </a:lnTo>
                  <a:lnTo>
                    <a:pt x="29" y="24"/>
                  </a:lnTo>
                  <a:lnTo>
                    <a:pt x="36" y="20"/>
                  </a:lnTo>
                  <a:lnTo>
                    <a:pt x="29" y="24"/>
                  </a:lnTo>
                  <a:lnTo>
                    <a:pt x="35" y="27"/>
                  </a:lnTo>
                  <a:lnTo>
                    <a:pt x="36" y="20"/>
                  </a:lnTo>
                  <a:lnTo>
                    <a:pt x="26" y="18"/>
                  </a:lnTo>
                  <a:close/>
                </a:path>
              </a:pathLst>
            </a:custGeom>
            <a:solidFill>
              <a:srgbClr val="000000"/>
            </a:solidFill>
            <a:ln w="9525">
              <a:noFill/>
              <a:round/>
              <a:headEnd/>
              <a:tailEnd/>
            </a:ln>
          </p:spPr>
          <p:txBody>
            <a:bodyPr/>
            <a:lstStyle/>
            <a:p>
              <a:endParaRPr lang="en-US"/>
            </a:p>
          </p:txBody>
        </p:sp>
        <p:sp>
          <p:nvSpPr>
            <p:cNvPr id="3190" name="Freeform 104"/>
            <p:cNvSpPr>
              <a:spLocks/>
            </p:cNvSpPr>
            <p:nvPr/>
          </p:nvSpPr>
          <p:spPr bwMode="auto">
            <a:xfrm>
              <a:off x="3188" y="2110"/>
              <a:ext cx="24" cy="55"/>
            </a:xfrm>
            <a:custGeom>
              <a:avLst/>
              <a:gdLst>
                <a:gd name="T0" fmla="*/ 19 w 24"/>
                <a:gd name="T1" fmla="*/ 0 h 55"/>
                <a:gd name="T2" fmla="*/ 13 w 24"/>
                <a:gd name="T3" fmla="*/ 5 h 55"/>
                <a:gd name="T4" fmla="*/ 8 w 24"/>
                <a:gd name="T5" fmla="*/ 20 h 55"/>
                <a:gd name="T6" fmla="*/ 4 w 24"/>
                <a:gd name="T7" fmla="*/ 34 h 55"/>
                <a:gd name="T8" fmla="*/ 1 w 24"/>
                <a:gd name="T9" fmla="*/ 46 h 55"/>
                <a:gd name="T10" fmla="*/ 0 w 24"/>
                <a:gd name="T11" fmla="*/ 53 h 55"/>
                <a:gd name="T12" fmla="*/ 10 w 24"/>
                <a:gd name="T13" fmla="*/ 55 h 55"/>
                <a:gd name="T14" fmla="*/ 11 w 24"/>
                <a:gd name="T15" fmla="*/ 48 h 55"/>
                <a:gd name="T16" fmla="*/ 14 w 24"/>
                <a:gd name="T17" fmla="*/ 36 h 55"/>
                <a:gd name="T18" fmla="*/ 19 w 24"/>
                <a:gd name="T19" fmla="*/ 22 h 55"/>
                <a:gd name="T20" fmla="*/ 24 w 24"/>
                <a:gd name="T21" fmla="*/ 9 h 55"/>
                <a:gd name="T22" fmla="*/ 19 w 24"/>
                <a:gd name="T23" fmla="*/ 13 h 55"/>
                <a:gd name="T24" fmla="*/ 19 w 24"/>
                <a:gd name="T25" fmla="*/ 0 h 55"/>
                <a:gd name="T26" fmla="*/ 14 w 24"/>
                <a:gd name="T27" fmla="*/ 1 h 55"/>
                <a:gd name="T28" fmla="*/ 13 w 24"/>
                <a:gd name="T29" fmla="*/ 5 h 55"/>
                <a:gd name="T30" fmla="*/ 19 w 24"/>
                <a:gd name="T31" fmla="*/ 0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55"/>
                <a:gd name="T50" fmla="*/ 24 w 24"/>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55">
                  <a:moveTo>
                    <a:pt x="19" y="0"/>
                  </a:moveTo>
                  <a:lnTo>
                    <a:pt x="13" y="5"/>
                  </a:lnTo>
                  <a:lnTo>
                    <a:pt x="8" y="20"/>
                  </a:lnTo>
                  <a:lnTo>
                    <a:pt x="4" y="34"/>
                  </a:lnTo>
                  <a:lnTo>
                    <a:pt x="1" y="46"/>
                  </a:lnTo>
                  <a:lnTo>
                    <a:pt x="0" y="53"/>
                  </a:lnTo>
                  <a:lnTo>
                    <a:pt x="10" y="55"/>
                  </a:lnTo>
                  <a:lnTo>
                    <a:pt x="11" y="48"/>
                  </a:lnTo>
                  <a:lnTo>
                    <a:pt x="14" y="36"/>
                  </a:lnTo>
                  <a:lnTo>
                    <a:pt x="19" y="22"/>
                  </a:lnTo>
                  <a:lnTo>
                    <a:pt x="24" y="9"/>
                  </a:lnTo>
                  <a:lnTo>
                    <a:pt x="19" y="13"/>
                  </a:lnTo>
                  <a:lnTo>
                    <a:pt x="19" y="0"/>
                  </a:lnTo>
                  <a:lnTo>
                    <a:pt x="14" y="1"/>
                  </a:lnTo>
                  <a:lnTo>
                    <a:pt x="13" y="5"/>
                  </a:lnTo>
                  <a:lnTo>
                    <a:pt x="19" y="0"/>
                  </a:lnTo>
                  <a:close/>
                </a:path>
              </a:pathLst>
            </a:custGeom>
            <a:solidFill>
              <a:srgbClr val="000000"/>
            </a:solidFill>
            <a:ln w="9525">
              <a:noFill/>
              <a:round/>
              <a:headEnd/>
              <a:tailEnd/>
            </a:ln>
          </p:spPr>
          <p:txBody>
            <a:bodyPr/>
            <a:lstStyle/>
            <a:p>
              <a:endParaRPr lang="en-US"/>
            </a:p>
          </p:txBody>
        </p:sp>
        <p:sp>
          <p:nvSpPr>
            <p:cNvPr id="3191" name="Freeform 105"/>
            <p:cNvSpPr>
              <a:spLocks/>
            </p:cNvSpPr>
            <p:nvPr/>
          </p:nvSpPr>
          <p:spPr bwMode="auto">
            <a:xfrm>
              <a:off x="3207" y="2110"/>
              <a:ext cx="25" cy="14"/>
            </a:xfrm>
            <a:custGeom>
              <a:avLst/>
              <a:gdLst>
                <a:gd name="T0" fmla="*/ 25 w 25"/>
                <a:gd name="T1" fmla="*/ 1 h 14"/>
                <a:gd name="T2" fmla="*/ 25 w 25"/>
                <a:gd name="T3" fmla="*/ 1 h 14"/>
                <a:gd name="T4" fmla="*/ 19 w 25"/>
                <a:gd name="T5" fmla="*/ 2 h 14"/>
                <a:gd name="T6" fmla="*/ 12 w 25"/>
                <a:gd name="T7" fmla="*/ 1 h 14"/>
                <a:gd name="T8" fmla="*/ 6 w 25"/>
                <a:gd name="T9" fmla="*/ 0 h 14"/>
                <a:gd name="T10" fmla="*/ 0 w 25"/>
                <a:gd name="T11" fmla="*/ 0 h 14"/>
                <a:gd name="T12" fmla="*/ 0 w 25"/>
                <a:gd name="T13" fmla="*/ 13 h 14"/>
                <a:gd name="T14" fmla="*/ 6 w 25"/>
                <a:gd name="T15" fmla="*/ 13 h 14"/>
                <a:gd name="T16" fmla="*/ 12 w 25"/>
                <a:gd name="T17" fmla="*/ 12 h 14"/>
                <a:gd name="T18" fmla="*/ 19 w 25"/>
                <a:gd name="T19" fmla="*/ 13 h 14"/>
                <a:gd name="T20" fmla="*/ 25 w 25"/>
                <a:gd name="T21" fmla="*/ 14 h 14"/>
                <a:gd name="T22" fmla="*/ 25 w 25"/>
                <a:gd name="T23" fmla="*/ 14 h 14"/>
                <a:gd name="T24" fmla="*/ 25 w 25"/>
                <a:gd name="T25" fmla="*/ 1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25" y="1"/>
                  </a:moveTo>
                  <a:lnTo>
                    <a:pt x="25" y="1"/>
                  </a:lnTo>
                  <a:lnTo>
                    <a:pt x="19" y="2"/>
                  </a:lnTo>
                  <a:lnTo>
                    <a:pt x="12" y="1"/>
                  </a:lnTo>
                  <a:lnTo>
                    <a:pt x="6" y="0"/>
                  </a:lnTo>
                  <a:lnTo>
                    <a:pt x="0" y="0"/>
                  </a:lnTo>
                  <a:lnTo>
                    <a:pt x="0" y="13"/>
                  </a:lnTo>
                  <a:lnTo>
                    <a:pt x="6" y="13"/>
                  </a:lnTo>
                  <a:lnTo>
                    <a:pt x="12" y="12"/>
                  </a:lnTo>
                  <a:lnTo>
                    <a:pt x="19" y="13"/>
                  </a:lnTo>
                  <a:lnTo>
                    <a:pt x="25" y="14"/>
                  </a:lnTo>
                  <a:lnTo>
                    <a:pt x="25" y="1"/>
                  </a:lnTo>
                  <a:close/>
                </a:path>
              </a:pathLst>
            </a:custGeom>
            <a:solidFill>
              <a:srgbClr val="000000"/>
            </a:solidFill>
            <a:ln w="9525">
              <a:noFill/>
              <a:round/>
              <a:headEnd/>
              <a:tailEnd/>
            </a:ln>
          </p:spPr>
          <p:txBody>
            <a:bodyPr/>
            <a:lstStyle/>
            <a:p>
              <a:endParaRPr lang="en-US"/>
            </a:p>
          </p:txBody>
        </p:sp>
        <p:sp>
          <p:nvSpPr>
            <p:cNvPr id="3192" name="Freeform 106"/>
            <p:cNvSpPr>
              <a:spLocks/>
            </p:cNvSpPr>
            <p:nvPr/>
          </p:nvSpPr>
          <p:spPr bwMode="auto">
            <a:xfrm>
              <a:off x="3232" y="2111"/>
              <a:ext cx="282" cy="13"/>
            </a:xfrm>
            <a:custGeom>
              <a:avLst/>
              <a:gdLst>
                <a:gd name="T0" fmla="*/ 270 w 282"/>
                <a:gd name="T1" fmla="*/ 7 h 13"/>
                <a:gd name="T2" fmla="*/ 276 w 282"/>
                <a:gd name="T3" fmla="*/ 0 h 13"/>
                <a:gd name="T4" fmla="*/ 272 w 282"/>
                <a:gd name="T5" fmla="*/ 0 h 13"/>
                <a:gd name="T6" fmla="*/ 263 w 282"/>
                <a:gd name="T7" fmla="*/ 0 h 13"/>
                <a:gd name="T8" fmla="*/ 249 w 282"/>
                <a:gd name="T9" fmla="*/ 0 h 13"/>
                <a:gd name="T10" fmla="*/ 232 w 282"/>
                <a:gd name="T11" fmla="*/ 0 h 13"/>
                <a:gd name="T12" fmla="*/ 214 w 282"/>
                <a:gd name="T13" fmla="*/ 0 h 13"/>
                <a:gd name="T14" fmla="*/ 192 w 282"/>
                <a:gd name="T15" fmla="*/ 0 h 13"/>
                <a:gd name="T16" fmla="*/ 169 w 282"/>
                <a:gd name="T17" fmla="*/ 0 h 13"/>
                <a:gd name="T18" fmla="*/ 145 w 282"/>
                <a:gd name="T19" fmla="*/ 0 h 13"/>
                <a:gd name="T20" fmla="*/ 120 w 282"/>
                <a:gd name="T21" fmla="*/ 0 h 13"/>
                <a:gd name="T22" fmla="*/ 96 w 282"/>
                <a:gd name="T23" fmla="*/ 0 h 13"/>
                <a:gd name="T24" fmla="*/ 74 w 282"/>
                <a:gd name="T25" fmla="*/ 0 h 13"/>
                <a:gd name="T26" fmla="*/ 53 w 282"/>
                <a:gd name="T27" fmla="*/ 0 h 13"/>
                <a:gd name="T28" fmla="*/ 34 w 282"/>
                <a:gd name="T29" fmla="*/ 0 h 13"/>
                <a:gd name="T30" fmla="*/ 18 w 282"/>
                <a:gd name="T31" fmla="*/ 0 h 13"/>
                <a:gd name="T32" fmla="*/ 7 w 282"/>
                <a:gd name="T33" fmla="*/ 0 h 13"/>
                <a:gd name="T34" fmla="*/ 0 w 282"/>
                <a:gd name="T35" fmla="*/ 0 h 13"/>
                <a:gd name="T36" fmla="*/ 0 w 282"/>
                <a:gd name="T37" fmla="*/ 13 h 13"/>
                <a:gd name="T38" fmla="*/ 7 w 282"/>
                <a:gd name="T39" fmla="*/ 13 h 13"/>
                <a:gd name="T40" fmla="*/ 18 w 282"/>
                <a:gd name="T41" fmla="*/ 13 h 13"/>
                <a:gd name="T42" fmla="*/ 34 w 282"/>
                <a:gd name="T43" fmla="*/ 13 h 13"/>
                <a:gd name="T44" fmla="*/ 53 w 282"/>
                <a:gd name="T45" fmla="*/ 13 h 13"/>
                <a:gd name="T46" fmla="*/ 74 w 282"/>
                <a:gd name="T47" fmla="*/ 13 h 13"/>
                <a:gd name="T48" fmla="*/ 96 w 282"/>
                <a:gd name="T49" fmla="*/ 13 h 13"/>
                <a:gd name="T50" fmla="*/ 120 w 282"/>
                <a:gd name="T51" fmla="*/ 13 h 13"/>
                <a:gd name="T52" fmla="*/ 145 w 282"/>
                <a:gd name="T53" fmla="*/ 13 h 13"/>
                <a:gd name="T54" fmla="*/ 169 w 282"/>
                <a:gd name="T55" fmla="*/ 13 h 13"/>
                <a:gd name="T56" fmla="*/ 192 w 282"/>
                <a:gd name="T57" fmla="*/ 13 h 13"/>
                <a:gd name="T58" fmla="*/ 214 w 282"/>
                <a:gd name="T59" fmla="*/ 13 h 13"/>
                <a:gd name="T60" fmla="*/ 232 w 282"/>
                <a:gd name="T61" fmla="*/ 13 h 13"/>
                <a:gd name="T62" fmla="*/ 249 w 282"/>
                <a:gd name="T63" fmla="*/ 13 h 13"/>
                <a:gd name="T64" fmla="*/ 263 w 282"/>
                <a:gd name="T65" fmla="*/ 13 h 13"/>
                <a:gd name="T66" fmla="*/ 272 w 282"/>
                <a:gd name="T67" fmla="*/ 13 h 13"/>
                <a:gd name="T68" fmla="*/ 276 w 282"/>
                <a:gd name="T69" fmla="*/ 13 h 13"/>
                <a:gd name="T70" fmla="*/ 282 w 282"/>
                <a:gd name="T71" fmla="*/ 7 h 13"/>
                <a:gd name="T72" fmla="*/ 276 w 282"/>
                <a:gd name="T73" fmla="*/ 13 h 13"/>
                <a:gd name="T74" fmla="*/ 282 w 282"/>
                <a:gd name="T75" fmla="*/ 13 h 13"/>
                <a:gd name="T76" fmla="*/ 282 w 282"/>
                <a:gd name="T77" fmla="*/ 7 h 13"/>
                <a:gd name="T78" fmla="*/ 270 w 282"/>
                <a:gd name="T79" fmla="*/ 7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2"/>
                <a:gd name="T121" fmla="*/ 0 h 13"/>
                <a:gd name="T122" fmla="*/ 282 w 282"/>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2" h="13">
                  <a:moveTo>
                    <a:pt x="270" y="7"/>
                  </a:moveTo>
                  <a:lnTo>
                    <a:pt x="276" y="0"/>
                  </a:lnTo>
                  <a:lnTo>
                    <a:pt x="272" y="0"/>
                  </a:lnTo>
                  <a:lnTo>
                    <a:pt x="263" y="0"/>
                  </a:lnTo>
                  <a:lnTo>
                    <a:pt x="249" y="0"/>
                  </a:lnTo>
                  <a:lnTo>
                    <a:pt x="232" y="0"/>
                  </a:lnTo>
                  <a:lnTo>
                    <a:pt x="214" y="0"/>
                  </a:lnTo>
                  <a:lnTo>
                    <a:pt x="192" y="0"/>
                  </a:lnTo>
                  <a:lnTo>
                    <a:pt x="169" y="0"/>
                  </a:lnTo>
                  <a:lnTo>
                    <a:pt x="145" y="0"/>
                  </a:lnTo>
                  <a:lnTo>
                    <a:pt x="120" y="0"/>
                  </a:lnTo>
                  <a:lnTo>
                    <a:pt x="96" y="0"/>
                  </a:lnTo>
                  <a:lnTo>
                    <a:pt x="74" y="0"/>
                  </a:lnTo>
                  <a:lnTo>
                    <a:pt x="53" y="0"/>
                  </a:lnTo>
                  <a:lnTo>
                    <a:pt x="34" y="0"/>
                  </a:lnTo>
                  <a:lnTo>
                    <a:pt x="18" y="0"/>
                  </a:lnTo>
                  <a:lnTo>
                    <a:pt x="7" y="0"/>
                  </a:lnTo>
                  <a:lnTo>
                    <a:pt x="0" y="0"/>
                  </a:lnTo>
                  <a:lnTo>
                    <a:pt x="0" y="13"/>
                  </a:lnTo>
                  <a:lnTo>
                    <a:pt x="7" y="13"/>
                  </a:lnTo>
                  <a:lnTo>
                    <a:pt x="18" y="13"/>
                  </a:lnTo>
                  <a:lnTo>
                    <a:pt x="34" y="13"/>
                  </a:lnTo>
                  <a:lnTo>
                    <a:pt x="53" y="13"/>
                  </a:lnTo>
                  <a:lnTo>
                    <a:pt x="74" y="13"/>
                  </a:lnTo>
                  <a:lnTo>
                    <a:pt x="96" y="13"/>
                  </a:lnTo>
                  <a:lnTo>
                    <a:pt x="120" y="13"/>
                  </a:lnTo>
                  <a:lnTo>
                    <a:pt x="145" y="13"/>
                  </a:lnTo>
                  <a:lnTo>
                    <a:pt x="169" y="13"/>
                  </a:lnTo>
                  <a:lnTo>
                    <a:pt x="192" y="13"/>
                  </a:lnTo>
                  <a:lnTo>
                    <a:pt x="214" y="13"/>
                  </a:lnTo>
                  <a:lnTo>
                    <a:pt x="232" y="13"/>
                  </a:lnTo>
                  <a:lnTo>
                    <a:pt x="249" y="13"/>
                  </a:lnTo>
                  <a:lnTo>
                    <a:pt x="263" y="13"/>
                  </a:lnTo>
                  <a:lnTo>
                    <a:pt x="272" y="13"/>
                  </a:lnTo>
                  <a:lnTo>
                    <a:pt x="276" y="13"/>
                  </a:lnTo>
                  <a:lnTo>
                    <a:pt x="282" y="7"/>
                  </a:lnTo>
                  <a:lnTo>
                    <a:pt x="276" y="13"/>
                  </a:lnTo>
                  <a:lnTo>
                    <a:pt x="282" y="13"/>
                  </a:lnTo>
                  <a:lnTo>
                    <a:pt x="282" y="7"/>
                  </a:lnTo>
                  <a:lnTo>
                    <a:pt x="270" y="7"/>
                  </a:lnTo>
                  <a:close/>
                </a:path>
              </a:pathLst>
            </a:custGeom>
            <a:solidFill>
              <a:srgbClr val="000000"/>
            </a:solidFill>
            <a:ln w="9525">
              <a:noFill/>
              <a:round/>
              <a:headEnd/>
              <a:tailEnd/>
            </a:ln>
          </p:spPr>
          <p:txBody>
            <a:bodyPr/>
            <a:lstStyle/>
            <a:p>
              <a:endParaRPr lang="en-US"/>
            </a:p>
          </p:txBody>
        </p:sp>
        <p:sp>
          <p:nvSpPr>
            <p:cNvPr id="3193" name="Freeform 107"/>
            <p:cNvSpPr>
              <a:spLocks/>
            </p:cNvSpPr>
            <p:nvPr/>
          </p:nvSpPr>
          <p:spPr bwMode="auto">
            <a:xfrm>
              <a:off x="3502" y="2054"/>
              <a:ext cx="12" cy="64"/>
            </a:xfrm>
            <a:custGeom>
              <a:avLst/>
              <a:gdLst>
                <a:gd name="T0" fmla="*/ 2 w 12"/>
                <a:gd name="T1" fmla="*/ 0 h 64"/>
                <a:gd name="T2" fmla="*/ 1 w 12"/>
                <a:gd name="T3" fmla="*/ 3 h 64"/>
                <a:gd name="T4" fmla="*/ 0 w 12"/>
                <a:gd name="T5" fmla="*/ 16 h 64"/>
                <a:gd name="T6" fmla="*/ 0 w 12"/>
                <a:gd name="T7" fmla="*/ 33 h 64"/>
                <a:gd name="T8" fmla="*/ 0 w 12"/>
                <a:gd name="T9" fmla="*/ 51 h 64"/>
                <a:gd name="T10" fmla="*/ 0 w 12"/>
                <a:gd name="T11" fmla="*/ 64 h 64"/>
                <a:gd name="T12" fmla="*/ 12 w 12"/>
                <a:gd name="T13" fmla="*/ 64 h 64"/>
                <a:gd name="T14" fmla="*/ 12 w 12"/>
                <a:gd name="T15" fmla="*/ 51 h 64"/>
                <a:gd name="T16" fmla="*/ 12 w 12"/>
                <a:gd name="T17" fmla="*/ 33 h 64"/>
                <a:gd name="T18" fmla="*/ 12 w 12"/>
                <a:gd name="T19" fmla="*/ 16 h 64"/>
                <a:gd name="T20" fmla="*/ 11 w 12"/>
                <a:gd name="T21" fmla="*/ 3 h 64"/>
                <a:gd name="T22" fmla="*/ 10 w 12"/>
                <a:gd name="T23" fmla="*/ 6 h 64"/>
                <a:gd name="T24" fmla="*/ 2 w 12"/>
                <a:gd name="T25" fmla="*/ 0 h 64"/>
                <a:gd name="T26" fmla="*/ 0 w 12"/>
                <a:gd name="T27" fmla="*/ 2 h 64"/>
                <a:gd name="T28" fmla="*/ 1 w 12"/>
                <a:gd name="T29" fmla="*/ 3 h 64"/>
                <a:gd name="T30" fmla="*/ 2 w 12"/>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64"/>
                <a:gd name="T50" fmla="*/ 12 w 12"/>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64">
                  <a:moveTo>
                    <a:pt x="2" y="0"/>
                  </a:moveTo>
                  <a:lnTo>
                    <a:pt x="1" y="3"/>
                  </a:lnTo>
                  <a:lnTo>
                    <a:pt x="0" y="16"/>
                  </a:lnTo>
                  <a:lnTo>
                    <a:pt x="0" y="33"/>
                  </a:lnTo>
                  <a:lnTo>
                    <a:pt x="0" y="51"/>
                  </a:lnTo>
                  <a:lnTo>
                    <a:pt x="0" y="64"/>
                  </a:lnTo>
                  <a:lnTo>
                    <a:pt x="12" y="64"/>
                  </a:lnTo>
                  <a:lnTo>
                    <a:pt x="12" y="51"/>
                  </a:lnTo>
                  <a:lnTo>
                    <a:pt x="12" y="33"/>
                  </a:lnTo>
                  <a:lnTo>
                    <a:pt x="12" y="16"/>
                  </a:lnTo>
                  <a:lnTo>
                    <a:pt x="11" y="3"/>
                  </a:lnTo>
                  <a:lnTo>
                    <a:pt x="10" y="6"/>
                  </a:lnTo>
                  <a:lnTo>
                    <a:pt x="2" y="0"/>
                  </a:lnTo>
                  <a:lnTo>
                    <a:pt x="0" y="2"/>
                  </a:lnTo>
                  <a:lnTo>
                    <a:pt x="1" y="3"/>
                  </a:lnTo>
                  <a:lnTo>
                    <a:pt x="2" y="0"/>
                  </a:lnTo>
                  <a:close/>
                </a:path>
              </a:pathLst>
            </a:custGeom>
            <a:solidFill>
              <a:srgbClr val="000000"/>
            </a:solidFill>
            <a:ln w="9525">
              <a:noFill/>
              <a:round/>
              <a:headEnd/>
              <a:tailEnd/>
            </a:ln>
          </p:spPr>
          <p:txBody>
            <a:bodyPr/>
            <a:lstStyle/>
            <a:p>
              <a:endParaRPr lang="en-US"/>
            </a:p>
          </p:txBody>
        </p:sp>
        <p:sp>
          <p:nvSpPr>
            <p:cNvPr id="3194" name="Freeform 108"/>
            <p:cNvSpPr>
              <a:spLocks/>
            </p:cNvSpPr>
            <p:nvPr/>
          </p:nvSpPr>
          <p:spPr bwMode="auto">
            <a:xfrm>
              <a:off x="3504" y="2030"/>
              <a:ext cx="69" cy="30"/>
            </a:xfrm>
            <a:custGeom>
              <a:avLst/>
              <a:gdLst>
                <a:gd name="T0" fmla="*/ 58 w 69"/>
                <a:gd name="T1" fmla="*/ 0 h 30"/>
                <a:gd name="T2" fmla="*/ 57 w 69"/>
                <a:gd name="T3" fmla="*/ 1 h 30"/>
                <a:gd name="T4" fmla="*/ 52 w 69"/>
                <a:gd name="T5" fmla="*/ 3 h 30"/>
                <a:gd name="T6" fmla="*/ 44 w 69"/>
                <a:gd name="T7" fmla="*/ 6 h 30"/>
                <a:gd name="T8" fmla="*/ 34 w 69"/>
                <a:gd name="T9" fmla="*/ 9 h 30"/>
                <a:gd name="T10" fmla="*/ 24 w 69"/>
                <a:gd name="T11" fmla="*/ 13 h 30"/>
                <a:gd name="T12" fmla="*/ 14 w 69"/>
                <a:gd name="T13" fmla="*/ 16 h 30"/>
                <a:gd name="T14" fmla="*/ 6 w 69"/>
                <a:gd name="T15" fmla="*/ 19 h 30"/>
                <a:gd name="T16" fmla="*/ 0 w 69"/>
                <a:gd name="T17" fmla="*/ 24 h 30"/>
                <a:gd name="T18" fmla="*/ 8 w 69"/>
                <a:gd name="T19" fmla="*/ 30 h 30"/>
                <a:gd name="T20" fmla="*/ 10 w 69"/>
                <a:gd name="T21" fmla="*/ 29 h 30"/>
                <a:gd name="T22" fmla="*/ 18 w 69"/>
                <a:gd name="T23" fmla="*/ 26 h 30"/>
                <a:gd name="T24" fmla="*/ 26 w 69"/>
                <a:gd name="T25" fmla="*/ 23 h 30"/>
                <a:gd name="T26" fmla="*/ 37 w 69"/>
                <a:gd name="T27" fmla="*/ 20 h 30"/>
                <a:gd name="T28" fmla="*/ 46 w 69"/>
                <a:gd name="T29" fmla="*/ 17 h 30"/>
                <a:gd name="T30" fmla="*/ 56 w 69"/>
                <a:gd name="T31" fmla="*/ 14 h 30"/>
                <a:gd name="T32" fmla="*/ 64 w 69"/>
                <a:gd name="T33" fmla="*/ 9 h 30"/>
                <a:gd name="T34" fmla="*/ 69 w 69"/>
                <a:gd name="T35" fmla="*/ 4 h 30"/>
                <a:gd name="T36" fmla="*/ 58 w 69"/>
                <a:gd name="T37" fmla="*/ 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30"/>
                <a:gd name="T59" fmla="*/ 69 w 6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30">
                  <a:moveTo>
                    <a:pt x="58" y="0"/>
                  </a:moveTo>
                  <a:lnTo>
                    <a:pt x="57" y="1"/>
                  </a:lnTo>
                  <a:lnTo>
                    <a:pt x="52" y="3"/>
                  </a:lnTo>
                  <a:lnTo>
                    <a:pt x="44" y="6"/>
                  </a:lnTo>
                  <a:lnTo>
                    <a:pt x="34" y="9"/>
                  </a:lnTo>
                  <a:lnTo>
                    <a:pt x="24" y="13"/>
                  </a:lnTo>
                  <a:lnTo>
                    <a:pt x="14" y="16"/>
                  </a:lnTo>
                  <a:lnTo>
                    <a:pt x="6" y="19"/>
                  </a:lnTo>
                  <a:lnTo>
                    <a:pt x="0" y="24"/>
                  </a:lnTo>
                  <a:lnTo>
                    <a:pt x="8" y="30"/>
                  </a:lnTo>
                  <a:lnTo>
                    <a:pt x="10" y="29"/>
                  </a:lnTo>
                  <a:lnTo>
                    <a:pt x="18" y="26"/>
                  </a:lnTo>
                  <a:lnTo>
                    <a:pt x="26" y="23"/>
                  </a:lnTo>
                  <a:lnTo>
                    <a:pt x="37" y="20"/>
                  </a:lnTo>
                  <a:lnTo>
                    <a:pt x="46" y="17"/>
                  </a:lnTo>
                  <a:lnTo>
                    <a:pt x="56" y="14"/>
                  </a:lnTo>
                  <a:lnTo>
                    <a:pt x="64" y="9"/>
                  </a:lnTo>
                  <a:lnTo>
                    <a:pt x="69" y="4"/>
                  </a:lnTo>
                  <a:lnTo>
                    <a:pt x="58" y="0"/>
                  </a:lnTo>
                  <a:close/>
                </a:path>
              </a:pathLst>
            </a:custGeom>
            <a:solidFill>
              <a:srgbClr val="000000"/>
            </a:solidFill>
            <a:ln w="9525">
              <a:noFill/>
              <a:round/>
              <a:headEnd/>
              <a:tailEnd/>
            </a:ln>
          </p:spPr>
          <p:txBody>
            <a:bodyPr/>
            <a:lstStyle/>
            <a:p>
              <a:endParaRPr lang="en-US"/>
            </a:p>
          </p:txBody>
        </p:sp>
        <p:sp>
          <p:nvSpPr>
            <p:cNvPr id="3195" name="Freeform 109"/>
            <p:cNvSpPr>
              <a:spLocks/>
            </p:cNvSpPr>
            <p:nvPr/>
          </p:nvSpPr>
          <p:spPr bwMode="auto">
            <a:xfrm>
              <a:off x="2974" y="1354"/>
              <a:ext cx="300" cy="270"/>
            </a:xfrm>
            <a:custGeom>
              <a:avLst/>
              <a:gdLst>
                <a:gd name="T0" fmla="*/ 37 w 300"/>
                <a:gd name="T1" fmla="*/ 223 h 270"/>
                <a:gd name="T2" fmla="*/ 24 w 300"/>
                <a:gd name="T3" fmla="*/ 201 h 270"/>
                <a:gd name="T4" fmla="*/ 8 w 300"/>
                <a:gd name="T5" fmla="*/ 171 h 270"/>
                <a:gd name="T6" fmla="*/ 0 w 300"/>
                <a:gd name="T7" fmla="*/ 142 h 270"/>
                <a:gd name="T8" fmla="*/ 6 w 300"/>
                <a:gd name="T9" fmla="*/ 118 h 270"/>
                <a:gd name="T10" fmla="*/ 24 w 300"/>
                <a:gd name="T11" fmla="*/ 88 h 270"/>
                <a:gd name="T12" fmla="*/ 47 w 300"/>
                <a:gd name="T13" fmla="*/ 54 h 270"/>
                <a:gd name="T14" fmla="*/ 72 w 300"/>
                <a:gd name="T15" fmla="*/ 25 h 270"/>
                <a:gd name="T16" fmla="*/ 91 w 300"/>
                <a:gd name="T17" fmla="*/ 11 h 270"/>
                <a:gd name="T18" fmla="*/ 111 w 300"/>
                <a:gd name="T19" fmla="*/ 6 h 270"/>
                <a:gd name="T20" fmla="*/ 138 w 300"/>
                <a:gd name="T21" fmla="*/ 2 h 270"/>
                <a:gd name="T22" fmla="*/ 168 w 300"/>
                <a:gd name="T23" fmla="*/ 0 h 270"/>
                <a:gd name="T24" fmla="*/ 199 w 300"/>
                <a:gd name="T25" fmla="*/ 0 h 270"/>
                <a:gd name="T26" fmla="*/ 227 w 300"/>
                <a:gd name="T27" fmla="*/ 1 h 270"/>
                <a:gd name="T28" fmla="*/ 251 w 300"/>
                <a:gd name="T29" fmla="*/ 3 h 270"/>
                <a:gd name="T30" fmla="*/ 267 w 300"/>
                <a:gd name="T31" fmla="*/ 5 h 270"/>
                <a:gd name="T32" fmla="*/ 276 w 300"/>
                <a:gd name="T33" fmla="*/ 8 h 270"/>
                <a:gd name="T34" fmla="*/ 288 w 300"/>
                <a:gd name="T35" fmla="*/ 12 h 270"/>
                <a:gd name="T36" fmla="*/ 297 w 300"/>
                <a:gd name="T37" fmla="*/ 19 h 270"/>
                <a:gd name="T38" fmla="*/ 300 w 300"/>
                <a:gd name="T39" fmla="*/ 26 h 270"/>
                <a:gd name="T40" fmla="*/ 294 w 300"/>
                <a:gd name="T41" fmla="*/ 38 h 270"/>
                <a:gd name="T42" fmla="*/ 282 w 300"/>
                <a:gd name="T43" fmla="*/ 64 h 270"/>
                <a:gd name="T44" fmla="*/ 267 w 300"/>
                <a:gd name="T45" fmla="*/ 72 h 270"/>
                <a:gd name="T46" fmla="*/ 234 w 300"/>
                <a:gd name="T47" fmla="*/ 73 h 270"/>
                <a:gd name="T48" fmla="*/ 198 w 300"/>
                <a:gd name="T49" fmla="*/ 78 h 270"/>
                <a:gd name="T50" fmla="*/ 172 w 300"/>
                <a:gd name="T51" fmla="*/ 85 h 270"/>
                <a:gd name="T52" fmla="*/ 163 w 300"/>
                <a:gd name="T53" fmla="*/ 105 h 270"/>
                <a:gd name="T54" fmla="*/ 163 w 300"/>
                <a:gd name="T55" fmla="*/ 155 h 270"/>
                <a:gd name="T56" fmla="*/ 165 w 300"/>
                <a:gd name="T57" fmla="*/ 181 h 270"/>
                <a:gd name="T58" fmla="*/ 155 w 300"/>
                <a:gd name="T59" fmla="*/ 189 h 270"/>
                <a:gd name="T60" fmla="*/ 144 w 300"/>
                <a:gd name="T61" fmla="*/ 182 h 270"/>
                <a:gd name="T62" fmla="*/ 131 w 300"/>
                <a:gd name="T63" fmla="*/ 156 h 270"/>
                <a:gd name="T64" fmla="*/ 118 w 300"/>
                <a:gd name="T65" fmla="*/ 152 h 270"/>
                <a:gd name="T66" fmla="*/ 104 w 300"/>
                <a:gd name="T67" fmla="*/ 160 h 270"/>
                <a:gd name="T68" fmla="*/ 93 w 300"/>
                <a:gd name="T69" fmla="*/ 176 h 270"/>
                <a:gd name="T70" fmla="*/ 88 w 300"/>
                <a:gd name="T71" fmla="*/ 194 h 270"/>
                <a:gd name="T72" fmla="*/ 93 w 300"/>
                <a:gd name="T73" fmla="*/ 225 h 270"/>
                <a:gd name="T74" fmla="*/ 85 w 300"/>
                <a:gd name="T75" fmla="*/ 253 h 270"/>
                <a:gd name="T76" fmla="*/ 75 w 300"/>
                <a:gd name="T77" fmla="*/ 263 h 270"/>
                <a:gd name="T78" fmla="*/ 66 w 300"/>
                <a:gd name="T79" fmla="*/ 267 h 270"/>
                <a:gd name="T80" fmla="*/ 55 w 300"/>
                <a:gd name="T81" fmla="*/ 270 h 270"/>
                <a:gd name="T82" fmla="*/ 47 w 300"/>
                <a:gd name="T83" fmla="*/ 270 h 270"/>
                <a:gd name="T84" fmla="*/ 42 w 300"/>
                <a:gd name="T85" fmla="*/ 265 h 270"/>
                <a:gd name="T86" fmla="*/ 44 w 300"/>
                <a:gd name="T87" fmla="*/ 242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0"/>
                <a:gd name="T133" fmla="*/ 0 h 270"/>
                <a:gd name="T134" fmla="*/ 300 w 30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0" h="270">
                  <a:moveTo>
                    <a:pt x="42" y="231"/>
                  </a:moveTo>
                  <a:lnTo>
                    <a:pt x="37" y="223"/>
                  </a:lnTo>
                  <a:lnTo>
                    <a:pt x="31" y="213"/>
                  </a:lnTo>
                  <a:lnTo>
                    <a:pt x="24" y="201"/>
                  </a:lnTo>
                  <a:lnTo>
                    <a:pt x="16" y="186"/>
                  </a:lnTo>
                  <a:lnTo>
                    <a:pt x="8" y="171"/>
                  </a:lnTo>
                  <a:lnTo>
                    <a:pt x="2" y="157"/>
                  </a:lnTo>
                  <a:lnTo>
                    <a:pt x="0" y="142"/>
                  </a:lnTo>
                  <a:lnTo>
                    <a:pt x="1" y="131"/>
                  </a:lnTo>
                  <a:lnTo>
                    <a:pt x="6" y="118"/>
                  </a:lnTo>
                  <a:lnTo>
                    <a:pt x="13" y="104"/>
                  </a:lnTo>
                  <a:lnTo>
                    <a:pt x="24" y="88"/>
                  </a:lnTo>
                  <a:lnTo>
                    <a:pt x="34" y="70"/>
                  </a:lnTo>
                  <a:lnTo>
                    <a:pt x="47" y="54"/>
                  </a:lnTo>
                  <a:lnTo>
                    <a:pt x="59" y="38"/>
                  </a:lnTo>
                  <a:lnTo>
                    <a:pt x="72" y="25"/>
                  </a:lnTo>
                  <a:lnTo>
                    <a:pt x="83" y="15"/>
                  </a:lnTo>
                  <a:lnTo>
                    <a:pt x="91" y="11"/>
                  </a:lnTo>
                  <a:lnTo>
                    <a:pt x="100" y="8"/>
                  </a:lnTo>
                  <a:lnTo>
                    <a:pt x="111" y="6"/>
                  </a:lnTo>
                  <a:lnTo>
                    <a:pt x="124" y="3"/>
                  </a:lnTo>
                  <a:lnTo>
                    <a:pt x="138" y="2"/>
                  </a:lnTo>
                  <a:lnTo>
                    <a:pt x="152" y="1"/>
                  </a:lnTo>
                  <a:lnTo>
                    <a:pt x="168" y="0"/>
                  </a:lnTo>
                  <a:lnTo>
                    <a:pt x="184" y="0"/>
                  </a:lnTo>
                  <a:lnTo>
                    <a:pt x="199" y="0"/>
                  </a:lnTo>
                  <a:lnTo>
                    <a:pt x="214" y="1"/>
                  </a:lnTo>
                  <a:lnTo>
                    <a:pt x="227" y="1"/>
                  </a:lnTo>
                  <a:lnTo>
                    <a:pt x="240" y="2"/>
                  </a:lnTo>
                  <a:lnTo>
                    <a:pt x="251" y="3"/>
                  </a:lnTo>
                  <a:lnTo>
                    <a:pt x="261" y="3"/>
                  </a:lnTo>
                  <a:lnTo>
                    <a:pt x="267" y="5"/>
                  </a:lnTo>
                  <a:lnTo>
                    <a:pt x="271" y="6"/>
                  </a:lnTo>
                  <a:lnTo>
                    <a:pt x="276" y="8"/>
                  </a:lnTo>
                  <a:lnTo>
                    <a:pt x="283" y="10"/>
                  </a:lnTo>
                  <a:lnTo>
                    <a:pt x="288" y="12"/>
                  </a:lnTo>
                  <a:lnTo>
                    <a:pt x="293" y="16"/>
                  </a:lnTo>
                  <a:lnTo>
                    <a:pt x="297" y="19"/>
                  </a:lnTo>
                  <a:lnTo>
                    <a:pt x="299" y="22"/>
                  </a:lnTo>
                  <a:lnTo>
                    <a:pt x="300" y="26"/>
                  </a:lnTo>
                  <a:lnTo>
                    <a:pt x="299" y="30"/>
                  </a:lnTo>
                  <a:lnTo>
                    <a:pt x="294" y="38"/>
                  </a:lnTo>
                  <a:lnTo>
                    <a:pt x="287" y="51"/>
                  </a:lnTo>
                  <a:lnTo>
                    <a:pt x="282" y="64"/>
                  </a:lnTo>
                  <a:lnTo>
                    <a:pt x="280" y="73"/>
                  </a:lnTo>
                  <a:lnTo>
                    <a:pt x="267" y="72"/>
                  </a:lnTo>
                  <a:lnTo>
                    <a:pt x="251" y="72"/>
                  </a:lnTo>
                  <a:lnTo>
                    <a:pt x="234" y="73"/>
                  </a:lnTo>
                  <a:lnTo>
                    <a:pt x="215" y="75"/>
                  </a:lnTo>
                  <a:lnTo>
                    <a:pt x="198" y="78"/>
                  </a:lnTo>
                  <a:lnTo>
                    <a:pt x="184" y="81"/>
                  </a:lnTo>
                  <a:lnTo>
                    <a:pt x="172" y="85"/>
                  </a:lnTo>
                  <a:lnTo>
                    <a:pt x="167" y="89"/>
                  </a:lnTo>
                  <a:lnTo>
                    <a:pt x="163" y="105"/>
                  </a:lnTo>
                  <a:lnTo>
                    <a:pt x="161" y="129"/>
                  </a:lnTo>
                  <a:lnTo>
                    <a:pt x="163" y="155"/>
                  </a:lnTo>
                  <a:lnTo>
                    <a:pt x="169" y="174"/>
                  </a:lnTo>
                  <a:lnTo>
                    <a:pt x="165" y="181"/>
                  </a:lnTo>
                  <a:lnTo>
                    <a:pt x="161" y="185"/>
                  </a:lnTo>
                  <a:lnTo>
                    <a:pt x="155" y="189"/>
                  </a:lnTo>
                  <a:lnTo>
                    <a:pt x="151" y="193"/>
                  </a:lnTo>
                  <a:lnTo>
                    <a:pt x="144" y="182"/>
                  </a:lnTo>
                  <a:lnTo>
                    <a:pt x="138" y="168"/>
                  </a:lnTo>
                  <a:lnTo>
                    <a:pt x="131" y="156"/>
                  </a:lnTo>
                  <a:lnTo>
                    <a:pt x="123" y="150"/>
                  </a:lnTo>
                  <a:lnTo>
                    <a:pt x="118" y="152"/>
                  </a:lnTo>
                  <a:lnTo>
                    <a:pt x="112" y="155"/>
                  </a:lnTo>
                  <a:lnTo>
                    <a:pt x="104" y="160"/>
                  </a:lnTo>
                  <a:lnTo>
                    <a:pt x="98" y="167"/>
                  </a:lnTo>
                  <a:lnTo>
                    <a:pt x="93" y="176"/>
                  </a:lnTo>
                  <a:lnTo>
                    <a:pt x="89" y="184"/>
                  </a:lnTo>
                  <a:lnTo>
                    <a:pt x="88" y="194"/>
                  </a:lnTo>
                  <a:lnTo>
                    <a:pt x="90" y="205"/>
                  </a:lnTo>
                  <a:lnTo>
                    <a:pt x="93" y="225"/>
                  </a:lnTo>
                  <a:lnTo>
                    <a:pt x="91" y="240"/>
                  </a:lnTo>
                  <a:lnTo>
                    <a:pt x="85" y="253"/>
                  </a:lnTo>
                  <a:lnTo>
                    <a:pt x="79" y="261"/>
                  </a:lnTo>
                  <a:lnTo>
                    <a:pt x="75" y="263"/>
                  </a:lnTo>
                  <a:lnTo>
                    <a:pt x="71" y="266"/>
                  </a:lnTo>
                  <a:lnTo>
                    <a:pt x="66" y="267"/>
                  </a:lnTo>
                  <a:lnTo>
                    <a:pt x="60" y="269"/>
                  </a:lnTo>
                  <a:lnTo>
                    <a:pt x="55" y="270"/>
                  </a:lnTo>
                  <a:lnTo>
                    <a:pt x="50" y="270"/>
                  </a:lnTo>
                  <a:lnTo>
                    <a:pt x="47" y="270"/>
                  </a:lnTo>
                  <a:lnTo>
                    <a:pt x="44" y="270"/>
                  </a:lnTo>
                  <a:lnTo>
                    <a:pt x="42" y="265"/>
                  </a:lnTo>
                  <a:lnTo>
                    <a:pt x="43" y="255"/>
                  </a:lnTo>
                  <a:lnTo>
                    <a:pt x="44" y="242"/>
                  </a:lnTo>
                  <a:lnTo>
                    <a:pt x="42" y="231"/>
                  </a:lnTo>
                  <a:close/>
                </a:path>
              </a:pathLst>
            </a:custGeom>
            <a:solidFill>
              <a:srgbClr val="000000"/>
            </a:solidFill>
            <a:ln w="9525">
              <a:noFill/>
              <a:round/>
              <a:headEnd/>
              <a:tailEnd/>
            </a:ln>
          </p:spPr>
          <p:txBody>
            <a:bodyPr/>
            <a:lstStyle/>
            <a:p>
              <a:endParaRPr lang="en-US"/>
            </a:p>
          </p:txBody>
        </p:sp>
        <p:sp>
          <p:nvSpPr>
            <p:cNvPr id="3196" name="Freeform 110"/>
            <p:cNvSpPr>
              <a:spLocks/>
            </p:cNvSpPr>
            <p:nvPr/>
          </p:nvSpPr>
          <p:spPr bwMode="auto">
            <a:xfrm>
              <a:off x="2968" y="1483"/>
              <a:ext cx="53" cy="104"/>
            </a:xfrm>
            <a:custGeom>
              <a:avLst/>
              <a:gdLst>
                <a:gd name="T0" fmla="*/ 2 w 53"/>
                <a:gd name="T1" fmla="*/ 0 h 104"/>
                <a:gd name="T2" fmla="*/ 2 w 53"/>
                <a:gd name="T3" fmla="*/ 1 h 104"/>
                <a:gd name="T4" fmla="*/ 0 w 53"/>
                <a:gd name="T5" fmla="*/ 13 h 104"/>
                <a:gd name="T6" fmla="*/ 3 w 53"/>
                <a:gd name="T7" fmla="*/ 29 h 104"/>
                <a:gd name="T8" fmla="*/ 9 w 53"/>
                <a:gd name="T9" fmla="*/ 44 h 104"/>
                <a:gd name="T10" fmla="*/ 16 w 53"/>
                <a:gd name="T11" fmla="*/ 59 h 104"/>
                <a:gd name="T12" fmla="*/ 25 w 53"/>
                <a:gd name="T13" fmla="*/ 75 h 104"/>
                <a:gd name="T14" fmla="*/ 32 w 53"/>
                <a:gd name="T15" fmla="*/ 87 h 104"/>
                <a:gd name="T16" fmla="*/ 38 w 53"/>
                <a:gd name="T17" fmla="*/ 98 h 104"/>
                <a:gd name="T18" fmla="*/ 42 w 53"/>
                <a:gd name="T19" fmla="*/ 104 h 104"/>
                <a:gd name="T20" fmla="*/ 53 w 53"/>
                <a:gd name="T21" fmla="*/ 100 h 104"/>
                <a:gd name="T22" fmla="*/ 49 w 53"/>
                <a:gd name="T23" fmla="*/ 91 h 104"/>
                <a:gd name="T24" fmla="*/ 42 w 53"/>
                <a:gd name="T25" fmla="*/ 81 h 104"/>
                <a:gd name="T26" fmla="*/ 35 w 53"/>
                <a:gd name="T27" fmla="*/ 68 h 104"/>
                <a:gd name="T28" fmla="*/ 27 w 53"/>
                <a:gd name="T29" fmla="*/ 55 h 104"/>
                <a:gd name="T30" fmla="*/ 19 w 53"/>
                <a:gd name="T31" fmla="*/ 40 h 104"/>
                <a:gd name="T32" fmla="*/ 13 w 53"/>
                <a:gd name="T33" fmla="*/ 27 h 104"/>
                <a:gd name="T34" fmla="*/ 12 w 53"/>
                <a:gd name="T35" fmla="*/ 13 h 104"/>
                <a:gd name="T36" fmla="*/ 12 w 53"/>
                <a:gd name="T37" fmla="*/ 3 h 104"/>
                <a:gd name="T38" fmla="*/ 12 w 53"/>
                <a:gd name="T39" fmla="*/ 4 h 104"/>
                <a:gd name="T40" fmla="*/ 2 w 53"/>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104"/>
                <a:gd name="T65" fmla="*/ 53 w 53"/>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104">
                  <a:moveTo>
                    <a:pt x="2" y="0"/>
                  </a:moveTo>
                  <a:lnTo>
                    <a:pt x="2" y="1"/>
                  </a:lnTo>
                  <a:lnTo>
                    <a:pt x="0" y="13"/>
                  </a:lnTo>
                  <a:lnTo>
                    <a:pt x="3" y="29"/>
                  </a:lnTo>
                  <a:lnTo>
                    <a:pt x="9" y="44"/>
                  </a:lnTo>
                  <a:lnTo>
                    <a:pt x="16" y="59"/>
                  </a:lnTo>
                  <a:lnTo>
                    <a:pt x="25" y="75"/>
                  </a:lnTo>
                  <a:lnTo>
                    <a:pt x="32" y="87"/>
                  </a:lnTo>
                  <a:lnTo>
                    <a:pt x="38" y="98"/>
                  </a:lnTo>
                  <a:lnTo>
                    <a:pt x="42" y="104"/>
                  </a:lnTo>
                  <a:lnTo>
                    <a:pt x="53" y="100"/>
                  </a:lnTo>
                  <a:lnTo>
                    <a:pt x="49" y="91"/>
                  </a:lnTo>
                  <a:lnTo>
                    <a:pt x="42" y="81"/>
                  </a:lnTo>
                  <a:lnTo>
                    <a:pt x="35" y="68"/>
                  </a:lnTo>
                  <a:lnTo>
                    <a:pt x="27" y="55"/>
                  </a:lnTo>
                  <a:lnTo>
                    <a:pt x="19" y="40"/>
                  </a:lnTo>
                  <a:lnTo>
                    <a:pt x="13" y="27"/>
                  </a:lnTo>
                  <a:lnTo>
                    <a:pt x="12" y="13"/>
                  </a:lnTo>
                  <a:lnTo>
                    <a:pt x="12" y="3"/>
                  </a:lnTo>
                  <a:lnTo>
                    <a:pt x="12" y="4"/>
                  </a:lnTo>
                  <a:lnTo>
                    <a:pt x="2" y="0"/>
                  </a:lnTo>
                  <a:close/>
                </a:path>
              </a:pathLst>
            </a:custGeom>
            <a:solidFill>
              <a:srgbClr val="000000"/>
            </a:solidFill>
            <a:ln w="9525">
              <a:noFill/>
              <a:round/>
              <a:headEnd/>
              <a:tailEnd/>
            </a:ln>
          </p:spPr>
          <p:txBody>
            <a:bodyPr/>
            <a:lstStyle/>
            <a:p>
              <a:endParaRPr lang="en-US"/>
            </a:p>
          </p:txBody>
        </p:sp>
        <p:sp>
          <p:nvSpPr>
            <p:cNvPr id="3197" name="Freeform 111"/>
            <p:cNvSpPr>
              <a:spLocks/>
            </p:cNvSpPr>
            <p:nvPr/>
          </p:nvSpPr>
          <p:spPr bwMode="auto">
            <a:xfrm>
              <a:off x="2970" y="1365"/>
              <a:ext cx="91" cy="122"/>
            </a:xfrm>
            <a:custGeom>
              <a:avLst/>
              <a:gdLst>
                <a:gd name="T0" fmla="*/ 84 w 91"/>
                <a:gd name="T1" fmla="*/ 0 h 122"/>
                <a:gd name="T2" fmla="*/ 84 w 91"/>
                <a:gd name="T3" fmla="*/ 0 h 122"/>
                <a:gd name="T4" fmla="*/ 72 w 91"/>
                <a:gd name="T5" fmla="*/ 10 h 122"/>
                <a:gd name="T6" fmla="*/ 59 w 91"/>
                <a:gd name="T7" fmla="*/ 24 h 122"/>
                <a:gd name="T8" fmla="*/ 47 w 91"/>
                <a:gd name="T9" fmla="*/ 39 h 122"/>
                <a:gd name="T10" fmla="*/ 34 w 91"/>
                <a:gd name="T11" fmla="*/ 56 h 122"/>
                <a:gd name="T12" fmla="*/ 23 w 91"/>
                <a:gd name="T13" fmla="*/ 74 h 122"/>
                <a:gd name="T14" fmla="*/ 12 w 91"/>
                <a:gd name="T15" fmla="*/ 89 h 122"/>
                <a:gd name="T16" fmla="*/ 5 w 91"/>
                <a:gd name="T17" fmla="*/ 105 h 122"/>
                <a:gd name="T18" fmla="*/ 0 w 91"/>
                <a:gd name="T19" fmla="*/ 118 h 122"/>
                <a:gd name="T20" fmla="*/ 10 w 91"/>
                <a:gd name="T21" fmla="*/ 122 h 122"/>
                <a:gd name="T22" fmla="*/ 15 w 91"/>
                <a:gd name="T23" fmla="*/ 109 h 122"/>
                <a:gd name="T24" fmla="*/ 23 w 91"/>
                <a:gd name="T25" fmla="*/ 96 h 122"/>
                <a:gd name="T26" fmla="*/ 33 w 91"/>
                <a:gd name="T27" fmla="*/ 80 h 122"/>
                <a:gd name="T28" fmla="*/ 43 w 91"/>
                <a:gd name="T29" fmla="*/ 62 h 122"/>
                <a:gd name="T30" fmla="*/ 55 w 91"/>
                <a:gd name="T31" fmla="*/ 46 h 122"/>
                <a:gd name="T32" fmla="*/ 68 w 91"/>
                <a:gd name="T33" fmla="*/ 30 h 122"/>
                <a:gd name="T34" fmla="*/ 80 w 91"/>
                <a:gd name="T35" fmla="*/ 19 h 122"/>
                <a:gd name="T36" fmla="*/ 91 w 91"/>
                <a:gd name="T37" fmla="*/ 8 h 122"/>
                <a:gd name="T38" fmla="*/ 91 w 91"/>
                <a:gd name="T39" fmla="*/ 8 h 122"/>
                <a:gd name="T40" fmla="*/ 84 w 91"/>
                <a:gd name="T41" fmla="*/ 0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2"/>
                <a:gd name="T65" fmla="*/ 91 w 91"/>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2">
                  <a:moveTo>
                    <a:pt x="84" y="0"/>
                  </a:moveTo>
                  <a:lnTo>
                    <a:pt x="84" y="0"/>
                  </a:lnTo>
                  <a:lnTo>
                    <a:pt x="72" y="10"/>
                  </a:lnTo>
                  <a:lnTo>
                    <a:pt x="59" y="24"/>
                  </a:lnTo>
                  <a:lnTo>
                    <a:pt x="47" y="39"/>
                  </a:lnTo>
                  <a:lnTo>
                    <a:pt x="34" y="56"/>
                  </a:lnTo>
                  <a:lnTo>
                    <a:pt x="23" y="74"/>
                  </a:lnTo>
                  <a:lnTo>
                    <a:pt x="12" y="89"/>
                  </a:lnTo>
                  <a:lnTo>
                    <a:pt x="5" y="105"/>
                  </a:lnTo>
                  <a:lnTo>
                    <a:pt x="0" y="118"/>
                  </a:lnTo>
                  <a:lnTo>
                    <a:pt x="10" y="122"/>
                  </a:lnTo>
                  <a:lnTo>
                    <a:pt x="15" y="109"/>
                  </a:lnTo>
                  <a:lnTo>
                    <a:pt x="23" y="96"/>
                  </a:lnTo>
                  <a:lnTo>
                    <a:pt x="33" y="80"/>
                  </a:lnTo>
                  <a:lnTo>
                    <a:pt x="43" y="62"/>
                  </a:lnTo>
                  <a:lnTo>
                    <a:pt x="55" y="46"/>
                  </a:lnTo>
                  <a:lnTo>
                    <a:pt x="68" y="30"/>
                  </a:lnTo>
                  <a:lnTo>
                    <a:pt x="80" y="19"/>
                  </a:lnTo>
                  <a:lnTo>
                    <a:pt x="91" y="8"/>
                  </a:lnTo>
                  <a:lnTo>
                    <a:pt x="84" y="0"/>
                  </a:lnTo>
                  <a:close/>
                </a:path>
              </a:pathLst>
            </a:custGeom>
            <a:solidFill>
              <a:srgbClr val="000000"/>
            </a:solidFill>
            <a:ln w="9525">
              <a:noFill/>
              <a:round/>
              <a:headEnd/>
              <a:tailEnd/>
            </a:ln>
          </p:spPr>
          <p:txBody>
            <a:bodyPr/>
            <a:lstStyle/>
            <a:p>
              <a:endParaRPr lang="en-US"/>
            </a:p>
          </p:txBody>
        </p:sp>
        <p:sp>
          <p:nvSpPr>
            <p:cNvPr id="3198" name="Freeform 112"/>
            <p:cNvSpPr>
              <a:spLocks/>
            </p:cNvSpPr>
            <p:nvPr/>
          </p:nvSpPr>
          <p:spPr bwMode="auto">
            <a:xfrm>
              <a:off x="3054" y="1348"/>
              <a:ext cx="192" cy="25"/>
            </a:xfrm>
            <a:custGeom>
              <a:avLst/>
              <a:gdLst>
                <a:gd name="T0" fmla="*/ 192 w 192"/>
                <a:gd name="T1" fmla="*/ 6 h 25"/>
                <a:gd name="T2" fmla="*/ 192 w 192"/>
                <a:gd name="T3" fmla="*/ 6 h 25"/>
                <a:gd name="T4" fmla="*/ 188 w 192"/>
                <a:gd name="T5" fmla="*/ 5 h 25"/>
                <a:gd name="T6" fmla="*/ 181 w 192"/>
                <a:gd name="T7" fmla="*/ 4 h 25"/>
                <a:gd name="T8" fmla="*/ 171 w 192"/>
                <a:gd name="T9" fmla="*/ 3 h 25"/>
                <a:gd name="T10" fmla="*/ 160 w 192"/>
                <a:gd name="T11" fmla="*/ 3 h 25"/>
                <a:gd name="T12" fmla="*/ 147 w 192"/>
                <a:gd name="T13" fmla="*/ 1 h 25"/>
                <a:gd name="T14" fmla="*/ 134 w 192"/>
                <a:gd name="T15" fmla="*/ 1 h 25"/>
                <a:gd name="T16" fmla="*/ 119 w 192"/>
                <a:gd name="T17" fmla="*/ 0 h 25"/>
                <a:gd name="T18" fmla="*/ 104 w 192"/>
                <a:gd name="T19" fmla="*/ 0 h 25"/>
                <a:gd name="T20" fmla="*/ 88 w 192"/>
                <a:gd name="T21" fmla="*/ 0 h 25"/>
                <a:gd name="T22" fmla="*/ 72 w 192"/>
                <a:gd name="T23" fmla="*/ 2 h 25"/>
                <a:gd name="T24" fmla="*/ 58 w 192"/>
                <a:gd name="T25" fmla="*/ 3 h 25"/>
                <a:gd name="T26" fmla="*/ 44 w 192"/>
                <a:gd name="T27" fmla="*/ 4 h 25"/>
                <a:gd name="T28" fmla="*/ 29 w 192"/>
                <a:gd name="T29" fmla="*/ 6 h 25"/>
                <a:gd name="T30" fmla="*/ 19 w 192"/>
                <a:gd name="T31" fmla="*/ 8 h 25"/>
                <a:gd name="T32" fmla="*/ 9 w 192"/>
                <a:gd name="T33" fmla="*/ 12 h 25"/>
                <a:gd name="T34" fmla="*/ 0 w 192"/>
                <a:gd name="T35" fmla="*/ 17 h 25"/>
                <a:gd name="T36" fmla="*/ 7 w 192"/>
                <a:gd name="T37" fmla="*/ 25 h 25"/>
                <a:gd name="T38" fmla="*/ 13 w 192"/>
                <a:gd name="T39" fmla="*/ 22 h 25"/>
                <a:gd name="T40" fmla="*/ 21 w 192"/>
                <a:gd name="T41" fmla="*/ 19 h 25"/>
                <a:gd name="T42" fmla="*/ 32 w 192"/>
                <a:gd name="T43" fmla="*/ 17 h 25"/>
                <a:gd name="T44" fmla="*/ 44 w 192"/>
                <a:gd name="T45" fmla="*/ 15 h 25"/>
                <a:gd name="T46" fmla="*/ 58 w 192"/>
                <a:gd name="T47" fmla="*/ 14 h 25"/>
                <a:gd name="T48" fmla="*/ 72 w 192"/>
                <a:gd name="T49" fmla="*/ 13 h 25"/>
                <a:gd name="T50" fmla="*/ 88 w 192"/>
                <a:gd name="T51" fmla="*/ 13 h 25"/>
                <a:gd name="T52" fmla="*/ 104 w 192"/>
                <a:gd name="T53" fmla="*/ 13 h 25"/>
                <a:gd name="T54" fmla="*/ 119 w 192"/>
                <a:gd name="T55" fmla="*/ 13 h 25"/>
                <a:gd name="T56" fmla="*/ 134 w 192"/>
                <a:gd name="T57" fmla="*/ 14 h 25"/>
                <a:gd name="T58" fmla="*/ 147 w 192"/>
                <a:gd name="T59" fmla="*/ 14 h 25"/>
                <a:gd name="T60" fmla="*/ 160 w 192"/>
                <a:gd name="T61" fmla="*/ 14 h 25"/>
                <a:gd name="T62" fmla="*/ 171 w 192"/>
                <a:gd name="T63" fmla="*/ 16 h 25"/>
                <a:gd name="T64" fmla="*/ 181 w 192"/>
                <a:gd name="T65" fmla="*/ 15 h 25"/>
                <a:gd name="T66" fmla="*/ 186 w 192"/>
                <a:gd name="T67" fmla="*/ 16 h 25"/>
                <a:gd name="T68" fmla="*/ 190 w 192"/>
                <a:gd name="T69" fmla="*/ 17 h 25"/>
                <a:gd name="T70" fmla="*/ 190 w 192"/>
                <a:gd name="T71" fmla="*/ 17 h 25"/>
                <a:gd name="T72" fmla="*/ 192 w 192"/>
                <a:gd name="T73" fmla="*/ 6 h 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5"/>
                <a:gd name="T113" fmla="*/ 192 w 192"/>
                <a:gd name="T114" fmla="*/ 25 h 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5">
                  <a:moveTo>
                    <a:pt x="192" y="6"/>
                  </a:moveTo>
                  <a:lnTo>
                    <a:pt x="192" y="6"/>
                  </a:lnTo>
                  <a:lnTo>
                    <a:pt x="188" y="5"/>
                  </a:lnTo>
                  <a:lnTo>
                    <a:pt x="181" y="4"/>
                  </a:lnTo>
                  <a:lnTo>
                    <a:pt x="171" y="3"/>
                  </a:lnTo>
                  <a:lnTo>
                    <a:pt x="160" y="3"/>
                  </a:lnTo>
                  <a:lnTo>
                    <a:pt x="147" y="1"/>
                  </a:lnTo>
                  <a:lnTo>
                    <a:pt x="134" y="1"/>
                  </a:lnTo>
                  <a:lnTo>
                    <a:pt x="119" y="0"/>
                  </a:lnTo>
                  <a:lnTo>
                    <a:pt x="104" y="0"/>
                  </a:lnTo>
                  <a:lnTo>
                    <a:pt x="88" y="0"/>
                  </a:lnTo>
                  <a:lnTo>
                    <a:pt x="72" y="2"/>
                  </a:lnTo>
                  <a:lnTo>
                    <a:pt x="58" y="3"/>
                  </a:lnTo>
                  <a:lnTo>
                    <a:pt x="44" y="4"/>
                  </a:lnTo>
                  <a:lnTo>
                    <a:pt x="29" y="6"/>
                  </a:lnTo>
                  <a:lnTo>
                    <a:pt x="19" y="8"/>
                  </a:lnTo>
                  <a:lnTo>
                    <a:pt x="9" y="12"/>
                  </a:lnTo>
                  <a:lnTo>
                    <a:pt x="0" y="17"/>
                  </a:lnTo>
                  <a:lnTo>
                    <a:pt x="7" y="25"/>
                  </a:lnTo>
                  <a:lnTo>
                    <a:pt x="13" y="22"/>
                  </a:lnTo>
                  <a:lnTo>
                    <a:pt x="21" y="19"/>
                  </a:lnTo>
                  <a:lnTo>
                    <a:pt x="32" y="17"/>
                  </a:lnTo>
                  <a:lnTo>
                    <a:pt x="44" y="15"/>
                  </a:lnTo>
                  <a:lnTo>
                    <a:pt x="58" y="14"/>
                  </a:lnTo>
                  <a:lnTo>
                    <a:pt x="72" y="13"/>
                  </a:lnTo>
                  <a:lnTo>
                    <a:pt x="88" y="13"/>
                  </a:lnTo>
                  <a:lnTo>
                    <a:pt x="104" y="13"/>
                  </a:lnTo>
                  <a:lnTo>
                    <a:pt x="119" y="13"/>
                  </a:lnTo>
                  <a:lnTo>
                    <a:pt x="134" y="14"/>
                  </a:lnTo>
                  <a:lnTo>
                    <a:pt x="147" y="14"/>
                  </a:lnTo>
                  <a:lnTo>
                    <a:pt x="160" y="14"/>
                  </a:lnTo>
                  <a:lnTo>
                    <a:pt x="171" y="16"/>
                  </a:lnTo>
                  <a:lnTo>
                    <a:pt x="181" y="15"/>
                  </a:lnTo>
                  <a:lnTo>
                    <a:pt x="186" y="16"/>
                  </a:lnTo>
                  <a:lnTo>
                    <a:pt x="190" y="17"/>
                  </a:lnTo>
                  <a:lnTo>
                    <a:pt x="192" y="6"/>
                  </a:lnTo>
                  <a:close/>
                </a:path>
              </a:pathLst>
            </a:custGeom>
            <a:solidFill>
              <a:srgbClr val="000000"/>
            </a:solidFill>
            <a:ln w="9525">
              <a:noFill/>
              <a:round/>
              <a:headEnd/>
              <a:tailEnd/>
            </a:ln>
          </p:spPr>
          <p:txBody>
            <a:bodyPr/>
            <a:lstStyle/>
            <a:p>
              <a:endParaRPr lang="en-US"/>
            </a:p>
          </p:txBody>
        </p:sp>
        <p:sp>
          <p:nvSpPr>
            <p:cNvPr id="3199" name="Freeform 113"/>
            <p:cNvSpPr>
              <a:spLocks/>
            </p:cNvSpPr>
            <p:nvPr/>
          </p:nvSpPr>
          <p:spPr bwMode="auto">
            <a:xfrm>
              <a:off x="3244" y="1354"/>
              <a:ext cx="37" cy="33"/>
            </a:xfrm>
            <a:custGeom>
              <a:avLst/>
              <a:gdLst>
                <a:gd name="T0" fmla="*/ 34 w 37"/>
                <a:gd name="T1" fmla="*/ 33 h 33"/>
                <a:gd name="T2" fmla="*/ 34 w 37"/>
                <a:gd name="T3" fmla="*/ 33 h 33"/>
                <a:gd name="T4" fmla="*/ 37 w 37"/>
                <a:gd name="T5" fmla="*/ 26 h 33"/>
                <a:gd name="T6" fmla="*/ 35 w 37"/>
                <a:gd name="T7" fmla="*/ 20 h 33"/>
                <a:gd name="T8" fmla="*/ 31 w 37"/>
                <a:gd name="T9" fmla="*/ 15 h 33"/>
                <a:gd name="T10" fmla="*/ 26 w 37"/>
                <a:gd name="T11" fmla="*/ 12 h 33"/>
                <a:gd name="T12" fmla="*/ 21 w 37"/>
                <a:gd name="T13" fmla="*/ 7 h 33"/>
                <a:gd name="T14" fmla="*/ 15 w 37"/>
                <a:gd name="T15" fmla="*/ 5 h 33"/>
                <a:gd name="T16" fmla="*/ 9 w 37"/>
                <a:gd name="T17" fmla="*/ 2 h 33"/>
                <a:gd name="T18" fmla="*/ 2 w 37"/>
                <a:gd name="T19" fmla="*/ 0 h 33"/>
                <a:gd name="T20" fmla="*/ 0 w 37"/>
                <a:gd name="T21" fmla="*/ 11 h 33"/>
                <a:gd name="T22" fmla="*/ 4 w 37"/>
                <a:gd name="T23" fmla="*/ 13 h 33"/>
                <a:gd name="T24" fmla="*/ 11 w 37"/>
                <a:gd name="T25" fmla="*/ 15 h 33"/>
                <a:gd name="T26" fmla="*/ 15 w 37"/>
                <a:gd name="T27" fmla="*/ 17 h 33"/>
                <a:gd name="T28" fmla="*/ 20 w 37"/>
                <a:gd name="T29" fmla="*/ 20 h 33"/>
                <a:gd name="T30" fmla="*/ 23 w 37"/>
                <a:gd name="T31" fmla="*/ 23 h 33"/>
                <a:gd name="T32" fmla="*/ 24 w 37"/>
                <a:gd name="T33" fmla="*/ 24 h 33"/>
                <a:gd name="T34" fmla="*/ 24 w 37"/>
                <a:gd name="T35" fmla="*/ 26 h 33"/>
                <a:gd name="T36" fmla="*/ 25 w 37"/>
                <a:gd name="T37" fmla="*/ 26 h 33"/>
                <a:gd name="T38" fmla="*/ 25 w 37"/>
                <a:gd name="T39" fmla="*/ 26 h 33"/>
                <a:gd name="T40" fmla="*/ 34 w 37"/>
                <a:gd name="T41" fmla="*/ 33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3"/>
                <a:gd name="T65" fmla="*/ 37 w 37"/>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3">
                  <a:moveTo>
                    <a:pt x="34" y="33"/>
                  </a:moveTo>
                  <a:lnTo>
                    <a:pt x="34" y="33"/>
                  </a:lnTo>
                  <a:lnTo>
                    <a:pt x="37" y="26"/>
                  </a:lnTo>
                  <a:lnTo>
                    <a:pt x="35" y="20"/>
                  </a:lnTo>
                  <a:lnTo>
                    <a:pt x="31" y="15"/>
                  </a:lnTo>
                  <a:lnTo>
                    <a:pt x="26" y="12"/>
                  </a:lnTo>
                  <a:lnTo>
                    <a:pt x="21" y="7"/>
                  </a:lnTo>
                  <a:lnTo>
                    <a:pt x="15" y="5"/>
                  </a:lnTo>
                  <a:lnTo>
                    <a:pt x="9" y="2"/>
                  </a:lnTo>
                  <a:lnTo>
                    <a:pt x="2" y="0"/>
                  </a:lnTo>
                  <a:lnTo>
                    <a:pt x="0" y="11"/>
                  </a:lnTo>
                  <a:lnTo>
                    <a:pt x="4" y="13"/>
                  </a:lnTo>
                  <a:lnTo>
                    <a:pt x="11" y="15"/>
                  </a:lnTo>
                  <a:lnTo>
                    <a:pt x="15" y="17"/>
                  </a:lnTo>
                  <a:lnTo>
                    <a:pt x="20" y="20"/>
                  </a:lnTo>
                  <a:lnTo>
                    <a:pt x="23" y="23"/>
                  </a:lnTo>
                  <a:lnTo>
                    <a:pt x="24" y="24"/>
                  </a:lnTo>
                  <a:lnTo>
                    <a:pt x="24" y="26"/>
                  </a:lnTo>
                  <a:lnTo>
                    <a:pt x="25" y="26"/>
                  </a:lnTo>
                  <a:lnTo>
                    <a:pt x="34" y="33"/>
                  </a:lnTo>
                  <a:close/>
                </a:path>
              </a:pathLst>
            </a:custGeom>
            <a:solidFill>
              <a:srgbClr val="000000"/>
            </a:solidFill>
            <a:ln w="9525">
              <a:noFill/>
              <a:round/>
              <a:headEnd/>
              <a:tailEnd/>
            </a:ln>
          </p:spPr>
          <p:txBody>
            <a:bodyPr/>
            <a:lstStyle/>
            <a:p>
              <a:endParaRPr lang="en-US"/>
            </a:p>
          </p:txBody>
        </p:sp>
        <p:sp>
          <p:nvSpPr>
            <p:cNvPr id="3200" name="Freeform 114"/>
            <p:cNvSpPr>
              <a:spLocks/>
            </p:cNvSpPr>
            <p:nvPr/>
          </p:nvSpPr>
          <p:spPr bwMode="auto">
            <a:xfrm>
              <a:off x="3247" y="1380"/>
              <a:ext cx="31" cy="54"/>
            </a:xfrm>
            <a:custGeom>
              <a:avLst/>
              <a:gdLst>
                <a:gd name="T0" fmla="*/ 7 w 31"/>
                <a:gd name="T1" fmla="*/ 53 h 54"/>
                <a:gd name="T2" fmla="*/ 13 w 31"/>
                <a:gd name="T3" fmla="*/ 47 h 54"/>
                <a:gd name="T4" fmla="*/ 14 w 31"/>
                <a:gd name="T5" fmla="*/ 39 h 54"/>
                <a:gd name="T6" fmla="*/ 19 w 31"/>
                <a:gd name="T7" fmla="*/ 28 h 54"/>
                <a:gd name="T8" fmla="*/ 26 w 31"/>
                <a:gd name="T9" fmla="*/ 14 h 54"/>
                <a:gd name="T10" fmla="*/ 31 w 31"/>
                <a:gd name="T11" fmla="*/ 7 h 54"/>
                <a:gd name="T12" fmla="*/ 22 w 31"/>
                <a:gd name="T13" fmla="*/ 0 h 54"/>
                <a:gd name="T14" fmla="*/ 16 w 31"/>
                <a:gd name="T15" fmla="*/ 10 h 54"/>
                <a:gd name="T16" fmla="*/ 9 w 31"/>
                <a:gd name="T17" fmla="*/ 23 h 54"/>
                <a:gd name="T18" fmla="*/ 3 w 31"/>
                <a:gd name="T19" fmla="*/ 37 h 54"/>
                <a:gd name="T20" fmla="*/ 0 w 31"/>
                <a:gd name="T21" fmla="*/ 47 h 54"/>
                <a:gd name="T22" fmla="*/ 7 w 31"/>
                <a:gd name="T23" fmla="*/ 42 h 54"/>
                <a:gd name="T24" fmla="*/ 7 w 31"/>
                <a:gd name="T25" fmla="*/ 53 h 54"/>
                <a:gd name="T26" fmla="*/ 13 w 31"/>
                <a:gd name="T27" fmla="*/ 54 h 54"/>
                <a:gd name="T28" fmla="*/ 13 w 31"/>
                <a:gd name="T29" fmla="*/ 47 h 54"/>
                <a:gd name="T30" fmla="*/ 7 w 31"/>
                <a:gd name="T31" fmla="*/ 53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
                <a:gd name="T49" fmla="*/ 0 h 54"/>
                <a:gd name="T50" fmla="*/ 31 w 31"/>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 h="54">
                  <a:moveTo>
                    <a:pt x="7" y="53"/>
                  </a:moveTo>
                  <a:lnTo>
                    <a:pt x="13" y="47"/>
                  </a:lnTo>
                  <a:lnTo>
                    <a:pt x="14" y="39"/>
                  </a:lnTo>
                  <a:lnTo>
                    <a:pt x="19" y="28"/>
                  </a:lnTo>
                  <a:lnTo>
                    <a:pt x="26" y="14"/>
                  </a:lnTo>
                  <a:lnTo>
                    <a:pt x="31" y="7"/>
                  </a:lnTo>
                  <a:lnTo>
                    <a:pt x="22" y="0"/>
                  </a:lnTo>
                  <a:lnTo>
                    <a:pt x="16" y="10"/>
                  </a:lnTo>
                  <a:lnTo>
                    <a:pt x="9" y="23"/>
                  </a:lnTo>
                  <a:lnTo>
                    <a:pt x="3" y="37"/>
                  </a:lnTo>
                  <a:lnTo>
                    <a:pt x="0" y="47"/>
                  </a:lnTo>
                  <a:lnTo>
                    <a:pt x="7" y="42"/>
                  </a:lnTo>
                  <a:lnTo>
                    <a:pt x="7" y="53"/>
                  </a:lnTo>
                  <a:lnTo>
                    <a:pt x="13" y="54"/>
                  </a:lnTo>
                  <a:lnTo>
                    <a:pt x="13" y="47"/>
                  </a:lnTo>
                  <a:lnTo>
                    <a:pt x="7" y="53"/>
                  </a:lnTo>
                  <a:close/>
                </a:path>
              </a:pathLst>
            </a:custGeom>
            <a:solidFill>
              <a:srgbClr val="000000"/>
            </a:solidFill>
            <a:ln w="9525">
              <a:noFill/>
              <a:round/>
              <a:headEnd/>
              <a:tailEnd/>
            </a:ln>
          </p:spPr>
          <p:txBody>
            <a:bodyPr/>
            <a:lstStyle/>
            <a:p>
              <a:endParaRPr lang="en-US"/>
            </a:p>
          </p:txBody>
        </p:sp>
        <p:sp>
          <p:nvSpPr>
            <p:cNvPr id="3201" name="Freeform 115"/>
            <p:cNvSpPr>
              <a:spLocks/>
            </p:cNvSpPr>
            <p:nvPr/>
          </p:nvSpPr>
          <p:spPr bwMode="auto">
            <a:xfrm>
              <a:off x="3136" y="1420"/>
              <a:ext cx="118" cy="25"/>
            </a:xfrm>
            <a:custGeom>
              <a:avLst/>
              <a:gdLst>
                <a:gd name="T0" fmla="*/ 10 w 118"/>
                <a:gd name="T1" fmla="*/ 25 h 25"/>
                <a:gd name="T2" fmla="*/ 10 w 118"/>
                <a:gd name="T3" fmla="*/ 25 h 25"/>
                <a:gd name="T4" fmla="*/ 12 w 118"/>
                <a:gd name="T5" fmla="*/ 24 h 25"/>
                <a:gd name="T6" fmla="*/ 23 w 118"/>
                <a:gd name="T7" fmla="*/ 20 h 25"/>
                <a:gd name="T8" fmla="*/ 36 w 118"/>
                <a:gd name="T9" fmla="*/ 17 h 25"/>
                <a:gd name="T10" fmla="*/ 53 w 118"/>
                <a:gd name="T11" fmla="*/ 15 h 25"/>
                <a:gd name="T12" fmla="*/ 72 w 118"/>
                <a:gd name="T13" fmla="*/ 13 h 25"/>
                <a:gd name="T14" fmla="*/ 89 w 118"/>
                <a:gd name="T15" fmla="*/ 13 h 25"/>
                <a:gd name="T16" fmla="*/ 105 w 118"/>
                <a:gd name="T17" fmla="*/ 13 h 25"/>
                <a:gd name="T18" fmla="*/ 118 w 118"/>
                <a:gd name="T19" fmla="*/ 13 h 25"/>
                <a:gd name="T20" fmla="*/ 118 w 118"/>
                <a:gd name="T21" fmla="*/ 2 h 25"/>
                <a:gd name="T22" fmla="*/ 105 w 118"/>
                <a:gd name="T23" fmla="*/ 0 h 25"/>
                <a:gd name="T24" fmla="*/ 89 w 118"/>
                <a:gd name="T25" fmla="*/ 0 h 25"/>
                <a:gd name="T26" fmla="*/ 72 w 118"/>
                <a:gd name="T27" fmla="*/ 2 h 25"/>
                <a:gd name="T28" fmla="*/ 53 w 118"/>
                <a:gd name="T29" fmla="*/ 4 h 25"/>
                <a:gd name="T30" fmla="*/ 36 w 118"/>
                <a:gd name="T31" fmla="*/ 6 h 25"/>
                <a:gd name="T32" fmla="*/ 21 w 118"/>
                <a:gd name="T33" fmla="*/ 9 h 25"/>
                <a:gd name="T34" fmla="*/ 8 w 118"/>
                <a:gd name="T35" fmla="*/ 14 h 25"/>
                <a:gd name="T36" fmla="*/ 0 w 118"/>
                <a:gd name="T37" fmla="*/ 21 h 25"/>
                <a:gd name="T38" fmla="*/ 0 w 118"/>
                <a:gd name="T39" fmla="*/ 21 h 25"/>
                <a:gd name="T40" fmla="*/ 10 w 118"/>
                <a:gd name="T41" fmla="*/ 25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25"/>
                <a:gd name="T65" fmla="*/ 118 w 118"/>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25">
                  <a:moveTo>
                    <a:pt x="10" y="25"/>
                  </a:moveTo>
                  <a:lnTo>
                    <a:pt x="10" y="25"/>
                  </a:lnTo>
                  <a:lnTo>
                    <a:pt x="12" y="24"/>
                  </a:lnTo>
                  <a:lnTo>
                    <a:pt x="23" y="20"/>
                  </a:lnTo>
                  <a:lnTo>
                    <a:pt x="36" y="17"/>
                  </a:lnTo>
                  <a:lnTo>
                    <a:pt x="53" y="15"/>
                  </a:lnTo>
                  <a:lnTo>
                    <a:pt x="72" y="13"/>
                  </a:lnTo>
                  <a:lnTo>
                    <a:pt x="89" y="13"/>
                  </a:lnTo>
                  <a:lnTo>
                    <a:pt x="105" y="13"/>
                  </a:lnTo>
                  <a:lnTo>
                    <a:pt x="118" y="13"/>
                  </a:lnTo>
                  <a:lnTo>
                    <a:pt x="118" y="2"/>
                  </a:lnTo>
                  <a:lnTo>
                    <a:pt x="105" y="0"/>
                  </a:lnTo>
                  <a:lnTo>
                    <a:pt x="89" y="0"/>
                  </a:lnTo>
                  <a:lnTo>
                    <a:pt x="72" y="2"/>
                  </a:lnTo>
                  <a:lnTo>
                    <a:pt x="53" y="4"/>
                  </a:lnTo>
                  <a:lnTo>
                    <a:pt x="36" y="6"/>
                  </a:lnTo>
                  <a:lnTo>
                    <a:pt x="21" y="9"/>
                  </a:lnTo>
                  <a:lnTo>
                    <a:pt x="8" y="14"/>
                  </a:lnTo>
                  <a:lnTo>
                    <a:pt x="0" y="21"/>
                  </a:lnTo>
                  <a:lnTo>
                    <a:pt x="10" y="25"/>
                  </a:lnTo>
                  <a:close/>
                </a:path>
              </a:pathLst>
            </a:custGeom>
            <a:solidFill>
              <a:srgbClr val="000000"/>
            </a:solidFill>
            <a:ln w="9525">
              <a:noFill/>
              <a:round/>
              <a:headEnd/>
              <a:tailEnd/>
            </a:ln>
          </p:spPr>
          <p:txBody>
            <a:bodyPr/>
            <a:lstStyle/>
            <a:p>
              <a:endParaRPr lang="en-US"/>
            </a:p>
          </p:txBody>
        </p:sp>
        <p:sp>
          <p:nvSpPr>
            <p:cNvPr id="3202" name="Freeform 116"/>
            <p:cNvSpPr>
              <a:spLocks/>
            </p:cNvSpPr>
            <p:nvPr/>
          </p:nvSpPr>
          <p:spPr bwMode="auto">
            <a:xfrm>
              <a:off x="3128" y="1441"/>
              <a:ext cx="21" cy="91"/>
            </a:xfrm>
            <a:custGeom>
              <a:avLst/>
              <a:gdLst>
                <a:gd name="T0" fmla="*/ 20 w 21"/>
                <a:gd name="T1" fmla="*/ 90 h 91"/>
                <a:gd name="T2" fmla="*/ 19 w 21"/>
                <a:gd name="T3" fmla="*/ 84 h 91"/>
                <a:gd name="T4" fmla="*/ 14 w 21"/>
                <a:gd name="T5" fmla="*/ 67 h 91"/>
                <a:gd name="T6" fmla="*/ 13 w 21"/>
                <a:gd name="T7" fmla="*/ 42 h 91"/>
                <a:gd name="T8" fmla="*/ 14 w 21"/>
                <a:gd name="T9" fmla="*/ 18 h 91"/>
                <a:gd name="T10" fmla="*/ 18 w 21"/>
                <a:gd name="T11" fmla="*/ 4 h 91"/>
                <a:gd name="T12" fmla="*/ 8 w 21"/>
                <a:gd name="T13" fmla="*/ 0 h 91"/>
                <a:gd name="T14" fmla="*/ 3 w 21"/>
                <a:gd name="T15" fmla="*/ 18 h 91"/>
                <a:gd name="T16" fmla="*/ 0 w 21"/>
                <a:gd name="T17" fmla="*/ 42 h 91"/>
                <a:gd name="T18" fmla="*/ 3 w 21"/>
                <a:gd name="T19" fmla="*/ 69 h 91"/>
                <a:gd name="T20" fmla="*/ 11 w 21"/>
                <a:gd name="T21" fmla="*/ 91 h 91"/>
                <a:gd name="T22" fmla="*/ 10 w 21"/>
                <a:gd name="T23" fmla="*/ 85 h 91"/>
                <a:gd name="T24" fmla="*/ 20 w 21"/>
                <a:gd name="T25" fmla="*/ 90 h 91"/>
                <a:gd name="T26" fmla="*/ 21 w 21"/>
                <a:gd name="T27" fmla="*/ 87 h 91"/>
                <a:gd name="T28" fmla="*/ 19 w 21"/>
                <a:gd name="T29" fmla="*/ 84 h 91"/>
                <a:gd name="T30" fmla="*/ 20 w 21"/>
                <a:gd name="T31" fmla="*/ 90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91"/>
                <a:gd name="T50" fmla="*/ 21 w 21"/>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91">
                  <a:moveTo>
                    <a:pt x="20" y="90"/>
                  </a:moveTo>
                  <a:lnTo>
                    <a:pt x="19" y="84"/>
                  </a:lnTo>
                  <a:lnTo>
                    <a:pt x="14" y="67"/>
                  </a:lnTo>
                  <a:lnTo>
                    <a:pt x="13" y="42"/>
                  </a:lnTo>
                  <a:lnTo>
                    <a:pt x="14" y="18"/>
                  </a:lnTo>
                  <a:lnTo>
                    <a:pt x="18" y="4"/>
                  </a:lnTo>
                  <a:lnTo>
                    <a:pt x="8" y="0"/>
                  </a:lnTo>
                  <a:lnTo>
                    <a:pt x="3" y="18"/>
                  </a:lnTo>
                  <a:lnTo>
                    <a:pt x="0" y="42"/>
                  </a:lnTo>
                  <a:lnTo>
                    <a:pt x="3" y="69"/>
                  </a:lnTo>
                  <a:lnTo>
                    <a:pt x="11" y="91"/>
                  </a:lnTo>
                  <a:lnTo>
                    <a:pt x="10" y="85"/>
                  </a:lnTo>
                  <a:lnTo>
                    <a:pt x="20" y="90"/>
                  </a:lnTo>
                  <a:lnTo>
                    <a:pt x="21" y="87"/>
                  </a:lnTo>
                  <a:lnTo>
                    <a:pt x="19" y="84"/>
                  </a:lnTo>
                  <a:lnTo>
                    <a:pt x="20" y="90"/>
                  </a:lnTo>
                  <a:close/>
                </a:path>
              </a:pathLst>
            </a:custGeom>
            <a:solidFill>
              <a:srgbClr val="000000"/>
            </a:solidFill>
            <a:ln w="9525">
              <a:noFill/>
              <a:round/>
              <a:headEnd/>
              <a:tailEnd/>
            </a:ln>
          </p:spPr>
          <p:txBody>
            <a:bodyPr/>
            <a:lstStyle/>
            <a:p>
              <a:endParaRPr lang="en-US"/>
            </a:p>
          </p:txBody>
        </p:sp>
        <p:sp>
          <p:nvSpPr>
            <p:cNvPr id="3203" name="Freeform 117"/>
            <p:cNvSpPr>
              <a:spLocks/>
            </p:cNvSpPr>
            <p:nvPr/>
          </p:nvSpPr>
          <p:spPr bwMode="auto">
            <a:xfrm>
              <a:off x="3121" y="1526"/>
              <a:ext cx="27" cy="31"/>
            </a:xfrm>
            <a:custGeom>
              <a:avLst/>
              <a:gdLst>
                <a:gd name="T0" fmla="*/ 0 w 27"/>
                <a:gd name="T1" fmla="*/ 25 h 31"/>
                <a:gd name="T2" fmla="*/ 8 w 27"/>
                <a:gd name="T3" fmla="*/ 24 h 31"/>
                <a:gd name="T4" fmla="*/ 12 w 27"/>
                <a:gd name="T5" fmla="*/ 21 h 31"/>
                <a:gd name="T6" fmla="*/ 17 w 27"/>
                <a:gd name="T7" fmla="*/ 17 h 31"/>
                <a:gd name="T8" fmla="*/ 22 w 27"/>
                <a:gd name="T9" fmla="*/ 12 h 31"/>
                <a:gd name="T10" fmla="*/ 27 w 27"/>
                <a:gd name="T11" fmla="*/ 5 h 31"/>
                <a:gd name="T12" fmla="*/ 17 w 27"/>
                <a:gd name="T13" fmla="*/ 0 h 31"/>
                <a:gd name="T14" fmla="*/ 14 w 27"/>
                <a:gd name="T15" fmla="*/ 6 h 31"/>
                <a:gd name="T16" fmla="*/ 10 w 27"/>
                <a:gd name="T17" fmla="*/ 9 h 31"/>
                <a:gd name="T18" fmla="*/ 5 w 27"/>
                <a:gd name="T19" fmla="*/ 13 h 31"/>
                <a:gd name="T20" fmla="*/ 0 w 27"/>
                <a:gd name="T21" fmla="*/ 18 h 31"/>
                <a:gd name="T22" fmla="*/ 8 w 27"/>
                <a:gd name="T23" fmla="*/ 17 h 31"/>
                <a:gd name="T24" fmla="*/ 0 w 27"/>
                <a:gd name="T25" fmla="*/ 25 h 31"/>
                <a:gd name="T26" fmla="*/ 4 w 27"/>
                <a:gd name="T27" fmla="*/ 31 h 31"/>
                <a:gd name="T28" fmla="*/ 8 w 27"/>
                <a:gd name="T29" fmla="*/ 24 h 31"/>
                <a:gd name="T30" fmla="*/ 0 w 27"/>
                <a:gd name="T31" fmla="*/ 2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31"/>
                <a:gd name="T50" fmla="*/ 27 w 27"/>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31">
                  <a:moveTo>
                    <a:pt x="0" y="25"/>
                  </a:moveTo>
                  <a:lnTo>
                    <a:pt x="8" y="24"/>
                  </a:lnTo>
                  <a:lnTo>
                    <a:pt x="12" y="21"/>
                  </a:lnTo>
                  <a:lnTo>
                    <a:pt x="17" y="17"/>
                  </a:lnTo>
                  <a:lnTo>
                    <a:pt x="22" y="12"/>
                  </a:lnTo>
                  <a:lnTo>
                    <a:pt x="27" y="5"/>
                  </a:lnTo>
                  <a:lnTo>
                    <a:pt x="17" y="0"/>
                  </a:lnTo>
                  <a:lnTo>
                    <a:pt x="14" y="6"/>
                  </a:lnTo>
                  <a:lnTo>
                    <a:pt x="10" y="9"/>
                  </a:lnTo>
                  <a:lnTo>
                    <a:pt x="5" y="13"/>
                  </a:lnTo>
                  <a:lnTo>
                    <a:pt x="0" y="18"/>
                  </a:lnTo>
                  <a:lnTo>
                    <a:pt x="8" y="17"/>
                  </a:lnTo>
                  <a:lnTo>
                    <a:pt x="0" y="25"/>
                  </a:lnTo>
                  <a:lnTo>
                    <a:pt x="4" y="31"/>
                  </a:lnTo>
                  <a:lnTo>
                    <a:pt x="8" y="24"/>
                  </a:lnTo>
                  <a:lnTo>
                    <a:pt x="0" y="25"/>
                  </a:lnTo>
                  <a:close/>
                </a:path>
              </a:pathLst>
            </a:custGeom>
            <a:solidFill>
              <a:srgbClr val="000000"/>
            </a:solidFill>
            <a:ln w="9525">
              <a:noFill/>
              <a:round/>
              <a:headEnd/>
              <a:tailEnd/>
            </a:ln>
          </p:spPr>
          <p:txBody>
            <a:bodyPr/>
            <a:lstStyle/>
            <a:p>
              <a:endParaRPr lang="en-US"/>
            </a:p>
          </p:txBody>
        </p:sp>
        <p:sp>
          <p:nvSpPr>
            <p:cNvPr id="3204" name="Freeform 118"/>
            <p:cNvSpPr>
              <a:spLocks/>
            </p:cNvSpPr>
            <p:nvPr/>
          </p:nvSpPr>
          <p:spPr bwMode="auto">
            <a:xfrm>
              <a:off x="3097" y="1498"/>
              <a:ext cx="32" cy="53"/>
            </a:xfrm>
            <a:custGeom>
              <a:avLst/>
              <a:gdLst>
                <a:gd name="T0" fmla="*/ 0 w 32"/>
                <a:gd name="T1" fmla="*/ 13 h 53"/>
                <a:gd name="T2" fmla="*/ 0 w 32"/>
                <a:gd name="T3" fmla="*/ 13 h 53"/>
                <a:gd name="T4" fmla="*/ 4 w 32"/>
                <a:gd name="T5" fmla="*/ 15 h 53"/>
                <a:gd name="T6" fmla="*/ 9 w 32"/>
                <a:gd name="T7" fmla="*/ 26 h 53"/>
                <a:gd name="T8" fmla="*/ 16 w 32"/>
                <a:gd name="T9" fmla="*/ 40 h 53"/>
                <a:gd name="T10" fmla="*/ 24 w 32"/>
                <a:gd name="T11" fmla="*/ 53 h 53"/>
                <a:gd name="T12" fmla="*/ 32 w 32"/>
                <a:gd name="T13" fmla="*/ 45 h 53"/>
                <a:gd name="T14" fmla="*/ 26 w 32"/>
                <a:gd name="T15" fmla="*/ 36 h 53"/>
                <a:gd name="T16" fmla="*/ 20 w 32"/>
                <a:gd name="T17" fmla="*/ 22 h 53"/>
                <a:gd name="T18" fmla="*/ 13 w 32"/>
                <a:gd name="T19" fmla="*/ 9 h 53"/>
                <a:gd name="T20" fmla="*/ 0 w 32"/>
                <a:gd name="T21" fmla="*/ 0 h 53"/>
                <a:gd name="T22" fmla="*/ 0 w 32"/>
                <a:gd name="T23" fmla="*/ 0 h 53"/>
                <a:gd name="T24" fmla="*/ 0 w 32"/>
                <a:gd name="T25" fmla="*/ 13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53"/>
                <a:gd name="T41" fmla="*/ 32 w 32"/>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53">
                  <a:moveTo>
                    <a:pt x="0" y="13"/>
                  </a:moveTo>
                  <a:lnTo>
                    <a:pt x="0" y="13"/>
                  </a:lnTo>
                  <a:lnTo>
                    <a:pt x="4" y="15"/>
                  </a:lnTo>
                  <a:lnTo>
                    <a:pt x="9" y="26"/>
                  </a:lnTo>
                  <a:lnTo>
                    <a:pt x="16" y="40"/>
                  </a:lnTo>
                  <a:lnTo>
                    <a:pt x="24" y="53"/>
                  </a:lnTo>
                  <a:lnTo>
                    <a:pt x="32" y="45"/>
                  </a:lnTo>
                  <a:lnTo>
                    <a:pt x="26" y="36"/>
                  </a:lnTo>
                  <a:lnTo>
                    <a:pt x="20" y="22"/>
                  </a:lnTo>
                  <a:lnTo>
                    <a:pt x="13" y="9"/>
                  </a:lnTo>
                  <a:lnTo>
                    <a:pt x="0" y="0"/>
                  </a:lnTo>
                  <a:lnTo>
                    <a:pt x="0" y="13"/>
                  </a:lnTo>
                  <a:close/>
                </a:path>
              </a:pathLst>
            </a:custGeom>
            <a:solidFill>
              <a:srgbClr val="000000"/>
            </a:solidFill>
            <a:ln w="9525">
              <a:noFill/>
              <a:round/>
              <a:headEnd/>
              <a:tailEnd/>
            </a:ln>
          </p:spPr>
          <p:txBody>
            <a:bodyPr/>
            <a:lstStyle/>
            <a:p>
              <a:endParaRPr lang="en-US"/>
            </a:p>
          </p:txBody>
        </p:sp>
        <p:sp>
          <p:nvSpPr>
            <p:cNvPr id="3205" name="Freeform 119"/>
            <p:cNvSpPr>
              <a:spLocks/>
            </p:cNvSpPr>
            <p:nvPr/>
          </p:nvSpPr>
          <p:spPr bwMode="auto">
            <a:xfrm>
              <a:off x="3055" y="1498"/>
              <a:ext cx="42" cy="63"/>
            </a:xfrm>
            <a:custGeom>
              <a:avLst/>
              <a:gdLst>
                <a:gd name="T0" fmla="*/ 14 w 42"/>
                <a:gd name="T1" fmla="*/ 60 h 63"/>
                <a:gd name="T2" fmla="*/ 14 w 42"/>
                <a:gd name="T3" fmla="*/ 59 h 63"/>
                <a:gd name="T4" fmla="*/ 13 w 42"/>
                <a:gd name="T5" fmla="*/ 50 h 63"/>
                <a:gd name="T6" fmla="*/ 13 w 42"/>
                <a:gd name="T7" fmla="*/ 41 h 63"/>
                <a:gd name="T8" fmla="*/ 17 w 42"/>
                <a:gd name="T9" fmla="*/ 34 h 63"/>
                <a:gd name="T10" fmla="*/ 21 w 42"/>
                <a:gd name="T11" fmla="*/ 26 h 63"/>
                <a:gd name="T12" fmla="*/ 27 w 42"/>
                <a:gd name="T13" fmla="*/ 20 h 63"/>
                <a:gd name="T14" fmla="*/ 34 w 42"/>
                <a:gd name="T15" fmla="*/ 16 h 63"/>
                <a:gd name="T16" fmla="*/ 39 w 42"/>
                <a:gd name="T17" fmla="*/ 13 h 63"/>
                <a:gd name="T18" fmla="*/ 42 w 42"/>
                <a:gd name="T19" fmla="*/ 13 h 63"/>
                <a:gd name="T20" fmla="*/ 42 w 42"/>
                <a:gd name="T21" fmla="*/ 0 h 63"/>
                <a:gd name="T22" fmla="*/ 35 w 42"/>
                <a:gd name="T23" fmla="*/ 2 h 63"/>
                <a:gd name="T24" fmla="*/ 27 w 42"/>
                <a:gd name="T25" fmla="*/ 5 h 63"/>
                <a:gd name="T26" fmla="*/ 19 w 42"/>
                <a:gd name="T27" fmla="*/ 12 h 63"/>
                <a:gd name="T28" fmla="*/ 13 w 42"/>
                <a:gd name="T29" fmla="*/ 20 h 63"/>
                <a:gd name="T30" fmla="*/ 7 w 42"/>
                <a:gd name="T31" fmla="*/ 29 h 63"/>
                <a:gd name="T32" fmla="*/ 2 w 42"/>
                <a:gd name="T33" fmla="*/ 39 h 63"/>
                <a:gd name="T34" fmla="*/ 0 w 42"/>
                <a:gd name="T35" fmla="*/ 50 h 63"/>
                <a:gd name="T36" fmla="*/ 3 w 42"/>
                <a:gd name="T37" fmla="*/ 63 h 63"/>
                <a:gd name="T38" fmla="*/ 3 w 42"/>
                <a:gd name="T39" fmla="*/ 62 h 63"/>
                <a:gd name="T40" fmla="*/ 14 w 42"/>
                <a:gd name="T41" fmla="*/ 60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63"/>
                <a:gd name="T65" fmla="*/ 42 w 42"/>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63">
                  <a:moveTo>
                    <a:pt x="14" y="60"/>
                  </a:moveTo>
                  <a:lnTo>
                    <a:pt x="14" y="59"/>
                  </a:lnTo>
                  <a:lnTo>
                    <a:pt x="13" y="50"/>
                  </a:lnTo>
                  <a:lnTo>
                    <a:pt x="13" y="41"/>
                  </a:lnTo>
                  <a:lnTo>
                    <a:pt x="17" y="34"/>
                  </a:lnTo>
                  <a:lnTo>
                    <a:pt x="21" y="26"/>
                  </a:lnTo>
                  <a:lnTo>
                    <a:pt x="27" y="20"/>
                  </a:lnTo>
                  <a:lnTo>
                    <a:pt x="34" y="16"/>
                  </a:lnTo>
                  <a:lnTo>
                    <a:pt x="39" y="13"/>
                  </a:lnTo>
                  <a:lnTo>
                    <a:pt x="42" y="13"/>
                  </a:lnTo>
                  <a:lnTo>
                    <a:pt x="42" y="0"/>
                  </a:lnTo>
                  <a:lnTo>
                    <a:pt x="35" y="2"/>
                  </a:lnTo>
                  <a:lnTo>
                    <a:pt x="27" y="5"/>
                  </a:lnTo>
                  <a:lnTo>
                    <a:pt x="19" y="12"/>
                  </a:lnTo>
                  <a:lnTo>
                    <a:pt x="13" y="20"/>
                  </a:lnTo>
                  <a:lnTo>
                    <a:pt x="7" y="29"/>
                  </a:lnTo>
                  <a:lnTo>
                    <a:pt x="2" y="39"/>
                  </a:lnTo>
                  <a:lnTo>
                    <a:pt x="0" y="50"/>
                  </a:lnTo>
                  <a:lnTo>
                    <a:pt x="3" y="63"/>
                  </a:lnTo>
                  <a:lnTo>
                    <a:pt x="3" y="62"/>
                  </a:lnTo>
                  <a:lnTo>
                    <a:pt x="14" y="60"/>
                  </a:lnTo>
                  <a:close/>
                </a:path>
              </a:pathLst>
            </a:custGeom>
            <a:solidFill>
              <a:srgbClr val="000000"/>
            </a:solidFill>
            <a:ln w="9525">
              <a:noFill/>
              <a:round/>
              <a:headEnd/>
              <a:tailEnd/>
            </a:ln>
          </p:spPr>
          <p:txBody>
            <a:bodyPr/>
            <a:lstStyle/>
            <a:p>
              <a:endParaRPr lang="en-US"/>
            </a:p>
          </p:txBody>
        </p:sp>
        <p:sp>
          <p:nvSpPr>
            <p:cNvPr id="3206" name="Freeform 120"/>
            <p:cNvSpPr>
              <a:spLocks/>
            </p:cNvSpPr>
            <p:nvPr/>
          </p:nvSpPr>
          <p:spPr bwMode="auto">
            <a:xfrm>
              <a:off x="3049" y="1558"/>
              <a:ext cx="24" cy="61"/>
            </a:xfrm>
            <a:custGeom>
              <a:avLst/>
              <a:gdLst>
                <a:gd name="T0" fmla="*/ 7 w 24"/>
                <a:gd name="T1" fmla="*/ 61 h 61"/>
                <a:gd name="T2" fmla="*/ 8 w 24"/>
                <a:gd name="T3" fmla="*/ 61 h 61"/>
                <a:gd name="T4" fmla="*/ 16 w 24"/>
                <a:gd name="T5" fmla="*/ 51 h 61"/>
                <a:gd name="T6" fmla="*/ 21 w 24"/>
                <a:gd name="T7" fmla="*/ 37 h 61"/>
                <a:gd name="T8" fmla="*/ 24 w 24"/>
                <a:gd name="T9" fmla="*/ 21 h 61"/>
                <a:gd name="T10" fmla="*/ 20 w 24"/>
                <a:gd name="T11" fmla="*/ 0 h 61"/>
                <a:gd name="T12" fmla="*/ 9 w 24"/>
                <a:gd name="T13" fmla="*/ 2 h 61"/>
                <a:gd name="T14" fmla="*/ 12 w 24"/>
                <a:gd name="T15" fmla="*/ 21 h 61"/>
                <a:gd name="T16" fmla="*/ 10 w 24"/>
                <a:gd name="T17" fmla="*/ 35 h 61"/>
                <a:gd name="T18" fmla="*/ 5 w 24"/>
                <a:gd name="T19" fmla="*/ 47 h 61"/>
                <a:gd name="T20" fmla="*/ 0 w 24"/>
                <a:gd name="T21" fmla="*/ 53 h 61"/>
                <a:gd name="T22" fmla="*/ 1 w 24"/>
                <a:gd name="T23" fmla="*/ 53 h 61"/>
                <a:gd name="T24" fmla="*/ 7 w 24"/>
                <a:gd name="T25" fmla="*/ 61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1"/>
                <a:gd name="T41" fmla="*/ 24 w 24"/>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1">
                  <a:moveTo>
                    <a:pt x="7" y="61"/>
                  </a:moveTo>
                  <a:lnTo>
                    <a:pt x="8" y="61"/>
                  </a:lnTo>
                  <a:lnTo>
                    <a:pt x="16" y="51"/>
                  </a:lnTo>
                  <a:lnTo>
                    <a:pt x="21" y="37"/>
                  </a:lnTo>
                  <a:lnTo>
                    <a:pt x="24" y="21"/>
                  </a:lnTo>
                  <a:lnTo>
                    <a:pt x="20" y="0"/>
                  </a:lnTo>
                  <a:lnTo>
                    <a:pt x="9" y="2"/>
                  </a:lnTo>
                  <a:lnTo>
                    <a:pt x="12" y="21"/>
                  </a:lnTo>
                  <a:lnTo>
                    <a:pt x="10" y="35"/>
                  </a:lnTo>
                  <a:lnTo>
                    <a:pt x="5" y="47"/>
                  </a:lnTo>
                  <a:lnTo>
                    <a:pt x="0" y="53"/>
                  </a:lnTo>
                  <a:lnTo>
                    <a:pt x="1" y="53"/>
                  </a:lnTo>
                  <a:lnTo>
                    <a:pt x="7" y="61"/>
                  </a:lnTo>
                  <a:close/>
                </a:path>
              </a:pathLst>
            </a:custGeom>
            <a:solidFill>
              <a:srgbClr val="000000"/>
            </a:solidFill>
            <a:ln w="9525">
              <a:noFill/>
              <a:round/>
              <a:headEnd/>
              <a:tailEnd/>
            </a:ln>
          </p:spPr>
          <p:txBody>
            <a:bodyPr/>
            <a:lstStyle/>
            <a:p>
              <a:endParaRPr lang="en-US"/>
            </a:p>
          </p:txBody>
        </p:sp>
        <p:sp>
          <p:nvSpPr>
            <p:cNvPr id="3207" name="Freeform 121"/>
            <p:cNvSpPr>
              <a:spLocks/>
            </p:cNvSpPr>
            <p:nvPr/>
          </p:nvSpPr>
          <p:spPr bwMode="auto">
            <a:xfrm>
              <a:off x="3016" y="1611"/>
              <a:ext cx="40" cy="20"/>
            </a:xfrm>
            <a:custGeom>
              <a:avLst/>
              <a:gdLst>
                <a:gd name="T0" fmla="*/ 1 w 40"/>
                <a:gd name="T1" fmla="*/ 19 h 20"/>
                <a:gd name="T2" fmla="*/ 0 w 40"/>
                <a:gd name="T3" fmla="*/ 19 h 20"/>
                <a:gd name="T4" fmla="*/ 5 w 40"/>
                <a:gd name="T5" fmla="*/ 20 h 20"/>
                <a:gd name="T6" fmla="*/ 8 w 40"/>
                <a:gd name="T7" fmla="*/ 20 h 20"/>
                <a:gd name="T8" fmla="*/ 13 w 40"/>
                <a:gd name="T9" fmla="*/ 19 h 20"/>
                <a:gd name="T10" fmla="*/ 19 w 40"/>
                <a:gd name="T11" fmla="*/ 18 h 20"/>
                <a:gd name="T12" fmla="*/ 25 w 40"/>
                <a:gd name="T13" fmla="*/ 16 h 20"/>
                <a:gd name="T14" fmla="*/ 31 w 40"/>
                <a:gd name="T15" fmla="*/ 14 h 20"/>
                <a:gd name="T16" fmla="*/ 36 w 40"/>
                <a:gd name="T17" fmla="*/ 11 h 20"/>
                <a:gd name="T18" fmla="*/ 40 w 40"/>
                <a:gd name="T19" fmla="*/ 8 h 20"/>
                <a:gd name="T20" fmla="*/ 34 w 40"/>
                <a:gd name="T21" fmla="*/ 0 h 20"/>
                <a:gd name="T22" fmla="*/ 30 w 40"/>
                <a:gd name="T23" fmla="*/ 1 h 20"/>
                <a:gd name="T24" fmla="*/ 27 w 40"/>
                <a:gd name="T25" fmla="*/ 4 h 20"/>
                <a:gd name="T26" fmla="*/ 23 w 40"/>
                <a:gd name="T27" fmla="*/ 5 h 20"/>
                <a:gd name="T28" fmla="*/ 17 w 40"/>
                <a:gd name="T29" fmla="*/ 7 h 20"/>
                <a:gd name="T30" fmla="*/ 13 w 40"/>
                <a:gd name="T31" fmla="*/ 8 h 20"/>
                <a:gd name="T32" fmla="*/ 8 w 40"/>
                <a:gd name="T33" fmla="*/ 7 h 20"/>
                <a:gd name="T34" fmla="*/ 5 w 40"/>
                <a:gd name="T35" fmla="*/ 7 h 20"/>
                <a:gd name="T36" fmla="*/ 4 w 40"/>
                <a:gd name="T37" fmla="*/ 8 h 20"/>
                <a:gd name="T38" fmla="*/ 3 w 40"/>
                <a:gd name="T39" fmla="*/ 8 h 20"/>
                <a:gd name="T40" fmla="*/ 1 w 40"/>
                <a:gd name="T41" fmla="*/ 19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
                <a:gd name="T64" fmla="*/ 0 h 20"/>
                <a:gd name="T65" fmla="*/ 40 w 40"/>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 h="20">
                  <a:moveTo>
                    <a:pt x="1" y="19"/>
                  </a:moveTo>
                  <a:lnTo>
                    <a:pt x="0" y="19"/>
                  </a:lnTo>
                  <a:lnTo>
                    <a:pt x="5" y="20"/>
                  </a:lnTo>
                  <a:lnTo>
                    <a:pt x="8" y="20"/>
                  </a:lnTo>
                  <a:lnTo>
                    <a:pt x="13" y="19"/>
                  </a:lnTo>
                  <a:lnTo>
                    <a:pt x="19" y="18"/>
                  </a:lnTo>
                  <a:lnTo>
                    <a:pt x="25" y="16"/>
                  </a:lnTo>
                  <a:lnTo>
                    <a:pt x="31" y="14"/>
                  </a:lnTo>
                  <a:lnTo>
                    <a:pt x="36" y="11"/>
                  </a:lnTo>
                  <a:lnTo>
                    <a:pt x="40" y="8"/>
                  </a:lnTo>
                  <a:lnTo>
                    <a:pt x="34" y="0"/>
                  </a:lnTo>
                  <a:lnTo>
                    <a:pt x="30" y="1"/>
                  </a:lnTo>
                  <a:lnTo>
                    <a:pt x="27" y="4"/>
                  </a:lnTo>
                  <a:lnTo>
                    <a:pt x="23" y="5"/>
                  </a:lnTo>
                  <a:lnTo>
                    <a:pt x="17" y="7"/>
                  </a:lnTo>
                  <a:lnTo>
                    <a:pt x="13" y="8"/>
                  </a:lnTo>
                  <a:lnTo>
                    <a:pt x="8" y="7"/>
                  </a:lnTo>
                  <a:lnTo>
                    <a:pt x="5" y="7"/>
                  </a:lnTo>
                  <a:lnTo>
                    <a:pt x="4" y="8"/>
                  </a:lnTo>
                  <a:lnTo>
                    <a:pt x="3" y="8"/>
                  </a:lnTo>
                  <a:lnTo>
                    <a:pt x="1" y="19"/>
                  </a:lnTo>
                  <a:close/>
                </a:path>
              </a:pathLst>
            </a:custGeom>
            <a:solidFill>
              <a:srgbClr val="000000"/>
            </a:solidFill>
            <a:ln w="9525">
              <a:noFill/>
              <a:round/>
              <a:headEnd/>
              <a:tailEnd/>
            </a:ln>
          </p:spPr>
          <p:txBody>
            <a:bodyPr/>
            <a:lstStyle/>
            <a:p>
              <a:endParaRPr lang="en-US"/>
            </a:p>
          </p:txBody>
        </p:sp>
        <p:sp>
          <p:nvSpPr>
            <p:cNvPr id="3208" name="Freeform 122"/>
            <p:cNvSpPr>
              <a:spLocks/>
            </p:cNvSpPr>
            <p:nvPr/>
          </p:nvSpPr>
          <p:spPr bwMode="auto">
            <a:xfrm>
              <a:off x="3010" y="1583"/>
              <a:ext cx="14" cy="47"/>
            </a:xfrm>
            <a:custGeom>
              <a:avLst/>
              <a:gdLst>
                <a:gd name="T0" fmla="*/ 0 w 14"/>
                <a:gd name="T1" fmla="*/ 4 h 47"/>
                <a:gd name="T2" fmla="*/ 0 w 14"/>
                <a:gd name="T3" fmla="*/ 4 h 47"/>
                <a:gd name="T4" fmla="*/ 1 w 14"/>
                <a:gd name="T5" fmla="*/ 13 h 47"/>
                <a:gd name="T6" fmla="*/ 1 w 14"/>
                <a:gd name="T7" fmla="*/ 26 h 47"/>
                <a:gd name="T8" fmla="*/ 0 w 14"/>
                <a:gd name="T9" fmla="*/ 36 h 47"/>
                <a:gd name="T10" fmla="*/ 7 w 14"/>
                <a:gd name="T11" fmla="*/ 47 h 47"/>
                <a:gd name="T12" fmla="*/ 9 w 14"/>
                <a:gd name="T13" fmla="*/ 36 h 47"/>
                <a:gd name="T14" fmla="*/ 11 w 14"/>
                <a:gd name="T15" fmla="*/ 36 h 47"/>
                <a:gd name="T16" fmla="*/ 12 w 14"/>
                <a:gd name="T17" fmla="*/ 26 h 47"/>
                <a:gd name="T18" fmla="*/ 14 w 14"/>
                <a:gd name="T19" fmla="*/ 13 h 47"/>
                <a:gd name="T20" fmla="*/ 11 w 14"/>
                <a:gd name="T21" fmla="*/ 0 h 47"/>
                <a:gd name="T22" fmla="*/ 11 w 14"/>
                <a:gd name="T23" fmla="*/ 0 h 47"/>
                <a:gd name="T24" fmla="*/ 0 w 1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47"/>
                <a:gd name="T41" fmla="*/ 14 w 1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47">
                  <a:moveTo>
                    <a:pt x="0" y="4"/>
                  </a:moveTo>
                  <a:lnTo>
                    <a:pt x="0" y="4"/>
                  </a:lnTo>
                  <a:lnTo>
                    <a:pt x="1" y="13"/>
                  </a:lnTo>
                  <a:lnTo>
                    <a:pt x="1" y="26"/>
                  </a:lnTo>
                  <a:lnTo>
                    <a:pt x="0" y="36"/>
                  </a:lnTo>
                  <a:lnTo>
                    <a:pt x="7" y="47"/>
                  </a:lnTo>
                  <a:lnTo>
                    <a:pt x="9" y="36"/>
                  </a:lnTo>
                  <a:lnTo>
                    <a:pt x="11" y="36"/>
                  </a:lnTo>
                  <a:lnTo>
                    <a:pt x="12" y="26"/>
                  </a:lnTo>
                  <a:lnTo>
                    <a:pt x="14" y="13"/>
                  </a:lnTo>
                  <a:lnTo>
                    <a:pt x="11" y="0"/>
                  </a:lnTo>
                  <a:lnTo>
                    <a:pt x="0" y="4"/>
                  </a:lnTo>
                  <a:close/>
                </a:path>
              </a:pathLst>
            </a:custGeom>
            <a:solidFill>
              <a:srgbClr val="000000"/>
            </a:solidFill>
            <a:ln w="9525">
              <a:noFill/>
              <a:round/>
              <a:headEnd/>
              <a:tailEnd/>
            </a:ln>
          </p:spPr>
          <p:txBody>
            <a:bodyPr/>
            <a:lstStyle/>
            <a:p>
              <a:endParaRPr lang="en-US"/>
            </a:p>
          </p:txBody>
        </p:sp>
        <p:sp>
          <p:nvSpPr>
            <p:cNvPr id="3209" name="Freeform 123"/>
            <p:cNvSpPr>
              <a:spLocks/>
            </p:cNvSpPr>
            <p:nvPr/>
          </p:nvSpPr>
          <p:spPr bwMode="auto">
            <a:xfrm>
              <a:off x="3086" y="1739"/>
              <a:ext cx="90" cy="411"/>
            </a:xfrm>
            <a:custGeom>
              <a:avLst/>
              <a:gdLst>
                <a:gd name="T0" fmla="*/ 78 w 90"/>
                <a:gd name="T1" fmla="*/ 411 h 411"/>
                <a:gd name="T2" fmla="*/ 86 w 90"/>
                <a:gd name="T3" fmla="*/ 298 h 411"/>
                <a:gd name="T4" fmla="*/ 90 w 90"/>
                <a:gd name="T5" fmla="*/ 179 h 411"/>
                <a:gd name="T6" fmla="*/ 85 w 90"/>
                <a:gd name="T7" fmla="*/ 73 h 411"/>
                <a:gd name="T8" fmla="*/ 69 w 90"/>
                <a:gd name="T9" fmla="*/ 0 h 411"/>
                <a:gd name="T10" fmla="*/ 60 w 90"/>
                <a:gd name="T11" fmla="*/ 15 h 411"/>
                <a:gd name="T12" fmla="*/ 50 w 90"/>
                <a:gd name="T13" fmla="*/ 32 h 411"/>
                <a:gd name="T14" fmla="*/ 39 w 90"/>
                <a:gd name="T15" fmla="*/ 52 h 411"/>
                <a:gd name="T16" fmla="*/ 28 w 90"/>
                <a:gd name="T17" fmla="*/ 73 h 411"/>
                <a:gd name="T18" fmla="*/ 17 w 90"/>
                <a:gd name="T19" fmla="*/ 94 h 411"/>
                <a:gd name="T20" fmla="*/ 9 w 90"/>
                <a:gd name="T21" fmla="*/ 112 h 411"/>
                <a:gd name="T22" fmla="*/ 3 w 90"/>
                <a:gd name="T23" fmla="*/ 125 h 411"/>
                <a:gd name="T24" fmla="*/ 0 w 90"/>
                <a:gd name="T25" fmla="*/ 134 h 411"/>
                <a:gd name="T26" fmla="*/ 4 w 90"/>
                <a:gd name="T27" fmla="*/ 136 h 411"/>
                <a:gd name="T28" fmla="*/ 9 w 90"/>
                <a:gd name="T29" fmla="*/ 138 h 411"/>
                <a:gd name="T30" fmla="*/ 14 w 90"/>
                <a:gd name="T31" fmla="*/ 140 h 411"/>
                <a:gd name="T32" fmla="*/ 20 w 90"/>
                <a:gd name="T33" fmla="*/ 142 h 411"/>
                <a:gd name="T34" fmla="*/ 26 w 90"/>
                <a:gd name="T35" fmla="*/ 145 h 411"/>
                <a:gd name="T36" fmla="*/ 31 w 90"/>
                <a:gd name="T37" fmla="*/ 147 h 411"/>
                <a:gd name="T38" fmla="*/ 36 w 90"/>
                <a:gd name="T39" fmla="*/ 150 h 411"/>
                <a:gd name="T40" fmla="*/ 41 w 90"/>
                <a:gd name="T41" fmla="*/ 153 h 411"/>
                <a:gd name="T42" fmla="*/ 34 w 90"/>
                <a:gd name="T43" fmla="*/ 170 h 411"/>
                <a:gd name="T44" fmla="*/ 28 w 90"/>
                <a:gd name="T45" fmla="*/ 187 h 411"/>
                <a:gd name="T46" fmla="*/ 24 w 90"/>
                <a:gd name="T47" fmla="*/ 201 h 411"/>
                <a:gd name="T48" fmla="*/ 19 w 90"/>
                <a:gd name="T49" fmla="*/ 212 h 411"/>
                <a:gd name="T50" fmla="*/ 31 w 90"/>
                <a:gd name="T51" fmla="*/ 213 h 411"/>
                <a:gd name="T52" fmla="*/ 39 w 90"/>
                <a:gd name="T53" fmla="*/ 228 h 411"/>
                <a:gd name="T54" fmla="*/ 47 w 90"/>
                <a:gd name="T55" fmla="*/ 256 h 411"/>
                <a:gd name="T56" fmla="*/ 52 w 90"/>
                <a:gd name="T57" fmla="*/ 288 h 411"/>
                <a:gd name="T58" fmla="*/ 56 w 90"/>
                <a:gd name="T59" fmla="*/ 323 h 411"/>
                <a:gd name="T60" fmla="*/ 57 w 90"/>
                <a:gd name="T61" fmla="*/ 357 h 411"/>
                <a:gd name="T62" fmla="*/ 58 w 90"/>
                <a:gd name="T63" fmla="*/ 384 h 411"/>
                <a:gd name="T64" fmla="*/ 57 w 90"/>
                <a:gd name="T65" fmla="*/ 401 h 411"/>
                <a:gd name="T66" fmla="*/ 62 w 90"/>
                <a:gd name="T67" fmla="*/ 403 h 411"/>
                <a:gd name="T68" fmla="*/ 68 w 90"/>
                <a:gd name="T69" fmla="*/ 406 h 411"/>
                <a:gd name="T70" fmla="*/ 74 w 90"/>
                <a:gd name="T71" fmla="*/ 409 h 411"/>
                <a:gd name="T72" fmla="*/ 78 w 90"/>
                <a:gd name="T73" fmla="*/ 411 h 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411"/>
                <a:gd name="T113" fmla="*/ 90 w 90"/>
                <a:gd name="T114" fmla="*/ 411 h 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411">
                  <a:moveTo>
                    <a:pt x="78" y="411"/>
                  </a:moveTo>
                  <a:lnTo>
                    <a:pt x="86" y="298"/>
                  </a:lnTo>
                  <a:lnTo>
                    <a:pt x="90" y="179"/>
                  </a:lnTo>
                  <a:lnTo>
                    <a:pt x="85" y="73"/>
                  </a:lnTo>
                  <a:lnTo>
                    <a:pt x="69" y="0"/>
                  </a:lnTo>
                  <a:lnTo>
                    <a:pt x="60" y="15"/>
                  </a:lnTo>
                  <a:lnTo>
                    <a:pt x="50" y="32"/>
                  </a:lnTo>
                  <a:lnTo>
                    <a:pt x="39" y="52"/>
                  </a:lnTo>
                  <a:lnTo>
                    <a:pt x="28" y="73"/>
                  </a:lnTo>
                  <a:lnTo>
                    <a:pt x="17" y="94"/>
                  </a:lnTo>
                  <a:lnTo>
                    <a:pt x="9" y="112"/>
                  </a:lnTo>
                  <a:lnTo>
                    <a:pt x="3" y="125"/>
                  </a:lnTo>
                  <a:lnTo>
                    <a:pt x="0" y="134"/>
                  </a:lnTo>
                  <a:lnTo>
                    <a:pt x="4" y="136"/>
                  </a:lnTo>
                  <a:lnTo>
                    <a:pt x="9" y="138"/>
                  </a:lnTo>
                  <a:lnTo>
                    <a:pt x="14" y="140"/>
                  </a:lnTo>
                  <a:lnTo>
                    <a:pt x="20" y="142"/>
                  </a:lnTo>
                  <a:lnTo>
                    <a:pt x="26" y="145"/>
                  </a:lnTo>
                  <a:lnTo>
                    <a:pt x="31" y="147"/>
                  </a:lnTo>
                  <a:lnTo>
                    <a:pt x="36" y="150"/>
                  </a:lnTo>
                  <a:lnTo>
                    <a:pt x="41" y="153"/>
                  </a:lnTo>
                  <a:lnTo>
                    <a:pt x="34" y="170"/>
                  </a:lnTo>
                  <a:lnTo>
                    <a:pt x="28" y="187"/>
                  </a:lnTo>
                  <a:lnTo>
                    <a:pt x="24" y="201"/>
                  </a:lnTo>
                  <a:lnTo>
                    <a:pt x="19" y="212"/>
                  </a:lnTo>
                  <a:lnTo>
                    <a:pt x="31" y="213"/>
                  </a:lnTo>
                  <a:lnTo>
                    <a:pt x="39" y="228"/>
                  </a:lnTo>
                  <a:lnTo>
                    <a:pt x="47" y="256"/>
                  </a:lnTo>
                  <a:lnTo>
                    <a:pt x="52" y="288"/>
                  </a:lnTo>
                  <a:lnTo>
                    <a:pt x="56" y="323"/>
                  </a:lnTo>
                  <a:lnTo>
                    <a:pt x="57" y="357"/>
                  </a:lnTo>
                  <a:lnTo>
                    <a:pt x="58" y="384"/>
                  </a:lnTo>
                  <a:lnTo>
                    <a:pt x="57" y="401"/>
                  </a:lnTo>
                  <a:lnTo>
                    <a:pt x="62" y="403"/>
                  </a:lnTo>
                  <a:lnTo>
                    <a:pt x="68" y="406"/>
                  </a:lnTo>
                  <a:lnTo>
                    <a:pt x="74" y="409"/>
                  </a:lnTo>
                  <a:lnTo>
                    <a:pt x="78" y="411"/>
                  </a:lnTo>
                  <a:close/>
                </a:path>
              </a:pathLst>
            </a:custGeom>
            <a:solidFill>
              <a:srgbClr val="000000"/>
            </a:solidFill>
            <a:ln w="9525">
              <a:noFill/>
              <a:round/>
              <a:headEnd/>
              <a:tailEnd/>
            </a:ln>
          </p:spPr>
          <p:txBody>
            <a:bodyPr/>
            <a:lstStyle/>
            <a:p>
              <a:endParaRPr lang="en-US"/>
            </a:p>
          </p:txBody>
        </p:sp>
        <p:sp>
          <p:nvSpPr>
            <p:cNvPr id="3210" name="Freeform 124"/>
            <p:cNvSpPr>
              <a:spLocks/>
            </p:cNvSpPr>
            <p:nvPr/>
          </p:nvSpPr>
          <p:spPr bwMode="auto">
            <a:xfrm>
              <a:off x="3169" y="1708"/>
              <a:ext cx="61" cy="82"/>
            </a:xfrm>
            <a:custGeom>
              <a:avLst/>
              <a:gdLst>
                <a:gd name="T0" fmla="*/ 0 w 61"/>
                <a:gd name="T1" fmla="*/ 33 h 82"/>
                <a:gd name="T2" fmla="*/ 0 w 61"/>
                <a:gd name="T3" fmla="*/ 53 h 82"/>
                <a:gd name="T4" fmla="*/ 4 w 61"/>
                <a:gd name="T5" fmla="*/ 57 h 82"/>
                <a:gd name="T6" fmla="*/ 10 w 61"/>
                <a:gd name="T7" fmla="*/ 61 h 82"/>
                <a:gd name="T8" fmla="*/ 18 w 61"/>
                <a:gd name="T9" fmla="*/ 67 h 82"/>
                <a:gd name="T10" fmla="*/ 24 w 61"/>
                <a:gd name="T11" fmla="*/ 71 h 82"/>
                <a:gd name="T12" fmla="*/ 31 w 61"/>
                <a:gd name="T13" fmla="*/ 76 h 82"/>
                <a:gd name="T14" fmla="*/ 38 w 61"/>
                <a:gd name="T15" fmla="*/ 79 h 82"/>
                <a:gd name="T16" fmla="*/ 44 w 61"/>
                <a:gd name="T17" fmla="*/ 81 h 82"/>
                <a:gd name="T18" fmla="*/ 48 w 61"/>
                <a:gd name="T19" fmla="*/ 82 h 82"/>
                <a:gd name="T20" fmla="*/ 55 w 61"/>
                <a:gd name="T21" fmla="*/ 71 h 82"/>
                <a:gd name="T22" fmla="*/ 60 w 61"/>
                <a:gd name="T23" fmla="*/ 45 h 82"/>
                <a:gd name="T24" fmla="*/ 61 w 61"/>
                <a:gd name="T25" fmla="*/ 18 h 82"/>
                <a:gd name="T26" fmla="*/ 56 w 61"/>
                <a:gd name="T27" fmla="*/ 1 h 82"/>
                <a:gd name="T28" fmla="*/ 52 w 61"/>
                <a:gd name="T29" fmla="*/ 0 h 82"/>
                <a:gd name="T30" fmla="*/ 47 w 61"/>
                <a:gd name="T31" fmla="*/ 2 h 82"/>
                <a:gd name="T32" fmla="*/ 40 w 61"/>
                <a:gd name="T33" fmla="*/ 5 h 82"/>
                <a:gd name="T34" fmla="*/ 31 w 61"/>
                <a:gd name="T35" fmla="*/ 10 h 82"/>
                <a:gd name="T36" fmla="*/ 23 w 61"/>
                <a:gd name="T37" fmla="*/ 15 h 82"/>
                <a:gd name="T38" fmla="*/ 15 w 61"/>
                <a:gd name="T39" fmla="*/ 22 h 82"/>
                <a:gd name="T40" fmla="*/ 7 w 61"/>
                <a:gd name="T41" fmla="*/ 28 h 82"/>
                <a:gd name="T42" fmla="*/ 0 w 61"/>
                <a:gd name="T43" fmla="*/ 33 h 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82"/>
                <a:gd name="T68" fmla="*/ 61 w 61"/>
                <a:gd name="T69" fmla="*/ 82 h 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82">
                  <a:moveTo>
                    <a:pt x="0" y="33"/>
                  </a:moveTo>
                  <a:lnTo>
                    <a:pt x="0" y="53"/>
                  </a:lnTo>
                  <a:lnTo>
                    <a:pt x="4" y="57"/>
                  </a:lnTo>
                  <a:lnTo>
                    <a:pt x="10" y="61"/>
                  </a:lnTo>
                  <a:lnTo>
                    <a:pt x="18" y="67"/>
                  </a:lnTo>
                  <a:lnTo>
                    <a:pt x="24" y="71"/>
                  </a:lnTo>
                  <a:lnTo>
                    <a:pt x="31" y="76"/>
                  </a:lnTo>
                  <a:lnTo>
                    <a:pt x="38" y="79"/>
                  </a:lnTo>
                  <a:lnTo>
                    <a:pt x="44" y="81"/>
                  </a:lnTo>
                  <a:lnTo>
                    <a:pt x="48" y="82"/>
                  </a:lnTo>
                  <a:lnTo>
                    <a:pt x="55" y="71"/>
                  </a:lnTo>
                  <a:lnTo>
                    <a:pt x="60" y="45"/>
                  </a:lnTo>
                  <a:lnTo>
                    <a:pt x="61" y="18"/>
                  </a:lnTo>
                  <a:lnTo>
                    <a:pt x="56" y="1"/>
                  </a:lnTo>
                  <a:lnTo>
                    <a:pt x="52" y="0"/>
                  </a:lnTo>
                  <a:lnTo>
                    <a:pt x="47" y="2"/>
                  </a:lnTo>
                  <a:lnTo>
                    <a:pt x="40" y="5"/>
                  </a:lnTo>
                  <a:lnTo>
                    <a:pt x="31" y="10"/>
                  </a:lnTo>
                  <a:lnTo>
                    <a:pt x="23" y="15"/>
                  </a:lnTo>
                  <a:lnTo>
                    <a:pt x="15" y="22"/>
                  </a:lnTo>
                  <a:lnTo>
                    <a:pt x="7" y="28"/>
                  </a:lnTo>
                  <a:lnTo>
                    <a:pt x="0" y="33"/>
                  </a:lnTo>
                  <a:close/>
                </a:path>
              </a:pathLst>
            </a:custGeom>
            <a:solidFill>
              <a:srgbClr val="006666"/>
            </a:solidFill>
            <a:ln w="9525">
              <a:noFill/>
              <a:round/>
              <a:headEnd/>
              <a:tailEnd/>
            </a:ln>
          </p:spPr>
          <p:txBody>
            <a:bodyPr/>
            <a:lstStyle/>
            <a:p>
              <a:endParaRPr lang="en-US"/>
            </a:p>
          </p:txBody>
        </p:sp>
        <p:sp>
          <p:nvSpPr>
            <p:cNvPr id="3211" name="Rectangle 125"/>
            <p:cNvSpPr>
              <a:spLocks noChangeArrowheads="1"/>
            </p:cNvSpPr>
            <p:nvPr/>
          </p:nvSpPr>
          <p:spPr bwMode="auto">
            <a:xfrm>
              <a:off x="3424" y="1825"/>
              <a:ext cx="464" cy="34"/>
            </a:xfrm>
            <a:prstGeom prst="rect">
              <a:avLst/>
            </a:prstGeom>
            <a:solidFill>
              <a:srgbClr val="009999"/>
            </a:solidFill>
            <a:ln w="9525">
              <a:noFill/>
              <a:miter lim="800000"/>
              <a:headEnd/>
              <a:tailEnd/>
            </a:ln>
          </p:spPr>
          <p:txBody>
            <a:bodyPr/>
            <a:lstStyle/>
            <a:p>
              <a:endParaRPr lang="en-US"/>
            </a:p>
          </p:txBody>
        </p:sp>
        <p:sp>
          <p:nvSpPr>
            <p:cNvPr id="3212" name="Freeform 126"/>
            <p:cNvSpPr>
              <a:spLocks/>
            </p:cNvSpPr>
            <p:nvPr/>
          </p:nvSpPr>
          <p:spPr bwMode="auto">
            <a:xfrm>
              <a:off x="3882" y="1818"/>
              <a:ext cx="12" cy="41"/>
            </a:xfrm>
            <a:custGeom>
              <a:avLst/>
              <a:gdLst>
                <a:gd name="T0" fmla="*/ 6 w 12"/>
                <a:gd name="T1" fmla="*/ 13 h 41"/>
                <a:gd name="T2" fmla="*/ 0 w 12"/>
                <a:gd name="T3" fmla="*/ 7 h 41"/>
                <a:gd name="T4" fmla="*/ 0 w 12"/>
                <a:gd name="T5" fmla="*/ 41 h 41"/>
                <a:gd name="T6" fmla="*/ 12 w 12"/>
                <a:gd name="T7" fmla="*/ 41 h 41"/>
                <a:gd name="T8" fmla="*/ 12 w 12"/>
                <a:gd name="T9" fmla="*/ 7 h 41"/>
                <a:gd name="T10" fmla="*/ 6 w 12"/>
                <a:gd name="T11" fmla="*/ 0 h 41"/>
                <a:gd name="T12" fmla="*/ 12 w 12"/>
                <a:gd name="T13" fmla="*/ 7 h 41"/>
                <a:gd name="T14" fmla="*/ 12 w 12"/>
                <a:gd name="T15" fmla="*/ 0 h 41"/>
                <a:gd name="T16" fmla="*/ 6 w 12"/>
                <a:gd name="T17" fmla="*/ 0 h 41"/>
                <a:gd name="T18" fmla="*/ 6 w 12"/>
                <a:gd name="T19" fmla="*/ 1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1"/>
                <a:gd name="T32" fmla="*/ 12 w 12"/>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1">
                  <a:moveTo>
                    <a:pt x="6" y="13"/>
                  </a:moveTo>
                  <a:lnTo>
                    <a:pt x="0" y="7"/>
                  </a:lnTo>
                  <a:lnTo>
                    <a:pt x="0" y="41"/>
                  </a:lnTo>
                  <a:lnTo>
                    <a:pt x="12" y="41"/>
                  </a:lnTo>
                  <a:lnTo>
                    <a:pt x="12" y="7"/>
                  </a:lnTo>
                  <a:lnTo>
                    <a:pt x="6" y="0"/>
                  </a:lnTo>
                  <a:lnTo>
                    <a:pt x="12" y="7"/>
                  </a:lnTo>
                  <a:lnTo>
                    <a:pt x="12" y="0"/>
                  </a:lnTo>
                  <a:lnTo>
                    <a:pt x="6" y="0"/>
                  </a:lnTo>
                  <a:lnTo>
                    <a:pt x="6" y="13"/>
                  </a:lnTo>
                  <a:close/>
                </a:path>
              </a:pathLst>
            </a:custGeom>
            <a:solidFill>
              <a:srgbClr val="000000"/>
            </a:solidFill>
            <a:ln w="9525">
              <a:noFill/>
              <a:round/>
              <a:headEnd/>
              <a:tailEnd/>
            </a:ln>
          </p:spPr>
          <p:txBody>
            <a:bodyPr/>
            <a:lstStyle/>
            <a:p>
              <a:endParaRPr lang="en-US"/>
            </a:p>
          </p:txBody>
        </p:sp>
        <p:sp>
          <p:nvSpPr>
            <p:cNvPr id="3213" name="Freeform 127"/>
            <p:cNvSpPr>
              <a:spLocks/>
            </p:cNvSpPr>
            <p:nvPr/>
          </p:nvSpPr>
          <p:spPr bwMode="auto">
            <a:xfrm>
              <a:off x="3417" y="1818"/>
              <a:ext cx="471" cy="13"/>
            </a:xfrm>
            <a:custGeom>
              <a:avLst/>
              <a:gdLst>
                <a:gd name="T0" fmla="*/ 13 w 471"/>
                <a:gd name="T1" fmla="*/ 7 h 13"/>
                <a:gd name="T2" fmla="*/ 7 w 471"/>
                <a:gd name="T3" fmla="*/ 13 h 13"/>
                <a:gd name="T4" fmla="*/ 471 w 471"/>
                <a:gd name="T5" fmla="*/ 13 h 13"/>
                <a:gd name="T6" fmla="*/ 471 w 471"/>
                <a:gd name="T7" fmla="*/ 0 h 13"/>
                <a:gd name="T8" fmla="*/ 7 w 471"/>
                <a:gd name="T9" fmla="*/ 0 h 13"/>
                <a:gd name="T10" fmla="*/ 0 w 471"/>
                <a:gd name="T11" fmla="*/ 7 h 13"/>
                <a:gd name="T12" fmla="*/ 7 w 471"/>
                <a:gd name="T13" fmla="*/ 0 h 13"/>
                <a:gd name="T14" fmla="*/ 0 w 471"/>
                <a:gd name="T15" fmla="*/ 0 h 13"/>
                <a:gd name="T16" fmla="*/ 0 w 471"/>
                <a:gd name="T17" fmla="*/ 7 h 13"/>
                <a:gd name="T18" fmla="*/ 13 w 471"/>
                <a:gd name="T19" fmla="*/ 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13"/>
                <a:gd name="T32" fmla="*/ 471 w 47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13">
                  <a:moveTo>
                    <a:pt x="13" y="7"/>
                  </a:moveTo>
                  <a:lnTo>
                    <a:pt x="7" y="13"/>
                  </a:lnTo>
                  <a:lnTo>
                    <a:pt x="471" y="13"/>
                  </a:lnTo>
                  <a:lnTo>
                    <a:pt x="471" y="0"/>
                  </a:lnTo>
                  <a:lnTo>
                    <a:pt x="7" y="0"/>
                  </a:lnTo>
                  <a:lnTo>
                    <a:pt x="0" y="7"/>
                  </a:lnTo>
                  <a:lnTo>
                    <a:pt x="7" y="0"/>
                  </a:lnTo>
                  <a:lnTo>
                    <a:pt x="0" y="0"/>
                  </a:lnTo>
                  <a:lnTo>
                    <a:pt x="0" y="7"/>
                  </a:lnTo>
                  <a:lnTo>
                    <a:pt x="13" y="7"/>
                  </a:lnTo>
                  <a:close/>
                </a:path>
              </a:pathLst>
            </a:custGeom>
            <a:solidFill>
              <a:srgbClr val="000000"/>
            </a:solidFill>
            <a:ln w="9525">
              <a:noFill/>
              <a:round/>
              <a:headEnd/>
              <a:tailEnd/>
            </a:ln>
          </p:spPr>
          <p:txBody>
            <a:bodyPr/>
            <a:lstStyle/>
            <a:p>
              <a:endParaRPr lang="en-US"/>
            </a:p>
          </p:txBody>
        </p:sp>
        <p:sp>
          <p:nvSpPr>
            <p:cNvPr id="3214" name="Freeform 128"/>
            <p:cNvSpPr>
              <a:spLocks/>
            </p:cNvSpPr>
            <p:nvPr/>
          </p:nvSpPr>
          <p:spPr bwMode="auto">
            <a:xfrm>
              <a:off x="3417" y="1825"/>
              <a:ext cx="13" cy="40"/>
            </a:xfrm>
            <a:custGeom>
              <a:avLst/>
              <a:gdLst>
                <a:gd name="T0" fmla="*/ 7 w 13"/>
                <a:gd name="T1" fmla="*/ 28 h 40"/>
                <a:gd name="T2" fmla="*/ 13 w 13"/>
                <a:gd name="T3" fmla="*/ 34 h 40"/>
                <a:gd name="T4" fmla="*/ 13 w 13"/>
                <a:gd name="T5" fmla="*/ 0 h 40"/>
                <a:gd name="T6" fmla="*/ 0 w 13"/>
                <a:gd name="T7" fmla="*/ 0 h 40"/>
                <a:gd name="T8" fmla="*/ 0 w 13"/>
                <a:gd name="T9" fmla="*/ 34 h 40"/>
                <a:gd name="T10" fmla="*/ 7 w 13"/>
                <a:gd name="T11" fmla="*/ 40 h 40"/>
                <a:gd name="T12" fmla="*/ 0 w 13"/>
                <a:gd name="T13" fmla="*/ 34 h 40"/>
                <a:gd name="T14" fmla="*/ 0 w 13"/>
                <a:gd name="T15" fmla="*/ 40 h 40"/>
                <a:gd name="T16" fmla="*/ 7 w 13"/>
                <a:gd name="T17" fmla="*/ 40 h 40"/>
                <a:gd name="T18" fmla="*/ 7 w 13"/>
                <a:gd name="T19" fmla="*/ 28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0"/>
                <a:gd name="T32" fmla="*/ 13 w 13"/>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0">
                  <a:moveTo>
                    <a:pt x="7" y="28"/>
                  </a:moveTo>
                  <a:lnTo>
                    <a:pt x="13" y="34"/>
                  </a:lnTo>
                  <a:lnTo>
                    <a:pt x="13" y="0"/>
                  </a:lnTo>
                  <a:lnTo>
                    <a:pt x="0" y="0"/>
                  </a:lnTo>
                  <a:lnTo>
                    <a:pt x="0" y="34"/>
                  </a:lnTo>
                  <a:lnTo>
                    <a:pt x="7" y="40"/>
                  </a:lnTo>
                  <a:lnTo>
                    <a:pt x="0" y="34"/>
                  </a:lnTo>
                  <a:lnTo>
                    <a:pt x="0" y="40"/>
                  </a:lnTo>
                  <a:lnTo>
                    <a:pt x="7" y="40"/>
                  </a:lnTo>
                  <a:lnTo>
                    <a:pt x="7" y="28"/>
                  </a:lnTo>
                  <a:close/>
                </a:path>
              </a:pathLst>
            </a:custGeom>
            <a:solidFill>
              <a:srgbClr val="000000"/>
            </a:solidFill>
            <a:ln w="9525">
              <a:noFill/>
              <a:round/>
              <a:headEnd/>
              <a:tailEnd/>
            </a:ln>
          </p:spPr>
          <p:txBody>
            <a:bodyPr/>
            <a:lstStyle/>
            <a:p>
              <a:endParaRPr lang="en-US"/>
            </a:p>
          </p:txBody>
        </p:sp>
        <p:sp>
          <p:nvSpPr>
            <p:cNvPr id="3215" name="Freeform 129"/>
            <p:cNvSpPr>
              <a:spLocks/>
            </p:cNvSpPr>
            <p:nvPr/>
          </p:nvSpPr>
          <p:spPr bwMode="auto">
            <a:xfrm>
              <a:off x="3424" y="1853"/>
              <a:ext cx="470" cy="12"/>
            </a:xfrm>
            <a:custGeom>
              <a:avLst/>
              <a:gdLst>
                <a:gd name="T0" fmla="*/ 458 w 470"/>
                <a:gd name="T1" fmla="*/ 6 h 12"/>
                <a:gd name="T2" fmla="*/ 464 w 470"/>
                <a:gd name="T3" fmla="*/ 0 h 12"/>
                <a:gd name="T4" fmla="*/ 0 w 470"/>
                <a:gd name="T5" fmla="*/ 0 h 12"/>
                <a:gd name="T6" fmla="*/ 0 w 470"/>
                <a:gd name="T7" fmla="*/ 12 h 12"/>
                <a:gd name="T8" fmla="*/ 464 w 470"/>
                <a:gd name="T9" fmla="*/ 12 h 12"/>
                <a:gd name="T10" fmla="*/ 470 w 470"/>
                <a:gd name="T11" fmla="*/ 6 h 12"/>
                <a:gd name="T12" fmla="*/ 464 w 470"/>
                <a:gd name="T13" fmla="*/ 12 h 12"/>
                <a:gd name="T14" fmla="*/ 470 w 470"/>
                <a:gd name="T15" fmla="*/ 12 h 12"/>
                <a:gd name="T16" fmla="*/ 470 w 470"/>
                <a:gd name="T17" fmla="*/ 6 h 12"/>
                <a:gd name="T18" fmla="*/ 458 w 470"/>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0"/>
                <a:gd name="T31" fmla="*/ 0 h 12"/>
                <a:gd name="T32" fmla="*/ 470 w 47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0" h="12">
                  <a:moveTo>
                    <a:pt x="458" y="6"/>
                  </a:moveTo>
                  <a:lnTo>
                    <a:pt x="464" y="0"/>
                  </a:lnTo>
                  <a:lnTo>
                    <a:pt x="0" y="0"/>
                  </a:lnTo>
                  <a:lnTo>
                    <a:pt x="0" y="12"/>
                  </a:lnTo>
                  <a:lnTo>
                    <a:pt x="464" y="12"/>
                  </a:lnTo>
                  <a:lnTo>
                    <a:pt x="470" y="6"/>
                  </a:lnTo>
                  <a:lnTo>
                    <a:pt x="464" y="12"/>
                  </a:lnTo>
                  <a:lnTo>
                    <a:pt x="470" y="12"/>
                  </a:lnTo>
                  <a:lnTo>
                    <a:pt x="470" y="6"/>
                  </a:lnTo>
                  <a:lnTo>
                    <a:pt x="458" y="6"/>
                  </a:lnTo>
                  <a:close/>
                </a:path>
              </a:pathLst>
            </a:custGeom>
            <a:solidFill>
              <a:srgbClr val="000000"/>
            </a:solidFill>
            <a:ln w="9525">
              <a:noFill/>
              <a:round/>
              <a:headEnd/>
              <a:tailEnd/>
            </a:ln>
          </p:spPr>
          <p:txBody>
            <a:bodyPr/>
            <a:lstStyle/>
            <a:p>
              <a:endParaRPr lang="en-US"/>
            </a:p>
          </p:txBody>
        </p:sp>
        <p:sp>
          <p:nvSpPr>
            <p:cNvPr id="3216" name="Freeform 130"/>
            <p:cNvSpPr>
              <a:spLocks/>
            </p:cNvSpPr>
            <p:nvPr/>
          </p:nvSpPr>
          <p:spPr bwMode="auto">
            <a:xfrm>
              <a:off x="3500" y="1670"/>
              <a:ext cx="309" cy="155"/>
            </a:xfrm>
            <a:custGeom>
              <a:avLst/>
              <a:gdLst>
                <a:gd name="T0" fmla="*/ 0 w 309"/>
                <a:gd name="T1" fmla="*/ 155 h 155"/>
                <a:gd name="T2" fmla="*/ 3 w 309"/>
                <a:gd name="T3" fmla="*/ 123 h 155"/>
                <a:gd name="T4" fmla="*/ 12 w 309"/>
                <a:gd name="T5" fmla="*/ 94 h 155"/>
                <a:gd name="T6" fmla="*/ 26 w 309"/>
                <a:gd name="T7" fmla="*/ 68 h 155"/>
                <a:gd name="T8" fmla="*/ 45 w 309"/>
                <a:gd name="T9" fmla="*/ 45 h 155"/>
                <a:gd name="T10" fmla="*/ 68 w 309"/>
                <a:gd name="T11" fmla="*/ 26 h 155"/>
                <a:gd name="T12" fmla="*/ 94 w 309"/>
                <a:gd name="T13" fmla="*/ 13 h 155"/>
                <a:gd name="T14" fmla="*/ 123 w 309"/>
                <a:gd name="T15" fmla="*/ 3 h 155"/>
                <a:gd name="T16" fmla="*/ 154 w 309"/>
                <a:gd name="T17" fmla="*/ 0 h 155"/>
                <a:gd name="T18" fmla="*/ 186 w 309"/>
                <a:gd name="T19" fmla="*/ 3 h 155"/>
                <a:gd name="T20" fmla="*/ 214 w 309"/>
                <a:gd name="T21" fmla="*/ 13 h 155"/>
                <a:gd name="T22" fmla="*/ 240 w 309"/>
                <a:gd name="T23" fmla="*/ 26 h 155"/>
                <a:gd name="T24" fmla="*/ 263 w 309"/>
                <a:gd name="T25" fmla="*/ 45 h 155"/>
                <a:gd name="T26" fmla="*/ 283 w 309"/>
                <a:gd name="T27" fmla="*/ 68 h 155"/>
                <a:gd name="T28" fmla="*/ 296 w 309"/>
                <a:gd name="T29" fmla="*/ 94 h 155"/>
                <a:gd name="T30" fmla="*/ 306 w 309"/>
                <a:gd name="T31" fmla="*/ 123 h 155"/>
                <a:gd name="T32" fmla="*/ 309 w 309"/>
                <a:gd name="T33" fmla="*/ 155 h 155"/>
                <a:gd name="T34" fmla="*/ 296 w 309"/>
                <a:gd name="T35" fmla="*/ 155 h 155"/>
                <a:gd name="T36" fmla="*/ 281 w 309"/>
                <a:gd name="T37" fmla="*/ 155 h 155"/>
                <a:gd name="T38" fmla="*/ 262 w 309"/>
                <a:gd name="T39" fmla="*/ 155 h 155"/>
                <a:gd name="T40" fmla="*/ 242 w 309"/>
                <a:gd name="T41" fmla="*/ 155 h 155"/>
                <a:gd name="T42" fmla="*/ 220 w 309"/>
                <a:gd name="T43" fmla="*/ 155 h 155"/>
                <a:gd name="T44" fmla="*/ 196 w 309"/>
                <a:gd name="T45" fmla="*/ 155 h 155"/>
                <a:gd name="T46" fmla="*/ 172 w 309"/>
                <a:gd name="T47" fmla="*/ 155 h 155"/>
                <a:gd name="T48" fmla="*/ 148 w 309"/>
                <a:gd name="T49" fmla="*/ 155 h 155"/>
                <a:gd name="T50" fmla="*/ 124 w 309"/>
                <a:gd name="T51" fmla="*/ 155 h 155"/>
                <a:gd name="T52" fmla="*/ 100 w 309"/>
                <a:gd name="T53" fmla="*/ 155 h 155"/>
                <a:gd name="T54" fmla="*/ 78 w 309"/>
                <a:gd name="T55" fmla="*/ 155 h 155"/>
                <a:gd name="T56" fmla="*/ 57 w 309"/>
                <a:gd name="T57" fmla="*/ 155 h 155"/>
                <a:gd name="T58" fmla="*/ 38 w 309"/>
                <a:gd name="T59" fmla="*/ 155 h 155"/>
                <a:gd name="T60" fmla="*/ 23 w 309"/>
                <a:gd name="T61" fmla="*/ 155 h 155"/>
                <a:gd name="T62" fmla="*/ 9 w 309"/>
                <a:gd name="T63" fmla="*/ 155 h 155"/>
                <a:gd name="T64" fmla="*/ 0 w 309"/>
                <a:gd name="T65" fmla="*/ 155 h 1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9"/>
                <a:gd name="T100" fmla="*/ 0 h 155"/>
                <a:gd name="T101" fmla="*/ 309 w 309"/>
                <a:gd name="T102" fmla="*/ 155 h 1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9" h="155">
                  <a:moveTo>
                    <a:pt x="0" y="155"/>
                  </a:moveTo>
                  <a:lnTo>
                    <a:pt x="3" y="123"/>
                  </a:lnTo>
                  <a:lnTo>
                    <a:pt x="12" y="94"/>
                  </a:lnTo>
                  <a:lnTo>
                    <a:pt x="26" y="68"/>
                  </a:lnTo>
                  <a:lnTo>
                    <a:pt x="45" y="45"/>
                  </a:lnTo>
                  <a:lnTo>
                    <a:pt x="68" y="26"/>
                  </a:lnTo>
                  <a:lnTo>
                    <a:pt x="94" y="13"/>
                  </a:lnTo>
                  <a:lnTo>
                    <a:pt x="123" y="3"/>
                  </a:lnTo>
                  <a:lnTo>
                    <a:pt x="154" y="0"/>
                  </a:lnTo>
                  <a:lnTo>
                    <a:pt x="186" y="3"/>
                  </a:lnTo>
                  <a:lnTo>
                    <a:pt x="214" y="13"/>
                  </a:lnTo>
                  <a:lnTo>
                    <a:pt x="240" y="26"/>
                  </a:lnTo>
                  <a:lnTo>
                    <a:pt x="263" y="45"/>
                  </a:lnTo>
                  <a:lnTo>
                    <a:pt x="283" y="68"/>
                  </a:lnTo>
                  <a:lnTo>
                    <a:pt x="296" y="94"/>
                  </a:lnTo>
                  <a:lnTo>
                    <a:pt x="306" y="123"/>
                  </a:lnTo>
                  <a:lnTo>
                    <a:pt x="309" y="155"/>
                  </a:lnTo>
                  <a:lnTo>
                    <a:pt x="296" y="155"/>
                  </a:lnTo>
                  <a:lnTo>
                    <a:pt x="281" y="155"/>
                  </a:lnTo>
                  <a:lnTo>
                    <a:pt x="262" y="155"/>
                  </a:lnTo>
                  <a:lnTo>
                    <a:pt x="242" y="155"/>
                  </a:lnTo>
                  <a:lnTo>
                    <a:pt x="220" y="155"/>
                  </a:lnTo>
                  <a:lnTo>
                    <a:pt x="196" y="155"/>
                  </a:lnTo>
                  <a:lnTo>
                    <a:pt x="172" y="155"/>
                  </a:lnTo>
                  <a:lnTo>
                    <a:pt x="148" y="155"/>
                  </a:lnTo>
                  <a:lnTo>
                    <a:pt x="124" y="155"/>
                  </a:lnTo>
                  <a:lnTo>
                    <a:pt x="100" y="155"/>
                  </a:lnTo>
                  <a:lnTo>
                    <a:pt x="78" y="155"/>
                  </a:lnTo>
                  <a:lnTo>
                    <a:pt x="57" y="155"/>
                  </a:lnTo>
                  <a:lnTo>
                    <a:pt x="38" y="155"/>
                  </a:lnTo>
                  <a:lnTo>
                    <a:pt x="23" y="155"/>
                  </a:lnTo>
                  <a:lnTo>
                    <a:pt x="9" y="155"/>
                  </a:lnTo>
                  <a:lnTo>
                    <a:pt x="0" y="155"/>
                  </a:lnTo>
                  <a:close/>
                </a:path>
              </a:pathLst>
            </a:custGeom>
            <a:solidFill>
              <a:srgbClr val="33B2B2"/>
            </a:solidFill>
            <a:ln w="9525">
              <a:noFill/>
              <a:round/>
              <a:headEnd/>
              <a:tailEnd/>
            </a:ln>
          </p:spPr>
          <p:txBody>
            <a:bodyPr/>
            <a:lstStyle/>
            <a:p>
              <a:endParaRPr lang="en-US"/>
            </a:p>
          </p:txBody>
        </p:sp>
        <p:sp>
          <p:nvSpPr>
            <p:cNvPr id="3217" name="Freeform 131"/>
            <p:cNvSpPr>
              <a:spLocks/>
            </p:cNvSpPr>
            <p:nvPr/>
          </p:nvSpPr>
          <p:spPr bwMode="auto">
            <a:xfrm>
              <a:off x="3494" y="1664"/>
              <a:ext cx="160" cy="161"/>
            </a:xfrm>
            <a:custGeom>
              <a:avLst/>
              <a:gdLst>
                <a:gd name="T0" fmla="*/ 160 w 160"/>
                <a:gd name="T1" fmla="*/ 0 h 161"/>
                <a:gd name="T2" fmla="*/ 160 w 160"/>
                <a:gd name="T3" fmla="*/ 0 h 161"/>
                <a:gd name="T4" fmla="*/ 128 w 160"/>
                <a:gd name="T5" fmla="*/ 4 h 161"/>
                <a:gd name="T6" fmla="*/ 98 w 160"/>
                <a:gd name="T7" fmla="*/ 14 h 161"/>
                <a:gd name="T8" fmla="*/ 71 w 160"/>
                <a:gd name="T9" fmla="*/ 28 h 161"/>
                <a:gd name="T10" fmla="*/ 47 w 160"/>
                <a:gd name="T11" fmla="*/ 47 h 161"/>
                <a:gd name="T12" fmla="*/ 28 w 160"/>
                <a:gd name="T13" fmla="*/ 71 h 161"/>
                <a:gd name="T14" fmla="*/ 13 w 160"/>
                <a:gd name="T15" fmla="*/ 98 h 161"/>
                <a:gd name="T16" fmla="*/ 4 w 160"/>
                <a:gd name="T17" fmla="*/ 128 h 161"/>
                <a:gd name="T18" fmla="*/ 0 w 160"/>
                <a:gd name="T19" fmla="*/ 161 h 161"/>
                <a:gd name="T20" fmla="*/ 12 w 160"/>
                <a:gd name="T21" fmla="*/ 161 h 161"/>
                <a:gd name="T22" fmla="*/ 14 w 160"/>
                <a:gd name="T23" fmla="*/ 130 h 161"/>
                <a:gd name="T24" fmla="*/ 24 w 160"/>
                <a:gd name="T25" fmla="*/ 102 h 161"/>
                <a:gd name="T26" fmla="*/ 36 w 160"/>
                <a:gd name="T27" fmla="*/ 77 h 161"/>
                <a:gd name="T28" fmla="*/ 55 w 160"/>
                <a:gd name="T29" fmla="*/ 55 h 161"/>
                <a:gd name="T30" fmla="*/ 77 w 160"/>
                <a:gd name="T31" fmla="*/ 37 h 161"/>
                <a:gd name="T32" fmla="*/ 102 w 160"/>
                <a:gd name="T33" fmla="*/ 24 h 161"/>
                <a:gd name="T34" fmla="*/ 130 w 160"/>
                <a:gd name="T35" fmla="*/ 15 h 161"/>
                <a:gd name="T36" fmla="*/ 160 w 160"/>
                <a:gd name="T37" fmla="*/ 13 h 161"/>
                <a:gd name="T38" fmla="*/ 160 w 160"/>
                <a:gd name="T39" fmla="*/ 13 h 161"/>
                <a:gd name="T40" fmla="*/ 160 w 160"/>
                <a:gd name="T41" fmla="*/ 0 h 1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61"/>
                <a:gd name="T65" fmla="*/ 160 w 160"/>
                <a:gd name="T66" fmla="*/ 161 h 1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61">
                  <a:moveTo>
                    <a:pt x="160" y="0"/>
                  </a:moveTo>
                  <a:lnTo>
                    <a:pt x="160" y="0"/>
                  </a:lnTo>
                  <a:lnTo>
                    <a:pt x="128" y="4"/>
                  </a:lnTo>
                  <a:lnTo>
                    <a:pt x="98" y="14"/>
                  </a:lnTo>
                  <a:lnTo>
                    <a:pt x="71" y="28"/>
                  </a:lnTo>
                  <a:lnTo>
                    <a:pt x="47" y="47"/>
                  </a:lnTo>
                  <a:lnTo>
                    <a:pt x="28" y="71"/>
                  </a:lnTo>
                  <a:lnTo>
                    <a:pt x="13" y="98"/>
                  </a:lnTo>
                  <a:lnTo>
                    <a:pt x="4" y="128"/>
                  </a:lnTo>
                  <a:lnTo>
                    <a:pt x="0" y="161"/>
                  </a:lnTo>
                  <a:lnTo>
                    <a:pt x="12" y="161"/>
                  </a:lnTo>
                  <a:lnTo>
                    <a:pt x="14" y="130"/>
                  </a:lnTo>
                  <a:lnTo>
                    <a:pt x="24" y="102"/>
                  </a:lnTo>
                  <a:lnTo>
                    <a:pt x="36" y="77"/>
                  </a:lnTo>
                  <a:lnTo>
                    <a:pt x="55" y="55"/>
                  </a:lnTo>
                  <a:lnTo>
                    <a:pt x="77" y="37"/>
                  </a:lnTo>
                  <a:lnTo>
                    <a:pt x="102" y="24"/>
                  </a:lnTo>
                  <a:lnTo>
                    <a:pt x="130" y="15"/>
                  </a:lnTo>
                  <a:lnTo>
                    <a:pt x="160" y="13"/>
                  </a:lnTo>
                  <a:lnTo>
                    <a:pt x="160" y="0"/>
                  </a:lnTo>
                  <a:close/>
                </a:path>
              </a:pathLst>
            </a:custGeom>
            <a:solidFill>
              <a:srgbClr val="000000"/>
            </a:solidFill>
            <a:ln w="9525">
              <a:noFill/>
              <a:round/>
              <a:headEnd/>
              <a:tailEnd/>
            </a:ln>
          </p:spPr>
          <p:txBody>
            <a:bodyPr/>
            <a:lstStyle/>
            <a:p>
              <a:endParaRPr lang="en-US"/>
            </a:p>
          </p:txBody>
        </p:sp>
        <p:sp>
          <p:nvSpPr>
            <p:cNvPr id="3218" name="Freeform 132"/>
            <p:cNvSpPr>
              <a:spLocks/>
            </p:cNvSpPr>
            <p:nvPr/>
          </p:nvSpPr>
          <p:spPr bwMode="auto">
            <a:xfrm>
              <a:off x="3654" y="1664"/>
              <a:ext cx="161" cy="167"/>
            </a:xfrm>
            <a:custGeom>
              <a:avLst/>
              <a:gdLst>
                <a:gd name="T0" fmla="*/ 155 w 161"/>
                <a:gd name="T1" fmla="*/ 167 h 167"/>
                <a:gd name="T2" fmla="*/ 161 w 161"/>
                <a:gd name="T3" fmla="*/ 161 h 167"/>
                <a:gd name="T4" fmla="*/ 157 w 161"/>
                <a:gd name="T5" fmla="*/ 128 h 167"/>
                <a:gd name="T6" fmla="*/ 147 w 161"/>
                <a:gd name="T7" fmla="*/ 98 h 167"/>
                <a:gd name="T8" fmla="*/ 133 w 161"/>
                <a:gd name="T9" fmla="*/ 71 h 167"/>
                <a:gd name="T10" fmla="*/ 113 w 161"/>
                <a:gd name="T11" fmla="*/ 47 h 167"/>
                <a:gd name="T12" fmla="*/ 89 w 161"/>
                <a:gd name="T13" fmla="*/ 28 h 167"/>
                <a:gd name="T14" fmla="*/ 62 w 161"/>
                <a:gd name="T15" fmla="*/ 14 h 167"/>
                <a:gd name="T16" fmla="*/ 33 w 161"/>
                <a:gd name="T17" fmla="*/ 4 h 167"/>
                <a:gd name="T18" fmla="*/ 0 w 161"/>
                <a:gd name="T19" fmla="*/ 0 h 167"/>
                <a:gd name="T20" fmla="*/ 0 w 161"/>
                <a:gd name="T21" fmla="*/ 13 h 167"/>
                <a:gd name="T22" fmla="*/ 31 w 161"/>
                <a:gd name="T23" fmla="*/ 15 h 167"/>
                <a:gd name="T24" fmla="*/ 58 w 161"/>
                <a:gd name="T25" fmla="*/ 24 h 167"/>
                <a:gd name="T26" fmla="*/ 83 w 161"/>
                <a:gd name="T27" fmla="*/ 37 h 167"/>
                <a:gd name="T28" fmla="*/ 105 w 161"/>
                <a:gd name="T29" fmla="*/ 55 h 167"/>
                <a:gd name="T30" fmla="*/ 124 w 161"/>
                <a:gd name="T31" fmla="*/ 77 h 167"/>
                <a:gd name="T32" fmla="*/ 137 w 161"/>
                <a:gd name="T33" fmla="*/ 102 h 167"/>
                <a:gd name="T34" fmla="*/ 146 w 161"/>
                <a:gd name="T35" fmla="*/ 130 h 167"/>
                <a:gd name="T36" fmla="*/ 148 w 161"/>
                <a:gd name="T37" fmla="*/ 161 h 167"/>
                <a:gd name="T38" fmla="*/ 155 w 161"/>
                <a:gd name="T39" fmla="*/ 154 h 167"/>
                <a:gd name="T40" fmla="*/ 155 w 161"/>
                <a:gd name="T41" fmla="*/ 167 h 167"/>
                <a:gd name="T42" fmla="*/ 161 w 161"/>
                <a:gd name="T43" fmla="*/ 167 h 167"/>
                <a:gd name="T44" fmla="*/ 161 w 161"/>
                <a:gd name="T45" fmla="*/ 161 h 167"/>
                <a:gd name="T46" fmla="*/ 155 w 161"/>
                <a:gd name="T47" fmla="*/ 167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
                <a:gd name="T73" fmla="*/ 0 h 167"/>
                <a:gd name="T74" fmla="*/ 161 w 161"/>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 h="167">
                  <a:moveTo>
                    <a:pt x="155" y="167"/>
                  </a:moveTo>
                  <a:lnTo>
                    <a:pt x="161" y="161"/>
                  </a:lnTo>
                  <a:lnTo>
                    <a:pt x="157" y="128"/>
                  </a:lnTo>
                  <a:lnTo>
                    <a:pt x="147" y="98"/>
                  </a:lnTo>
                  <a:lnTo>
                    <a:pt x="133" y="71"/>
                  </a:lnTo>
                  <a:lnTo>
                    <a:pt x="113" y="47"/>
                  </a:lnTo>
                  <a:lnTo>
                    <a:pt x="89" y="28"/>
                  </a:lnTo>
                  <a:lnTo>
                    <a:pt x="62" y="14"/>
                  </a:lnTo>
                  <a:lnTo>
                    <a:pt x="33" y="4"/>
                  </a:lnTo>
                  <a:lnTo>
                    <a:pt x="0" y="0"/>
                  </a:lnTo>
                  <a:lnTo>
                    <a:pt x="0" y="13"/>
                  </a:lnTo>
                  <a:lnTo>
                    <a:pt x="31" y="15"/>
                  </a:lnTo>
                  <a:lnTo>
                    <a:pt x="58" y="24"/>
                  </a:lnTo>
                  <a:lnTo>
                    <a:pt x="83" y="37"/>
                  </a:lnTo>
                  <a:lnTo>
                    <a:pt x="105" y="55"/>
                  </a:lnTo>
                  <a:lnTo>
                    <a:pt x="124" y="77"/>
                  </a:lnTo>
                  <a:lnTo>
                    <a:pt x="137" y="102"/>
                  </a:lnTo>
                  <a:lnTo>
                    <a:pt x="146" y="130"/>
                  </a:lnTo>
                  <a:lnTo>
                    <a:pt x="148" y="161"/>
                  </a:lnTo>
                  <a:lnTo>
                    <a:pt x="155" y="154"/>
                  </a:lnTo>
                  <a:lnTo>
                    <a:pt x="155" y="167"/>
                  </a:lnTo>
                  <a:lnTo>
                    <a:pt x="161" y="167"/>
                  </a:lnTo>
                  <a:lnTo>
                    <a:pt x="161" y="161"/>
                  </a:lnTo>
                  <a:lnTo>
                    <a:pt x="155" y="167"/>
                  </a:lnTo>
                  <a:close/>
                </a:path>
              </a:pathLst>
            </a:custGeom>
            <a:solidFill>
              <a:srgbClr val="000000"/>
            </a:solidFill>
            <a:ln w="9525">
              <a:noFill/>
              <a:round/>
              <a:headEnd/>
              <a:tailEnd/>
            </a:ln>
          </p:spPr>
          <p:txBody>
            <a:bodyPr/>
            <a:lstStyle/>
            <a:p>
              <a:endParaRPr lang="en-US"/>
            </a:p>
          </p:txBody>
        </p:sp>
        <p:sp>
          <p:nvSpPr>
            <p:cNvPr id="3219" name="Freeform 133"/>
            <p:cNvSpPr>
              <a:spLocks/>
            </p:cNvSpPr>
            <p:nvPr/>
          </p:nvSpPr>
          <p:spPr bwMode="auto">
            <a:xfrm>
              <a:off x="3494" y="1818"/>
              <a:ext cx="315" cy="13"/>
            </a:xfrm>
            <a:custGeom>
              <a:avLst/>
              <a:gdLst>
                <a:gd name="T0" fmla="*/ 0 w 315"/>
                <a:gd name="T1" fmla="*/ 7 h 13"/>
                <a:gd name="T2" fmla="*/ 6 w 315"/>
                <a:gd name="T3" fmla="*/ 13 h 13"/>
                <a:gd name="T4" fmla="*/ 15 w 315"/>
                <a:gd name="T5" fmla="*/ 13 h 13"/>
                <a:gd name="T6" fmla="*/ 29 w 315"/>
                <a:gd name="T7" fmla="*/ 13 h 13"/>
                <a:gd name="T8" fmla="*/ 44 w 315"/>
                <a:gd name="T9" fmla="*/ 13 h 13"/>
                <a:gd name="T10" fmla="*/ 63 w 315"/>
                <a:gd name="T11" fmla="*/ 13 h 13"/>
                <a:gd name="T12" fmla="*/ 84 w 315"/>
                <a:gd name="T13" fmla="*/ 13 h 13"/>
                <a:gd name="T14" fmla="*/ 106 w 315"/>
                <a:gd name="T15" fmla="*/ 13 h 13"/>
                <a:gd name="T16" fmla="*/ 130 w 315"/>
                <a:gd name="T17" fmla="*/ 13 h 13"/>
                <a:gd name="T18" fmla="*/ 154 w 315"/>
                <a:gd name="T19" fmla="*/ 13 h 13"/>
                <a:gd name="T20" fmla="*/ 178 w 315"/>
                <a:gd name="T21" fmla="*/ 13 h 13"/>
                <a:gd name="T22" fmla="*/ 202 w 315"/>
                <a:gd name="T23" fmla="*/ 13 h 13"/>
                <a:gd name="T24" fmla="*/ 226 w 315"/>
                <a:gd name="T25" fmla="*/ 13 h 13"/>
                <a:gd name="T26" fmla="*/ 248 w 315"/>
                <a:gd name="T27" fmla="*/ 13 h 13"/>
                <a:gd name="T28" fmla="*/ 268 w 315"/>
                <a:gd name="T29" fmla="*/ 13 h 13"/>
                <a:gd name="T30" fmla="*/ 287 w 315"/>
                <a:gd name="T31" fmla="*/ 13 h 13"/>
                <a:gd name="T32" fmla="*/ 302 w 315"/>
                <a:gd name="T33" fmla="*/ 13 h 13"/>
                <a:gd name="T34" fmla="*/ 315 w 315"/>
                <a:gd name="T35" fmla="*/ 13 h 13"/>
                <a:gd name="T36" fmla="*/ 315 w 315"/>
                <a:gd name="T37" fmla="*/ 0 h 13"/>
                <a:gd name="T38" fmla="*/ 302 w 315"/>
                <a:gd name="T39" fmla="*/ 0 h 13"/>
                <a:gd name="T40" fmla="*/ 287 w 315"/>
                <a:gd name="T41" fmla="*/ 0 h 13"/>
                <a:gd name="T42" fmla="*/ 268 w 315"/>
                <a:gd name="T43" fmla="*/ 0 h 13"/>
                <a:gd name="T44" fmla="*/ 248 w 315"/>
                <a:gd name="T45" fmla="*/ 0 h 13"/>
                <a:gd name="T46" fmla="*/ 226 w 315"/>
                <a:gd name="T47" fmla="*/ 0 h 13"/>
                <a:gd name="T48" fmla="*/ 202 w 315"/>
                <a:gd name="T49" fmla="*/ 0 h 13"/>
                <a:gd name="T50" fmla="*/ 178 w 315"/>
                <a:gd name="T51" fmla="*/ 0 h 13"/>
                <a:gd name="T52" fmla="*/ 154 w 315"/>
                <a:gd name="T53" fmla="*/ 0 h 13"/>
                <a:gd name="T54" fmla="*/ 130 w 315"/>
                <a:gd name="T55" fmla="*/ 0 h 13"/>
                <a:gd name="T56" fmla="*/ 106 w 315"/>
                <a:gd name="T57" fmla="*/ 0 h 13"/>
                <a:gd name="T58" fmla="*/ 84 w 315"/>
                <a:gd name="T59" fmla="*/ 0 h 13"/>
                <a:gd name="T60" fmla="*/ 63 w 315"/>
                <a:gd name="T61" fmla="*/ 0 h 13"/>
                <a:gd name="T62" fmla="*/ 44 w 315"/>
                <a:gd name="T63" fmla="*/ 0 h 13"/>
                <a:gd name="T64" fmla="*/ 29 w 315"/>
                <a:gd name="T65" fmla="*/ 0 h 13"/>
                <a:gd name="T66" fmla="*/ 15 w 315"/>
                <a:gd name="T67" fmla="*/ 0 h 13"/>
                <a:gd name="T68" fmla="*/ 6 w 315"/>
                <a:gd name="T69" fmla="*/ 0 h 13"/>
                <a:gd name="T70" fmla="*/ 12 w 315"/>
                <a:gd name="T71" fmla="*/ 7 h 13"/>
                <a:gd name="T72" fmla="*/ 0 w 315"/>
                <a:gd name="T73" fmla="*/ 7 h 13"/>
                <a:gd name="T74" fmla="*/ 0 w 315"/>
                <a:gd name="T75" fmla="*/ 13 h 13"/>
                <a:gd name="T76" fmla="*/ 6 w 315"/>
                <a:gd name="T77" fmla="*/ 13 h 13"/>
                <a:gd name="T78" fmla="*/ 0 w 315"/>
                <a:gd name="T79" fmla="*/ 7 h 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5"/>
                <a:gd name="T121" fmla="*/ 0 h 13"/>
                <a:gd name="T122" fmla="*/ 315 w 315"/>
                <a:gd name="T123" fmla="*/ 13 h 1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5" h="13">
                  <a:moveTo>
                    <a:pt x="0" y="7"/>
                  </a:moveTo>
                  <a:lnTo>
                    <a:pt x="6" y="13"/>
                  </a:lnTo>
                  <a:lnTo>
                    <a:pt x="15" y="13"/>
                  </a:lnTo>
                  <a:lnTo>
                    <a:pt x="29" y="13"/>
                  </a:lnTo>
                  <a:lnTo>
                    <a:pt x="44" y="13"/>
                  </a:lnTo>
                  <a:lnTo>
                    <a:pt x="63" y="13"/>
                  </a:lnTo>
                  <a:lnTo>
                    <a:pt x="84" y="13"/>
                  </a:lnTo>
                  <a:lnTo>
                    <a:pt x="106" y="13"/>
                  </a:lnTo>
                  <a:lnTo>
                    <a:pt x="130" y="13"/>
                  </a:lnTo>
                  <a:lnTo>
                    <a:pt x="154" y="13"/>
                  </a:lnTo>
                  <a:lnTo>
                    <a:pt x="178" y="13"/>
                  </a:lnTo>
                  <a:lnTo>
                    <a:pt x="202" y="13"/>
                  </a:lnTo>
                  <a:lnTo>
                    <a:pt x="226" y="13"/>
                  </a:lnTo>
                  <a:lnTo>
                    <a:pt x="248" y="13"/>
                  </a:lnTo>
                  <a:lnTo>
                    <a:pt x="268" y="13"/>
                  </a:lnTo>
                  <a:lnTo>
                    <a:pt x="287" y="13"/>
                  </a:lnTo>
                  <a:lnTo>
                    <a:pt x="302" y="13"/>
                  </a:lnTo>
                  <a:lnTo>
                    <a:pt x="315" y="13"/>
                  </a:lnTo>
                  <a:lnTo>
                    <a:pt x="315" y="0"/>
                  </a:lnTo>
                  <a:lnTo>
                    <a:pt x="302" y="0"/>
                  </a:lnTo>
                  <a:lnTo>
                    <a:pt x="287" y="0"/>
                  </a:lnTo>
                  <a:lnTo>
                    <a:pt x="268" y="0"/>
                  </a:lnTo>
                  <a:lnTo>
                    <a:pt x="248" y="0"/>
                  </a:lnTo>
                  <a:lnTo>
                    <a:pt x="226" y="0"/>
                  </a:lnTo>
                  <a:lnTo>
                    <a:pt x="202" y="0"/>
                  </a:lnTo>
                  <a:lnTo>
                    <a:pt x="178" y="0"/>
                  </a:lnTo>
                  <a:lnTo>
                    <a:pt x="154" y="0"/>
                  </a:lnTo>
                  <a:lnTo>
                    <a:pt x="130" y="0"/>
                  </a:lnTo>
                  <a:lnTo>
                    <a:pt x="106" y="0"/>
                  </a:lnTo>
                  <a:lnTo>
                    <a:pt x="84" y="0"/>
                  </a:lnTo>
                  <a:lnTo>
                    <a:pt x="63" y="0"/>
                  </a:lnTo>
                  <a:lnTo>
                    <a:pt x="44" y="0"/>
                  </a:lnTo>
                  <a:lnTo>
                    <a:pt x="29" y="0"/>
                  </a:lnTo>
                  <a:lnTo>
                    <a:pt x="15" y="0"/>
                  </a:lnTo>
                  <a:lnTo>
                    <a:pt x="6" y="0"/>
                  </a:lnTo>
                  <a:lnTo>
                    <a:pt x="12" y="7"/>
                  </a:lnTo>
                  <a:lnTo>
                    <a:pt x="0" y="7"/>
                  </a:lnTo>
                  <a:lnTo>
                    <a:pt x="0" y="13"/>
                  </a:lnTo>
                  <a:lnTo>
                    <a:pt x="6" y="13"/>
                  </a:lnTo>
                  <a:lnTo>
                    <a:pt x="0" y="7"/>
                  </a:lnTo>
                  <a:close/>
                </a:path>
              </a:pathLst>
            </a:custGeom>
            <a:solidFill>
              <a:srgbClr val="000000"/>
            </a:solidFill>
            <a:ln w="9525">
              <a:noFill/>
              <a:round/>
              <a:headEnd/>
              <a:tailEnd/>
            </a:ln>
          </p:spPr>
          <p:txBody>
            <a:bodyPr/>
            <a:lstStyle/>
            <a:p>
              <a:endParaRPr lang="en-US"/>
            </a:p>
          </p:txBody>
        </p:sp>
        <p:sp>
          <p:nvSpPr>
            <p:cNvPr id="3220" name="Freeform 134"/>
            <p:cNvSpPr>
              <a:spLocks/>
            </p:cNvSpPr>
            <p:nvPr/>
          </p:nvSpPr>
          <p:spPr bwMode="auto">
            <a:xfrm>
              <a:off x="3634" y="1650"/>
              <a:ext cx="40" cy="20"/>
            </a:xfrm>
            <a:custGeom>
              <a:avLst/>
              <a:gdLst>
                <a:gd name="T0" fmla="*/ 0 w 40"/>
                <a:gd name="T1" fmla="*/ 20 h 20"/>
                <a:gd name="T2" fmla="*/ 1 w 40"/>
                <a:gd name="T3" fmla="*/ 13 h 20"/>
                <a:gd name="T4" fmla="*/ 6 w 40"/>
                <a:gd name="T5" fmla="*/ 7 h 20"/>
                <a:gd name="T6" fmla="*/ 12 w 40"/>
                <a:gd name="T7" fmla="*/ 3 h 20"/>
                <a:gd name="T8" fmla="*/ 20 w 40"/>
                <a:gd name="T9" fmla="*/ 0 h 20"/>
                <a:gd name="T10" fmla="*/ 28 w 40"/>
                <a:gd name="T11" fmla="*/ 3 h 20"/>
                <a:gd name="T12" fmla="*/ 34 w 40"/>
                <a:gd name="T13" fmla="*/ 7 h 20"/>
                <a:gd name="T14" fmla="*/ 38 w 40"/>
                <a:gd name="T15" fmla="*/ 13 h 20"/>
                <a:gd name="T16" fmla="*/ 40 w 40"/>
                <a:gd name="T17" fmla="*/ 20 h 20"/>
                <a:gd name="T18" fmla="*/ 36 w 40"/>
                <a:gd name="T19" fmla="*/ 20 h 20"/>
                <a:gd name="T20" fmla="*/ 32 w 40"/>
                <a:gd name="T21" fmla="*/ 20 h 20"/>
                <a:gd name="T22" fmla="*/ 25 w 40"/>
                <a:gd name="T23" fmla="*/ 20 h 20"/>
                <a:gd name="T24" fmla="*/ 20 w 40"/>
                <a:gd name="T25" fmla="*/ 20 h 20"/>
                <a:gd name="T26" fmla="*/ 14 w 40"/>
                <a:gd name="T27" fmla="*/ 20 h 20"/>
                <a:gd name="T28" fmla="*/ 9 w 40"/>
                <a:gd name="T29" fmla="*/ 20 h 20"/>
                <a:gd name="T30" fmla="*/ 4 w 40"/>
                <a:gd name="T31" fmla="*/ 20 h 20"/>
                <a:gd name="T32" fmla="*/ 0 w 40"/>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0"/>
                <a:gd name="T53" fmla="*/ 40 w 4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0">
                  <a:moveTo>
                    <a:pt x="0" y="20"/>
                  </a:moveTo>
                  <a:lnTo>
                    <a:pt x="1" y="13"/>
                  </a:lnTo>
                  <a:lnTo>
                    <a:pt x="6" y="7"/>
                  </a:lnTo>
                  <a:lnTo>
                    <a:pt x="12" y="3"/>
                  </a:lnTo>
                  <a:lnTo>
                    <a:pt x="20" y="0"/>
                  </a:lnTo>
                  <a:lnTo>
                    <a:pt x="28" y="3"/>
                  </a:lnTo>
                  <a:lnTo>
                    <a:pt x="34" y="7"/>
                  </a:lnTo>
                  <a:lnTo>
                    <a:pt x="38" y="13"/>
                  </a:lnTo>
                  <a:lnTo>
                    <a:pt x="40" y="20"/>
                  </a:lnTo>
                  <a:lnTo>
                    <a:pt x="36" y="20"/>
                  </a:lnTo>
                  <a:lnTo>
                    <a:pt x="32" y="20"/>
                  </a:lnTo>
                  <a:lnTo>
                    <a:pt x="25" y="20"/>
                  </a:lnTo>
                  <a:lnTo>
                    <a:pt x="20" y="20"/>
                  </a:lnTo>
                  <a:lnTo>
                    <a:pt x="14" y="20"/>
                  </a:lnTo>
                  <a:lnTo>
                    <a:pt x="9" y="20"/>
                  </a:lnTo>
                  <a:lnTo>
                    <a:pt x="4" y="20"/>
                  </a:lnTo>
                  <a:lnTo>
                    <a:pt x="0" y="20"/>
                  </a:lnTo>
                  <a:close/>
                </a:path>
              </a:pathLst>
            </a:custGeom>
            <a:solidFill>
              <a:srgbClr val="000000"/>
            </a:solidFill>
            <a:ln w="9525">
              <a:noFill/>
              <a:round/>
              <a:headEnd/>
              <a:tailEnd/>
            </a:ln>
          </p:spPr>
          <p:txBody>
            <a:bodyPr/>
            <a:lstStyle/>
            <a:p>
              <a:endParaRPr lang="en-US"/>
            </a:p>
          </p:txBody>
        </p:sp>
        <p:sp>
          <p:nvSpPr>
            <p:cNvPr id="3221" name="Freeform 135"/>
            <p:cNvSpPr>
              <a:spLocks/>
            </p:cNvSpPr>
            <p:nvPr/>
          </p:nvSpPr>
          <p:spPr bwMode="auto">
            <a:xfrm>
              <a:off x="3628" y="1644"/>
              <a:ext cx="26" cy="26"/>
            </a:xfrm>
            <a:custGeom>
              <a:avLst/>
              <a:gdLst>
                <a:gd name="T0" fmla="*/ 26 w 26"/>
                <a:gd name="T1" fmla="*/ 0 h 26"/>
                <a:gd name="T2" fmla="*/ 26 w 26"/>
                <a:gd name="T3" fmla="*/ 0 h 26"/>
                <a:gd name="T4" fmla="*/ 16 w 26"/>
                <a:gd name="T5" fmla="*/ 3 h 26"/>
                <a:gd name="T6" fmla="*/ 7 w 26"/>
                <a:gd name="T7" fmla="*/ 9 h 26"/>
                <a:gd name="T8" fmla="*/ 2 w 26"/>
                <a:gd name="T9" fmla="*/ 17 h 26"/>
                <a:gd name="T10" fmla="*/ 0 w 26"/>
                <a:gd name="T11" fmla="*/ 26 h 26"/>
                <a:gd name="T12" fmla="*/ 13 w 26"/>
                <a:gd name="T13" fmla="*/ 26 h 26"/>
                <a:gd name="T14" fmla="*/ 13 w 26"/>
                <a:gd name="T15" fmla="*/ 21 h 26"/>
                <a:gd name="T16" fmla="*/ 16 w 26"/>
                <a:gd name="T17" fmla="*/ 17 h 26"/>
                <a:gd name="T18" fmla="*/ 20 w 26"/>
                <a:gd name="T19" fmla="*/ 14 h 26"/>
                <a:gd name="T20" fmla="*/ 26 w 26"/>
                <a:gd name="T21" fmla="*/ 13 h 26"/>
                <a:gd name="T22" fmla="*/ 26 w 26"/>
                <a:gd name="T23" fmla="*/ 13 h 26"/>
                <a:gd name="T24" fmla="*/ 26 w 26"/>
                <a:gd name="T25" fmla="*/ 0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6"/>
                <a:gd name="T41" fmla="*/ 26 w 26"/>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6">
                  <a:moveTo>
                    <a:pt x="26" y="0"/>
                  </a:moveTo>
                  <a:lnTo>
                    <a:pt x="26" y="0"/>
                  </a:lnTo>
                  <a:lnTo>
                    <a:pt x="16" y="3"/>
                  </a:lnTo>
                  <a:lnTo>
                    <a:pt x="7" y="9"/>
                  </a:lnTo>
                  <a:lnTo>
                    <a:pt x="2" y="17"/>
                  </a:lnTo>
                  <a:lnTo>
                    <a:pt x="0" y="26"/>
                  </a:lnTo>
                  <a:lnTo>
                    <a:pt x="13" y="26"/>
                  </a:lnTo>
                  <a:lnTo>
                    <a:pt x="13" y="21"/>
                  </a:lnTo>
                  <a:lnTo>
                    <a:pt x="16" y="17"/>
                  </a:lnTo>
                  <a:lnTo>
                    <a:pt x="20" y="14"/>
                  </a:lnTo>
                  <a:lnTo>
                    <a:pt x="26" y="13"/>
                  </a:lnTo>
                  <a:lnTo>
                    <a:pt x="26" y="0"/>
                  </a:lnTo>
                  <a:close/>
                </a:path>
              </a:pathLst>
            </a:custGeom>
            <a:solidFill>
              <a:srgbClr val="000000"/>
            </a:solidFill>
            <a:ln w="9525">
              <a:noFill/>
              <a:round/>
              <a:headEnd/>
              <a:tailEnd/>
            </a:ln>
          </p:spPr>
          <p:txBody>
            <a:bodyPr/>
            <a:lstStyle/>
            <a:p>
              <a:endParaRPr lang="en-US"/>
            </a:p>
          </p:txBody>
        </p:sp>
        <p:sp>
          <p:nvSpPr>
            <p:cNvPr id="3222" name="Freeform 136"/>
            <p:cNvSpPr>
              <a:spLocks/>
            </p:cNvSpPr>
            <p:nvPr/>
          </p:nvSpPr>
          <p:spPr bwMode="auto">
            <a:xfrm>
              <a:off x="3654" y="1644"/>
              <a:ext cx="26" cy="33"/>
            </a:xfrm>
            <a:custGeom>
              <a:avLst/>
              <a:gdLst>
                <a:gd name="T0" fmla="*/ 20 w 26"/>
                <a:gd name="T1" fmla="*/ 33 h 33"/>
                <a:gd name="T2" fmla="*/ 26 w 26"/>
                <a:gd name="T3" fmla="*/ 26 h 33"/>
                <a:gd name="T4" fmla="*/ 23 w 26"/>
                <a:gd name="T5" fmla="*/ 17 h 33"/>
                <a:gd name="T6" fmla="*/ 18 w 26"/>
                <a:gd name="T7" fmla="*/ 9 h 33"/>
                <a:gd name="T8" fmla="*/ 10 w 26"/>
                <a:gd name="T9" fmla="*/ 3 h 33"/>
                <a:gd name="T10" fmla="*/ 0 w 26"/>
                <a:gd name="T11" fmla="*/ 0 h 33"/>
                <a:gd name="T12" fmla="*/ 0 w 26"/>
                <a:gd name="T13" fmla="*/ 13 h 33"/>
                <a:gd name="T14" fmla="*/ 5 w 26"/>
                <a:gd name="T15" fmla="*/ 14 h 33"/>
                <a:gd name="T16" fmla="*/ 10 w 26"/>
                <a:gd name="T17" fmla="*/ 17 h 33"/>
                <a:gd name="T18" fmla="*/ 13 w 26"/>
                <a:gd name="T19" fmla="*/ 21 h 33"/>
                <a:gd name="T20" fmla="*/ 14 w 26"/>
                <a:gd name="T21" fmla="*/ 26 h 33"/>
                <a:gd name="T22" fmla="*/ 20 w 26"/>
                <a:gd name="T23" fmla="*/ 20 h 33"/>
                <a:gd name="T24" fmla="*/ 20 w 26"/>
                <a:gd name="T25" fmla="*/ 33 h 33"/>
                <a:gd name="T26" fmla="*/ 26 w 26"/>
                <a:gd name="T27" fmla="*/ 33 h 33"/>
                <a:gd name="T28" fmla="*/ 26 w 26"/>
                <a:gd name="T29" fmla="*/ 26 h 33"/>
                <a:gd name="T30" fmla="*/ 20 w 26"/>
                <a:gd name="T31" fmla="*/ 3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33"/>
                <a:gd name="T50" fmla="*/ 26 w 26"/>
                <a:gd name="T51" fmla="*/ 33 h 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33">
                  <a:moveTo>
                    <a:pt x="20" y="33"/>
                  </a:moveTo>
                  <a:lnTo>
                    <a:pt x="26" y="26"/>
                  </a:lnTo>
                  <a:lnTo>
                    <a:pt x="23" y="17"/>
                  </a:lnTo>
                  <a:lnTo>
                    <a:pt x="18" y="9"/>
                  </a:lnTo>
                  <a:lnTo>
                    <a:pt x="10" y="3"/>
                  </a:lnTo>
                  <a:lnTo>
                    <a:pt x="0" y="0"/>
                  </a:lnTo>
                  <a:lnTo>
                    <a:pt x="0" y="13"/>
                  </a:lnTo>
                  <a:lnTo>
                    <a:pt x="5" y="14"/>
                  </a:lnTo>
                  <a:lnTo>
                    <a:pt x="10" y="17"/>
                  </a:lnTo>
                  <a:lnTo>
                    <a:pt x="13" y="21"/>
                  </a:lnTo>
                  <a:lnTo>
                    <a:pt x="14" y="26"/>
                  </a:lnTo>
                  <a:lnTo>
                    <a:pt x="20" y="20"/>
                  </a:lnTo>
                  <a:lnTo>
                    <a:pt x="20" y="33"/>
                  </a:lnTo>
                  <a:lnTo>
                    <a:pt x="26" y="33"/>
                  </a:lnTo>
                  <a:lnTo>
                    <a:pt x="26" y="26"/>
                  </a:lnTo>
                  <a:lnTo>
                    <a:pt x="20" y="33"/>
                  </a:lnTo>
                  <a:close/>
                </a:path>
              </a:pathLst>
            </a:custGeom>
            <a:solidFill>
              <a:srgbClr val="000000"/>
            </a:solidFill>
            <a:ln w="9525">
              <a:noFill/>
              <a:round/>
              <a:headEnd/>
              <a:tailEnd/>
            </a:ln>
          </p:spPr>
          <p:txBody>
            <a:bodyPr/>
            <a:lstStyle/>
            <a:p>
              <a:endParaRPr lang="en-US"/>
            </a:p>
          </p:txBody>
        </p:sp>
        <p:sp>
          <p:nvSpPr>
            <p:cNvPr id="3223" name="Freeform 137"/>
            <p:cNvSpPr>
              <a:spLocks/>
            </p:cNvSpPr>
            <p:nvPr/>
          </p:nvSpPr>
          <p:spPr bwMode="auto">
            <a:xfrm>
              <a:off x="3628" y="1664"/>
              <a:ext cx="46" cy="13"/>
            </a:xfrm>
            <a:custGeom>
              <a:avLst/>
              <a:gdLst>
                <a:gd name="T0" fmla="*/ 0 w 46"/>
                <a:gd name="T1" fmla="*/ 6 h 13"/>
                <a:gd name="T2" fmla="*/ 6 w 46"/>
                <a:gd name="T3" fmla="*/ 12 h 13"/>
                <a:gd name="T4" fmla="*/ 10 w 46"/>
                <a:gd name="T5" fmla="*/ 13 h 13"/>
                <a:gd name="T6" fmla="*/ 15 w 46"/>
                <a:gd name="T7" fmla="*/ 13 h 13"/>
                <a:gd name="T8" fmla="*/ 20 w 46"/>
                <a:gd name="T9" fmla="*/ 13 h 13"/>
                <a:gd name="T10" fmla="*/ 26 w 46"/>
                <a:gd name="T11" fmla="*/ 13 h 13"/>
                <a:gd name="T12" fmla="*/ 31 w 46"/>
                <a:gd name="T13" fmla="*/ 13 h 13"/>
                <a:gd name="T14" fmla="*/ 38 w 46"/>
                <a:gd name="T15" fmla="*/ 13 h 13"/>
                <a:gd name="T16" fmla="*/ 42 w 46"/>
                <a:gd name="T17" fmla="*/ 13 h 13"/>
                <a:gd name="T18" fmla="*/ 46 w 46"/>
                <a:gd name="T19" fmla="*/ 13 h 13"/>
                <a:gd name="T20" fmla="*/ 46 w 46"/>
                <a:gd name="T21" fmla="*/ 0 h 13"/>
                <a:gd name="T22" fmla="*/ 42 w 46"/>
                <a:gd name="T23" fmla="*/ 0 h 13"/>
                <a:gd name="T24" fmla="*/ 38 w 46"/>
                <a:gd name="T25" fmla="*/ 0 h 13"/>
                <a:gd name="T26" fmla="*/ 31 w 46"/>
                <a:gd name="T27" fmla="*/ 0 h 13"/>
                <a:gd name="T28" fmla="*/ 26 w 46"/>
                <a:gd name="T29" fmla="*/ 0 h 13"/>
                <a:gd name="T30" fmla="*/ 20 w 46"/>
                <a:gd name="T31" fmla="*/ 0 h 13"/>
                <a:gd name="T32" fmla="*/ 15 w 46"/>
                <a:gd name="T33" fmla="*/ 0 h 13"/>
                <a:gd name="T34" fmla="*/ 10 w 46"/>
                <a:gd name="T35" fmla="*/ 0 h 13"/>
                <a:gd name="T36" fmla="*/ 6 w 46"/>
                <a:gd name="T37" fmla="*/ 1 h 13"/>
                <a:gd name="T38" fmla="*/ 13 w 46"/>
                <a:gd name="T39" fmla="*/ 6 h 13"/>
                <a:gd name="T40" fmla="*/ 0 w 46"/>
                <a:gd name="T41" fmla="*/ 6 h 13"/>
                <a:gd name="T42" fmla="*/ 1 w 46"/>
                <a:gd name="T43" fmla="*/ 13 h 13"/>
                <a:gd name="T44" fmla="*/ 6 w 46"/>
                <a:gd name="T45" fmla="*/ 12 h 13"/>
                <a:gd name="T46" fmla="*/ 0 w 46"/>
                <a:gd name="T47" fmla="*/ 6 h 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13"/>
                <a:gd name="T74" fmla="*/ 46 w 46"/>
                <a:gd name="T75" fmla="*/ 13 h 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13">
                  <a:moveTo>
                    <a:pt x="0" y="6"/>
                  </a:moveTo>
                  <a:lnTo>
                    <a:pt x="6" y="12"/>
                  </a:lnTo>
                  <a:lnTo>
                    <a:pt x="10" y="13"/>
                  </a:lnTo>
                  <a:lnTo>
                    <a:pt x="15" y="13"/>
                  </a:lnTo>
                  <a:lnTo>
                    <a:pt x="20" y="13"/>
                  </a:lnTo>
                  <a:lnTo>
                    <a:pt x="26" y="13"/>
                  </a:lnTo>
                  <a:lnTo>
                    <a:pt x="31" y="13"/>
                  </a:lnTo>
                  <a:lnTo>
                    <a:pt x="38" y="13"/>
                  </a:lnTo>
                  <a:lnTo>
                    <a:pt x="42" y="13"/>
                  </a:lnTo>
                  <a:lnTo>
                    <a:pt x="46" y="13"/>
                  </a:lnTo>
                  <a:lnTo>
                    <a:pt x="46" y="0"/>
                  </a:lnTo>
                  <a:lnTo>
                    <a:pt x="42" y="0"/>
                  </a:lnTo>
                  <a:lnTo>
                    <a:pt x="38" y="0"/>
                  </a:lnTo>
                  <a:lnTo>
                    <a:pt x="31" y="0"/>
                  </a:lnTo>
                  <a:lnTo>
                    <a:pt x="26" y="0"/>
                  </a:lnTo>
                  <a:lnTo>
                    <a:pt x="20" y="0"/>
                  </a:lnTo>
                  <a:lnTo>
                    <a:pt x="15" y="0"/>
                  </a:lnTo>
                  <a:lnTo>
                    <a:pt x="10" y="0"/>
                  </a:lnTo>
                  <a:lnTo>
                    <a:pt x="6" y="1"/>
                  </a:lnTo>
                  <a:lnTo>
                    <a:pt x="13" y="6"/>
                  </a:lnTo>
                  <a:lnTo>
                    <a:pt x="0" y="6"/>
                  </a:lnTo>
                  <a:lnTo>
                    <a:pt x="1" y="13"/>
                  </a:lnTo>
                  <a:lnTo>
                    <a:pt x="6" y="12"/>
                  </a:lnTo>
                  <a:lnTo>
                    <a:pt x="0" y="6"/>
                  </a:lnTo>
                  <a:close/>
                </a:path>
              </a:pathLst>
            </a:custGeom>
            <a:solidFill>
              <a:srgbClr val="000000"/>
            </a:solidFill>
            <a:ln w="9525">
              <a:noFill/>
              <a:round/>
              <a:headEnd/>
              <a:tailEnd/>
            </a:ln>
          </p:spPr>
          <p:txBody>
            <a:bodyPr/>
            <a:lstStyle/>
            <a:p>
              <a:endParaRPr lang="en-US"/>
            </a:p>
          </p:txBody>
        </p:sp>
        <p:sp>
          <p:nvSpPr>
            <p:cNvPr id="3224" name="Freeform 138"/>
            <p:cNvSpPr>
              <a:spLocks/>
            </p:cNvSpPr>
            <p:nvPr/>
          </p:nvSpPr>
          <p:spPr bwMode="auto">
            <a:xfrm>
              <a:off x="3545" y="1694"/>
              <a:ext cx="102" cy="95"/>
            </a:xfrm>
            <a:custGeom>
              <a:avLst/>
              <a:gdLst>
                <a:gd name="T0" fmla="*/ 102 w 102"/>
                <a:gd name="T1" fmla="*/ 0 h 95"/>
                <a:gd name="T2" fmla="*/ 86 w 102"/>
                <a:gd name="T3" fmla="*/ 6 h 95"/>
                <a:gd name="T4" fmla="*/ 70 w 102"/>
                <a:gd name="T5" fmla="*/ 15 h 95"/>
                <a:gd name="T6" fmla="*/ 53 w 102"/>
                <a:gd name="T7" fmla="*/ 29 h 95"/>
                <a:gd name="T8" fmla="*/ 36 w 102"/>
                <a:gd name="T9" fmla="*/ 44 h 95"/>
                <a:gd name="T10" fmla="*/ 22 w 102"/>
                <a:gd name="T11" fmla="*/ 61 h 95"/>
                <a:gd name="T12" fmla="*/ 10 w 102"/>
                <a:gd name="T13" fmla="*/ 75 h 95"/>
                <a:gd name="T14" fmla="*/ 3 w 102"/>
                <a:gd name="T15" fmla="*/ 88 h 95"/>
                <a:gd name="T16" fmla="*/ 0 w 102"/>
                <a:gd name="T17" fmla="*/ 95 h 95"/>
                <a:gd name="T18" fmla="*/ 4 w 102"/>
                <a:gd name="T19" fmla="*/ 95 h 95"/>
                <a:gd name="T20" fmla="*/ 9 w 102"/>
                <a:gd name="T21" fmla="*/ 95 h 95"/>
                <a:gd name="T22" fmla="*/ 14 w 102"/>
                <a:gd name="T23" fmla="*/ 95 h 95"/>
                <a:gd name="T24" fmla="*/ 20 w 102"/>
                <a:gd name="T25" fmla="*/ 95 h 95"/>
                <a:gd name="T26" fmla="*/ 25 w 102"/>
                <a:gd name="T27" fmla="*/ 95 h 95"/>
                <a:gd name="T28" fmla="*/ 30 w 102"/>
                <a:gd name="T29" fmla="*/ 95 h 95"/>
                <a:gd name="T30" fmla="*/ 34 w 102"/>
                <a:gd name="T31" fmla="*/ 95 h 95"/>
                <a:gd name="T32" fmla="*/ 38 w 102"/>
                <a:gd name="T33" fmla="*/ 95 h 95"/>
                <a:gd name="T34" fmla="*/ 41 w 102"/>
                <a:gd name="T35" fmla="*/ 86 h 95"/>
                <a:gd name="T36" fmla="*/ 47 w 102"/>
                <a:gd name="T37" fmla="*/ 73 h 95"/>
                <a:gd name="T38" fmla="*/ 54 w 102"/>
                <a:gd name="T39" fmla="*/ 58 h 95"/>
                <a:gd name="T40" fmla="*/ 62 w 102"/>
                <a:gd name="T41" fmla="*/ 41 h 95"/>
                <a:gd name="T42" fmla="*/ 72 w 102"/>
                <a:gd name="T43" fmla="*/ 25 h 95"/>
                <a:gd name="T44" fmla="*/ 82 w 102"/>
                <a:gd name="T45" fmla="*/ 13 h 95"/>
                <a:gd name="T46" fmla="*/ 93 w 102"/>
                <a:gd name="T47" fmla="*/ 3 h 95"/>
                <a:gd name="T48" fmla="*/ 102 w 102"/>
                <a:gd name="T49" fmla="*/ 0 h 9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95"/>
                <a:gd name="T77" fmla="*/ 102 w 102"/>
                <a:gd name="T78" fmla="*/ 95 h 9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95">
                  <a:moveTo>
                    <a:pt x="102" y="0"/>
                  </a:moveTo>
                  <a:lnTo>
                    <a:pt x="86" y="6"/>
                  </a:lnTo>
                  <a:lnTo>
                    <a:pt x="70" y="15"/>
                  </a:lnTo>
                  <a:lnTo>
                    <a:pt x="53" y="29"/>
                  </a:lnTo>
                  <a:lnTo>
                    <a:pt x="36" y="44"/>
                  </a:lnTo>
                  <a:lnTo>
                    <a:pt x="22" y="61"/>
                  </a:lnTo>
                  <a:lnTo>
                    <a:pt x="10" y="75"/>
                  </a:lnTo>
                  <a:lnTo>
                    <a:pt x="3" y="88"/>
                  </a:lnTo>
                  <a:lnTo>
                    <a:pt x="0" y="95"/>
                  </a:lnTo>
                  <a:lnTo>
                    <a:pt x="4" y="95"/>
                  </a:lnTo>
                  <a:lnTo>
                    <a:pt x="9" y="95"/>
                  </a:lnTo>
                  <a:lnTo>
                    <a:pt x="14" y="95"/>
                  </a:lnTo>
                  <a:lnTo>
                    <a:pt x="20" y="95"/>
                  </a:lnTo>
                  <a:lnTo>
                    <a:pt x="25" y="95"/>
                  </a:lnTo>
                  <a:lnTo>
                    <a:pt x="30" y="95"/>
                  </a:lnTo>
                  <a:lnTo>
                    <a:pt x="34" y="95"/>
                  </a:lnTo>
                  <a:lnTo>
                    <a:pt x="38" y="95"/>
                  </a:lnTo>
                  <a:lnTo>
                    <a:pt x="41" y="86"/>
                  </a:lnTo>
                  <a:lnTo>
                    <a:pt x="47" y="73"/>
                  </a:lnTo>
                  <a:lnTo>
                    <a:pt x="54" y="58"/>
                  </a:lnTo>
                  <a:lnTo>
                    <a:pt x="62" y="41"/>
                  </a:lnTo>
                  <a:lnTo>
                    <a:pt x="72" y="25"/>
                  </a:lnTo>
                  <a:lnTo>
                    <a:pt x="82" y="13"/>
                  </a:lnTo>
                  <a:lnTo>
                    <a:pt x="93" y="3"/>
                  </a:lnTo>
                  <a:lnTo>
                    <a:pt x="102" y="0"/>
                  </a:lnTo>
                  <a:close/>
                </a:path>
              </a:pathLst>
            </a:custGeom>
            <a:solidFill>
              <a:srgbClr val="FFFFFF"/>
            </a:solidFill>
            <a:ln w="9525">
              <a:noFill/>
              <a:round/>
              <a:headEnd/>
              <a:tailEnd/>
            </a:ln>
          </p:spPr>
          <p:txBody>
            <a:bodyPr/>
            <a:lstStyle/>
            <a:p>
              <a:endParaRPr lang="en-US"/>
            </a:p>
          </p:txBody>
        </p:sp>
        <p:sp>
          <p:nvSpPr>
            <p:cNvPr id="3225" name="Freeform 139"/>
            <p:cNvSpPr>
              <a:spLocks/>
            </p:cNvSpPr>
            <p:nvPr/>
          </p:nvSpPr>
          <p:spPr bwMode="auto">
            <a:xfrm>
              <a:off x="3072" y="1693"/>
              <a:ext cx="61" cy="114"/>
            </a:xfrm>
            <a:custGeom>
              <a:avLst/>
              <a:gdLst>
                <a:gd name="T0" fmla="*/ 61 w 61"/>
                <a:gd name="T1" fmla="*/ 48 h 114"/>
                <a:gd name="T2" fmla="*/ 61 w 61"/>
                <a:gd name="T3" fmla="*/ 69 h 114"/>
                <a:gd name="T4" fmla="*/ 55 w 61"/>
                <a:gd name="T5" fmla="*/ 74 h 114"/>
                <a:gd name="T6" fmla="*/ 50 w 61"/>
                <a:gd name="T7" fmla="*/ 81 h 114"/>
                <a:gd name="T8" fmla="*/ 43 w 61"/>
                <a:gd name="T9" fmla="*/ 88 h 114"/>
                <a:gd name="T10" fmla="*/ 35 w 61"/>
                <a:gd name="T11" fmla="*/ 95 h 114"/>
                <a:gd name="T12" fmla="*/ 28 w 61"/>
                <a:gd name="T13" fmla="*/ 102 h 114"/>
                <a:gd name="T14" fmla="*/ 21 w 61"/>
                <a:gd name="T15" fmla="*/ 109 h 114"/>
                <a:gd name="T16" fmla="*/ 16 w 61"/>
                <a:gd name="T17" fmla="*/ 113 h 114"/>
                <a:gd name="T18" fmla="*/ 10 w 61"/>
                <a:gd name="T19" fmla="*/ 114 h 114"/>
                <a:gd name="T20" fmla="*/ 4 w 61"/>
                <a:gd name="T21" fmla="*/ 97 h 114"/>
                <a:gd name="T22" fmla="*/ 0 w 61"/>
                <a:gd name="T23" fmla="*/ 61 h 114"/>
                <a:gd name="T24" fmla="*/ 0 w 61"/>
                <a:gd name="T25" fmla="*/ 22 h 114"/>
                <a:gd name="T26" fmla="*/ 5 w 61"/>
                <a:gd name="T27" fmla="*/ 1 h 114"/>
                <a:gd name="T28" fmla="*/ 9 w 61"/>
                <a:gd name="T29" fmla="*/ 0 h 114"/>
                <a:gd name="T30" fmla="*/ 15 w 61"/>
                <a:gd name="T31" fmla="*/ 3 h 114"/>
                <a:gd name="T32" fmla="*/ 22 w 61"/>
                <a:gd name="T33" fmla="*/ 10 h 114"/>
                <a:gd name="T34" fmla="*/ 29 w 61"/>
                <a:gd name="T35" fmla="*/ 17 h 114"/>
                <a:gd name="T36" fmla="*/ 38 w 61"/>
                <a:gd name="T37" fmla="*/ 26 h 114"/>
                <a:gd name="T38" fmla="*/ 46 w 61"/>
                <a:gd name="T39" fmla="*/ 35 h 114"/>
                <a:gd name="T40" fmla="*/ 53 w 61"/>
                <a:gd name="T41" fmla="*/ 42 h 114"/>
                <a:gd name="T42" fmla="*/ 61 w 61"/>
                <a:gd name="T43" fmla="*/ 48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114"/>
                <a:gd name="T68" fmla="*/ 61 w 61"/>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114">
                  <a:moveTo>
                    <a:pt x="61" y="48"/>
                  </a:moveTo>
                  <a:lnTo>
                    <a:pt x="61" y="69"/>
                  </a:lnTo>
                  <a:lnTo>
                    <a:pt x="55" y="74"/>
                  </a:lnTo>
                  <a:lnTo>
                    <a:pt x="50" y="81"/>
                  </a:lnTo>
                  <a:lnTo>
                    <a:pt x="43" y="88"/>
                  </a:lnTo>
                  <a:lnTo>
                    <a:pt x="35" y="95"/>
                  </a:lnTo>
                  <a:lnTo>
                    <a:pt x="28" y="102"/>
                  </a:lnTo>
                  <a:lnTo>
                    <a:pt x="21" y="109"/>
                  </a:lnTo>
                  <a:lnTo>
                    <a:pt x="16" y="113"/>
                  </a:lnTo>
                  <a:lnTo>
                    <a:pt x="10" y="114"/>
                  </a:lnTo>
                  <a:lnTo>
                    <a:pt x="4" y="97"/>
                  </a:lnTo>
                  <a:lnTo>
                    <a:pt x="0" y="61"/>
                  </a:lnTo>
                  <a:lnTo>
                    <a:pt x="0" y="22"/>
                  </a:lnTo>
                  <a:lnTo>
                    <a:pt x="5" y="1"/>
                  </a:lnTo>
                  <a:lnTo>
                    <a:pt x="9" y="0"/>
                  </a:lnTo>
                  <a:lnTo>
                    <a:pt x="15" y="3"/>
                  </a:lnTo>
                  <a:lnTo>
                    <a:pt x="22" y="10"/>
                  </a:lnTo>
                  <a:lnTo>
                    <a:pt x="29" y="17"/>
                  </a:lnTo>
                  <a:lnTo>
                    <a:pt x="38" y="26"/>
                  </a:lnTo>
                  <a:lnTo>
                    <a:pt x="46" y="35"/>
                  </a:lnTo>
                  <a:lnTo>
                    <a:pt x="53" y="42"/>
                  </a:lnTo>
                  <a:lnTo>
                    <a:pt x="61" y="48"/>
                  </a:lnTo>
                  <a:close/>
                </a:path>
              </a:pathLst>
            </a:custGeom>
            <a:solidFill>
              <a:srgbClr val="006666"/>
            </a:solidFill>
            <a:ln w="9525">
              <a:noFill/>
              <a:round/>
              <a:headEnd/>
              <a:tailEnd/>
            </a:ln>
          </p:spPr>
          <p:txBody>
            <a:bodyPr/>
            <a:lstStyle/>
            <a:p>
              <a:endParaRPr lang="en-US"/>
            </a:p>
          </p:txBody>
        </p:sp>
        <p:sp>
          <p:nvSpPr>
            <p:cNvPr id="3226" name="Freeform 140"/>
            <p:cNvSpPr>
              <a:spLocks/>
            </p:cNvSpPr>
            <p:nvPr/>
          </p:nvSpPr>
          <p:spPr bwMode="auto">
            <a:xfrm>
              <a:off x="3173" y="1775"/>
              <a:ext cx="109" cy="388"/>
            </a:xfrm>
            <a:custGeom>
              <a:avLst/>
              <a:gdLst>
                <a:gd name="T0" fmla="*/ 44 w 109"/>
                <a:gd name="T1" fmla="*/ 23 h 388"/>
                <a:gd name="T2" fmla="*/ 47 w 109"/>
                <a:gd name="T3" fmla="*/ 69 h 388"/>
                <a:gd name="T4" fmla="*/ 47 w 109"/>
                <a:gd name="T5" fmla="*/ 121 h 388"/>
                <a:gd name="T6" fmla="*/ 45 w 109"/>
                <a:gd name="T7" fmla="*/ 173 h 388"/>
                <a:gd name="T8" fmla="*/ 39 w 109"/>
                <a:gd name="T9" fmla="*/ 225 h 388"/>
                <a:gd name="T10" fmla="*/ 32 w 109"/>
                <a:gd name="T11" fmla="*/ 274 h 388"/>
                <a:gd name="T12" fmla="*/ 22 w 109"/>
                <a:gd name="T13" fmla="*/ 317 h 388"/>
                <a:gd name="T14" fmla="*/ 12 w 109"/>
                <a:gd name="T15" fmla="*/ 353 h 388"/>
                <a:gd name="T16" fmla="*/ 0 w 109"/>
                <a:gd name="T17" fmla="*/ 379 h 388"/>
                <a:gd name="T18" fmla="*/ 5 w 109"/>
                <a:gd name="T19" fmla="*/ 381 h 388"/>
                <a:gd name="T20" fmla="*/ 11 w 109"/>
                <a:gd name="T21" fmla="*/ 384 h 388"/>
                <a:gd name="T22" fmla="*/ 16 w 109"/>
                <a:gd name="T23" fmla="*/ 386 h 388"/>
                <a:gd name="T24" fmla="*/ 20 w 109"/>
                <a:gd name="T25" fmla="*/ 388 h 388"/>
                <a:gd name="T26" fmla="*/ 24 w 109"/>
                <a:gd name="T27" fmla="*/ 371 h 388"/>
                <a:gd name="T28" fmla="*/ 33 w 109"/>
                <a:gd name="T29" fmla="*/ 342 h 388"/>
                <a:gd name="T30" fmla="*/ 44 w 109"/>
                <a:gd name="T31" fmla="*/ 303 h 388"/>
                <a:gd name="T32" fmla="*/ 59 w 109"/>
                <a:gd name="T33" fmla="*/ 260 h 388"/>
                <a:gd name="T34" fmla="*/ 72 w 109"/>
                <a:gd name="T35" fmla="*/ 218 h 388"/>
                <a:gd name="T36" fmla="*/ 87 w 109"/>
                <a:gd name="T37" fmla="*/ 177 h 388"/>
                <a:gd name="T38" fmla="*/ 99 w 109"/>
                <a:gd name="T39" fmla="*/ 143 h 388"/>
                <a:gd name="T40" fmla="*/ 109 w 109"/>
                <a:gd name="T41" fmla="*/ 121 h 388"/>
                <a:gd name="T42" fmla="*/ 102 w 109"/>
                <a:gd name="T43" fmla="*/ 114 h 388"/>
                <a:gd name="T44" fmla="*/ 95 w 109"/>
                <a:gd name="T45" fmla="*/ 105 h 388"/>
                <a:gd name="T46" fmla="*/ 87 w 109"/>
                <a:gd name="T47" fmla="*/ 96 h 388"/>
                <a:gd name="T48" fmla="*/ 78 w 109"/>
                <a:gd name="T49" fmla="*/ 87 h 388"/>
                <a:gd name="T50" fmla="*/ 84 w 109"/>
                <a:gd name="T51" fmla="*/ 80 h 388"/>
                <a:gd name="T52" fmla="*/ 89 w 109"/>
                <a:gd name="T53" fmla="*/ 72 h 388"/>
                <a:gd name="T54" fmla="*/ 96 w 109"/>
                <a:gd name="T55" fmla="*/ 63 h 388"/>
                <a:gd name="T56" fmla="*/ 105 w 109"/>
                <a:gd name="T57" fmla="*/ 53 h 388"/>
                <a:gd name="T58" fmla="*/ 100 w 109"/>
                <a:gd name="T59" fmla="*/ 49 h 388"/>
                <a:gd name="T60" fmla="*/ 96 w 109"/>
                <a:gd name="T61" fmla="*/ 43 h 388"/>
                <a:gd name="T62" fmla="*/ 90 w 109"/>
                <a:gd name="T63" fmla="*/ 37 h 388"/>
                <a:gd name="T64" fmla="*/ 85 w 109"/>
                <a:gd name="T65" fmla="*/ 30 h 388"/>
                <a:gd name="T66" fmla="*/ 77 w 109"/>
                <a:gd name="T67" fmla="*/ 23 h 388"/>
                <a:gd name="T68" fmla="*/ 71 w 109"/>
                <a:gd name="T69" fmla="*/ 14 h 388"/>
                <a:gd name="T70" fmla="*/ 64 w 109"/>
                <a:gd name="T71" fmla="*/ 7 h 388"/>
                <a:gd name="T72" fmla="*/ 58 w 109"/>
                <a:gd name="T73" fmla="*/ 0 h 388"/>
                <a:gd name="T74" fmla="*/ 58 w 109"/>
                <a:gd name="T75" fmla="*/ 7 h 388"/>
                <a:gd name="T76" fmla="*/ 56 w 109"/>
                <a:gd name="T77" fmla="*/ 17 h 388"/>
                <a:gd name="T78" fmla="*/ 51 w 109"/>
                <a:gd name="T79" fmla="*/ 24 h 388"/>
                <a:gd name="T80" fmla="*/ 44 w 109"/>
                <a:gd name="T81" fmla="*/ 23 h 38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9"/>
                <a:gd name="T124" fmla="*/ 0 h 388"/>
                <a:gd name="T125" fmla="*/ 109 w 109"/>
                <a:gd name="T126" fmla="*/ 388 h 38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9" h="388">
                  <a:moveTo>
                    <a:pt x="44" y="23"/>
                  </a:moveTo>
                  <a:lnTo>
                    <a:pt x="47" y="69"/>
                  </a:lnTo>
                  <a:lnTo>
                    <a:pt x="47" y="121"/>
                  </a:lnTo>
                  <a:lnTo>
                    <a:pt x="45" y="173"/>
                  </a:lnTo>
                  <a:lnTo>
                    <a:pt x="39" y="225"/>
                  </a:lnTo>
                  <a:lnTo>
                    <a:pt x="32" y="274"/>
                  </a:lnTo>
                  <a:lnTo>
                    <a:pt x="22" y="317"/>
                  </a:lnTo>
                  <a:lnTo>
                    <a:pt x="12" y="353"/>
                  </a:lnTo>
                  <a:lnTo>
                    <a:pt x="0" y="379"/>
                  </a:lnTo>
                  <a:lnTo>
                    <a:pt x="5" y="381"/>
                  </a:lnTo>
                  <a:lnTo>
                    <a:pt x="11" y="384"/>
                  </a:lnTo>
                  <a:lnTo>
                    <a:pt x="16" y="386"/>
                  </a:lnTo>
                  <a:lnTo>
                    <a:pt x="20" y="388"/>
                  </a:lnTo>
                  <a:lnTo>
                    <a:pt x="24" y="371"/>
                  </a:lnTo>
                  <a:lnTo>
                    <a:pt x="33" y="342"/>
                  </a:lnTo>
                  <a:lnTo>
                    <a:pt x="44" y="303"/>
                  </a:lnTo>
                  <a:lnTo>
                    <a:pt x="59" y="260"/>
                  </a:lnTo>
                  <a:lnTo>
                    <a:pt x="72" y="218"/>
                  </a:lnTo>
                  <a:lnTo>
                    <a:pt x="87" y="177"/>
                  </a:lnTo>
                  <a:lnTo>
                    <a:pt x="99" y="143"/>
                  </a:lnTo>
                  <a:lnTo>
                    <a:pt x="109" y="121"/>
                  </a:lnTo>
                  <a:lnTo>
                    <a:pt x="102" y="114"/>
                  </a:lnTo>
                  <a:lnTo>
                    <a:pt x="95" y="105"/>
                  </a:lnTo>
                  <a:lnTo>
                    <a:pt x="87" y="96"/>
                  </a:lnTo>
                  <a:lnTo>
                    <a:pt x="78" y="87"/>
                  </a:lnTo>
                  <a:lnTo>
                    <a:pt x="84" y="80"/>
                  </a:lnTo>
                  <a:lnTo>
                    <a:pt x="89" y="72"/>
                  </a:lnTo>
                  <a:lnTo>
                    <a:pt x="96" y="63"/>
                  </a:lnTo>
                  <a:lnTo>
                    <a:pt x="105" y="53"/>
                  </a:lnTo>
                  <a:lnTo>
                    <a:pt x="100" y="49"/>
                  </a:lnTo>
                  <a:lnTo>
                    <a:pt x="96" y="43"/>
                  </a:lnTo>
                  <a:lnTo>
                    <a:pt x="90" y="37"/>
                  </a:lnTo>
                  <a:lnTo>
                    <a:pt x="85" y="30"/>
                  </a:lnTo>
                  <a:lnTo>
                    <a:pt x="77" y="23"/>
                  </a:lnTo>
                  <a:lnTo>
                    <a:pt x="71" y="14"/>
                  </a:lnTo>
                  <a:lnTo>
                    <a:pt x="64" y="7"/>
                  </a:lnTo>
                  <a:lnTo>
                    <a:pt x="58" y="0"/>
                  </a:lnTo>
                  <a:lnTo>
                    <a:pt x="58" y="7"/>
                  </a:lnTo>
                  <a:lnTo>
                    <a:pt x="56" y="17"/>
                  </a:lnTo>
                  <a:lnTo>
                    <a:pt x="51" y="24"/>
                  </a:lnTo>
                  <a:lnTo>
                    <a:pt x="44" y="23"/>
                  </a:lnTo>
                  <a:close/>
                </a:path>
              </a:pathLst>
            </a:custGeom>
            <a:solidFill>
              <a:srgbClr val="000000"/>
            </a:solidFill>
            <a:ln w="9525">
              <a:noFill/>
              <a:round/>
              <a:headEnd/>
              <a:tailEnd/>
            </a:ln>
          </p:spPr>
          <p:txBody>
            <a:bodyPr/>
            <a:lstStyle/>
            <a:p>
              <a:endParaRPr lang="en-US"/>
            </a:p>
          </p:txBody>
        </p:sp>
        <p:sp>
          <p:nvSpPr>
            <p:cNvPr id="3227" name="Freeform 141"/>
            <p:cNvSpPr>
              <a:spLocks/>
            </p:cNvSpPr>
            <p:nvPr/>
          </p:nvSpPr>
          <p:spPr bwMode="auto">
            <a:xfrm>
              <a:off x="3149" y="1738"/>
              <a:ext cx="10" cy="8"/>
            </a:xfrm>
            <a:custGeom>
              <a:avLst/>
              <a:gdLst>
                <a:gd name="T0" fmla="*/ 0 w 10"/>
                <a:gd name="T1" fmla="*/ 6 h 8"/>
                <a:gd name="T2" fmla="*/ 4 w 10"/>
                <a:gd name="T3" fmla="*/ 8 h 8"/>
                <a:gd name="T4" fmla="*/ 8 w 10"/>
                <a:gd name="T5" fmla="*/ 7 h 8"/>
                <a:gd name="T6" fmla="*/ 10 w 10"/>
                <a:gd name="T7" fmla="*/ 4 h 8"/>
                <a:gd name="T8" fmla="*/ 9 w 10"/>
                <a:gd name="T9" fmla="*/ 0 h 8"/>
                <a:gd name="T10" fmla="*/ 0 w 10"/>
                <a:gd name="T11" fmla="*/ 6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6"/>
                  </a:moveTo>
                  <a:lnTo>
                    <a:pt x="4" y="8"/>
                  </a:lnTo>
                  <a:lnTo>
                    <a:pt x="8" y="7"/>
                  </a:lnTo>
                  <a:lnTo>
                    <a:pt x="10" y="4"/>
                  </a:lnTo>
                  <a:lnTo>
                    <a:pt x="9" y="0"/>
                  </a:lnTo>
                  <a:lnTo>
                    <a:pt x="0" y="6"/>
                  </a:lnTo>
                  <a:close/>
                </a:path>
              </a:pathLst>
            </a:custGeom>
            <a:solidFill>
              <a:srgbClr val="000000"/>
            </a:solidFill>
            <a:ln w="9525">
              <a:noFill/>
              <a:round/>
              <a:headEnd/>
              <a:tailEnd/>
            </a:ln>
          </p:spPr>
          <p:txBody>
            <a:bodyPr/>
            <a:lstStyle/>
            <a:p>
              <a:endParaRPr lang="en-US"/>
            </a:p>
          </p:txBody>
        </p:sp>
        <p:sp>
          <p:nvSpPr>
            <p:cNvPr id="3228" name="Freeform 142"/>
            <p:cNvSpPr>
              <a:spLocks/>
            </p:cNvSpPr>
            <p:nvPr/>
          </p:nvSpPr>
          <p:spPr bwMode="auto">
            <a:xfrm>
              <a:off x="3013" y="1643"/>
              <a:ext cx="145" cy="101"/>
            </a:xfrm>
            <a:custGeom>
              <a:avLst/>
              <a:gdLst>
                <a:gd name="T0" fmla="*/ 0 w 145"/>
                <a:gd name="T1" fmla="*/ 11 h 101"/>
                <a:gd name="T2" fmla="*/ 21 w 145"/>
                <a:gd name="T3" fmla="*/ 13 h 101"/>
                <a:gd name="T4" fmla="*/ 43 w 145"/>
                <a:gd name="T5" fmla="*/ 21 h 101"/>
                <a:gd name="T6" fmla="*/ 65 w 145"/>
                <a:gd name="T7" fmla="*/ 34 h 101"/>
                <a:gd name="T8" fmla="*/ 86 w 145"/>
                <a:gd name="T9" fmla="*/ 49 h 101"/>
                <a:gd name="T10" fmla="*/ 103 w 145"/>
                <a:gd name="T11" fmla="*/ 66 h 101"/>
                <a:gd name="T12" fmla="*/ 118 w 145"/>
                <a:gd name="T13" fmla="*/ 82 h 101"/>
                <a:gd name="T14" fmla="*/ 130 w 145"/>
                <a:gd name="T15" fmla="*/ 93 h 101"/>
                <a:gd name="T16" fmla="*/ 136 w 145"/>
                <a:gd name="T17" fmla="*/ 101 h 101"/>
                <a:gd name="T18" fmla="*/ 145 w 145"/>
                <a:gd name="T19" fmla="*/ 95 h 101"/>
                <a:gd name="T20" fmla="*/ 138 w 145"/>
                <a:gd name="T21" fmla="*/ 87 h 101"/>
                <a:gd name="T22" fmla="*/ 127 w 145"/>
                <a:gd name="T23" fmla="*/ 73 h 101"/>
                <a:gd name="T24" fmla="*/ 111 w 145"/>
                <a:gd name="T25" fmla="*/ 58 h 101"/>
                <a:gd name="T26" fmla="*/ 92 w 145"/>
                <a:gd name="T27" fmla="*/ 41 h 101"/>
                <a:gd name="T28" fmla="*/ 72 w 145"/>
                <a:gd name="T29" fmla="*/ 25 h 101"/>
                <a:gd name="T30" fmla="*/ 48 w 145"/>
                <a:gd name="T31" fmla="*/ 11 h 101"/>
                <a:gd name="T32" fmla="*/ 24 w 145"/>
                <a:gd name="T33" fmla="*/ 2 h 101"/>
                <a:gd name="T34" fmla="*/ 0 w 145"/>
                <a:gd name="T35" fmla="*/ 0 h 101"/>
                <a:gd name="T36" fmla="*/ 0 w 145"/>
                <a:gd name="T37" fmla="*/ 11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101"/>
                <a:gd name="T59" fmla="*/ 145 w 145"/>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101">
                  <a:moveTo>
                    <a:pt x="0" y="11"/>
                  </a:moveTo>
                  <a:lnTo>
                    <a:pt x="21" y="13"/>
                  </a:lnTo>
                  <a:lnTo>
                    <a:pt x="43" y="21"/>
                  </a:lnTo>
                  <a:lnTo>
                    <a:pt x="65" y="34"/>
                  </a:lnTo>
                  <a:lnTo>
                    <a:pt x="86" y="49"/>
                  </a:lnTo>
                  <a:lnTo>
                    <a:pt x="103" y="66"/>
                  </a:lnTo>
                  <a:lnTo>
                    <a:pt x="118" y="82"/>
                  </a:lnTo>
                  <a:lnTo>
                    <a:pt x="130" y="93"/>
                  </a:lnTo>
                  <a:lnTo>
                    <a:pt x="136" y="101"/>
                  </a:lnTo>
                  <a:lnTo>
                    <a:pt x="145" y="95"/>
                  </a:lnTo>
                  <a:lnTo>
                    <a:pt x="138" y="87"/>
                  </a:lnTo>
                  <a:lnTo>
                    <a:pt x="127" y="73"/>
                  </a:lnTo>
                  <a:lnTo>
                    <a:pt x="111" y="58"/>
                  </a:lnTo>
                  <a:lnTo>
                    <a:pt x="92" y="41"/>
                  </a:lnTo>
                  <a:lnTo>
                    <a:pt x="72" y="25"/>
                  </a:lnTo>
                  <a:lnTo>
                    <a:pt x="48" y="11"/>
                  </a:lnTo>
                  <a:lnTo>
                    <a:pt x="24" y="2"/>
                  </a:lnTo>
                  <a:lnTo>
                    <a:pt x="0" y="0"/>
                  </a:lnTo>
                  <a:lnTo>
                    <a:pt x="0" y="11"/>
                  </a:lnTo>
                  <a:close/>
                </a:path>
              </a:pathLst>
            </a:custGeom>
            <a:solidFill>
              <a:srgbClr val="000000"/>
            </a:solidFill>
            <a:ln w="9525">
              <a:noFill/>
              <a:round/>
              <a:headEnd/>
              <a:tailEnd/>
            </a:ln>
          </p:spPr>
          <p:txBody>
            <a:bodyPr/>
            <a:lstStyle/>
            <a:p>
              <a:endParaRPr lang="en-US"/>
            </a:p>
          </p:txBody>
        </p:sp>
        <p:sp>
          <p:nvSpPr>
            <p:cNvPr id="3229" name="Freeform 143"/>
            <p:cNvSpPr>
              <a:spLocks/>
            </p:cNvSpPr>
            <p:nvPr/>
          </p:nvSpPr>
          <p:spPr bwMode="auto">
            <a:xfrm>
              <a:off x="3008" y="1643"/>
              <a:ext cx="5" cy="11"/>
            </a:xfrm>
            <a:custGeom>
              <a:avLst/>
              <a:gdLst>
                <a:gd name="T0" fmla="*/ 5 w 5"/>
                <a:gd name="T1" fmla="*/ 0 h 11"/>
                <a:gd name="T2" fmla="*/ 1 w 5"/>
                <a:gd name="T3" fmla="*/ 2 h 11"/>
                <a:gd name="T4" fmla="*/ 0 w 5"/>
                <a:gd name="T5" fmla="*/ 5 h 11"/>
                <a:gd name="T6" fmla="*/ 1 w 5"/>
                <a:gd name="T7" fmla="*/ 9 h 11"/>
                <a:gd name="T8" fmla="*/ 5 w 5"/>
                <a:gd name="T9" fmla="*/ 11 h 11"/>
                <a:gd name="T10" fmla="*/ 5 w 5"/>
                <a:gd name="T11" fmla="*/ 0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0"/>
                  </a:moveTo>
                  <a:lnTo>
                    <a:pt x="1" y="2"/>
                  </a:lnTo>
                  <a:lnTo>
                    <a:pt x="0" y="5"/>
                  </a:lnTo>
                  <a:lnTo>
                    <a:pt x="1" y="9"/>
                  </a:lnTo>
                  <a:lnTo>
                    <a:pt x="5" y="11"/>
                  </a:lnTo>
                  <a:lnTo>
                    <a:pt x="5" y="0"/>
                  </a:lnTo>
                  <a:close/>
                </a:path>
              </a:pathLst>
            </a:custGeom>
            <a:solidFill>
              <a:srgbClr val="000000"/>
            </a:solidFill>
            <a:ln w="9525">
              <a:noFill/>
              <a:round/>
              <a:headEnd/>
              <a:tailEnd/>
            </a:ln>
          </p:spPr>
          <p:txBody>
            <a:bodyPr/>
            <a:lstStyle/>
            <a:p>
              <a:endParaRPr lang="en-US"/>
            </a:p>
          </p:txBody>
        </p:sp>
        <p:sp>
          <p:nvSpPr>
            <p:cNvPr id="3230" name="Freeform 144"/>
            <p:cNvSpPr>
              <a:spLocks/>
            </p:cNvSpPr>
            <p:nvPr/>
          </p:nvSpPr>
          <p:spPr bwMode="auto">
            <a:xfrm>
              <a:off x="3232" y="1973"/>
              <a:ext cx="276" cy="145"/>
            </a:xfrm>
            <a:custGeom>
              <a:avLst/>
              <a:gdLst>
                <a:gd name="T0" fmla="*/ 243 w 276"/>
                <a:gd name="T1" fmla="*/ 2 h 145"/>
                <a:gd name="T2" fmla="*/ 235 w 276"/>
                <a:gd name="T3" fmla="*/ 2 h 145"/>
                <a:gd name="T4" fmla="*/ 226 w 276"/>
                <a:gd name="T5" fmla="*/ 2 h 145"/>
                <a:gd name="T6" fmla="*/ 215 w 276"/>
                <a:gd name="T7" fmla="*/ 2 h 145"/>
                <a:gd name="T8" fmla="*/ 202 w 276"/>
                <a:gd name="T9" fmla="*/ 2 h 145"/>
                <a:gd name="T10" fmla="*/ 189 w 276"/>
                <a:gd name="T11" fmla="*/ 2 h 145"/>
                <a:gd name="T12" fmla="*/ 174 w 276"/>
                <a:gd name="T13" fmla="*/ 2 h 145"/>
                <a:gd name="T14" fmla="*/ 159 w 276"/>
                <a:gd name="T15" fmla="*/ 1 h 145"/>
                <a:gd name="T16" fmla="*/ 145 w 276"/>
                <a:gd name="T17" fmla="*/ 1 h 145"/>
                <a:gd name="T18" fmla="*/ 130 w 276"/>
                <a:gd name="T19" fmla="*/ 1 h 145"/>
                <a:gd name="T20" fmla="*/ 115 w 276"/>
                <a:gd name="T21" fmla="*/ 1 h 145"/>
                <a:gd name="T22" fmla="*/ 103 w 276"/>
                <a:gd name="T23" fmla="*/ 1 h 145"/>
                <a:gd name="T24" fmla="*/ 91 w 276"/>
                <a:gd name="T25" fmla="*/ 0 h 145"/>
                <a:gd name="T26" fmla="*/ 81 w 276"/>
                <a:gd name="T27" fmla="*/ 0 h 145"/>
                <a:gd name="T28" fmla="*/ 73 w 276"/>
                <a:gd name="T29" fmla="*/ 1 h 145"/>
                <a:gd name="T30" fmla="*/ 66 w 276"/>
                <a:gd name="T31" fmla="*/ 1 h 145"/>
                <a:gd name="T32" fmla="*/ 63 w 276"/>
                <a:gd name="T33" fmla="*/ 1 h 145"/>
                <a:gd name="T34" fmla="*/ 59 w 276"/>
                <a:gd name="T35" fmla="*/ 9 h 145"/>
                <a:gd name="T36" fmla="*/ 52 w 276"/>
                <a:gd name="T37" fmla="*/ 25 h 145"/>
                <a:gd name="T38" fmla="*/ 42 w 276"/>
                <a:gd name="T39" fmla="*/ 46 h 145"/>
                <a:gd name="T40" fmla="*/ 32 w 276"/>
                <a:gd name="T41" fmla="*/ 71 h 145"/>
                <a:gd name="T42" fmla="*/ 21 w 276"/>
                <a:gd name="T43" fmla="*/ 95 h 145"/>
                <a:gd name="T44" fmla="*/ 11 w 276"/>
                <a:gd name="T45" fmla="*/ 118 h 145"/>
                <a:gd name="T46" fmla="*/ 4 w 276"/>
                <a:gd name="T47" fmla="*/ 134 h 145"/>
                <a:gd name="T48" fmla="*/ 0 w 276"/>
                <a:gd name="T49" fmla="*/ 145 h 145"/>
                <a:gd name="T50" fmla="*/ 5 w 276"/>
                <a:gd name="T51" fmla="*/ 145 h 145"/>
                <a:gd name="T52" fmla="*/ 14 w 276"/>
                <a:gd name="T53" fmla="*/ 145 h 145"/>
                <a:gd name="T54" fmla="*/ 26 w 276"/>
                <a:gd name="T55" fmla="*/ 145 h 145"/>
                <a:gd name="T56" fmla="*/ 40 w 276"/>
                <a:gd name="T57" fmla="*/ 145 h 145"/>
                <a:gd name="T58" fmla="*/ 57 w 276"/>
                <a:gd name="T59" fmla="*/ 145 h 145"/>
                <a:gd name="T60" fmla="*/ 75 w 276"/>
                <a:gd name="T61" fmla="*/ 145 h 145"/>
                <a:gd name="T62" fmla="*/ 95 w 276"/>
                <a:gd name="T63" fmla="*/ 145 h 145"/>
                <a:gd name="T64" fmla="*/ 115 w 276"/>
                <a:gd name="T65" fmla="*/ 145 h 145"/>
                <a:gd name="T66" fmla="*/ 137 w 276"/>
                <a:gd name="T67" fmla="*/ 145 h 145"/>
                <a:gd name="T68" fmla="*/ 159 w 276"/>
                <a:gd name="T69" fmla="*/ 145 h 145"/>
                <a:gd name="T70" fmla="*/ 181 w 276"/>
                <a:gd name="T71" fmla="*/ 145 h 145"/>
                <a:gd name="T72" fmla="*/ 202 w 276"/>
                <a:gd name="T73" fmla="*/ 145 h 145"/>
                <a:gd name="T74" fmla="*/ 223 w 276"/>
                <a:gd name="T75" fmla="*/ 145 h 145"/>
                <a:gd name="T76" fmla="*/ 243 w 276"/>
                <a:gd name="T77" fmla="*/ 145 h 145"/>
                <a:gd name="T78" fmla="*/ 261 w 276"/>
                <a:gd name="T79" fmla="*/ 145 h 145"/>
                <a:gd name="T80" fmla="*/ 276 w 276"/>
                <a:gd name="T81" fmla="*/ 145 h 145"/>
                <a:gd name="T82" fmla="*/ 276 w 276"/>
                <a:gd name="T83" fmla="*/ 125 h 145"/>
                <a:gd name="T84" fmla="*/ 276 w 276"/>
                <a:gd name="T85" fmla="*/ 107 h 145"/>
                <a:gd name="T86" fmla="*/ 276 w 276"/>
                <a:gd name="T87" fmla="*/ 94 h 145"/>
                <a:gd name="T88" fmla="*/ 276 w 276"/>
                <a:gd name="T89" fmla="*/ 85 h 145"/>
                <a:gd name="T90" fmla="*/ 274 w 276"/>
                <a:gd name="T91" fmla="*/ 75 h 145"/>
                <a:gd name="T92" fmla="*/ 271 w 276"/>
                <a:gd name="T93" fmla="*/ 63 h 145"/>
                <a:gd name="T94" fmla="*/ 268 w 276"/>
                <a:gd name="T95" fmla="*/ 52 h 145"/>
                <a:gd name="T96" fmla="*/ 263 w 276"/>
                <a:gd name="T97" fmla="*/ 40 h 145"/>
                <a:gd name="T98" fmla="*/ 258 w 276"/>
                <a:gd name="T99" fmla="*/ 29 h 145"/>
                <a:gd name="T100" fmla="*/ 253 w 276"/>
                <a:gd name="T101" fmla="*/ 18 h 145"/>
                <a:gd name="T102" fmla="*/ 248 w 276"/>
                <a:gd name="T103" fmla="*/ 9 h 145"/>
                <a:gd name="T104" fmla="*/ 243 w 276"/>
                <a:gd name="T105" fmla="*/ 2 h 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145"/>
                <a:gd name="T161" fmla="*/ 276 w 276"/>
                <a:gd name="T162" fmla="*/ 145 h 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145">
                  <a:moveTo>
                    <a:pt x="243" y="2"/>
                  </a:move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5"/>
                  </a:lnTo>
                  <a:lnTo>
                    <a:pt x="276" y="107"/>
                  </a:lnTo>
                  <a:lnTo>
                    <a:pt x="276" y="94"/>
                  </a:lnTo>
                  <a:lnTo>
                    <a:pt x="276" y="85"/>
                  </a:lnTo>
                  <a:lnTo>
                    <a:pt x="274" y="75"/>
                  </a:lnTo>
                  <a:lnTo>
                    <a:pt x="271" y="63"/>
                  </a:lnTo>
                  <a:lnTo>
                    <a:pt x="268" y="52"/>
                  </a:lnTo>
                  <a:lnTo>
                    <a:pt x="263" y="40"/>
                  </a:lnTo>
                  <a:lnTo>
                    <a:pt x="258" y="29"/>
                  </a:lnTo>
                  <a:lnTo>
                    <a:pt x="253" y="18"/>
                  </a:lnTo>
                  <a:lnTo>
                    <a:pt x="248" y="9"/>
                  </a:lnTo>
                  <a:lnTo>
                    <a:pt x="243" y="2"/>
                  </a:lnTo>
                  <a:close/>
                </a:path>
              </a:pathLst>
            </a:custGeom>
            <a:solidFill>
              <a:srgbClr val="000000"/>
            </a:solidFill>
            <a:ln w="9525">
              <a:noFill/>
              <a:round/>
              <a:headEnd/>
              <a:tailEnd/>
            </a:ln>
          </p:spPr>
          <p:txBody>
            <a:bodyPr/>
            <a:lstStyle/>
            <a:p>
              <a:endParaRPr lang="en-US"/>
            </a:p>
          </p:txBody>
        </p:sp>
        <p:sp>
          <p:nvSpPr>
            <p:cNvPr id="3231" name="Freeform 145"/>
            <p:cNvSpPr>
              <a:spLocks/>
            </p:cNvSpPr>
            <p:nvPr/>
          </p:nvSpPr>
          <p:spPr bwMode="auto">
            <a:xfrm>
              <a:off x="3232" y="1973"/>
              <a:ext cx="276" cy="145"/>
            </a:xfrm>
            <a:custGeom>
              <a:avLst/>
              <a:gdLst>
                <a:gd name="T0" fmla="*/ 243 w 276"/>
                <a:gd name="T1" fmla="*/ 2 h 145"/>
                <a:gd name="T2" fmla="*/ 243 w 276"/>
                <a:gd name="T3" fmla="*/ 2 h 145"/>
                <a:gd name="T4" fmla="*/ 235 w 276"/>
                <a:gd name="T5" fmla="*/ 2 h 145"/>
                <a:gd name="T6" fmla="*/ 226 w 276"/>
                <a:gd name="T7" fmla="*/ 2 h 145"/>
                <a:gd name="T8" fmla="*/ 215 w 276"/>
                <a:gd name="T9" fmla="*/ 2 h 145"/>
                <a:gd name="T10" fmla="*/ 202 w 276"/>
                <a:gd name="T11" fmla="*/ 2 h 145"/>
                <a:gd name="T12" fmla="*/ 189 w 276"/>
                <a:gd name="T13" fmla="*/ 2 h 145"/>
                <a:gd name="T14" fmla="*/ 174 w 276"/>
                <a:gd name="T15" fmla="*/ 2 h 145"/>
                <a:gd name="T16" fmla="*/ 159 w 276"/>
                <a:gd name="T17" fmla="*/ 1 h 145"/>
                <a:gd name="T18" fmla="*/ 145 w 276"/>
                <a:gd name="T19" fmla="*/ 1 h 145"/>
                <a:gd name="T20" fmla="*/ 130 w 276"/>
                <a:gd name="T21" fmla="*/ 1 h 145"/>
                <a:gd name="T22" fmla="*/ 115 w 276"/>
                <a:gd name="T23" fmla="*/ 1 h 145"/>
                <a:gd name="T24" fmla="*/ 103 w 276"/>
                <a:gd name="T25" fmla="*/ 1 h 145"/>
                <a:gd name="T26" fmla="*/ 91 w 276"/>
                <a:gd name="T27" fmla="*/ 0 h 145"/>
                <a:gd name="T28" fmla="*/ 81 w 276"/>
                <a:gd name="T29" fmla="*/ 0 h 145"/>
                <a:gd name="T30" fmla="*/ 73 w 276"/>
                <a:gd name="T31" fmla="*/ 1 h 145"/>
                <a:gd name="T32" fmla="*/ 66 w 276"/>
                <a:gd name="T33" fmla="*/ 1 h 145"/>
                <a:gd name="T34" fmla="*/ 63 w 276"/>
                <a:gd name="T35" fmla="*/ 1 h 145"/>
                <a:gd name="T36" fmla="*/ 63 w 276"/>
                <a:gd name="T37" fmla="*/ 1 h 145"/>
                <a:gd name="T38" fmla="*/ 59 w 276"/>
                <a:gd name="T39" fmla="*/ 9 h 145"/>
                <a:gd name="T40" fmla="*/ 52 w 276"/>
                <a:gd name="T41" fmla="*/ 25 h 145"/>
                <a:gd name="T42" fmla="*/ 42 w 276"/>
                <a:gd name="T43" fmla="*/ 46 h 145"/>
                <a:gd name="T44" fmla="*/ 32 w 276"/>
                <a:gd name="T45" fmla="*/ 71 h 145"/>
                <a:gd name="T46" fmla="*/ 21 w 276"/>
                <a:gd name="T47" fmla="*/ 95 h 145"/>
                <a:gd name="T48" fmla="*/ 11 w 276"/>
                <a:gd name="T49" fmla="*/ 118 h 145"/>
                <a:gd name="T50" fmla="*/ 4 w 276"/>
                <a:gd name="T51" fmla="*/ 134 h 145"/>
                <a:gd name="T52" fmla="*/ 0 w 276"/>
                <a:gd name="T53" fmla="*/ 145 h 145"/>
                <a:gd name="T54" fmla="*/ 0 w 276"/>
                <a:gd name="T55" fmla="*/ 145 h 145"/>
                <a:gd name="T56" fmla="*/ 5 w 276"/>
                <a:gd name="T57" fmla="*/ 145 h 145"/>
                <a:gd name="T58" fmla="*/ 14 w 276"/>
                <a:gd name="T59" fmla="*/ 145 h 145"/>
                <a:gd name="T60" fmla="*/ 26 w 276"/>
                <a:gd name="T61" fmla="*/ 145 h 145"/>
                <a:gd name="T62" fmla="*/ 40 w 276"/>
                <a:gd name="T63" fmla="*/ 145 h 145"/>
                <a:gd name="T64" fmla="*/ 57 w 276"/>
                <a:gd name="T65" fmla="*/ 145 h 145"/>
                <a:gd name="T66" fmla="*/ 75 w 276"/>
                <a:gd name="T67" fmla="*/ 145 h 145"/>
                <a:gd name="T68" fmla="*/ 95 w 276"/>
                <a:gd name="T69" fmla="*/ 145 h 145"/>
                <a:gd name="T70" fmla="*/ 115 w 276"/>
                <a:gd name="T71" fmla="*/ 145 h 145"/>
                <a:gd name="T72" fmla="*/ 137 w 276"/>
                <a:gd name="T73" fmla="*/ 145 h 145"/>
                <a:gd name="T74" fmla="*/ 159 w 276"/>
                <a:gd name="T75" fmla="*/ 145 h 145"/>
                <a:gd name="T76" fmla="*/ 181 w 276"/>
                <a:gd name="T77" fmla="*/ 145 h 145"/>
                <a:gd name="T78" fmla="*/ 202 w 276"/>
                <a:gd name="T79" fmla="*/ 145 h 145"/>
                <a:gd name="T80" fmla="*/ 223 w 276"/>
                <a:gd name="T81" fmla="*/ 145 h 145"/>
                <a:gd name="T82" fmla="*/ 243 w 276"/>
                <a:gd name="T83" fmla="*/ 145 h 145"/>
                <a:gd name="T84" fmla="*/ 261 w 276"/>
                <a:gd name="T85" fmla="*/ 145 h 145"/>
                <a:gd name="T86" fmla="*/ 276 w 276"/>
                <a:gd name="T87" fmla="*/ 145 h 145"/>
                <a:gd name="T88" fmla="*/ 276 w 276"/>
                <a:gd name="T89" fmla="*/ 145 h 145"/>
                <a:gd name="T90" fmla="*/ 276 w 276"/>
                <a:gd name="T91" fmla="*/ 125 h 145"/>
                <a:gd name="T92" fmla="*/ 276 w 276"/>
                <a:gd name="T93" fmla="*/ 107 h 145"/>
                <a:gd name="T94" fmla="*/ 276 w 276"/>
                <a:gd name="T95" fmla="*/ 94 h 145"/>
                <a:gd name="T96" fmla="*/ 276 w 276"/>
                <a:gd name="T97" fmla="*/ 85 h 145"/>
                <a:gd name="T98" fmla="*/ 276 w 276"/>
                <a:gd name="T99" fmla="*/ 85 h 145"/>
                <a:gd name="T100" fmla="*/ 274 w 276"/>
                <a:gd name="T101" fmla="*/ 75 h 145"/>
                <a:gd name="T102" fmla="*/ 271 w 276"/>
                <a:gd name="T103" fmla="*/ 63 h 145"/>
                <a:gd name="T104" fmla="*/ 268 w 276"/>
                <a:gd name="T105" fmla="*/ 52 h 145"/>
                <a:gd name="T106" fmla="*/ 263 w 276"/>
                <a:gd name="T107" fmla="*/ 40 h 145"/>
                <a:gd name="T108" fmla="*/ 258 w 276"/>
                <a:gd name="T109" fmla="*/ 29 h 145"/>
                <a:gd name="T110" fmla="*/ 253 w 276"/>
                <a:gd name="T111" fmla="*/ 18 h 145"/>
                <a:gd name="T112" fmla="*/ 248 w 276"/>
                <a:gd name="T113" fmla="*/ 9 h 145"/>
                <a:gd name="T114" fmla="*/ 243 w 276"/>
                <a:gd name="T115" fmla="*/ 2 h 1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6"/>
                <a:gd name="T175" fmla="*/ 0 h 145"/>
                <a:gd name="T176" fmla="*/ 276 w 276"/>
                <a:gd name="T177" fmla="*/ 145 h 1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6" h="145">
                  <a:moveTo>
                    <a:pt x="243" y="2"/>
                  </a:moveTo>
                  <a:lnTo>
                    <a:pt x="243" y="2"/>
                  </a:lnTo>
                  <a:lnTo>
                    <a:pt x="235" y="2"/>
                  </a:lnTo>
                  <a:lnTo>
                    <a:pt x="226" y="2"/>
                  </a:lnTo>
                  <a:lnTo>
                    <a:pt x="215" y="2"/>
                  </a:lnTo>
                  <a:lnTo>
                    <a:pt x="202" y="2"/>
                  </a:lnTo>
                  <a:lnTo>
                    <a:pt x="189" y="2"/>
                  </a:lnTo>
                  <a:lnTo>
                    <a:pt x="174" y="2"/>
                  </a:lnTo>
                  <a:lnTo>
                    <a:pt x="159" y="1"/>
                  </a:lnTo>
                  <a:lnTo>
                    <a:pt x="145" y="1"/>
                  </a:lnTo>
                  <a:lnTo>
                    <a:pt x="130" y="1"/>
                  </a:lnTo>
                  <a:lnTo>
                    <a:pt x="115" y="1"/>
                  </a:lnTo>
                  <a:lnTo>
                    <a:pt x="103" y="1"/>
                  </a:lnTo>
                  <a:lnTo>
                    <a:pt x="91" y="0"/>
                  </a:lnTo>
                  <a:lnTo>
                    <a:pt x="81" y="0"/>
                  </a:lnTo>
                  <a:lnTo>
                    <a:pt x="73" y="1"/>
                  </a:lnTo>
                  <a:lnTo>
                    <a:pt x="66" y="1"/>
                  </a:lnTo>
                  <a:lnTo>
                    <a:pt x="63" y="1"/>
                  </a:lnTo>
                  <a:lnTo>
                    <a:pt x="59" y="9"/>
                  </a:lnTo>
                  <a:lnTo>
                    <a:pt x="52" y="25"/>
                  </a:lnTo>
                  <a:lnTo>
                    <a:pt x="42" y="46"/>
                  </a:lnTo>
                  <a:lnTo>
                    <a:pt x="32" y="71"/>
                  </a:lnTo>
                  <a:lnTo>
                    <a:pt x="21" y="95"/>
                  </a:lnTo>
                  <a:lnTo>
                    <a:pt x="11" y="118"/>
                  </a:lnTo>
                  <a:lnTo>
                    <a:pt x="4" y="134"/>
                  </a:lnTo>
                  <a:lnTo>
                    <a:pt x="0" y="145"/>
                  </a:lnTo>
                  <a:lnTo>
                    <a:pt x="5" y="145"/>
                  </a:lnTo>
                  <a:lnTo>
                    <a:pt x="14" y="145"/>
                  </a:lnTo>
                  <a:lnTo>
                    <a:pt x="26" y="145"/>
                  </a:lnTo>
                  <a:lnTo>
                    <a:pt x="40" y="145"/>
                  </a:lnTo>
                  <a:lnTo>
                    <a:pt x="57" y="145"/>
                  </a:lnTo>
                  <a:lnTo>
                    <a:pt x="75" y="145"/>
                  </a:lnTo>
                  <a:lnTo>
                    <a:pt x="95" y="145"/>
                  </a:lnTo>
                  <a:lnTo>
                    <a:pt x="115" y="145"/>
                  </a:lnTo>
                  <a:lnTo>
                    <a:pt x="137" y="145"/>
                  </a:lnTo>
                  <a:lnTo>
                    <a:pt x="159" y="145"/>
                  </a:lnTo>
                  <a:lnTo>
                    <a:pt x="181" y="145"/>
                  </a:lnTo>
                  <a:lnTo>
                    <a:pt x="202" y="145"/>
                  </a:lnTo>
                  <a:lnTo>
                    <a:pt x="223" y="145"/>
                  </a:lnTo>
                  <a:lnTo>
                    <a:pt x="243" y="145"/>
                  </a:lnTo>
                  <a:lnTo>
                    <a:pt x="261" y="145"/>
                  </a:lnTo>
                  <a:lnTo>
                    <a:pt x="276" y="145"/>
                  </a:lnTo>
                  <a:lnTo>
                    <a:pt x="276" y="125"/>
                  </a:lnTo>
                  <a:lnTo>
                    <a:pt x="276" y="107"/>
                  </a:lnTo>
                  <a:lnTo>
                    <a:pt x="276" y="94"/>
                  </a:lnTo>
                  <a:lnTo>
                    <a:pt x="276" y="85"/>
                  </a:lnTo>
                  <a:lnTo>
                    <a:pt x="274" y="75"/>
                  </a:lnTo>
                  <a:lnTo>
                    <a:pt x="271" y="63"/>
                  </a:lnTo>
                  <a:lnTo>
                    <a:pt x="268" y="52"/>
                  </a:lnTo>
                  <a:lnTo>
                    <a:pt x="263" y="40"/>
                  </a:lnTo>
                  <a:lnTo>
                    <a:pt x="258" y="29"/>
                  </a:lnTo>
                  <a:lnTo>
                    <a:pt x="253" y="18"/>
                  </a:lnTo>
                  <a:lnTo>
                    <a:pt x="248" y="9"/>
                  </a:lnTo>
                  <a:lnTo>
                    <a:pt x="243" y="2"/>
                  </a:lnTo>
                </a:path>
              </a:pathLst>
            </a:custGeom>
            <a:noFill/>
            <a:ln w="0" cap="sq">
              <a:solidFill>
                <a:srgbClr val="000000"/>
              </a:solidFill>
              <a:miter lim="800000"/>
              <a:headEnd/>
              <a:tailEnd/>
            </a:ln>
          </p:spPr>
          <p:txBody>
            <a:bodyPr/>
            <a:lstStyle/>
            <a:p>
              <a:endParaRPr lang="en-US"/>
            </a:p>
          </p:txBody>
        </p:sp>
        <p:sp>
          <p:nvSpPr>
            <p:cNvPr id="3232" name="Freeform 146"/>
            <p:cNvSpPr>
              <a:spLocks/>
            </p:cNvSpPr>
            <p:nvPr/>
          </p:nvSpPr>
          <p:spPr bwMode="auto">
            <a:xfrm>
              <a:off x="3462" y="2073"/>
              <a:ext cx="24" cy="24"/>
            </a:xfrm>
            <a:custGeom>
              <a:avLst/>
              <a:gdLst>
                <a:gd name="T0" fmla="*/ 12 w 24"/>
                <a:gd name="T1" fmla="*/ 24 h 24"/>
                <a:gd name="T2" fmla="*/ 17 w 24"/>
                <a:gd name="T3" fmla="*/ 23 h 24"/>
                <a:gd name="T4" fmla="*/ 21 w 24"/>
                <a:gd name="T5" fmla="*/ 21 h 24"/>
                <a:gd name="T6" fmla="*/ 23 w 24"/>
                <a:gd name="T7" fmla="*/ 17 h 24"/>
                <a:gd name="T8" fmla="*/ 24 w 24"/>
                <a:gd name="T9" fmla="*/ 12 h 24"/>
                <a:gd name="T10" fmla="*/ 23 w 24"/>
                <a:gd name="T11" fmla="*/ 8 h 24"/>
                <a:gd name="T12" fmla="*/ 21 w 24"/>
                <a:gd name="T13" fmla="*/ 4 h 24"/>
                <a:gd name="T14" fmla="*/ 17 w 24"/>
                <a:gd name="T15" fmla="*/ 1 h 24"/>
                <a:gd name="T16" fmla="*/ 12 w 24"/>
                <a:gd name="T17" fmla="*/ 0 h 24"/>
                <a:gd name="T18" fmla="*/ 8 w 24"/>
                <a:gd name="T19" fmla="*/ 1 h 24"/>
                <a:gd name="T20" fmla="*/ 3 w 24"/>
                <a:gd name="T21" fmla="*/ 4 h 24"/>
                <a:gd name="T22" fmla="*/ 1 w 24"/>
                <a:gd name="T23" fmla="*/ 8 h 24"/>
                <a:gd name="T24" fmla="*/ 0 w 24"/>
                <a:gd name="T25" fmla="*/ 12 h 24"/>
                <a:gd name="T26" fmla="*/ 1 w 24"/>
                <a:gd name="T27" fmla="*/ 17 h 24"/>
                <a:gd name="T28" fmla="*/ 3 w 24"/>
                <a:gd name="T29" fmla="*/ 21 h 24"/>
                <a:gd name="T30" fmla="*/ 8 w 24"/>
                <a:gd name="T31" fmla="*/ 23 h 24"/>
                <a:gd name="T32" fmla="*/ 12 w 2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12" y="24"/>
                  </a:moveTo>
                  <a:lnTo>
                    <a:pt x="17" y="23"/>
                  </a:lnTo>
                  <a:lnTo>
                    <a:pt x="21" y="21"/>
                  </a:lnTo>
                  <a:lnTo>
                    <a:pt x="23" y="17"/>
                  </a:lnTo>
                  <a:lnTo>
                    <a:pt x="24" y="12"/>
                  </a:lnTo>
                  <a:lnTo>
                    <a:pt x="23" y="8"/>
                  </a:lnTo>
                  <a:lnTo>
                    <a:pt x="21" y="4"/>
                  </a:lnTo>
                  <a:lnTo>
                    <a:pt x="17" y="1"/>
                  </a:lnTo>
                  <a:lnTo>
                    <a:pt x="12" y="0"/>
                  </a:lnTo>
                  <a:lnTo>
                    <a:pt x="8" y="1"/>
                  </a:lnTo>
                  <a:lnTo>
                    <a:pt x="3" y="4"/>
                  </a:lnTo>
                  <a:lnTo>
                    <a:pt x="1" y="8"/>
                  </a:lnTo>
                  <a:lnTo>
                    <a:pt x="0" y="12"/>
                  </a:lnTo>
                  <a:lnTo>
                    <a:pt x="1" y="17"/>
                  </a:lnTo>
                  <a:lnTo>
                    <a:pt x="3" y="21"/>
                  </a:lnTo>
                  <a:lnTo>
                    <a:pt x="8" y="23"/>
                  </a:lnTo>
                  <a:lnTo>
                    <a:pt x="12" y="24"/>
                  </a:lnTo>
                  <a:close/>
                </a:path>
              </a:pathLst>
            </a:custGeom>
            <a:solidFill>
              <a:srgbClr val="FFFFFF"/>
            </a:solidFill>
            <a:ln w="9525">
              <a:noFill/>
              <a:round/>
              <a:headEnd/>
              <a:tailEnd/>
            </a:ln>
          </p:spPr>
          <p:txBody>
            <a:bodyPr/>
            <a:lstStyle/>
            <a:p>
              <a:endParaRPr lang="en-US"/>
            </a:p>
          </p:txBody>
        </p:sp>
        <p:sp>
          <p:nvSpPr>
            <p:cNvPr id="3233" name="Freeform 147"/>
            <p:cNvSpPr>
              <a:spLocks/>
            </p:cNvSpPr>
            <p:nvPr/>
          </p:nvSpPr>
          <p:spPr bwMode="auto">
            <a:xfrm>
              <a:off x="2874" y="1757"/>
              <a:ext cx="265" cy="385"/>
            </a:xfrm>
            <a:custGeom>
              <a:avLst/>
              <a:gdLst>
                <a:gd name="T0" fmla="*/ 265 w 265"/>
                <a:gd name="T1" fmla="*/ 370 h 385"/>
                <a:gd name="T2" fmla="*/ 241 w 265"/>
                <a:gd name="T3" fmla="*/ 355 h 385"/>
                <a:gd name="T4" fmla="*/ 218 w 265"/>
                <a:gd name="T5" fmla="*/ 340 h 385"/>
                <a:gd name="T6" fmla="*/ 195 w 265"/>
                <a:gd name="T7" fmla="*/ 322 h 385"/>
                <a:gd name="T8" fmla="*/ 174 w 265"/>
                <a:gd name="T9" fmla="*/ 303 h 385"/>
                <a:gd name="T10" fmla="*/ 154 w 265"/>
                <a:gd name="T11" fmla="*/ 285 h 385"/>
                <a:gd name="T12" fmla="*/ 134 w 265"/>
                <a:gd name="T13" fmla="*/ 263 h 385"/>
                <a:gd name="T14" fmla="*/ 116 w 265"/>
                <a:gd name="T15" fmla="*/ 241 h 385"/>
                <a:gd name="T16" fmla="*/ 99 w 265"/>
                <a:gd name="T17" fmla="*/ 218 h 385"/>
                <a:gd name="T18" fmla="*/ 83 w 265"/>
                <a:gd name="T19" fmla="*/ 194 h 385"/>
                <a:gd name="T20" fmla="*/ 69 w 265"/>
                <a:gd name="T21" fmla="*/ 169 h 385"/>
                <a:gd name="T22" fmla="*/ 56 w 265"/>
                <a:gd name="T23" fmla="*/ 143 h 385"/>
                <a:gd name="T24" fmla="*/ 45 w 265"/>
                <a:gd name="T25" fmla="*/ 115 h 385"/>
                <a:gd name="T26" fmla="*/ 35 w 265"/>
                <a:gd name="T27" fmla="*/ 87 h 385"/>
                <a:gd name="T28" fmla="*/ 27 w 265"/>
                <a:gd name="T29" fmla="*/ 58 h 385"/>
                <a:gd name="T30" fmla="*/ 21 w 265"/>
                <a:gd name="T31" fmla="*/ 29 h 385"/>
                <a:gd name="T32" fmla="*/ 16 w 265"/>
                <a:gd name="T33" fmla="*/ 0 h 385"/>
                <a:gd name="T34" fmla="*/ 0 w 265"/>
                <a:gd name="T35" fmla="*/ 0 h 385"/>
                <a:gd name="T36" fmla="*/ 4 w 265"/>
                <a:gd name="T37" fmla="*/ 31 h 385"/>
                <a:gd name="T38" fmla="*/ 10 w 265"/>
                <a:gd name="T39" fmla="*/ 62 h 385"/>
                <a:gd name="T40" fmla="*/ 19 w 265"/>
                <a:gd name="T41" fmla="*/ 92 h 385"/>
                <a:gd name="T42" fmla="*/ 30 w 265"/>
                <a:gd name="T43" fmla="*/ 121 h 385"/>
                <a:gd name="T44" fmla="*/ 41 w 265"/>
                <a:gd name="T45" fmla="*/ 149 h 385"/>
                <a:gd name="T46" fmla="*/ 54 w 265"/>
                <a:gd name="T47" fmla="*/ 175 h 385"/>
                <a:gd name="T48" fmla="*/ 69 w 265"/>
                <a:gd name="T49" fmla="*/ 202 h 385"/>
                <a:gd name="T50" fmla="*/ 86 w 265"/>
                <a:gd name="T51" fmla="*/ 226 h 385"/>
                <a:gd name="T52" fmla="*/ 103 w 265"/>
                <a:gd name="T53" fmla="*/ 251 h 385"/>
                <a:gd name="T54" fmla="*/ 122 w 265"/>
                <a:gd name="T55" fmla="*/ 273 h 385"/>
                <a:gd name="T56" fmla="*/ 142 w 265"/>
                <a:gd name="T57" fmla="*/ 295 h 385"/>
                <a:gd name="T58" fmla="*/ 164 w 265"/>
                <a:gd name="T59" fmla="*/ 316 h 385"/>
                <a:gd name="T60" fmla="*/ 184 w 265"/>
                <a:gd name="T61" fmla="*/ 335 h 385"/>
                <a:gd name="T62" fmla="*/ 207 w 265"/>
                <a:gd name="T63" fmla="*/ 352 h 385"/>
                <a:gd name="T64" fmla="*/ 232 w 265"/>
                <a:gd name="T65" fmla="*/ 370 h 385"/>
                <a:gd name="T66" fmla="*/ 256 w 265"/>
                <a:gd name="T67" fmla="*/ 385 h 385"/>
                <a:gd name="T68" fmla="*/ 265 w 265"/>
                <a:gd name="T69" fmla="*/ 370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5"/>
                <a:gd name="T106" fmla="*/ 0 h 385"/>
                <a:gd name="T107" fmla="*/ 265 w 26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5" h="385">
                  <a:moveTo>
                    <a:pt x="265" y="370"/>
                  </a:moveTo>
                  <a:lnTo>
                    <a:pt x="241" y="355"/>
                  </a:lnTo>
                  <a:lnTo>
                    <a:pt x="218" y="340"/>
                  </a:lnTo>
                  <a:lnTo>
                    <a:pt x="195" y="322"/>
                  </a:lnTo>
                  <a:lnTo>
                    <a:pt x="174" y="303"/>
                  </a:lnTo>
                  <a:lnTo>
                    <a:pt x="154" y="285"/>
                  </a:lnTo>
                  <a:lnTo>
                    <a:pt x="134" y="263"/>
                  </a:lnTo>
                  <a:lnTo>
                    <a:pt x="116" y="241"/>
                  </a:lnTo>
                  <a:lnTo>
                    <a:pt x="99" y="218"/>
                  </a:lnTo>
                  <a:lnTo>
                    <a:pt x="83" y="194"/>
                  </a:lnTo>
                  <a:lnTo>
                    <a:pt x="69" y="169"/>
                  </a:lnTo>
                  <a:lnTo>
                    <a:pt x="56" y="143"/>
                  </a:lnTo>
                  <a:lnTo>
                    <a:pt x="45" y="115"/>
                  </a:lnTo>
                  <a:lnTo>
                    <a:pt x="35" y="87"/>
                  </a:lnTo>
                  <a:lnTo>
                    <a:pt x="27" y="58"/>
                  </a:lnTo>
                  <a:lnTo>
                    <a:pt x="21" y="29"/>
                  </a:lnTo>
                  <a:lnTo>
                    <a:pt x="16" y="0"/>
                  </a:lnTo>
                  <a:lnTo>
                    <a:pt x="0" y="0"/>
                  </a:lnTo>
                  <a:lnTo>
                    <a:pt x="4" y="31"/>
                  </a:lnTo>
                  <a:lnTo>
                    <a:pt x="10" y="62"/>
                  </a:lnTo>
                  <a:lnTo>
                    <a:pt x="19" y="92"/>
                  </a:lnTo>
                  <a:lnTo>
                    <a:pt x="30" y="121"/>
                  </a:lnTo>
                  <a:lnTo>
                    <a:pt x="41" y="149"/>
                  </a:lnTo>
                  <a:lnTo>
                    <a:pt x="54" y="175"/>
                  </a:lnTo>
                  <a:lnTo>
                    <a:pt x="69" y="202"/>
                  </a:lnTo>
                  <a:lnTo>
                    <a:pt x="86" y="226"/>
                  </a:lnTo>
                  <a:lnTo>
                    <a:pt x="103" y="251"/>
                  </a:lnTo>
                  <a:lnTo>
                    <a:pt x="122" y="273"/>
                  </a:lnTo>
                  <a:lnTo>
                    <a:pt x="142" y="295"/>
                  </a:lnTo>
                  <a:lnTo>
                    <a:pt x="164" y="316"/>
                  </a:lnTo>
                  <a:lnTo>
                    <a:pt x="184" y="335"/>
                  </a:lnTo>
                  <a:lnTo>
                    <a:pt x="207" y="352"/>
                  </a:lnTo>
                  <a:lnTo>
                    <a:pt x="232" y="370"/>
                  </a:lnTo>
                  <a:lnTo>
                    <a:pt x="256" y="385"/>
                  </a:lnTo>
                  <a:lnTo>
                    <a:pt x="265" y="370"/>
                  </a:lnTo>
                  <a:close/>
                </a:path>
              </a:pathLst>
            </a:custGeom>
            <a:solidFill>
              <a:srgbClr val="FFFFFF"/>
            </a:solidFill>
            <a:ln w="9525">
              <a:noFill/>
              <a:round/>
              <a:headEnd/>
              <a:tailEnd/>
            </a:ln>
          </p:spPr>
          <p:txBody>
            <a:bodyPr/>
            <a:lstStyle/>
            <a:p>
              <a:endParaRPr lang="en-US"/>
            </a:p>
          </p:txBody>
        </p:sp>
      </p:grpSp>
      <p:sp>
        <p:nvSpPr>
          <p:cNvPr id="3084" name="Text Box 148"/>
          <p:cNvSpPr txBox="1">
            <a:spLocks noChangeArrowheads="1"/>
          </p:cNvSpPr>
          <p:nvPr/>
        </p:nvSpPr>
        <p:spPr bwMode="auto">
          <a:xfrm>
            <a:off x="517525" y="4535488"/>
            <a:ext cx="1420813" cy="457200"/>
          </a:xfrm>
          <a:prstGeom prst="rect">
            <a:avLst/>
          </a:prstGeom>
          <a:noFill/>
          <a:ln w="12700">
            <a:noFill/>
            <a:miter lim="800000"/>
            <a:headEnd type="none" w="sm" len="sm"/>
            <a:tailEnd type="none" w="sm" len="sm"/>
          </a:ln>
        </p:spPr>
        <p:txBody>
          <a:bodyPr wrap="none">
            <a:spAutoFit/>
          </a:bodyPr>
          <a:lstStyle/>
          <a:p>
            <a:pPr eaLnBrk="0" hangingPunct="0"/>
            <a:r>
              <a:rPr lang="en-US" sz="2400"/>
              <a:t>Saboteur</a:t>
            </a:r>
          </a:p>
        </p:txBody>
      </p:sp>
      <p:sp>
        <p:nvSpPr>
          <p:cNvPr id="3085" name="Text Box 149"/>
          <p:cNvSpPr txBox="1">
            <a:spLocks noChangeArrowheads="1"/>
          </p:cNvSpPr>
          <p:nvPr/>
        </p:nvSpPr>
        <p:spPr bwMode="auto">
          <a:xfrm>
            <a:off x="6797675" y="990600"/>
            <a:ext cx="2116138" cy="457200"/>
          </a:xfrm>
          <a:prstGeom prst="rect">
            <a:avLst/>
          </a:prstGeom>
          <a:noFill/>
          <a:ln w="12700">
            <a:noFill/>
            <a:miter lim="800000"/>
            <a:headEnd type="none" w="sm" len="sm"/>
            <a:tailEnd type="none" w="sm" len="sm"/>
          </a:ln>
        </p:spPr>
        <p:txBody>
          <a:bodyPr wrap="none">
            <a:spAutoFit/>
          </a:bodyPr>
          <a:lstStyle/>
          <a:p>
            <a:pPr eaLnBrk="0" hangingPunct="0"/>
            <a:r>
              <a:rPr lang="en-US" sz="2400"/>
              <a:t>Restauranteur</a:t>
            </a:r>
          </a:p>
        </p:txBody>
      </p:sp>
      <p:graphicFrame>
        <p:nvGraphicFramePr>
          <p:cNvPr id="56470" name="Object 150"/>
          <p:cNvGraphicFramePr>
            <a:graphicFrameLocks noChangeAspect="1"/>
          </p:cNvGraphicFramePr>
          <p:nvPr/>
        </p:nvGraphicFramePr>
        <p:xfrm>
          <a:off x="5943600" y="1752600"/>
          <a:ext cx="849313" cy="914400"/>
        </p:xfrm>
        <a:graphic>
          <a:graphicData uri="http://schemas.openxmlformats.org/presentationml/2006/ole">
            <mc:AlternateContent xmlns:mc="http://schemas.openxmlformats.org/markup-compatibility/2006">
              <mc:Choice xmlns:v="urn:schemas-microsoft-com:vml" Requires="v">
                <p:oleObj spid="_x0000_s203810" name="Bitmap Image" r:id="rId11" imgW="3666667" imgH="3952381" progId="PBrush">
                  <p:embed/>
                </p:oleObj>
              </mc:Choice>
              <mc:Fallback>
                <p:oleObj name="Bitmap Image" r:id="rId11" imgW="3666667" imgH="3952381" progId="PBrush">
                  <p:embed/>
                  <p:pic>
                    <p:nvPicPr>
                      <p:cNvPr id="0" name="Object 1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1752600"/>
                        <a:ext cx="8493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471" name="Object 151"/>
          <p:cNvGraphicFramePr>
            <a:graphicFrameLocks noChangeAspect="1"/>
          </p:cNvGraphicFramePr>
          <p:nvPr/>
        </p:nvGraphicFramePr>
        <p:xfrm>
          <a:off x="5943600" y="1752600"/>
          <a:ext cx="849313" cy="914400"/>
        </p:xfrm>
        <a:graphic>
          <a:graphicData uri="http://schemas.openxmlformats.org/presentationml/2006/ole">
            <mc:AlternateContent xmlns:mc="http://schemas.openxmlformats.org/markup-compatibility/2006">
              <mc:Choice xmlns:v="urn:schemas-microsoft-com:vml" Requires="v">
                <p:oleObj spid="_x0000_s203811" name="Bitmap Image" r:id="rId13" imgW="3666667" imgH="3952381" progId="PBrush">
                  <p:embed/>
                </p:oleObj>
              </mc:Choice>
              <mc:Fallback>
                <p:oleObj name="Bitmap Image" r:id="rId13" imgW="3666667" imgH="3952381" progId="PBrush">
                  <p:embed/>
                  <p:pic>
                    <p:nvPicPr>
                      <p:cNvPr id="0" name="Object 15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1752600"/>
                        <a:ext cx="8493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472" name="Object 152"/>
          <p:cNvGraphicFramePr>
            <a:graphicFrameLocks noChangeAspect="1"/>
          </p:cNvGraphicFramePr>
          <p:nvPr/>
        </p:nvGraphicFramePr>
        <p:xfrm>
          <a:off x="5943600" y="1752600"/>
          <a:ext cx="849313" cy="914400"/>
        </p:xfrm>
        <a:graphic>
          <a:graphicData uri="http://schemas.openxmlformats.org/presentationml/2006/ole">
            <mc:AlternateContent xmlns:mc="http://schemas.openxmlformats.org/markup-compatibility/2006">
              <mc:Choice xmlns:v="urn:schemas-microsoft-com:vml" Requires="v">
                <p:oleObj spid="_x0000_s203812" name="Bitmap Image" r:id="rId14" imgW="3666667" imgH="3952381" progId="PBrush">
                  <p:embed/>
                </p:oleObj>
              </mc:Choice>
              <mc:Fallback>
                <p:oleObj name="Bitmap Image" r:id="rId14" imgW="3666667" imgH="3952381" progId="PBrush">
                  <p:embed/>
                  <p:pic>
                    <p:nvPicPr>
                      <p:cNvPr id="0" name="Object 1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1752600"/>
                        <a:ext cx="8493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473" name="Object 153"/>
          <p:cNvGraphicFramePr>
            <a:graphicFrameLocks noChangeAspect="1"/>
          </p:cNvGraphicFramePr>
          <p:nvPr/>
        </p:nvGraphicFramePr>
        <p:xfrm>
          <a:off x="5943600" y="1752600"/>
          <a:ext cx="849313" cy="914400"/>
        </p:xfrm>
        <a:graphic>
          <a:graphicData uri="http://schemas.openxmlformats.org/presentationml/2006/ole">
            <mc:AlternateContent xmlns:mc="http://schemas.openxmlformats.org/markup-compatibility/2006">
              <mc:Choice xmlns:v="urn:schemas-microsoft-com:vml" Requires="v">
                <p:oleObj spid="_x0000_s203813" name="Bitmap Image" r:id="rId15" imgW="3666667" imgH="3952381" progId="PBrush">
                  <p:embed/>
                </p:oleObj>
              </mc:Choice>
              <mc:Fallback>
                <p:oleObj name="Bitmap Image" r:id="rId15" imgW="3666667" imgH="3952381" progId="PBrush">
                  <p:embed/>
                  <p:pic>
                    <p:nvPicPr>
                      <p:cNvPr id="0" name="Object 1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1752600"/>
                        <a:ext cx="8493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474" name="Rectangle 154"/>
          <p:cNvSpPr>
            <a:spLocks noChangeArrowheads="1"/>
          </p:cNvSpPr>
          <p:nvPr/>
        </p:nvSpPr>
        <p:spPr bwMode="auto">
          <a:xfrm>
            <a:off x="6553200" y="3429000"/>
            <a:ext cx="1066800" cy="1066800"/>
          </a:xfrm>
          <a:prstGeom prst="rect">
            <a:avLst/>
          </a:prstGeom>
          <a:noFill/>
          <a:ln w="12700">
            <a:solidFill>
              <a:srgbClr val="FF0000"/>
            </a:solidFill>
            <a:miter lim="800000"/>
            <a:headEnd type="none" w="sm" len="sm"/>
            <a:tailEnd type="none" w="sm" len="sm"/>
          </a:ln>
        </p:spPr>
        <p:txBody>
          <a:bodyPr wrap="none" anchor="ctr"/>
          <a:lstStyle/>
          <a:p>
            <a:endParaRPr lang="en-US"/>
          </a:p>
        </p:txBody>
      </p:sp>
      <p:sp>
        <p:nvSpPr>
          <p:cNvPr id="56475" name="Rectangle 155"/>
          <p:cNvSpPr>
            <a:spLocks noChangeArrowheads="1"/>
          </p:cNvSpPr>
          <p:nvPr/>
        </p:nvSpPr>
        <p:spPr bwMode="auto">
          <a:xfrm>
            <a:off x="7772400" y="3581400"/>
            <a:ext cx="1143000" cy="1066800"/>
          </a:xfrm>
          <a:prstGeom prst="rect">
            <a:avLst/>
          </a:prstGeom>
          <a:noFill/>
          <a:ln w="12700">
            <a:solidFill>
              <a:srgbClr val="FF0000"/>
            </a:solidFill>
            <a:miter lim="800000"/>
            <a:headEnd type="none" w="sm" len="sm"/>
            <a:tailEnd type="none" w="sm" len="sm"/>
          </a:ln>
        </p:spPr>
        <p:txBody>
          <a:bodyPr wrap="none" anchor="ctr"/>
          <a:lstStyle/>
          <a:p>
            <a:endParaRPr lang="en-US"/>
          </a:p>
        </p:txBody>
      </p:sp>
      <p:sp>
        <p:nvSpPr>
          <p:cNvPr id="56476" name="Rectangle 156"/>
          <p:cNvSpPr>
            <a:spLocks noChangeArrowheads="1"/>
          </p:cNvSpPr>
          <p:nvPr/>
        </p:nvSpPr>
        <p:spPr bwMode="auto">
          <a:xfrm>
            <a:off x="5105400" y="4648200"/>
            <a:ext cx="1143000" cy="1066800"/>
          </a:xfrm>
          <a:prstGeom prst="rect">
            <a:avLst/>
          </a:prstGeom>
          <a:noFill/>
          <a:ln w="12700">
            <a:solidFill>
              <a:srgbClr val="FF0000"/>
            </a:solidFill>
            <a:miter lim="800000"/>
            <a:headEnd type="none" w="sm" len="sm"/>
            <a:tailEnd type="none" w="sm" len="sm"/>
          </a:ln>
        </p:spPr>
        <p:txBody>
          <a:bodyPr wrap="none" anchor="ctr"/>
          <a:lstStyle/>
          <a:p>
            <a:endParaRPr lang="en-US"/>
          </a:p>
        </p:txBody>
      </p:sp>
      <p:sp>
        <p:nvSpPr>
          <p:cNvPr id="56477" name="Rectangle 157"/>
          <p:cNvSpPr>
            <a:spLocks noChangeArrowheads="1"/>
          </p:cNvSpPr>
          <p:nvPr/>
        </p:nvSpPr>
        <p:spPr bwMode="auto">
          <a:xfrm>
            <a:off x="6324600" y="4572000"/>
            <a:ext cx="1143000" cy="1066800"/>
          </a:xfrm>
          <a:prstGeom prst="rect">
            <a:avLst/>
          </a:prstGeom>
          <a:noFill/>
          <a:ln w="12700">
            <a:solidFill>
              <a:srgbClr val="FF0000"/>
            </a:solidFill>
            <a:miter lim="800000"/>
            <a:headEnd type="none" w="sm" len="sm"/>
            <a:tailEnd type="none" w="sm" len="sm"/>
          </a:ln>
        </p:spPr>
        <p:txBody>
          <a:bodyPr wrap="none" anchor="ctr"/>
          <a:lstStyle/>
          <a:p>
            <a:endParaRPr lang="en-US"/>
          </a:p>
        </p:txBody>
      </p:sp>
      <p:sp>
        <p:nvSpPr>
          <p:cNvPr id="56478" name="Text Box 158"/>
          <p:cNvSpPr txBox="1">
            <a:spLocks noChangeArrowheads="1"/>
          </p:cNvSpPr>
          <p:nvPr/>
        </p:nvSpPr>
        <p:spPr bwMode="auto">
          <a:xfrm>
            <a:off x="2590800" y="3565525"/>
            <a:ext cx="4191000" cy="701675"/>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4000" dirty="0">
                <a:solidFill>
                  <a:srgbClr val="FF5050"/>
                </a:solidFill>
              </a:rPr>
              <a:t>No More Tables!</a:t>
            </a:r>
          </a:p>
        </p:txBody>
      </p:sp>
      <p:grpSp>
        <p:nvGrpSpPr>
          <p:cNvPr id="3" name="Group 159"/>
          <p:cNvGrpSpPr>
            <a:grpSpLocks/>
          </p:cNvGrpSpPr>
          <p:nvPr/>
        </p:nvGrpSpPr>
        <p:grpSpPr bwMode="auto">
          <a:xfrm>
            <a:off x="6858000" y="1295400"/>
            <a:ext cx="1981200" cy="1828800"/>
            <a:chOff x="1296" y="528"/>
            <a:chExt cx="1248" cy="1152"/>
          </a:xfrm>
        </p:grpSpPr>
        <p:sp>
          <p:nvSpPr>
            <p:cNvPr id="3092" name="Line 160"/>
            <p:cNvSpPr>
              <a:spLocks noChangeShapeType="1"/>
            </p:cNvSpPr>
            <p:nvPr/>
          </p:nvSpPr>
          <p:spPr bwMode="auto">
            <a:xfrm>
              <a:off x="1296" y="528"/>
              <a:ext cx="1200" cy="1152"/>
            </a:xfrm>
            <a:prstGeom prst="line">
              <a:avLst/>
            </a:prstGeom>
            <a:noFill/>
            <a:ln w="133350">
              <a:solidFill>
                <a:srgbClr val="FF5050"/>
              </a:solidFill>
              <a:round/>
              <a:headEnd type="none" w="sm" len="sm"/>
              <a:tailEnd type="none" w="sm" len="sm"/>
            </a:ln>
          </p:spPr>
          <p:txBody>
            <a:bodyPr wrap="none" anchor="ctr"/>
            <a:lstStyle/>
            <a:p>
              <a:endParaRPr lang="en-US"/>
            </a:p>
          </p:txBody>
        </p:sp>
        <p:sp>
          <p:nvSpPr>
            <p:cNvPr id="3093" name="Line 161"/>
            <p:cNvSpPr>
              <a:spLocks noChangeShapeType="1"/>
            </p:cNvSpPr>
            <p:nvPr/>
          </p:nvSpPr>
          <p:spPr bwMode="auto">
            <a:xfrm flipH="1">
              <a:off x="1344" y="528"/>
              <a:ext cx="1200" cy="1152"/>
            </a:xfrm>
            <a:prstGeom prst="line">
              <a:avLst/>
            </a:prstGeom>
            <a:noFill/>
            <a:ln w="133350">
              <a:solidFill>
                <a:srgbClr val="FF5050"/>
              </a:solidFill>
              <a:round/>
              <a:headEnd type="none" w="sm" len="sm"/>
              <a:tailEnd type="none" w="sm" len="sm"/>
            </a:ln>
          </p:spPr>
          <p:txBody>
            <a:bodyPr wrap="none" anchor="ctr"/>
            <a:lstStyle/>
            <a:p>
              <a:endParaRPr lang="en-US"/>
            </a:p>
          </p:txBody>
        </p:sp>
      </p:grpSp>
      <p:sp>
        <p:nvSpPr>
          <p:cNvPr id="166" name="Rectangle 2"/>
          <p:cNvSpPr txBox="1">
            <a:spLocks noChangeArrowheads="1"/>
          </p:cNvSpPr>
          <p:nvPr/>
        </p:nvSpPr>
        <p:spPr bwMode="auto">
          <a:xfrm>
            <a:off x="1143000" y="152400"/>
            <a:ext cx="7391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smtClean="0">
                <a:ln>
                  <a:noFill/>
                </a:ln>
                <a:solidFill>
                  <a:schemeClr val="tx1"/>
                </a:solidFill>
                <a:effectLst/>
                <a:uLnTx/>
                <a:uFillTx/>
                <a:latin typeface="Times New Roman" pitchFamily="18" charset="0"/>
                <a:ea typeface="+mj-ea"/>
                <a:cs typeface="Nazanin" pitchFamily="2" charset="-78"/>
              </a:rPr>
              <a:t>How to take down a restaurant?</a:t>
            </a: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j-ea"/>
              <a:cs typeface="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470"/>
                                        </p:tgtEl>
                                        <p:attrNameLst>
                                          <p:attrName>style.visibility</p:attrName>
                                        </p:attrNameLst>
                                      </p:cBhvr>
                                      <p:to>
                                        <p:strVal val="visible"/>
                                      </p:to>
                                    </p:set>
                                    <p:anim calcmode="lin" valueType="num">
                                      <p:cBhvr additive="base">
                                        <p:cTn id="7" dur="500" fill="hold"/>
                                        <p:tgtEl>
                                          <p:spTgt spid="56470"/>
                                        </p:tgtEl>
                                        <p:attrNameLst>
                                          <p:attrName>ppt_x</p:attrName>
                                        </p:attrNameLst>
                                      </p:cBhvr>
                                      <p:tavLst>
                                        <p:tav tm="0">
                                          <p:val>
                                            <p:strVal val="0-#ppt_w/2"/>
                                          </p:val>
                                        </p:tav>
                                        <p:tav tm="100000">
                                          <p:val>
                                            <p:strVal val="#ppt_x"/>
                                          </p:val>
                                        </p:tav>
                                      </p:tavLst>
                                    </p:anim>
                                    <p:anim calcmode="lin" valueType="num">
                                      <p:cBhvr additive="base">
                                        <p:cTn id="8" dur="500" fill="hold"/>
                                        <p:tgtEl>
                                          <p:spTgt spid="5647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56470"/>
                                        </p:tgtEl>
                                        <p:attrNameLst>
                                          <p:attrName>style.visibility</p:attrName>
                                        </p:attrNameLst>
                                      </p:cBhvr>
                                      <p:to>
                                        <p:strVal val="hidden"/>
                                      </p:to>
                                    </p:set>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64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56472"/>
                                        </p:tgtEl>
                                        <p:attrNameLst>
                                          <p:attrName>style.visibility</p:attrName>
                                        </p:attrNameLst>
                                      </p:cBhvr>
                                      <p:to>
                                        <p:strVal val="visible"/>
                                      </p:to>
                                    </p:set>
                                    <p:anim calcmode="lin" valueType="num">
                                      <p:cBhvr additive="base">
                                        <p:cTn id="16" dur="500" fill="hold"/>
                                        <p:tgtEl>
                                          <p:spTgt spid="56472"/>
                                        </p:tgtEl>
                                        <p:attrNameLst>
                                          <p:attrName>ppt_x</p:attrName>
                                        </p:attrNameLst>
                                      </p:cBhvr>
                                      <p:tavLst>
                                        <p:tav tm="0">
                                          <p:val>
                                            <p:strVal val="0-#ppt_w/2"/>
                                          </p:val>
                                        </p:tav>
                                        <p:tav tm="100000">
                                          <p:val>
                                            <p:strVal val="#ppt_x"/>
                                          </p:val>
                                        </p:tav>
                                      </p:tavLst>
                                    </p:anim>
                                    <p:anim calcmode="lin" valueType="num">
                                      <p:cBhvr additive="base">
                                        <p:cTn id="17" dur="500" fill="hold"/>
                                        <p:tgtEl>
                                          <p:spTgt spid="56472"/>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4"/>
                                            </p:cond>
                                          </p:stCondLst>
                                        </p:cTn>
                                        <p:tgtEl>
                                          <p:spTgt spid="56472"/>
                                        </p:tgtEl>
                                        <p:attrNameLst>
                                          <p:attrName>style.visibility</p:attrName>
                                        </p:attrNameLst>
                                      </p:cBhvr>
                                      <p:to>
                                        <p:strVal val="hidden"/>
                                      </p:to>
                                    </p:set>
                                  </p:sub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564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6471"/>
                                        </p:tgtEl>
                                        <p:attrNameLst>
                                          <p:attrName>style.visibility</p:attrName>
                                        </p:attrNameLst>
                                      </p:cBhvr>
                                      <p:to>
                                        <p:strVal val="visible"/>
                                      </p:to>
                                    </p:set>
                                    <p:anim calcmode="lin" valueType="num">
                                      <p:cBhvr additive="base">
                                        <p:cTn id="25" dur="500" fill="hold"/>
                                        <p:tgtEl>
                                          <p:spTgt spid="56471"/>
                                        </p:tgtEl>
                                        <p:attrNameLst>
                                          <p:attrName>ppt_x</p:attrName>
                                        </p:attrNameLst>
                                      </p:cBhvr>
                                      <p:tavLst>
                                        <p:tav tm="0">
                                          <p:val>
                                            <p:strVal val="0-#ppt_w/2"/>
                                          </p:val>
                                        </p:tav>
                                        <p:tav tm="100000">
                                          <p:val>
                                            <p:strVal val="#ppt_x"/>
                                          </p:val>
                                        </p:tav>
                                      </p:tavLst>
                                    </p:anim>
                                    <p:anim calcmode="lin" valueType="num">
                                      <p:cBhvr additive="base">
                                        <p:cTn id="26" dur="500" fill="hold"/>
                                        <p:tgtEl>
                                          <p:spTgt spid="56471"/>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23"/>
                                            </p:cond>
                                          </p:stCondLst>
                                        </p:cTn>
                                        <p:tgtEl>
                                          <p:spTgt spid="56471"/>
                                        </p:tgtEl>
                                        <p:attrNameLst>
                                          <p:attrName>style.visibility</p:attrName>
                                        </p:attrNameLst>
                                      </p:cBhvr>
                                      <p:to>
                                        <p:strVal val="hidden"/>
                                      </p:to>
                                    </p:set>
                                  </p:sub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5647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6473"/>
                                        </p:tgtEl>
                                        <p:attrNameLst>
                                          <p:attrName>style.visibility</p:attrName>
                                        </p:attrNameLst>
                                      </p:cBhvr>
                                      <p:to>
                                        <p:strVal val="visible"/>
                                      </p:to>
                                    </p:set>
                                    <p:anim calcmode="lin" valueType="num">
                                      <p:cBhvr additive="base">
                                        <p:cTn id="34" dur="500" fill="hold"/>
                                        <p:tgtEl>
                                          <p:spTgt spid="56473"/>
                                        </p:tgtEl>
                                        <p:attrNameLst>
                                          <p:attrName>ppt_x</p:attrName>
                                        </p:attrNameLst>
                                      </p:cBhvr>
                                      <p:tavLst>
                                        <p:tav tm="0">
                                          <p:val>
                                            <p:strVal val="0-#ppt_w/2"/>
                                          </p:val>
                                        </p:tav>
                                        <p:tav tm="100000">
                                          <p:val>
                                            <p:strVal val="#ppt_x"/>
                                          </p:val>
                                        </p:tav>
                                      </p:tavLst>
                                    </p:anim>
                                    <p:anim calcmode="lin" valueType="num">
                                      <p:cBhvr additive="base">
                                        <p:cTn id="35" dur="500" fill="hold"/>
                                        <p:tgtEl>
                                          <p:spTgt spid="56473"/>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32"/>
                                            </p:cond>
                                          </p:stCondLst>
                                        </p:cTn>
                                        <p:tgtEl>
                                          <p:spTgt spid="56473"/>
                                        </p:tgtEl>
                                        <p:attrNameLst>
                                          <p:attrName>style.visibility</p:attrName>
                                        </p:attrNameLst>
                                      </p:cBhvr>
                                      <p:to>
                                        <p:strVal val="hidden"/>
                                      </p:to>
                                    </p:set>
                                  </p:sub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564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564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74" grpId="0" animBg="1"/>
      <p:bldP spid="56475" grpId="0" animBg="1"/>
      <p:bldP spid="56476" grpId="0" animBg="1"/>
      <p:bldP spid="56477" grpId="0" animBg="1"/>
      <p:bldP spid="5647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76200"/>
            <a:ext cx="7315200" cy="838200"/>
          </a:xfrm>
          <a:noFill/>
          <a:ln w="9525">
            <a:noFill/>
            <a:miter lim="800000"/>
            <a:headEnd/>
            <a:tailEnd/>
          </a:ln>
        </p:spPr>
        <p:txBody>
          <a:bodyPr vert="horz" wrap="square" lIns="91440" tIns="45720" rIns="91440" bIns="45720" numCol="1" anchor="ctr" anchorCtr="0" compatLnSpc="1">
            <a:prstTxWarp prst="textNoShape">
              <a:avLst/>
            </a:prstTxWarp>
          </a:bodyPr>
          <a:lstStyle/>
          <a:p>
            <a:pPr algn="l" rtl="0" eaLnBrk="1" hangingPunct="1">
              <a:defRPr/>
            </a:pPr>
            <a:r>
              <a:rPr lang="en-US" sz="3200" b="1" kern="1200" dirty="0" smtClean="0"/>
              <a:t>Categories of </a:t>
            </a:r>
            <a:r>
              <a:rPr lang="en-US" sz="3200" b="1" kern="1200" dirty="0" err="1" smtClean="0"/>
              <a:t>DoS</a:t>
            </a:r>
            <a:r>
              <a:rPr lang="en-US" sz="3200" b="1" kern="1200" dirty="0" smtClean="0"/>
              <a:t> attack</a:t>
            </a:r>
          </a:p>
        </p:txBody>
      </p:sp>
      <p:sp>
        <p:nvSpPr>
          <p:cNvPr id="31747" name="Rectangle 3"/>
          <p:cNvSpPr>
            <a:spLocks noGrp="1" noChangeArrowheads="1"/>
          </p:cNvSpPr>
          <p:nvPr>
            <p:ph idx="1"/>
          </p:nvPr>
        </p:nvSpPr>
        <p:spPr>
          <a:xfrm>
            <a:off x="533400" y="1524000"/>
            <a:ext cx="8001000" cy="4525963"/>
          </a:xfrm>
        </p:spPr>
        <p:txBody>
          <a:bodyPr/>
          <a:lstStyle/>
          <a:p>
            <a:pPr marL="609600" indent="-274320" algn="l" rtl="0"/>
            <a:r>
              <a:rPr lang="en-US" sz="3200" dirty="0" smtClean="0"/>
              <a:t>Bandwidth attacks</a:t>
            </a:r>
          </a:p>
          <a:p>
            <a:pPr marL="1009650" lvl="1" indent="-274320" algn="l" rtl="0"/>
            <a:r>
              <a:rPr lang="en-US" sz="2400" dirty="0" smtClean="0"/>
              <a:t>A bandwidth attack is the oldest and most common </a:t>
            </a:r>
            <a:r>
              <a:rPr lang="en-US" sz="2400" dirty="0" err="1" smtClean="0"/>
              <a:t>DoS</a:t>
            </a:r>
            <a:r>
              <a:rPr lang="en-US" sz="2400" dirty="0" smtClean="0"/>
              <a:t> attack. In this approach, the malicious hacker </a:t>
            </a:r>
            <a:r>
              <a:rPr lang="en-US" sz="2400" dirty="0" smtClean="0">
                <a:solidFill>
                  <a:srgbClr val="FF0000"/>
                </a:solidFill>
              </a:rPr>
              <a:t>saturates a network with data traffic</a:t>
            </a:r>
            <a:r>
              <a:rPr lang="en-US" sz="2400" dirty="0" smtClean="0"/>
              <a:t>. A vulnerable system or network is unable to handle the amount of traffic sent to it and subsequently crashes or slows down, preventing legitimate access to users.</a:t>
            </a:r>
          </a:p>
          <a:p>
            <a:pPr marL="609600" indent="-274320" algn="l" rtl="0"/>
            <a:endParaRPr lang="en-US" sz="3200" dirty="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Default Design">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themeOverride>
</file>

<file path=docProps/app.xml><?xml version="1.0" encoding="utf-8"?>
<Properties xmlns="http://schemas.openxmlformats.org/officeDocument/2006/extended-properties" xmlns:vt="http://schemas.openxmlformats.org/officeDocument/2006/docPropsVTypes">
  <Template/>
  <TotalTime>19774</TotalTime>
  <Words>3609</Words>
  <Application>Microsoft Office PowerPoint</Application>
  <PresentationFormat>On-screen Show (4:3)</PresentationFormat>
  <Paragraphs>635</Paragraphs>
  <Slides>69</Slides>
  <Notes>23</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Default Design</vt:lpstr>
      <vt:lpstr>Clip</vt:lpstr>
      <vt:lpstr>Bitmap Image</vt:lpstr>
      <vt:lpstr>   مروري بر نفوذگري و امنيت در سيستم‌هاي كامپيوتري    هجوم به قصد تخريب  </vt:lpstr>
      <vt:lpstr>روند نماي کلي انجام يک حملة کامپيوتري </vt:lpstr>
      <vt:lpstr>Contents</vt:lpstr>
      <vt:lpstr>Denial of Service Attack</vt:lpstr>
      <vt:lpstr>Results expected</vt:lpstr>
      <vt:lpstr>Results expected</vt:lpstr>
      <vt:lpstr>Saboteur vs. Restaurateur</vt:lpstr>
      <vt:lpstr>PowerPoint Presentation</vt:lpstr>
      <vt:lpstr>Categories of DoS attack</vt:lpstr>
      <vt:lpstr>Categories of DoS attack</vt:lpstr>
      <vt:lpstr>Samples</vt:lpstr>
      <vt:lpstr>Ping of Death</vt:lpstr>
      <vt:lpstr>Smurf </vt:lpstr>
      <vt:lpstr>Smurf </vt:lpstr>
      <vt:lpstr> LAND Attack </vt:lpstr>
      <vt:lpstr> LAND Attack </vt:lpstr>
      <vt:lpstr>Synchronous flood</vt:lpstr>
      <vt:lpstr>Synchronous flood</vt:lpstr>
      <vt:lpstr>Return to our Restaurant</vt:lpstr>
      <vt:lpstr>IP related attacks</vt:lpstr>
      <vt:lpstr>Tiny Fragment Attack</vt:lpstr>
      <vt:lpstr>Overlapping Fragment Attack</vt:lpstr>
      <vt:lpstr>The Unnamed Attack</vt:lpstr>
      <vt:lpstr>X-tire Dos Attacks</vt:lpstr>
      <vt:lpstr>Components of a DDoS Flood Network</vt:lpstr>
      <vt:lpstr>Single-tier DoS Attacks</vt:lpstr>
      <vt:lpstr>Dual-tier DoS Attacks</vt:lpstr>
      <vt:lpstr>Triple-tier DDoS Attacks</vt:lpstr>
      <vt:lpstr>Contents</vt:lpstr>
      <vt:lpstr>Program Security</vt:lpstr>
      <vt:lpstr>Patching </vt:lpstr>
      <vt:lpstr>Faults will always exist</vt:lpstr>
      <vt:lpstr>Malicious Logic</vt:lpstr>
      <vt:lpstr>Types of malicious logic </vt:lpstr>
      <vt:lpstr>Types of malicious logic </vt:lpstr>
      <vt:lpstr>Types of malicious logic – contd. </vt:lpstr>
      <vt:lpstr>Types of malicious logic – contd. </vt:lpstr>
      <vt:lpstr>Types of malicious logic – contd. </vt:lpstr>
      <vt:lpstr>What we talk about now</vt:lpstr>
      <vt:lpstr>Types of virus</vt:lpstr>
      <vt:lpstr>Types of viruses – contd.</vt:lpstr>
      <vt:lpstr>Types of viruses – contd.</vt:lpstr>
      <vt:lpstr>Example: Boot sector virus</vt:lpstr>
      <vt:lpstr>Virus logic</vt:lpstr>
      <vt:lpstr>Virus logic </vt:lpstr>
      <vt:lpstr>Means of attaching: overwriting (virus replaces part of program)</vt:lpstr>
      <vt:lpstr>Means of attaching: at the beginning (virus is appended to program)</vt:lpstr>
      <vt:lpstr>Means of attaching: beginning and end  (virus surrounds program)</vt:lpstr>
      <vt:lpstr>Means of attaching: intersperse (virus is integrated into program)</vt:lpstr>
      <vt:lpstr>Means of attaching: companions</vt:lpstr>
      <vt:lpstr>Invoking a virus</vt:lpstr>
      <vt:lpstr>Memory residents or TSRs  (Terminate and Stay Resident)</vt:lpstr>
      <vt:lpstr>Five major detection methods</vt:lpstr>
      <vt:lpstr>Five major detection methods</vt:lpstr>
      <vt:lpstr>Properties of a good signature</vt:lpstr>
      <vt:lpstr>Polymorphic Viruses</vt:lpstr>
      <vt:lpstr>Replication of encrypted virus</vt:lpstr>
      <vt:lpstr>Anti-virus tools’ answer to encryption</vt:lpstr>
      <vt:lpstr>Virus Analysis</vt:lpstr>
      <vt:lpstr>Immune System Architecture</vt:lpstr>
      <vt:lpstr>Signature Extraction at VAC</vt:lpstr>
      <vt:lpstr>Macro-viruses</vt:lpstr>
      <vt:lpstr>A case Study: The Blaster Worm</vt:lpstr>
      <vt:lpstr>Blaster: Attack Vector</vt:lpstr>
      <vt:lpstr>Blaster: Attack Vector</vt:lpstr>
      <vt:lpstr>Blaster: Payload</vt:lpstr>
      <vt:lpstr>Blaster: Effect on Local Host</vt:lpstr>
      <vt:lpstr>Blaster: Spreading Algorithm</vt:lpstr>
      <vt:lpstr>Blaster: Infection Rate</vt:lpstr>
    </vt:vector>
  </TitlesOfParts>
  <Company>Northrop Grumman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 Military Perspective in Cyber Security</dc:title>
  <dc:subject>IEEE Technology Summit</dc:subject>
  <dc:creator>M Paul Zavidniak</dc:creator>
  <cp:lastModifiedBy>Ali</cp:lastModifiedBy>
  <cp:revision>499</cp:revision>
  <dcterms:created xsi:type="dcterms:W3CDTF">2007-12-05T18:39:31Z</dcterms:created>
  <dcterms:modified xsi:type="dcterms:W3CDTF">2014-04-15T09:00:03Z</dcterms:modified>
</cp:coreProperties>
</file>