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79" r:id="rId2"/>
  </p:sldMasterIdLst>
  <p:notesMasterIdLst>
    <p:notesMasterId r:id="rId40"/>
  </p:notesMasterIdLst>
  <p:sldIdLst>
    <p:sldId id="259" r:id="rId3"/>
    <p:sldId id="257" r:id="rId4"/>
    <p:sldId id="261" r:id="rId5"/>
    <p:sldId id="258" r:id="rId6"/>
    <p:sldId id="262" r:id="rId7"/>
    <p:sldId id="267" r:id="rId8"/>
    <p:sldId id="268" r:id="rId9"/>
    <p:sldId id="334" r:id="rId10"/>
    <p:sldId id="278" r:id="rId11"/>
    <p:sldId id="274" r:id="rId12"/>
    <p:sldId id="275" r:id="rId13"/>
    <p:sldId id="276" r:id="rId14"/>
    <p:sldId id="277" r:id="rId15"/>
    <p:sldId id="279" r:id="rId16"/>
    <p:sldId id="282" r:id="rId17"/>
    <p:sldId id="281" r:id="rId18"/>
    <p:sldId id="283" r:id="rId19"/>
    <p:sldId id="286" r:id="rId20"/>
    <p:sldId id="288" r:id="rId21"/>
    <p:sldId id="289" r:id="rId22"/>
    <p:sldId id="290" r:id="rId23"/>
    <p:sldId id="291" r:id="rId24"/>
    <p:sldId id="292" r:id="rId25"/>
    <p:sldId id="293" r:id="rId26"/>
    <p:sldId id="294" r:id="rId27"/>
    <p:sldId id="295" r:id="rId28"/>
    <p:sldId id="301" r:id="rId29"/>
    <p:sldId id="296" r:id="rId30"/>
    <p:sldId id="297" r:id="rId31"/>
    <p:sldId id="298" r:id="rId32"/>
    <p:sldId id="299" r:id="rId33"/>
    <p:sldId id="300" r:id="rId34"/>
    <p:sldId id="302" r:id="rId35"/>
    <p:sldId id="303" r:id="rId36"/>
    <p:sldId id="304" r:id="rId37"/>
    <p:sldId id="305" r:id="rId38"/>
    <p:sldId id="33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C98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5" autoAdjust="0"/>
    <p:restoredTop sz="94576" autoAdjust="0"/>
  </p:normalViewPr>
  <p:slideViewPr>
    <p:cSldViewPr>
      <p:cViewPr>
        <p:scale>
          <a:sx n="80" d="100"/>
          <a:sy n="80" d="100"/>
        </p:scale>
        <p:origin x="-1526" y="-154"/>
      </p:cViewPr>
      <p:guideLst>
        <p:guide orient="horz" pos="2160"/>
        <p:guide pos="2880"/>
      </p:guideLst>
    </p:cSldViewPr>
  </p:slideViewPr>
  <p:outlineViewPr>
    <p:cViewPr>
      <p:scale>
        <a:sx n="33" d="100"/>
        <a:sy n="33" d="100"/>
      </p:scale>
      <p:origin x="48" y="42132"/>
    </p:cViewPr>
  </p:outlineViewPr>
  <p:notesTextViewPr>
    <p:cViewPr>
      <p:scale>
        <a:sx n="100" d="100"/>
        <a:sy n="100" d="100"/>
      </p:scale>
      <p:origin x="0" y="0"/>
    </p:cViewPr>
  </p:notesText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789A8F-F830-48D1-9C12-9546C57AB366}" type="doc">
      <dgm:prSet loTypeId="urn:microsoft.com/office/officeart/2005/8/layout/vList3#1" loCatId="list" qsTypeId="urn:microsoft.com/office/officeart/2005/8/quickstyle/3d3" qsCatId="3D" csTypeId="urn:microsoft.com/office/officeart/2005/8/colors/accent0_3" csCatId="mainScheme" phldr="1"/>
      <dgm:spPr/>
    </dgm:pt>
    <dgm:pt modelId="{FD9209C8-C31A-4822-82E5-06180DF80ABF}">
      <dgm:prSet phldrT="[Text]"/>
      <dgm:spPr/>
      <dgm:t>
        <a:bodyPr/>
        <a:lstStyle/>
        <a:p>
          <a:r>
            <a:rPr lang="en-US" dirty="0" smtClean="0"/>
            <a:t>consist of a sequence of data item (typically 8-bit bytes). accessible by operations to read and write any portion of the sequence.</a:t>
          </a:r>
          <a:endParaRPr lang="en-US" dirty="0"/>
        </a:p>
      </dgm:t>
    </dgm:pt>
    <dgm:pt modelId="{1147F091-B742-4A29-AFC6-DE0DC65C0B4B}" type="parTrans" cxnId="{763E3626-470E-4490-B746-796EBFE5F7D0}">
      <dgm:prSet/>
      <dgm:spPr/>
      <dgm:t>
        <a:bodyPr/>
        <a:lstStyle/>
        <a:p>
          <a:endParaRPr lang="en-US"/>
        </a:p>
      </dgm:t>
    </dgm:pt>
    <dgm:pt modelId="{242DEDD2-9CF4-4C19-B697-542A513C058A}" type="sibTrans" cxnId="{763E3626-470E-4490-B746-796EBFE5F7D0}">
      <dgm:prSet/>
      <dgm:spPr/>
      <dgm:t>
        <a:bodyPr/>
        <a:lstStyle/>
        <a:p>
          <a:endParaRPr lang="en-US"/>
        </a:p>
      </dgm:t>
    </dgm:pt>
    <dgm:pt modelId="{3F614ED3-CA65-42AB-9A78-6C7C6C34E1C8}" type="pres">
      <dgm:prSet presAssocID="{E2789A8F-F830-48D1-9C12-9546C57AB366}" presName="linearFlow" presStyleCnt="0">
        <dgm:presLayoutVars>
          <dgm:dir/>
          <dgm:resizeHandles val="exact"/>
        </dgm:presLayoutVars>
      </dgm:prSet>
      <dgm:spPr/>
    </dgm:pt>
    <dgm:pt modelId="{76EC6A99-46FD-47DA-8ED6-394817A33408}" type="pres">
      <dgm:prSet presAssocID="{FD9209C8-C31A-4822-82E5-06180DF80ABF}" presName="composite" presStyleCnt="0"/>
      <dgm:spPr/>
    </dgm:pt>
    <dgm:pt modelId="{1584DEB3-C649-43D7-A269-FE7D54760E90}" type="pres">
      <dgm:prSet presAssocID="{FD9209C8-C31A-4822-82E5-06180DF80ABF}" presName="imgShp" presStyleLbl="fgImgPlace1" presStyleIdx="0" presStyleCnt="1"/>
      <dgm:spPr/>
    </dgm:pt>
    <dgm:pt modelId="{1DCE379F-1FD8-4D30-99BB-B0B808583231}" type="pres">
      <dgm:prSet presAssocID="{FD9209C8-C31A-4822-82E5-06180DF80ABF}" presName="txShp" presStyleLbl="node1" presStyleIdx="0" presStyleCnt="1" custLinFactNeighborY="6667">
        <dgm:presLayoutVars>
          <dgm:bulletEnabled val="1"/>
        </dgm:presLayoutVars>
      </dgm:prSet>
      <dgm:spPr/>
      <dgm:t>
        <a:bodyPr/>
        <a:lstStyle/>
        <a:p>
          <a:endParaRPr lang="en-US"/>
        </a:p>
      </dgm:t>
    </dgm:pt>
  </dgm:ptLst>
  <dgm:cxnLst>
    <dgm:cxn modelId="{19D42A68-5364-49DC-BAEF-D68C147B3874}" type="presOf" srcId="{E2789A8F-F830-48D1-9C12-9546C57AB366}" destId="{3F614ED3-CA65-42AB-9A78-6C7C6C34E1C8}" srcOrd="0" destOrd="0" presId="urn:microsoft.com/office/officeart/2005/8/layout/vList3#1"/>
    <dgm:cxn modelId="{30D762BF-CC39-4F85-8B20-A15A809B5C5B}" type="presOf" srcId="{FD9209C8-C31A-4822-82E5-06180DF80ABF}" destId="{1DCE379F-1FD8-4D30-99BB-B0B808583231}" srcOrd="0" destOrd="0" presId="urn:microsoft.com/office/officeart/2005/8/layout/vList3#1"/>
    <dgm:cxn modelId="{763E3626-470E-4490-B746-796EBFE5F7D0}" srcId="{E2789A8F-F830-48D1-9C12-9546C57AB366}" destId="{FD9209C8-C31A-4822-82E5-06180DF80ABF}" srcOrd="0" destOrd="0" parTransId="{1147F091-B742-4A29-AFC6-DE0DC65C0B4B}" sibTransId="{242DEDD2-9CF4-4C19-B697-542A513C058A}"/>
    <dgm:cxn modelId="{D9E2C483-3C0A-4775-8962-FDA8B87B524D}" type="presParOf" srcId="{3F614ED3-CA65-42AB-9A78-6C7C6C34E1C8}" destId="{76EC6A99-46FD-47DA-8ED6-394817A33408}" srcOrd="0" destOrd="0" presId="urn:microsoft.com/office/officeart/2005/8/layout/vList3#1"/>
    <dgm:cxn modelId="{456D535C-88AE-4DEC-95A5-A30F253DAE74}" type="presParOf" srcId="{76EC6A99-46FD-47DA-8ED6-394817A33408}" destId="{1584DEB3-C649-43D7-A269-FE7D54760E90}" srcOrd="0" destOrd="0" presId="urn:microsoft.com/office/officeart/2005/8/layout/vList3#1"/>
    <dgm:cxn modelId="{126F2F13-106E-499E-8EA7-48B93077B0E8}" type="presParOf" srcId="{76EC6A99-46FD-47DA-8ED6-394817A33408}" destId="{1DCE379F-1FD8-4D30-99BB-B0B808583231}"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89A8F-F830-48D1-9C12-9546C57AB366}" type="doc">
      <dgm:prSet loTypeId="urn:microsoft.com/office/officeart/2005/8/layout/vList3#2" loCatId="list" qsTypeId="urn:microsoft.com/office/officeart/2005/8/quickstyle/3d3" qsCatId="3D" csTypeId="urn:microsoft.com/office/officeart/2005/8/colors/accent0_3" csCatId="mainScheme" phldr="1"/>
      <dgm:spPr/>
    </dgm:pt>
    <dgm:pt modelId="{FD9209C8-C31A-4822-82E5-06180DF80ABF}">
      <dgm:prSet phldrT="[Text]"/>
      <dgm:spPr/>
      <dgm:t>
        <a:bodyPr/>
        <a:lstStyle/>
        <a:p>
          <a:r>
            <a:rPr lang="en-US" dirty="0" smtClean="0"/>
            <a:t> as a single record containing information such as the length of the file, timestamps, file type, owner’s identity and access control lists.</a:t>
          </a:r>
          <a:endParaRPr lang="en-US" dirty="0"/>
        </a:p>
      </dgm:t>
    </dgm:pt>
    <dgm:pt modelId="{1147F091-B742-4A29-AFC6-DE0DC65C0B4B}" type="parTrans" cxnId="{763E3626-470E-4490-B746-796EBFE5F7D0}">
      <dgm:prSet/>
      <dgm:spPr/>
      <dgm:t>
        <a:bodyPr/>
        <a:lstStyle/>
        <a:p>
          <a:endParaRPr lang="en-US"/>
        </a:p>
      </dgm:t>
    </dgm:pt>
    <dgm:pt modelId="{242DEDD2-9CF4-4C19-B697-542A513C058A}" type="sibTrans" cxnId="{763E3626-470E-4490-B746-796EBFE5F7D0}">
      <dgm:prSet/>
      <dgm:spPr/>
      <dgm:t>
        <a:bodyPr/>
        <a:lstStyle/>
        <a:p>
          <a:endParaRPr lang="en-US"/>
        </a:p>
      </dgm:t>
    </dgm:pt>
    <dgm:pt modelId="{3F614ED3-CA65-42AB-9A78-6C7C6C34E1C8}" type="pres">
      <dgm:prSet presAssocID="{E2789A8F-F830-48D1-9C12-9546C57AB366}" presName="linearFlow" presStyleCnt="0">
        <dgm:presLayoutVars>
          <dgm:dir/>
          <dgm:resizeHandles val="exact"/>
        </dgm:presLayoutVars>
      </dgm:prSet>
      <dgm:spPr/>
    </dgm:pt>
    <dgm:pt modelId="{76EC6A99-46FD-47DA-8ED6-394817A33408}" type="pres">
      <dgm:prSet presAssocID="{FD9209C8-C31A-4822-82E5-06180DF80ABF}" presName="composite" presStyleCnt="0"/>
      <dgm:spPr/>
    </dgm:pt>
    <dgm:pt modelId="{1584DEB3-C649-43D7-A269-FE7D54760E90}" type="pres">
      <dgm:prSet presAssocID="{FD9209C8-C31A-4822-82E5-06180DF80ABF}" presName="imgShp" presStyleLbl="fgImgPlace1" presStyleIdx="0" presStyleCnt="1"/>
      <dgm:spPr/>
    </dgm:pt>
    <dgm:pt modelId="{1DCE379F-1FD8-4D30-99BB-B0B808583231}" type="pres">
      <dgm:prSet presAssocID="{FD9209C8-C31A-4822-82E5-06180DF80ABF}" presName="txShp" presStyleLbl="node1" presStyleIdx="0" presStyleCnt="1" custScaleX="106055">
        <dgm:presLayoutVars>
          <dgm:bulletEnabled val="1"/>
        </dgm:presLayoutVars>
      </dgm:prSet>
      <dgm:spPr/>
      <dgm:t>
        <a:bodyPr/>
        <a:lstStyle/>
        <a:p>
          <a:endParaRPr lang="en-US"/>
        </a:p>
      </dgm:t>
    </dgm:pt>
  </dgm:ptLst>
  <dgm:cxnLst>
    <dgm:cxn modelId="{F89BB9E9-156B-4F47-947E-8AA66C1418C0}" type="presOf" srcId="{FD9209C8-C31A-4822-82E5-06180DF80ABF}" destId="{1DCE379F-1FD8-4D30-99BB-B0B808583231}" srcOrd="0" destOrd="0" presId="urn:microsoft.com/office/officeart/2005/8/layout/vList3#2"/>
    <dgm:cxn modelId="{D4154CE8-5074-4C22-9017-97CFAAFAC0FB}" type="presOf" srcId="{E2789A8F-F830-48D1-9C12-9546C57AB366}" destId="{3F614ED3-CA65-42AB-9A78-6C7C6C34E1C8}" srcOrd="0" destOrd="0" presId="urn:microsoft.com/office/officeart/2005/8/layout/vList3#2"/>
    <dgm:cxn modelId="{763E3626-470E-4490-B746-796EBFE5F7D0}" srcId="{E2789A8F-F830-48D1-9C12-9546C57AB366}" destId="{FD9209C8-C31A-4822-82E5-06180DF80ABF}" srcOrd="0" destOrd="0" parTransId="{1147F091-B742-4A29-AFC6-DE0DC65C0B4B}" sibTransId="{242DEDD2-9CF4-4C19-B697-542A513C058A}"/>
    <dgm:cxn modelId="{5970C49D-B7B9-4148-AAEB-57816B5E5102}" type="presParOf" srcId="{3F614ED3-CA65-42AB-9A78-6C7C6C34E1C8}" destId="{76EC6A99-46FD-47DA-8ED6-394817A33408}" srcOrd="0" destOrd="0" presId="urn:microsoft.com/office/officeart/2005/8/layout/vList3#2"/>
    <dgm:cxn modelId="{A232B492-C149-48ED-BAE6-825C4FACA85A}" type="presParOf" srcId="{76EC6A99-46FD-47DA-8ED6-394817A33408}" destId="{1584DEB3-C649-43D7-A269-FE7D54760E90}" srcOrd="0" destOrd="0" presId="urn:microsoft.com/office/officeart/2005/8/layout/vList3#2"/>
    <dgm:cxn modelId="{160B5B14-6342-4E78-B8E8-7C750C5661D1}" type="presParOf" srcId="{76EC6A99-46FD-47DA-8ED6-394817A33408}" destId="{1DCE379F-1FD8-4D30-99BB-B0B808583231}" srcOrd="1" destOrd="0" presId="urn:microsoft.com/office/officeart/2005/8/layout/vList3#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E379F-1FD8-4D30-99BB-B0B808583231}">
      <dsp:nvSpPr>
        <dsp:cNvPr id="0" name=""/>
        <dsp:cNvSpPr/>
      </dsp:nvSpPr>
      <dsp:spPr>
        <a:xfrm rot="10800000">
          <a:off x="1587626" y="0"/>
          <a:ext cx="5168646" cy="1143000"/>
        </a:xfrm>
        <a:prstGeom prst="homePlate">
          <a:avLst/>
        </a:prstGeom>
        <a:solidFill>
          <a:schemeClr val="dk2">
            <a:hueOff val="0"/>
            <a:satOff val="0"/>
            <a:lumOff val="0"/>
            <a:alphaOff val="0"/>
          </a:schemeClr>
        </a:solidFill>
        <a:ln>
          <a:noFill/>
        </a:ln>
        <a:effectLst>
          <a:outerShdw blurRad="390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04031" tIns="68580" rIns="128016" bIns="68580" numCol="1" spcCol="1270" anchor="ctr" anchorCtr="0">
          <a:noAutofit/>
        </a:bodyPr>
        <a:lstStyle/>
        <a:p>
          <a:pPr lvl="0" algn="ctr" defTabSz="800100">
            <a:lnSpc>
              <a:spcPct val="90000"/>
            </a:lnSpc>
            <a:spcBef>
              <a:spcPct val="0"/>
            </a:spcBef>
            <a:spcAft>
              <a:spcPct val="35000"/>
            </a:spcAft>
          </a:pPr>
          <a:r>
            <a:rPr lang="en-US" sz="1800" kern="1200" dirty="0" smtClean="0"/>
            <a:t>consist of a sequence of data item (typically 8-bit bytes). accessible by operations to read and write any portion of the sequence.</a:t>
          </a:r>
          <a:endParaRPr lang="en-US" sz="1800" kern="1200" dirty="0"/>
        </a:p>
      </dsp:txBody>
      <dsp:txXfrm rot="10800000">
        <a:off x="1873376" y="0"/>
        <a:ext cx="4882896" cy="1143000"/>
      </dsp:txXfrm>
    </dsp:sp>
    <dsp:sp modelId="{1584DEB3-C649-43D7-A269-FE7D54760E90}">
      <dsp:nvSpPr>
        <dsp:cNvPr id="0" name=""/>
        <dsp:cNvSpPr/>
      </dsp:nvSpPr>
      <dsp:spPr>
        <a:xfrm>
          <a:off x="1016126" y="0"/>
          <a:ext cx="1143000" cy="1143000"/>
        </a:xfrm>
        <a:prstGeom prst="ellipse">
          <a:avLst/>
        </a:prstGeom>
        <a:solidFill>
          <a:schemeClr val="dk2">
            <a:tint val="50000"/>
            <a:hueOff val="0"/>
            <a:satOff val="0"/>
            <a:lumOff val="0"/>
            <a:alphaOff val="0"/>
          </a:schemeClr>
        </a:solidFill>
        <a:ln>
          <a:noFill/>
        </a:ln>
        <a:effectLst>
          <a:outerShdw blurRad="50800" algn="tl" rotWithShape="0">
            <a:srgbClr val="000000">
              <a:alpha val="64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E379F-1FD8-4D30-99BB-B0B808583231}">
      <dsp:nvSpPr>
        <dsp:cNvPr id="0" name=""/>
        <dsp:cNvSpPr/>
      </dsp:nvSpPr>
      <dsp:spPr>
        <a:xfrm rot="10800000">
          <a:off x="1351031" y="0"/>
          <a:ext cx="5374125" cy="1219200"/>
        </a:xfrm>
        <a:prstGeom prst="homePlate">
          <a:avLst/>
        </a:prstGeom>
        <a:solidFill>
          <a:schemeClr val="dk2">
            <a:hueOff val="0"/>
            <a:satOff val="0"/>
            <a:lumOff val="0"/>
            <a:alphaOff val="0"/>
          </a:schemeClr>
        </a:solidFill>
        <a:ln>
          <a:noFill/>
        </a:ln>
        <a:effectLst>
          <a:outerShdw blurRad="390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7633" tIns="72390" rIns="135128" bIns="72390" numCol="1" spcCol="1270" anchor="ctr" anchorCtr="0">
          <a:noAutofit/>
        </a:bodyPr>
        <a:lstStyle/>
        <a:p>
          <a:pPr lvl="0" algn="ctr" defTabSz="844550">
            <a:lnSpc>
              <a:spcPct val="90000"/>
            </a:lnSpc>
            <a:spcBef>
              <a:spcPct val="0"/>
            </a:spcBef>
            <a:spcAft>
              <a:spcPct val="35000"/>
            </a:spcAft>
          </a:pPr>
          <a:r>
            <a:rPr lang="en-US" sz="1900" kern="1200" dirty="0" smtClean="0"/>
            <a:t> as a single record containing information such as the length of the file, timestamps, file type, owner’s identity and access control lists.</a:t>
          </a:r>
          <a:endParaRPr lang="en-US" sz="1900" kern="1200" dirty="0"/>
        </a:p>
      </dsp:txBody>
      <dsp:txXfrm rot="10800000">
        <a:off x="1655831" y="0"/>
        <a:ext cx="5069325" cy="1219200"/>
      </dsp:txXfrm>
    </dsp:sp>
    <dsp:sp modelId="{1584DEB3-C649-43D7-A269-FE7D54760E90}">
      <dsp:nvSpPr>
        <dsp:cNvPr id="0" name=""/>
        <dsp:cNvSpPr/>
      </dsp:nvSpPr>
      <dsp:spPr>
        <a:xfrm>
          <a:off x="894843" y="0"/>
          <a:ext cx="1219200" cy="1219200"/>
        </a:xfrm>
        <a:prstGeom prst="ellipse">
          <a:avLst/>
        </a:prstGeom>
        <a:solidFill>
          <a:schemeClr val="dk2">
            <a:tint val="50000"/>
            <a:hueOff val="0"/>
            <a:satOff val="0"/>
            <a:lumOff val="0"/>
            <a:alphaOff val="0"/>
          </a:schemeClr>
        </a:solidFill>
        <a:ln>
          <a:noFill/>
        </a:ln>
        <a:effectLst>
          <a:outerShdw blurRad="50800" algn="tl" rotWithShape="0">
            <a:srgbClr val="000000">
              <a:alpha val="64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FAABB7-2A9B-49ED-840C-66337D87167D}" type="datetimeFigureOut">
              <a:rPr lang="en-US" smtClean="0"/>
              <a:pPr/>
              <a:t>11/13/2014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A46FFC-3454-45C1-B1A5-1CE3F32759C7}" type="slidenum">
              <a:rPr lang="en-US" smtClean="0"/>
              <a:pPr/>
              <a:t>‹#›</a:t>
            </a:fld>
            <a:endParaRPr lang="en-US"/>
          </a:p>
        </p:txBody>
      </p:sp>
    </p:spTree>
    <p:extLst>
      <p:ext uri="{BB962C8B-B14F-4D97-AF65-F5344CB8AC3E}">
        <p14:creationId xmlns:p14="http://schemas.microsoft.com/office/powerpoint/2010/main" val="2148353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A46FFC-3454-45C1-B1A5-1CE3F32759C7}"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solidFill>
                  <a:schemeClr val="accent5">
                    <a:lumMod val="50000"/>
                  </a:schemeClr>
                </a:solidFill>
                <a:latin typeface="Arial" pitchFamily="34" charset="0"/>
                <a:cs typeface="Arial" pitchFamily="34" charset="0"/>
              </a:rPr>
              <a:t>The NFS server module resides in the kernel on each computer that acts as an NFS Server</a:t>
            </a:r>
            <a:endParaRPr lang="en-US" dirty="0"/>
          </a:p>
        </p:txBody>
      </p:sp>
      <p:sp>
        <p:nvSpPr>
          <p:cNvPr id="4" name="Slide Number Placeholder 3"/>
          <p:cNvSpPr>
            <a:spLocks noGrp="1"/>
          </p:cNvSpPr>
          <p:nvPr>
            <p:ph type="sldNum" sz="quarter" idx="10"/>
          </p:nvPr>
        </p:nvSpPr>
        <p:spPr/>
        <p:txBody>
          <a:bodyPr/>
          <a:lstStyle/>
          <a:p>
            <a:fld id="{87A46FFC-3454-45C1-B1A5-1CE3F32759C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1"/>
          <p:cNvSpPr>
            <a:spLocks noGrp="1"/>
          </p:cNvSpPr>
          <p:nvPr>
            <p:ph type="ctrTitle"/>
          </p:nvPr>
        </p:nvSpPr>
        <p:spPr>
          <a:xfrm>
            <a:off x="914400" y="2130429"/>
            <a:ext cx="7315200" cy="1470025"/>
          </a:xfrm>
        </p:spPr>
        <p:txBody>
          <a:bodyPr/>
          <a:lstStyle/>
          <a:p>
            <a:r>
              <a:rPr lang="en-US" smtClean="0"/>
              <a:t>Click to edit Master title style</a:t>
            </a:r>
            <a:endParaRPr lang="en-US"/>
          </a:p>
        </p:txBody>
      </p:sp>
      <p:sp>
        <p:nvSpPr>
          <p:cNvPr id="3" name="Rectangle 2"/>
          <p:cNvSpPr>
            <a:spLocks noGrp="1"/>
          </p:cNvSpPr>
          <p:nvPr>
            <p:ph type="subTitle" idx="1"/>
          </p:nvPr>
        </p:nvSpPr>
        <p:spPr>
          <a:xfrm>
            <a:off x="1371600" y="3886200"/>
            <a:ext cx="6400800" cy="304800"/>
          </a:xfrm>
        </p:spPr>
        <p:txBody>
          <a:bodyPr/>
          <a:lstStyle>
            <a:lvl1pPr marL="0" indent="0" algn="ctr">
              <a:buNone/>
              <a:defRPr sz="1400">
                <a:solidFill>
                  <a:schemeClr val="accent5">
                    <a:shade val="50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Rectangl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914400" y="1600202"/>
            <a:ext cx="3581400" cy="4343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sz="half" idx="2"/>
          </p:nvPr>
        </p:nvSpPr>
        <p:spPr>
          <a:xfrm>
            <a:off x="4648200" y="1600202"/>
            <a:ext cx="3581400" cy="4343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914400" y="1535113"/>
            <a:ext cx="3582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914400" y="2174876"/>
            <a:ext cx="35829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body" sz="quarter" idx="3"/>
          </p:nvPr>
        </p:nvSpPr>
        <p:spPr>
          <a:xfrm>
            <a:off x="4645026" y="1535113"/>
            <a:ext cx="35845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7" y="2174876"/>
            <a:ext cx="3584574"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914400" y="838200"/>
            <a:ext cx="2551114" cy="628650"/>
          </a:xfrm>
        </p:spPr>
        <p:txBody>
          <a:bodyPr anchor="b"/>
          <a:lstStyle>
            <a:lvl1pPr algn="l">
              <a:defRPr sz="2000" b="1"/>
            </a:lvl1pPr>
          </a:lstStyle>
          <a:p>
            <a:r>
              <a:rPr lang="en-US" smtClean="0"/>
              <a:t>Click to edit Master title style</a:t>
            </a:r>
            <a:endParaRPr lang="en-US"/>
          </a:p>
        </p:txBody>
      </p:sp>
      <p:sp>
        <p:nvSpPr>
          <p:cNvPr id="3" name="Rectangle 2"/>
          <p:cNvSpPr>
            <a:spLocks noGrp="1"/>
          </p:cNvSpPr>
          <p:nvPr>
            <p:ph idx="1"/>
          </p:nvPr>
        </p:nvSpPr>
        <p:spPr>
          <a:xfrm>
            <a:off x="3581400" y="838201"/>
            <a:ext cx="4654550" cy="5105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body" sz="half" idx="2"/>
          </p:nvPr>
        </p:nvSpPr>
        <p:spPr>
          <a:xfrm>
            <a:off x="914401" y="1447803"/>
            <a:ext cx="2551115" cy="44957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Rectangle 2"/>
          <p:cNvSpPr>
            <a:spLocks noGrp="1"/>
          </p:cNvSpPr>
          <p:nvPr>
            <p:ph type="pic" idx="1"/>
          </p:nvPr>
        </p:nvSpPr>
        <p:spPr>
          <a:xfrm>
            <a:off x="1792288" y="838200"/>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Rectangle 3"/>
          <p:cNvSpPr>
            <a:spLocks noGrp="1"/>
          </p:cNvSpPr>
          <p:nvPr>
            <p:ph type="body" sz="half" idx="2"/>
          </p:nvPr>
        </p:nvSpPr>
        <p:spPr>
          <a:xfrm>
            <a:off x="1792288" y="53673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Rectangl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914400" y="1600202"/>
            <a:ext cx="3581400" cy="4343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sz="half" idx="2"/>
          </p:nvPr>
        </p:nvSpPr>
        <p:spPr>
          <a:xfrm>
            <a:off x="4648200" y="1600202"/>
            <a:ext cx="3581400" cy="4343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914400" y="1535113"/>
            <a:ext cx="3582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914400" y="2174876"/>
            <a:ext cx="35829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p:cNvSpPr>
          <p:nvPr>
            <p:ph type="body" sz="quarter" idx="3"/>
          </p:nvPr>
        </p:nvSpPr>
        <p:spPr>
          <a:xfrm>
            <a:off x="4645026" y="1535113"/>
            <a:ext cx="35845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7" y="2174876"/>
            <a:ext cx="3584574"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rtificate">
    <p:bg>
      <p:bgPr>
        <a:solidFill>
          <a:schemeClr val="bg1"/>
        </a:solidFill>
        <a:effectLst/>
      </p:bgPr>
    </p:bg>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990600"/>
            <a:ext cx="7315200" cy="304800"/>
          </a:xfrm>
        </p:spPr>
        <p:txBody>
          <a:bodyPr wrap="none" anchor="ctr" anchorCtr="0"/>
          <a:lstStyle>
            <a:lvl1pPr marL="0" indent="0" algn="ctr">
              <a:buNone/>
              <a:defRPr sz="1400" cap="all" baseline="0">
                <a:solidFill>
                  <a:schemeClr val="tx2">
                    <a:shade val="50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a:spLocks noGrp="1"/>
          </p:cNvSpPr>
          <p:nvPr>
            <p:ph type="body" sz="quarter" idx="11"/>
          </p:nvPr>
        </p:nvSpPr>
        <p:spPr>
          <a:xfrm>
            <a:off x="914400" y="1752600"/>
            <a:ext cx="7315200" cy="304800"/>
          </a:xfrm>
        </p:spPr>
        <p:txBody>
          <a:bodyPr wrap="none" anchor="ctr" anchorCtr="0"/>
          <a:lstStyle>
            <a:lvl1pPr marL="0" indent="0" algn="ctr">
              <a:spcBef>
                <a:spcPts val="0"/>
              </a:spcBef>
              <a:buFontTx/>
              <a:buNone/>
              <a:defRPr sz="1400">
                <a:solidFill>
                  <a:schemeClr val="tx2">
                    <a:shade val="50000"/>
                  </a:schemeClr>
                </a:solidFill>
                <a:latin typeface="+mj-lt"/>
              </a:defRPr>
            </a:lvl1pPr>
            <a:lvl2pPr indent="0">
              <a:spcBef>
                <a:spcPts val="0"/>
              </a:spcBef>
              <a:buFontTx/>
              <a:buNone/>
              <a:defRPr/>
            </a:lvl2pPr>
            <a:lvl3pPr indent="0">
              <a:spcBef>
                <a:spcPts val="0"/>
              </a:spcBef>
              <a:buFontTx/>
              <a:buNone/>
              <a:defRPr/>
            </a:lvl3pPr>
            <a:lvl4pPr indent="0">
              <a:spcBef>
                <a:spcPts val="0"/>
              </a:spcBef>
              <a:buFontTx/>
              <a:buNone/>
              <a:defRPr/>
            </a:lvl4pPr>
            <a:lvl5pPr indent="0">
              <a:spcBef>
                <a:spcPts val="0"/>
              </a:spcBef>
              <a:buFontTx/>
              <a:buNone/>
              <a:defRPr/>
            </a:lvl5pPr>
          </a:lstStyle>
          <a:p>
            <a:pPr lvl="0"/>
            <a:r>
              <a:rPr lang="en-US" smtClean="0"/>
              <a:t>Click to edit Master text styles</a:t>
            </a:r>
          </a:p>
        </p:txBody>
      </p:sp>
      <p:sp>
        <p:nvSpPr>
          <p:cNvPr id="10" name="Rectangle 9"/>
          <p:cNvSpPr>
            <a:spLocks noGrp="1"/>
          </p:cNvSpPr>
          <p:nvPr>
            <p:ph type="body" sz="quarter" idx="12"/>
          </p:nvPr>
        </p:nvSpPr>
        <p:spPr>
          <a:xfrm>
            <a:off x="914400" y="4061636"/>
            <a:ext cx="7315200" cy="205563"/>
          </a:xfrm>
        </p:spPr>
        <p:txBody>
          <a:bodyPr anchor="ctr" anchorCtr="0"/>
          <a:lstStyle>
            <a:lvl1pPr marL="0" indent="0" algn="ctr">
              <a:spcBef>
                <a:spcPts val="0"/>
              </a:spcBef>
              <a:buFontTx/>
              <a:buNone/>
              <a:defRPr sz="1050">
                <a:solidFill>
                  <a:schemeClr val="tx2">
                    <a:shade val="50000"/>
                  </a:schemeClr>
                </a:solidFill>
                <a:latin typeface="+mj-lt"/>
              </a:defRPr>
            </a:lvl1pPr>
          </a:lstStyle>
          <a:p>
            <a:pPr lvl="0"/>
            <a:r>
              <a:rPr lang="en-US" smtClean="0"/>
              <a:t>Click to edit Master text styles</a:t>
            </a:r>
          </a:p>
        </p:txBody>
      </p:sp>
      <p:sp>
        <p:nvSpPr>
          <p:cNvPr id="12" name="Rectangle 11"/>
          <p:cNvSpPr>
            <a:spLocks noGrp="1"/>
          </p:cNvSpPr>
          <p:nvPr>
            <p:ph type="body" sz="quarter" idx="13"/>
          </p:nvPr>
        </p:nvSpPr>
        <p:spPr>
          <a:xfrm>
            <a:off x="914400" y="4267200"/>
            <a:ext cx="7315200" cy="357963"/>
          </a:xfrm>
        </p:spPr>
        <p:txBody>
          <a:bodyPr wrap="none" anchor="ctr" anchorCtr="0"/>
          <a:lstStyle>
            <a:lvl1pPr marL="0" indent="0" algn="ctr">
              <a:spcBef>
                <a:spcPts val="0"/>
              </a:spcBef>
              <a:buFontTx/>
              <a:buNone/>
              <a:defRPr sz="1800" cap="all" baseline="0">
                <a:solidFill>
                  <a:schemeClr val="tx2">
                    <a:shade val="50000"/>
                  </a:schemeClr>
                </a:solidFill>
                <a:latin typeface="+mj-lt"/>
              </a:defRPr>
            </a:lvl1pPr>
          </a:lstStyle>
          <a:p>
            <a:pPr lvl="0"/>
            <a:r>
              <a:rPr lang="en-US" smtClean="0"/>
              <a:t>Click to edit Master text styles</a:t>
            </a:r>
          </a:p>
        </p:txBody>
      </p:sp>
      <p:sp>
        <p:nvSpPr>
          <p:cNvPr id="14" name="Rectangle 13"/>
          <p:cNvSpPr>
            <a:spLocks noGrp="1"/>
          </p:cNvSpPr>
          <p:nvPr>
            <p:ph type="body" sz="quarter" idx="14"/>
          </p:nvPr>
        </p:nvSpPr>
        <p:spPr>
          <a:xfrm>
            <a:off x="914400" y="4637567"/>
            <a:ext cx="7315200" cy="228600"/>
          </a:xfrm>
        </p:spPr>
        <p:txBody>
          <a:bodyPr wrap="none" anchor="ctr" anchorCtr="0">
            <a:noAutofit/>
          </a:bodyPr>
          <a:lstStyle>
            <a:lvl1pPr marL="0" indent="0" algn="ctr">
              <a:spcBef>
                <a:spcPts val="0"/>
              </a:spcBef>
              <a:buFontTx/>
              <a:buNone/>
              <a:defRPr sz="1400">
                <a:solidFill>
                  <a:schemeClr val="tx2">
                    <a:shade val="50000"/>
                  </a:schemeClr>
                </a:solidFill>
                <a:latin typeface="+mj-lt"/>
              </a:defRPr>
            </a:lvl1pPr>
          </a:lstStyle>
          <a:p>
            <a:pPr lvl="0"/>
            <a:r>
              <a:rPr lang="en-US" smtClean="0"/>
              <a:t>Click to edit Master text styles</a:t>
            </a:r>
          </a:p>
        </p:txBody>
      </p:sp>
      <p:sp>
        <p:nvSpPr>
          <p:cNvPr id="15" name="Rectangle 14"/>
          <p:cNvSpPr>
            <a:spLocks noGrp="1"/>
          </p:cNvSpPr>
          <p:nvPr>
            <p:ph type="body" sz="quarter" idx="15"/>
          </p:nvPr>
        </p:nvSpPr>
        <p:spPr>
          <a:xfrm>
            <a:off x="914400" y="5638800"/>
            <a:ext cx="7315200" cy="228600"/>
          </a:xfrm>
        </p:spPr>
        <p:txBody>
          <a:bodyPr wrap="none" anchor="ctr" anchorCtr="0">
            <a:noAutofit/>
          </a:bodyPr>
          <a:lstStyle>
            <a:lvl1pPr marL="0" indent="0" algn="ctr">
              <a:spcBef>
                <a:spcPts val="0"/>
              </a:spcBef>
              <a:buFontTx/>
              <a:buNone/>
              <a:defRPr sz="1200">
                <a:solidFill>
                  <a:schemeClr val="tx2">
                    <a:shade val="50000"/>
                  </a:schemeClr>
                </a:solidFill>
                <a:latin typeface="+mj-lt"/>
              </a:defRPr>
            </a:lvl1pPr>
          </a:lstStyle>
          <a:p>
            <a:pPr lvl="0"/>
            <a:r>
              <a:rPr lang="en-US" smtClean="0"/>
              <a:t>Click to edit Master text styles</a:t>
            </a:r>
          </a:p>
        </p:txBody>
      </p:sp>
      <p:sp>
        <p:nvSpPr>
          <p:cNvPr id="11" name="Text Placeholder 10"/>
          <p:cNvSpPr>
            <a:spLocks noGrp="1"/>
          </p:cNvSpPr>
          <p:nvPr>
            <p:ph type="body" sz="quarter" idx="16"/>
          </p:nvPr>
        </p:nvSpPr>
        <p:spPr>
          <a:xfrm>
            <a:off x="914400" y="3276600"/>
            <a:ext cx="7315200" cy="774405"/>
          </a:xfrm>
        </p:spPr>
        <p:txBody>
          <a:bodyPr wrap="square" anchor="b" anchorCtr="0">
            <a:normAutofit/>
          </a:bodyPr>
          <a:lstStyle>
            <a:lvl1pPr marL="0" indent="0" algn="ctr">
              <a:spcBef>
                <a:spcPts val="0"/>
              </a:spcBef>
              <a:buFontTx/>
              <a:buNone/>
              <a:defRPr sz="4400" kern="1200" cap="all" baseline="0">
                <a:solidFill>
                  <a:schemeClr val="tx2">
                    <a:shade val="50000"/>
                  </a:schemeClr>
                </a:solidFill>
                <a:latin typeface="+mj-lt"/>
                <a:ea typeface="+mj-ea"/>
                <a:cs typeface="+mj-cs"/>
              </a:defRPr>
            </a:lvl1pPr>
          </a:lstStyle>
          <a:p>
            <a:pPr lvl="0"/>
            <a:r>
              <a:rPr lang="en-US" smtClean="0"/>
              <a:t>Click to edit Master text styles</a:t>
            </a:r>
          </a:p>
        </p:txBody>
      </p:sp>
      <p:sp>
        <p:nvSpPr>
          <p:cNvPr id="13" name="Title 12"/>
          <p:cNvSpPr>
            <a:spLocks noGrp="1"/>
          </p:cNvSpPr>
          <p:nvPr>
            <p:ph type="title"/>
          </p:nvPr>
        </p:nvSpPr>
        <p:spPr>
          <a:xfrm>
            <a:off x="2743200" y="3276600"/>
            <a:ext cx="7315200" cy="457200"/>
          </a:xfrm>
          <a:prstGeom prst="rect">
            <a:avLst/>
          </a:prstGeom>
        </p:spPr>
        <p:txBody>
          <a:bodyPr vert="horz" rtlCol="0" anchor="ctr">
            <a:noAutofit/>
          </a:bodyPr>
          <a:lstStyle>
            <a:lvl1pPr algn="ctr">
              <a:defRPr sz="3200"/>
            </a:lvl1pPr>
          </a:lstStyle>
          <a:p>
            <a:r>
              <a:rPr lang="en-US" smtClean="0"/>
              <a:t>Click to edit Master title style</a:t>
            </a:r>
            <a:endParaRPr lang="en-US" dirty="0"/>
          </a:p>
        </p:txBody>
      </p:sp>
      <p:pic>
        <p:nvPicPr>
          <p:cNvPr id="16" name="Picture 15" descr="Untitled-12.jpg"/>
          <p:cNvPicPr>
            <a:picLocks noChangeAspect="1"/>
          </p:cNvPicPr>
          <p:nvPr/>
        </p:nvPicPr>
        <p:blipFill>
          <a:blip r:embed="rId2" cstate="print"/>
          <a:stretch>
            <a:fillRect/>
          </a:stretch>
        </p:blipFill>
        <p:spPr>
          <a:xfrm>
            <a:off x="381000" y="381000"/>
            <a:ext cx="8339328" cy="6044101"/>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914400" y="838200"/>
            <a:ext cx="2551114" cy="628650"/>
          </a:xfrm>
        </p:spPr>
        <p:txBody>
          <a:bodyPr anchor="b"/>
          <a:lstStyle>
            <a:lvl1pPr algn="l">
              <a:defRPr sz="2000" b="1"/>
            </a:lvl1pPr>
          </a:lstStyle>
          <a:p>
            <a:r>
              <a:rPr lang="en-US" smtClean="0"/>
              <a:t>Click to edit Master title style</a:t>
            </a:r>
            <a:endParaRPr lang="en-US"/>
          </a:p>
        </p:txBody>
      </p:sp>
      <p:sp>
        <p:nvSpPr>
          <p:cNvPr id="3" name="Rectangle 2"/>
          <p:cNvSpPr>
            <a:spLocks noGrp="1"/>
          </p:cNvSpPr>
          <p:nvPr>
            <p:ph idx="1"/>
          </p:nvPr>
        </p:nvSpPr>
        <p:spPr>
          <a:xfrm>
            <a:off x="3581400" y="838201"/>
            <a:ext cx="4654550" cy="5105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body" sz="half" idx="2"/>
          </p:nvPr>
        </p:nvSpPr>
        <p:spPr>
          <a:xfrm>
            <a:off x="914401" y="1447803"/>
            <a:ext cx="2551115" cy="44957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Rectangle 2"/>
          <p:cNvSpPr>
            <a:spLocks noGrp="1"/>
          </p:cNvSpPr>
          <p:nvPr>
            <p:ph type="pic" idx="1"/>
          </p:nvPr>
        </p:nvSpPr>
        <p:spPr>
          <a:xfrm>
            <a:off x="1792288" y="838200"/>
            <a:ext cx="5486400" cy="3889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Rectangle 3"/>
          <p:cNvSpPr>
            <a:spLocks noGrp="1"/>
          </p:cNvSpPr>
          <p:nvPr>
            <p:ph type="body" sz="half" idx="2"/>
          </p:nvPr>
        </p:nvSpPr>
        <p:spPr>
          <a:xfrm>
            <a:off x="1792288" y="5367338"/>
            <a:ext cx="5486400" cy="5762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fld id="{6952256A-6149-4143-89BE-0A062472A074}" type="datetimeFigureOut">
              <a:rPr lang="en-US" smtClean="0"/>
              <a:pPr/>
              <a:t>11/13/2014</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3B3512A8-3B92-4175-B761-1B204A0A1D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1"/>
          <p:cNvSpPr>
            <a:spLocks noGrp="1"/>
          </p:cNvSpPr>
          <p:nvPr>
            <p:ph type="ctrTitle"/>
          </p:nvPr>
        </p:nvSpPr>
        <p:spPr>
          <a:xfrm>
            <a:off x="914400" y="2130429"/>
            <a:ext cx="7315200" cy="1470025"/>
          </a:xfrm>
        </p:spPr>
        <p:txBody>
          <a:bodyPr/>
          <a:lstStyle/>
          <a:p>
            <a:r>
              <a:rPr lang="en-US" smtClean="0"/>
              <a:t>Click to edit Master title style</a:t>
            </a:r>
            <a:endParaRPr lang="en-US"/>
          </a:p>
        </p:txBody>
      </p:sp>
      <p:sp>
        <p:nvSpPr>
          <p:cNvPr id="3" name="Rectangle 2"/>
          <p:cNvSpPr>
            <a:spLocks noGrp="1"/>
          </p:cNvSpPr>
          <p:nvPr>
            <p:ph type="subTitle" idx="1"/>
          </p:nvPr>
        </p:nvSpPr>
        <p:spPr>
          <a:xfrm>
            <a:off x="1371600" y="3886200"/>
            <a:ext cx="6400800" cy="304800"/>
          </a:xfrm>
        </p:spPr>
        <p:txBody>
          <a:bodyPr/>
          <a:lstStyle>
            <a:lvl1pPr marL="0" indent="0" algn="ctr">
              <a:buNone/>
              <a:defRPr sz="1400">
                <a:solidFill>
                  <a:schemeClr val="accent5">
                    <a:shade val="50000"/>
                  </a:schemeClr>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Rectangle 3"/>
          <p:cNvSpPr>
            <a:spLocks noGrp="1"/>
          </p:cNvSpPr>
          <p:nvPr>
            <p:ph type="dt" sz="half" idx="10"/>
          </p:nvPr>
        </p:nvSpPr>
        <p:spPr/>
        <p:txBody>
          <a:bodyPr/>
          <a:lstStyle/>
          <a:p>
            <a:fld id="{ACD6E280-C1E1-4ACF-8075-704E70C85307}" type="datetimeFigureOut">
              <a:rPr lang="en-US" smtClean="0"/>
              <a:pPr/>
              <a:t>11/13/2014</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97E68ECC-6BCB-42C7-8B7E-D972684B6F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315200" cy="579438"/>
          </a:xfrm>
          <a:prstGeom prst="rect">
            <a:avLst/>
          </a:prstGeom>
        </p:spPr>
        <p:txBody>
          <a:bodyPr vert="horz"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14400" y="1600203"/>
            <a:ext cx="7315200" cy="4343398"/>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6952256A-6149-4143-89BE-0A062472A074}" type="datetimeFigureOut">
              <a:rPr lang="en-US" smtClean="0"/>
              <a:pPr/>
              <a:t>11/13/2014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3B3512A8-3B92-4175-B761-1B204A0A1DDD}" type="slidenum">
              <a:rPr lang="en-US" smtClean="0"/>
              <a:pPr/>
              <a:t>‹#›</a:t>
            </a:fld>
            <a:endParaRPr lang="en-US"/>
          </a:p>
        </p:txBody>
      </p:sp>
      <p:pic>
        <p:nvPicPr>
          <p:cNvPr id="11" name="Picture 10" descr="Untitled-12.jpg"/>
          <p:cNvPicPr>
            <a:picLocks noChangeAspect="1"/>
          </p:cNvPicPr>
          <p:nvPr/>
        </p:nvPicPr>
        <p:blipFill>
          <a:blip r:embed="rId10" cstate="print"/>
          <a:stretch>
            <a:fillRect/>
          </a:stretch>
        </p:blipFill>
        <p:spPr>
          <a:xfrm>
            <a:off x="95145" y="89620"/>
            <a:ext cx="8954660" cy="6768380"/>
          </a:xfrm>
          <a:prstGeom prst="rect">
            <a:avLst/>
          </a:prstGeom>
          <a:ln w="60325" cmpd="thinThick">
            <a:solidFill>
              <a:schemeClr val="tx1"/>
            </a:solidFill>
            <a:miter lim="800000"/>
          </a:ln>
          <a:effectLst>
            <a:outerShdw blurRad="63500" sx="102000" sy="102000" algn="ctr"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txStyles>
    <p:titleStyle>
      <a:lvl1pPr algn="ctr" rtl="0" eaLnBrk="1" latinLnBrk="0" hangingPunct="1">
        <a:spcBef>
          <a:spcPct val="0"/>
        </a:spcBef>
        <a:buNone/>
        <a:defRPr sz="4400" kern="1200">
          <a:solidFill>
            <a:schemeClr val="tx2">
              <a:shade val="75000"/>
            </a:schemeClr>
          </a:solidFill>
          <a:latin typeface="+mj-lt"/>
          <a:ea typeface="+mj-ea"/>
          <a:cs typeface="+mj-cs"/>
        </a:defRPr>
      </a:lvl1pPr>
    </p:titleStyle>
    <p:bodyStyle>
      <a:lvl1pPr marL="342900" indent="-342900" algn="l" rtl="0" eaLnBrk="1" latinLnBrk="0" hangingPunct="1">
        <a:spcBef>
          <a:spcPct val="20000"/>
        </a:spcBef>
        <a:buFont typeface="Arial"/>
        <a:buChar char="•"/>
        <a:defRPr sz="3200" kern="1200">
          <a:solidFill>
            <a:schemeClr val="tx2">
              <a:shade val="75000"/>
            </a:schemeClr>
          </a:solidFill>
          <a:latin typeface="+mj-lt"/>
          <a:ea typeface="+mn-ea"/>
          <a:cs typeface="+mn-cs"/>
        </a:defRPr>
      </a:lvl1pPr>
      <a:lvl2pPr marL="742950" indent="-285750" algn="l" rtl="0" eaLnBrk="1" latinLnBrk="0" hangingPunct="1">
        <a:spcBef>
          <a:spcPct val="20000"/>
        </a:spcBef>
        <a:buFont typeface="Arial"/>
        <a:buChar char="–"/>
        <a:defRPr sz="2800" kern="1200">
          <a:solidFill>
            <a:schemeClr val="tx2">
              <a:shade val="75000"/>
            </a:schemeClr>
          </a:solidFill>
          <a:latin typeface="+mj-lt"/>
          <a:ea typeface="+mn-ea"/>
          <a:cs typeface="+mn-cs"/>
        </a:defRPr>
      </a:lvl2pPr>
      <a:lvl3pPr marL="1143000" indent="-228600" algn="l" rtl="0" eaLnBrk="1" latinLnBrk="0" hangingPunct="1">
        <a:spcBef>
          <a:spcPct val="20000"/>
        </a:spcBef>
        <a:buFont typeface="Arial"/>
        <a:buChar char="•"/>
        <a:defRPr sz="2400" kern="1200">
          <a:solidFill>
            <a:schemeClr val="tx2">
              <a:shade val="75000"/>
            </a:schemeClr>
          </a:solidFill>
          <a:latin typeface="+mj-lt"/>
          <a:ea typeface="+mn-ea"/>
          <a:cs typeface="+mn-cs"/>
        </a:defRPr>
      </a:lvl3pPr>
      <a:lvl4pPr marL="1600200" indent="-228600" algn="l" rtl="0" eaLnBrk="1" latinLnBrk="0" hangingPunct="1">
        <a:spcBef>
          <a:spcPct val="20000"/>
        </a:spcBef>
        <a:buFont typeface="Arial"/>
        <a:buChar char="–"/>
        <a:defRPr sz="2000" kern="1200">
          <a:solidFill>
            <a:schemeClr val="tx2">
              <a:shade val="75000"/>
            </a:schemeClr>
          </a:solidFill>
          <a:latin typeface="+mj-lt"/>
          <a:ea typeface="+mn-ea"/>
          <a:cs typeface="+mn-cs"/>
        </a:defRPr>
      </a:lvl4pPr>
      <a:lvl5pPr marL="2057400" indent="-228600" algn="l" rtl="0" eaLnBrk="1" latinLnBrk="0" hangingPunct="1">
        <a:spcBef>
          <a:spcPct val="20000"/>
        </a:spcBef>
        <a:buFont typeface="Arial"/>
        <a:buChar char="»"/>
        <a:defRPr sz="2000" kern="1200">
          <a:solidFill>
            <a:schemeClr val="tx2">
              <a:shade val="75000"/>
            </a:schemeClr>
          </a:solidFill>
          <a:latin typeface="+mj-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807"/>
            <a:ext cx="9144000" cy="6858000"/>
            <a:chOff x="0" y="-807"/>
            <a:chExt cx="9144000" cy="6858000"/>
          </a:xfrm>
        </p:grpSpPr>
        <p:sp>
          <p:nvSpPr>
            <p:cNvPr id="7" name="Rectangle 6"/>
            <p:cNvSpPr/>
            <p:nvPr userDrawn="1"/>
          </p:nvSpPr>
          <p:spPr>
            <a:xfrm>
              <a:off x="0" y="-807"/>
              <a:ext cx="9144000" cy="6858000"/>
            </a:xfrm>
            <a:prstGeom prst="rect">
              <a:avLst/>
            </a:prstGeom>
            <a:solidFill>
              <a:schemeClr val="tx2">
                <a:shade val="75000"/>
              </a:schemeClr>
            </a:solidFill>
            <a:ln w="25400" cap="rnd" cmpd="sng" algn="ctr">
              <a:noFill/>
              <a:prstDash val="solid"/>
            </a:ln>
            <a:effectLst/>
          </p:spPr>
          <p:txBody>
            <a:bodyPr rtlCol="0" anchor="ctr"/>
            <a:lstStyle/>
            <a:p>
              <a:pPr algn="ctr"/>
              <a:endParaRPr lang="en-US"/>
            </a:p>
          </p:txBody>
        </p:sp>
        <p:sp>
          <p:nvSpPr>
            <p:cNvPr id="8" name="Rectangle 7"/>
            <p:cNvSpPr/>
            <p:nvPr userDrawn="1"/>
          </p:nvSpPr>
          <p:spPr>
            <a:xfrm>
              <a:off x="457200" y="419100"/>
              <a:ext cx="8229600" cy="5943600"/>
            </a:xfrm>
            <a:prstGeom prst="rect">
              <a:avLst/>
            </a:prstGeom>
            <a:solidFill>
              <a:schemeClr val="accent1">
                <a:tint val="60000"/>
              </a:schemeClr>
            </a:solidFill>
            <a:ln w="22225" cap="sq" cmpd="sng" algn="ctr">
              <a:solidFill>
                <a:sysClr val="window" lastClr="FFFFFF"/>
              </a:solidFill>
              <a:prstDash val="solid"/>
              <a:miter lim="800000"/>
            </a:ln>
            <a:effectLst>
              <a:innerShdw blurRad="157164">
                <a:srgbClr val="000000">
                  <a:alpha val="73000"/>
                </a:srgbClr>
              </a:innerShdw>
            </a:effectLst>
          </p:spPr>
          <p:txBody>
            <a:bodyPr rtlCol="0" anchor="ctr"/>
            <a:lstStyle/>
            <a:p>
              <a:pPr algn="ctr"/>
              <a:endParaRPr lang="en-US"/>
            </a:p>
          </p:txBody>
        </p:sp>
        <p:sp>
          <p:nvSpPr>
            <p:cNvPr id="9" name="Rectangle 8"/>
            <p:cNvSpPr/>
            <p:nvPr userDrawn="1"/>
          </p:nvSpPr>
          <p:spPr>
            <a:xfrm>
              <a:off x="762000" y="723900"/>
              <a:ext cx="7620000" cy="5334000"/>
            </a:xfrm>
            <a:prstGeom prst="rect">
              <a:avLst/>
            </a:prstGeom>
            <a:gradFill>
              <a:gsLst>
                <a:gs pos="0">
                  <a:schemeClr val="accent4">
                    <a:tint val="60000"/>
                  </a:schemeClr>
                </a:gs>
                <a:gs pos="50000">
                  <a:schemeClr val="accent4">
                    <a:tint val="20000"/>
                  </a:schemeClr>
                </a:gs>
                <a:gs pos="100000">
                  <a:schemeClr val="accent4">
                    <a:tint val="60000"/>
                  </a:schemeClr>
                </a:gs>
              </a:gsLst>
              <a:lin ang="2700000" scaled="1"/>
            </a:gradFill>
            <a:ln w="76200" cap="sq" cmpd="dbl" algn="ctr">
              <a:solidFill>
                <a:sysClr val="window" lastClr="FFFFFF"/>
              </a:solidFill>
              <a:prstDash val="solid"/>
              <a:miter lim="800000"/>
            </a:ln>
            <a:effectLst>
              <a:outerShdw blurRad="229391" dist="50800" dir="8100000" algn="tl" rotWithShape="0">
                <a:srgbClr val="000000">
                  <a:alpha val="43137"/>
                </a:srgbClr>
              </a:outerShdw>
            </a:effectLst>
          </p:spPr>
          <p:txBody>
            <a:bodyPr rtlCol="0" anchor="ctr"/>
            <a:lstStyle/>
            <a:p>
              <a:pPr algn="ctr"/>
              <a:endParaRPr lang="en-US"/>
            </a:p>
          </p:txBody>
        </p:sp>
      </p:grpSp>
      <p:sp>
        <p:nvSpPr>
          <p:cNvPr id="2" name="Title Placeholder 1"/>
          <p:cNvSpPr>
            <a:spLocks noGrp="1"/>
          </p:cNvSpPr>
          <p:nvPr>
            <p:ph type="title"/>
          </p:nvPr>
        </p:nvSpPr>
        <p:spPr>
          <a:xfrm>
            <a:off x="914400" y="838200"/>
            <a:ext cx="7315200" cy="579438"/>
          </a:xfrm>
          <a:prstGeom prst="rect">
            <a:avLst/>
          </a:prstGeom>
        </p:spPr>
        <p:txBody>
          <a:bodyPr vert="horz"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14400" y="1600203"/>
            <a:ext cx="7315200" cy="4343398"/>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ACD6E280-C1E1-4ACF-8075-704E70C85307}" type="datetimeFigureOut">
              <a:rPr lang="en-US" smtClean="0">
                <a:solidFill>
                  <a:schemeClr val="bg1"/>
                </a:solidFill>
              </a:rPr>
              <a:pPr/>
              <a:t>11/13/2014</a:t>
            </a:fld>
            <a:endParaRPr lang="en-US">
              <a:solidFill>
                <a:schemeClr val="bg1"/>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bg1"/>
                </a:solidFill>
              </a:defRPr>
            </a:lvl1pPr>
          </a:lstStyle>
          <a:p>
            <a:endParaRPr lang="en-US">
              <a:solidFill>
                <a:schemeClr val="bg1"/>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97E68ECC-6BCB-42C7-8B7E-D972684B6F7C}" type="slidenum">
              <a:rPr lang="en-US" smtClean="0">
                <a:solidFill>
                  <a:schemeClr val="bg1"/>
                </a:solidFill>
              </a:rPr>
              <a:pPr/>
              <a:t>‹#›</a:t>
            </a:fld>
            <a:endParaRPr lang="en-US">
              <a:solidFill>
                <a:schemeClr val="bg1"/>
              </a:solidFill>
            </a:endParaRPr>
          </a:p>
        </p:txBody>
      </p:sp>
      <p:sp>
        <p:nvSpPr>
          <p:cNvPr id="12" name="Rectangle 11"/>
          <p:cNvSpPr/>
          <p:nvPr/>
        </p:nvSpPr>
        <p:spPr>
          <a:xfrm>
            <a:off x="381000" y="381000"/>
            <a:ext cx="8305800" cy="6019800"/>
          </a:xfrm>
          <a:prstGeom prst="rect">
            <a:avLst/>
          </a:prstGeom>
          <a:solidFill>
            <a:srgbClr val="FF6600"/>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pic>
        <p:nvPicPr>
          <p:cNvPr id="11" name="Picture 10" descr="Untitled-12.jpg"/>
          <p:cNvPicPr>
            <a:picLocks noChangeAspect="1"/>
          </p:cNvPicPr>
          <p:nvPr/>
        </p:nvPicPr>
        <p:blipFill>
          <a:blip r:embed="rId9" cstate="print"/>
          <a:stretch>
            <a:fillRect/>
          </a:stretch>
        </p:blipFill>
        <p:spPr>
          <a:xfrm>
            <a:off x="685800" y="664134"/>
            <a:ext cx="7696200" cy="5508065"/>
          </a:xfrm>
          <a:prstGeom prst="rect">
            <a:avLst/>
          </a:prstGeom>
          <a:ln w="60325" cmpd="thinThick">
            <a:solidFill>
              <a:schemeClr val="tx1"/>
            </a:solidFill>
            <a:miter lim="800000"/>
          </a:ln>
          <a:effectLst>
            <a:outerShdw blurRad="63500" sx="102000" sy="102000" algn="ctr"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Lst>
  <p:txStyles>
    <p:titleStyle>
      <a:lvl1pPr algn="ctr" rtl="0" eaLnBrk="1" latinLnBrk="0" hangingPunct="1">
        <a:spcBef>
          <a:spcPct val="0"/>
        </a:spcBef>
        <a:buNone/>
        <a:defRPr sz="4400" kern="1200">
          <a:solidFill>
            <a:schemeClr val="tx2">
              <a:shade val="75000"/>
            </a:schemeClr>
          </a:solidFill>
          <a:latin typeface="+mj-lt"/>
          <a:ea typeface="+mj-ea"/>
          <a:cs typeface="+mj-cs"/>
        </a:defRPr>
      </a:lvl1pPr>
    </p:titleStyle>
    <p:bodyStyle>
      <a:lvl1pPr marL="342900" indent="-342900" algn="l" rtl="0" eaLnBrk="1" latinLnBrk="0" hangingPunct="1">
        <a:spcBef>
          <a:spcPct val="20000"/>
        </a:spcBef>
        <a:buFont typeface="Arial"/>
        <a:buChar char="•"/>
        <a:defRPr sz="3200" kern="1200">
          <a:solidFill>
            <a:schemeClr val="tx2">
              <a:shade val="75000"/>
            </a:schemeClr>
          </a:solidFill>
          <a:latin typeface="+mj-lt"/>
          <a:ea typeface="+mn-ea"/>
          <a:cs typeface="+mn-cs"/>
        </a:defRPr>
      </a:lvl1pPr>
      <a:lvl2pPr marL="742950" indent="-285750" algn="l" rtl="0" eaLnBrk="1" latinLnBrk="0" hangingPunct="1">
        <a:spcBef>
          <a:spcPct val="20000"/>
        </a:spcBef>
        <a:buFont typeface="Arial"/>
        <a:buChar char="–"/>
        <a:defRPr sz="2800" kern="1200">
          <a:solidFill>
            <a:schemeClr val="tx2">
              <a:shade val="75000"/>
            </a:schemeClr>
          </a:solidFill>
          <a:latin typeface="+mj-lt"/>
          <a:ea typeface="+mn-ea"/>
          <a:cs typeface="+mn-cs"/>
        </a:defRPr>
      </a:lvl2pPr>
      <a:lvl3pPr marL="1143000" indent="-228600" algn="l" rtl="0" eaLnBrk="1" latinLnBrk="0" hangingPunct="1">
        <a:spcBef>
          <a:spcPct val="20000"/>
        </a:spcBef>
        <a:buFont typeface="Arial"/>
        <a:buChar char="•"/>
        <a:defRPr sz="2400" kern="1200">
          <a:solidFill>
            <a:schemeClr val="tx2">
              <a:shade val="75000"/>
            </a:schemeClr>
          </a:solidFill>
          <a:latin typeface="+mj-lt"/>
          <a:ea typeface="+mn-ea"/>
          <a:cs typeface="+mn-cs"/>
        </a:defRPr>
      </a:lvl3pPr>
      <a:lvl4pPr marL="1600200" indent="-228600" algn="l" rtl="0" eaLnBrk="1" latinLnBrk="0" hangingPunct="1">
        <a:spcBef>
          <a:spcPct val="20000"/>
        </a:spcBef>
        <a:buFont typeface="Arial"/>
        <a:buChar char="–"/>
        <a:defRPr sz="2000" kern="1200">
          <a:solidFill>
            <a:schemeClr val="tx2">
              <a:shade val="75000"/>
            </a:schemeClr>
          </a:solidFill>
          <a:latin typeface="+mj-lt"/>
          <a:ea typeface="+mn-ea"/>
          <a:cs typeface="+mn-cs"/>
        </a:defRPr>
      </a:lvl4pPr>
      <a:lvl5pPr marL="2057400" indent="-228600" algn="l" rtl="0" eaLnBrk="1" latinLnBrk="0" hangingPunct="1">
        <a:spcBef>
          <a:spcPct val="20000"/>
        </a:spcBef>
        <a:buFont typeface="Arial"/>
        <a:buChar char="»"/>
        <a:defRPr sz="2000" kern="1200">
          <a:solidFill>
            <a:schemeClr val="tx2">
              <a:shade val="75000"/>
            </a:schemeClr>
          </a:solidFill>
          <a:latin typeface="+mj-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12"/>
          </p:nvPr>
        </p:nvSpPr>
        <p:spPr/>
        <p:txBody>
          <a:bodyPr>
            <a:normAutofit fontScale="85000" lnSpcReduction="20000"/>
          </a:bodyPr>
          <a:lstStyle/>
          <a:p>
            <a:endParaRPr lang="en-US"/>
          </a:p>
        </p:txBody>
      </p:sp>
      <p:sp>
        <p:nvSpPr>
          <p:cNvPr id="5" name="Text Placeholder 4"/>
          <p:cNvSpPr>
            <a:spLocks noGrp="1"/>
          </p:cNvSpPr>
          <p:nvPr>
            <p:ph type="body" sz="quarter" idx="13"/>
          </p:nvPr>
        </p:nvSpPr>
        <p:spPr/>
        <p:txBody>
          <a:bodyPr>
            <a:normAutofit lnSpcReduction="10000"/>
          </a:bodyPr>
          <a:lstStyle/>
          <a:p>
            <a:endParaRPr lang="en-US"/>
          </a:p>
        </p:txBody>
      </p:sp>
      <p:sp>
        <p:nvSpPr>
          <p:cNvPr id="6" name="Text Placeholder 5"/>
          <p:cNvSpPr>
            <a:spLocks noGrp="1"/>
          </p:cNvSpPr>
          <p:nvPr>
            <p:ph type="body" sz="quarter" idx="14"/>
          </p:nvPr>
        </p:nvSpPr>
        <p:spPr/>
        <p:txBody>
          <a:bodyPr/>
          <a:lstStyle/>
          <a:p>
            <a:endParaRPr lang="en-US"/>
          </a:p>
        </p:txBody>
      </p:sp>
      <p:sp>
        <p:nvSpPr>
          <p:cNvPr id="7" name="Text Placeholder 6"/>
          <p:cNvSpPr>
            <a:spLocks noGrp="1"/>
          </p:cNvSpPr>
          <p:nvPr>
            <p:ph type="body" sz="quarter" idx="15"/>
          </p:nvPr>
        </p:nvSpPr>
        <p:spPr/>
        <p:txBody>
          <a:bodyPr/>
          <a:lstStyle/>
          <a:p>
            <a:endParaRPr lang="en-US"/>
          </a:p>
        </p:txBody>
      </p:sp>
      <p:sp>
        <p:nvSpPr>
          <p:cNvPr id="8" name="Text Placeholder 7"/>
          <p:cNvSpPr>
            <a:spLocks noGrp="1"/>
          </p:cNvSpPr>
          <p:nvPr>
            <p:ph type="body" sz="quarter" idx="16"/>
          </p:nvPr>
        </p:nvSpPr>
        <p:spPr/>
        <p:txBody>
          <a:bodyPr/>
          <a:lstStyle/>
          <a:p>
            <a:endParaRPr lang="en-US"/>
          </a:p>
        </p:txBody>
      </p:sp>
      <p:pic>
        <p:nvPicPr>
          <p:cNvPr id="10" name="Picture 9" descr="Untitled-1.jpg"/>
          <p:cNvPicPr>
            <a:picLocks noChangeAspect="1"/>
          </p:cNvPicPr>
          <p:nvPr/>
        </p:nvPicPr>
        <p:blipFill>
          <a:blip r:embed="rId2" cstate="print"/>
          <a:stretch>
            <a:fillRect/>
          </a:stretch>
        </p:blipFill>
        <p:spPr>
          <a:xfrm>
            <a:off x="-149234" y="0"/>
            <a:ext cx="9293234" cy="6858000"/>
          </a:xfrm>
          <a:prstGeom prst="rect">
            <a:avLst/>
          </a:prstGeom>
        </p:spPr>
      </p:pic>
      <p:sp>
        <p:nvSpPr>
          <p:cNvPr id="11" name="TextBox 10"/>
          <p:cNvSpPr txBox="1"/>
          <p:nvPr/>
        </p:nvSpPr>
        <p:spPr>
          <a:xfrm>
            <a:off x="1524000" y="1143000"/>
            <a:ext cx="7620000" cy="1015663"/>
          </a:xfrm>
          <a:prstGeom prst="rect">
            <a:avLst/>
          </a:prstGeom>
          <a:noFill/>
        </p:spPr>
        <p:txBody>
          <a:bodyPr wrap="square" rtlCol="0">
            <a:spAutoFit/>
            <a:scene3d>
              <a:camera prst="obliqueTopLeft"/>
              <a:lightRig rig="threePt" dir="t"/>
            </a:scene3d>
            <a:sp3d/>
          </a:bodyPr>
          <a:lstStyle/>
          <a:p>
            <a:pPr algn="ctr"/>
            <a:r>
              <a:rPr lang="en-US" sz="6000" b="1" dirty="0" smtClean="0">
                <a:effectLst>
                  <a:glow rad="139700">
                    <a:schemeClr val="accent5">
                      <a:satMod val="175000"/>
                      <a:alpha val="40000"/>
                    </a:schemeClr>
                  </a:glow>
                  <a:reflection blurRad="6350" stA="55000" endA="300" endPos="45500" dir="5400000" sy="-100000" algn="bl" rotWithShape="0"/>
                </a:effectLst>
              </a:rPr>
              <a:t>Distributed file system</a:t>
            </a:r>
            <a:endParaRPr lang="en-US" sz="6000" b="1" dirty="0">
              <a:effectLst>
                <a:glow rad="139700">
                  <a:schemeClr val="accent5">
                    <a:satMod val="175000"/>
                    <a:alpha val="40000"/>
                  </a:schemeClr>
                </a:glow>
                <a:reflection blurRad="6350" stA="55000" endA="300" endPos="45500" dir="5400000" sy="-100000" algn="bl" rotWithShape="0"/>
              </a:effectLst>
            </a:endParaRPr>
          </a:p>
        </p:txBody>
      </p:sp>
      <p:sp>
        <p:nvSpPr>
          <p:cNvPr id="12" name="TextBox 11"/>
          <p:cNvSpPr txBox="1"/>
          <p:nvPr/>
        </p:nvSpPr>
        <p:spPr>
          <a:xfrm>
            <a:off x="2819400" y="2209800"/>
            <a:ext cx="6324600" cy="2954655"/>
          </a:xfrm>
          <a:prstGeom prst="rect">
            <a:avLst/>
          </a:prstGeom>
          <a:noFill/>
        </p:spPr>
        <p:txBody>
          <a:bodyPr wrap="square" rtlCol="0">
            <a:spAutoFit/>
          </a:bodyPr>
          <a:lstStyle/>
          <a:p>
            <a:pPr algn="ctr"/>
            <a:r>
              <a:rPr lang="en-GB" b="1" dirty="0" smtClean="0">
                <a:effectLst>
                  <a:glow rad="63500">
                    <a:schemeClr val="accent5">
                      <a:satMod val="175000"/>
                      <a:alpha val="40000"/>
                    </a:schemeClr>
                  </a:glow>
                  <a:innerShdw blurRad="63500" dist="50800" dir="13500000">
                    <a:prstClr val="black">
                      <a:alpha val="50000"/>
                    </a:prstClr>
                  </a:innerShdw>
                </a:effectLst>
              </a:rPr>
              <a:t>based on Distributed Systems: Concepts and Design, Edition 5</a:t>
            </a:r>
          </a:p>
          <a:p>
            <a:pPr algn="ctr"/>
            <a:r>
              <a:rPr lang="en-GB" sz="3600" b="1" dirty="0" smtClean="0">
                <a:effectLst>
                  <a:glow rad="63500">
                    <a:schemeClr val="accent5">
                      <a:satMod val="175000"/>
                      <a:alpha val="40000"/>
                    </a:schemeClr>
                  </a:glow>
                  <a:innerShdw blurRad="63500" dist="50800" dir="13500000">
                    <a:prstClr val="black">
                      <a:alpha val="50000"/>
                    </a:prstClr>
                  </a:innerShdw>
                </a:effectLst>
              </a:rPr>
              <a:t> </a:t>
            </a:r>
          </a:p>
          <a:p>
            <a:pPr algn="ctr"/>
            <a:endParaRPr lang="en-US" sz="3600" b="1" dirty="0" smtClean="0">
              <a:effectLst>
                <a:glow rad="63500">
                  <a:schemeClr val="accent5">
                    <a:satMod val="175000"/>
                    <a:alpha val="40000"/>
                  </a:schemeClr>
                </a:glow>
                <a:innerShdw blurRad="63500" dist="50800" dir="13500000">
                  <a:prstClr val="black">
                    <a:alpha val="50000"/>
                  </a:prstClr>
                </a:innerShdw>
              </a:effectLst>
            </a:endParaRPr>
          </a:p>
          <a:p>
            <a:pPr algn="ctr"/>
            <a:r>
              <a:rPr lang="en-US" sz="3600" b="1" dirty="0" smtClean="0">
                <a:effectLst>
                  <a:glow rad="63500">
                    <a:schemeClr val="accent5">
                      <a:satMod val="175000"/>
                      <a:alpha val="40000"/>
                    </a:schemeClr>
                  </a:glow>
                  <a:innerShdw blurRad="63500" dist="50800" dir="13500000">
                    <a:prstClr val="black">
                      <a:alpha val="50000"/>
                    </a:prstClr>
                  </a:innerShdw>
                </a:effectLst>
              </a:rPr>
              <a:t>Ali </a:t>
            </a:r>
            <a:r>
              <a:rPr lang="en-US" sz="3200" b="1" dirty="0" err="1" smtClean="0">
                <a:effectLst>
                  <a:glow rad="63500">
                    <a:schemeClr val="accent5">
                      <a:satMod val="175000"/>
                      <a:alpha val="40000"/>
                    </a:schemeClr>
                  </a:glow>
                  <a:innerShdw blurRad="63500" dist="50800" dir="13500000">
                    <a:prstClr val="black">
                      <a:alpha val="50000"/>
                    </a:prstClr>
                  </a:innerShdw>
                </a:effectLst>
              </a:rPr>
              <a:t>Fanian</a:t>
            </a:r>
            <a:endParaRPr lang="en-US" sz="3200" b="1" dirty="0" smtClean="0">
              <a:effectLst>
                <a:glow rad="63500">
                  <a:schemeClr val="accent5">
                    <a:satMod val="175000"/>
                    <a:alpha val="40000"/>
                  </a:schemeClr>
                </a:glow>
                <a:innerShdw blurRad="63500" dist="50800" dir="13500000">
                  <a:prstClr val="black">
                    <a:alpha val="50000"/>
                  </a:prstClr>
                </a:innerShdw>
              </a:effectLst>
            </a:endParaRPr>
          </a:p>
          <a:p>
            <a:pPr algn="ctr"/>
            <a:endParaRPr lang="en-US" sz="2000" b="1" dirty="0" smtClean="0">
              <a:effectLst>
                <a:glow rad="63500">
                  <a:schemeClr val="accent5">
                    <a:satMod val="175000"/>
                    <a:alpha val="40000"/>
                  </a:schemeClr>
                </a:glow>
                <a:innerShdw blurRad="63500" dist="50800" dir="13500000">
                  <a:prstClr val="black">
                    <a:alpha val="50000"/>
                  </a:prstClr>
                </a:innerShdw>
              </a:effectLst>
            </a:endParaRPr>
          </a:p>
          <a:p>
            <a:pPr algn="ctr"/>
            <a:r>
              <a:rPr lang="en-US" sz="2000" b="1" dirty="0" smtClean="0">
                <a:effectLst>
                  <a:glow rad="63500">
                    <a:schemeClr val="accent5">
                      <a:satMod val="175000"/>
                      <a:alpha val="40000"/>
                    </a:schemeClr>
                  </a:glow>
                  <a:innerShdw blurRad="63500" dist="50800" dir="13500000">
                    <a:prstClr val="black">
                      <a:alpha val="50000"/>
                    </a:prstClr>
                  </a:innerShdw>
                </a:effectLst>
                <a:latin typeface="Bookman Old Style" pitchFamily="18" charset="0"/>
              </a:rPr>
              <a:t>Isfahan University of Technology</a:t>
            </a:r>
          </a:p>
          <a:p>
            <a:pPr algn="ctr"/>
            <a:r>
              <a:rPr lang="en-US" sz="2000" b="1" dirty="0" smtClean="0">
                <a:effectLst>
                  <a:glow rad="63500">
                    <a:schemeClr val="accent5">
                      <a:satMod val="175000"/>
                      <a:alpha val="40000"/>
                    </a:schemeClr>
                  </a:glow>
                  <a:innerShdw blurRad="63500" dist="50800" dir="13500000">
                    <a:prstClr val="black">
                      <a:alpha val="50000"/>
                    </a:prstClr>
                  </a:innerShdw>
                </a:effectLst>
                <a:latin typeface="Bookman Old Style" pitchFamily="18" charset="0"/>
              </a:rPr>
              <a:t>www.Fanian.iut.ac.ir</a:t>
            </a:r>
            <a:endParaRPr lang="en-US" sz="3200" b="1" dirty="0">
              <a:effectLst>
                <a:glow rad="63500">
                  <a:schemeClr val="accent5">
                    <a:satMod val="175000"/>
                    <a:alpha val="40000"/>
                  </a:schemeClr>
                </a:glow>
                <a:innerShdw blurRad="63500" dist="50800" dir="13500000">
                  <a:prstClr val="black">
                    <a:alpha val="50000"/>
                  </a:prst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075" y="6398410"/>
            <a:ext cx="9205125" cy="459590"/>
            <a:chOff x="15075" y="6400800"/>
            <a:chExt cx="92051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8" name="Rounded Rectangle 7"/>
            <p:cNvSpPr/>
            <p:nvPr/>
          </p:nvSpPr>
          <p:spPr bwMode="auto">
            <a:xfrm>
              <a:off x="76200" y="6477000"/>
              <a:ext cx="118872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
        <p:nvSpPr>
          <p:cNvPr id="9" name="Rectangle 8"/>
          <p:cNvSpPr/>
          <p:nvPr/>
        </p:nvSpPr>
        <p:spPr>
          <a:xfrm>
            <a:off x="762000" y="762000"/>
            <a:ext cx="7620000" cy="5478423"/>
          </a:xfrm>
          <a:prstGeom prst="rect">
            <a:avLst/>
          </a:prstGeom>
        </p:spPr>
        <p:txBody>
          <a:bodyPr wrap="square">
            <a:spAutoFit/>
          </a:bodyPr>
          <a:lstStyle/>
          <a:p>
            <a:pPr>
              <a:lnSpc>
                <a:spcPct val="150000"/>
              </a:lnSpc>
            </a:pPr>
            <a:r>
              <a:rPr lang="en-US" sz="2000" dirty="0" smtClean="0">
                <a:solidFill>
                  <a:schemeClr val="accent5">
                    <a:lumMod val="50000"/>
                  </a:schemeClr>
                </a:solidFill>
                <a:latin typeface="Arial" pitchFamily="34" charset="0"/>
                <a:cs typeface="Arial" pitchFamily="34" charset="0"/>
              </a:rPr>
              <a:t>An architecture that offers a clear separation in providing access to files is obtained by structuring the file service as three components:</a:t>
            </a:r>
          </a:p>
          <a:p>
            <a:pPr lvl="1">
              <a:lnSpc>
                <a:spcPct val="150000"/>
              </a:lnSpc>
              <a:buBlip>
                <a:blip r:embed="rId2"/>
              </a:buBlip>
            </a:pPr>
            <a:r>
              <a:rPr lang="en-US" sz="2000" dirty="0" smtClean="0">
                <a:solidFill>
                  <a:schemeClr val="accent1">
                    <a:lumMod val="75000"/>
                  </a:schemeClr>
                </a:solidFill>
                <a:latin typeface="Arial" pitchFamily="34" charset="0"/>
                <a:cs typeface="Arial" pitchFamily="34" charset="0"/>
              </a:rPr>
              <a:t> A flat file service</a:t>
            </a:r>
          </a:p>
          <a:p>
            <a:pPr lvl="1">
              <a:lnSpc>
                <a:spcPct val="150000"/>
              </a:lnSpc>
              <a:buBlip>
                <a:blip r:embed="rId2"/>
              </a:buBlip>
            </a:pPr>
            <a:r>
              <a:rPr lang="en-US" sz="2000" dirty="0" smtClean="0">
                <a:solidFill>
                  <a:schemeClr val="accent1">
                    <a:lumMod val="75000"/>
                  </a:schemeClr>
                </a:solidFill>
                <a:latin typeface="Arial" pitchFamily="34" charset="0"/>
                <a:cs typeface="Arial" pitchFamily="34" charset="0"/>
              </a:rPr>
              <a:t> A directory service</a:t>
            </a:r>
          </a:p>
          <a:p>
            <a:pPr lvl="1">
              <a:lnSpc>
                <a:spcPct val="150000"/>
              </a:lnSpc>
              <a:buBlip>
                <a:blip r:embed="rId2"/>
              </a:buBlip>
            </a:pPr>
            <a:r>
              <a:rPr lang="en-US" sz="2000" dirty="0" smtClean="0">
                <a:solidFill>
                  <a:schemeClr val="accent1">
                    <a:lumMod val="75000"/>
                  </a:schemeClr>
                </a:solidFill>
                <a:latin typeface="Arial" pitchFamily="34" charset="0"/>
                <a:cs typeface="Arial" pitchFamily="34" charset="0"/>
              </a:rPr>
              <a:t>A client module.</a:t>
            </a:r>
          </a:p>
          <a:p>
            <a:pPr>
              <a:lnSpc>
                <a:spcPct val="150000"/>
              </a:lnSpc>
              <a:buFont typeface="Wingdings" pitchFamily="2" charset="2"/>
              <a:buChar char="q"/>
            </a:pPr>
            <a:r>
              <a:rPr lang="en-US" sz="2000" dirty="0" smtClean="0">
                <a:solidFill>
                  <a:schemeClr val="accent5">
                    <a:lumMod val="50000"/>
                  </a:schemeClr>
                </a:solidFill>
                <a:latin typeface="Arial" pitchFamily="34" charset="0"/>
                <a:cs typeface="Arial" pitchFamily="34" charset="0"/>
              </a:rPr>
              <a:t>The flat file service and the directory service each export an interface for use by client programs, and their RPC interfaces, providing a  set of operations for access to files.</a:t>
            </a:r>
          </a:p>
          <a:p>
            <a:endParaRPr lang="en-US" sz="2000" dirty="0" smtClean="0">
              <a:solidFill>
                <a:schemeClr val="accent5">
                  <a:lumMod val="50000"/>
                </a:schemeClr>
              </a:solidFill>
              <a:latin typeface="Arial" pitchFamily="34" charset="0"/>
              <a:cs typeface="Arial" pitchFamily="34" charset="0"/>
            </a:endParaRPr>
          </a:p>
          <a:p>
            <a:pPr>
              <a:buFont typeface="Wingdings" pitchFamily="2" charset="2"/>
              <a:buChar char="q"/>
            </a:pPr>
            <a:r>
              <a:rPr lang="en-US" sz="2000" dirty="0" smtClean="0">
                <a:solidFill>
                  <a:schemeClr val="accent5">
                    <a:lumMod val="50000"/>
                  </a:schemeClr>
                </a:solidFill>
                <a:latin typeface="Arial" pitchFamily="34" charset="0"/>
                <a:cs typeface="Arial" pitchFamily="34" charset="0"/>
              </a:rPr>
              <a:t>Client module that perform operations for clients on directories and on files</a:t>
            </a:r>
          </a:p>
          <a:p>
            <a:pPr>
              <a:buFontTx/>
              <a:buChar char="-"/>
            </a:pPr>
            <a:endParaRPr lang="en-US" sz="2000" dirty="0" smtClean="0">
              <a:solidFill>
                <a:schemeClr val="accent5">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9"/>
          <p:cNvGrpSpPr>
            <a:grpSpLocks noGrp="1"/>
          </p:cNvGrpSpPr>
          <p:nvPr/>
        </p:nvGrpSpPr>
        <p:grpSpPr bwMode="auto">
          <a:xfrm>
            <a:off x="914400" y="1066800"/>
            <a:ext cx="7315200" cy="4343400"/>
            <a:chOff x="596" y="1100"/>
            <a:chExt cx="5072" cy="2347"/>
          </a:xfrm>
        </p:grpSpPr>
        <p:sp>
          <p:nvSpPr>
            <p:cNvPr id="5" name="Rectangle 4"/>
            <p:cNvSpPr>
              <a:spLocks noChangeArrowheads="1"/>
            </p:cNvSpPr>
            <p:nvPr/>
          </p:nvSpPr>
          <p:spPr bwMode="auto">
            <a:xfrm>
              <a:off x="3850" y="1278"/>
              <a:ext cx="1802" cy="2154"/>
            </a:xfrm>
            <a:prstGeom prst="rect">
              <a:avLst/>
            </a:prstGeom>
            <a:solidFill>
              <a:schemeClr val="accent6">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6" name="Rectangle 5"/>
            <p:cNvSpPr>
              <a:spLocks noChangeArrowheads="1"/>
            </p:cNvSpPr>
            <p:nvPr/>
          </p:nvSpPr>
          <p:spPr bwMode="auto">
            <a:xfrm>
              <a:off x="3850" y="1278"/>
              <a:ext cx="1818" cy="2169"/>
            </a:xfrm>
            <a:prstGeom prst="rect">
              <a:avLst/>
            </a:prstGeom>
            <a:noFill/>
            <a:ln w="34925">
              <a:solidFill>
                <a:srgbClr val="FFDC99"/>
              </a:solidFill>
              <a:miter lim="800000"/>
              <a:headEnd/>
              <a:tailEnd/>
            </a:ln>
          </p:spPr>
          <p:txBody>
            <a:bodyPr/>
            <a:lstStyle/>
            <a:p>
              <a:endParaRPr lang="en-US"/>
            </a:p>
          </p:txBody>
        </p:sp>
        <p:sp>
          <p:nvSpPr>
            <p:cNvPr id="7" name="Rectangle 6"/>
            <p:cNvSpPr>
              <a:spLocks noChangeArrowheads="1"/>
            </p:cNvSpPr>
            <p:nvPr/>
          </p:nvSpPr>
          <p:spPr bwMode="auto">
            <a:xfrm>
              <a:off x="596" y="1278"/>
              <a:ext cx="1803" cy="2154"/>
            </a:xfrm>
            <a:prstGeom prst="rect">
              <a:avLst/>
            </a:prstGeom>
            <a:solidFill>
              <a:schemeClr val="accent6">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8" name="Rectangle 7"/>
            <p:cNvSpPr>
              <a:spLocks noChangeArrowheads="1"/>
            </p:cNvSpPr>
            <p:nvPr/>
          </p:nvSpPr>
          <p:spPr bwMode="auto">
            <a:xfrm>
              <a:off x="596" y="1278"/>
              <a:ext cx="1818" cy="2169"/>
            </a:xfrm>
            <a:prstGeom prst="rect">
              <a:avLst/>
            </a:prstGeom>
            <a:noFill/>
            <a:ln w="34925">
              <a:solidFill>
                <a:srgbClr val="FFDC99"/>
              </a:solidFill>
              <a:miter lim="800000"/>
              <a:headEnd/>
              <a:tailEnd/>
            </a:ln>
          </p:spPr>
          <p:txBody>
            <a:bodyPr/>
            <a:lstStyle/>
            <a:p>
              <a:endParaRPr lang="en-US"/>
            </a:p>
          </p:txBody>
        </p:sp>
        <p:sp>
          <p:nvSpPr>
            <p:cNvPr id="9" name="Rectangle 8"/>
            <p:cNvSpPr>
              <a:spLocks noChangeArrowheads="1"/>
            </p:cNvSpPr>
            <p:nvPr/>
          </p:nvSpPr>
          <p:spPr bwMode="auto">
            <a:xfrm>
              <a:off x="688" y="2026"/>
              <a:ext cx="1634" cy="1329"/>
            </a:xfrm>
            <a:prstGeom prst="rect">
              <a:avLst/>
            </a:prstGeom>
            <a:solidFill>
              <a:schemeClr val="accent3">
                <a:lumMod val="60000"/>
                <a:lumOff val="40000"/>
              </a:schemeClr>
            </a:solidFill>
            <a:ln w="9525">
              <a:noFill/>
              <a:miter lim="800000"/>
              <a:headEnd/>
              <a:tailEnd/>
            </a:ln>
            <a:effectLst>
              <a:outerShdw blurRad="50800" dist="38100" dir="5400000" algn="t" rotWithShape="0">
                <a:prstClr val="black">
                  <a:alpha val="40000"/>
                </a:prstClr>
              </a:outerShdw>
            </a:effectLst>
          </p:spPr>
          <p:txBody>
            <a:bodyPr/>
            <a:lstStyle/>
            <a:p>
              <a:endParaRPr lang="en-US"/>
            </a:p>
          </p:txBody>
        </p:sp>
        <p:sp>
          <p:nvSpPr>
            <p:cNvPr id="10" name="Rectangle 9"/>
            <p:cNvSpPr>
              <a:spLocks noChangeArrowheads="1"/>
            </p:cNvSpPr>
            <p:nvPr/>
          </p:nvSpPr>
          <p:spPr bwMode="auto">
            <a:xfrm>
              <a:off x="1108" y="1100"/>
              <a:ext cx="896" cy="154"/>
            </a:xfrm>
            <a:prstGeom prst="rect">
              <a:avLst/>
            </a:prstGeom>
            <a:noFill/>
            <a:ln w="9525">
              <a:noFill/>
              <a:miter lim="800000"/>
              <a:headEnd/>
              <a:tailEnd/>
            </a:ln>
          </p:spPr>
          <p:txBody>
            <a:bodyPr wrap="none" lIns="0" tIns="0" rIns="0" bIns="0">
              <a:spAutoFit/>
            </a:bodyPr>
            <a:lstStyle/>
            <a:p>
              <a:r>
                <a:rPr lang="en-GB" sz="1600">
                  <a:solidFill>
                    <a:srgbClr val="000000"/>
                  </a:solidFill>
                  <a:latin typeface="Arial" charset="0"/>
                </a:rPr>
                <a:t>Client computer</a:t>
              </a:r>
              <a:endParaRPr lang="en-GB" sz="2400"/>
            </a:p>
          </p:txBody>
        </p:sp>
        <p:sp>
          <p:nvSpPr>
            <p:cNvPr id="11" name="Rectangle 10"/>
            <p:cNvSpPr>
              <a:spLocks noChangeArrowheads="1"/>
            </p:cNvSpPr>
            <p:nvPr/>
          </p:nvSpPr>
          <p:spPr bwMode="auto">
            <a:xfrm>
              <a:off x="4300" y="1100"/>
              <a:ext cx="947" cy="154"/>
            </a:xfrm>
            <a:prstGeom prst="rect">
              <a:avLst/>
            </a:prstGeom>
            <a:noFill/>
            <a:ln w="9525">
              <a:noFill/>
              <a:miter lim="800000"/>
              <a:headEnd/>
              <a:tailEnd/>
            </a:ln>
          </p:spPr>
          <p:txBody>
            <a:bodyPr wrap="none" lIns="0" tIns="0" rIns="0" bIns="0">
              <a:spAutoFit/>
            </a:bodyPr>
            <a:lstStyle/>
            <a:p>
              <a:r>
                <a:rPr lang="en-GB" sz="1600">
                  <a:solidFill>
                    <a:srgbClr val="000000"/>
                  </a:solidFill>
                  <a:latin typeface="Arial" charset="0"/>
                </a:rPr>
                <a:t>Server computer</a:t>
              </a:r>
              <a:endParaRPr lang="en-GB" sz="2400"/>
            </a:p>
          </p:txBody>
        </p:sp>
        <p:sp>
          <p:nvSpPr>
            <p:cNvPr id="12" name="Oval 11"/>
            <p:cNvSpPr>
              <a:spLocks noChangeArrowheads="1"/>
            </p:cNvSpPr>
            <p:nvPr/>
          </p:nvSpPr>
          <p:spPr bwMode="auto">
            <a:xfrm>
              <a:off x="5072" y="3310"/>
              <a:ext cx="412" cy="76"/>
            </a:xfrm>
            <a:prstGeom prst="ellipse">
              <a:avLst/>
            </a:prstGeom>
            <a:solidFill>
              <a:srgbClr val="FFFFFF"/>
            </a:solidFill>
            <a:ln w="34925">
              <a:solidFill>
                <a:srgbClr val="000000"/>
              </a:solidFill>
              <a:round/>
              <a:headEnd/>
              <a:tailEnd/>
            </a:ln>
          </p:spPr>
          <p:txBody>
            <a:bodyPr/>
            <a:lstStyle/>
            <a:p>
              <a:endParaRPr lang="en-US"/>
            </a:p>
          </p:txBody>
        </p:sp>
        <p:sp>
          <p:nvSpPr>
            <p:cNvPr id="13" name="Oval 12"/>
            <p:cNvSpPr>
              <a:spLocks noChangeArrowheads="1"/>
            </p:cNvSpPr>
            <p:nvPr/>
          </p:nvSpPr>
          <p:spPr bwMode="auto">
            <a:xfrm>
              <a:off x="5072" y="3279"/>
              <a:ext cx="412" cy="76"/>
            </a:xfrm>
            <a:prstGeom prst="ellipse">
              <a:avLst/>
            </a:prstGeom>
            <a:solidFill>
              <a:srgbClr val="FFFFFF"/>
            </a:solidFill>
            <a:ln w="34925">
              <a:solidFill>
                <a:srgbClr val="000000"/>
              </a:solidFill>
              <a:round/>
              <a:headEnd/>
              <a:tailEnd/>
            </a:ln>
          </p:spPr>
          <p:txBody>
            <a:bodyPr/>
            <a:lstStyle/>
            <a:p>
              <a:endParaRPr lang="en-US"/>
            </a:p>
          </p:txBody>
        </p:sp>
        <p:sp>
          <p:nvSpPr>
            <p:cNvPr id="14" name="Oval 13"/>
            <p:cNvSpPr>
              <a:spLocks noChangeArrowheads="1"/>
            </p:cNvSpPr>
            <p:nvPr/>
          </p:nvSpPr>
          <p:spPr bwMode="auto">
            <a:xfrm>
              <a:off x="5072" y="3248"/>
              <a:ext cx="412" cy="62"/>
            </a:xfrm>
            <a:prstGeom prst="ellipse">
              <a:avLst/>
            </a:prstGeom>
            <a:solidFill>
              <a:srgbClr val="FFFFFF"/>
            </a:solidFill>
            <a:ln w="34925">
              <a:solidFill>
                <a:srgbClr val="000000"/>
              </a:solidFill>
              <a:round/>
              <a:headEnd/>
              <a:tailEnd/>
            </a:ln>
          </p:spPr>
          <p:txBody>
            <a:bodyPr/>
            <a:lstStyle/>
            <a:p>
              <a:endParaRPr lang="en-US"/>
            </a:p>
          </p:txBody>
        </p:sp>
        <p:sp>
          <p:nvSpPr>
            <p:cNvPr id="15" name="Oval 14"/>
            <p:cNvSpPr>
              <a:spLocks noChangeArrowheads="1"/>
            </p:cNvSpPr>
            <p:nvPr/>
          </p:nvSpPr>
          <p:spPr bwMode="auto">
            <a:xfrm>
              <a:off x="5072" y="3203"/>
              <a:ext cx="412" cy="76"/>
            </a:xfrm>
            <a:prstGeom prst="ellipse">
              <a:avLst/>
            </a:prstGeom>
            <a:solidFill>
              <a:srgbClr val="FFFFFF"/>
            </a:solidFill>
            <a:ln w="34925">
              <a:solidFill>
                <a:srgbClr val="000000"/>
              </a:solidFill>
              <a:round/>
              <a:headEnd/>
              <a:tailEnd/>
            </a:ln>
          </p:spPr>
          <p:txBody>
            <a:bodyPr/>
            <a:lstStyle/>
            <a:p>
              <a:endParaRPr lang="en-US"/>
            </a:p>
          </p:txBody>
        </p:sp>
        <p:sp>
          <p:nvSpPr>
            <p:cNvPr id="16" name="Rectangle 15"/>
            <p:cNvSpPr>
              <a:spLocks noChangeArrowheads="1"/>
            </p:cNvSpPr>
            <p:nvPr/>
          </p:nvSpPr>
          <p:spPr bwMode="auto">
            <a:xfrm>
              <a:off x="5240" y="2928"/>
              <a:ext cx="61" cy="305"/>
            </a:xfrm>
            <a:prstGeom prst="rect">
              <a:avLst/>
            </a:prstGeom>
            <a:solidFill>
              <a:srgbClr val="D9AA73"/>
            </a:solidFill>
            <a:ln w="9525">
              <a:noFill/>
              <a:miter lim="800000"/>
              <a:headEnd/>
              <a:tailEnd/>
            </a:ln>
          </p:spPr>
          <p:txBody>
            <a:bodyPr/>
            <a:lstStyle/>
            <a:p>
              <a:endParaRPr lang="en-US"/>
            </a:p>
          </p:txBody>
        </p:sp>
        <p:sp>
          <p:nvSpPr>
            <p:cNvPr id="17" name="Oval 16"/>
            <p:cNvSpPr>
              <a:spLocks noChangeArrowheads="1"/>
            </p:cNvSpPr>
            <p:nvPr/>
          </p:nvSpPr>
          <p:spPr bwMode="auto">
            <a:xfrm>
              <a:off x="2842" y="1324"/>
              <a:ext cx="580" cy="2047"/>
            </a:xfrm>
            <a:prstGeom prst="ellipse">
              <a:avLst/>
            </a:prstGeom>
            <a:solidFill>
              <a:schemeClr val="accent6">
                <a:lumMod val="40000"/>
                <a:lumOff val="60000"/>
              </a:schemeClr>
            </a:solidFill>
            <a:ln w="349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18" name="Rectangle 17"/>
            <p:cNvSpPr>
              <a:spLocks noChangeArrowheads="1"/>
            </p:cNvSpPr>
            <p:nvPr/>
          </p:nvSpPr>
          <p:spPr bwMode="auto">
            <a:xfrm>
              <a:off x="688" y="1339"/>
              <a:ext cx="672" cy="642"/>
            </a:xfrm>
            <a:prstGeom prst="rect">
              <a:avLst/>
            </a:prstGeom>
            <a:solidFill>
              <a:schemeClr val="accent3">
                <a:lumMod val="60000"/>
                <a:lumOff val="40000"/>
              </a:schemeClr>
            </a:solidFill>
            <a:ln w="9525">
              <a:noFill/>
              <a:miter lim="800000"/>
              <a:headEnd/>
              <a:tailEnd/>
            </a:ln>
            <a:effectLst>
              <a:outerShdw blurRad="50800" dist="38100" dir="2700000" algn="tl" rotWithShape="0">
                <a:prstClr val="black">
                  <a:alpha val="40000"/>
                </a:prstClr>
              </a:outerShdw>
            </a:effectLst>
          </p:spPr>
          <p:txBody>
            <a:bodyPr/>
            <a:lstStyle/>
            <a:p>
              <a:endParaRPr lang="en-US"/>
            </a:p>
          </p:txBody>
        </p:sp>
        <p:sp>
          <p:nvSpPr>
            <p:cNvPr id="19" name="Rectangle 18"/>
            <p:cNvSpPr>
              <a:spLocks noChangeArrowheads="1"/>
            </p:cNvSpPr>
            <p:nvPr/>
          </p:nvSpPr>
          <p:spPr bwMode="auto">
            <a:xfrm>
              <a:off x="729" y="1545"/>
              <a:ext cx="624" cy="154"/>
            </a:xfrm>
            <a:prstGeom prst="rect">
              <a:avLst/>
            </a:prstGeom>
            <a:noFill/>
            <a:ln w="9525">
              <a:noFill/>
              <a:miter lim="800000"/>
              <a:headEnd/>
              <a:tailEnd/>
            </a:ln>
          </p:spPr>
          <p:txBody>
            <a:bodyPr wrap="none" lIns="0" tIns="0" rIns="0" bIns="0">
              <a:spAutoFit/>
            </a:bodyPr>
            <a:lstStyle/>
            <a:p>
              <a:r>
                <a:rPr lang="en-GB" sz="1600" dirty="0">
                  <a:solidFill>
                    <a:srgbClr val="000000"/>
                  </a:solidFill>
                  <a:latin typeface="Arial" charset="0"/>
                </a:rPr>
                <a:t>Application</a:t>
              </a:r>
              <a:endParaRPr lang="en-GB" sz="2400" dirty="0"/>
            </a:p>
          </p:txBody>
        </p:sp>
        <p:sp>
          <p:nvSpPr>
            <p:cNvPr id="20" name="Rectangle 19"/>
            <p:cNvSpPr>
              <a:spLocks noChangeArrowheads="1"/>
            </p:cNvSpPr>
            <p:nvPr/>
          </p:nvSpPr>
          <p:spPr bwMode="auto">
            <a:xfrm>
              <a:off x="797" y="1682"/>
              <a:ext cx="477" cy="154"/>
            </a:xfrm>
            <a:prstGeom prst="rect">
              <a:avLst/>
            </a:prstGeom>
            <a:noFill/>
            <a:ln w="9525">
              <a:noFill/>
              <a:miter lim="800000"/>
              <a:headEnd/>
              <a:tailEnd/>
            </a:ln>
          </p:spPr>
          <p:txBody>
            <a:bodyPr wrap="none" lIns="0" tIns="0" rIns="0" bIns="0">
              <a:spAutoFit/>
            </a:bodyPr>
            <a:lstStyle/>
            <a:p>
              <a:r>
                <a:rPr lang="en-GB" sz="1600">
                  <a:solidFill>
                    <a:srgbClr val="000000"/>
                  </a:solidFill>
                  <a:latin typeface="Arial" charset="0"/>
                </a:rPr>
                <a:t>program</a:t>
              </a:r>
              <a:endParaRPr lang="en-GB" sz="2400"/>
            </a:p>
          </p:txBody>
        </p:sp>
        <p:sp>
          <p:nvSpPr>
            <p:cNvPr id="21" name="Rectangle 20"/>
            <p:cNvSpPr>
              <a:spLocks noChangeArrowheads="1"/>
            </p:cNvSpPr>
            <p:nvPr/>
          </p:nvSpPr>
          <p:spPr bwMode="auto">
            <a:xfrm>
              <a:off x="1421" y="1339"/>
              <a:ext cx="760" cy="642"/>
            </a:xfrm>
            <a:prstGeom prst="rect">
              <a:avLst/>
            </a:prstGeom>
            <a:solidFill>
              <a:schemeClr val="accent3">
                <a:lumMod val="60000"/>
                <a:lumOff val="40000"/>
              </a:schemeClr>
            </a:solidFill>
            <a:ln w="9525">
              <a:noFill/>
              <a:miter lim="800000"/>
              <a:headEnd/>
              <a:tailEnd/>
            </a:ln>
            <a:effectLst>
              <a:outerShdw blurRad="50800" dist="38100" dir="2700000" algn="tl" rotWithShape="0">
                <a:prstClr val="black">
                  <a:alpha val="40000"/>
                </a:prstClr>
              </a:outerShdw>
            </a:effectLst>
          </p:spPr>
          <p:txBody>
            <a:bodyPr/>
            <a:lstStyle/>
            <a:p>
              <a:endParaRPr lang="en-US"/>
            </a:p>
          </p:txBody>
        </p:sp>
        <p:sp>
          <p:nvSpPr>
            <p:cNvPr id="22" name="Rectangle 21"/>
            <p:cNvSpPr>
              <a:spLocks noChangeArrowheads="1"/>
            </p:cNvSpPr>
            <p:nvPr/>
          </p:nvSpPr>
          <p:spPr bwMode="auto">
            <a:xfrm>
              <a:off x="1471" y="1545"/>
              <a:ext cx="624" cy="154"/>
            </a:xfrm>
            <a:prstGeom prst="rect">
              <a:avLst/>
            </a:prstGeom>
            <a:noFill/>
            <a:ln w="9525">
              <a:noFill/>
              <a:miter lim="800000"/>
              <a:headEnd/>
              <a:tailEnd/>
            </a:ln>
          </p:spPr>
          <p:txBody>
            <a:bodyPr wrap="none" lIns="0" tIns="0" rIns="0" bIns="0">
              <a:spAutoFit/>
            </a:bodyPr>
            <a:lstStyle/>
            <a:p>
              <a:r>
                <a:rPr lang="en-GB" sz="1600" dirty="0">
                  <a:solidFill>
                    <a:srgbClr val="000000"/>
                  </a:solidFill>
                  <a:latin typeface="Arial" charset="0"/>
                </a:rPr>
                <a:t>Application</a:t>
              </a:r>
              <a:endParaRPr lang="en-GB" sz="2400" dirty="0"/>
            </a:p>
          </p:txBody>
        </p:sp>
        <p:sp>
          <p:nvSpPr>
            <p:cNvPr id="23" name="Rectangle 22"/>
            <p:cNvSpPr>
              <a:spLocks noChangeArrowheads="1"/>
            </p:cNvSpPr>
            <p:nvPr/>
          </p:nvSpPr>
          <p:spPr bwMode="auto">
            <a:xfrm>
              <a:off x="1539" y="1682"/>
              <a:ext cx="477" cy="154"/>
            </a:xfrm>
            <a:prstGeom prst="rect">
              <a:avLst/>
            </a:prstGeom>
            <a:noFill/>
            <a:ln w="9525">
              <a:noFill/>
              <a:miter lim="800000"/>
              <a:headEnd/>
              <a:tailEnd/>
            </a:ln>
          </p:spPr>
          <p:txBody>
            <a:bodyPr wrap="none" lIns="0" tIns="0" rIns="0" bIns="0">
              <a:spAutoFit/>
            </a:bodyPr>
            <a:lstStyle/>
            <a:p>
              <a:r>
                <a:rPr lang="en-GB" sz="1600" dirty="0">
                  <a:solidFill>
                    <a:srgbClr val="000000"/>
                  </a:solidFill>
                  <a:latin typeface="Arial" charset="0"/>
                </a:rPr>
                <a:t>program</a:t>
              </a:r>
              <a:endParaRPr lang="en-GB" sz="2400" dirty="0"/>
            </a:p>
          </p:txBody>
        </p:sp>
        <p:sp>
          <p:nvSpPr>
            <p:cNvPr id="24" name="Rectangle 23"/>
            <p:cNvSpPr>
              <a:spLocks noChangeArrowheads="1"/>
            </p:cNvSpPr>
            <p:nvPr/>
          </p:nvSpPr>
          <p:spPr bwMode="auto">
            <a:xfrm>
              <a:off x="1201" y="2583"/>
              <a:ext cx="781" cy="154"/>
            </a:xfrm>
            <a:prstGeom prst="rect">
              <a:avLst/>
            </a:prstGeom>
            <a:noFill/>
            <a:ln w="9525">
              <a:noFill/>
              <a:miter lim="800000"/>
              <a:headEnd/>
              <a:tailEnd/>
            </a:ln>
          </p:spPr>
          <p:txBody>
            <a:bodyPr wrap="none" lIns="0" tIns="0" rIns="0" bIns="0">
              <a:spAutoFit/>
            </a:bodyPr>
            <a:lstStyle/>
            <a:p>
              <a:r>
                <a:rPr lang="en-GB" sz="1600">
                  <a:solidFill>
                    <a:srgbClr val="000000"/>
                  </a:solidFill>
                  <a:latin typeface="Arial" charset="0"/>
                </a:rPr>
                <a:t>Client module</a:t>
              </a:r>
              <a:endParaRPr lang="en-GB" sz="2400"/>
            </a:p>
          </p:txBody>
        </p:sp>
        <p:sp>
          <p:nvSpPr>
            <p:cNvPr id="27" name="Rectangle 26"/>
            <p:cNvSpPr>
              <a:spLocks noChangeArrowheads="1"/>
            </p:cNvSpPr>
            <p:nvPr/>
          </p:nvSpPr>
          <p:spPr bwMode="auto">
            <a:xfrm>
              <a:off x="3942" y="1339"/>
              <a:ext cx="1634" cy="382"/>
            </a:xfrm>
            <a:prstGeom prst="rect">
              <a:avLst/>
            </a:prstGeom>
            <a:solidFill>
              <a:schemeClr val="accent3">
                <a:lumMod val="60000"/>
                <a:lumOff val="40000"/>
              </a:schemeClr>
            </a:solidFill>
            <a:ln w="9525">
              <a:noFill/>
              <a:miter lim="800000"/>
              <a:headEnd/>
              <a:tailEnd/>
            </a:ln>
            <a:effectLst>
              <a:outerShdw blurRad="50800" dist="38100" dir="2700000" algn="tl" rotWithShape="0">
                <a:prstClr val="black">
                  <a:alpha val="40000"/>
                </a:prstClr>
              </a:outerShdw>
            </a:effectLst>
          </p:spPr>
          <p:txBody>
            <a:bodyPr/>
            <a:lstStyle/>
            <a:p>
              <a:endParaRPr lang="en-US"/>
            </a:p>
          </p:txBody>
        </p:sp>
        <p:sp>
          <p:nvSpPr>
            <p:cNvPr id="28" name="Rectangle 27"/>
            <p:cNvSpPr>
              <a:spLocks noChangeArrowheads="1"/>
            </p:cNvSpPr>
            <p:nvPr/>
          </p:nvSpPr>
          <p:spPr bwMode="auto">
            <a:xfrm>
              <a:off x="4308" y="1499"/>
              <a:ext cx="953" cy="154"/>
            </a:xfrm>
            <a:prstGeom prst="rect">
              <a:avLst/>
            </a:prstGeom>
            <a:noFill/>
            <a:ln w="9525">
              <a:noFill/>
              <a:miter lim="800000"/>
              <a:headEnd/>
              <a:tailEnd/>
            </a:ln>
          </p:spPr>
          <p:txBody>
            <a:bodyPr wrap="none" lIns="0" tIns="0" rIns="0" bIns="0">
              <a:spAutoFit/>
            </a:bodyPr>
            <a:lstStyle/>
            <a:p>
              <a:r>
                <a:rPr lang="en-GB" sz="1600">
                  <a:solidFill>
                    <a:srgbClr val="000000"/>
                  </a:solidFill>
                  <a:latin typeface="Arial" charset="0"/>
                </a:rPr>
                <a:t>Directory service</a:t>
              </a:r>
              <a:endParaRPr lang="en-GB" sz="2400"/>
            </a:p>
          </p:txBody>
        </p:sp>
        <p:sp>
          <p:nvSpPr>
            <p:cNvPr id="29" name="Rectangle 28"/>
            <p:cNvSpPr>
              <a:spLocks noChangeArrowheads="1"/>
            </p:cNvSpPr>
            <p:nvPr/>
          </p:nvSpPr>
          <p:spPr bwMode="auto">
            <a:xfrm>
              <a:off x="2353" y="2271"/>
              <a:ext cx="1558" cy="153"/>
            </a:xfrm>
            <a:prstGeom prst="rect">
              <a:avLst/>
            </a:prstGeom>
            <a:solidFill>
              <a:schemeClr val="accent6">
                <a:lumMod val="40000"/>
                <a:lumOff val="60000"/>
              </a:schemeClr>
            </a:solidFill>
            <a:ln w="9525">
              <a:noFill/>
              <a:miter lim="800000"/>
              <a:headEnd/>
              <a:tailEnd/>
            </a:ln>
          </p:spPr>
          <p:txBody>
            <a:bodyPr/>
            <a:lstStyle/>
            <a:p>
              <a:endParaRPr lang="en-US"/>
            </a:p>
          </p:txBody>
        </p:sp>
        <p:sp>
          <p:nvSpPr>
            <p:cNvPr id="30" name="Oval 29"/>
            <p:cNvSpPr>
              <a:spLocks noChangeArrowheads="1"/>
            </p:cNvSpPr>
            <p:nvPr/>
          </p:nvSpPr>
          <p:spPr bwMode="auto">
            <a:xfrm>
              <a:off x="4553" y="3310"/>
              <a:ext cx="412" cy="76"/>
            </a:xfrm>
            <a:prstGeom prst="ellipse">
              <a:avLst/>
            </a:prstGeom>
            <a:solidFill>
              <a:srgbClr val="FFFFFF"/>
            </a:solidFill>
            <a:ln w="34925">
              <a:solidFill>
                <a:srgbClr val="000000"/>
              </a:solidFill>
              <a:round/>
              <a:headEnd/>
              <a:tailEnd/>
            </a:ln>
          </p:spPr>
          <p:txBody>
            <a:bodyPr/>
            <a:lstStyle/>
            <a:p>
              <a:endParaRPr lang="en-US"/>
            </a:p>
          </p:txBody>
        </p:sp>
        <p:sp>
          <p:nvSpPr>
            <p:cNvPr id="31" name="Oval 30"/>
            <p:cNvSpPr>
              <a:spLocks noChangeArrowheads="1"/>
            </p:cNvSpPr>
            <p:nvPr/>
          </p:nvSpPr>
          <p:spPr bwMode="auto">
            <a:xfrm>
              <a:off x="4553" y="3279"/>
              <a:ext cx="412" cy="76"/>
            </a:xfrm>
            <a:prstGeom prst="ellipse">
              <a:avLst/>
            </a:prstGeom>
            <a:solidFill>
              <a:srgbClr val="FFFFFF"/>
            </a:solidFill>
            <a:ln w="34925">
              <a:solidFill>
                <a:srgbClr val="000000"/>
              </a:solidFill>
              <a:round/>
              <a:headEnd/>
              <a:tailEnd/>
            </a:ln>
          </p:spPr>
          <p:txBody>
            <a:bodyPr/>
            <a:lstStyle/>
            <a:p>
              <a:endParaRPr lang="en-US"/>
            </a:p>
          </p:txBody>
        </p:sp>
        <p:sp>
          <p:nvSpPr>
            <p:cNvPr id="32" name="Oval 31"/>
            <p:cNvSpPr>
              <a:spLocks noChangeArrowheads="1"/>
            </p:cNvSpPr>
            <p:nvPr/>
          </p:nvSpPr>
          <p:spPr bwMode="auto">
            <a:xfrm>
              <a:off x="4553" y="3248"/>
              <a:ext cx="412" cy="62"/>
            </a:xfrm>
            <a:prstGeom prst="ellipse">
              <a:avLst/>
            </a:prstGeom>
            <a:solidFill>
              <a:srgbClr val="FFFFFF"/>
            </a:solidFill>
            <a:ln w="34925">
              <a:solidFill>
                <a:srgbClr val="000000"/>
              </a:solidFill>
              <a:round/>
              <a:headEnd/>
              <a:tailEnd/>
            </a:ln>
          </p:spPr>
          <p:txBody>
            <a:bodyPr/>
            <a:lstStyle/>
            <a:p>
              <a:endParaRPr lang="en-US"/>
            </a:p>
          </p:txBody>
        </p:sp>
        <p:sp>
          <p:nvSpPr>
            <p:cNvPr id="33" name="Oval 32"/>
            <p:cNvSpPr>
              <a:spLocks noChangeArrowheads="1"/>
            </p:cNvSpPr>
            <p:nvPr/>
          </p:nvSpPr>
          <p:spPr bwMode="auto">
            <a:xfrm>
              <a:off x="4553" y="3203"/>
              <a:ext cx="412" cy="76"/>
            </a:xfrm>
            <a:prstGeom prst="ellipse">
              <a:avLst/>
            </a:prstGeom>
            <a:solidFill>
              <a:srgbClr val="FFFFFF"/>
            </a:solidFill>
            <a:ln w="34925">
              <a:solidFill>
                <a:srgbClr val="000000"/>
              </a:solidFill>
              <a:round/>
              <a:headEnd/>
              <a:tailEnd/>
            </a:ln>
          </p:spPr>
          <p:txBody>
            <a:bodyPr/>
            <a:lstStyle/>
            <a:p>
              <a:endParaRPr lang="en-US"/>
            </a:p>
          </p:txBody>
        </p:sp>
        <p:sp>
          <p:nvSpPr>
            <p:cNvPr id="35" name="Oval 34"/>
            <p:cNvSpPr>
              <a:spLocks noChangeArrowheads="1"/>
            </p:cNvSpPr>
            <p:nvPr/>
          </p:nvSpPr>
          <p:spPr bwMode="auto">
            <a:xfrm>
              <a:off x="4033" y="3310"/>
              <a:ext cx="413" cy="76"/>
            </a:xfrm>
            <a:prstGeom prst="ellipse">
              <a:avLst/>
            </a:prstGeom>
            <a:solidFill>
              <a:srgbClr val="FFFFFF"/>
            </a:solidFill>
            <a:ln w="34925">
              <a:solidFill>
                <a:srgbClr val="000000"/>
              </a:solidFill>
              <a:round/>
              <a:headEnd/>
              <a:tailEnd/>
            </a:ln>
          </p:spPr>
          <p:txBody>
            <a:bodyPr/>
            <a:lstStyle/>
            <a:p>
              <a:endParaRPr lang="en-US"/>
            </a:p>
          </p:txBody>
        </p:sp>
        <p:sp>
          <p:nvSpPr>
            <p:cNvPr id="36" name="Oval 35"/>
            <p:cNvSpPr>
              <a:spLocks noChangeArrowheads="1"/>
            </p:cNvSpPr>
            <p:nvPr/>
          </p:nvSpPr>
          <p:spPr bwMode="auto">
            <a:xfrm>
              <a:off x="4033" y="3279"/>
              <a:ext cx="413" cy="76"/>
            </a:xfrm>
            <a:prstGeom prst="ellipse">
              <a:avLst/>
            </a:prstGeom>
            <a:solidFill>
              <a:srgbClr val="FFFFFF"/>
            </a:solidFill>
            <a:ln w="34925">
              <a:solidFill>
                <a:srgbClr val="000000"/>
              </a:solidFill>
              <a:round/>
              <a:headEnd/>
              <a:tailEnd/>
            </a:ln>
          </p:spPr>
          <p:txBody>
            <a:bodyPr/>
            <a:lstStyle/>
            <a:p>
              <a:endParaRPr lang="en-US"/>
            </a:p>
          </p:txBody>
        </p:sp>
        <p:sp>
          <p:nvSpPr>
            <p:cNvPr id="37" name="Oval 36"/>
            <p:cNvSpPr>
              <a:spLocks noChangeArrowheads="1"/>
            </p:cNvSpPr>
            <p:nvPr/>
          </p:nvSpPr>
          <p:spPr bwMode="auto">
            <a:xfrm>
              <a:off x="4033" y="3261"/>
              <a:ext cx="413" cy="62"/>
            </a:xfrm>
            <a:prstGeom prst="ellipse">
              <a:avLst/>
            </a:prstGeom>
            <a:solidFill>
              <a:srgbClr val="FFFFFF"/>
            </a:solidFill>
            <a:ln w="34925">
              <a:solidFill>
                <a:srgbClr val="000000"/>
              </a:solidFill>
              <a:round/>
              <a:headEnd/>
              <a:tailEnd/>
            </a:ln>
          </p:spPr>
          <p:txBody>
            <a:bodyPr/>
            <a:lstStyle/>
            <a:p>
              <a:endParaRPr lang="en-US"/>
            </a:p>
          </p:txBody>
        </p:sp>
        <p:sp>
          <p:nvSpPr>
            <p:cNvPr id="38" name="Oval 37"/>
            <p:cNvSpPr>
              <a:spLocks noChangeArrowheads="1"/>
            </p:cNvSpPr>
            <p:nvPr/>
          </p:nvSpPr>
          <p:spPr bwMode="auto">
            <a:xfrm>
              <a:off x="4033" y="3203"/>
              <a:ext cx="413" cy="76"/>
            </a:xfrm>
            <a:prstGeom prst="ellipse">
              <a:avLst/>
            </a:prstGeom>
            <a:solidFill>
              <a:srgbClr val="FFFFFF"/>
            </a:solidFill>
            <a:ln w="34925">
              <a:solidFill>
                <a:srgbClr val="000000"/>
              </a:solidFill>
              <a:round/>
              <a:headEnd/>
              <a:tailEnd/>
            </a:ln>
          </p:spPr>
          <p:txBody>
            <a:bodyPr/>
            <a:lstStyle/>
            <a:p>
              <a:endParaRPr lang="en-US"/>
            </a:p>
          </p:txBody>
        </p:sp>
        <p:sp>
          <p:nvSpPr>
            <p:cNvPr id="39" name="Rectangle 38"/>
            <p:cNvSpPr>
              <a:spLocks noChangeArrowheads="1"/>
            </p:cNvSpPr>
            <p:nvPr/>
          </p:nvSpPr>
          <p:spPr bwMode="auto">
            <a:xfrm>
              <a:off x="4217" y="2928"/>
              <a:ext cx="61" cy="305"/>
            </a:xfrm>
            <a:prstGeom prst="rect">
              <a:avLst/>
            </a:prstGeom>
            <a:solidFill>
              <a:srgbClr val="D9AA73"/>
            </a:solidFill>
            <a:ln w="9525">
              <a:noFill/>
              <a:miter lim="800000"/>
              <a:headEnd/>
              <a:tailEnd/>
            </a:ln>
          </p:spPr>
          <p:txBody>
            <a:bodyPr/>
            <a:lstStyle/>
            <a:p>
              <a:endParaRPr lang="en-US"/>
            </a:p>
          </p:txBody>
        </p:sp>
        <p:sp>
          <p:nvSpPr>
            <p:cNvPr id="34" name="Rectangle 33"/>
            <p:cNvSpPr>
              <a:spLocks noChangeArrowheads="1"/>
            </p:cNvSpPr>
            <p:nvPr/>
          </p:nvSpPr>
          <p:spPr bwMode="auto">
            <a:xfrm>
              <a:off x="4721" y="2928"/>
              <a:ext cx="61" cy="305"/>
            </a:xfrm>
            <a:prstGeom prst="rect">
              <a:avLst/>
            </a:prstGeom>
            <a:solidFill>
              <a:srgbClr val="D9AA73"/>
            </a:solidFill>
            <a:ln w="9525">
              <a:noFill/>
              <a:miter lim="800000"/>
              <a:headEnd/>
              <a:tailEnd/>
            </a:ln>
          </p:spPr>
          <p:txBody>
            <a:bodyPr/>
            <a:lstStyle/>
            <a:p>
              <a:endParaRPr lang="en-US"/>
            </a:p>
          </p:txBody>
        </p:sp>
        <p:sp>
          <p:nvSpPr>
            <p:cNvPr id="25" name="Rectangle 24"/>
            <p:cNvSpPr>
              <a:spLocks noChangeArrowheads="1"/>
            </p:cNvSpPr>
            <p:nvPr/>
          </p:nvSpPr>
          <p:spPr bwMode="auto">
            <a:xfrm>
              <a:off x="3942" y="1767"/>
              <a:ext cx="1634" cy="1329"/>
            </a:xfrm>
            <a:prstGeom prst="rect">
              <a:avLst/>
            </a:prstGeom>
            <a:solidFill>
              <a:schemeClr val="accent3">
                <a:lumMod val="60000"/>
                <a:lumOff val="40000"/>
              </a:schemeClr>
            </a:solidFill>
            <a:ln w="9525">
              <a:noFill/>
              <a:miter lim="800000"/>
              <a:headEnd/>
              <a:tailEnd/>
            </a:ln>
            <a:effectLst>
              <a:outerShdw blurRad="50800" dist="38100" dir="2700000" algn="tl" rotWithShape="0">
                <a:prstClr val="black">
                  <a:alpha val="40000"/>
                </a:prstClr>
              </a:outerShdw>
            </a:effectLst>
          </p:spPr>
          <p:txBody>
            <a:bodyPr/>
            <a:lstStyle/>
            <a:p>
              <a:endParaRPr lang="en-US"/>
            </a:p>
          </p:txBody>
        </p:sp>
        <p:sp>
          <p:nvSpPr>
            <p:cNvPr id="26" name="Rectangle 25"/>
            <p:cNvSpPr>
              <a:spLocks noChangeArrowheads="1"/>
            </p:cNvSpPr>
            <p:nvPr/>
          </p:nvSpPr>
          <p:spPr bwMode="auto">
            <a:xfrm>
              <a:off x="4340" y="2253"/>
              <a:ext cx="853" cy="154"/>
            </a:xfrm>
            <a:prstGeom prst="rect">
              <a:avLst/>
            </a:prstGeom>
            <a:noFill/>
            <a:ln w="9525">
              <a:noFill/>
              <a:miter lim="800000"/>
              <a:headEnd/>
              <a:tailEnd/>
            </a:ln>
          </p:spPr>
          <p:txBody>
            <a:bodyPr wrap="none" lIns="0" tIns="0" rIns="0" bIns="0">
              <a:spAutoFit/>
            </a:bodyPr>
            <a:lstStyle/>
            <a:p>
              <a:r>
                <a:rPr lang="en-GB" sz="1600" dirty="0">
                  <a:solidFill>
                    <a:srgbClr val="000000"/>
                  </a:solidFill>
                  <a:latin typeface="Arial" charset="0"/>
                </a:rPr>
                <a:t>Flat file service</a:t>
              </a:r>
              <a:endParaRPr lang="en-GB" sz="2400" dirty="0"/>
            </a:p>
          </p:txBody>
        </p:sp>
      </p:grpSp>
      <p:cxnSp>
        <p:nvCxnSpPr>
          <p:cNvPr id="40" name="AutoShape 42"/>
          <p:cNvCxnSpPr>
            <a:cxnSpLocks noChangeShapeType="1"/>
          </p:cNvCxnSpPr>
          <p:nvPr/>
        </p:nvCxnSpPr>
        <p:spPr bwMode="auto">
          <a:xfrm flipV="1">
            <a:off x="3221037" y="1981200"/>
            <a:ext cx="2571750" cy="1371600"/>
          </a:xfrm>
          <a:prstGeom prst="bentConnector3">
            <a:avLst>
              <a:gd name="adj1" fmla="val 50000"/>
            </a:avLst>
          </a:prstGeom>
          <a:noFill/>
          <a:ln w="63500">
            <a:solidFill>
              <a:schemeClr val="tx1"/>
            </a:solidFill>
            <a:miter lim="800000"/>
            <a:headEnd type="triangle" w="med" len="med"/>
            <a:tailEnd type="triangle" w="med" len="med"/>
          </a:ln>
        </p:spPr>
      </p:cxnSp>
      <p:cxnSp>
        <p:nvCxnSpPr>
          <p:cNvPr id="41" name="AutoShape 43"/>
          <p:cNvCxnSpPr>
            <a:cxnSpLocks noChangeShapeType="1"/>
          </p:cNvCxnSpPr>
          <p:nvPr/>
        </p:nvCxnSpPr>
        <p:spPr bwMode="auto">
          <a:xfrm flipV="1">
            <a:off x="3203575" y="4038600"/>
            <a:ext cx="2571750" cy="160337"/>
          </a:xfrm>
          <a:prstGeom prst="bentConnector3">
            <a:avLst>
              <a:gd name="adj1" fmla="val 50000"/>
            </a:avLst>
          </a:prstGeom>
          <a:noFill/>
          <a:ln w="63500">
            <a:solidFill>
              <a:schemeClr val="tx1"/>
            </a:solidFill>
            <a:miter lim="800000"/>
            <a:headEnd type="triangle" w="med" len="med"/>
            <a:tailEnd type="triangle" w="med" len="med"/>
          </a:ln>
        </p:spPr>
      </p:cxnSp>
      <p:grpSp>
        <p:nvGrpSpPr>
          <p:cNvPr id="42" name="Group 53"/>
          <p:cNvGrpSpPr>
            <a:grpSpLocks/>
          </p:cNvGrpSpPr>
          <p:nvPr/>
        </p:nvGrpSpPr>
        <p:grpSpPr bwMode="auto">
          <a:xfrm>
            <a:off x="4572000" y="806450"/>
            <a:ext cx="1600200" cy="5137150"/>
            <a:chOff x="3173" y="842"/>
            <a:chExt cx="1008" cy="3236"/>
          </a:xfrm>
        </p:grpSpPr>
        <p:sp>
          <p:nvSpPr>
            <p:cNvPr id="43" name="Text Box 45"/>
            <p:cNvSpPr txBox="1">
              <a:spLocks noChangeArrowheads="1"/>
            </p:cNvSpPr>
            <p:nvPr/>
          </p:nvSpPr>
          <p:spPr bwMode="auto">
            <a:xfrm>
              <a:off x="3173" y="842"/>
              <a:ext cx="649" cy="674"/>
            </a:xfrm>
            <a:prstGeom prst="rect">
              <a:avLst/>
            </a:prstGeom>
            <a:noFill/>
            <a:ln w="9525">
              <a:noFill/>
              <a:miter lim="800000"/>
              <a:headEnd/>
              <a:tailEnd/>
            </a:ln>
          </p:spPr>
          <p:txBody>
            <a:bodyPr wrap="none">
              <a:spAutoFit/>
            </a:bodyPr>
            <a:lstStyle/>
            <a:p>
              <a:r>
                <a:rPr lang="en-GB" sz="1600" i="1"/>
                <a:t>Lookup</a:t>
              </a:r>
              <a:br>
                <a:rPr lang="en-GB" sz="1600" i="1"/>
              </a:br>
              <a:r>
                <a:rPr lang="en-GB" sz="1600" i="1"/>
                <a:t>AddName</a:t>
              </a:r>
            </a:p>
            <a:p>
              <a:r>
                <a:rPr lang="en-GB" sz="1600" i="1"/>
                <a:t>UnName</a:t>
              </a:r>
            </a:p>
            <a:p>
              <a:r>
                <a:rPr lang="en-GB" sz="1600" i="1"/>
                <a:t>GetNames</a:t>
              </a:r>
            </a:p>
          </p:txBody>
        </p:sp>
        <p:sp>
          <p:nvSpPr>
            <p:cNvPr id="44" name="Text Box 48"/>
            <p:cNvSpPr txBox="1">
              <a:spLocks noChangeArrowheads="1"/>
            </p:cNvSpPr>
            <p:nvPr/>
          </p:nvSpPr>
          <p:spPr bwMode="auto">
            <a:xfrm>
              <a:off x="3373" y="3096"/>
              <a:ext cx="808" cy="982"/>
            </a:xfrm>
            <a:prstGeom prst="rect">
              <a:avLst/>
            </a:prstGeom>
            <a:noFill/>
            <a:ln w="9525">
              <a:noFill/>
              <a:miter lim="800000"/>
              <a:headEnd/>
              <a:tailEnd/>
            </a:ln>
          </p:spPr>
          <p:txBody>
            <a:bodyPr wrap="none">
              <a:spAutoFit/>
            </a:bodyPr>
            <a:lstStyle/>
            <a:p>
              <a:r>
                <a:rPr lang="en-GB" sz="1600" i="1" dirty="0"/>
                <a:t>Read</a:t>
              </a:r>
              <a:br>
                <a:rPr lang="en-GB" sz="1600" i="1" dirty="0"/>
              </a:br>
              <a:r>
                <a:rPr lang="en-GB" sz="1600" i="1" dirty="0"/>
                <a:t>Write</a:t>
              </a:r>
            </a:p>
            <a:p>
              <a:r>
                <a:rPr lang="en-GB" sz="1600" i="1" dirty="0"/>
                <a:t>Create</a:t>
              </a:r>
            </a:p>
            <a:p>
              <a:r>
                <a:rPr lang="en-GB" sz="1600" i="1" dirty="0"/>
                <a:t>Delete</a:t>
              </a:r>
            </a:p>
            <a:p>
              <a:r>
                <a:rPr lang="en-GB" sz="1600" i="1" dirty="0" err="1"/>
                <a:t>GetAttributes</a:t>
              </a:r>
              <a:endParaRPr lang="en-GB" sz="1600" i="1" dirty="0"/>
            </a:p>
            <a:p>
              <a:r>
                <a:rPr lang="en-GB" sz="1600" i="1" dirty="0" err="1"/>
                <a:t>SetAttributes</a:t>
              </a:r>
              <a:endParaRPr lang="en-GB" sz="1600" i="1" dirty="0"/>
            </a:p>
          </p:txBody>
        </p:sp>
        <p:sp>
          <p:nvSpPr>
            <p:cNvPr id="45" name="Line 49"/>
            <p:cNvSpPr>
              <a:spLocks noChangeShapeType="1"/>
            </p:cNvSpPr>
            <p:nvPr/>
          </p:nvSpPr>
          <p:spPr bwMode="auto">
            <a:xfrm flipV="1">
              <a:off x="3558" y="2863"/>
              <a:ext cx="0" cy="253"/>
            </a:xfrm>
            <a:prstGeom prst="line">
              <a:avLst/>
            </a:prstGeom>
            <a:noFill/>
            <a:ln w="9525">
              <a:solidFill>
                <a:schemeClr val="tx1"/>
              </a:solidFill>
              <a:round/>
              <a:headEnd/>
              <a:tailEnd/>
            </a:ln>
          </p:spPr>
          <p:txBody>
            <a:bodyPr wrap="none" anchor="ctr"/>
            <a:lstStyle/>
            <a:p>
              <a:endParaRPr lang="en-US"/>
            </a:p>
          </p:txBody>
        </p:sp>
        <p:sp>
          <p:nvSpPr>
            <p:cNvPr id="46" name="Line 51"/>
            <p:cNvSpPr>
              <a:spLocks noChangeShapeType="1"/>
            </p:cNvSpPr>
            <p:nvPr/>
          </p:nvSpPr>
          <p:spPr bwMode="auto">
            <a:xfrm>
              <a:off x="3463" y="1474"/>
              <a:ext cx="0" cy="116"/>
            </a:xfrm>
            <a:prstGeom prst="line">
              <a:avLst/>
            </a:prstGeom>
            <a:noFill/>
            <a:ln w="9525">
              <a:solidFill>
                <a:schemeClr val="tx1"/>
              </a:solidFill>
              <a:round/>
              <a:headEnd/>
              <a:tailEnd/>
            </a:ln>
          </p:spPr>
          <p:txBody>
            <a:bodyPr wrap="none" anchor="ctr"/>
            <a:lstStyle/>
            <a:p>
              <a:endParaRPr lang="en-US"/>
            </a:p>
          </p:txBody>
        </p:sp>
      </p:grpSp>
      <p:sp>
        <p:nvSpPr>
          <p:cNvPr id="47" name="TextBox 46"/>
          <p:cNvSpPr txBox="1"/>
          <p:nvPr/>
        </p:nvSpPr>
        <p:spPr>
          <a:xfrm>
            <a:off x="990600" y="5559623"/>
            <a:ext cx="3581400" cy="307777"/>
          </a:xfrm>
          <a:prstGeom prst="rect">
            <a:avLst/>
          </a:prstGeom>
          <a:noFill/>
        </p:spPr>
        <p:txBody>
          <a:bodyPr wrap="square" rtlCol="0">
            <a:spAutoFit/>
          </a:bodyPr>
          <a:lstStyle/>
          <a:p>
            <a:r>
              <a:rPr lang="en-US" sz="1400" dirty="0" smtClean="0">
                <a:solidFill>
                  <a:schemeClr val="accent1">
                    <a:lumMod val="75000"/>
                  </a:schemeClr>
                </a:solidFill>
                <a:latin typeface="Arial" pitchFamily="34" charset="0"/>
                <a:cs typeface="Arial" pitchFamily="34" charset="0"/>
              </a:rPr>
              <a:t>Figure12.5 </a:t>
            </a:r>
            <a:r>
              <a:rPr lang="en-GB" sz="1400" dirty="0" smtClean="0">
                <a:solidFill>
                  <a:schemeClr val="accent1">
                    <a:lumMod val="75000"/>
                  </a:schemeClr>
                </a:solidFill>
                <a:latin typeface="Arial" pitchFamily="34" charset="0"/>
                <a:cs typeface="Arial" pitchFamily="34" charset="0"/>
              </a:rPr>
              <a:t>file service architecture</a:t>
            </a:r>
            <a:endParaRPr lang="en-US" sz="1400" dirty="0" smtClean="0">
              <a:solidFill>
                <a:schemeClr val="accent1">
                  <a:lumMod val="75000"/>
                </a:schemeClr>
              </a:solidFill>
              <a:latin typeface="Arial" pitchFamily="34" charset="0"/>
              <a:cs typeface="Arial" pitchFamily="34" charset="0"/>
            </a:endParaRPr>
          </a:p>
        </p:txBody>
      </p:sp>
      <p:grpSp>
        <p:nvGrpSpPr>
          <p:cNvPr id="48" name="Group 47"/>
          <p:cNvGrpSpPr/>
          <p:nvPr/>
        </p:nvGrpSpPr>
        <p:grpSpPr>
          <a:xfrm>
            <a:off x="15075" y="6398410"/>
            <a:ext cx="9205125" cy="459590"/>
            <a:chOff x="15075" y="6400800"/>
            <a:chExt cx="9205125" cy="459590"/>
          </a:xfrm>
        </p:grpSpPr>
        <p:sp>
          <p:nvSpPr>
            <p:cNvPr id="49" name="Rectangle 4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50" name="Rounded Rectangle 49"/>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1" name="TextBox 50"/>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52" name="Rounded Rectangle 51"/>
            <p:cNvSpPr/>
            <p:nvPr/>
          </p:nvSpPr>
          <p:spPr bwMode="auto">
            <a:xfrm>
              <a:off x="76200" y="6477000"/>
              <a:ext cx="237744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5962"/>
            <a:ext cx="7315200" cy="579438"/>
          </a:xfrm>
        </p:spPr>
        <p:txBody>
          <a:bodyPr>
            <a:normAutofit/>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Responsibilities of various modules</a:t>
            </a: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6" name="TextBox 5"/>
          <p:cNvSpPr txBox="1"/>
          <p:nvPr/>
        </p:nvSpPr>
        <p:spPr>
          <a:xfrm>
            <a:off x="762000" y="1303940"/>
            <a:ext cx="7543800" cy="5373779"/>
          </a:xfrm>
          <a:prstGeom prst="rect">
            <a:avLst/>
          </a:prstGeom>
          <a:noFill/>
        </p:spPr>
        <p:txBody>
          <a:bodyPr wrap="square" rtlCol="0">
            <a:spAutoFit/>
          </a:bodyPr>
          <a:lstStyle/>
          <a:p>
            <a:pPr>
              <a:lnSpc>
                <a:spcPct val="80000"/>
              </a:lnSpc>
            </a:pPr>
            <a:r>
              <a:rPr lang="en-US" sz="2400" i="1" dirty="0" smtClean="0">
                <a:solidFill>
                  <a:schemeClr val="accent1">
                    <a:lumMod val="75000"/>
                  </a:schemeClr>
                </a:solidFill>
              </a:rPr>
              <a:t>Flat file service:</a:t>
            </a:r>
          </a:p>
          <a:p>
            <a:pPr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Concerned with the implementation of operations on the contents of file. </a:t>
            </a:r>
          </a:p>
          <a:p>
            <a:pPr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Unique File Identifiers (UFIDs) are used to refer to files in all requests for flat file service operations.</a:t>
            </a:r>
          </a:p>
          <a:p>
            <a:pPr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 UFIDs are long sequences of bits chosen so that each file has a unique among all of the files in a distributed system.</a:t>
            </a:r>
            <a:endParaRPr lang="en-US" sz="2000" dirty="0" smtClean="0">
              <a:solidFill>
                <a:schemeClr val="accent5">
                  <a:lumMod val="50000"/>
                </a:schemeClr>
              </a:solidFill>
              <a:latin typeface="Arial" pitchFamily="34" charset="0"/>
              <a:cs typeface="Arial" pitchFamily="34" charset="0"/>
            </a:endParaRPr>
          </a:p>
          <a:p>
            <a:pPr>
              <a:lnSpc>
                <a:spcPct val="150000"/>
              </a:lnSpc>
            </a:pPr>
            <a:r>
              <a:rPr lang="en-US" sz="2400" i="1" dirty="0" smtClean="0">
                <a:solidFill>
                  <a:schemeClr val="accent1">
                    <a:lumMod val="75000"/>
                  </a:schemeClr>
                </a:solidFill>
              </a:rPr>
              <a:t>Directory Service:</a:t>
            </a:r>
          </a:p>
          <a:p>
            <a:pPr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Provides mapping between text names for the files and their UFIDs. </a:t>
            </a:r>
          </a:p>
          <a:p>
            <a:pPr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Clients may obtain the UFID of a file by quoting its text name to directory service.</a:t>
            </a:r>
          </a:p>
          <a:p>
            <a:endParaRPr lang="en-US" dirty="0"/>
          </a:p>
        </p:txBody>
      </p:sp>
      <p:grpSp>
        <p:nvGrpSpPr>
          <p:cNvPr id="7" name="Group 6"/>
          <p:cNvGrpSpPr/>
          <p:nvPr/>
        </p:nvGrpSpPr>
        <p:grpSpPr>
          <a:xfrm>
            <a:off x="15075" y="6398410"/>
            <a:ext cx="9205125" cy="459590"/>
            <a:chOff x="15075" y="6400800"/>
            <a:chExt cx="9205125" cy="459590"/>
          </a:xfrm>
        </p:grpSpPr>
        <p:sp>
          <p:nvSpPr>
            <p:cNvPr id="8" name="Rectangle 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9" name="Rounded Rectangle 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11" name="Rounded Rectangle 10"/>
            <p:cNvSpPr/>
            <p:nvPr/>
          </p:nvSpPr>
          <p:spPr bwMode="auto">
            <a:xfrm>
              <a:off x="76200" y="6477000"/>
              <a:ext cx="356616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1543883"/>
            <a:ext cx="7391400" cy="4247317"/>
          </a:xfrm>
          <a:prstGeom prst="rect">
            <a:avLst/>
          </a:prstGeom>
          <a:noFill/>
        </p:spPr>
        <p:txBody>
          <a:bodyPr wrap="square" rtlCol="0">
            <a:spAutoFit/>
          </a:bodyPr>
          <a:lstStyle/>
          <a:p>
            <a:pPr>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 Directory service supports functions needed to add new files to directories.</a:t>
            </a:r>
          </a:p>
          <a:p>
            <a:pPr>
              <a:lnSpc>
                <a:spcPct val="150000"/>
              </a:lnSpc>
            </a:pPr>
            <a:r>
              <a:rPr lang="en-US" sz="2400" i="1" dirty="0" smtClean="0">
                <a:solidFill>
                  <a:schemeClr val="accent1">
                    <a:lumMod val="75000"/>
                  </a:schemeClr>
                </a:solidFill>
              </a:rPr>
              <a:t>Client Module:</a:t>
            </a:r>
          </a:p>
          <a:p>
            <a:pPr marL="0"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It runs on each computer and provides extended service (flat file and directory) as a single API to application programs</a:t>
            </a:r>
          </a:p>
          <a:p>
            <a:pPr marL="0"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It holds information about the network locations of flat-file and directory server processes.</a:t>
            </a:r>
          </a:p>
          <a:p>
            <a:pPr marL="0" lvl="1">
              <a:lnSpc>
                <a:spcPct val="150000"/>
              </a:lnSpc>
              <a:buFont typeface="Wingdings" pitchFamily="2" charset="2"/>
              <a:buChar char="§"/>
            </a:pPr>
            <a:r>
              <a:rPr lang="en-US" dirty="0" smtClean="0">
                <a:solidFill>
                  <a:schemeClr val="accent5">
                    <a:lumMod val="50000"/>
                  </a:schemeClr>
                </a:solidFill>
                <a:latin typeface="Arial" pitchFamily="34" charset="0"/>
                <a:cs typeface="Arial" pitchFamily="34" charset="0"/>
              </a:rPr>
              <a:t> achieve better performance through implementation of a cache of recently used file blocks at the client.</a:t>
            </a:r>
          </a:p>
          <a:p>
            <a:pPr>
              <a:buFont typeface="Wingdings" pitchFamily="2" charset="2"/>
              <a:buChar char="§"/>
            </a:pPr>
            <a:endParaRPr lang="en-US" dirty="0"/>
          </a:p>
        </p:txBody>
      </p:sp>
      <p:sp>
        <p:nvSpPr>
          <p:cNvPr id="6" name="Title 1"/>
          <p:cNvSpPr>
            <a:spLocks noGrp="1"/>
          </p:cNvSpPr>
          <p:nvPr>
            <p:ph type="title"/>
          </p:nvPr>
        </p:nvSpPr>
        <p:spPr>
          <a:xfrm>
            <a:off x="838200" y="715962"/>
            <a:ext cx="7315200" cy="579438"/>
          </a:xfrm>
        </p:spPr>
        <p:txBody>
          <a:bodyPr>
            <a:normAutofit/>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Responsibilities of various modules</a:t>
            </a: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7"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8" name="Group 7"/>
          <p:cNvGrpSpPr/>
          <p:nvPr/>
        </p:nvGrpSpPr>
        <p:grpSpPr>
          <a:xfrm>
            <a:off x="15075" y="6398410"/>
            <a:ext cx="9205125" cy="459590"/>
            <a:chOff x="15075" y="6400800"/>
            <a:chExt cx="9205125" cy="459590"/>
          </a:xfrm>
        </p:grpSpPr>
        <p:sp>
          <p:nvSpPr>
            <p:cNvPr id="9" name="Rectangle 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0" name="Rounded Rectangle 9"/>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1" name="TextBox 10"/>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12" name="Rounded Rectangle 11"/>
            <p:cNvSpPr/>
            <p:nvPr/>
          </p:nvSpPr>
          <p:spPr bwMode="auto">
            <a:xfrm>
              <a:off x="76200" y="6477000"/>
              <a:ext cx="475488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8"/>
          <p:cNvSpPr txBox="1">
            <a:spLocks noChangeArrowheads="1"/>
          </p:cNvSpPr>
          <p:nvPr/>
        </p:nvSpPr>
        <p:spPr>
          <a:xfrm>
            <a:off x="762000" y="1600200"/>
            <a:ext cx="3997325" cy="4678363"/>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0"/>
              </a:spcBef>
              <a:spcAft>
                <a:spcPts val="0"/>
              </a:spcAft>
              <a:buClrTx/>
              <a:buSzTx/>
              <a:buFontTx/>
              <a:buNone/>
              <a:tabLst/>
              <a:defRPr/>
            </a:pPr>
            <a:r>
              <a:rPr kumimoji="0" lang="en-GB" b="0" i="0" u="none" strike="noStrike" kern="1200" cap="none" spc="0" normalizeH="0" baseline="0" noProof="0" dirty="0" smtClean="0">
                <a:ln>
                  <a:noFill/>
                </a:ln>
                <a:solidFill>
                  <a:schemeClr val="accent1"/>
                </a:solidFill>
                <a:effectLst/>
                <a:uLnTx/>
                <a:uFillTx/>
                <a:latin typeface="+mj-lt"/>
                <a:ea typeface="+mn-ea"/>
                <a:cs typeface="+mn-cs"/>
              </a:rPr>
              <a:t>Flat file service</a:t>
            </a:r>
          </a:p>
          <a:p>
            <a:pPr marL="342900" marR="0" lvl="0" indent="-342900" algn="l" defTabSz="914400" rtl="0" eaLnBrk="1" fontAlgn="auto" latinLnBrk="0" hangingPunct="1">
              <a:lnSpc>
                <a:spcPct val="130000"/>
              </a:lnSpc>
              <a:spcBef>
                <a:spcPct val="20000"/>
              </a:spcBef>
              <a:spcAft>
                <a:spcPts val="0"/>
              </a:spcAft>
              <a:buClrTx/>
              <a:buSzTx/>
              <a:buFont typeface="Wingdings" charset="2"/>
              <a:buNone/>
              <a:tabLst/>
              <a:defRPr/>
            </a:pP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Read(</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i</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n) -&gt; Data</a:t>
            </a:r>
          </a:p>
          <a:p>
            <a:pPr marL="342900" marR="0" lvl="0" indent="-342900" algn="l" defTabSz="914400" rtl="0" eaLnBrk="1" fontAlgn="auto" latinLnBrk="0" hangingPunct="1">
              <a:lnSpc>
                <a:spcPct val="160000"/>
              </a:lnSpc>
              <a:spcBef>
                <a:spcPct val="20000"/>
              </a:spcBef>
              <a:spcAft>
                <a:spcPts val="0"/>
              </a:spcAft>
              <a:buClrTx/>
              <a:buSzTx/>
              <a:buFont typeface="Wingdings" charset="2"/>
              <a:buNone/>
              <a:tabLst/>
              <a:defRPr/>
            </a:pP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Write(</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i</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Data)</a:t>
            </a:r>
          </a:p>
          <a:p>
            <a:pPr marL="342900" marR="0" lvl="0" indent="-342900" algn="l" defTabSz="914400" rtl="0" eaLnBrk="1" fontAlgn="auto" latinLnBrk="0" hangingPunct="1">
              <a:lnSpc>
                <a:spcPct val="110000"/>
              </a:lnSpc>
              <a:spcBef>
                <a:spcPct val="20000"/>
              </a:spcBef>
              <a:spcAft>
                <a:spcPts val="0"/>
              </a:spcAft>
              <a:buClrTx/>
              <a:buSzTx/>
              <a:buFont typeface="Wingdings" charset="2"/>
              <a:buNone/>
              <a:tabLst/>
              <a:defRPr/>
            </a:pP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Create() -&gt;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endParaRPr kumimoji="0" lang="en-GB" sz="2000" b="0" i="1" u="none" strike="noStrike" kern="1200" cap="none" spc="0" normalizeH="0" baseline="0" noProof="0" dirty="0" smtClean="0">
              <a:ln>
                <a:noFill/>
              </a:ln>
              <a:solidFill>
                <a:srgbClr val="000000"/>
              </a:solidFill>
              <a:effectLst/>
              <a:uLnTx/>
              <a:uFillTx/>
              <a:latin typeface="Times" charset="0"/>
              <a:ea typeface="+mn-ea"/>
              <a:cs typeface="+mn-cs"/>
            </a:endParaRPr>
          </a:p>
          <a:p>
            <a:pPr marL="342900" marR="0" lvl="0" indent="-342900" algn="l" defTabSz="914400" rtl="0" eaLnBrk="1" fontAlgn="auto" latinLnBrk="0" hangingPunct="1">
              <a:lnSpc>
                <a:spcPct val="110000"/>
              </a:lnSpc>
              <a:spcBef>
                <a:spcPct val="20000"/>
              </a:spcBef>
              <a:spcAft>
                <a:spcPts val="0"/>
              </a:spcAft>
              <a:buClrTx/>
              <a:buSzTx/>
              <a:buFont typeface="Wingdings" charset="2"/>
              <a:buNone/>
              <a:tabLst/>
              <a:defRPr/>
            </a:pP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Delete(</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a:t>
            </a:r>
          </a:p>
          <a:p>
            <a:pPr marL="342900" marR="0" lvl="0" indent="-342900" algn="l" defTabSz="914400" rtl="0" eaLnBrk="1" fontAlgn="auto" latinLnBrk="0" hangingPunct="1">
              <a:lnSpc>
                <a:spcPct val="150000"/>
              </a:lnSpc>
              <a:spcBef>
                <a:spcPct val="0"/>
              </a:spcBef>
              <a:spcAft>
                <a:spcPts val="0"/>
              </a:spcAft>
              <a:buClrTx/>
              <a:buSzTx/>
              <a:buFontTx/>
              <a:buNone/>
              <a:tabLst/>
              <a:defRPr/>
            </a:pP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GetAttributes</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2000" b="0" i="1" u="none" strike="noStrike" kern="1200" cap="none" spc="0" normalizeH="0" baseline="0" noProof="0" dirty="0" smtClean="0">
              <a:ln>
                <a:noFill/>
              </a:ln>
              <a:solidFill>
                <a:srgbClr val="000000"/>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None/>
              <a:tabLst/>
              <a:defRPr/>
            </a:pP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SetAttributes</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Attr</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a:t>
            </a:r>
          </a:p>
        </p:txBody>
      </p:sp>
      <p:sp>
        <p:nvSpPr>
          <p:cNvPr id="5" name="Rectangle 49"/>
          <p:cNvSpPr txBox="1">
            <a:spLocks noChangeArrowheads="1"/>
          </p:cNvSpPr>
          <p:nvPr/>
        </p:nvSpPr>
        <p:spPr>
          <a:xfrm>
            <a:off x="4495800" y="1630362"/>
            <a:ext cx="4872038" cy="278923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Wingdings" charset="2"/>
              <a:buNone/>
              <a:tabLst/>
              <a:defRPr/>
            </a:pPr>
            <a:r>
              <a:rPr kumimoji="0" lang="en-GB" b="0" i="0" u="none" strike="noStrike" kern="1200" cap="none" spc="0" normalizeH="0" baseline="0" noProof="0" dirty="0" smtClean="0">
                <a:ln>
                  <a:noFill/>
                </a:ln>
                <a:solidFill>
                  <a:schemeClr val="accent1"/>
                </a:solidFill>
                <a:effectLst/>
                <a:uLnTx/>
                <a:uFillTx/>
                <a:latin typeface="+mj-lt"/>
                <a:ea typeface="+mn-ea"/>
                <a:cs typeface="+mn-cs"/>
              </a:rPr>
              <a:t>Directory service</a:t>
            </a:r>
            <a:endParaRPr kumimoji="0" lang="en-GB" b="0" i="0" u="none" strike="noStrike" kern="1200" cap="none" spc="0" normalizeH="0" baseline="0" noProof="0" dirty="0" smtClean="0">
              <a:ln>
                <a:noFill/>
              </a:ln>
              <a:solidFill>
                <a:schemeClr val="tx2">
                  <a:shade val="75000"/>
                </a:schemeClr>
              </a:solidFill>
              <a:effectLst/>
              <a:uLnTx/>
              <a:uFillTx/>
              <a:latin typeface="+mj-lt"/>
              <a:ea typeface="+mn-ea"/>
              <a:cs typeface="+mn-cs"/>
            </a:endParaRPr>
          </a:p>
          <a:p>
            <a:pPr marL="342900" marR="0" lvl="0" indent="-342900" algn="l" defTabSz="914400" rtl="0" eaLnBrk="1" fontAlgn="auto" latinLnBrk="0" hangingPunct="1">
              <a:lnSpc>
                <a:spcPct val="170000"/>
              </a:lnSpc>
              <a:spcBef>
                <a:spcPct val="0"/>
              </a:spcBef>
              <a:spcAft>
                <a:spcPts val="0"/>
              </a:spcAft>
              <a:buClrTx/>
              <a:buSzTx/>
              <a:buFontTx/>
              <a:buNone/>
              <a:tabLst/>
              <a:defRPr/>
            </a:pP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Lookup(Dir, Name) -&gt;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endParaRPr kumimoji="0" lang="en-GB" sz="20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60000"/>
              </a:lnSpc>
              <a:spcBef>
                <a:spcPct val="0"/>
              </a:spcBef>
              <a:spcAft>
                <a:spcPts val="0"/>
              </a:spcAft>
              <a:buClrTx/>
              <a:buSzTx/>
              <a:buFontTx/>
              <a:buNone/>
              <a:tabLst/>
              <a:defRPr/>
            </a:pP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AddName</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(Dir, Name,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FileId</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a:t>
            </a:r>
            <a:endParaRPr kumimoji="0" lang="en-GB" sz="20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60000"/>
              </a:lnSpc>
              <a:spcBef>
                <a:spcPct val="0"/>
              </a:spcBef>
              <a:spcAft>
                <a:spcPts val="0"/>
              </a:spcAft>
              <a:buClrTx/>
              <a:buSzTx/>
              <a:buFontTx/>
              <a:buNone/>
              <a:tabLst/>
              <a:defRPr/>
            </a:pP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UnName</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(Dir, Name)</a:t>
            </a:r>
            <a:endParaRPr kumimoji="0" lang="en-GB" sz="2000" b="0" i="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60000"/>
              </a:lnSpc>
              <a:spcBef>
                <a:spcPct val="0"/>
              </a:spcBef>
              <a:spcAft>
                <a:spcPts val="0"/>
              </a:spcAft>
              <a:buClrTx/>
              <a:buSzTx/>
              <a:buFontTx/>
              <a:buNone/>
              <a:tabLst/>
              <a:defRPr/>
            </a:pP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GetNames</a:t>
            </a:r>
            <a:r>
              <a:rPr kumimoji="0" lang="en-GB" sz="2000" b="0" i="1" u="none" strike="noStrike" kern="1200" cap="none" spc="0" normalizeH="0" baseline="0" noProof="0" dirty="0" smtClean="0">
                <a:ln>
                  <a:noFill/>
                </a:ln>
                <a:solidFill>
                  <a:srgbClr val="000000"/>
                </a:solidFill>
                <a:effectLst/>
                <a:uLnTx/>
                <a:uFillTx/>
                <a:latin typeface="Times" charset="0"/>
                <a:ea typeface="+mn-ea"/>
                <a:cs typeface="+mn-cs"/>
              </a:rPr>
              <a:t>(Dir, Pattern) -&gt; </a:t>
            </a:r>
            <a:r>
              <a:rPr kumimoji="0" lang="en-GB" sz="2000" b="0" i="1" u="none" strike="noStrike" kern="1200" cap="none" spc="0" normalizeH="0" baseline="0" noProof="0" dirty="0" err="1" smtClean="0">
                <a:ln>
                  <a:noFill/>
                </a:ln>
                <a:solidFill>
                  <a:srgbClr val="000000"/>
                </a:solidFill>
                <a:effectLst/>
                <a:uLnTx/>
                <a:uFillTx/>
                <a:latin typeface="Times" charset="0"/>
                <a:ea typeface="+mn-ea"/>
                <a:cs typeface="+mn-cs"/>
              </a:rPr>
              <a:t>NameSeq</a:t>
            </a:r>
            <a:endParaRPr kumimoji="0" lang="en-GB" sz="2000" b="0" i="0" u="none" strike="noStrike" kern="1200" cap="none" spc="0" normalizeH="0" baseline="0" noProof="0" dirty="0" smtClean="0">
              <a:ln>
                <a:noFill/>
              </a:ln>
              <a:solidFill>
                <a:schemeClr val="tx2">
                  <a:shade val="75000"/>
                </a:schemeClr>
              </a:solidFill>
              <a:effectLst/>
              <a:uLnTx/>
              <a:uFillTx/>
              <a:latin typeface="+mj-lt"/>
              <a:ea typeface="+mn-ea"/>
              <a:cs typeface="+mn-cs"/>
            </a:endParaRPr>
          </a:p>
        </p:txBody>
      </p:sp>
      <p:cxnSp>
        <p:nvCxnSpPr>
          <p:cNvPr id="7" name="Straight Connector 6"/>
          <p:cNvCxnSpPr/>
          <p:nvPr/>
        </p:nvCxnSpPr>
        <p:spPr>
          <a:xfrm rot="5400000">
            <a:off x="2590800" y="3124200"/>
            <a:ext cx="3200400" cy="0"/>
          </a:xfrm>
          <a:prstGeom prst="line">
            <a:avLst/>
          </a:prstGeom>
        </p:spPr>
        <p:style>
          <a:lnRef idx="2">
            <a:schemeClr val="accent3"/>
          </a:lnRef>
          <a:fillRef idx="0">
            <a:schemeClr val="accent3"/>
          </a:fillRef>
          <a:effectRef idx="1">
            <a:schemeClr val="accent3"/>
          </a:effectRef>
          <a:fontRef idx="minor">
            <a:schemeClr val="tx1"/>
          </a:fontRef>
        </p:style>
      </p:cxnSp>
      <p:sp>
        <p:nvSpPr>
          <p:cNvPr id="9" name="Rectangle 8"/>
          <p:cNvSpPr/>
          <p:nvPr/>
        </p:nvSpPr>
        <p:spPr>
          <a:xfrm>
            <a:off x="990600" y="838200"/>
            <a:ext cx="7239000" cy="461665"/>
          </a:xfrm>
          <a:prstGeom prst="rect">
            <a:avLst/>
          </a:prstGeom>
        </p:spPr>
        <p:txBody>
          <a:bodyPr wrap="square">
            <a:spAutoFit/>
          </a:bodyPr>
          <a:lstStyle/>
          <a:p>
            <a:r>
              <a:rPr lang="en-GB" sz="2400" dirty="0" smtClean="0">
                <a:solidFill>
                  <a:schemeClr val="accent5">
                    <a:lumMod val="50000"/>
                  </a:schemeClr>
                </a:solidFill>
                <a:effectLst>
                  <a:outerShdw blurRad="38100" dist="38100" dir="2700000" algn="tl">
                    <a:srgbClr val="000000">
                      <a:alpha val="43137"/>
                    </a:srgbClr>
                  </a:outerShdw>
                  <a:reflection blurRad="6350" stA="55000" endA="300" endPos="45500" dir="5400000" sy="-100000" algn="bl" rotWithShape="0"/>
                </a:effectLst>
                <a:latin typeface="Constantia" pitchFamily="18" charset="0"/>
                <a:ea typeface="+mj-ea"/>
                <a:cs typeface="+mj-cs"/>
              </a:rPr>
              <a:t>Server operations/interfaces for the model file service</a:t>
            </a:r>
            <a:endParaRPr lang="en-US" sz="2400" dirty="0" smtClean="0">
              <a:solidFill>
                <a:schemeClr val="accent5">
                  <a:lumMod val="50000"/>
                </a:schemeClr>
              </a:solidFill>
              <a:effectLst>
                <a:outerShdw blurRad="38100" dist="38100" dir="2700000" algn="tl">
                  <a:srgbClr val="000000">
                    <a:alpha val="43137"/>
                  </a:srgbClr>
                </a:outerShdw>
                <a:reflection blurRad="6350" stA="55000" endA="300" endPos="45500" dir="5400000" sy="-100000" algn="bl" rotWithShape="0"/>
              </a:effectLst>
              <a:latin typeface="Constantia" pitchFamily="18" charset="0"/>
              <a:ea typeface="+mj-ea"/>
              <a:cs typeface="+mj-cs"/>
            </a:endParaRPr>
          </a:p>
        </p:txBody>
      </p:sp>
      <p:cxnSp>
        <p:nvCxnSpPr>
          <p:cNvPr id="11" name="Straight Connector 10"/>
          <p:cNvCxnSpPr/>
          <p:nvPr/>
        </p:nvCxnSpPr>
        <p:spPr>
          <a:xfrm>
            <a:off x="838200" y="1447800"/>
            <a:ext cx="7391400" cy="0"/>
          </a:xfrm>
          <a:prstGeom prst="line">
            <a:avLst/>
          </a:prstGeom>
          <a:ln w="57150"/>
        </p:spPr>
        <p:style>
          <a:lnRef idx="2">
            <a:schemeClr val="accent3"/>
          </a:lnRef>
          <a:fillRef idx="0">
            <a:schemeClr val="accent3"/>
          </a:fillRef>
          <a:effectRef idx="1">
            <a:schemeClr val="accent3"/>
          </a:effectRef>
          <a:fontRef idx="minor">
            <a:schemeClr val="tx1"/>
          </a:fontRef>
        </p:style>
      </p:cxnSp>
      <p:sp>
        <p:nvSpPr>
          <p:cNvPr id="15" name="Rectangle 113"/>
          <p:cNvSpPr>
            <a:spLocks noChangeArrowheads="1"/>
          </p:cNvSpPr>
          <p:nvPr/>
        </p:nvSpPr>
        <p:spPr bwMode="auto">
          <a:xfrm>
            <a:off x="990600" y="4800600"/>
            <a:ext cx="2667000" cy="10668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lstStyle/>
          <a:p>
            <a:pPr>
              <a:lnSpc>
                <a:spcPct val="110000"/>
              </a:lnSpc>
              <a:spcBef>
                <a:spcPct val="30000"/>
              </a:spcBef>
            </a:pPr>
            <a:r>
              <a:rPr kumimoji="1" lang="en-GB" sz="1600" u="sng" dirty="0" err="1" smtClean="0">
                <a:solidFill>
                  <a:schemeClr val="tx2"/>
                </a:solidFill>
                <a:latin typeface="Arial" charset="0"/>
              </a:rPr>
              <a:t>FileId</a:t>
            </a:r>
            <a:endParaRPr kumimoji="1" lang="en-GB" sz="1600" dirty="0" smtClean="0">
              <a:solidFill>
                <a:schemeClr val="tx2"/>
              </a:solidFill>
              <a:latin typeface="Arial" charset="0"/>
            </a:endParaRPr>
          </a:p>
          <a:p>
            <a:pPr>
              <a:lnSpc>
                <a:spcPct val="110000"/>
              </a:lnSpc>
              <a:spcBef>
                <a:spcPct val="30000"/>
              </a:spcBef>
            </a:pPr>
            <a:r>
              <a:rPr kumimoji="1" lang="en-GB" sz="1400" dirty="0" smtClean="0">
                <a:solidFill>
                  <a:schemeClr val="tx2"/>
                </a:solidFill>
                <a:latin typeface="Arial" charset="0"/>
              </a:rPr>
              <a:t>Contain an valid UFID with user’ sufficient access rights</a:t>
            </a:r>
            <a:endParaRPr kumimoji="1" lang="en-GB" sz="1400" dirty="0">
              <a:solidFill>
                <a:schemeClr val="tx2"/>
              </a:solidFill>
              <a:latin typeface="Arial" charset="0"/>
            </a:endParaRPr>
          </a:p>
        </p:txBody>
      </p:sp>
      <p:grpSp>
        <p:nvGrpSpPr>
          <p:cNvPr id="16" name="Group 110"/>
          <p:cNvGrpSpPr>
            <a:grpSpLocks/>
          </p:cNvGrpSpPr>
          <p:nvPr/>
        </p:nvGrpSpPr>
        <p:grpSpPr bwMode="auto">
          <a:xfrm>
            <a:off x="2133600" y="1611312"/>
            <a:ext cx="2165350" cy="1284288"/>
            <a:chOff x="1580" y="1084"/>
            <a:chExt cx="1364" cy="809"/>
          </a:xfrm>
        </p:grpSpPr>
        <p:grpSp>
          <p:nvGrpSpPr>
            <p:cNvPr id="17" name="Group 105"/>
            <p:cNvGrpSpPr>
              <a:grpSpLocks/>
            </p:cNvGrpSpPr>
            <p:nvPr/>
          </p:nvGrpSpPr>
          <p:grpSpPr bwMode="auto">
            <a:xfrm>
              <a:off x="1580" y="1084"/>
              <a:ext cx="1316" cy="458"/>
              <a:chOff x="1580" y="1084"/>
              <a:chExt cx="1316" cy="458"/>
            </a:xfrm>
          </p:grpSpPr>
          <p:sp>
            <p:nvSpPr>
              <p:cNvPr id="22" name="Text Box 102"/>
              <p:cNvSpPr txBox="1">
                <a:spLocks noChangeArrowheads="1"/>
              </p:cNvSpPr>
              <p:nvPr/>
            </p:nvSpPr>
            <p:spPr bwMode="auto">
              <a:xfrm>
                <a:off x="1676" y="1084"/>
                <a:ext cx="1220" cy="212"/>
              </a:xfrm>
              <a:prstGeom prst="rect">
                <a:avLst/>
              </a:prstGeom>
              <a:noFill/>
              <a:ln w="9525">
                <a:noFill/>
                <a:miter lim="800000"/>
                <a:headEnd/>
                <a:tailEnd/>
              </a:ln>
            </p:spPr>
            <p:txBody>
              <a:bodyPr wrap="none">
                <a:spAutoFit/>
              </a:bodyPr>
              <a:lstStyle/>
              <a:p>
                <a:r>
                  <a:rPr lang="en-GB" sz="1600" i="1" dirty="0">
                    <a:solidFill>
                      <a:srgbClr val="FF0000"/>
                    </a:solidFill>
                    <a:latin typeface="Arial" charset="0"/>
                  </a:rPr>
                  <a:t>position of first byte</a:t>
                </a:r>
                <a:endParaRPr lang="en-GB" dirty="0">
                  <a:solidFill>
                    <a:srgbClr val="FF0000"/>
                  </a:solidFill>
                  <a:latin typeface="Arial" charset="0"/>
                </a:endParaRPr>
              </a:p>
            </p:txBody>
          </p:sp>
          <p:sp>
            <p:nvSpPr>
              <p:cNvPr id="23" name="Oval 103"/>
              <p:cNvSpPr>
                <a:spLocks noChangeArrowheads="1"/>
              </p:cNvSpPr>
              <p:nvPr/>
            </p:nvSpPr>
            <p:spPr bwMode="auto">
              <a:xfrm>
                <a:off x="1580" y="1346"/>
                <a:ext cx="137" cy="196"/>
              </a:xfrm>
              <a:prstGeom prst="ellipse">
                <a:avLst/>
              </a:prstGeom>
              <a:noFill/>
              <a:ln w="19050">
                <a:solidFill>
                  <a:srgbClr val="FF0000"/>
                </a:solidFill>
                <a:round/>
                <a:headEnd/>
                <a:tailEnd/>
              </a:ln>
            </p:spPr>
            <p:txBody>
              <a:bodyPr wrap="none" anchor="ctr"/>
              <a:lstStyle/>
              <a:p>
                <a:endParaRPr lang="en-US"/>
              </a:p>
            </p:txBody>
          </p:sp>
          <p:sp>
            <p:nvSpPr>
              <p:cNvPr id="24" name="Line 104"/>
              <p:cNvSpPr>
                <a:spLocks noChangeShapeType="1"/>
              </p:cNvSpPr>
              <p:nvPr/>
            </p:nvSpPr>
            <p:spPr bwMode="auto">
              <a:xfrm flipV="1">
                <a:off x="1649" y="1248"/>
                <a:ext cx="48" cy="98"/>
              </a:xfrm>
              <a:prstGeom prst="line">
                <a:avLst/>
              </a:prstGeom>
              <a:noFill/>
              <a:ln w="19050">
                <a:solidFill>
                  <a:srgbClr val="FF0000"/>
                </a:solidFill>
                <a:round/>
                <a:headEnd/>
                <a:tailEnd/>
              </a:ln>
            </p:spPr>
            <p:txBody>
              <a:bodyPr wrap="none" anchor="ctr"/>
              <a:lstStyle/>
              <a:p>
                <a:endParaRPr lang="en-US"/>
              </a:p>
            </p:txBody>
          </p:sp>
        </p:grpSp>
        <p:grpSp>
          <p:nvGrpSpPr>
            <p:cNvPr id="18" name="Group 106"/>
            <p:cNvGrpSpPr>
              <a:grpSpLocks/>
            </p:cNvGrpSpPr>
            <p:nvPr/>
          </p:nvGrpSpPr>
          <p:grpSpPr bwMode="auto">
            <a:xfrm>
              <a:off x="1600" y="1531"/>
              <a:ext cx="1344" cy="362"/>
              <a:chOff x="1553" y="1084"/>
              <a:chExt cx="1344" cy="362"/>
            </a:xfrm>
          </p:grpSpPr>
          <p:sp>
            <p:nvSpPr>
              <p:cNvPr id="19" name="Text Box 107"/>
              <p:cNvSpPr txBox="1">
                <a:spLocks noChangeArrowheads="1"/>
              </p:cNvSpPr>
              <p:nvPr/>
            </p:nvSpPr>
            <p:spPr bwMode="auto">
              <a:xfrm>
                <a:off x="1677" y="1084"/>
                <a:ext cx="1220" cy="212"/>
              </a:xfrm>
              <a:prstGeom prst="rect">
                <a:avLst/>
              </a:prstGeom>
              <a:noFill/>
              <a:ln w="9525">
                <a:noFill/>
                <a:miter lim="800000"/>
                <a:headEnd/>
                <a:tailEnd/>
              </a:ln>
            </p:spPr>
            <p:txBody>
              <a:bodyPr wrap="none">
                <a:spAutoFit/>
              </a:bodyPr>
              <a:lstStyle/>
              <a:p>
                <a:r>
                  <a:rPr lang="en-GB" sz="1600" i="1" dirty="0">
                    <a:solidFill>
                      <a:srgbClr val="FF0000"/>
                    </a:solidFill>
                    <a:latin typeface="Arial" charset="0"/>
                  </a:rPr>
                  <a:t>position of first byte</a:t>
                </a:r>
                <a:endParaRPr lang="en-GB" dirty="0">
                  <a:solidFill>
                    <a:srgbClr val="FF0000"/>
                  </a:solidFill>
                  <a:latin typeface="Arial" charset="0"/>
                </a:endParaRPr>
              </a:p>
            </p:txBody>
          </p:sp>
          <p:sp>
            <p:nvSpPr>
              <p:cNvPr id="20" name="Oval 108"/>
              <p:cNvSpPr>
                <a:spLocks noChangeArrowheads="1"/>
              </p:cNvSpPr>
              <p:nvPr/>
            </p:nvSpPr>
            <p:spPr bwMode="auto">
              <a:xfrm>
                <a:off x="1553" y="1250"/>
                <a:ext cx="137" cy="196"/>
              </a:xfrm>
              <a:prstGeom prst="ellipse">
                <a:avLst/>
              </a:prstGeom>
              <a:noFill/>
              <a:ln w="19050">
                <a:solidFill>
                  <a:srgbClr val="FF0000"/>
                </a:solidFill>
                <a:round/>
                <a:headEnd/>
                <a:tailEnd/>
              </a:ln>
            </p:spPr>
            <p:txBody>
              <a:bodyPr wrap="none" anchor="ctr"/>
              <a:lstStyle/>
              <a:p>
                <a:endParaRPr lang="en-US"/>
              </a:p>
            </p:txBody>
          </p:sp>
          <p:sp>
            <p:nvSpPr>
              <p:cNvPr id="21" name="Line 109"/>
              <p:cNvSpPr>
                <a:spLocks noChangeShapeType="1"/>
              </p:cNvSpPr>
              <p:nvPr/>
            </p:nvSpPr>
            <p:spPr bwMode="auto">
              <a:xfrm flipV="1">
                <a:off x="1649" y="1158"/>
                <a:ext cx="48" cy="98"/>
              </a:xfrm>
              <a:prstGeom prst="line">
                <a:avLst/>
              </a:prstGeom>
              <a:noFill/>
              <a:ln w="19050">
                <a:solidFill>
                  <a:srgbClr val="FF0000"/>
                </a:solidFill>
                <a:round/>
                <a:headEnd/>
                <a:tailEnd/>
              </a:ln>
            </p:spPr>
            <p:txBody>
              <a:bodyPr wrap="none" anchor="ctr"/>
              <a:lstStyle/>
              <a:p>
                <a:endParaRPr lang="en-US"/>
              </a:p>
            </p:txBody>
          </p:sp>
        </p:grpSp>
      </p:grpSp>
      <p:grpSp>
        <p:nvGrpSpPr>
          <p:cNvPr id="26" name="Group 25"/>
          <p:cNvGrpSpPr/>
          <p:nvPr/>
        </p:nvGrpSpPr>
        <p:grpSpPr>
          <a:xfrm>
            <a:off x="4343400" y="1600200"/>
            <a:ext cx="3962400" cy="4600515"/>
            <a:chOff x="4343400" y="1600200"/>
            <a:chExt cx="3962400" cy="4600515"/>
          </a:xfrm>
        </p:grpSpPr>
        <p:sp>
          <p:nvSpPr>
            <p:cNvPr id="14" name="Rectangle 13"/>
            <p:cNvSpPr/>
            <p:nvPr/>
          </p:nvSpPr>
          <p:spPr>
            <a:xfrm>
              <a:off x="4343400" y="1600200"/>
              <a:ext cx="3962400" cy="3962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dirty="0"/>
            </a:p>
          </p:txBody>
        </p:sp>
        <p:sp>
          <p:nvSpPr>
            <p:cNvPr id="25" name="TextBox 24"/>
            <p:cNvSpPr txBox="1"/>
            <p:nvPr/>
          </p:nvSpPr>
          <p:spPr>
            <a:xfrm>
              <a:off x="4419600" y="1676400"/>
              <a:ext cx="3733800" cy="4524315"/>
            </a:xfrm>
            <a:prstGeom prst="rect">
              <a:avLst/>
            </a:prstGeom>
            <a:noFill/>
          </p:spPr>
          <p:txBody>
            <a:bodyPr wrap="square" rtlCol="0">
              <a:spAutoFit/>
            </a:bodyPr>
            <a:lstStyle/>
            <a:p>
              <a:r>
                <a:rPr lang="en-US" b="1" dirty="0" smtClean="0"/>
                <a:t> Flat file differs from Unix</a:t>
              </a:r>
            </a:p>
            <a:p>
              <a:pPr>
                <a:lnSpc>
                  <a:spcPct val="150000"/>
                </a:lnSpc>
              </a:pPr>
              <a:r>
                <a:rPr lang="en-US" sz="1600" i="1" dirty="0" smtClean="0"/>
                <a:t> repeatable operations </a:t>
              </a:r>
              <a:r>
                <a:rPr lang="en-US" sz="1600" dirty="0" smtClean="0"/>
                <a:t>:</a:t>
              </a:r>
            </a:p>
            <a:p>
              <a:pPr>
                <a:lnSpc>
                  <a:spcPct val="150000"/>
                </a:lnSpc>
              </a:pPr>
              <a:r>
                <a:rPr lang="en-US" sz="1600" dirty="0" smtClean="0"/>
                <a:t>With the exception of </a:t>
              </a:r>
              <a:r>
                <a:rPr lang="en-US" sz="1600" i="1" dirty="0" smtClean="0"/>
                <a:t>Create, clients may repeat </a:t>
              </a:r>
              <a:r>
                <a:rPr lang="en-US" sz="1600" dirty="0" smtClean="0"/>
                <a:t>calls to which they receive no reply. Repeated execution of </a:t>
              </a:r>
              <a:r>
                <a:rPr lang="en-US" sz="1600" i="1" dirty="0" smtClean="0"/>
                <a:t>Create produces a </a:t>
              </a:r>
              <a:r>
                <a:rPr lang="en-US" sz="1600" dirty="0" smtClean="0"/>
                <a:t>different new file for each call.</a:t>
              </a:r>
            </a:p>
            <a:p>
              <a:pPr>
                <a:lnSpc>
                  <a:spcPct val="150000"/>
                </a:lnSpc>
              </a:pPr>
              <a:r>
                <a:rPr lang="en-US" sz="1600" i="1" dirty="0" smtClean="0"/>
                <a:t>Stateless servers: </a:t>
              </a:r>
            </a:p>
            <a:p>
              <a:pPr>
                <a:lnSpc>
                  <a:spcPct val="150000"/>
                </a:lnSpc>
              </a:pPr>
              <a:r>
                <a:rPr lang="en-US" sz="1600" i="1" dirty="0" smtClean="0"/>
                <a:t>The interface is suitable for implementation by stateless servers that without open(),close().</a:t>
              </a:r>
              <a:endParaRPr lang="en-US" sz="1600" dirty="0" smtClean="0"/>
            </a:p>
            <a:p>
              <a:endParaRPr lang="en-US" dirty="0" smtClean="0"/>
            </a:p>
            <a:p>
              <a:endParaRPr lang="en-US" dirty="0" smtClean="0"/>
            </a:p>
            <a:p>
              <a:endParaRPr lang="en-US" b="1" dirty="0"/>
            </a:p>
          </p:txBody>
        </p:sp>
      </p:grpSp>
      <p:sp>
        <p:nvSpPr>
          <p:cNvPr id="27" name="Rectangle 100"/>
          <p:cNvSpPr>
            <a:spLocks noChangeArrowheads="1"/>
          </p:cNvSpPr>
          <p:nvPr/>
        </p:nvSpPr>
        <p:spPr bwMode="auto">
          <a:xfrm>
            <a:off x="4267200" y="3962400"/>
            <a:ext cx="4114800" cy="2133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marL="277813" indent="-277813">
              <a:lnSpc>
                <a:spcPct val="150000"/>
              </a:lnSpc>
              <a:spcBef>
                <a:spcPct val="30000"/>
              </a:spcBef>
            </a:pPr>
            <a:r>
              <a:rPr kumimoji="1" lang="en-GB" sz="1400" u="sng" dirty="0" smtClean="0">
                <a:solidFill>
                  <a:schemeClr val="tx2"/>
                </a:solidFill>
                <a:latin typeface="Arial" charset="0"/>
              </a:rPr>
              <a:t>Pathname lookup</a:t>
            </a:r>
          </a:p>
          <a:p>
            <a:pPr marL="277813" indent="-277813">
              <a:lnSpc>
                <a:spcPct val="150000"/>
              </a:lnSpc>
              <a:spcBef>
                <a:spcPct val="30000"/>
              </a:spcBef>
            </a:pPr>
            <a:r>
              <a:rPr kumimoji="1" lang="en-GB" sz="1400" dirty="0" smtClean="0">
                <a:solidFill>
                  <a:schemeClr val="tx2"/>
                </a:solidFill>
                <a:latin typeface="Arial" charset="0"/>
              </a:rPr>
              <a:t>Pathnames such as '</a:t>
            </a:r>
            <a:r>
              <a:rPr kumimoji="1" lang="en-GB" sz="1400" dirty="0" smtClean="0">
                <a:solidFill>
                  <a:srgbClr val="FF0000"/>
                </a:solidFill>
                <a:latin typeface="Arial" charset="0"/>
              </a:rPr>
              <a:t>/</a:t>
            </a:r>
            <a:r>
              <a:rPr kumimoji="1" lang="en-GB" sz="1400" dirty="0" err="1" smtClean="0">
                <a:solidFill>
                  <a:srgbClr val="FF0000"/>
                </a:solidFill>
                <a:latin typeface="Arial" charset="0"/>
              </a:rPr>
              <a:t>usr</a:t>
            </a:r>
            <a:r>
              <a:rPr kumimoji="1" lang="en-GB" sz="1400" dirty="0" smtClean="0">
                <a:solidFill>
                  <a:srgbClr val="FF0000"/>
                </a:solidFill>
                <a:latin typeface="Arial" charset="0"/>
              </a:rPr>
              <a:t>/bin/tar</a:t>
            </a:r>
            <a:r>
              <a:rPr kumimoji="1" lang="en-GB" sz="1400" dirty="0" smtClean="0">
                <a:solidFill>
                  <a:schemeClr val="tx2"/>
                </a:solidFill>
                <a:latin typeface="Arial" charset="0"/>
              </a:rPr>
              <a:t>' are resolved by iterative calls to lookup(), one call for each component of the path, starting with the ID of the root directory '/' which is known in every client.</a:t>
            </a:r>
          </a:p>
        </p:txBody>
      </p:sp>
      <p:grpSp>
        <p:nvGrpSpPr>
          <p:cNvPr id="28" name="Group 27"/>
          <p:cNvGrpSpPr/>
          <p:nvPr/>
        </p:nvGrpSpPr>
        <p:grpSpPr>
          <a:xfrm>
            <a:off x="15075" y="6398410"/>
            <a:ext cx="9205125" cy="459590"/>
            <a:chOff x="15075" y="6400800"/>
            <a:chExt cx="9205125" cy="459590"/>
          </a:xfrm>
        </p:grpSpPr>
        <p:sp>
          <p:nvSpPr>
            <p:cNvPr id="29" name="Rectangle 2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30" name="Rounded Rectangle 29"/>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1" name="TextBox 30"/>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32" name="Rounded Rectangle 31"/>
            <p:cNvSpPr/>
            <p:nvPr/>
          </p:nvSpPr>
          <p:spPr bwMode="auto">
            <a:xfrm>
              <a:off x="76200" y="6477000"/>
              <a:ext cx="595274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right)">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2000"/>
                                        <p:tgtEl>
                                          <p:spTgt spid="26"/>
                                        </p:tgtEl>
                                      </p:cBhvr>
                                    </p:animEffect>
                                    <p:set>
                                      <p:cBhvr>
                                        <p:cTn id="24" dur="1" fill="hold">
                                          <p:stCondLst>
                                            <p:cond delay="1999"/>
                                          </p:stCondLst>
                                        </p:cTn>
                                        <p:tgtEl>
                                          <p:spTgt spid="2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1+#ppt_w/2"/>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autoUpdateAnimBg="0"/>
      <p:bldP spid="27"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715962"/>
            <a:ext cx="3200400" cy="579438"/>
          </a:xfrm>
        </p:spPr>
        <p:txBody>
          <a:bodyPr>
            <a:normAutofit fontScale="90000"/>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DFS: Case Studies </a:t>
            </a: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6" name="Rectangle 3"/>
          <p:cNvSpPr>
            <a:spLocks noGrp="1" noChangeArrowheads="1"/>
          </p:cNvSpPr>
          <p:nvPr>
            <p:ph idx="1"/>
          </p:nvPr>
        </p:nvSpPr>
        <p:spPr>
          <a:xfrm>
            <a:off x="762000" y="1219200"/>
            <a:ext cx="7467600" cy="4343398"/>
          </a:xfrm>
        </p:spPr>
        <p:txBody>
          <a:bodyPr>
            <a:noAutofit/>
          </a:bodyPr>
          <a:lstStyle/>
          <a:p>
            <a:pPr>
              <a:lnSpc>
                <a:spcPct val="170000"/>
              </a:lnSpc>
            </a:pPr>
            <a:r>
              <a:rPr lang="en-US" sz="2000" b="1" dirty="0" smtClean="0">
                <a:solidFill>
                  <a:schemeClr val="accent1">
                    <a:lumMod val="75000"/>
                  </a:schemeClr>
                </a:solidFill>
              </a:rPr>
              <a:t>NFS (Network File System)</a:t>
            </a:r>
          </a:p>
          <a:p>
            <a:pPr lvl="1">
              <a:lnSpc>
                <a:spcPct val="170000"/>
              </a:lnSpc>
            </a:pPr>
            <a:r>
              <a:rPr lang="en-US" sz="1600" dirty="0" smtClean="0">
                <a:solidFill>
                  <a:schemeClr val="accent5">
                    <a:lumMod val="50000"/>
                  </a:schemeClr>
                </a:solidFill>
                <a:latin typeface="Arial" pitchFamily="34" charset="0"/>
                <a:cs typeface="Arial" pitchFamily="34" charset="0"/>
              </a:rPr>
              <a:t>Developed by Sun Microsystems (in 1985)</a:t>
            </a:r>
          </a:p>
          <a:p>
            <a:pPr lvl="1">
              <a:lnSpc>
                <a:spcPct val="170000"/>
              </a:lnSpc>
            </a:pPr>
            <a:r>
              <a:rPr lang="en-US" sz="1600" dirty="0" smtClean="0">
                <a:solidFill>
                  <a:schemeClr val="accent5">
                    <a:lumMod val="50000"/>
                  </a:schemeClr>
                </a:solidFill>
                <a:latin typeface="Arial" pitchFamily="34" charset="0"/>
                <a:cs typeface="Arial" pitchFamily="34" charset="0"/>
              </a:rPr>
              <a:t>NFS was the first file service that was designed as a product.</a:t>
            </a:r>
          </a:p>
          <a:p>
            <a:pPr lvl="1">
              <a:lnSpc>
                <a:spcPct val="170000"/>
              </a:lnSpc>
            </a:pPr>
            <a:r>
              <a:rPr lang="en-US" sz="1600" dirty="0" smtClean="0">
                <a:solidFill>
                  <a:schemeClr val="accent5">
                    <a:lumMod val="50000"/>
                  </a:schemeClr>
                </a:solidFill>
                <a:latin typeface="Arial" pitchFamily="34" charset="0"/>
                <a:cs typeface="Arial" pitchFamily="34" charset="0"/>
              </a:rPr>
              <a:t>Their  design is operating system–independent</a:t>
            </a:r>
          </a:p>
          <a:p>
            <a:pPr>
              <a:lnSpc>
                <a:spcPct val="170000"/>
              </a:lnSpc>
            </a:pPr>
            <a:r>
              <a:rPr lang="en-US" sz="2000" b="1" dirty="0" smtClean="0">
                <a:solidFill>
                  <a:schemeClr val="accent1">
                    <a:lumMod val="75000"/>
                  </a:schemeClr>
                </a:solidFill>
              </a:rPr>
              <a:t>AFS (Andrew File System)</a:t>
            </a:r>
          </a:p>
          <a:p>
            <a:pPr lvl="1">
              <a:lnSpc>
                <a:spcPct val="170000"/>
              </a:lnSpc>
            </a:pPr>
            <a:r>
              <a:rPr lang="en-US" sz="1600" dirty="0" smtClean="0">
                <a:solidFill>
                  <a:schemeClr val="accent5">
                    <a:lumMod val="50000"/>
                  </a:schemeClr>
                </a:solidFill>
                <a:latin typeface="Arial" pitchFamily="34" charset="0"/>
                <a:cs typeface="Arial" pitchFamily="34" charset="0"/>
              </a:rPr>
              <a:t>Developed by Carnegie Mellon University as part of Andrew distributed computing environments (in 1986)</a:t>
            </a:r>
          </a:p>
          <a:p>
            <a:pPr lvl="1">
              <a:lnSpc>
                <a:spcPct val="170000"/>
              </a:lnSpc>
            </a:pPr>
            <a:r>
              <a:rPr lang="en-US" sz="1600" dirty="0" smtClean="0">
                <a:solidFill>
                  <a:schemeClr val="accent5">
                    <a:lumMod val="50000"/>
                  </a:schemeClr>
                </a:solidFill>
                <a:latin typeface="Arial" pitchFamily="34" charset="0"/>
                <a:cs typeface="Arial" pitchFamily="34" charset="0"/>
              </a:rPr>
              <a:t>intention to support information sharing on a large scale by minimizing client-server communication</a:t>
            </a:r>
          </a:p>
          <a:p>
            <a:pPr lvl="1">
              <a:lnSpc>
                <a:spcPct val="170000"/>
              </a:lnSpc>
            </a:pPr>
            <a:r>
              <a:rPr lang="en-US" sz="1600" dirty="0" smtClean="0">
                <a:solidFill>
                  <a:schemeClr val="accent5">
                    <a:lumMod val="50000"/>
                  </a:schemeClr>
                </a:solidFill>
                <a:latin typeface="Arial" pitchFamily="34" charset="0"/>
                <a:cs typeface="Arial" pitchFamily="34" charset="0"/>
              </a:rPr>
              <a:t>Public domain implementation is available on Linux (Linux AFS)</a:t>
            </a:r>
          </a:p>
          <a:p>
            <a:pPr>
              <a:lnSpc>
                <a:spcPct val="170000"/>
              </a:lnSpc>
            </a:pPr>
            <a:endParaRPr lang="en-US" sz="2000" dirty="0" smtClean="0"/>
          </a:p>
        </p:txBody>
      </p:sp>
      <p:grpSp>
        <p:nvGrpSpPr>
          <p:cNvPr id="7" name="Group 6"/>
          <p:cNvGrpSpPr/>
          <p:nvPr/>
        </p:nvGrpSpPr>
        <p:grpSpPr>
          <a:xfrm>
            <a:off x="15075" y="6398410"/>
            <a:ext cx="9205125" cy="459590"/>
            <a:chOff x="15075" y="6400800"/>
            <a:chExt cx="9205125" cy="459590"/>
          </a:xfrm>
        </p:grpSpPr>
        <p:sp>
          <p:nvSpPr>
            <p:cNvPr id="8" name="Rectangle 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9" name="Rounded Rectangle 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8377320" y="6427113"/>
              <a:ext cx="842880" cy="430887"/>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architecture</a:t>
              </a:r>
            </a:p>
          </p:txBody>
        </p:sp>
        <p:sp>
          <p:nvSpPr>
            <p:cNvPr id="11" name="Rounded Rectangle 10"/>
            <p:cNvSpPr/>
            <p:nvPr/>
          </p:nvSpPr>
          <p:spPr bwMode="auto">
            <a:xfrm>
              <a:off x="76200" y="6477000"/>
              <a:ext cx="833932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20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2000"/>
                                        <p:tgtEl>
                                          <p:spTgt spid="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2000"/>
                                        <p:tgtEl>
                                          <p:spTgt spid="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2000"/>
                                        <p:tgtEl>
                                          <p:spTgt spid="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fade">
                                      <p:cBhvr>
                                        <p:cTn id="24" dur="2000"/>
                                        <p:tgtEl>
                                          <p:spTgt spid="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2000"/>
                                        <p:tgtEl>
                                          <p:spTgt spid="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fade">
                                      <p:cBhvr>
                                        <p:cTn id="30" dur="2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1828800" y="2566220"/>
            <a:ext cx="5562600" cy="2005782"/>
          </a:xfrm>
          <a:prstGeom prst="round2Diag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4000" b="1" dirty="0" smtClean="0">
                <a:solidFill>
                  <a:schemeClr val="accent3">
                    <a:lumMod val="50000"/>
                  </a:schemeClr>
                </a:solidFill>
                <a:effectLst>
                  <a:glow rad="63500">
                    <a:schemeClr val="accent5">
                      <a:satMod val="175000"/>
                      <a:alpha val="40000"/>
                    </a:schemeClr>
                  </a:glow>
                  <a:reflection blurRad="6350" stA="55000" endA="300" endPos="45500" dir="5400000" sy="-100000" algn="bl" rotWithShape="0"/>
                </a:effectLst>
                <a:latin typeface="Century" pitchFamily="18" charset="0"/>
              </a:rPr>
              <a:t>Sun Network File System(NFS)</a:t>
            </a:r>
            <a:endParaRPr lang="en-US" sz="4000" b="1" dirty="0" smtClean="0">
              <a:solidFill>
                <a:schemeClr val="accent3">
                  <a:lumMod val="50000"/>
                </a:schemeClr>
              </a:solidFill>
              <a:effectLst>
                <a:glow rad="63500">
                  <a:schemeClr val="accent5">
                    <a:satMod val="175000"/>
                    <a:alpha val="40000"/>
                  </a:schemeClr>
                </a:glow>
                <a:reflection blurRad="6350" stA="55000" endA="300" endPos="45500" dir="5400000" sy="-100000" algn="bl" rotWithShape="0"/>
              </a:effectLst>
              <a:latin typeface="Century" pitchFamily="18" charset="0"/>
            </a:endParaRPr>
          </a:p>
        </p:txBody>
      </p:sp>
      <p:sp>
        <p:nvSpPr>
          <p:cNvPr id="7" name="Rounded Rectangle 6"/>
          <p:cNvSpPr/>
          <p:nvPr/>
        </p:nvSpPr>
        <p:spPr>
          <a:xfrm>
            <a:off x="3886200" y="1981200"/>
            <a:ext cx="1179946" cy="585020"/>
          </a:xfrm>
          <a:prstGeom prst="round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smtClean="0">
                <a:solidFill>
                  <a:schemeClr val="accent3">
                    <a:lumMod val="50000"/>
                  </a:schemeClr>
                </a:solidFill>
                <a:effectLst>
                  <a:glow rad="63500">
                    <a:schemeClr val="accent5">
                      <a:satMod val="175000"/>
                      <a:alpha val="40000"/>
                    </a:schemeClr>
                  </a:glow>
                </a:effectLst>
                <a:latin typeface="Century" pitchFamily="18" charset="0"/>
              </a:rPr>
              <a:t>part3</a:t>
            </a:r>
            <a:endParaRPr lang="en-US" sz="2000" b="1" dirty="0">
              <a:solidFill>
                <a:schemeClr val="accent3">
                  <a:lumMod val="50000"/>
                </a:schemeClr>
              </a:solidFill>
              <a:effectLst>
                <a:glow rad="63500">
                  <a:schemeClr val="accent5">
                    <a:satMod val="175000"/>
                    <a:alpha val="40000"/>
                  </a:schemeClr>
                </a:glow>
              </a:effectLst>
              <a:latin typeface="Century"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715962"/>
            <a:ext cx="3200400" cy="579438"/>
          </a:xfrm>
        </p:spPr>
        <p:txBody>
          <a:bodyPr>
            <a:normAutofit/>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Sun NFS</a:t>
            </a:r>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7" name="Rectangle 3"/>
          <p:cNvSpPr txBox="1">
            <a:spLocks noChangeArrowheads="1"/>
          </p:cNvSpPr>
          <p:nvPr/>
        </p:nvSpPr>
        <p:spPr>
          <a:xfrm>
            <a:off x="762000" y="1447800"/>
            <a:ext cx="7696200" cy="4876800"/>
          </a:xfrm>
          <a:prstGeom prst="rect">
            <a:avLst/>
          </a:prstGeom>
        </p:spPr>
        <p:txBody>
          <a:bodyPr vert="horz" rtlCol="0">
            <a:normAutofit/>
          </a:bodyPr>
          <a:lstStyle/>
          <a:p>
            <a:pPr marL="342900" lvl="0" indent="-342900">
              <a:lnSpc>
                <a:spcPct val="150000"/>
              </a:lnSpc>
              <a:spcBef>
                <a:spcPct val="20000"/>
              </a:spcBef>
              <a:buFont typeface="Wingdings" pitchFamily="2" charset="2"/>
              <a:buChar char="q"/>
            </a:pPr>
            <a:r>
              <a:rPr lang="en-US" sz="1600" dirty="0" smtClean="0">
                <a:solidFill>
                  <a:schemeClr val="accent5">
                    <a:lumMod val="50000"/>
                  </a:schemeClr>
                </a:solidFill>
                <a:latin typeface="Arial" pitchFamily="34" charset="0"/>
                <a:cs typeface="Arial" pitchFamily="34" charset="0"/>
              </a:rPr>
              <a:t>The NFS client and server modules communicate using remote procedure calls</a:t>
            </a:r>
          </a:p>
          <a:p>
            <a:pPr marL="342900" lvl="0" indent="-342900">
              <a:lnSpc>
                <a:spcPct val="150000"/>
              </a:lnSpc>
              <a:spcBef>
                <a:spcPct val="20000"/>
              </a:spcBef>
              <a:buFont typeface="Wingdings" pitchFamily="2" charset="2"/>
              <a:buChar char="q"/>
            </a:pPr>
            <a:r>
              <a:rPr lang="en-GB" sz="1600" dirty="0" smtClean="0">
                <a:solidFill>
                  <a:schemeClr val="accent5">
                    <a:lumMod val="50000"/>
                  </a:schemeClr>
                </a:solidFill>
                <a:latin typeface="Arial" pitchFamily="34" charset="0"/>
                <a:cs typeface="Arial" pitchFamily="34" charset="0"/>
              </a:rPr>
              <a:t>Closely follows the abstract file service model defined above.</a:t>
            </a:r>
          </a:p>
          <a:p>
            <a:pPr>
              <a:lnSpc>
                <a:spcPct val="150000"/>
              </a:lnSpc>
              <a:buFont typeface="Wingdings" pitchFamily="2" charset="2"/>
              <a:buChar char="q"/>
            </a:pPr>
            <a:r>
              <a:rPr lang="en-US" sz="1600" dirty="0" smtClean="0">
                <a:solidFill>
                  <a:schemeClr val="accent5">
                    <a:lumMod val="50000"/>
                  </a:schemeClr>
                </a:solidFill>
                <a:latin typeface="Arial" pitchFamily="34" charset="0"/>
                <a:cs typeface="Arial" pitchFamily="34" charset="0"/>
              </a:rPr>
              <a:t>     we shall describe the UNIX implementation the NFS protocol (version 3).</a:t>
            </a:r>
            <a:endParaRPr lang="en-GB" sz="1600" dirty="0" smtClean="0">
              <a:solidFill>
                <a:schemeClr val="accent5">
                  <a:lumMod val="50000"/>
                </a:schemeClr>
              </a:solidFill>
              <a:latin typeface="Arial" pitchFamily="34" charset="0"/>
              <a:cs typeface="Arial" pitchFamily="34" charset="0"/>
            </a:endParaRPr>
          </a:p>
          <a:p>
            <a:pPr marL="342900" marR="0" lvl="0" indent="-342900" algn="l" defTabSz="914400" rtl="0" eaLnBrk="1" fontAlgn="auto" latinLnBrk="0" hangingPunct="1">
              <a:lnSpc>
                <a:spcPct val="150000"/>
              </a:lnSpc>
              <a:spcBef>
                <a:spcPct val="20000"/>
              </a:spcBef>
              <a:spcAft>
                <a:spcPts val="0"/>
              </a:spcAft>
              <a:buClrTx/>
              <a:buSzTx/>
              <a:buFont typeface="Wingdings" pitchFamily="2" charset="2"/>
              <a:buChar char="q"/>
              <a:tabLst/>
              <a:defRPr/>
            </a:pPr>
            <a:r>
              <a:rPr lang="en-GB" sz="1600" dirty="0" smtClean="0">
                <a:solidFill>
                  <a:schemeClr val="accent5">
                    <a:lumMod val="50000"/>
                  </a:schemeClr>
                </a:solidFill>
                <a:latin typeface="Arial" pitchFamily="34" charset="0"/>
                <a:cs typeface="Arial" pitchFamily="34" charset="0"/>
              </a:rPr>
              <a:t>Supports many of the design requirements already mentioned:</a:t>
            </a:r>
          </a:p>
          <a:p>
            <a:pPr marL="742950" marR="0" lvl="1" indent="-285750" algn="l" defTabSz="914400" rtl="0" eaLnBrk="1" fontAlgn="auto" latinLnBrk="0" hangingPunct="1">
              <a:lnSpc>
                <a:spcPct val="15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transparency</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heterogeneity</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efficiency</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fault tolerance</a:t>
            </a:r>
          </a:p>
          <a:p>
            <a:pPr marL="342900" marR="0" lvl="0" indent="-342900" algn="l" defTabSz="914400" rtl="0" eaLnBrk="1" fontAlgn="auto" latinLnBrk="0" hangingPunct="1">
              <a:lnSpc>
                <a:spcPct val="100000"/>
              </a:lnSpc>
              <a:spcBef>
                <a:spcPct val="20000"/>
              </a:spcBef>
              <a:spcAft>
                <a:spcPts val="0"/>
              </a:spcAft>
              <a:buClrTx/>
              <a:buSzTx/>
              <a:tabLst/>
              <a:defRPr/>
            </a:pPr>
            <a:r>
              <a:rPr lang="en-GB" sz="1600" b="1" dirty="0" smtClean="0">
                <a:solidFill>
                  <a:schemeClr val="accent5">
                    <a:lumMod val="50000"/>
                  </a:schemeClr>
                </a:solidFill>
                <a:latin typeface="Arial" pitchFamily="34" charset="0"/>
                <a:cs typeface="Arial" pitchFamily="34" charset="0"/>
              </a:rPr>
              <a:t>    Limited achievement of:</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concurrency</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replication</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consistency</a:t>
            </a:r>
          </a:p>
          <a:p>
            <a:pPr marL="742950" marR="0" lvl="1" indent="-285750" algn="l" defTabSz="914400" rtl="0" eaLnBrk="1" fontAlgn="auto" latinLnBrk="0" hangingPunct="1">
              <a:lnSpc>
                <a:spcPct val="100000"/>
              </a:lnSpc>
              <a:spcBef>
                <a:spcPct val="20000"/>
              </a:spcBef>
              <a:spcAft>
                <a:spcPts val="0"/>
              </a:spcAft>
              <a:buClrTx/>
              <a:buSzTx/>
              <a:buFont typeface="Arial"/>
              <a:buChar char="–"/>
              <a:tabLst/>
              <a:defRPr/>
            </a:pPr>
            <a:r>
              <a:rPr lang="en-GB" sz="1600" dirty="0" smtClean="0">
                <a:solidFill>
                  <a:schemeClr val="accent5">
                    <a:lumMod val="50000"/>
                  </a:schemeClr>
                </a:solidFill>
                <a:latin typeface="Arial" pitchFamily="34" charset="0"/>
                <a:cs typeface="Arial" pitchFamily="34" charset="0"/>
              </a:rPr>
              <a:t>security</a:t>
            </a:r>
          </a:p>
        </p:txBody>
      </p:sp>
      <p:grpSp>
        <p:nvGrpSpPr>
          <p:cNvPr id="13" name="Group 12"/>
          <p:cNvGrpSpPr/>
          <p:nvPr/>
        </p:nvGrpSpPr>
        <p:grpSpPr>
          <a:xfrm>
            <a:off x="15075" y="6398410"/>
            <a:ext cx="9144000" cy="459590"/>
            <a:chOff x="15075" y="6400800"/>
            <a:chExt cx="9144000" cy="459590"/>
          </a:xfrm>
        </p:grpSpPr>
        <p:sp>
          <p:nvSpPr>
            <p:cNvPr id="14" name="Rectangle 13"/>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5" name="Rounded Rectangle 14"/>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6" name="TextBox 15"/>
            <p:cNvSpPr txBox="1"/>
            <p:nvPr/>
          </p:nvSpPr>
          <p:spPr>
            <a:xfrm>
              <a:off x="8305800" y="647939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7" name="Rounded Rectangle 16"/>
            <p:cNvSpPr/>
            <p:nvPr/>
          </p:nvSpPr>
          <p:spPr bwMode="auto">
            <a:xfrm>
              <a:off x="76200" y="6477000"/>
              <a:ext cx="41148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95400" y="1676400"/>
            <a:ext cx="2286000" cy="3048000"/>
            <a:chOff x="1698625" y="1738459"/>
            <a:chExt cx="2693988" cy="3922629"/>
          </a:xfrm>
        </p:grpSpPr>
        <p:sp>
          <p:nvSpPr>
            <p:cNvPr id="5" name="Rectangle 5"/>
            <p:cNvSpPr>
              <a:spLocks noChangeArrowheads="1"/>
            </p:cNvSpPr>
            <p:nvPr/>
          </p:nvSpPr>
          <p:spPr bwMode="auto">
            <a:xfrm>
              <a:off x="1698625" y="1738459"/>
              <a:ext cx="2693988" cy="3859209"/>
            </a:xfrm>
            <a:prstGeom prst="rect">
              <a:avLst/>
            </a:prstGeom>
            <a:solidFill>
              <a:schemeClr val="accent6">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23" name="Rectangle 55"/>
            <p:cNvSpPr>
              <a:spLocks noChangeArrowheads="1"/>
            </p:cNvSpPr>
            <p:nvPr/>
          </p:nvSpPr>
          <p:spPr bwMode="auto">
            <a:xfrm>
              <a:off x="2944813" y="2074863"/>
              <a:ext cx="1027112" cy="960437"/>
            </a:xfrm>
            <a:prstGeom prst="rect">
              <a:avLst/>
            </a:prstGeom>
            <a:solidFill>
              <a:schemeClr val="accent3">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6" name="Rectangle 6"/>
            <p:cNvSpPr>
              <a:spLocks noChangeArrowheads="1"/>
            </p:cNvSpPr>
            <p:nvPr/>
          </p:nvSpPr>
          <p:spPr bwMode="auto">
            <a:xfrm>
              <a:off x="1825625" y="3217863"/>
              <a:ext cx="2443163" cy="1985962"/>
            </a:xfrm>
            <a:prstGeom prst="rect">
              <a:avLst/>
            </a:prstGeom>
            <a:solidFill>
              <a:schemeClr val="accent3">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grpSp>
          <p:nvGrpSpPr>
            <p:cNvPr id="7" name="Group 7"/>
            <p:cNvGrpSpPr>
              <a:grpSpLocks/>
            </p:cNvGrpSpPr>
            <p:nvPr/>
          </p:nvGrpSpPr>
          <p:grpSpPr bwMode="auto">
            <a:xfrm>
              <a:off x="1984375" y="5386448"/>
              <a:ext cx="639763" cy="274640"/>
              <a:chOff x="1250" y="3393"/>
              <a:chExt cx="403" cy="173"/>
            </a:xfrm>
          </p:grpSpPr>
          <p:sp>
            <p:nvSpPr>
              <p:cNvPr id="33" name="Oval 8"/>
              <p:cNvSpPr>
                <a:spLocks noChangeArrowheads="1"/>
              </p:cNvSpPr>
              <p:nvPr/>
            </p:nvSpPr>
            <p:spPr bwMode="auto">
              <a:xfrm>
                <a:off x="1250" y="3494"/>
                <a:ext cx="403" cy="72"/>
              </a:xfrm>
              <a:prstGeom prst="ellipse">
                <a:avLst/>
              </a:prstGeom>
              <a:solidFill>
                <a:srgbClr val="FFFFFF"/>
              </a:solidFill>
              <a:ln w="33338">
                <a:solidFill>
                  <a:srgbClr val="000000"/>
                </a:solidFill>
                <a:round/>
                <a:headEnd/>
                <a:tailEnd/>
              </a:ln>
            </p:spPr>
            <p:txBody>
              <a:bodyPr/>
              <a:lstStyle/>
              <a:p>
                <a:endParaRPr lang="en-US"/>
              </a:p>
            </p:txBody>
          </p:sp>
          <p:sp>
            <p:nvSpPr>
              <p:cNvPr id="34" name="Oval 9"/>
              <p:cNvSpPr>
                <a:spLocks noChangeArrowheads="1"/>
              </p:cNvSpPr>
              <p:nvPr/>
            </p:nvSpPr>
            <p:spPr bwMode="auto">
              <a:xfrm>
                <a:off x="1250" y="3465"/>
                <a:ext cx="403" cy="72"/>
              </a:xfrm>
              <a:prstGeom prst="ellipse">
                <a:avLst/>
              </a:prstGeom>
              <a:solidFill>
                <a:srgbClr val="FFFFFF"/>
              </a:solidFill>
              <a:ln w="33338">
                <a:solidFill>
                  <a:srgbClr val="000000"/>
                </a:solidFill>
                <a:round/>
                <a:headEnd/>
                <a:tailEnd/>
              </a:ln>
            </p:spPr>
            <p:txBody>
              <a:bodyPr/>
              <a:lstStyle/>
              <a:p>
                <a:endParaRPr lang="en-US"/>
              </a:p>
            </p:txBody>
          </p:sp>
          <p:sp>
            <p:nvSpPr>
              <p:cNvPr id="35" name="Oval 10"/>
              <p:cNvSpPr>
                <a:spLocks noChangeArrowheads="1"/>
              </p:cNvSpPr>
              <p:nvPr/>
            </p:nvSpPr>
            <p:spPr bwMode="auto">
              <a:xfrm>
                <a:off x="1250" y="3436"/>
                <a:ext cx="403" cy="58"/>
              </a:xfrm>
              <a:prstGeom prst="ellipse">
                <a:avLst/>
              </a:prstGeom>
              <a:solidFill>
                <a:srgbClr val="FFFFFF"/>
              </a:solidFill>
              <a:ln w="33338">
                <a:solidFill>
                  <a:srgbClr val="000000"/>
                </a:solidFill>
                <a:round/>
                <a:headEnd/>
                <a:tailEnd/>
              </a:ln>
            </p:spPr>
            <p:txBody>
              <a:bodyPr/>
              <a:lstStyle/>
              <a:p>
                <a:endParaRPr lang="en-US"/>
              </a:p>
            </p:txBody>
          </p:sp>
          <p:sp>
            <p:nvSpPr>
              <p:cNvPr id="36" name="Oval 11"/>
              <p:cNvSpPr>
                <a:spLocks noChangeArrowheads="1"/>
              </p:cNvSpPr>
              <p:nvPr/>
            </p:nvSpPr>
            <p:spPr bwMode="auto">
              <a:xfrm>
                <a:off x="1250" y="3393"/>
                <a:ext cx="403" cy="72"/>
              </a:xfrm>
              <a:prstGeom prst="ellipse">
                <a:avLst/>
              </a:prstGeom>
              <a:solidFill>
                <a:srgbClr val="FFFFFF"/>
              </a:solidFill>
              <a:ln w="33338">
                <a:solidFill>
                  <a:srgbClr val="000000"/>
                </a:solidFill>
                <a:round/>
                <a:headEnd/>
                <a:tailEnd/>
              </a:ln>
            </p:spPr>
            <p:txBody>
              <a:bodyPr/>
              <a:lstStyle/>
              <a:p>
                <a:endParaRPr lang="en-US"/>
              </a:p>
            </p:txBody>
          </p:sp>
        </p:grpSp>
        <p:sp>
          <p:nvSpPr>
            <p:cNvPr id="8" name="Rectangle 12"/>
            <p:cNvSpPr>
              <a:spLocks noChangeArrowheads="1"/>
            </p:cNvSpPr>
            <p:nvPr/>
          </p:nvSpPr>
          <p:spPr bwMode="auto">
            <a:xfrm>
              <a:off x="2259013" y="4999038"/>
              <a:ext cx="92075" cy="433387"/>
            </a:xfrm>
            <a:prstGeom prst="rect">
              <a:avLst/>
            </a:prstGeom>
            <a:solidFill>
              <a:srgbClr val="D9AA73"/>
            </a:solidFill>
            <a:ln w="9525">
              <a:noFill/>
              <a:miter lim="800000"/>
              <a:headEnd/>
              <a:tailEnd/>
            </a:ln>
          </p:spPr>
          <p:txBody>
            <a:bodyPr/>
            <a:lstStyle/>
            <a:p>
              <a:endParaRPr lang="en-US"/>
            </a:p>
          </p:txBody>
        </p:sp>
        <p:sp>
          <p:nvSpPr>
            <p:cNvPr id="9" name="Rectangle 16"/>
            <p:cNvSpPr>
              <a:spLocks noChangeArrowheads="1"/>
            </p:cNvSpPr>
            <p:nvPr/>
          </p:nvSpPr>
          <p:spPr bwMode="auto">
            <a:xfrm>
              <a:off x="1939925" y="4084638"/>
              <a:ext cx="798513" cy="1050925"/>
            </a:xfrm>
            <a:prstGeom prst="rect">
              <a:avLst/>
            </a:prstGeom>
            <a:solidFill>
              <a:schemeClr val="bg1"/>
            </a:solidFill>
            <a:ln w="28575">
              <a:solidFill>
                <a:srgbClr val="000000"/>
              </a:solidFill>
              <a:miter lim="800000"/>
              <a:headEnd/>
              <a:tailEnd/>
            </a:ln>
          </p:spPr>
          <p:txBody>
            <a:bodyPr/>
            <a:lstStyle/>
            <a:p>
              <a:endParaRPr lang="en-US"/>
            </a:p>
          </p:txBody>
        </p:sp>
        <p:sp>
          <p:nvSpPr>
            <p:cNvPr id="10" name="Freeform 17"/>
            <p:cNvSpPr>
              <a:spLocks/>
            </p:cNvSpPr>
            <p:nvPr/>
          </p:nvSpPr>
          <p:spPr bwMode="auto">
            <a:xfrm>
              <a:off x="2305050" y="3927311"/>
              <a:ext cx="46038" cy="112712"/>
            </a:xfrm>
            <a:custGeom>
              <a:avLst/>
              <a:gdLst>
                <a:gd name="T0" fmla="*/ 14 w 29"/>
                <a:gd name="T1" fmla="*/ 0 h 71"/>
                <a:gd name="T2" fmla="*/ 29 w 29"/>
                <a:gd name="T3" fmla="*/ 0 h 71"/>
                <a:gd name="T4" fmla="*/ 14 w 29"/>
                <a:gd name="T5" fmla="*/ 71 h 71"/>
                <a:gd name="T6" fmla="*/ 0 w 29"/>
                <a:gd name="T7" fmla="*/ 0 h 71"/>
                <a:gd name="T8" fmla="*/ 14 w 29"/>
                <a:gd name="T9" fmla="*/ 0 h 71"/>
                <a:gd name="T10" fmla="*/ 0 60000 65536"/>
                <a:gd name="T11" fmla="*/ 0 60000 65536"/>
                <a:gd name="T12" fmla="*/ 0 60000 65536"/>
                <a:gd name="T13" fmla="*/ 0 60000 65536"/>
                <a:gd name="T14" fmla="*/ 0 60000 65536"/>
                <a:gd name="T15" fmla="*/ 0 w 29"/>
                <a:gd name="T16" fmla="*/ 0 h 71"/>
                <a:gd name="T17" fmla="*/ 29 w 29"/>
                <a:gd name="T18" fmla="*/ 71 h 71"/>
              </a:gdLst>
              <a:ahLst/>
              <a:cxnLst>
                <a:cxn ang="T10">
                  <a:pos x="T0" y="T1"/>
                </a:cxn>
                <a:cxn ang="T11">
                  <a:pos x="T2" y="T3"/>
                </a:cxn>
                <a:cxn ang="T12">
                  <a:pos x="T4" y="T5"/>
                </a:cxn>
                <a:cxn ang="T13">
                  <a:pos x="T6" y="T7"/>
                </a:cxn>
                <a:cxn ang="T14">
                  <a:pos x="T8" y="T9"/>
                </a:cxn>
              </a:cxnLst>
              <a:rect l="T15" t="T16" r="T17" b="T18"/>
              <a:pathLst>
                <a:path w="29" h="71">
                  <a:moveTo>
                    <a:pt x="14" y="0"/>
                  </a:moveTo>
                  <a:lnTo>
                    <a:pt x="29" y="0"/>
                  </a:lnTo>
                  <a:lnTo>
                    <a:pt x="14" y="71"/>
                  </a:lnTo>
                  <a:lnTo>
                    <a:pt x="0" y="0"/>
                  </a:lnTo>
                  <a:lnTo>
                    <a:pt x="14" y="0"/>
                  </a:lnTo>
                  <a:close/>
                </a:path>
              </a:pathLst>
            </a:custGeom>
            <a:solidFill>
              <a:srgbClr val="000000"/>
            </a:solidFill>
            <a:ln w="33338">
              <a:solidFill>
                <a:srgbClr val="000000"/>
              </a:solidFill>
              <a:prstDash val="solid"/>
              <a:round/>
              <a:headEnd/>
              <a:tailEnd/>
            </a:ln>
          </p:spPr>
          <p:txBody>
            <a:bodyPr/>
            <a:lstStyle/>
            <a:p>
              <a:endParaRPr lang="en-US"/>
            </a:p>
          </p:txBody>
        </p:sp>
        <p:sp>
          <p:nvSpPr>
            <p:cNvPr id="11" name="Line 18"/>
            <p:cNvSpPr>
              <a:spLocks noChangeShapeType="1"/>
            </p:cNvSpPr>
            <p:nvPr/>
          </p:nvSpPr>
          <p:spPr bwMode="auto">
            <a:xfrm flipV="1">
              <a:off x="2327275" y="3787775"/>
              <a:ext cx="1588" cy="138113"/>
            </a:xfrm>
            <a:prstGeom prst="line">
              <a:avLst/>
            </a:prstGeom>
            <a:noFill/>
            <a:ln w="33338">
              <a:solidFill>
                <a:srgbClr val="000000"/>
              </a:solidFill>
              <a:round/>
              <a:headEnd/>
              <a:tailEnd/>
            </a:ln>
          </p:spPr>
          <p:txBody>
            <a:bodyPr/>
            <a:lstStyle/>
            <a:p>
              <a:endParaRPr lang="en-US"/>
            </a:p>
          </p:txBody>
        </p:sp>
        <p:sp>
          <p:nvSpPr>
            <p:cNvPr id="12" name="Freeform 19"/>
            <p:cNvSpPr>
              <a:spLocks/>
            </p:cNvSpPr>
            <p:nvPr/>
          </p:nvSpPr>
          <p:spPr bwMode="auto">
            <a:xfrm>
              <a:off x="3789363" y="3948113"/>
              <a:ext cx="44450" cy="114300"/>
            </a:xfrm>
            <a:custGeom>
              <a:avLst/>
              <a:gdLst>
                <a:gd name="T0" fmla="*/ 14 w 28"/>
                <a:gd name="T1" fmla="*/ 0 h 72"/>
                <a:gd name="T2" fmla="*/ 28 w 28"/>
                <a:gd name="T3" fmla="*/ 0 h 72"/>
                <a:gd name="T4" fmla="*/ 14 w 28"/>
                <a:gd name="T5" fmla="*/ 72 h 72"/>
                <a:gd name="T6" fmla="*/ 0 w 28"/>
                <a:gd name="T7" fmla="*/ 0 h 72"/>
                <a:gd name="T8" fmla="*/ 14 w 28"/>
                <a:gd name="T9" fmla="*/ 0 h 72"/>
                <a:gd name="T10" fmla="*/ 0 60000 65536"/>
                <a:gd name="T11" fmla="*/ 0 60000 65536"/>
                <a:gd name="T12" fmla="*/ 0 60000 65536"/>
                <a:gd name="T13" fmla="*/ 0 60000 65536"/>
                <a:gd name="T14" fmla="*/ 0 60000 65536"/>
                <a:gd name="T15" fmla="*/ 0 w 28"/>
                <a:gd name="T16" fmla="*/ 0 h 72"/>
                <a:gd name="T17" fmla="*/ 28 w 28"/>
                <a:gd name="T18" fmla="*/ 72 h 72"/>
              </a:gdLst>
              <a:ahLst/>
              <a:cxnLst>
                <a:cxn ang="T10">
                  <a:pos x="T0" y="T1"/>
                </a:cxn>
                <a:cxn ang="T11">
                  <a:pos x="T2" y="T3"/>
                </a:cxn>
                <a:cxn ang="T12">
                  <a:pos x="T4" y="T5"/>
                </a:cxn>
                <a:cxn ang="T13">
                  <a:pos x="T6" y="T7"/>
                </a:cxn>
                <a:cxn ang="T14">
                  <a:pos x="T8" y="T9"/>
                </a:cxn>
              </a:cxnLst>
              <a:rect l="T15" t="T16" r="T17" b="T18"/>
              <a:pathLst>
                <a:path w="28" h="72">
                  <a:moveTo>
                    <a:pt x="14" y="0"/>
                  </a:moveTo>
                  <a:lnTo>
                    <a:pt x="28" y="0"/>
                  </a:lnTo>
                  <a:lnTo>
                    <a:pt x="14" y="72"/>
                  </a:lnTo>
                  <a:lnTo>
                    <a:pt x="0" y="0"/>
                  </a:lnTo>
                  <a:lnTo>
                    <a:pt x="14" y="0"/>
                  </a:lnTo>
                  <a:close/>
                </a:path>
              </a:pathLst>
            </a:custGeom>
            <a:solidFill>
              <a:srgbClr val="000000"/>
            </a:solidFill>
            <a:ln w="33338">
              <a:solidFill>
                <a:srgbClr val="000000"/>
              </a:solidFill>
              <a:prstDash val="solid"/>
              <a:round/>
              <a:headEnd/>
              <a:tailEnd/>
            </a:ln>
          </p:spPr>
          <p:txBody>
            <a:bodyPr/>
            <a:lstStyle/>
            <a:p>
              <a:endParaRPr lang="en-US"/>
            </a:p>
          </p:txBody>
        </p:sp>
        <p:sp>
          <p:nvSpPr>
            <p:cNvPr id="13" name="Line 20"/>
            <p:cNvSpPr>
              <a:spLocks noChangeShapeType="1"/>
            </p:cNvSpPr>
            <p:nvPr/>
          </p:nvSpPr>
          <p:spPr bwMode="auto">
            <a:xfrm flipV="1">
              <a:off x="3811588" y="3787775"/>
              <a:ext cx="1587" cy="160338"/>
            </a:xfrm>
            <a:prstGeom prst="line">
              <a:avLst/>
            </a:prstGeom>
            <a:noFill/>
            <a:ln w="33338">
              <a:solidFill>
                <a:srgbClr val="000000"/>
              </a:solidFill>
              <a:round/>
              <a:headEnd/>
              <a:tailEnd/>
            </a:ln>
          </p:spPr>
          <p:txBody>
            <a:bodyPr/>
            <a:lstStyle/>
            <a:p>
              <a:endParaRPr lang="en-US"/>
            </a:p>
          </p:txBody>
        </p:sp>
        <p:sp>
          <p:nvSpPr>
            <p:cNvPr id="14" name="Rectangle 21"/>
            <p:cNvSpPr>
              <a:spLocks noChangeArrowheads="1"/>
            </p:cNvSpPr>
            <p:nvPr/>
          </p:nvSpPr>
          <p:spPr bwMode="auto">
            <a:xfrm>
              <a:off x="2132013" y="4346575"/>
              <a:ext cx="432603"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UNIX</a:t>
              </a:r>
              <a:endParaRPr lang="en-GB" dirty="0"/>
            </a:p>
          </p:txBody>
        </p:sp>
        <p:sp>
          <p:nvSpPr>
            <p:cNvPr id="15" name="Rectangle 22"/>
            <p:cNvSpPr>
              <a:spLocks noChangeArrowheads="1"/>
            </p:cNvSpPr>
            <p:nvPr/>
          </p:nvSpPr>
          <p:spPr bwMode="auto">
            <a:xfrm>
              <a:off x="2224088" y="4551363"/>
              <a:ext cx="270141" cy="270503"/>
            </a:xfrm>
            <a:prstGeom prst="rect">
              <a:avLst/>
            </a:prstGeom>
            <a:noFill/>
            <a:ln w="9525">
              <a:noFill/>
              <a:miter lim="800000"/>
              <a:headEnd/>
              <a:tailEnd/>
            </a:ln>
          </p:spPr>
          <p:txBody>
            <a:bodyPr wrap="none" lIns="0" tIns="0" rIns="0" bIns="0">
              <a:spAutoFit/>
            </a:bodyPr>
            <a:lstStyle/>
            <a:p>
              <a:r>
                <a:rPr lang="en-GB" sz="1400" dirty="0">
                  <a:solidFill>
                    <a:srgbClr val="000000"/>
                  </a:solidFill>
                  <a:latin typeface="Arial" charset="0"/>
                </a:rPr>
                <a:t>file</a:t>
              </a:r>
              <a:endParaRPr lang="en-GB" sz="2000" dirty="0"/>
            </a:p>
          </p:txBody>
        </p:sp>
        <p:sp>
          <p:nvSpPr>
            <p:cNvPr id="16" name="Rectangle 23"/>
            <p:cNvSpPr>
              <a:spLocks noChangeArrowheads="1"/>
            </p:cNvSpPr>
            <p:nvPr/>
          </p:nvSpPr>
          <p:spPr bwMode="auto">
            <a:xfrm>
              <a:off x="2063750" y="4757738"/>
              <a:ext cx="574285"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system</a:t>
              </a:r>
              <a:endParaRPr lang="en-GB" dirty="0"/>
            </a:p>
          </p:txBody>
        </p:sp>
        <p:sp>
          <p:nvSpPr>
            <p:cNvPr id="17" name="Rectangle 39"/>
            <p:cNvSpPr>
              <a:spLocks noChangeArrowheads="1"/>
            </p:cNvSpPr>
            <p:nvPr/>
          </p:nvSpPr>
          <p:spPr bwMode="auto">
            <a:xfrm>
              <a:off x="3400425" y="4084638"/>
              <a:ext cx="776288" cy="1027112"/>
            </a:xfrm>
            <a:prstGeom prst="rect">
              <a:avLst/>
            </a:prstGeom>
            <a:solidFill>
              <a:srgbClr val="FFFFFF"/>
            </a:solidFill>
            <a:ln w="28575">
              <a:solidFill>
                <a:schemeClr val="tx1"/>
              </a:solidFill>
              <a:miter lim="800000"/>
              <a:headEnd/>
              <a:tailEnd/>
            </a:ln>
          </p:spPr>
          <p:txBody>
            <a:bodyPr/>
            <a:lstStyle/>
            <a:p>
              <a:endParaRPr lang="en-US"/>
            </a:p>
          </p:txBody>
        </p:sp>
        <p:sp>
          <p:nvSpPr>
            <p:cNvPr id="18" name="Rectangle 41"/>
            <p:cNvSpPr>
              <a:spLocks noChangeArrowheads="1"/>
            </p:cNvSpPr>
            <p:nvPr/>
          </p:nvSpPr>
          <p:spPr bwMode="auto">
            <a:xfrm>
              <a:off x="3629025" y="4437063"/>
              <a:ext cx="362707"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NFS</a:t>
              </a:r>
              <a:endParaRPr lang="en-GB" dirty="0"/>
            </a:p>
          </p:txBody>
        </p:sp>
        <p:sp>
          <p:nvSpPr>
            <p:cNvPr id="19" name="Rectangle 42"/>
            <p:cNvSpPr>
              <a:spLocks noChangeArrowheads="1"/>
            </p:cNvSpPr>
            <p:nvPr/>
          </p:nvSpPr>
          <p:spPr bwMode="auto">
            <a:xfrm>
              <a:off x="3582988" y="4643438"/>
              <a:ext cx="493054" cy="270503"/>
            </a:xfrm>
            <a:prstGeom prst="rect">
              <a:avLst/>
            </a:prstGeom>
            <a:noFill/>
            <a:ln w="9525">
              <a:noFill/>
              <a:miter lim="800000"/>
              <a:headEnd/>
              <a:tailEnd/>
            </a:ln>
          </p:spPr>
          <p:txBody>
            <a:bodyPr wrap="none" lIns="0" tIns="0" rIns="0" bIns="0">
              <a:spAutoFit/>
            </a:bodyPr>
            <a:lstStyle/>
            <a:p>
              <a:r>
                <a:rPr lang="en-GB" sz="1400" dirty="0">
                  <a:solidFill>
                    <a:srgbClr val="000000"/>
                  </a:solidFill>
                  <a:latin typeface="Arial" charset="0"/>
                </a:rPr>
                <a:t>client</a:t>
              </a:r>
              <a:endParaRPr lang="en-GB" sz="2000" dirty="0"/>
            </a:p>
          </p:txBody>
        </p:sp>
        <p:sp>
          <p:nvSpPr>
            <p:cNvPr id="20" name="Rectangle 52"/>
            <p:cNvSpPr>
              <a:spLocks noChangeArrowheads="1"/>
            </p:cNvSpPr>
            <p:nvPr/>
          </p:nvSpPr>
          <p:spPr bwMode="auto">
            <a:xfrm>
              <a:off x="1825625" y="2074863"/>
              <a:ext cx="1027113" cy="960437"/>
            </a:xfrm>
            <a:prstGeom prst="rect">
              <a:avLst/>
            </a:prstGeom>
            <a:solidFill>
              <a:schemeClr val="accent3">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21" name="Rectangle 53"/>
            <p:cNvSpPr>
              <a:spLocks noChangeArrowheads="1"/>
            </p:cNvSpPr>
            <p:nvPr/>
          </p:nvSpPr>
          <p:spPr bwMode="auto">
            <a:xfrm>
              <a:off x="1895475" y="2382838"/>
              <a:ext cx="882208"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Application</a:t>
              </a:r>
              <a:endParaRPr lang="en-GB" dirty="0"/>
            </a:p>
          </p:txBody>
        </p:sp>
        <p:sp>
          <p:nvSpPr>
            <p:cNvPr id="22" name="Rectangle 54"/>
            <p:cNvSpPr>
              <a:spLocks noChangeArrowheads="1"/>
            </p:cNvSpPr>
            <p:nvPr/>
          </p:nvSpPr>
          <p:spPr bwMode="auto">
            <a:xfrm>
              <a:off x="2001838" y="2587625"/>
              <a:ext cx="672518"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program</a:t>
              </a:r>
              <a:endParaRPr lang="en-GB" dirty="0"/>
            </a:p>
          </p:txBody>
        </p:sp>
        <p:sp>
          <p:nvSpPr>
            <p:cNvPr id="24" name="Rectangle 56"/>
            <p:cNvSpPr>
              <a:spLocks noChangeArrowheads="1"/>
            </p:cNvSpPr>
            <p:nvPr/>
          </p:nvSpPr>
          <p:spPr bwMode="auto">
            <a:xfrm>
              <a:off x="3019425" y="2382838"/>
              <a:ext cx="882208"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Application</a:t>
              </a:r>
              <a:endParaRPr lang="en-GB" dirty="0"/>
            </a:p>
          </p:txBody>
        </p:sp>
        <p:sp>
          <p:nvSpPr>
            <p:cNvPr id="25" name="Rectangle 57"/>
            <p:cNvSpPr>
              <a:spLocks noChangeArrowheads="1"/>
            </p:cNvSpPr>
            <p:nvPr/>
          </p:nvSpPr>
          <p:spPr bwMode="auto">
            <a:xfrm>
              <a:off x="3127376" y="2587625"/>
              <a:ext cx="672518" cy="231860"/>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program</a:t>
              </a:r>
              <a:endParaRPr lang="en-GB" dirty="0"/>
            </a:p>
          </p:txBody>
        </p:sp>
        <p:sp>
          <p:nvSpPr>
            <p:cNvPr id="26" name="Rectangle 58"/>
            <p:cNvSpPr>
              <a:spLocks noChangeArrowheads="1"/>
            </p:cNvSpPr>
            <p:nvPr/>
          </p:nvSpPr>
          <p:spPr bwMode="auto">
            <a:xfrm>
              <a:off x="2305050" y="2943225"/>
              <a:ext cx="114300" cy="365125"/>
            </a:xfrm>
            <a:prstGeom prst="rect">
              <a:avLst/>
            </a:prstGeom>
            <a:solidFill>
              <a:srgbClr val="D9AA73"/>
            </a:solidFill>
            <a:ln w="9525">
              <a:noFill/>
              <a:miter lim="800000"/>
              <a:headEnd/>
              <a:tailEnd/>
            </a:ln>
          </p:spPr>
          <p:txBody>
            <a:bodyPr/>
            <a:lstStyle/>
            <a:p>
              <a:endParaRPr lang="en-US"/>
            </a:p>
          </p:txBody>
        </p:sp>
        <p:sp>
          <p:nvSpPr>
            <p:cNvPr id="28" name="Rectangle 63"/>
            <p:cNvSpPr>
              <a:spLocks noChangeArrowheads="1"/>
            </p:cNvSpPr>
            <p:nvPr/>
          </p:nvSpPr>
          <p:spPr bwMode="auto">
            <a:xfrm>
              <a:off x="2806700" y="4026659"/>
              <a:ext cx="525463" cy="1085091"/>
            </a:xfrm>
            <a:prstGeom prst="rect">
              <a:avLst/>
            </a:prstGeom>
            <a:solidFill>
              <a:srgbClr val="FFFFFF"/>
            </a:solidFill>
            <a:ln w="28575">
              <a:solidFill>
                <a:schemeClr val="tx1"/>
              </a:solidFill>
              <a:miter lim="800000"/>
              <a:headEnd/>
              <a:tailEnd/>
            </a:ln>
          </p:spPr>
          <p:txBody>
            <a:bodyPr/>
            <a:lstStyle/>
            <a:p>
              <a:endParaRPr lang="en-US"/>
            </a:p>
          </p:txBody>
        </p:sp>
        <p:sp>
          <p:nvSpPr>
            <p:cNvPr id="29" name="Freeform 65"/>
            <p:cNvSpPr>
              <a:spLocks/>
            </p:cNvSpPr>
            <p:nvPr/>
          </p:nvSpPr>
          <p:spPr bwMode="auto">
            <a:xfrm>
              <a:off x="3035300" y="3909766"/>
              <a:ext cx="46038" cy="112712"/>
            </a:xfrm>
            <a:custGeom>
              <a:avLst/>
              <a:gdLst>
                <a:gd name="T0" fmla="*/ 14 w 29"/>
                <a:gd name="T1" fmla="*/ 0 h 71"/>
                <a:gd name="T2" fmla="*/ 29 w 29"/>
                <a:gd name="T3" fmla="*/ 0 h 71"/>
                <a:gd name="T4" fmla="*/ 14 w 29"/>
                <a:gd name="T5" fmla="*/ 71 h 71"/>
                <a:gd name="T6" fmla="*/ 0 w 29"/>
                <a:gd name="T7" fmla="*/ 0 h 71"/>
                <a:gd name="T8" fmla="*/ 14 w 29"/>
                <a:gd name="T9" fmla="*/ 0 h 71"/>
                <a:gd name="T10" fmla="*/ 0 60000 65536"/>
                <a:gd name="T11" fmla="*/ 0 60000 65536"/>
                <a:gd name="T12" fmla="*/ 0 60000 65536"/>
                <a:gd name="T13" fmla="*/ 0 60000 65536"/>
                <a:gd name="T14" fmla="*/ 0 60000 65536"/>
                <a:gd name="T15" fmla="*/ 0 w 29"/>
                <a:gd name="T16" fmla="*/ 0 h 71"/>
                <a:gd name="T17" fmla="*/ 29 w 29"/>
                <a:gd name="T18" fmla="*/ 71 h 71"/>
              </a:gdLst>
              <a:ahLst/>
              <a:cxnLst>
                <a:cxn ang="T10">
                  <a:pos x="T0" y="T1"/>
                </a:cxn>
                <a:cxn ang="T11">
                  <a:pos x="T2" y="T3"/>
                </a:cxn>
                <a:cxn ang="T12">
                  <a:pos x="T4" y="T5"/>
                </a:cxn>
                <a:cxn ang="T13">
                  <a:pos x="T6" y="T7"/>
                </a:cxn>
                <a:cxn ang="T14">
                  <a:pos x="T8" y="T9"/>
                </a:cxn>
              </a:cxnLst>
              <a:rect l="T15" t="T16" r="T17" b="T18"/>
              <a:pathLst>
                <a:path w="29" h="71">
                  <a:moveTo>
                    <a:pt x="14" y="0"/>
                  </a:moveTo>
                  <a:lnTo>
                    <a:pt x="29" y="0"/>
                  </a:lnTo>
                  <a:lnTo>
                    <a:pt x="14" y="71"/>
                  </a:lnTo>
                  <a:lnTo>
                    <a:pt x="0" y="0"/>
                  </a:lnTo>
                  <a:lnTo>
                    <a:pt x="14" y="0"/>
                  </a:lnTo>
                  <a:close/>
                </a:path>
              </a:pathLst>
            </a:custGeom>
            <a:solidFill>
              <a:srgbClr val="000000"/>
            </a:solidFill>
            <a:ln w="33338">
              <a:solidFill>
                <a:srgbClr val="000000"/>
              </a:solidFill>
              <a:prstDash val="solid"/>
              <a:round/>
              <a:headEnd/>
              <a:tailEnd/>
            </a:ln>
          </p:spPr>
          <p:txBody>
            <a:bodyPr/>
            <a:lstStyle/>
            <a:p>
              <a:endParaRPr lang="en-US"/>
            </a:p>
          </p:txBody>
        </p:sp>
        <p:sp>
          <p:nvSpPr>
            <p:cNvPr id="30" name="Line 66"/>
            <p:cNvSpPr>
              <a:spLocks noChangeShapeType="1"/>
            </p:cNvSpPr>
            <p:nvPr/>
          </p:nvSpPr>
          <p:spPr bwMode="auto">
            <a:xfrm flipV="1">
              <a:off x="3057525" y="3832144"/>
              <a:ext cx="1588" cy="138113"/>
            </a:xfrm>
            <a:prstGeom prst="line">
              <a:avLst/>
            </a:prstGeom>
            <a:noFill/>
            <a:ln w="33338">
              <a:solidFill>
                <a:srgbClr val="000000"/>
              </a:solidFill>
              <a:round/>
              <a:headEnd/>
              <a:tailEnd/>
            </a:ln>
          </p:spPr>
          <p:txBody>
            <a:bodyPr/>
            <a:lstStyle/>
            <a:p>
              <a:endParaRPr lang="en-US"/>
            </a:p>
          </p:txBody>
        </p:sp>
        <p:sp>
          <p:nvSpPr>
            <p:cNvPr id="31" name="Rectangle 67"/>
            <p:cNvSpPr>
              <a:spLocks noChangeArrowheads="1"/>
            </p:cNvSpPr>
            <p:nvPr/>
          </p:nvSpPr>
          <p:spPr bwMode="auto">
            <a:xfrm>
              <a:off x="1939925" y="3514725"/>
              <a:ext cx="2260600" cy="296863"/>
            </a:xfrm>
            <a:prstGeom prst="rect">
              <a:avLst/>
            </a:prstGeom>
            <a:solidFill>
              <a:srgbClr val="FFFFFF"/>
            </a:solidFill>
            <a:ln w="28575">
              <a:solidFill>
                <a:schemeClr val="tx1"/>
              </a:solidFill>
              <a:miter lim="800000"/>
              <a:headEnd/>
              <a:tailEnd/>
            </a:ln>
          </p:spPr>
          <p:txBody>
            <a:bodyPr/>
            <a:lstStyle/>
            <a:p>
              <a:endParaRPr lang="en-US"/>
            </a:p>
          </p:txBody>
        </p:sp>
        <p:sp>
          <p:nvSpPr>
            <p:cNvPr id="32" name="Rectangle 69"/>
            <p:cNvSpPr>
              <a:spLocks noChangeArrowheads="1"/>
            </p:cNvSpPr>
            <p:nvPr/>
          </p:nvSpPr>
          <p:spPr bwMode="auto">
            <a:xfrm>
              <a:off x="2312987" y="3541713"/>
              <a:ext cx="1650994" cy="270503"/>
            </a:xfrm>
            <a:prstGeom prst="rect">
              <a:avLst/>
            </a:prstGeom>
            <a:noFill/>
            <a:ln w="9525">
              <a:noFill/>
              <a:miter lim="800000"/>
              <a:headEnd/>
              <a:tailEnd/>
            </a:ln>
          </p:spPr>
          <p:txBody>
            <a:bodyPr wrap="none" lIns="0" tIns="0" rIns="0" bIns="0">
              <a:spAutoFit/>
            </a:bodyPr>
            <a:lstStyle/>
            <a:p>
              <a:r>
                <a:rPr lang="en-GB" sz="1400" dirty="0">
                  <a:solidFill>
                    <a:srgbClr val="000000"/>
                  </a:solidFill>
                  <a:latin typeface="Arial" charset="0"/>
                </a:rPr>
                <a:t>Virtual file system</a:t>
              </a:r>
              <a:endParaRPr lang="en-GB" sz="2000" dirty="0"/>
            </a:p>
          </p:txBody>
        </p:sp>
        <p:sp>
          <p:nvSpPr>
            <p:cNvPr id="27" name="Rectangle 59"/>
            <p:cNvSpPr>
              <a:spLocks noChangeArrowheads="1"/>
            </p:cNvSpPr>
            <p:nvPr/>
          </p:nvSpPr>
          <p:spPr bwMode="auto">
            <a:xfrm>
              <a:off x="3378200" y="2943225"/>
              <a:ext cx="114300" cy="365125"/>
            </a:xfrm>
            <a:prstGeom prst="rect">
              <a:avLst/>
            </a:prstGeom>
            <a:solidFill>
              <a:srgbClr val="D9AA73"/>
            </a:solidFill>
            <a:ln w="9525">
              <a:noFill/>
              <a:miter lim="800000"/>
              <a:headEnd/>
              <a:tailEnd/>
            </a:ln>
          </p:spPr>
          <p:txBody>
            <a:bodyPr/>
            <a:lstStyle/>
            <a:p>
              <a:endParaRPr lang="en-US"/>
            </a:p>
          </p:txBody>
        </p:sp>
      </p:grpSp>
      <p:grpSp>
        <p:nvGrpSpPr>
          <p:cNvPr id="56" name="Group 55"/>
          <p:cNvGrpSpPr/>
          <p:nvPr/>
        </p:nvGrpSpPr>
        <p:grpSpPr>
          <a:xfrm>
            <a:off x="5791200" y="1676400"/>
            <a:ext cx="2401887" cy="3008363"/>
            <a:chOff x="6551613" y="1892300"/>
            <a:chExt cx="2693987" cy="3859213"/>
          </a:xfrm>
        </p:grpSpPr>
        <p:sp>
          <p:nvSpPr>
            <p:cNvPr id="57" name="Rectangle 4"/>
            <p:cNvSpPr>
              <a:spLocks noChangeArrowheads="1"/>
            </p:cNvSpPr>
            <p:nvPr/>
          </p:nvSpPr>
          <p:spPr bwMode="auto">
            <a:xfrm>
              <a:off x="6551613" y="1892300"/>
              <a:ext cx="2693987" cy="3859213"/>
            </a:xfrm>
            <a:prstGeom prst="rect">
              <a:avLst/>
            </a:prstGeom>
            <a:solidFill>
              <a:schemeClr val="accent6">
                <a:lumMod val="40000"/>
                <a:lumOff val="6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
          <p:nvSpPr>
            <p:cNvPr id="58" name="Rectangle 24"/>
            <p:cNvSpPr>
              <a:spLocks noChangeArrowheads="1"/>
            </p:cNvSpPr>
            <p:nvPr/>
          </p:nvSpPr>
          <p:spPr bwMode="auto">
            <a:xfrm>
              <a:off x="6688138" y="3217863"/>
              <a:ext cx="2443162" cy="1985962"/>
            </a:xfrm>
            <a:prstGeom prst="rect">
              <a:avLst/>
            </a:prstGeom>
            <a:solidFill>
              <a:schemeClr val="accent3">
                <a:lumMod val="60000"/>
                <a:lumOff val="40000"/>
              </a:schemeClr>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grpSp>
          <p:nvGrpSpPr>
            <p:cNvPr id="59" name="Group 25"/>
            <p:cNvGrpSpPr>
              <a:grpSpLocks/>
            </p:cNvGrpSpPr>
            <p:nvPr/>
          </p:nvGrpSpPr>
          <p:grpSpPr bwMode="auto">
            <a:xfrm>
              <a:off x="8378825" y="5386448"/>
              <a:ext cx="615950" cy="274640"/>
              <a:chOff x="5278" y="3393"/>
              <a:chExt cx="388" cy="173"/>
            </a:xfrm>
          </p:grpSpPr>
          <p:sp>
            <p:nvSpPr>
              <p:cNvPr id="70" name="Oval 26"/>
              <p:cNvSpPr>
                <a:spLocks noChangeArrowheads="1"/>
              </p:cNvSpPr>
              <p:nvPr/>
            </p:nvSpPr>
            <p:spPr bwMode="auto">
              <a:xfrm>
                <a:off x="5278" y="3494"/>
                <a:ext cx="388" cy="72"/>
              </a:xfrm>
              <a:prstGeom prst="ellipse">
                <a:avLst/>
              </a:prstGeom>
              <a:solidFill>
                <a:srgbClr val="FFFFFF"/>
              </a:solidFill>
              <a:ln w="33338">
                <a:solidFill>
                  <a:srgbClr val="000000"/>
                </a:solidFill>
                <a:round/>
                <a:headEnd/>
                <a:tailEnd/>
              </a:ln>
            </p:spPr>
            <p:txBody>
              <a:bodyPr/>
              <a:lstStyle/>
              <a:p>
                <a:endParaRPr lang="en-US"/>
              </a:p>
            </p:txBody>
          </p:sp>
          <p:sp>
            <p:nvSpPr>
              <p:cNvPr id="71" name="Oval 27"/>
              <p:cNvSpPr>
                <a:spLocks noChangeArrowheads="1"/>
              </p:cNvSpPr>
              <p:nvPr/>
            </p:nvSpPr>
            <p:spPr bwMode="auto">
              <a:xfrm>
                <a:off x="5278" y="3465"/>
                <a:ext cx="388" cy="72"/>
              </a:xfrm>
              <a:prstGeom prst="ellipse">
                <a:avLst/>
              </a:prstGeom>
              <a:solidFill>
                <a:srgbClr val="FFFFFF"/>
              </a:solidFill>
              <a:ln w="33338">
                <a:solidFill>
                  <a:srgbClr val="000000"/>
                </a:solidFill>
                <a:round/>
                <a:headEnd/>
                <a:tailEnd/>
              </a:ln>
            </p:spPr>
            <p:txBody>
              <a:bodyPr/>
              <a:lstStyle/>
              <a:p>
                <a:endParaRPr lang="en-US"/>
              </a:p>
            </p:txBody>
          </p:sp>
          <p:sp>
            <p:nvSpPr>
              <p:cNvPr id="72" name="Oval 28"/>
              <p:cNvSpPr>
                <a:spLocks noChangeArrowheads="1"/>
              </p:cNvSpPr>
              <p:nvPr/>
            </p:nvSpPr>
            <p:spPr bwMode="auto">
              <a:xfrm>
                <a:off x="5278" y="3436"/>
                <a:ext cx="388" cy="58"/>
              </a:xfrm>
              <a:prstGeom prst="ellipse">
                <a:avLst/>
              </a:prstGeom>
              <a:solidFill>
                <a:srgbClr val="FFFFFF"/>
              </a:solidFill>
              <a:ln w="33338">
                <a:solidFill>
                  <a:srgbClr val="000000"/>
                </a:solidFill>
                <a:round/>
                <a:headEnd/>
                <a:tailEnd/>
              </a:ln>
            </p:spPr>
            <p:txBody>
              <a:bodyPr/>
              <a:lstStyle/>
              <a:p>
                <a:endParaRPr lang="en-US"/>
              </a:p>
            </p:txBody>
          </p:sp>
          <p:sp>
            <p:nvSpPr>
              <p:cNvPr id="73" name="Oval 29"/>
              <p:cNvSpPr>
                <a:spLocks noChangeArrowheads="1"/>
              </p:cNvSpPr>
              <p:nvPr/>
            </p:nvSpPr>
            <p:spPr bwMode="auto">
              <a:xfrm>
                <a:off x="5278" y="3393"/>
                <a:ext cx="388" cy="72"/>
              </a:xfrm>
              <a:prstGeom prst="ellipse">
                <a:avLst/>
              </a:prstGeom>
              <a:solidFill>
                <a:srgbClr val="FFFFFF"/>
              </a:solidFill>
              <a:ln w="33338">
                <a:solidFill>
                  <a:srgbClr val="000000"/>
                </a:solidFill>
                <a:round/>
                <a:headEnd/>
                <a:tailEnd/>
              </a:ln>
            </p:spPr>
            <p:txBody>
              <a:bodyPr/>
              <a:lstStyle/>
              <a:p>
                <a:endParaRPr lang="en-US"/>
              </a:p>
            </p:txBody>
          </p:sp>
        </p:grpSp>
        <p:sp>
          <p:nvSpPr>
            <p:cNvPr id="60" name="Rectangle 30"/>
            <p:cNvSpPr>
              <a:spLocks noChangeArrowheads="1"/>
            </p:cNvSpPr>
            <p:nvPr/>
          </p:nvSpPr>
          <p:spPr bwMode="auto">
            <a:xfrm>
              <a:off x="8629650" y="4975225"/>
              <a:ext cx="90488" cy="457200"/>
            </a:xfrm>
            <a:prstGeom prst="rect">
              <a:avLst/>
            </a:prstGeom>
            <a:solidFill>
              <a:srgbClr val="D9AA73"/>
            </a:solidFill>
            <a:ln w="9525">
              <a:noFill/>
              <a:miter lim="800000"/>
              <a:headEnd/>
              <a:tailEnd/>
            </a:ln>
          </p:spPr>
          <p:txBody>
            <a:bodyPr/>
            <a:lstStyle/>
            <a:p>
              <a:endParaRPr lang="en-US"/>
            </a:p>
          </p:txBody>
        </p:sp>
        <p:sp>
          <p:nvSpPr>
            <p:cNvPr id="61" name="Rectangle 43"/>
            <p:cNvSpPr>
              <a:spLocks noChangeArrowheads="1"/>
            </p:cNvSpPr>
            <p:nvPr/>
          </p:nvSpPr>
          <p:spPr bwMode="auto">
            <a:xfrm>
              <a:off x="6802438" y="4084638"/>
              <a:ext cx="776287" cy="1027112"/>
            </a:xfrm>
            <a:prstGeom prst="rect">
              <a:avLst/>
            </a:prstGeom>
            <a:solidFill>
              <a:srgbClr val="FFFFFF"/>
            </a:solidFill>
            <a:ln w="28575">
              <a:solidFill>
                <a:schemeClr val="tx1"/>
              </a:solidFill>
              <a:miter lim="800000"/>
              <a:headEnd/>
              <a:tailEnd/>
            </a:ln>
          </p:spPr>
          <p:txBody>
            <a:bodyPr/>
            <a:lstStyle/>
            <a:p>
              <a:endParaRPr lang="en-US"/>
            </a:p>
          </p:txBody>
        </p:sp>
        <p:sp>
          <p:nvSpPr>
            <p:cNvPr id="62" name="Rectangle 45"/>
            <p:cNvSpPr>
              <a:spLocks noChangeArrowheads="1"/>
            </p:cNvSpPr>
            <p:nvPr/>
          </p:nvSpPr>
          <p:spPr bwMode="auto">
            <a:xfrm>
              <a:off x="7031039" y="4437063"/>
              <a:ext cx="345207" cy="231043"/>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NFS</a:t>
              </a:r>
              <a:endParaRPr lang="en-GB" dirty="0"/>
            </a:p>
          </p:txBody>
        </p:sp>
        <p:sp>
          <p:nvSpPr>
            <p:cNvPr id="63" name="Rectangle 46"/>
            <p:cNvSpPr>
              <a:spLocks noChangeArrowheads="1"/>
            </p:cNvSpPr>
            <p:nvPr/>
          </p:nvSpPr>
          <p:spPr bwMode="auto">
            <a:xfrm>
              <a:off x="6938963" y="4643438"/>
              <a:ext cx="478255" cy="231043"/>
            </a:xfrm>
            <a:prstGeom prst="rect">
              <a:avLst/>
            </a:prstGeom>
            <a:noFill/>
            <a:ln w="9525">
              <a:noFill/>
              <a:miter lim="800000"/>
              <a:headEnd/>
              <a:tailEnd/>
            </a:ln>
          </p:spPr>
          <p:txBody>
            <a:bodyPr wrap="none" lIns="0" tIns="0" rIns="0" bIns="0">
              <a:spAutoFit/>
            </a:bodyPr>
            <a:lstStyle/>
            <a:p>
              <a:r>
                <a:rPr lang="en-GB" sz="1200" dirty="0" smtClean="0">
                  <a:solidFill>
                    <a:srgbClr val="000000"/>
                  </a:solidFill>
                  <a:latin typeface="Arial" charset="0"/>
                </a:rPr>
                <a:t>server</a:t>
              </a:r>
              <a:endParaRPr lang="en-GB" dirty="0"/>
            </a:p>
          </p:txBody>
        </p:sp>
        <p:sp>
          <p:nvSpPr>
            <p:cNvPr id="64" name="Rectangle 47"/>
            <p:cNvSpPr>
              <a:spLocks noChangeArrowheads="1"/>
            </p:cNvSpPr>
            <p:nvPr/>
          </p:nvSpPr>
          <p:spPr bwMode="auto">
            <a:xfrm>
              <a:off x="8286750" y="4084638"/>
              <a:ext cx="776288" cy="1027112"/>
            </a:xfrm>
            <a:prstGeom prst="rect">
              <a:avLst/>
            </a:prstGeom>
            <a:solidFill>
              <a:srgbClr val="FFFFFF"/>
            </a:solidFill>
            <a:ln w="28575">
              <a:solidFill>
                <a:schemeClr val="tx1"/>
              </a:solidFill>
              <a:miter lim="800000"/>
              <a:headEnd/>
              <a:tailEnd/>
            </a:ln>
          </p:spPr>
          <p:txBody>
            <a:bodyPr/>
            <a:lstStyle/>
            <a:p>
              <a:endParaRPr lang="en-US"/>
            </a:p>
          </p:txBody>
        </p:sp>
        <p:sp>
          <p:nvSpPr>
            <p:cNvPr id="65" name="Rectangle 49"/>
            <p:cNvSpPr>
              <a:spLocks noChangeArrowheads="1"/>
            </p:cNvSpPr>
            <p:nvPr/>
          </p:nvSpPr>
          <p:spPr bwMode="auto">
            <a:xfrm>
              <a:off x="8458200" y="4346575"/>
              <a:ext cx="411731" cy="231043"/>
            </a:xfrm>
            <a:prstGeom prst="rect">
              <a:avLst/>
            </a:prstGeom>
            <a:noFill/>
            <a:ln w="9525">
              <a:noFill/>
              <a:miter lim="800000"/>
              <a:headEnd/>
              <a:tailEnd/>
            </a:ln>
          </p:spPr>
          <p:txBody>
            <a:bodyPr wrap="none" lIns="0" tIns="0" rIns="0" bIns="0">
              <a:spAutoFit/>
            </a:bodyPr>
            <a:lstStyle/>
            <a:p>
              <a:r>
                <a:rPr lang="en-GB" sz="1200">
                  <a:solidFill>
                    <a:srgbClr val="000000"/>
                  </a:solidFill>
                  <a:latin typeface="Arial" charset="0"/>
                </a:rPr>
                <a:t>UNIX</a:t>
              </a:r>
              <a:endParaRPr lang="en-GB"/>
            </a:p>
          </p:txBody>
        </p:sp>
        <p:sp>
          <p:nvSpPr>
            <p:cNvPr id="66" name="Rectangle 50"/>
            <p:cNvSpPr>
              <a:spLocks noChangeArrowheads="1"/>
            </p:cNvSpPr>
            <p:nvPr/>
          </p:nvSpPr>
          <p:spPr bwMode="auto">
            <a:xfrm>
              <a:off x="8548688" y="4551363"/>
              <a:ext cx="219349" cy="231043"/>
            </a:xfrm>
            <a:prstGeom prst="rect">
              <a:avLst/>
            </a:prstGeom>
            <a:noFill/>
            <a:ln w="9525">
              <a:noFill/>
              <a:miter lim="800000"/>
              <a:headEnd/>
              <a:tailEnd/>
            </a:ln>
          </p:spPr>
          <p:txBody>
            <a:bodyPr wrap="none" lIns="0" tIns="0" rIns="0" bIns="0">
              <a:spAutoFit/>
            </a:bodyPr>
            <a:lstStyle/>
            <a:p>
              <a:r>
                <a:rPr lang="en-GB" sz="1200">
                  <a:solidFill>
                    <a:srgbClr val="000000"/>
                  </a:solidFill>
                  <a:latin typeface="Arial" charset="0"/>
                </a:rPr>
                <a:t>file</a:t>
              </a:r>
              <a:endParaRPr lang="en-GB"/>
            </a:p>
          </p:txBody>
        </p:sp>
        <p:sp>
          <p:nvSpPr>
            <p:cNvPr id="67" name="Rectangle 51"/>
            <p:cNvSpPr>
              <a:spLocks noChangeArrowheads="1"/>
            </p:cNvSpPr>
            <p:nvPr/>
          </p:nvSpPr>
          <p:spPr bwMode="auto">
            <a:xfrm>
              <a:off x="8388350" y="4757738"/>
              <a:ext cx="546576" cy="231043"/>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system</a:t>
              </a:r>
              <a:endParaRPr lang="en-GB" dirty="0"/>
            </a:p>
          </p:txBody>
        </p:sp>
        <p:sp>
          <p:nvSpPr>
            <p:cNvPr id="68" name="Rectangle 60"/>
            <p:cNvSpPr>
              <a:spLocks noChangeArrowheads="1"/>
            </p:cNvSpPr>
            <p:nvPr/>
          </p:nvSpPr>
          <p:spPr bwMode="auto">
            <a:xfrm>
              <a:off x="6780213" y="3514725"/>
              <a:ext cx="2260600" cy="296863"/>
            </a:xfrm>
            <a:prstGeom prst="rect">
              <a:avLst/>
            </a:prstGeom>
            <a:solidFill>
              <a:srgbClr val="FFFFFF"/>
            </a:solidFill>
            <a:ln w="28575">
              <a:solidFill>
                <a:schemeClr val="tx1"/>
              </a:solidFill>
              <a:miter lim="800000"/>
              <a:headEnd/>
              <a:tailEnd/>
            </a:ln>
          </p:spPr>
          <p:txBody>
            <a:bodyPr/>
            <a:lstStyle/>
            <a:p>
              <a:endParaRPr lang="en-US"/>
            </a:p>
          </p:txBody>
        </p:sp>
        <p:sp>
          <p:nvSpPr>
            <p:cNvPr id="69" name="Rectangle 62"/>
            <p:cNvSpPr>
              <a:spLocks noChangeArrowheads="1"/>
            </p:cNvSpPr>
            <p:nvPr/>
          </p:nvSpPr>
          <p:spPr bwMode="auto">
            <a:xfrm>
              <a:off x="7177088" y="3541714"/>
              <a:ext cx="1347167" cy="231043"/>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Virtual file system</a:t>
              </a:r>
              <a:endParaRPr lang="en-GB" dirty="0"/>
            </a:p>
          </p:txBody>
        </p:sp>
      </p:grpSp>
      <p:grpSp>
        <p:nvGrpSpPr>
          <p:cNvPr id="50" name="Group 49"/>
          <p:cNvGrpSpPr/>
          <p:nvPr/>
        </p:nvGrpSpPr>
        <p:grpSpPr>
          <a:xfrm>
            <a:off x="3466665" y="2667000"/>
            <a:ext cx="2439266" cy="2359025"/>
            <a:chOff x="4216400" y="3422650"/>
            <a:chExt cx="2570163" cy="2306638"/>
          </a:xfrm>
          <a:solidFill>
            <a:schemeClr val="accent6">
              <a:lumMod val="40000"/>
              <a:lumOff val="60000"/>
            </a:schemeClr>
          </a:solidFill>
        </p:grpSpPr>
        <p:grpSp>
          <p:nvGrpSpPr>
            <p:cNvPr id="51" name="Group 35"/>
            <p:cNvGrpSpPr>
              <a:grpSpLocks/>
            </p:cNvGrpSpPr>
            <p:nvPr/>
          </p:nvGrpSpPr>
          <p:grpSpPr bwMode="auto">
            <a:xfrm>
              <a:off x="4284662" y="4407713"/>
              <a:ext cx="2460625" cy="286499"/>
              <a:chOff x="2699" y="2831"/>
              <a:chExt cx="1550" cy="73"/>
            </a:xfrm>
            <a:grpFill/>
          </p:grpSpPr>
          <p:sp>
            <p:nvSpPr>
              <p:cNvPr id="54" name="Rectangle 36"/>
              <p:cNvSpPr>
                <a:spLocks noChangeArrowheads="1"/>
              </p:cNvSpPr>
              <p:nvPr/>
            </p:nvSpPr>
            <p:spPr bwMode="auto">
              <a:xfrm>
                <a:off x="2699" y="2832"/>
                <a:ext cx="691" cy="72"/>
              </a:xfrm>
              <a:prstGeom prst="rect">
                <a:avLst/>
              </a:prstGeom>
              <a:grpFill/>
              <a:ln w="9525">
                <a:noFill/>
                <a:miter lim="800000"/>
                <a:headEnd/>
                <a:tailEnd/>
              </a:ln>
            </p:spPr>
            <p:txBody>
              <a:bodyPr/>
              <a:lstStyle/>
              <a:p>
                <a:endParaRPr lang="en-US"/>
              </a:p>
            </p:txBody>
          </p:sp>
          <p:sp>
            <p:nvSpPr>
              <p:cNvPr id="55" name="Rectangle 37"/>
              <p:cNvSpPr>
                <a:spLocks noChangeArrowheads="1"/>
              </p:cNvSpPr>
              <p:nvPr/>
            </p:nvSpPr>
            <p:spPr bwMode="auto">
              <a:xfrm>
                <a:off x="3587" y="2831"/>
                <a:ext cx="662" cy="72"/>
              </a:xfrm>
              <a:prstGeom prst="rect">
                <a:avLst/>
              </a:prstGeom>
              <a:grpFill/>
              <a:ln w="9525">
                <a:noFill/>
                <a:miter lim="800000"/>
                <a:headEnd/>
                <a:tailEnd/>
              </a:ln>
            </p:spPr>
            <p:txBody>
              <a:bodyPr/>
              <a:lstStyle/>
              <a:p>
                <a:endParaRPr lang="en-US"/>
              </a:p>
            </p:txBody>
          </p:sp>
        </p:grpSp>
        <p:sp>
          <p:nvSpPr>
            <p:cNvPr id="52" name="Oval 38"/>
            <p:cNvSpPr>
              <a:spLocks noChangeArrowheads="1"/>
            </p:cNvSpPr>
            <p:nvPr/>
          </p:nvSpPr>
          <p:spPr bwMode="auto">
            <a:xfrm>
              <a:off x="5159375" y="3422650"/>
              <a:ext cx="661988" cy="2306638"/>
            </a:xfrm>
            <a:prstGeom prst="ellipse">
              <a:avLst/>
            </a:prstGeom>
            <a:grpFill/>
            <a:ln w="33338">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cxnSp>
          <p:nvCxnSpPr>
            <p:cNvPr id="53" name="AutoShape 70"/>
            <p:cNvCxnSpPr>
              <a:cxnSpLocks noChangeShapeType="1"/>
            </p:cNvCxnSpPr>
            <p:nvPr/>
          </p:nvCxnSpPr>
          <p:spPr bwMode="auto">
            <a:xfrm>
              <a:off x="4216400" y="4557713"/>
              <a:ext cx="2570163" cy="0"/>
            </a:xfrm>
            <a:prstGeom prst="straightConnector1">
              <a:avLst/>
            </a:prstGeom>
            <a:grpFill/>
            <a:ln w="57150">
              <a:solidFill>
                <a:schemeClr val="tx1"/>
              </a:solidFill>
              <a:round/>
              <a:headEnd type="triangle" w="med" len="med"/>
              <a:tailEnd type="triangle" w="med" len="med"/>
            </a:ln>
          </p:spPr>
        </p:cxnSp>
      </p:grpSp>
      <p:sp>
        <p:nvSpPr>
          <p:cNvPr id="38" name="Rectangle 72"/>
          <p:cNvSpPr>
            <a:spLocks noChangeArrowheads="1"/>
          </p:cNvSpPr>
          <p:nvPr/>
        </p:nvSpPr>
        <p:spPr bwMode="auto">
          <a:xfrm rot="16200000">
            <a:off x="2086905" y="3697765"/>
            <a:ext cx="769229" cy="369641"/>
          </a:xfrm>
          <a:prstGeom prst="rect">
            <a:avLst/>
          </a:prstGeom>
          <a:noFill/>
          <a:ln w="9525">
            <a:noFill/>
            <a:miter lim="800000"/>
            <a:headEnd/>
            <a:tailEnd/>
          </a:ln>
        </p:spPr>
        <p:txBody>
          <a:bodyPr wrap="none" lIns="0" tIns="0" rIns="0" bIns="0">
            <a:spAutoFit/>
          </a:bodyPr>
          <a:lstStyle/>
          <a:p>
            <a:r>
              <a:rPr lang="en-GB" sz="1200" dirty="0">
                <a:solidFill>
                  <a:srgbClr val="000000"/>
                </a:solidFill>
                <a:latin typeface="Arial" charset="0"/>
              </a:rPr>
              <a:t>Other</a:t>
            </a:r>
            <a:br>
              <a:rPr lang="en-GB" sz="1200" dirty="0">
                <a:solidFill>
                  <a:srgbClr val="000000"/>
                </a:solidFill>
                <a:latin typeface="Arial" charset="0"/>
              </a:rPr>
            </a:br>
            <a:r>
              <a:rPr lang="en-GB" sz="1200" dirty="0">
                <a:solidFill>
                  <a:srgbClr val="000000"/>
                </a:solidFill>
                <a:latin typeface="Arial" charset="0"/>
              </a:rPr>
              <a:t> file system</a:t>
            </a:r>
            <a:endParaRPr lang="en-GB" sz="1200" dirty="0"/>
          </a:p>
        </p:txBody>
      </p:sp>
      <p:sp>
        <p:nvSpPr>
          <p:cNvPr id="39" name="Rectangle 73"/>
          <p:cNvSpPr>
            <a:spLocks noChangeArrowheads="1"/>
          </p:cNvSpPr>
          <p:nvPr/>
        </p:nvSpPr>
        <p:spPr bwMode="auto">
          <a:xfrm>
            <a:off x="749635" y="2833301"/>
            <a:ext cx="621965" cy="138499"/>
          </a:xfrm>
          <a:prstGeom prst="rect">
            <a:avLst/>
          </a:prstGeom>
          <a:noFill/>
          <a:ln w="9525">
            <a:noFill/>
            <a:miter lim="800000"/>
            <a:headEnd/>
            <a:tailEnd/>
          </a:ln>
        </p:spPr>
        <p:txBody>
          <a:bodyPr wrap="none" lIns="0" tIns="0" rIns="0" bIns="0">
            <a:spAutoFit/>
          </a:bodyPr>
          <a:lstStyle/>
          <a:p>
            <a:r>
              <a:rPr lang="en-GB" sz="900" dirty="0">
                <a:solidFill>
                  <a:srgbClr val="000000"/>
                </a:solidFill>
                <a:latin typeface="Arial" charset="0"/>
              </a:rPr>
              <a:t>UNIX kernel</a:t>
            </a:r>
            <a:endParaRPr lang="en-GB" sz="1100" dirty="0"/>
          </a:p>
        </p:txBody>
      </p:sp>
      <p:sp>
        <p:nvSpPr>
          <p:cNvPr id="40" name="Rectangle 74"/>
          <p:cNvSpPr>
            <a:spLocks noChangeArrowheads="1"/>
          </p:cNvSpPr>
          <p:nvPr/>
        </p:nvSpPr>
        <p:spPr bwMode="auto">
          <a:xfrm>
            <a:off x="685800" y="2589312"/>
            <a:ext cx="697307" cy="153888"/>
          </a:xfrm>
          <a:prstGeom prst="rect">
            <a:avLst/>
          </a:prstGeom>
          <a:noFill/>
          <a:ln w="9525">
            <a:noFill/>
            <a:miter lim="800000"/>
            <a:headEnd/>
            <a:tailEnd/>
          </a:ln>
        </p:spPr>
        <p:txBody>
          <a:bodyPr wrap="none" lIns="0" tIns="0" rIns="0" bIns="0">
            <a:spAutoFit/>
          </a:bodyPr>
          <a:lstStyle/>
          <a:p>
            <a:r>
              <a:rPr lang="en-GB" sz="1000" dirty="0">
                <a:solidFill>
                  <a:srgbClr val="000000"/>
                </a:solidFill>
                <a:latin typeface="Arial" charset="0"/>
              </a:rPr>
              <a:t>system calls</a:t>
            </a:r>
            <a:endParaRPr lang="en-GB" sz="1200" dirty="0"/>
          </a:p>
        </p:txBody>
      </p:sp>
      <p:sp>
        <p:nvSpPr>
          <p:cNvPr id="41" name="Rectangle 75"/>
          <p:cNvSpPr>
            <a:spLocks noChangeArrowheads="1"/>
          </p:cNvSpPr>
          <p:nvPr/>
        </p:nvSpPr>
        <p:spPr bwMode="auto">
          <a:xfrm>
            <a:off x="2785501" y="4741300"/>
            <a:ext cx="2167896" cy="592734"/>
          </a:xfrm>
          <a:prstGeom prst="rect">
            <a:avLst/>
          </a:prstGeom>
          <a:noFill/>
          <a:ln w="9525">
            <a:noFill/>
            <a:miter lim="800000"/>
            <a:headEnd/>
            <a:tailEnd/>
          </a:ln>
        </p:spPr>
        <p:txBody>
          <a:bodyPr wrap="none" lIns="0" tIns="0" rIns="0" bIns="0">
            <a:spAutoFit/>
          </a:bodyPr>
          <a:lstStyle/>
          <a:p>
            <a:pPr algn="ctr">
              <a:lnSpc>
                <a:spcPct val="70000"/>
              </a:lnSpc>
            </a:pPr>
            <a:r>
              <a:rPr lang="en-GB" b="1" dirty="0">
                <a:solidFill>
                  <a:srgbClr val="000000"/>
                </a:solidFill>
                <a:latin typeface="Arial" charset="0"/>
              </a:rPr>
              <a:t>NFS</a:t>
            </a:r>
            <a:br>
              <a:rPr lang="en-GB" b="1" dirty="0">
                <a:solidFill>
                  <a:srgbClr val="000000"/>
                </a:solidFill>
                <a:latin typeface="Arial" charset="0"/>
              </a:rPr>
            </a:br>
            <a:r>
              <a:rPr lang="en-GB" b="1" dirty="0">
                <a:solidFill>
                  <a:srgbClr val="000000"/>
                </a:solidFill>
                <a:latin typeface="Arial" charset="0"/>
              </a:rPr>
              <a:t>protocol </a:t>
            </a:r>
            <a:br>
              <a:rPr lang="en-GB" b="1" dirty="0">
                <a:solidFill>
                  <a:srgbClr val="000000"/>
                </a:solidFill>
                <a:latin typeface="Arial" charset="0"/>
              </a:rPr>
            </a:br>
            <a:r>
              <a:rPr lang="en-GB" b="1" dirty="0">
                <a:solidFill>
                  <a:srgbClr val="000000"/>
                </a:solidFill>
                <a:latin typeface="Arial" charset="0"/>
              </a:rPr>
              <a:t>(remote operations)</a:t>
            </a:r>
            <a:endParaRPr lang="en-GB" sz="2000" b="1" dirty="0"/>
          </a:p>
        </p:txBody>
      </p:sp>
      <p:sp>
        <p:nvSpPr>
          <p:cNvPr id="42" name="Line 76"/>
          <p:cNvSpPr>
            <a:spLocks noChangeShapeType="1"/>
          </p:cNvSpPr>
          <p:nvPr/>
        </p:nvSpPr>
        <p:spPr bwMode="auto">
          <a:xfrm flipV="1">
            <a:off x="3887289" y="3885354"/>
            <a:ext cx="5709" cy="691694"/>
          </a:xfrm>
          <a:prstGeom prst="line">
            <a:avLst/>
          </a:prstGeom>
          <a:noFill/>
          <a:ln w="12700">
            <a:solidFill>
              <a:srgbClr val="000000"/>
            </a:solidFill>
            <a:round/>
            <a:headEnd/>
            <a:tailEnd/>
          </a:ln>
        </p:spPr>
        <p:txBody>
          <a:bodyPr/>
          <a:lstStyle/>
          <a:p>
            <a:endParaRPr lang="en-US"/>
          </a:p>
        </p:txBody>
      </p:sp>
      <p:sp>
        <p:nvSpPr>
          <p:cNvPr id="43" name="Rectangle 77"/>
          <p:cNvSpPr>
            <a:spLocks noChangeArrowheads="1"/>
          </p:cNvSpPr>
          <p:nvPr/>
        </p:nvSpPr>
        <p:spPr bwMode="auto">
          <a:xfrm>
            <a:off x="928731" y="2429217"/>
            <a:ext cx="322204" cy="161583"/>
          </a:xfrm>
          <a:prstGeom prst="rect">
            <a:avLst/>
          </a:prstGeom>
          <a:noFill/>
          <a:ln w="9525">
            <a:noFill/>
            <a:miter lim="800000"/>
            <a:headEnd/>
            <a:tailEnd/>
          </a:ln>
        </p:spPr>
        <p:txBody>
          <a:bodyPr wrap="none" lIns="0" tIns="0" rIns="0" bIns="0">
            <a:spAutoFit/>
          </a:bodyPr>
          <a:lstStyle/>
          <a:p>
            <a:r>
              <a:rPr lang="en-GB" sz="1050" dirty="0">
                <a:solidFill>
                  <a:srgbClr val="000000"/>
                </a:solidFill>
                <a:latin typeface="Arial" charset="0"/>
              </a:rPr>
              <a:t>UNIX</a:t>
            </a:r>
            <a:endParaRPr lang="en-GB" dirty="0"/>
          </a:p>
        </p:txBody>
      </p:sp>
      <p:sp>
        <p:nvSpPr>
          <p:cNvPr id="44" name="Rectangle 78"/>
          <p:cNvSpPr>
            <a:spLocks noChangeArrowheads="1"/>
          </p:cNvSpPr>
          <p:nvPr/>
        </p:nvSpPr>
        <p:spPr bwMode="auto">
          <a:xfrm>
            <a:off x="757042" y="3200400"/>
            <a:ext cx="690758" cy="276999"/>
          </a:xfrm>
          <a:prstGeom prst="rect">
            <a:avLst/>
          </a:prstGeom>
          <a:noFill/>
          <a:ln w="9525">
            <a:noFill/>
            <a:miter lim="800000"/>
            <a:headEnd/>
            <a:tailEnd/>
          </a:ln>
        </p:spPr>
        <p:txBody>
          <a:bodyPr wrap="square" lIns="0" tIns="0" rIns="0" bIns="0">
            <a:spAutoFit/>
          </a:bodyPr>
          <a:lstStyle/>
          <a:p>
            <a:pPr algn="ctr"/>
            <a:r>
              <a:rPr lang="en-GB" sz="900" dirty="0">
                <a:solidFill>
                  <a:srgbClr val="000000"/>
                </a:solidFill>
                <a:latin typeface="Arial" charset="0"/>
              </a:rPr>
              <a:t>Operations </a:t>
            </a:r>
            <a:br>
              <a:rPr lang="en-GB" sz="900" dirty="0">
                <a:solidFill>
                  <a:srgbClr val="000000"/>
                </a:solidFill>
                <a:latin typeface="Arial" charset="0"/>
              </a:rPr>
            </a:br>
            <a:r>
              <a:rPr lang="en-GB" sz="900" dirty="0">
                <a:solidFill>
                  <a:srgbClr val="000000"/>
                </a:solidFill>
                <a:latin typeface="Arial" charset="0"/>
              </a:rPr>
              <a:t>on local files</a:t>
            </a:r>
            <a:endParaRPr lang="en-GB" sz="1100" dirty="0"/>
          </a:p>
        </p:txBody>
      </p:sp>
      <p:sp>
        <p:nvSpPr>
          <p:cNvPr id="45" name="Line 79"/>
          <p:cNvSpPr>
            <a:spLocks noChangeShapeType="1"/>
          </p:cNvSpPr>
          <p:nvPr/>
        </p:nvSpPr>
        <p:spPr bwMode="auto">
          <a:xfrm>
            <a:off x="1448227" y="2743200"/>
            <a:ext cx="421020" cy="0"/>
          </a:xfrm>
          <a:prstGeom prst="line">
            <a:avLst/>
          </a:prstGeom>
          <a:noFill/>
          <a:ln w="12700">
            <a:solidFill>
              <a:srgbClr val="000000"/>
            </a:solidFill>
            <a:round/>
            <a:headEnd/>
            <a:tailEnd/>
          </a:ln>
        </p:spPr>
        <p:txBody>
          <a:bodyPr/>
          <a:lstStyle/>
          <a:p>
            <a:endParaRPr lang="en-US"/>
          </a:p>
        </p:txBody>
      </p:sp>
      <p:sp>
        <p:nvSpPr>
          <p:cNvPr id="46" name="Line 80"/>
          <p:cNvSpPr>
            <a:spLocks noChangeShapeType="1"/>
          </p:cNvSpPr>
          <p:nvPr/>
        </p:nvSpPr>
        <p:spPr bwMode="auto">
          <a:xfrm>
            <a:off x="1088576" y="3010025"/>
            <a:ext cx="328253" cy="1020"/>
          </a:xfrm>
          <a:prstGeom prst="line">
            <a:avLst/>
          </a:prstGeom>
          <a:noFill/>
          <a:ln w="12700">
            <a:solidFill>
              <a:srgbClr val="000000"/>
            </a:solidFill>
            <a:round/>
            <a:headEnd/>
            <a:tailEnd/>
          </a:ln>
        </p:spPr>
        <p:txBody>
          <a:bodyPr/>
          <a:lstStyle/>
          <a:p>
            <a:endParaRPr lang="en-US"/>
          </a:p>
        </p:txBody>
      </p:sp>
      <p:sp>
        <p:nvSpPr>
          <p:cNvPr id="47" name="Rectangle 81"/>
          <p:cNvSpPr>
            <a:spLocks noChangeArrowheads="1"/>
          </p:cNvSpPr>
          <p:nvPr/>
        </p:nvSpPr>
        <p:spPr bwMode="auto">
          <a:xfrm>
            <a:off x="3615535" y="3098782"/>
            <a:ext cx="727865" cy="508058"/>
          </a:xfrm>
          <a:prstGeom prst="rect">
            <a:avLst/>
          </a:prstGeom>
          <a:noFill/>
          <a:ln w="9525">
            <a:noFill/>
            <a:miter lim="800000"/>
            <a:headEnd/>
            <a:tailEnd/>
          </a:ln>
        </p:spPr>
        <p:txBody>
          <a:bodyPr wrap="none" lIns="0" tIns="0" rIns="0" bIns="0">
            <a:spAutoFit/>
          </a:bodyPr>
          <a:lstStyle/>
          <a:p>
            <a:pPr algn="ctr"/>
            <a:r>
              <a:rPr lang="en-GB" sz="1100" dirty="0">
                <a:solidFill>
                  <a:srgbClr val="000000"/>
                </a:solidFill>
                <a:latin typeface="Arial" charset="0"/>
              </a:rPr>
              <a:t>Operations</a:t>
            </a:r>
            <a:br>
              <a:rPr lang="en-GB" sz="1100" dirty="0">
                <a:solidFill>
                  <a:srgbClr val="000000"/>
                </a:solidFill>
                <a:latin typeface="Arial" charset="0"/>
              </a:rPr>
            </a:br>
            <a:r>
              <a:rPr lang="en-GB" sz="1100" dirty="0">
                <a:solidFill>
                  <a:srgbClr val="000000"/>
                </a:solidFill>
                <a:latin typeface="Arial" charset="0"/>
              </a:rPr>
              <a:t>on </a:t>
            </a:r>
          </a:p>
          <a:p>
            <a:pPr algn="ctr"/>
            <a:r>
              <a:rPr lang="en-GB" sz="1100" dirty="0">
                <a:solidFill>
                  <a:srgbClr val="000000"/>
                </a:solidFill>
                <a:latin typeface="Arial" charset="0"/>
              </a:rPr>
              <a:t>remote files</a:t>
            </a:r>
            <a:endParaRPr lang="en-GB" sz="1600" dirty="0"/>
          </a:p>
        </p:txBody>
      </p:sp>
      <p:sp>
        <p:nvSpPr>
          <p:cNvPr id="48" name="Line 82"/>
          <p:cNvSpPr>
            <a:spLocks noChangeShapeType="1"/>
          </p:cNvSpPr>
          <p:nvPr/>
        </p:nvSpPr>
        <p:spPr bwMode="auto">
          <a:xfrm flipV="1">
            <a:off x="1447800" y="3352800"/>
            <a:ext cx="364360" cy="37032"/>
          </a:xfrm>
          <a:prstGeom prst="line">
            <a:avLst/>
          </a:prstGeom>
          <a:noFill/>
          <a:ln w="12700">
            <a:solidFill>
              <a:srgbClr val="000000"/>
            </a:solidFill>
            <a:round/>
            <a:headEnd/>
            <a:tailEnd/>
          </a:ln>
        </p:spPr>
        <p:txBody>
          <a:bodyPr/>
          <a:lstStyle/>
          <a:p>
            <a:endParaRPr lang="en-US"/>
          </a:p>
        </p:txBody>
      </p:sp>
      <p:sp>
        <p:nvSpPr>
          <p:cNvPr id="49" name="Line 83"/>
          <p:cNvSpPr>
            <a:spLocks noChangeShapeType="1"/>
          </p:cNvSpPr>
          <p:nvPr/>
        </p:nvSpPr>
        <p:spPr bwMode="auto">
          <a:xfrm>
            <a:off x="3125171" y="3351780"/>
            <a:ext cx="525205" cy="1020"/>
          </a:xfrm>
          <a:prstGeom prst="line">
            <a:avLst/>
          </a:prstGeom>
          <a:noFill/>
          <a:ln w="12700">
            <a:solidFill>
              <a:srgbClr val="000000"/>
            </a:solidFill>
            <a:round/>
            <a:headEnd/>
            <a:tailEnd/>
          </a:ln>
        </p:spPr>
        <p:txBody>
          <a:bodyPr/>
          <a:lstStyle/>
          <a:p>
            <a:endParaRPr lang="en-US"/>
          </a:p>
        </p:txBody>
      </p:sp>
      <p:cxnSp>
        <p:nvCxnSpPr>
          <p:cNvPr id="80" name="Straight Arrow Connector 79"/>
          <p:cNvCxnSpPr>
            <a:stCxn id="61" idx="0"/>
          </p:cNvCxnSpPr>
          <p:nvPr/>
        </p:nvCxnSpPr>
        <p:spPr>
          <a:xfrm rot="16200000" flipV="1">
            <a:off x="6212150" y="3236650"/>
            <a:ext cx="261188" cy="362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7" name="Straight Arrow Connector 86"/>
          <p:cNvCxnSpPr/>
          <p:nvPr/>
        </p:nvCxnSpPr>
        <p:spPr>
          <a:xfrm rot="16200000" flipH="1">
            <a:off x="7515758" y="3304642"/>
            <a:ext cx="221616" cy="131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1" name="Rectangle 2"/>
          <p:cNvSpPr>
            <a:spLocks noGrp="1" noChangeArrowheads="1"/>
          </p:cNvSpPr>
          <p:nvPr>
            <p:ph type="title"/>
          </p:nvPr>
        </p:nvSpPr>
        <p:spPr>
          <a:xfrm>
            <a:off x="2819400" y="5334000"/>
            <a:ext cx="3581400" cy="735013"/>
          </a:xfrm>
        </p:spPr>
        <p:txBody>
          <a:bodyPr>
            <a:normAutofit/>
          </a:bodyPr>
          <a:lstStyle/>
          <a:p>
            <a:pPr algn="l"/>
            <a:r>
              <a:rPr lang="en-GB" sz="1600" dirty="0" smtClean="0">
                <a:solidFill>
                  <a:schemeClr val="tx1">
                    <a:lumMod val="75000"/>
                    <a:lumOff val="25000"/>
                  </a:schemeClr>
                </a:solidFill>
                <a:latin typeface="Arial" pitchFamily="34" charset="0"/>
                <a:cs typeface="Arial" pitchFamily="34" charset="0"/>
              </a:rPr>
              <a:t>Figure 12.8.NFS architecture</a:t>
            </a:r>
          </a:p>
        </p:txBody>
      </p:sp>
      <p:sp>
        <p:nvSpPr>
          <p:cNvPr id="92" name="Rectangle 73"/>
          <p:cNvSpPr>
            <a:spLocks noChangeArrowheads="1"/>
          </p:cNvSpPr>
          <p:nvPr/>
        </p:nvSpPr>
        <p:spPr bwMode="auto">
          <a:xfrm>
            <a:off x="5105400" y="2667000"/>
            <a:ext cx="621965" cy="138499"/>
          </a:xfrm>
          <a:prstGeom prst="rect">
            <a:avLst/>
          </a:prstGeom>
          <a:noFill/>
          <a:ln w="9525">
            <a:noFill/>
            <a:miter lim="800000"/>
            <a:headEnd/>
            <a:tailEnd/>
          </a:ln>
        </p:spPr>
        <p:txBody>
          <a:bodyPr wrap="none" lIns="0" tIns="0" rIns="0" bIns="0">
            <a:spAutoFit/>
          </a:bodyPr>
          <a:lstStyle/>
          <a:p>
            <a:r>
              <a:rPr lang="en-GB" sz="900" dirty="0">
                <a:solidFill>
                  <a:srgbClr val="000000"/>
                </a:solidFill>
                <a:latin typeface="Arial" charset="0"/>
              </a:rPr>
              <a:t>UNIX kernel</a:t>
            </a:r>
            <a:endParaRPr lang="en-GB" sz="1100" dirty="0"/>
          </a:p>
        </p:txBody>
      </p:sp>
      <p:sp>
        <p:nvSpPr>
          <p:cNvPr id="93" name="Line 80"/>
          <p:cNvSpPr>
            <a:spLocks noChangeShapeType="1"/>
          </p:cNvSpPr>
          <p:nvPr/>
        </p:nvSpPr>
        <p:spPr bwMode="auto">
          <a:xfrm>
            <a:off x="5615347" y="2843724"/>
            <a:ext cx="328253" cy="1020"/>
          </a:xfrm>
          <a:prstGeom prst="line">
            <a:avLst/>
          </a:prstGeom>
          <a:noFill/>
          <a:ln w="12700">
            <a:solidFill>
              <a:srgbClr val="000000"/>
            </a:solidFill>
            <a:round/>
            <a:headEnd/>
            <a:tailEnd/>
          </a:ln>
        </p:spPr>
        <p:txBody>
          <a:bodyPr/>
          <a:lstStyle/>
          <a:p>
            <a:endParaRPr lang="en-US"/>
          </a:p>
        </p:txBody>
      </p:sp>
      <p:sp>
        <p:nvSpPr>
          <p:cNvPr id="94" name="Rectangle 13"/>
          <p:cNvSpPr>
            <a:spLocks noChangeArrowheads="1"/>
          </p:cNvSpPr>
          <p:nvPr/>
        </p:nvSpPr>
        <p:spPr bwMode="auto">
          <a:xfrm>
            <a:off x="1676400" y="1219200"/>
            <a:ext cx="1336675" cy="228600"/>
          </a:xfrm>
          <a:prstGeom prst="rect">
            <a:avLst/>
          </a:prstGeom>
          <a:noFill/>
          <a:ln w="9525">
            <a:noFill/>
            <a:miter lim="800000"/>
            <a:headEnd/>
            <a:tailEnd/>
          </a:ln>
        </p:spPr>
        <p:txBody>
          <a:bodyPr wrap="none" lIns="0" tIns="0" rIns="0" bIns="0">
            <a:spAutoFit/>
          </a:bodyPr>
          <a:lstStyle/>
          <a:p>
            <a:r>
              <a:rPr lang="en-GB" sz="1500" dirty="0">
                <a:solidFill>
                  <a:srgbClr val="000000"/>
                </a:solidFill>
                <a:latin typeface="Arial" charset="0"/>
              </a:rPr>
              <a:t>Client computer</a:t>
            </a:r>
            <a:endParaRPr lang="en-GB" sz="2400" dirty="0"/>
          </a:p>
        </p:txBody>
      </p:sp>
      <p:sp>
        <p:nvSpPr>
          <p:cNvPr id="95" name="Rectangle 14"/>
          <p:cNvSpPr>
            <a:spLocks noChangeArrowheads="1"/>
          </p:cNvSpPr>
          <p:nvPr/>
        </p:nvSpPr>
        <p:spPr bwMode="auto">
          <a:xfrm>
            <a:off x="6172200" y="1219200"/>
            <a:ext cx="1409700" cy="228600"/>
          </a:xfrm>
          <a:prstGeom prst="rect">
            <a:avLst/>
          </a:prstGeom>
          <a:noFill/>
          <a:ln w="9525">
            <a:noFill/>
            <a:miter lim="800000"/>
            <a:headEnd/>
            <a:tailEnd/>
          </a:ln>
        </p:spPr>
        <p:txBody>
          <a:bodyPr wrap="none" lIns="0" tIns="0" rIns="0" bIns="0">
            <a:spAutoFit/>
          </a:bodyPr>
          <a:lstStyle/>
          <a:p>
            <a:r>
              <a:rPr lang="en-GB" sz="1500">
                <a:solidFill>
                  <a:srgbClr val="000000"/>
                </a:solidFill>
                <a:latin typeface="Arial" charset="0"/>
              </a:rPr>
              <a:t>Server computer</a:t>
            </a:r>
            <a:endParaRPr lang="en-GB" sz="2400"/>
          </a:p>
        </p:txBody>
      </p:sp>
      <p:grpSp>
        <p:nvGrpSpPr>
          <p:cNvPr id="78" name="Group 77"/>
          <p:cNvGrpSpPr/>
          <p:nvPr/>
        </p:nvGrpSpPr>
        <p:grpSpPr>
          <a:xfrm>
            <a:off x="15075" y="6398410"/>
            <a:ext cx="9205125" cy="459590"/>
            <a:chOff x="15075" y="6400800"/>
            <a:chExt cx="9205125" cy="459590"/>
          </a:xfrm>
        </p:grpSpPr>
        <p:sp>
          <p:nvSpPr>
            <p:cNvPr id="79" name="Rectangle 7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1" name="Rounded Rectangle 80"/>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2" name="TextBox 81"/>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83" name="Rounded Rectangle 82"/>
            <p:cNvSpPr/>
            <p:nvPr/>
          </p:nvSpPr>
          <p:spPr bwMode="auto">
            <a:xfrm>
              <a:off x="76200" y="6477000"/>
              <a:ext cx="83210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Blip>
                <a:blip r:embed="rId2"/>
              </a:buBlip>
            </a:pPr>
            <a:r>
              <a:rPr lang="en-US" sz="1800" dirty="0" smtClean="0">
                <a:solidFill>
                  <a:schemeClr val="accent5">
                    <a:lumMod val="50000"/>
                  </a:schemeClr>
                </a:solidFill>
                <a:latin typeface="Arial" pitchFamily="34" charset="0"/>
                <a:cs typeface="Arial" pitchFamily="34" charset="0"/>
              </a:rPr>
              <a:t>The integration is achieved by a VFS module, which has been added to the UNIX kernel to distinguish between local and remote files.</a:t>
            </a:r>
          </a:p>
          <a:p>
            <a:pPr>
              <a:lnSpc>
                <a:spcPct val="150000"/>
              </a:lnSpc>
              <a:buBlip>
                <a:blip r:embed="rId2"/>
              </a:buBlip>
            </a:pPr>
            <a:r>
              <a:rPr lang="en-US" sz="1800" dirty="0" smtClean="0">
                <a:solidFill>
                  <a:schemeClr val="accent5">
                    <a:lumMod val="50000"/>
                  </a:schemeClr>
                </a:solidFill>
                <a:latin typeface="Arial" pitchFamily="34" charset="0"/>
                <a:cs typeface="Arial" pitchFamily="34" charset="0"/>
              </a:rPr>
              <a:t>it passes each request to the appropriate local system module (the UNIX file system, the NFS client module or the service module for another file system).</a:t>
            </a:r>
          </a:p>
          <a:p>
            <a:pPr>
              <a:lnSpc>
                <a:spcPct val="150000"/>
              </a:lnSpc>
              <a:buBlip>
                <a:blip r:embed="rId2"/>
              </a:buBlip>
            </a:pPr>
            <a:r>
              <a:rPr lang="en-US" sz="1800" dirty="0" smtClean="0">
                <a:solidFill>
                  <a:schemeClr val="accent5">
                    <a:lumMod val="50000"/>
                  </a:schemeClr>
                </a:solidFill>
                <a:latin typeface="Arial" pitchFamily="34" charset="0"/>
                <a:cs typeface="Arial" pitchFamily="34" charset="0"/>
              </a:rPr>
              <a:t>Translate between file identifiers used by NFS and the internal file identifiers normally used in UNIX and other file systems.</a:t>
            </a:r>
            <a:endParaRPr lang="en-US" sz="1800" dirty="0">
              <a:solidFill>
                <a:schemeClr val="accent5">
                  <a:lumMod val="50000"/>
                </a:schemeClr>
              </a:solidFill>
              <a:latin typeface="Arial" pitchFamily="34" charset="0"/>
              <a:cs typeface="Arial" pitchFamily="34" charset="0"/>
            </a:endParaRPr>
          </a:p>
        </p:txBody>
      </p:sp>
      <p:sp>
        <p:nvSpPr>
          <p:cNvPr id="4" name="Title 1"/>
          <p:cNvSpPr>
            <a:spLocks noGrp="1"/>
          </p:cNvSpPr>
          <p:nvPr>
            <p:ph type="title"/>
          </p:nvPr>
        </p:nvSpPr>
        <p:spPr>
          <a:xfrm>
            <a:off x="838200" y="715962"/>
            <a:ext cx="3886200" cy="579438"/>
          </a:xfrm>
        </p:spPr>
        <p:txBody>
          <a:bodyPr>
            <a:normAutofit/>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Virtual file system</a:t>
            </a:r>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7939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124358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타원 34"/>
          <p:cNvSpPr/>
          <p:nvPr/>
        </p:nvSpPr>
        <p:spPr>
          <a:xfrm>
            <a:off x="4647895" y="3419446"/>
            <a:ext cx="557598" cy="540819"/>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5" name="타원 36"/>
          <p:cNvSpPr/>
          <p:nvPr/>
        </p:nvSpPr>
        <p:spPr>
          <a:xfrm>
            <a:off x="4268420" y="4406081"/>
            <a:ext cx="557598" cy="540819"/>
          </a:xfrm>
          <a:prstGeom prst="ellipse">
            <a:avLst/>
          </a:prstGeom>
          <a:gradFill>
            <a:gsLst>
              <a:gs pos="5000">
                <a:schemeClr val="accent2">
                  <a:lumMod val="20000"/>
                  <a:lumOff val="80000"/>
                </a:schemeClr>
              </a:gs>
              <a:gs pos="12000">
                <a:schemeClr val="accent2">
                  <a:lumMod val="40000"/>
                  <a:lumOff val="60000"/>
                </a:schemeClr>
              </a:gs>
              <a:gs pos="50000">
                <a:schemeClr val="accent2"/>
              </a:gs>
              <a:gs pos="85000">
                <a:schemeClr val="accent2">
                  <a:lumMod val="60000"/>
                  <a:lumOff val="40000"/>
                </a:schemeClr>
              </a:gs>
              <a:gs pos="95000">
                <a:schemeClr val="accent2">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2">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6" name="타원 37"/>
          <p:cNvSpPr/>
          <p:nvPr/>
        </p:nvSpPr>
        <p:spPr>
          <a:xfrm>
            <a:off x="838200" y="1752600"/>
            <a:ext cx="3328706" cy="3154777"/>
          </a:xfrm>
          <a:prstGeom prst="ellipse">
            <a:avLst/>
          </a:prstGeom>
          <a:gradFill>
            <a:gsLst>
              <a:gs pos="5000">
                <a:schemeClr val="accent1">
                  <a:lumMod val="20000"/>
                  <a:lumOff val="80000"/>
                </a:schemeClr>
              </a:gs>
              <a:gs pos="15000">
                <a:schemeClr val="accent1">
                  <a:lumMod val="60000"/>
                  <a:lumOff val="40000"/>
                </a:schemeClr>
              </a:gs>
              <a:gs pos="50000">
                <a:schemeClr val="accent1">
                  <a:lumMod val="75000"/>
                </a:schemeClr>
              </a:gs>
              <a:gs pos="78000">
                <a:schemeClr val="accent1"/>
              </a:gs>
              <a:gs pos="95000">
                <a:schemeClr val="accent1">
                  <a:lumMod val="20000"/>
                  <a:lumOff val="80000"/>
                </a:schemeClr>
              </a:gs>
            </a:gsLst>
            <a:lin ang="5400000" scaled="0"/>
          </a:gradFill>
          <a:ln cmpd="db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1">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altLang="ko-KR" sz="28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howcard Gothic" pitchFamily="82" charset="0"/>
                <a:cs typeface="Arial" pitchFamily="34" charset="0"/>
              </a:rPr>
              <a:t>Distributd</a:t>
            </a:r>
            <a:r>
              <a:rPr lang="en-US" altLang="ko-KR"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howcard Gothic" pitchFamily="82" charset="0"/>
                <a:cs typeface="Arial" pitchFamily="34" charset="0"/>
              </a:rPr>
              <a:t>  File </a:t>
            </a:r>
          </a:p>
          <a:p>
            <a:pPr algn="ctr"/>
            <a:r>
              <a:rPr lang="en-US" altLang="ko-KR"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Showcard Gothic" pitchFamily="82" charset="0"/>
                <a:cs typeface="Arial" pitchFamily="34" charset="0"/>
              </a:rPr>
              <a:t>system</a:t>
            </a:r>
          </a:p>
        </p:txBody>
      </p:sp>
      <p:sp>
        <p:nvSpPr>
          <p:cNvPr id="8" name="타원 91"/>
          <p:cNvSpPr/>
          <p:nvPr/>
        </p:nvSpPr>
        <p:spPr>
          <a:xfrm>
            <a:off x="4114800" y="1447800"/>
            <a:ext cx="557598" cy="540819"/>
          </a:xfrm>
          <a:prstGeom prst="ellipse">
            <a:avLst/>
          </a:prstGeom>
          <a:gradFill>
            <a:gsLst>
              <a:gs pos="5000">
                <a:schemeClr val="accent4">
                  <a:lumMod val="20000"/>
                  <a:lumOff val="80000"/>
                </a:schemeClr>
              </a:gs>
              <a:gs pos="12000">
                <a:schemeClr val="accent4">
                  <a:lumMod val="40000"/>
                  <a:lumOff val="60000"/>
                </a:schemeClr>
              </a:gs>
              <a:gs pos="50000">
                <a:schemeClr val="accent4"/>
              </a:gs>
              <a:gs pos="85000">
                <a:schemeClr val="accent4">
                  <a:lumMod val="60000"/>
                  <a:lumOff val="40000"/>
                </a:schemeClr>
              </a:gs>
              <a:gs pos="95000">
                <a:schemeClr val="accent4">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4">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9" name="타원 38"/>
          <p:cNvSpPr/>
          <p:nvPr/>
        </p:nvSpPr>
        <p:spPr>
          <a:xfrm>
            <a:off x="4572000" y="2356916"/>
            <a:ext cx="557598" cy="540819"/>
          </a:xfrm>
          <a:prstGeom prst="ellipse">
            <a:avLst/>
          </a:prstGeom>
          <a:gradFill>
            <a:gsLst>
              <a:gs pos="5000">
                <a:schemeClr val="accent6">
                  <a:lumMod val="20000"/>
                  <a:lumOff val="80000"/>
                </a:schemeClr>
              </a:gs>
              <a:gs pos="12000">
                <a:schemeClr val="accent6">
                  <a:lumMod val="40000"/>
                  <a:lumOff val="60000"/>
                </a:schemeClr>
              </a:gs>
              <a:gs pos="50000">
                <a:schemeClr val="accent6"/>
              </a:gs>
              <a:gs pos="85000">
                <a:schemeClr val="accent6">
                  <a:lumMod val="60000"/>
                  <a:lumOff val="40000"/>
                </a:schemeClr>
              </a:gs>
              <a:gs pos="95000">
                <a:schemeClr val="accent6">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6">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10" name="TextBox 9"/>
          <p:cNvSpPr txBox="1"/>
          <p:nvPr/>
        </p:nvSpPr>
        <p:spPr>
          <a:xfrm>
            <a:off x="4680950" y="1531975"/>
            <a:ext cx="5388204" cy="646331"/>
          </a:xfrm>
          <a:prstGeom prst="rect">
            <a:avLst/>
          </a:prstGeom>
          <a:noFill/>
        </p:spPr>
        <p:txBody>
          <a:bodyPr wrap="square" rtlCol="0">
            <a:spAutoFit/>
          </a:bodyPr>
          <a:lstStyle/>
          <a:p>
            <a:r>
              <a:rPr lang="en-US" dirty="0" smtClean="0">
                <a:latin typeface="Comic Sans MS" pitchFamily="66" charset="0"/>
              </a:rPr>
              <a:t>Introduction</a:t>
            </a:r>
          </a:p>
          <a:p>
            <a:endParaRPr lang="en-US" dirty="0"/>
          </a:p>
        </p:txBody>
      </p:sp>
      <p:sp>
        <p:nvSpPr>
          <p:cNvPr id="11" name="TextBox 10"/>
          <p:cNvSpPr txBox="1"/>
          <p:nvPr/>
        </p:nvSpPr>
        <p:spPr>
          <a:xfrm>
            <a:off x="5181600" y="2455935"/>
            <a:ext cx="5388204" cy="341632"/>
          </a:xfrm>
          <a:prstGeom prst="rect">
            <a:avLst/>
          </a:prstGeom>
          <a:noFill/>
        </p:spPr>
        <p:txBody>
          <a:bodyPr wrap="square" rtlCol="0">
            <a:spAutoFit/>
          </a:bodyPr>
          <a:lstStyle/>
          <a:p>
            <a:pPr>
              <a:lnSpc>
                <a:spcPct val="90000"/>
              </a:lnSpc>
            </a:pPr>
            <a:r>
              <a:rPr lang="en-GB" dirty="0" smtClean="0">
                <a:latin typeface="Comic Sans MS" pitchFamily="66" charset="0"/>
              </a:rPr>
              <a:t>File service architecture</a:t>
            </a:r>
            <a:endParaRPr lang="en-US" dirty="0" smtClean="0">
              <a:latin typeface="Comic Sans MS" pitchFamily="66" charset="0"/>
            </a:endParaRPr>
          </a:p>
        </p:txBody>
      </p:sp>
      <p:sp>
        <p:nvSpPr>
          <p:cNvPr id="12" name="TextBox 11"/>
          <p:cNvSpPr txBox="1"/>
          <p:nvPr/>
        </p:nvSpPr>
        <p:spPr>
          <a:xfrm>
            <a:off x="4876844" y="4482281"/>
            <a:ext cx="5388204" cy="369332"/>
          </a:xfrm>
          <a:prstGeom prst="rect">
            <a:avLst/>
          </a:prstGeom>
          <a:noFill/>
        </p:spPr>
        <p:txBody>
          <a:bodyPr wrap="square" rtlCol="0">
            <a:spAutoFit/>
          </a:bodyPr>
          <a:lstStyle/>
          <a:p>
            <a:r>
              <a:rPr lang="en-GB" dirty="0"/>
              <a:t> </a:t>
            </a:r>
            <a:r>
              <a:rPr lang="en-GB" dirty="0">
                <a:latin typeface="Comic Sans MS" pitchFamily="66" charset="0"/>
              </a:rPr>
              <a:t>Recent advances </a:t>
            </a:r>
            <a:endParaRPr lang="en-US" dirty="0">
              <a:solidFill>
                <a:schemeClr val="bg1"/>
              </a:solidFill>
            </a:endParaRPr>
          </a:p>
        </p:txBody>
      </p:sp>
      <p:sp>
        <p:nvSpPr>
          <p:cNvPr id="20" name="TextBox 19"/>
          <p:cNvSpPr txBox="1"/>
          <p:nvPr/>
        </p:nvSpPr>
        <p:spPr>
          <a:xfrm>
            <a:off x="5181295" y="3451562"/>
            <a:ext cx="3352800" cy="341632"/>
          </a:xfrm>
          <a:prstGeom prst="rect">
            <a:avLst/>
          </a:prstGeom>
          <a:noFill/>
        </p:spPr>
        <p:txBody>
          <a:bodyPr wrap="square" rtlCol="0">
            <a:spAutoFit/>
          </a:bodyPr>
          <a:lstStyle/>
          <a:p>
            <a:pPr>
              <a:lnSpc>
                <a:spcPct val="90000"/>
              </a:lnSpc>
            </a:pPr>
            <a:r>
              <a:rPr lang="en-GB" dirty="0" smtClean="0">
                <a:latin typeface="Comic Sans MS" pitchFamily="66" charset="0"/>
              </a:rPr>
              <a:t>Sun Network File System</a:t>
            </a:r>
            <a:endParaRPr lang="en-US" dirty="0" smtClean="0">
              <a:solidFill>
                <a:schemeClr val="bg1"/>
              </a:solidFill>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447802"/>
            <a:ext cx="7543800" cy="4343398"/>
          </a:xfrm>
        </p:spPr>
        <p:txBody>
          <a:bodyPr>
            <a:normAutofit/>
          </a:bodyPr>
          <a:lstStyle/>
          <a:p>
            <a:pPr>
              <a:lnSpc>
                <a:spcPct val="150000"/>
              </a:lnSpc>
            </a:pPr>
            <a:r>
              <a:rPr lang="en-US" sz="1800" dirty="0" smtClean="0">
                <a:solidFill>
                  <a:schemeClr val="accent5">
                    <a:lumMod val="50000"/>
                  </a:schemeClr>
                </a:solidFill>
                <a:latin typeface="Arial" pitchFamily="34" charset="0"/>
                <a:cs typeface="Arial" pitchFamily="34" charset="0"/>
              </a:rPr>
              <a:t>The file identifiers used in NFS.</a:t>
            </a:r>
          </a:p>
          <a:p>
            <a:pPr>
              <a:lnSpc>
                <a:spcPct val="150000"/>
              </a:lnSpc>
            </a:pPr>
            <a:r>
              <a:rPr lang="en-US" sz="1800" dirty="0" smtClean="0">
                <a:solidFill>
                  <a:schemeClr val="accent5">
                    <a:lumMod val="50000"/>
                  </a:schemeClr>
                </a:solidFill>
                <a:latin typeface="Arial" pitchFamily="34" charset="0"/>
                <a:cs typeface="Arial" pitchFamily="34" charset="0"/>
              </a:rPr>
              <a:t> A file handle is unclear  to clients and contains whatever information the server needs .</a:t>
            </a:r>
          </a:p>
          <a:p>
            <a:endParaRPr lang="en-US" sz="2400" dirty="0" smtClean="0"/>
          </a:p>
        </p:txBody>
      </p:sp>
      <p:sp>
        <p:nvSpPr>
          <p:cNvPr id="4" name="Title 1"/>
          <p:cNvSpPr>
            <a:spLocks noGrp="1"/>
          </p:cNvSpPr>
          <p:nvPr>
            <p:ph type="title"/>
          </p:nvPr>
        </p:nvSpPr>
        <p:spPr>
          <a:xfrm>
            <a:off x="457200" y="762000"/>
            <a:ext cx="3886200" cy="579438"/>
          </a:xfrm>
        </p:spPr>
        <p:txBody>
          <a:bodyPr>
            <a:normAutofit/>
          </a:bodyPr>
          <a:lstStyle/>
          <a:p>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File  handle</a:t>
            </a:r>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100"/>
          <p:cNvGrpSpPr>
            <a:grpSpLocks/>
          </p:cNvGrpSpPr>
          <p:nvPr/>
        </p:nvGrpSpPr>
        <p:grpSpPr bwMode="auto">
          <a:xfrm>
            <a:off x="1600200" y="3352800"/>
            <a:ext cx="5334000" cy="1524000"/>
            <a:chOff x="252" y="2273"/>
            <a:chExt cx="3315" cy="776"/>
          </a:xfrm>
        </p:grpSpPr>
        <p:sp>
          <p:nvSpPr>
            <p:cNvPr id="7" name="Rectangle 95"/>
            <p:cNvSpPr>
              <a:spLocks noChangeArrowheads="1"/>
            </p:cNvSpPr>
            <p:nvPr/>
          </p:nvSpPr>
          <p:spPr bwMode="auto">
            <a:xfrm>
              <a:off x="252" y="2273"/>
              <a:ext cx="3315" cy="776"/>
            </a:xfrm>
            <a:prstGeom prst="rect">
              <a:avLst/>
            </a:prstGeom>
            <a:noFill/>
            <a:ln w="9525">
              <a:noFill/>
              <a:miter lim="800000"/>
              <a:headEnd/>
              <a:tailEnd/>
            </a:ln>
          </p:spPr>
          <p:txBody>
            <a:bodyPr/>
            <a:lstStyle/>
            <a:p>
              <a:pPr>
                <a:lnSpc>
                  <a:spcPct val="140000"/>
                </a:lnSpc>
              </a:pPr>
              <a:r>
                <a:rPr lang="en-GB" sz="1500" dirty="0" smtClean="0">
                  <a:solidFill>
                    <a:schemeClr val="accent1"/>
                  </a:solidFill>
                </a:rPr>
                <a:t> </a:t>
              </a:r>
              <a:endParaRPr lang="en-GB" sz="1500" dirty="0"/>
            </a:p>
          </p:txBody>
        </p:sp>
        <p:grpSp>
          <p:nvGrpSpPr>
            <p:cNvPr id="8" name="Group 99"/>
            <p:cNvGrpSpPr>
              <a:grpSpLocks/>
            </p:cNvGrpSpPr>
            <p:nvPr/>
          </p:nvGrpSpPr>
          <p:grpSpPr bwMode="auto">
            <a:xfrm>
              <a:off x="390" y="2593"/>
              <a:ext cx="3084" cy="182"/>
              <a:chOff x="433" y="2902"/>
              <a:chExt cx="3084" cy="182"/>
            </a:xfrm>
          </p:grpSpPr>
          <p:sp>
            <p:nvSpPr>
              <p:cNvPr id="9" name="Text Box 96"/>
              <p:cNvSpPr txBox="1">
                <a:spLocks noChangeArrowheads="1"/>
              </p:cNvSpPr>
              <p:nvPr/>
            </p:nvSpPr>
            <p:spPr bwMode="auto">
              <a:xfrm>
                <a:off x="433" y="2902"/>
                <a:ext cx="1193" cy="182"/>
              </a:xfrm>
              <a:prstGeom prst="rect">
                <a:avLst/>
              </a:prstGeom>
              <a:solidFill>
                <a:schemeClr val="bg1"/>
              </a:solidFill>
              <a:ln w="9525">
                <a:solidFill>
                  <a:schemeClr val="tx2"/>
                </a:solidFill>
                <a:miter lim="800000"/>
                <a:headEnd/>
                <a:tailEnd/>
              </a:ln>
            </p:spPr>
            <p:txBody>
              <a:bodyPr wrap="none">
                <a:spAutoFit/>
              </a:bodyPr>
              <a:lstStyle/>
              <a:p>
                <a:r>
                  <a:rPr lang="en-GB" sz="1500" dirty="0" err="1" smtClean="0"/>
                  <a:t>Filesystem</a:t>
                </a:r>
                <a:r>
                  <a:rPr lang="en-GB" sz="1500" dirty="0" smtClean="0"/>
                  <a:t> </a:t>
                </a:r>
                <a:r>
                  <a:rPr lang="en-GB" sz="1500" dirty="0"/>
                  <a:t>identifier</a:t>
                </a:r>
              </a:p>
            </p:txBody>
          </p:sp>
          <p:sp>
            <p:nvSpPr>
              <p:cNvPr id="10" name="Text Box 97"/>
              <p:cNvSpPr txBox="1">
                <a:spLocks noChangeArrowheads="1"/>
              </p:cNvSpPr>
              <p:nvPr/>
            </p:nvSpPr>
            <p:spPr bwMode="auto">
              <a:xfrm>
                <a:off x="1617" y="2902"/>
                <a:ext cx="887" cy="182"/>
              </a:xfrm>
              <a:prstGeom prst="rect">
                <a:avLst/>
              </a:prstGeom>
              <a:solidFill>
                <a:schemeClr val="bg1"/>
              </a:solidFill>
              <a:ln w="9525">
                <a:solidFill>
                  <a:schemeClr val="tx2"/>
                </a:solidFill>
                <a:miter lim="800000"/>
                <a:headEnd/>
                <a:tailEnd/>
              </a:ln>
            </p:spPr>
            <p:txBody>
              <a:bodyPr wrap="none">
                <a:spAutoFit/>
              </a:bodyPr>
              <a:lstStyle/>
              <a:p>
                <a:r>
                  <a:rPr lang="en-GB" sz="1500"/>
                  <a:t>i-node number</a:t>
                </a:r>
              </a:p>
            </p:txBody>
          </p:sp>
          <p:sp>
            <p:nvSpPr>
              <p:cNvPr id="11" name="Text Box 98"/>
              <p:cNvSpPr txBox="1">
                <a:spLocks noChangeArrowheads="1"/>
              </p:cNvSpPr>
              <p:nvPr/>
            </p:nvSpPr>
            <p:spPr bwMode="auto">
              <a:xfrm>
                <a:off x="2481" y="2902"/>
                <a:ext cx="1036" cy="182"/>
              </a:xfrm>
              <a:prstGeom prst="rect">
                <a:avLst/>
              </a:prstGeom>
              <a:solidFill>
                <a:schemeClr val="bg1"/>
              </a:solidFill>
              <a:ln w="9525">
                <a:solidFill>
                  <a:schemeClr val="tx2"/>
                </a:solidFill>
                <a:miter lim="800000"/>
                <a:headEnd/>
                <a:tailEnd/>
              </a:ln>
            </p:spPr>
            <p:txBody>
              <a:bodyPr wrap="none">
                <a:spAutoFit/>
              </a:bodyPr>
              <a:lstStyle/>
              <a:p>
                <a:r>
                  <a:rPr lang="en-GB" sz="1500"/>
                  <a:t>i-node generation</a:t>
                </a:r>
              </a:p>
            </p:txBody>
          </p:sp>
        </p:grpSp>
      </p:grpSp>
      <p:sp>
        <p:nvSpPr>
          <p:cNvPr id="12" name="Left Brace 11"/>
          <p:cNvSpPr/>
          <p:nvPr/>
        </p:nvSpPr>
        <p:spPr>
          <a:xfrm rot="16200000">
            <a:off x="4286250" y="3829050"/>
            <a:ext cx="304800" cy="1333500"/>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13" name="TextBox 12"/>
          <p:cNvSpPr txBox="1"/>
          <p:nvPr/>
        </p:nvSpPr>
        <p:spPr>
          <a:xfrm>
            <a:off x="2667000" y="4572000"/>
            <a:ext cx="3657600" cy="861774"/>
          </a:xfrm>
          <a:prstGeom prst="rect">
            <a:avLst/>
          </a:prstGeom>
          <a:noFill/>
        </p:spPr>
        <p:txBody>
          <a:bodyPr wrap="square" rtlCol="0">
            <a:spAutoFit/>
          </a:bodyPr>
          <a:lstStyle/>
          <a:p>
            <a:pPr algn="ctr"/>
            <a:r>
              <a:rPr lang="en-US" dirty="0" smtClean="0">
                <a:solidFill>
                  <a:schemeClr val="accent3">
                    <a:lumMod val="75000"/>
                  </a:schemeClr>
                </a:solidFill>
              </a:rPr>
              <a:t> </a:t>
            </a:r>
            <a:r>
              <a:rPr lang="en-US" sz="1600" dirty="0" smtClean="0">
                <a:solidFill>
                  <a:schemeClr val="accent3">
                    <a:lumMod val="75000"/>
                  </a:schemeClr>
                </a:solidFill>
              </a:rPr>
              <a:t>a number that serves to identify and locate the file in which the file is stored and are reused after a file is removed</a:t>
            </a:r>
            <a:endParaRPr lang="en-US" dirty="0" smtClean="0">
              <a:solidFill>
                <a:schemeClr val="accent3">
                  <a:lumMod val="75000"/>
                </a:schemeClr>
              </a:solidFill>
            </a:endParaRPr>
          </a:p>
        </p:txBody>
      </p:sp>
      <p:sp>
        <p:nvSpPr>
          <p:cNvPr id="14" name="Left Brace 13"/>
          <p:cNvSpPr/>
          <p:nvPr/>
        </p:nvSpPr>
        <p:spPr>
          <a:xfrm rot="5400000">
            <a:off x="2628899" y="2857500"/>
            <a:ext cx="304801" cy="1905000"/>
          </a:xfrm>
          <a:prstGeom prst="leftBrace">
            <a:avLst>
              <a:gd name="adj1" fmla="val 15585"/>
              <a:gd name="adj2" fmla="val 46438"/>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15" name="TextBox 14"/>
          <p:cNvSpPr txBox="1"/>
          <p:nvPr/>
        </p:nvSpPr>
        <p:spPr>
          <a:xfrm>
            <a:off x="990600" y="3048000"/>
            <a:ext cx="3352800" cy="584775"/>
          </a:xfrm>
          <a:prstGeom prst="rect">
            <a:avLst/>
          </a:prstGeom>
          <a:noFill/>
        </p:spPr>
        <p:txBody>
          <a:bodyPr wrap="square" rtlCol="0">
            <a:spAutoFit/>
          </a:bodyPr>
          <a:lstStyle/>
          <a:p>
            <a:r>
              <a:rPr lang="en-US" sz="1600" dirty="0" smtClean="0">
                <a:solidFill>
                  <a:schemeClr val="accent3">
                    <a:lumMod val="75000"/>
                  </a:schemeClr>
                </a:solidFill>
              </a:rPr>
              <a:t>a unique number that is allocated to each file system when it is created</a:t>
            </a:r>
          </a:p>
        </p:txBody>
      </p:sp>
      <p:sp>
        <p:nvSpPr>
          <p:cNvPr id="16" name="Left Brace 15"/>
          <p:cNvSpPr/>
          <p:nvPr/>
        </p:nvSpPr>
        <p:spPr>
          <a:xfrm rot="5400000">
            <a:off x="5829300" y="3009900"/>
            <a:ext cx="304800" cy="1600200"/>
          </a:xfrm>
          <a:prstGeom prst="leftBrace">
            <a:avLst>
              <a:gd name="adj1" fmla="val 23917"/>
              <a:gd name="adj2" fmla="val 50000"/>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p>
        </p:txBody>
      </p:sp>
      <p:sp>
        <p:nvSpPr>
          <p:cNvPr id="17" name="TextBox 16"/>
          <p:cNvSpPr txBox="1"/>
          <p:nvPr/>
        </p:nvSpPr>
        <p:spPr>
          <a:xfrm>
            <a:off x="4800600" y="3072825"/>
            <a:ext cx="3276600" cy="584775"/>
          </a:xfrm>
          <a:prstGeom prst="rect">
            <a:avLst/>
          </a:prstGeom>
          <a:noFill/>
        </p:spPr>
        <p:txBody>
          <a:bodyPr wrap="square" rtlCol="0">
            <a:spAutoFit/>
          </a:bodyPr>
          <a:lstStyle/>
          <a:p>
            <a:r>
              <a:rPr lang="en-US" sz="1600" dirty="0" smtClean="0">
                <a:solidFill>
                  <a:schemeClr val="accent3">
                    <a:lumMod val="75000"/>
                  </a:schemeClr>
                </a:solidFill>
              </a:rPr>
              <a:t>is incremented each time the </a:t>
            </a:r>
            <a:r>
              <a:rPr lang="en-US" sz="1600" dirty="0" err="1" smtClean="0">
                <a:solidFill>
                  <a:schemeClr val="accent3">
                    <a:lumMod val="75000"/>
                  </a:schemeClr>
                </a:solidFill>
              </a:rPr>
              <a:t>i</a:t>
            </a:r>
            <a:r>
              <a:rPr lang="en-US" sz="1600" dirty="0" smtClean="0">
                <a:solidFill>
                  <a:schemeClr val="accent3">
                    <a:lumMod val="75000"/>
                  </a:schemeClr>
                </a:solidFill>
              </a:rPr>
              <a:t>-node number is reused</a:t>
            </a:r>
          </a:p>
        </p:txBody>
      </p:sp>
      <p:grpSp>
        <p:nvGrpSpPr>
          <p:cNvPr id="18" name="Group 17"/>
          <p:cNvGrpSpPr/>
          <p:nvPr/>
        </p:nvGrpSpPr>
        <p:grpSpPr>
          <a:xfrm>
            <a:off x="15075" y="6398410"/>
            <a:ext cx="9205125" cy="459590"/>
            <a:chOff x="15075" y="6400800"/>
            <a:chExt cx="9205125" cy="459590"/>
          </a:xfrm>
        </p:grpSpPr>
        <p:sp>
          <p:nvSpPr>
            <p:cNvPr id="19" name="Rectangle 1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20" name="Rounded Rectangle 19"/>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TextBox 20"/>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22" name="Rounded Rectangle 21"/>
            <p:cNvSpPr/>
            <p:nvPr/>
          </p:nvSpPr>
          <p:spPr bwMode="auto">
            <a:xfrm>
              <a:off x="76200" y="6477000"/>
              <a:ext cx="166420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3"/>
          <p:cNvSpPr txBox="1">
            <a:spLocks noChangeArrowheads="1"/>
          </p:cNvSpPr>
          <p:nvPr/>
        </p:nvSpPr>
        <p:spPr>
          <a:xfrm>
            <a:off x="762000" y="1543050"/>
            <a:ext cx="5280025" cy="5162550"/>
          </a:xfrm>
          <a:prstGeom prst="rect">
            <a:avLst/>
          </a:prstGeom>
          <a:noFill/>
        </p:spPr>
        <p:txBody>
          <a:bodyPr vert="horz" rtlCol="0">
            <a:normAutofit/>
          </a:bodyPr>
          <a:lstStyle/>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read(</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offset, count)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data</a:t>
            </a: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write(</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offset, count, data)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rgbClr val="000000"/>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create(</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newfh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remove(</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status</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getattr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setattr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lookup(</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rename(</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todirfh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toname</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endParaRPr kumimoji="0" lang="en-GB" sz="1600" b="0" u="none" strike="noStrike" kern="1200" cap="none" spc="0" normalizeH="0" baseline="0" noProof="0" dirty="0" smtClean="0">
              <a:ln>
                <a:noFill/>
              </a:ln>
              <a:solidFill>
                <a:schemeClr val="tx1"/>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mkdir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newfh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attr</a:t>
            </a:r>
            <a:endParaRPr kumimoji="0" lang="en-GB" sz="1600" b="0" u="none" strike="noStrike" kern="1200" cap="none" spc="0" normalizeH="0" baseline="0" noProof="0" dirty="0" smtClean="0">
              <a:ln>
                <a:noFill/>
              </a:ln>
              <a:solidFill>
                <a:srgbClr val="000000"/>
              </a:solidFill>
              <a:effectLst/>
              <a:uLnTx/>
              <a:uFillTx/>
              <a:latin typeface="Times" charset="0"/>
              <a:ea typeface="+mn-ea"/>
              <a:cs typeface="+mn-cs"/>
            </a:endParaRP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rmdir</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dirfh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name) -&gt; status</a:t>
            </a:r>
          </a:p>
          <a:p>
            <a:pPr marL="342900" marR="0" lvl="0" indent="-342900" algn="l" defTabSz="914400" rtl="0" eaLnBrk="1" fontAlgn="auto" latinLnBrk="0" hangingPunct="1">
              <a:lnSpc>
                <a:spcPct val="150000"/>
              </a:lnSpc>
              <a:spcBef>
                <a:spcPct val="0"/>
              </a:spcBef>
              <a:spcAft>
                <a:spcPts val="0"/>
              </a:spcAft>
              <a:buClrTx/>
              <a:buSzTx/>
              <a:buFontTx/>
              <a:buChar char="•"/>
              <a:tabLst/>
              <a:defRPr/>
            </a:pP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statfs</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fh</a:t>
            </a:r>
            <a:r>
              <a:rPr kumimoji="0" lang="en-GB" sz="1600" b="0" u="none" strike="noStrike" kern="1200" cap="none" spc="0" normalizeH="0" baseline="0" noProof="0" dirty="0" smtClean="0">
                <a:ln>
                  <a:noFill/>
                </a:ln>
                <a:solidFill>
                  <a:srgbClr val="000000"/>
                </a:solidFill>
                <a:effectLst/>
                <a:uLnTx/>
                <a:uFillTx/>
                <a:latin typeface="Times" charset="0"/>
                <a:ea typeface="+mn-ea"/>
                <a:cs typeface="+mn-cs"/>
              </a:rPr>
              <a:t>) -&gt; </a:t>
            </a:r>
            <a:r>
              <a:rPr kumimoji="0" lang="en-GB" sz="1600" b="0" u="none" strike="noStrike" kern="1200" cap="none" spc="0" normalizeH="0" baseline="0" noProof="0" dirty="0" err="1" smtClean="0">
                <a:ln>
                  <a:noFill/>
                </a:ln>
                <a:solidFill>
                  <a:srgbClr val="000000"/>
                </a:solidFill>
                <a:effectLst/>
                <a:uLnTx/>
                <a:uFillTx/>
                <a:latin typeface="Times" charset="0"/>
                <a:ea typeface="+mn-ea"/>
                <a:cs typeface="+mn-cs"/>
              </a:rPr>
              <a:t>fsstats</a:t>
            </a:r>
            <a:endParaRPr kumimoji="0" lang="en-GB" sz="1600" b="0" u="none" strike="noStrike" kern="1200" cap="none" spc="0" normalizeH="0" baseline="0" noProof="0" dirty="0" smtClean="0">
              <a:ln>
                <a:noFill/>
              </a:ln>
              <a:solidFill>
                <a:srgbClr val="000000"/>
              </a:solidFill>
              <a:effectLst/>
              <a:uLnTx/>
              <a:uFillTx/>
              <a:latin typeface="Times" charset="0"/>
              <a:ea typeface="+mn-ea"/>
              <a:cs typeface="+mn-cs"/>
            </a:endParaRPr>
          </a:p>
        </p:txBody>
      </p:sp>
      <p:sp>
        <p:nvSpPr>
          <p:cNvPr id="3" name="Rectangle 2"/>
          <p:cNvSpPr>
            <a:spLocks noGrp="1" noChangeArrowheads="1"/>
          </p:cNvSpPr>
          <p:nvPr>
            <p:ph type="title"/>
          </p:nvPr>
        </p:nvSpPr>
        <p:spPr>
          <a:xfrm>
            <a:off x="-1219200" y="560387"/>
            <a:ext cx="8888412" cy="735013"/>
          </a:xfrm>
        </p:spPr>
        <p:txBody>
          <a:bodyPr>
            <a:normAutofit/>
          </a:bodyPr>
          <a:lstStyle/>
          <a:p>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NFS server operations </a:t>
            </a:r>
          </a:p>
        </p:txBody>
      </p:sp>
      <p:sp>
        <p:nvSpPr>
          <p:cNvPr id="5" name="타원 34"/>
          <p:cNvSpPr/>
          <p:nvPr/>
        </p:nvSpPr>
        <p:spPr>
          <a:xfrm>
            <a:off x="838200" y="762000"/>
            <a:ext cx="405198"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7" name="Right Brace 6"/>
          <p:cNvSpPr/>
          <p:nvPr/>
        </p:nvSpPr>
        <p:spPr>
          <a:xfrm>
            <a:off x="4495800" y="1600200"/>
            <a:ext cx="304800" cy="2057400"/>
          </a:xfrm>
          <a:prstGeom prst="rightBrace">
            <a:avLst>
              <a:gd name="adj1" fmla="val 105736"/>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17" name="Rectangle 86"/>
          <p:cNvSpPr>
            <a:spLocks noChangeArrowheads="1"/>
          </p:cNvSpPr>
          <p:nvPr/>
        </p:nvSpPr>
        <p:spPr bwMode="auto">
          <a:xfrm>
            <a:off x="5181600" y="1574834"/>
            <a:ext cx="2880880" cy="2082766"/>
          </a:xfrm>
          <a:prstGeom prst="rect">
            <a:avLst/>
          </a:prstGeom>
          <a:ln>
            <a:headEnd/>
            <a:tailEnd/>
          </a:ln>
          <a:effectLst>
            <a:glow rad="63500">
              <a:schemeClr val="accent6">
                <a:satMod val="175000"/>
                <a:alpha val="40000"/>
              </a:schemeClr>
            </a:glow>
            <a:outerShdw blurRad="50800" algn="tl" rotWithShape="0">
              <a:srgbClr val="000000">
                <a:alpha val="64000"/>
              </a:srgbClr>
            </a:outerShdw>
            <a:reflection blurRad="6350" stA="52000" endA="300" endPos="35000" dir="5400000" sy="-100000" algn="bl" rotWithShape="0"/>
          </a:effectLst>
        </p:spPr>
        <p:style>
          <a:lnRef idx="1">
            <a:schemeClr val="accent1"/>
          </a:lnRef>
          <a:fillRef idx="2">
            <a:schemeClr val="accent1"/>
          </a:fillRef>
          <a:effectRef idx="1">
            <a:schemeClr val="accent1"/>
          </a:effectRef>
          <a:fontRef idx="minor">
            <a:schemeClr val="dk1"/>
          </a:fontRef>
        </p:style>
        <p:txBody>
          <a:bodyPr/>
          <a:lstStyle/>
          <a:p>
            <a:pPr>
              <a:lnSpc>
                <a:spcPct val="110000"/>
              </a:lnSpc>
            </a:pPr>
            <a:r>
              <a:rPr lang="en-GB" sz="1600" dirty="0">
                <a:solidFill>
                  <a:schemeClr val="accent1"/>
                </a:solidFill>
              </a:rPr>
              <a:t>Model flat file service</a:t>
            </a:r>
          </a:p>
          <a:p>
            <a:pPr>
              <a:lnSpc>
                <a:spcPct val="110000"/>
              </a:lnSpc>
            </a:pPr>
            <a:r>
              <a:rPr lang="en-GB" sz="1400" i="1" dirty="0" smtClean="0">
                <a:solidFill>
                  <a:srgbClr val="000000"/>
                </a:solidFill>
              </a:rPr>
              <a:t>Read(</a:t>
            </a:r>
            <a:r>
              <a:rPr lang="en-GB" sz="1400" i="1" dirty="0" err="1" smtClean="0">
                <a:solidFill>
                  <a:srgbClr val="000000"/>
                </a:solidFill>
              </a:rPr>
              <a:t>FileId</a:t>
            </a:r>
            <a:r>
              <a:rPr lang="en-GB" sz="1400" i="1" dirty="0" smtClean="0">
                <a:solidFill>
                  <a:srgbClr val="000000"/>
                </a:solidFill>
              </a:rPr>
              <a:t>, </a:t>
            </a:r>
            <a:r>
              <a:rPr lang="en-GB" sz="1400" i="1" dirty="0" err="1" smtClean="0">
                <a:solidFill>
                  <a:srgbClr val="000000"/>
                </a:solidFill>
              </a:rPr>
              <a:t>i</a:t>
            </a:r>
            <a:r>
              <a:rPr lang="en-GB" sz="1400" i="1" dirty="0" smtClean="0">
                <a:solidFill>
                  <a:srgbClr val="000000"/>
                </a:solidFill>
              </a:rPr>
              <a:t>, n) -&gt; Data</a:t>
            </a:r>
          </a:p>
          <a:p>
            <a:pPr>
              <a:lnSpc>
                <a:spcPct val="110000"/>
              </a:lnSpc>
            </a:pPr>
            <a:r>
              <a:rPr lang="en-GB" sz="1400" i="1" dirty="0" smtClean="0">
                <a:solidFill>
                  <a:srgbClr val="000000"/>
                </a:solidFill>
              </a:rPr>
              <a:t>Write(</a:t>
            </a:r>
            <a:r>
              <a:rPr lang="en-GB" sz="1400" i="1" dirty="0" err="1" smtClean="0">
                <a:solidFill>
                  <a:srgbClr val="000000"/>
                </a:solidFill>
              </a:rPr>
              <a:t>FileId</a:t>
            </a:r>
            <a:r>
              <a:rPr lang="en-GB" sz="1400" i="1" dirty="0" smtClean="0">
                <a:solidFill>
                  <a:srgbClr val="000000"/>
                </a:solidFill>
              </a:rPr>
              <a:t>, </a:t>
            </a:r>
            <a:r>
              <a:rPr lang="en-GB" sz="1400" i="1" dirty="0" err="1" smtClean="0">
                <a:solidFill>
                  <a:srgbClr val="000000"/>
                </a:solidFill>
              </a:rPr>
              <a:t>i</a:t>
            </a:r>
            <a:r>
              <a:rPr lang="en-GB" sz="1400" i="1" dirty="0" smtClean="0">
                <a:solidFill>
                  <a:srgbClr val="000000"/>
                </a:solidFill>
              </a:rPr>
              <a:t>, Data)</a:t>
            </a:r>
          </a:p>
          <a:p>
            <a:pPr>
              <a:lnSpc>
                <a:spcPct val="110000"/>
              </a:lnSpc>
            </a:pPr>
            <a:r>
              <a:rPr lang="en-GB" sz="1400" i="1" dirty="0" smtClean="0">
                <a:solidFill>
                  <a:srgbClr val="000000"/>
                </a:solidFill>
              </a:rPr>
              <a:t>Create() -&gt; </a:t>
            </a:r>
            <a:r>
              <a:rPr lang="en-GB" sz="1400" i="1" dirty="0" err="1" smtClean="0">
                <a:solidFill>
                  <a:srgbClr val="000000"/>
                </a:solidFill>
              </a:rPr>
              <a:t>FileId</a:t>
            </a:r>
            <a:endParaRPr lang="en-GB" sz="1400" i="1" dirty="0" smtClean="0">
              <a:solidFill>
                <a:srgbClr val="000000"/>
              </a:solidFill>
            </a:endParaRPr>
          </a:p>
          <a:p>
            <a:pPr>
              <a:lnSpc>
                <a:spcPct val="110000"/>
              </a:lnSpc>
            </a:pPr>
            <a:r>
              <a:rPr lang="en-GB" sz="1400" i="1" dirty="0" smtClean="0">
                <a:solidFill>
                  <a:srgbClr val="000000"/>
                </a:solidFill>
              </a:rPr>
              <a:t>Delete(</a:t>
            </a:r>
            <a:r>
              <a:rPr lang="en-GB" sz="1400" i="1" dirty="0" err="1" smtClean="0">
                <a:solidFill>
                  <a:srgbClr val="000000"/>
                </a:solidFill>
              </a:rPr>
              <a:t>FileId</a:t>
            </a:r>
            <a:r>
              <a:rPr lang="en-GB" sz="1400" i="1" dirty="0" smtClean="0">
                <a:solidFill>
                  <a:srgbClr val="000000"/>
                </a:solidFill>
              </a:rPr>
              <a:t>)</a:t>
            </a:r>
          </a:p>
          <a:p>
            <a:pPr>
              <a:lnSpc>
                <a:spcPct val="110000"/>
              </a:lnSpc>
            </a:pPr>
            <a:r>
              <a:rPr lang="en-GB" sz="1400" i="1" dirty="0" err="1" smtClean="0">
                <a:solidFill>
                  <a:srgbClr val="000000"/>
                </a:solidFill>
              </a:rPr>
              <a:t>GetAttributes</a:t>
            </a:r>
            <a:r>
              <a:rPr lang="en-GB" sz="1400" i="1" dirty="0" smtClean="0">
                <a:solidFill>
                  <a:srgbClr val="000000"/>
                </a:solidFill>
              </a:rPr>
              <a:t>(</a:t>
            </a:r>
            <a:r>
              <a:rPr lang="en-GB" sz="1400" i="1" dirty="0" err="1" smtClean="0">
                <a:solidFill>
                  <a:srgbClr val="000000"/>
                </a:solidFill>
              </a:rPr>
              <a:t>FileId</a:t>
            </a:r>
            <a:r>
              <a:rPr lang="en-GB" sz="1400" i="1" dirty="0" smtClean="0">
                <a:solidFill>
                  <a:srgbClr val="000000"/>
                </a:solidFill>
              </a:rPr>
              <a:t>) -&gt; </a:t>
            </a:r>
            <a:r>
              <a:rPr lang="en-GB" sz="1400" i="1" dirty="0" err="1" smtClean="0">
                <a:solidFill>
                  <a:srgbClr val="000000"/>
                </a:solidFill>
              </a:rPr>
              <a:t>Attr</a:t>
            </a:r>
            <a:endParaRPr lang="en-GB" sz="1400" i="1" dirty="0" smtClean="0">
              <a:solidFill>
                <a:srgbClr val="000000"/>
              </a:solidFill>
            </a:endParaRPr>
          </a:p>
          <a:p>
            <a:pPr>
              <a:lnSpc>
                <a:spcPct val="110000"/>
              </a:lnSpc>
            </a:pPr>
            <a:r>
              <a:rPr lang="en-GB" sz="1400" i="1" dirty="0" err="1" smtClean="0">
                <a:solidFill>
                  <a:srgbClr val="000000"/>
                </a:solidFill>
              </a:rPr>
              <a:t>SetAttributes</a:t>
            </a:r>
            <a:r>
              <a:rPr lang="en-GB" sz="1400" i="1" dirty="0" smtClean="0">
                <a:solidFill>
                  <a:srgbClr val="000000"/>
                </a:solidFill>
              </a:rPr>
              <a:t>(</a:t>
            </a:r>
            <a:r>
              <a:rPr lang="en-GB" sz="1400" i="1" dirty="0" err="1" smtClean="0">
                <a:solidFill>
                  <a:srgbClr val="000000"/>
                </a:solidFill>
              </a:rPr>
              <a:t>FileId</a:t>
            </a:r>
            <a:r>
              <a:rPr lang="en-GB" sz="1400" i="1" dirty="0" smtClean="0">
                <a:solidFill>
                  <a:srgbClr val="000000"/>
                </a:solidFill>
              </a:rPr>
              <a:t>, </a:t>
            </a:r>
            <a:r>
              <a:rPr lang="en-GB" sz="1400" i="1" dirty="0" err="1" smtClean="0">
                <a:solidFill>
                  <a:srgbClr val="000000"/>
                </a:solidFill>
              </a:rPr>
              <a:t>Attr</a:t>
            </a:r>
            <a:r>
              <a:rPr lang="en-GB" sz="1400" i="1" dirty="0" smtClean="0">
                <a:solidFill>
                  <a:srgbClr val="000000"/>
                </a:solidFill>
              </a:rPr>
              <a:t>)</a:t>
            </a:r>
          </a:p>
        </p:txBody>
      </p:sp>
      <p:sp>
        <p:nvSpPr>
          <p:cNvPr id="18" name="Rectangle 85"/>
          <p:cNvSpPr>
            <a:spLocks noChangeArrowheads="1"/>
          </p:cNvSpPr>
          <p:nvPr/>
        </p:nvSpPr>
        <p:spPr bwMode="auto">
          <a:xfrm>
            <a:off x="5181600" y="3957737"/>
            <a:ext cx="2863136" cy="1681063"/>
          </a:xfrm>
          <a:prstGeom prst="rect">
            <a:avLst/>
          </a:prstGeom>
          <a:solidFill>
            <a:srgbClr val="CCCCCC"/>
          </a:solidFill>
          <a:ln w="9525">
            <a:solidFill>
              <a:schemeClr val="accent1"/>
            </a:solidFill>
            <a:miter lim="800000"/>
            <a:headEnd/>
            <a:tailEnd/>
          </a:ln>
          <a:effectLst>
            <a:glow rad="63500">
              <a:schemeClr val="accent6">
                <a:satMod val="175000"/>
                <a:alpha val="40000"/>
              </a:schemeClr>
            </a:glow>
            <a:reflection blurRad="6350" stA="52000" endA="300" endPos="35000" dir="5400000" sy="-100000" algn="bl" rotWithShape="0"/>
          </a:effectLst>
        </p:spPr>
        <p:txBody>
          <a:bodyPr/>
          <a:lstStyle/>
          <a:p>
            <a:pPr>
              <a:lnSpc>
                <a:spcPct val="110000"/>
              </a:lnSpc>
            </a:pPr>
            <a:r>
              <a:rPr lang="en-GB" sz="1600" dirty="0">
                <a:solidFill>
                  <a:schemeClr val="accent1"/>
                </a:solidFill>
              </a:rPr>
              <a:t>Model directory service</a:t>
            </a:r>
            <a:endParaRPr lang="en-GB" sz="1600" dirty="0"/>
          </a:p>
          <a:p>
            <a:pPr>
              <a:lnSpc>
                <a:spcPct val="110000"/>
              </a:lnSpc>
            </a:pPr>
            <a:r>
              <a:rPr lang="en-GB" sz="1400" i="1" dirty="0" smtClean="0">
                <a:solidFill>
                  <a:srgbClr val="000000"/>
                </a:solidFill>
              </a:rPr>
              <a:t>Lookup(Dir, Name) -&gt; </a:t>
            </a:r>
            <a:r>
              <a:rPr lang="en-GB" sz="1400" i="1" dirty="0" err="1" smtClean="0">
                <a:solidFill>
                  <a:srgbClr val="000000"/>
                </a:solidFill>
              </a:rPr>
              <a:t>FileId</a:t>
            </a:r>
            <a:endParaRPr lang="en-GB" sz="1400" i="1" dirty="0" smtClean="0">
              <a:solidFill>
                <a:srgbClr val="000000"/>
              </a:solidFill>
            </a:endParaRPr>
          </a:p>
          <a:p>
            <a:pPr>
              <a:lnSpc>
                <a:spcPct val="110000"/>
              </a:lnSpc>
            </a:pPr>
            <a:r>
              <a:rPr lang="en-GB" sz="1400" i="1" dirty="0" err="1" smtClean="0">
                <a:solidFill>
                  <a:srgbClr val="000000"/>
                </a:solidFill>
              </a:rPr>
              <a:t>AddName</a:t>
            </a:r>
            <a:r>
              <a:rPr lang="en-GB" sz="1400" i="1" dirty="0" smtClean="0">
                <a:solidFill>
                  <a:srgbClr val="000000"/>
                </a:solidFill>
              </a:rPr>
              <a:t>(Dir, Name, </a:t>
            </a:r>
            <a:r>
              <a:rPr lang="en-GB" sz="1400" i="1" dirty="0" err="1" smtClean="0">
                <a:solidFill>
                  <a:srgbClr val="000000"/>
                </a:solidFill>
              </a:rPr>
              <a:t>Fileid</a:t>
            </a:r>
            <a:r>
              <a:rPr lang="en-GB" sz="1400" i="1" dirty="0" smtClean="0">
                <a:solidFill>
                  <a:srgbClr val="000000"/>
                </a:solidFill>
              </a:rPr>
              <a:t>)</a:t>
            </a:r>
          </a:p>
          <a:p>
            <a:pPr>
              <a:lnSpc>
                <a:spcPct val="110000"/>
              </a:lnSpc>
            </a:pPr>
            <a:r>
              <a:rPr lang="en-GB" sz="1400" i="1" dirty="0" err="1" smtClean="0">
                <a:solidFill>
                  <a:srgbClr val="000000"/>
                </a:solidFill>
              </a:rPr>
              <a:t>UnName</a:t>
            </a:r>
            <a:r>
              <a:rPr lang="en-GB" sz="1400" i="1" dirty="0" smtClean="0">
                <a:solidFill>
                  <a:srgbClr val="000000"/>
                </a:solidFill>
              </a:rPr>
              <a:t>(Dir, Name)</a:t>
            </a:r>
          </a:p>
          <a:p>
            <a:pPr>
              <a:lnSpc>
                <a:spcPct val="110000"/>
              </a:lnSpc>
            </a:pPr>
            <a:r>
              <a:rPr lang="en-GB" sz="1400" i="1" dirty="0" err="1" smtClean="0">
                <a:solidFill>
                  <a:srgbClr val="000000"/>
                </a:solidFill>
              </a:rPr>
              <a:t>GetNames</a:t>
            </a:r>
            <a:r>
              <a:rPr lang="en-GB" sz="1400" i="1" dirty="0" smtClean="0">
                <a:solidFill>
                  <a:srgbClr val="000000"/>
                </a:solidFill>
              </a:rPr>
              <a:t>(Dir, Pattern) </a:t>
            </a:r>
            <a:br>
              <a:rPr lang="en-GB" sz="1400" i="1" dirty="0" smtClean="0">
                <a:solidFill>
                  <a:srgbClr val="000000"/>
                </a:solidFill>
              </a:rPr>
            </a:br>
            <a:r>
              <a:rPr lang="en-GB" sz="1400" i="1" dirty="0" smtClean="0">
                <a:solidFill>
                  <a:srgbClr val="000000"/>
                </a:solidFill>
              </a:rPr>
              <a:t>-&gt;</a:t>
            </a:r>
            <a:r>
              <a:rPr lang="en-GB" sz="1400" i="1" dirty="0" err="1" smtClean="0">
                <a:solidFill>
                  <a:srgbClr val="000000"/>
                </a:solidFill>
              </a:rPr>
              <a:t>NameSeq</a:t>
            </a:r>
            <a:endParaRPr lang="en-GB" sz="1400" i="1" dirty="0" smtClean="0">
              <a:solidFill>
                <a:srgbClr val="000000"/>
              </a:solidFill>
            </a:endParaRPr>
          </a:p>
        </p:txBody>
      </p:sp>
      <p:sp>
        <p:nvSpPr>
          <p:cNvPr id="19" name="Right Brace 18"/>
          <p:cNvSpPr/>
          <p:nvPr/>
        </p:nvSpPr>
        <p:spPr>
          <a:xfrm>
            <a:off x="4495800" y="3733800"/>
            <a:ext cx="304800" cy="2057400"/>
          </a:xfrm>
          <a:prstGeom prst="rightBrace">
            <a:avLst>
              <a:gd name="adj1" fmla="val 105736"/>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grpSp>
        <p:nvGrpSpPr>
          <p:cNvPr id="9" name="Group 8"/>
          <p:cNvGrpSpPr/>
          <p:nvPr/>
        </p:nvGrpSpPr>
        <p:grpSpPr>
          <a:xfrm>
            <a:off x="15075" y="6398410"/>
            <a:ext cx="9205125" cy="459590"/>
            <a:chOff x="15075" y="6400800"/>
            <a:chExt cx="9205125" cy="459590"/>
          </a:xfrm>
        </p:grpSpPr>
        <p:sp>
          <p:nvSpPr>
            <p:cNvPr id="10" name="Rectangle 9"/>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1" name="Rounded Rectangle 10"/>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TextBox 11"/>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3" name="Rounded Rectangle 12"/>
            <p:cNvSpPr/>
            <p:nvPr/>
          </p:nvSpPr>
          <p:spPr bwMode="auto">
            <a:xfrm>
              <a:off x="76200" y="6477000"/>
              <a:ext cx="2084832"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1+#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1+#ppt_w/2"/>
                                          </p:val>
                                        </p:tav>
                                        <p:tav tm="100000">
                                          <p:val>
                                            <p:strVal val="#ppt_x"/>
                                          </p:val>
                                        </p:tav>
                                      </p:tavLst>
                                    </p:anim>
                                    <p:anim calcmode="lin" valueType="num">
                                      <p:cBhvr additive="base">
                                        <p:cTn id="22"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1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3999"/>
            <a:ext cx="7315200" cy="4495801"/>
          </a:xfrm>
        </p:spPr>
        <p:txBody>
          <a:bodyPr>
            <a:normAutofit/>
          </a:bodyPr>
          <a:lstStyle/>
          <a:p>
            <a:pPr>
              <a:lnSpc>
                <a:spcPct val="150000"/>
              </a:lnSpc>
              <a:buFont typeface="Wingdings" pitchFamily="2" charset="2"/>
              <a:buChar char="q"/>
            </a:pPr>
            <a:r>
              <a:rPr lang="en-GB" sz="1800" dirty="0" smtClean="0">
                <a:solidFill>
                  <a:schemeClr val="accent5">
                    <a:lumMod val="50000"/>
                  </a:schemeClr>
                </a:solidFill>
                <a:latin typeface="Arial" pitchFamily="34" charset="0"/>
                <a:cs typeface="Arial" pitchFamily="34" charset="0"/>
              </a:rPr>
              <a:t>Stateless server, so the user's identity and </a:t>
            </a:r>
            <a:r>
              <a:rPr lang="en-US" sz="1800" dirty="0" smtClean="0">
                <a:solidFill>
                  <a:schemeClr val="accent5">
                    <a:lumMod val="50000"/>
                  </a:schemeClr>
                </a:solidFill>
                <a:latin typeface="Arial" pitchFamily="34" charset="0"/>
                <a:cs typeface="Arial" pitchFamily="34" charset="0"/>
              </a:rPr>
              <a:t>authentication information ( user ID and group ID) </a:t>
            </a:r>
            <a:r>
              <a:rPr lang="en-GB" sz="1800" dirty="0" smtClean="0">
                <a:solidFill>
                  <a:schemeClr val="accent5">
                    <a:lumMod val="50000"/>
                  </a:schemeClr>
                </a:solidFill>
                <a:latin typeface="Arial" pitchFamily="34" charset="0"/>
                <a:cs typeface="Arial" pitchFamily="34" charset="0"/>
              </a:rPr>
              <a:t>must be checked by the server on each request. </a:t>
            </a:r>
          </a:p>
          <a:p>
            <a:pPr lvl="1">
              <a:lnSpc>
                <a:spcPct val="150000"/>
              </a:lnSpc>
              <a:buFont typeface="Arial" pitchFamily="34" charset="0"/>
              <a:buChar char="•"/>
            </a:pPr>
            <a:r>
              <a:rPr lang="en-GB" sz="1400" dirty="0" smtClean="0">
                <a:solidFill>
                  <a:schemeClr val="accent5">
                    <a:lumMod val="50000"/>
                  </a:schemeClr>
                </a:solidFill>
                <a:latin typeface="Arial" pitchFamily="34" charset="0"/>
                <a:cs typeface="Arial" pitchFamily="34" charset="0"/>
              </a:rPr>
              <a:t>In the local file system they are checked only on open()</a:t>
            </a:r>
            <a:endParaRPr lang="en-GB" sz="1600" dirty="0" smtClean="0">
              <a:solidFill>
                <a:schemeClr val="accent5">
                  <a:lumMod val="50000"/>
                </a:schemeClr>
              </a:solidFill>
              <a:latin typeface="Arial" pitchFamily="34" charset="0"/>
              <a:cs typeface="Arial" pitchFamily="34" charset="0"/>
            </a:endParaRPr>
          </a:p>
          <a:p>
            <a:pPr>
              <a:lnSpc>
                <a:spcPct val="150000"/>
              </a:lnSpc>
              <a:buFont typeface="Wingdings" pitchFamily="2" charset="2"/>
              <a:buChar char="q"/>
            </a:pPr>
            <a:r>
              <a:rPr lang="en-US" sz="1800" dirty="0" smtClean="0">
                <a:solidFill>
                  <a:schemeClr val="accent5">
                    <a:lumMod val="50000"/>
                  </a:schemeClr>
                </a:solidFill>
                <a:latin typeface="Arial" pitchFamily="34" charset="0"/>
                <a:cs typeface="Arial" pitchFamily="34" charset="0"/>
              </a:rPr>
              <a:t>The client can modify the RPC calls to include the user ID of any user(impersonating the user),</a:t>
            </a:r>
            <a:r>
              <a:rPr lang="en-GB" sz="1800" dirty="0" smtClean="0">
                <a:solidFill>
                  <a:schemeClr val="accent5">
                    <a:lumMod val="50000"/>
                  </a:schemeClr>
                </a:solidFill>
                <a:latin typeface="Arial" pitchFamily="34" charset="0"/>
                <a:cs typeface="Arial" pitchFamily="34" charset="0"/>
              </a:rPr>
              <a:t> unless the </a:t>
            </a:r>
            <a:r>
              <a:rPr lang="en-GB" sz="1800" dirty="0" err="1" smtClean="0">
                <a:solidFill>
                  <a:schemeClr val="accent5">
                    <a:lumMod val="50000"/>
                  </a:schemeClr>
                </a:solidFill>
                <a:latin typeface="Arial" pitchFamily="34" charset="0"/>
                <a:cs typeface="Arial" pitchFamily="34" charset="0"/>
              </a:rPr>
              <a:t>userID</a:t>
            </a:r>
            <a:r>
              <a:rPr lang="en-GB" sz="1800" dirty="0" smtClean="0">
                <a:solidFill>
                  <a:schemeClr val="accent5">
                    <a:lumMod val="50000"/>
                  </a:schemeClr>
                </a:solidFill>
                <a:latin typeface="Arial" pitchFamily="34" charset="0"/>
                <a:cs typeface="Arial" pitchFamily="34" charset="0"/>
              </a:rPr>
              <a:t> and </a:t>
            </a:r>
            <a:r>
              <a:rPr lang="en-GB" sz="1800" dirty="0" err="1" smtClean="0">
                <a:solidFill>
                  <a:schemeClr val="accent5">
                    <a:lumMod val="50000"/>
                  </a:schemeClr>
                </a:solidFill>
                <a:latin typeface="Arial" pitchFamily="34" charset="0"/>
                <a:cs typeface="Arial" pitchFamily="34" charset="0"/>
              </a:rPr>
              <a:t>groupID</a:t>
            </a:r>
            <a:r>
              <a:rPr lang="en-GB" sz="1800" dirty="0" smtClean="0">
                <a:solidFill>
                  <a:schemeClr val="accent5">
                    <a:lumMod val="50000"/>
                  </a:schemeClr>
                </a:solidFill>
                <a:latin typeface="Arial" pitchFamily="34" charset="0"/>
                <a:cs typeface="Arial" pitchFamily="34" charset="0"/>
              </a:rPr>
              <a:t> are protected by encryption</a:t>
            </a:r>
          </a:p>
          <a:p>
            <a:pPr>
              <a:lnSpc>
                <a:spcPct val="150000"/>
              </a:lnSpc>
              <a:buFont typeface="Wingdings" pitchFamily="2" charset="2"/>
              <a:buChar char="q"/>
            </a:pPr>
            <a:r>
              <a:rPr lang="en-GB" sz="1800" dirty="0" smtClean="0">
                <a:solidFill>
                  <a:schemeClr val="accent5">
                    <a:lumMod val="50000"/>
                  </a:schemeClr>
                </a:solidFill>
                <a:latin typeface="Arial" pitchFamily="34" charset="0"/>
                <a:cs typeface="Arial" pitchFamily="34" charset="0"/>
              </a:rPr>
              <a:t>Kerberos has been integrated with NFS to provide a stronger security solution.</a:t>
            </a:r>
          </a:p>
          <a:p>
            <a:pPr>
              <a:buNone/>
            </a:pPr>
            <a:endParaRPr lang="en-US" dirty="0"/>
          </a:p>
        </p:txBody>
      </p:sp>
      <p:sp>
        <p:nvSpPr>
          <p:cNvPr id="5" name="Rectangle 2"/>
          <p:cNvSpPr txBox="1">
            <a:spLocks noChangeArrowheads="1"/>
          </p:cNvSpPr>
          <p:nvPr/>
        </p:nvSpPr>
        <p:spPr>
          <a:xfrm>
            <a:off x="255588" y="636587"/>
            <a:ext cx="8888412" cy="735013"/>
          </a:xfrm>
          <a:prstGeom prst="rect">
            <a:avLst/>
          </a:prstGeom>
        </p:spPr>
        <p:txBody>
          <a:bodyPr vert="horz" rtlCol="0" anchor="ctr">
            <a:normAutofit/>
          </a:bodyPr>
          <a:lstStyle/>
          <a:p>
            <a:pPr lvl="0" algn="ctr">
              <a:spcBef>
                <a:spcPct val="0"/>
              </a:spcBef>
            </a:pPr>
            <a:r>
              <a:rPr kumimoji="0" lang="en-GB"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 </a:t>
            </a:r>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a typeface="+mj-ea"/>
                <a:cs typeface="+mj-cs"/>
              </a:rPr>
              <a:t>NFS access control and authentication</a:t>
            </a:r>
          </a:p>
        </p:txBody>
      </p:sp>
      <p:sp>
        <p:nvSpPr>
          <p:cNvPr id="6" name="타원 34"/>
          <p:cNvSpPr/>
          <p:nvPr/>
        </p:nvSpPr>
        <p:spPr>
          <a:xfrm>
            <a:off x="838200" y="838200"/>
            <a:ext cx="4572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7" name="Group 6"/>
          <p:cNvGrpSpPr/>
          <p:nvPr/>
        </p:nvGrpSpPr>
        <p:grpSpPr>
          <a:xfrm>
            <a:off x="15075" y="6398410"/>
            <a:ext cx="9205125" cy="459590"/>
            <a:chOff x="15075" y="6400800"/>
            <a:chExt cx="9205125" cy="459590"/>
          </a:xfrm>
        </p:grpSpPr>
        <p:sp>
          <p:nvSpPr>
            <p:cNvPr id="8" name="Rectangle 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9" name="Rounded Rectangle 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1" name="Rounded Rectangle 10"/>
            <p:cNvSpPr/>
            <p:nvPr/>
          </p:nvSpPr>
          <p:spPr bwMode="auto">
            <a:xfrm>
              <a:off x="76200" y="6477000"/>
              <a:ext cx="2496312"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15962"/>
            <a:ext cx="5638800" cy="579438"/>
          </a:xfrm>
        </p:spPr>
        <p:txBody>
          <a:bodyPr>
            <a:normAutofit/>
          </a:bodyPr>
          <a:lstStyle/>
          <a:p>
            <a:pPr algn="l"/>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Mount service</a:t>
            </a: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3" name="Content Placeholder 2"/>
          <p:cNvSpPr>
            <a:spLocks noGrp="1"/>
          </p:cNvSpPr>
          <p:nvPr>
            <p:ph idx="1"/>
          </p:nvPr>
        </p:nvSpPr>
        <p:spPr>
          <a:xfrm>
            <a:off x="838200" y="1447799"/>
            <a:ext cx="7391400" cy="4953001"/>
          </a:xfrm>
        </p:spPr>
        <p:txBody>
          <a:bodyPr>
            <a:normAutofit fontScale="92500"/>
          </a:bodyPr>
          <a:lstStyle/>
          <a:p>
            <a:pPr>
              <a:lnSpc>
                <a:spcPct val="150000"/>
              </a:lnSpc>
              <a:buFont typeface="Wingdings" pitchFamily="2" charset="2"/>
              <a:buChar char="q"/>
            </a:pPr>
            <a:r>
              <a:rPr lang="en-US" sz="1800" dirty="0" smtClean="0">
                <a:solidFill>
                  <a:schemeClr val="accent5">
                    <a:lumMod val="50000"/>
                  </a:schemeClr>
                </a:solidFill>
                <a:latin typeface="Arial" pitchFamily="34" charset="0"/>
                <a:cs typeface="Arial" pitchFamily="34" charset="0"/>
              </a:rPr>
              <a:t>The mounting of </a:t>
            </a:r>
            <a:r>
              <a:rPr lang="en-US" sz="1800" dirty="0" err="1" smtClean="0">
                <a:solidFill>
                  <a:schemeClr val="accent5">
                    <a:lumMod val="50000"/>
                  </a:schemeClr>
                </a:solidFill>
                <a:latin typeface="Arial" pitchFamily="34" charset="0"/>
                <a:cs typeface="Arial" pitchFamily="34" charset="0"/>
              </a:rPr>
              <a:t>subtrees</a:t>
            </a:r>
            <a:r>
              <a:rPr lang="en-US" sz="1800" dirty="0" smtClean="0">
                <a:solidFill>
                  <a:schemeClr val="accent5">
                    <a:lumMod val="50000"/>
                  </a:schemeClr>
                </a:solidFill>
                <a:latin typeface="Arial" pitchFamily="34" charset="0"/>
                <a:cs typeface="Arial" pitchFamily="34" charset="0"/>
              </a:rPr>
              <a:t> of remote </a:t>
            </a:r>
            <a:r>
              <a:rPr lang="en-US" sz="1800" dirty="0" err="1" smtClean="0">
                <a:solidFill>
                  <a:schemeClr val="accent5">
                    <a:lumMod val="50000"/>
                  </a:schemeClr>
                </a:solidFill>
                <a:latin typeface="Arial" pitchFamily="34" charset="0"/>
                <a:cs typeface="Arial" pitchFamily="34" charset="0"/>
              </a:rPr>
              <a:t>filesystems</a:t>
            </a:r>
            <a:r>
              <a:rPr lang="en-US" sz="1800" dirty="0" smtClean="0">
                <a:solidFill>
                  <a:schemeClr val="accent5">
                    <a:lumMod val="50000"/>
                  </a:schemeClr>
                </a:solidFill>
                <a:latin typeface="Arial" pitchFamily="34" charset="0"/>
                <a:cs typeface="Arial" pitchFamily="34" charset="0"/>
              </a:rPr>
              <a:t> by clients is supported by a separate mount service  that runs at each NFS server.</a:t>
            </a:r>
          </a:p>
          <a:p>
            <a:pPr>
              <a:lnSpc>
                <a:spcPct val="150000"/>
              </a:lnSpc>
              <a:buFont typeface="Wingdings" pitchFamily="2" charset="2"/>
              <a:buChar char="q"/>
            </a:pPr>
            <a:endParaRPr lang="en-US" sz="1800" dirty="0" smtClean="0">
              <a:solidFill>
                <a:schemeClr val="accent5">
                  <a:lumMod val="50000"/>
                </a:schemeClr>
              </a:solidFill>
              <a:latin typeface="Arial" pitchFamily="34" charset="0"/>
              <a:cs typeface="Arial" pitchFamily="34" charset="0"/>
            </a:endParaRPr>
          </a:p>
          <a:p>
            <a:pPr>
              <a:lnSpc>
                <a:spcPct val="150000"/>
              </a:lnSpc>
              <a:spcBef>
                <a:spcPct val="0"/>
              </a:spcBef>
              <a:buClrTx/>
              <a:buNone/>
            </a:pPr>
            <a:endParaRPr lang="en-US" sz="1800" dirty="0" smtClean="0">
              <a:solidFill>
                <a:schemeClr val="accent5">
                  <a:lumMod val="50000"/>
                </a:schemeClr>
              </a:solidFill>
              <a:latin typeface="Arial" pitchFamily="34" charset="0"/>
              <a:cs typeface="Arial" pitchFamily="34" charset="0"/>
            </a:endParaRPr>
          </a:p>
          <a:p>
            <a:pPr>
              <a:lnSpc>
                <a:spcPct val="150000"/>
              </a:lnSpc>
              <a:buFont typeface="Wingdings" pitchFamily="2" charset="2"/>
              <a:buChar char="q"/>
            </a:pPr>
            <a:r>
              <a:rPr lang="en-GB" sz="1800" dirty="0" smtClean="0">
                <a:solidFill>
                  <a:schemeClr val="accent5">
                    <a:lumMod val="50000"/>
                  </a:schemeClr>
                </a:solidFill>
                <a:latin typeface="Arial" pitchFamily="34" charset="0"/>
                <a:cs typeface="Arial" pitchFamily="34" charset="0"/>
              </a:rPr>
              <a:t>Request mounting in operation:</a:t>
            </a:r>
          </a:p>
          <a:p>
            <a:pPr>
              <a:lnSpc>
                <a:spcPct val="150000"/>
              </a:lnSpc>
              <a:spcBef>
                <a:spcPct val="0"/>
              </a:spcBef>
              <a:buNone/>
            </a:pPr>
            <a:r>
              <a:rPr lang="en-GB" sz="1800" i="1" dirty="0" smtClean="0">
                <a:solidFill>
                  <a:srgbClr val="000000"/>
                </a:solidFill>
                <a:latin typeface="Times" charset="0"/>
              </a:rPr>
              <a:t>		</a:t>
            </a:r>
            <a:r>
              <a:rPr lang="en-GB" sz="1900" i="1" dirty="0" smtClean="0">
                <a:solidFill>
                  <a:srgbClr val="7030A0"/>
                </a:solidFill>
                <a:latin typeface="Times" charset="0"/>
              </a:rPr>
              <a:t>mount(</a:t>
            </a:r>
            <a:r>
              <a:rPr lang="en-GB" sz="1900" i="1" dirty="0" err="1" smtClean="0">
                <a:solidFill>
                  <a:srgbClr val="7030A0"/>
                </a:solidFill>
                <a:latin typeface="Times" charset="0"/>
              </a:rPr>
              <a:t>remotehost</a:t>
            </a:r>
            <a:r>
              <a:rPr lang="en-GB" sz="1900" i="1" dirty="0" smtClean="0">
                <a:solidFill>
                  <a:srgbClr val="7030A0"/>
                </a:solidFill>
                <a:latin typeface="Times" charset="0"/>
              </a:rPr>
              <a:t>, </a:t>
            </a:r>
            <a:r>
              <a:rPr lang="en-GB" sz="1900" i="1" dirty="0" err="1" smtClean="0">
                <a:solidFill>
                  <a:srgbClr val="7030A0"/>
                </a:solidFill>
                <a:latin typeface="Times" charset="0"/>
              </a:rPr>
              <a:t>remotedirectory</a:t>
            </a:r>
            <a:r>
              <a:rPr lang="en-GB" sz="1900" i="1" dirty="0" smtClean="0">
                <a:solidFill>
                  <a:srgbClr val="7030A0"/>
                </a:solidFill>
                <a:latin typeface="Times" charset="0"/>
              </a:rPr>
              <a:t>, </a:t>
            </a:r>
            <a:r>
              <a:rPr lang="en-GB" sz="1900" i="1" dirty="0" err="1" smtClean="0">
                <a:solidFill>
                  <a:srgbClr val="7030A0"/>
                </a:solidFill>
                <a:latin typeface="Times" charset="0"/>
              </a:rPr>
              <a:t>localdirectory</a:t>
            </a:r>
            <a:r>
              <a:rPr lang="en-GB" sz="1900" i="1" dirty="0" smtClean="0">
                <a:solidFill>
                  <a:srgbClr val="7030A0"/>
                </a:solidFill>
                <a:latin typeface="Times" charset="0"/>
              </a:rPr>
              <a:t>)</a:t>
            </a:r>
          </a:p>
          <a:p>
            <a:pPr>
              <a:lnSpc>
                <a:spcPct val="150000"/>
              </a:lnSpc>
              <a:spcBef>
                <a:spcPct val="0"/>
              </a:spcBef>
              <a:buNone/>
            </a:pPr>
            <a:endParaRPr lang="en-GB" sz="1800" i="1" dirty="0" smtClean="0">
              <a:solidFill>
                <a:srgbClr val="7030A0"/>
              </a:solidFill>
              <a:latin typeface="Times" charset="0"/>
            </a:endParaRPr>
          </a:p>
          <a:p>
            <a:pPr>
              <a:lnSpc>
                <a:spcPct val="150000"/>
              </a:lnSpc>
              <a:spcBef>
                <a:spcPct val="0"/>
              </a:spcBef>
              <a:buFont typeface="Wingdings" pitchFamily="2" charset="2"/>
              <a:buChar char="q"/>
            </a:pPr>
            <a:r>
              <a:rPr lang="en-GB" sz="1800" dirty="0" smtClean="0">
                <a:solidFill>
                  <a:schemeClr val="accent5">
                    <a:lumMod val="50000"/>
                  </a:schemeClr>
                </a:solidFill>
                <a:latin typeface="Arial" pitchFamily="34" charset="0"/>
                <a:cs typeface="Arial" pitchFamily="34" charset="0"/>
              </a:rPr>
              <a:t>Each client maintains a table of mounted file systems  in NFS client  and VFS </a:t>
            </a:r>
            <a:r>
              <a:rPr lang="en-GB" sz="1800" dirty="0" err="1" smtClean="0">
                <a:solidFill>
                  <a:schemeClr val="accent5">
                    <a:lumMod val="50000"/>
                  </a:schemeClr>
                </a:solidFill>
                <a:latin typeface="Arial" pitchFamily="34" charset="0"/>
                <a:cs typeface="Arial" pitchFamily="34" charset="0"/>
              </a:rPr>
              <a:t>layer,holding</a:t>
            </a:r>
            <a:r>
              <a:rPr lang="en-GB" sz="1800" dirty="0" smtClean="0"/>
              <a:t/>
            </a:r>
            <a:br>
              <a:rPr lang="en-GB" sz="1800" dirty="0" smtClean="0"/>
            </a:br>
            <a:r>
              <a:rPr lang="en-GB" sz="1800" dirty="0" smtClean="0"/>
              <a:t>	</a:t>
            </a:r>
            <a:r>
              <a:rPr lang="en-GB" sz="1900" dirty="0" smtClean="0"/>
              <a:t> </a:t>
            </a:r>
            <a:r>
              <a:rPr lang="en-GB" sz="1900" dirty="0" smtClean="0">
                <a:solidFill>
                  <a:srgbClr val="7030A0"/>
                </a:solidFill>
                <a:latin typeface="Times" charset="0"/>
              </a:rPr>
              <a:t>&lt; IP address, port number, file handle&gt;</a:t>
            </a:r>
          </a:p>
          <a:p>
            <a:pPr>
              <a:lnSpc>
                <a:spcPct val="150000"/>
              </a:lnSpc>
              <a:spcBef>
                <a:spcPct val="0"/>
              </a:spcBef>
              <a:buNone/>
            </a:pPr>
            <a:endParaRPr lang="en-GB" sz="1800" dirty="0" smtClean="0"/>
          </a:p>
          <a:p>
            <a:pPr>
              <a:lnSpc>
                <a:spcPct val="150000"/>
              </a:lnSpc>
              <a:spcBef>
                <a:spcPct val="0"/>
              </a:spcBef>
              <a:buClrTx/>
              <a:buFontTx/>
              <a:buNone/>
            </a:pPr>
            <a:r>
              <a:rPr lang="en-US" sz="1800" dirty="0" smtClean="0"/>
              <a:t> </a:t>
            </a:r>
            <a:endParaRPr lang="en-US" sz="1800" dirty="0">
              <a:solidFill>
                <a:schemeClr val="accent5">
                  <a:lumMod val="50000"/>
                </a:schemeClr>
              </a:solidFill>
              <a:latin typeface="Arial" pitchFamily="34" charset="0"/>
              <a:cs typeface="Arial" pitchFamily="34" charset="0"/>
            </a:endParaRPr>
          </a:p>
        </p:txBody>
      </p:sp>
      <p:sp>
        <p:nvSpPr>
          <p:cNvPr id="4"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5" name="Group 4"/>
          <p:cNvGrpSpPr/>
          <p:nvPr/>
        </p:nvGrpSpPr>
        <p:grpSpPr>
          <a:xfrm>
            <a:off x="15075" y="6398410"/>
            <a:ext cx="9205125" cy="459590"/>
            <a:chOff x="15075" y="6400800"/>
            <a:chExt cx="9205125" cy="459590"/>
          </a:xfrm>
        </p:grpSpPr>
        <p:sp>
          <p:nvSpPr>
            <p:cNvPr id="6" name="Rectangle 5"/>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7" name="Rounded Rectangle 6"/>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TextBox 7"/>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9" name="Rounded Rectangle 8"/>
            <p:cNvSpPr/>
            <p:nvPr/>
          </p:nvSpPr>
          <p:spPr bwMode="auto">
            <a:xfrm>
              <a:off x="76200" y="6477000"/>
              <a:ext cx="2916936"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866775" y="990600"/>
            <a:ext cx="7286625" cy="34441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762000" y="5029200"/>
            <a:ext cx="7620000" cy="785343"/>
          </a:xfrm>
          <a:prstGeom prst="rect">
            <a:avLst/>
          </a:prstGeom>
          <a:noFill/>
        </p:spPr>
        <p:txBody>
          <a:bodyPr wrap="square" rtlCol="0">
            <a:spAutoFit/>
          </a:bodyPr>
          <a:lstStyle/>
          <a:p>
            <a:pPr>
              <a:lnSpc>
                <a:spcPct val="150000"/>
              </a:lnSpc>
            </a:pPr>
            <a:r>
              <a:rPr lang="en-US" sz="1600" dirty="0" smtClean="0">
                <a:solidFill>
                  <a:schemeClr val="accent5">
                    <a:lumMod val="50000"/>
                  </a:schemeClr>
                </a:solidFill>
                <a:latin typeface="Arial" pitchFamily="34" charset="0"/>
                <a:cs typeface="Arial" pitchFamily="34" charset="0"/>
              </a:rPr>
              <a:t>the meaning of this is that programs running at Client can access files at Server 1 and Server 2 by using pathnames such as /</a:t>
            </a:r>
            <a:r>
              <a:rPr lang="en-US" sz="1600" dirty="0" err="1" smtClean="0">
                <a:solidFill>
                  <a:schemeClr val="accent5">
                    <a:lumMod val="50000"/>
                  </a:schemeClr>
                </a:solidFill>
                <a:latin typeface="Arial" pitchFamily="34" charset="0"/>
                <a:cs typeface="Arial" pitchFamily="34" charset="0"/>
              </a:rPr>
              <a:t>usr</a:t>
            </a:r>
            <a:r>
              <a:rPr lang="en-US" sz="1600" dirty="0" smtClean="0">
                <a:solidFill>
                  <a:schemeClr val="accent5">
                    <a:lumMod val="50000"/>
                  </a:schemeClr>
                </a:solidFill>
                <a:latin typeface="Arial" pitchFamily="34" charset="0"/>
                <a:cs typeface="Arial" pitchFamily="34" charset="0"/>
              </a:rPr>
              <a:t>/students/</a:t>
            </a:r>
            <a:r>
              <a:rPr lang="en-US" sz="1600" dirty="0" err="1" smtClean="0">
                <a:solidFill>
                  <a:schemeClr val="accent5">
                    <a:lumMod val="50000"/>
                  </a:schemeClr>
                </a:solidFill>
                <a:latin typeface="Arial" pitchFamily="34" charset="0"/>
                <a:cs typeface="Arial" pitchFamily="34" charset="0"/>
              </a:rPr>
              <a:t>jon</a:t>
            </a:r>
            <a:r>
              <a:rPr lang="en-US" sz="1600" dirty="0" smtClean="0">
                <a:solidFill>
                  <a:schemeClr val="accent5">
                    <a:lumMod val="50000"/>
                  </a:schemeClr>
                </a:solidFill>
                <a:latin typeface="Arial" pitchFamily="34" charset="0"/>
                <a:cs typeface="Arial" pitchFamily="34" charset="0"/>
              </a:rPr>
              <a:t> and /</a:t>
            </a:r>
            <a:r>
              <a:rPr lang="en-US" sz="1600" dirty="0" err="1" smtClean="0">
                <a:solidFill>
                  <a:schemeClr val="accent5">
                    <a:lumMod val="50000"/>
                  </a:schemeClr>
                </a:solidFill>
                <a:latin typeface="Arial" pitchFamily="34" charset="0"/>
                <a:cs typeface="Arial" pitchFamily="34" charset="0"/>
              </a:rPr>
              <a:t>usr</a:t>
            </a:r>
            <a:r>
              <a:rPr lang="en-US" sz="1600" dirty="0" smtClean="0">
                <a:solidFill>
                  <a:schemeClr val="accent5">
                    <a:lumMod val="50000"/>
                  </a:schemeClr>
                </a:solidFill>
                <a:latin typeface="Arial" pitchFamily="34" charset="0"/>
                <a:cs typeface="Arial" pitchFamily="34" charset="0"/>
              </a:rPr>
              <a:t>/staff/ann.</a:t>
            </a:r>
          </a:p>
        </p:txBody>
      </p:sp>
      <p:sp>
        <p:nvSpPr>
          <p:cNvPr id="6" name="TextBox 5"/>
          <p:cNvSpPr txBox="1"/>
          <p:nvPr/>
        </p:nvSpPr>
        <p:spPr>
          <a:xfrm>
            <a:off x="1981200" y="4495800"/>
            <a:ext cx="5105400" cy="276999"/>
          </a:xfrm>
          <a:prstGeom prst="rect">
            <a:avLst/>
          </a:prstGeom>
          <a:noFill/>
        </p:spPr>
        <p:txBody>
          <a:bodyPr wrap="square" rtlCol="0">
            <a:spAutoFit/>
          </a:bodyPr>
          <a:lstStyle/>
          <a:p>
            <a:r>
              <a:rPr lang="en-US" sz="1200" dirty="0" smtClean="0">
                <a:solidFill>
                  <a:schemeClr val="bg2">
                    <a:lumMod val="50000"/>
                  </a:schemeClr>
                </a:solidFill>
                <a:latin typeface="Arial" pitchFamily="34" charset="0"/>
                <a:cs typeface="Arial" pitchFamily="34" charset="0"/>
              </a:rPr>
              <a:t>Figure 12.10 Local and remote </a:t>
            </a:r>
            <a:r>
              <a:rPr lang="en-US" sz="1200" dirty="0" err="1" smtClean="0">
                <a:solidFill>
                  <a:schemeClr val="bg2">
                    <a:lumMod val="50000"/>
                  </a:schemeClr>
                </a:solidFill>
                <a:latin typeface="Arial" pitchFamily="34" charset="0"/>
                <a:cs typeface="Arial" pitchFamily="34" charset="0"/>
              </a:rPr>
              <a:t>filesystems</a:t>
            </a:r>
            <a:r>
              <a:rPr lang="en-US" sz="1200" dirty="0" smtClean="0">
                <a:solidFill>
                  <a:schemeClr val="bg2">
                    <a:lumMod val="50000"/>
                  </a:schemeClr>
                </a:solidFill>
                <a:latin typeface="Arial" pitchFamily="34" charset="0"/>
                <a:cs typeface="Arial" pitchFamily="34" charset="0"/>
              </a:rPr>
              <a:t> accessible on an NFS client</a:t>
            </a:r>
          </a:p>
        </p:txBody>
      </p:sp>
      <p:grpSp>
        <p:nvGrpSpPr>
          <p:cNvPr id="7" name="Group 6"/>
          <p:cNvGrpSpPr/>
          <p:nvPr/>
        </p:nvGrpSpPr>
        <p:grpSpPr>
          <a:xfrm>
            <a:off x="15075" y="6398410"/>
            <a:ext cx="9205125" cy="459590"/>
            <a:chOff x="15075" y="6400800"/>
            <a:chExt cx="9205125" cy="459590"/>
          </a:xfrm>
        </p:grpSpPr>
        <p:sp>
          <p:nvSpPr>
            <p:cNvPr id="8" name="Rectangle 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9" name="Rounded Rectangle 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8377320" y="647939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1" name="Rounded Rectangle 10"/>
            <p:cNvSpPr/>
            <p:nvPr/>
          </p:nvSpPr>
          <p:spPr bwMode="auto">
            <a:xfrm>
              <a:off x="76200" y="6477000"/>
              <a:ext cx="333756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495801"/>
          </a:xfrm>
        </p:spPr>
        <p:txBody>
          <a:bodyPr>
            <a:normAutofit fontScale="92500" lnSpcReduction="10000"/>
          </a:bodyPr>
          <a:lstStyle/>
          <a:p>
            <a:pPr>
              <a:lnSpc>
                <a:spcPct val="150000"/>
              </a:lnSpc>
              <a:buNone/>
            </a:pPr>
            <a:r>
              <a:rPr lang="en-US" sz="1700" dirty="0" smtClean="0">
                <a:solidFill>
                  <a:schemeClr val="accent5">
                    <a:lumMod val="50000"/>
                  </a:schemeClr>
                </a:solidFill>
                <a:latin typeface="Arial" pitchFamily="34" charset="0"/>
                <a:cs typeface="Arial" pitchFamily="34" charset="0"/>
              </a:rPr>
              <a:t>Remote </a:t>
            </a:r>
            <a:r>
              <a:rPr lang="en-US" sz="1700" dirty="0" err="1" smtClean="0">
                <a:solidFill>
                  <a:schemeClr val="accent5">
                    <a:lumMod val="50000"/>
                  </a:schemeClr>
                </a:solidFill>
                <a:latin typeface="Arial" pitchFamily="34" charset="0"/>
                <a:cs typeface="Arial" pitchFamily="34" charset="0"/>
              </a:rPr>
              <a:t>filesystems</a:t>
            </a:r>
            <a:r>
              <a:rPr lang="en-US" sz="1700" dirty="0" smtClean="0">
                <a:solidFill>
                  <a:schemeClr val="accent5">
                    <a:lumMod val="50000"/>
                  </a:schemeClr>
                </a:solidFill>
                <a:latin typeface="Arial" pitchFamily="34" charset="0"/>
                <a:cs typeface="Arial" pitchFamily="34" charset="0"/>
              </a:rPr>
              <a:t> may be hard or soft-mounted in a client computer.</a:t>
            </a:r>
          </a:p>
          <a:p>
            <a:pPr>
              <a:lnSpc>
                <a:spcPct val="150000"/>
              </a:lnSpc>
              <a:buNone/>
            </a:pPr>
            <a:r>
              <a:rPr lang="en-US" sz="2100" i="1" dirty="0" smtClean="0">
                <a:solidFill>
                  <a:srgbClr val="7030A0"/>
                </a:solidFill>
                <a:latin typeface="Times" charset="0"/>
              </a:rPr>
              <a:t>hard-mount</a:t>
            </a:r>
          </a:p>
          <a:p>
            <a:pPr>
              <a:lnSpc>
                <a:spcPct val="150000"/>
              </a:lnSpc>
              <a:buFont typeface="Wingdings" pitchFamily="2" charset="2"/>
              <a:buChar char="§"/>
            </a:pPr>
            <a:r>
              <a:rPr lang="en-US" sz="1700" dirty="0" smtClean="0">
                <a:solidFill>
                  <a:schemeClr val="accent5">
                    <a:lumMod val="50000"/>
                  </a:schemeClr>
                </a:solidFill>
                <a:latin typeface="Arial" pitchFamily="34" charset="0"/>
                <a:cs typeface="Arial" pitchFamily="34" charset="0"/>
              </a:rPr>
              <a:t>When a user-level process accesses a file  that is hard-mounted, the process is suspended until the request can be completed.</a:t>
            </a:r>
          </a:p>
          <a:p>
            <a:pPr>
              <a:lnSpc>
                <a:spcPct val="150000"/>
              </a:lnSpc>
              <a:buFont typeface="Wingdings" pitchFamily="2" charset="2"/>
              <a:buChar char="§"/>
            </a:pPr>
            <a:r>
              <a:rPr lang="en-US" sz="1700" dirty="0" smtClean="0">
                <a:solidFill>
                  <a:schemeClr val="accent5">
                    <a:lumMod val="50000"/>
                  </a:schemeClr>
                </a:solidFill>
                <a:latin typeface="Arial" pitchFamily="34" charset="0"/>
                <a:cs typeface="Arial" pitchFamily="34" charset="0"/>
              </a:rPr>
              <a:t> if the remote host is unavailable for any reason the NFS client module continues to retry the request until it is satisfied.</a:t>
            </a:r>
          </a:p>
          <a:p>
            <a:pPr>
              <a:lnSpc>
                <a:spcPct val="150000"/>
              </a:lnSpc>
              <a:buNone/>
            </a:pPr>
            <a:r>
              <a:rPr lang="en-US" sz="2100" i="1" dirty="0" smtClean="0">
                <a:solidFill>
                  <a:srgbClr val="7030A0"/>
                </a:solidFill>
                <a:latin typeface="Times" charset="0"/>
              </a:rPr>
              <a:t>soft-mount</a:t>
            </a:r>
          </a:p>
          <a:p>
            <a:pPr>
              <a:lnSpc>
                <a:spcPct val="150000"/>
              </a:lnSpc>
              <a:buFont typeface="Wingdings" pitchFamily="2" charset="2"/>
              <a:buChar char="§"/>
            </a:pPr>
            <a:r>
              <a:rPr lang="en-US" sz="1700" dirty="0" smtClean="0">
                <a:solidFill>
                  <a:schemeClr val="accent5">
                    <a:lumMod val="50000"/>
                  </a:schemeClr>
                </a:solidFill>
                <a:latin typeface="Arial" pitchFamily="34" charset="0"/>
                <a:cs typeface="Arial" pitchFamily="34" charset="0"/>
              </a:rPr>
              <a:t>In this case, the NFS client module returns a failure indication to user-level processes after a small number of retries. </a:t>
            </a:r>
          </a:p>
          <a:p>
            <a:pPr>
              <a:lnSpc>
                <a:spcPct val="150000"/>
              </a:lnSpc>
              <a:buFont typeface="Wingdings" pitchFamily="2" charset="2"/>
              <a:buChar char="§"/>
            </a:pPr>
            <a:r>
              <a:rPr lang="en-US" sz="1700" dirty="0" smtClean="0">
                <a:solidFill>
                  <a:schemeClr val="accent5">
                    <a:lumMod val="50000"/>
                  </a:schemeClr>
                </a:solidFill>
                <a:latin typeface="Arial" pitchFamily="34" charset="0"/>
                <a:cs typeface="Arial" pitchFamily="34" charset="0"/>
              </a:rPr>
              <a:t>programs will then detect the failure and take appropriate recovery or reporting actions</a:t>
            </a:r>
          </a:p>
          <a:p>
            <a:pPr>
              <a:lnSpc>
                <a:spcPct val="150000"/>
              </a:lnSpc>
            </a:pPr>
            <a:endParaRPr lang="en-US" dirty="0"/>
          </a:p>
        </p:txBody>
      </p:sp>
      <p:sp>
        <p:nvSpPr>
          <p:cNvPr id="4" name="Title 1"/>
          <p:cNvSpPr>
            <a:spLocks noGrp="1"/>
          </p:cNvSpPr>
          <p:nvPr>
            <p:ph type="title"/>
          </p:nvPr>
        </p:nvSpPr>
        <p:spPr>
          <a:xfrm>
            <a:off x="1295400" y="914400"/>
            <a:ext cx="5638800" cy="579438"/>
          </a:xfrm>
        </p:spPr>
        <p:txBody>
          <a:bodyPr>
            <a:normAutofit fontScale="90000"/>
          </a:bodyPr>
          <a:lstStyle/>
          <a:p>
            <a:pPr algn="l"/>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Hard versus soft mounts</a:t>
            </a:r>
            <a:r>
              <a:rPr lang="en-GB" sz="3200" dirty="0" smtClean="0"/>
              <a:t/>
            </a:r>
            <a:br>
              <a:rPr lang="en-GB" sz="3200" dirty="0" smtClean="0"/>
            </a:b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374904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495801"/>
          </a:xfrm>
        </p:spPr>
        <p:txBody>
          <a:bodyPr>
            <a:normAutofit/>
          </a:bodyPr>
          <a:lstStyle/>
          <a:p>
            <a:pPr>
              <a:lnSpc>
                <a:spcPct val="150000"/>
              </a:lnSpc>
              <a:buFont typeface="Wingdings" pitchFamily="2" charset="2"/>
              <a:buChar char="q"/>
            </a:pPr>
            <a:r>
              <a:rPr lang="en-US" sz="1800" dirty="0" smtClean="0">
                <a:solidFill>
                  <a:schemeClr val="accent5">
                    <a:lumMod val="50000"/>
                  </a:schemeClr>
                </a:solidFill>
                <a:latin typeface="Arial" pitchFamily="34" charset="0"/>
                <a:cs typeface="Arial" pitchFamily="34" charset="0"/>
              </a:rPr>
              <a:t>mount a remote directory dynamically whenever an ‘empty’ mount point is referenced by a client.</a:t>
            </a:r>
          </a:p>
          <a:p>
            <a:pPr lvl="1">
              <a:lnSpc>
                <a:spcPct val="150000"/>
              </a:lnSpc>
            </a:pPr>
            <a:r>
              <a:rPr lang="en-GB" sz="1600" dirty="0" smtClean="0">
                <a:solidFill>
                  <a:schemeClr val="accent5">
                    <a:lumMod val="50000"/>
                  </a:schemeClr>
                </a:solidFill>
                <a:latin typeface="Arial" pitchFamily="34" charset="0"/>
                <a:cs typeface="Arial" pitchFamily="34" charset="0"/>
              </a:rPr>
              <a:t> </a:t>
            </a:r>
            <a:r>
              <a:rPr lang="en-GB" sz="1400" dirty="0" smtClean="0">
                <a:solidFill>
                  <a:schemeClr val="accent5">
                    <a:lumMod val="50000"/>
                  </a:schemeClr>
                </a:solidFill>
                <a:latin typeface="Arial" pitchFamily="34" charset="0"/>
                <a:cs typeface="Arial" pitchFamily="34" charset="0"/>
              </a:rPr>
              <a:t>has a table of mount points and one or more server for each.</a:t>
            </a:r>
          </a:p>
          <a:p>
            <a:pPr lvl="1">
              <a:lnSpc>
                <a:spcPct val="200000"/>
              </a:lnSpc>
            </a:pPr>
            <a:r>
              <a:rPr lang="en-GB" sz="1400" dirty="0" smtClean="0">
                <a:solidFill>
                  <a:schemeClr val="accent5">
                    <a:lumMod val="50000"/>
                  </a:schemeClr>
                </a:solidFill>
                <a:latin typeface="Arial" pitchFamily="34" charset="0"/>
                <a:cs typeface="Arial" pitchFamily="34" charset="0"/>
              </a:rPr>
              <a:t>it sends a</a:t>
            </a:r>
            <a:r>
              <a:rPr lang="en-GB" sz="1400" dirty="0" smtClean="0">
                <a:solidFill>
                  <a:schemeClr val="accent1">
                    <a:lumMod val="75000"/>
                  </a:schemeClr>
                </a:solidFill>
                <a:latin typeface="Arial" pitchFamily="34" charset="0"/>
                <a:cs typeface="Arial" pitchFamily="34" charset="0"/>
              </a:rPr>
              <a:t> </a:t>
            </a:r>
            <a:r>
              <a:rPr lang="en-GB" sz="1400" i="1" dirty="0" smtClean="0">
                <a:solidFill>
                  <a:schemeClr val="accent1">
                    <a:lumMod val="75000"/>
                  </a:schemeClr>
                </a:solidFill>
                <a:latin typeface="Arial" pitchFamily="34" charset="0"/>
                <a:cs typeface="Arial" pitchFamily="34" charset="0"/>
              </a:rPr>
              <a:t>probe</a:t>
            </a:r>
            <a:r>
              <a:rPr lang="en-GB" sz="1400" dirty="0" smtClean="0">
                <a:solidFill>
                  <a:schemeClr val="accent1">
                    <a:lumMod val="75000"/>
                  </a:schemeClr>
                </a:solidFill>
                <a:latin typeface="Arial" pitchFamily="34" charset="0"/>
                <a:cs typeface="Arial" pitchFamily="34" charset="0"/>
              </a:rPr>
              <a:t> </a:t>
            </a:r>
            <a:r>
              <a:rPr lang="en-GB" sz="1400" dirty="0" smtClean="0">
                <a:solidFill>
                  <a:schemeClr val="accent5">
                    <a:lumMod val="50000"/>
                  </a:schemeClr>
                </a:solidFill>
                <a:latin typeface="Arial" pitchFamily="34" charset="0"/>
                <a:cs typeface="Arial" pitchFamily="34" charset="0"/>
              </a:rPr>
              <a:t>message to each candidate server and then uses the mount service to mount the </a:t>
            </a:r>
            <a:r>
              <a:rPr lang="en-GB" sz="1400" dirty="0" err="1" smtClean="0">
                <a:solidFill>
                  <a:schemeClr val="accent5">
                    <a:lumMod val="50000"/>
                  </a:schemeClr>
                </a:solidFill>
                <a:latin typeface="Arial" pitchFamily="34" charset="0"/>
                <a:cs typeface="Arial" pitchFamily="34" charset="0"/>
              </a:rPr>
              <a:t>filesystem</a:t>
            </a:r>
            <a:r>
              <a:rPr lang="en-GB" sz="1400" dirty="0" smtClean="0">
                <a:solidFill>
                  <a:schemeClr val="accent5">
                    <a:lumMod val="50000"/>
                  </a:schemeClr>
                </a:solidFill>
                <a:latin typeface="Arial" pitchFamily="34" charset="0"/>
                <a:cs typeface="Arial" pitchFamily="34" charset="0"/>
              </a:rPr>
              <a:t> at the first server to respond.</a:t>
            </a:r>
          </a:p>
          <a:p>
            <a:pPr>
              <a:lnSpc>
                <a:spcPct val="200000"/>
              </a:lnSpc>
              <a:buFont typeface="Wingdings" pitchFamily="2" charset="2"/>
              <a:buChar char="q"/>
            </a:pPr>
            <a:r>
              <a:rPr lang="en-GB" sz="1800" dirty="0" smtClean="0">
                <a:solidFill>
                  <a:schemeClr val="accent5">
                    <a:lumMod val="50000"/>
                  </a:schemeClr>
                </a:solidFill>
                <a:latin typeface="Arial" pitchFamily="34" charset="0"/>
                <a:cs typeface="Arial" pitchFamily="34" charset="0"/>
              </a:rPr>
              <a:t>Provides a simple form of replication for read-only filesystems</a:t>
            </a:r>
          </a:p>
          <a:p>
            <a:pPr lvl="1">
              <a:lnSpc>
                <a:spcPct val="200000"/>
              </a:lnSpc>
            </a:pPr>
            <a:r>
              <a:rPr lang="en-GB" sz="1400" dirty="0" smtClean="0">
                <a:solidFill>
                  <a:schemeClr val="accent5">
                    <a:lumMod val="50000"/>
                  </a:schemeClr>
                </a:solidFill>
                <a:latin typeface="Arial" pitchFamily="34" charset="0"/>
                <a:cs typeface="Arial" pitchFamily="34" charset="0"/>
              </a:rPr>
              <a:t>E.g. if there are several servers with identical copies of /</a:t>
            </a:r>
            <a:r>
              <a:rPr lang="en-GB" sz="1400" dirty="0" err="1" smtClean="0">
                <a:solidFill>
                  <a:schemeClr val="accent5">
                    <a:lumMod val="50000"/>
                  </a:schemeClr>
                </a:solidFill>
                <a:latin typeface="Arial" pitchFamily="34" charset="0"/>
                <a:cs typeface="Arial" pitchFamily="34" charset="0"/>
              </a:rPr>
              <a:t>usr</a:t>
            </a:r>
            <a:r>
              <a:rPr lang="en-GB" sz="1400" dirty="0" smtClean="0">
                <a:solidFill>
                  <a:schemeClr val="accent5">
                    <a:lumMod val="50000"/>
                  </a:schemeClr>
                </a:solidFill>
                <a:latin typeface="Arial" pitchFamily="34" charset="0"/>
                <a:cs typeface="Arial" pitchFamily="34" charset="0"/>
              </a:rPr>
              <a:t>/lib then each server will have a chance of being mounted at some clients.</a:t>
            </a:r>
          </a:p>
          <a:p>
            <a:pPr>
              <a:lnSpc>
                <a:spcPct val="200000"/>
              </a:lnSpc>
            </a:pPr>
            <a:endParaRPr lang="en-US" sz="1800" dirty="0">
              <a:solidFill>
                <a:schemeClr val="accent5">
                  <a:lumMod val="50000"/>
                </a:schemeClr>
              </a:solidFill>
              <a:latin typeface="Arial" pitchFamily="34" charset="0"/>
              <a:cs typeface="Arial" pitchFamily="34" charset="0"/>
            </a:endParaRPr>
          </a:p>
        </p:txBody>
      </p:sp>
      <p:sp>
        <p:nvSpPr>
          <p:cNvPr id="4" name="Title 1"/>
          <p:cNvSpPr>
            <a:spLocks noGrp="1"/>
          </p:cNvSpPr>
          <p:nvPr>
            <p:ph type="title"/>
          </p:nvPr>
        </p:nvSpPr>
        <p:spPr>
          <a:xfrm>
            <a:off x="1295400" y="914400"/>
            <a:ext cx="5638800" cy="579438"/>
          </a:xfrm>
        </p:spPr>
        <p:txBody>
          <a:bodyPr>
            <a:normAutofit fontScale="90000"/>
          </a:bodyPr>
          <a:lstStyle/>
          <a:p>
            <a:pPr algn="l"/>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a:t>
            </a:r>
            <a:r>
              <a:rPr lang="en-GB" sz="3200" dirty="0" err="1"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Automounter</a:t>
            </a:r>
            <a:r>
              <a:rPr lang="en-GB" sz="3200" dirty="0" smtClean="0"/>
              <a:t/>
            </a:r>
            <a:br>
              <a:rPr lang="en-GB" sz="3200" dirty="0" smtClean="0"/>
            </a:b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7939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425196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0"/>
            <a:ext cx="7315200" cy="579438"/>
          </a:xfrm>
        </p:spPr>
        <p:txBody>
          <a:bodyPr>
            <a:normAutofit/>
          </a:bodyPr>
          <a:lstStyle/>
          <a:p>
            <a:pPr algn="l"/>
            <a:r>
              <a:rPr lang="en-US" sz="24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Securing NFS with Kerberos</a:t>
            </a:r>
            <a:endParaRPr lang="en-US" sz="24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3" name="Content Placeholder 2"/>
          <p:cNvSpPr>
            <a:spLocks noGrp="1"/>
          </p:cNvSpPr>
          <p:nvPr>
            <p:ph idx="1"/>
          </p:nvPr>
        </p:nvSpPr>
        <p:spPr>
          <a:xfrm>
            <a:off x="914400" y="1447800"/>
            <a:ext cx="7315200" cy="4495800"/>
          </a:xfrm>
        </p:spPr>
        <p:txBody>
          <a:bodyPr>
            <a:normAutofit lnSpcReduction="10000"/>
          </a:bodyPr>
          <a:lstStyle/>
          <a:p>
            <a:pPr>
              <a:lnSpc>
                <a:spcPct val="150000"/>
              </a:lnSpc>
              <a:buFont typeface="Wingdings" pitchFamily="2" charset="2"/>
              <a:buChar char="q"/>
            </a:pPr>
            <a:r>
              <a:rPr lang="en-GB" sz="2000" dirty="0" smtClean="0">
                <a:solidFill>
                  <a:schemeClr val="accent5">
                    <a:lumMod val="50000"/>
                  </a:schemeClr>
                </a:solidFill>
                <a:latin typeface="Arial" pitchFamily="34" charset="0"/>
                <a:cs typeface="Arial" pitchFamily="34" charset="0"/>
              </a:rPr>
              <a:t>Kerberos protocol is too costly to apply on each file access request</a:t>
            </a:r>
          </a:p>
          <a:p>
            <a:pPr>
              <a:lnSpc>
                <a:spcPct val="150000"/>
              </a:lnSpc>
              <a:buFont typeface="Wingdings" pitchFamily="2" charset="2"/>
              <a:buChar char="q"/>
            </a:pPr>
            <a:r>
              <a:rPr lang="en-GB" sz="2000" dirty="0" smtClean="0">
                <a:solidFill>
                  <a:schemeClr val="accent5">
                    <a:lumMod val="50000"/>
                  </a:schemeClr>
                </a:solidFill>
                <a:latin typeface="Arial" pitchFamily="34" charset="0"/>
                <a:cs typeface="Arial" pitchFamily="34" charset="0"/>
              </a:rPr>
              <a:t>Kerberos is used in the mount service:</a:t>
            </a:r>
          </a:p>
          <a:p>
            <a:pPr lvl="1">
              <a:lnSpc>
                <a:spcPct val="150000"/>
              </a:lnSpc>
            </a:pPr>
            <a:r>
              <a:rPr lang="en-GB" sz="1400" dirty="0" smtClean="0">
                <a:solidFill>
                  <a:schemeClr val="accent5">
                    <a:lumMod val="50000"/>
                  </a:schemeClr>
                </a:solidFill>
                <a:latin typeface="Arial" pitchFamily="34" charset="0"/>
                <a:cs typeface="Arial" pitchFamily="34" charset="0"/>
              </a:rPr>
              <a:t>to authenticate the user's identity</a:t>
            </a:r>
          </a:p>
          <a:p>
            <a:pPr lvl="1">
              <a:lnSpc>
                <a:spcPct val="150000"/>
              </a:lnSpc>
            </a:pPr>
            <a:r>
              <a:rPr lang="en-GB" sz="1400" dirty="0" smtClean="0">
                <a:solidFill>
                  <a:schemeClr val="accent5">
                    <a:lumMod val="50000"/>
                  </a:schemeClr>
                </a:solidFill>
                <a:latin typeface="Arial" pitchFamily="34" charset="0"/>
                <a:cs typeface="Arial" pitchFamily="34" charset="0"/>
              </a:rPr>
              <a:t>User's </a:t>
            </a:r>
            <a:r>
              <a:rPr lang="en-GB" sz="1400" dirty="0" err="1" smtClean="0">
                <a:solidFill>
                  <a:schemeClr val="accent5">
                    <a:lumMod val="50000"/>
                  </a:schemeClr>
                </a:solidFill>
                <a:latin typeface="Arial" pitchFamily="34" charset="0"/>
                <a:cs typeface="Arial" pitchFamily="34" charset="0"/>
              </a:rPr>
              <a:t>UserID</a:t>
            </a:r>
            <a:r>
              <a:rPr lang="en-GB" sz="1400" dirty="0" smtClean="0">
                <a:solidFill>
                  <a:schemeClr val="accent5">
                    <a:lumMod val="50000"/>
                  </a:schemeClr>
                </a:solidFill>
                <a:latin typeface="Arial" pitchFamily="34" charset="0"/>
                <a:cs typeface="Arial" pitchFamily="34" charset="0"/>
              </a:rPr>
              <a:t> and </a:t>
            </a:r>
            <a:r>
              <a:rPr lang="en-GB" sz="1400" dirty="0" err="1" smtClean="0">
                <a:solidFill>
                  <a:schemeClr val="accent5">
                    <a:lumMod val="50000"/>
                  </a:schemeClr>
                </a:solidFill>
                <a:latin typeface="Arial" pitchFamily="34" charset="0"/>
                <a:cs typeface="Arial" pitchFamily="34" charset="0"/>
              </a:rPr>
              <a:t>GroupID</a:t>
            </a:r>
            <a:r>
              <a:rPr lang="en-GB" sz="1400" dirty="0" smtClean="0">
                <a:solidFill>
                  <a:schemeClr val="accent5">
                    <a:lumMod val="50000"/>
                  </a:schemeClr>
                </a:solidFill>
                <a:latin typeface="Arial" pitchFamily="34" charset="0"/>
                <a:cs typeface="Arial" pitchFamily="34" charset="0"/>
              </a:rPr>
              <a:t> are stored at the server with the client's IP address</a:t>
            </a:r>
          </a:p>
          <a:p>
            <a:pPr>
              <a:lnSpc>
                <a:spcPct val="150000"/>
              </a:lnSpc>
              <a:buFont typeface="Wingdings" pitchFamily="2" charset="2"/>
              <a:buChar char="q"/>
            </a:pPr>
            <a:r>
              <a:rPr lang="en-GB" sz="2000" dirty="0" smtClean="0">
                <a:solidFill>
                  <a:schemeClr val="accent5">
                    <a:lumMod val="50000"/>
                  </a:schemeClr>
                </a:solidFill>
                <a:latin typeface="Arial" pitchFamily="34" charset="0"/>
                <a:cs typeface="Arial" pitchFamily="34" charset="0"/>
              </a:rPr>
              <a:t>For each file request:</a:t>
            </a:r>
          </a:p>
          <a:p>
            <a:pPr lvl="1">
              <a:lnSpc>
                <a:spcPct val="150000"/>
              </a:lnSpc>
            </a:pPr>
            <a:r>
              <a:rPr lang="en-GB" sz="1400" dirty="0" smtClean="0">
                <a:solidFill>
                  <a:schemeClr val="accent5">
                    <a:lumMod val="50000"/>
                  </a:schemeClr>
                </a:solidFill>
                <a:latin typeface="Arial" pitchFamily="34" charset="0"/>
                <a:cs typeface="Arial" pitchFamily="34" charset="0"/>
              </a:rPr>
              <a:t>The </a:t>
            </a:r>
            <a:r>
              <a:rPr lang="en-GB" sz="1400" dirty="0" err="1" smtClean="0">
                <a:solidFill>
                  <a:schemeClr val="accent5">
                    <a:lumMod val="50000"/>
                  </a:schemeClr>
                </a:solidFill>
                <a:latin typeface="Arial" pitchFamily="34" charset="0"/>
                <a:cs typeface="Arial" pitchFamily="34" charset="0"/>
              </a:rPr>
              <a:t>UserID</a:t>
            </a:r>
            <a:r>
              <a:rPr lang="en-GB" sz="1400" dirty="0" smtClean="0">
                <a:solidFill>
                  <a:schemeClr val="accent5">
                    <a:lumMod val="50000"/>
                  </a:schemeClr>
                </a:solidFill>
                <a:latin typeface="Arial" pitchFamily="34" charset="0"/>
                <a:cs typeface="Arial" pitchFamily="34" charset="0"/>
              </a:rPr>
              <a:t> and </a:t>
            </a:r>
            <a:r>
              <a:rPr lang="en-GB" sz="1400" dirty="0" err="1" smtClean="0">
                <a:solidFill>
                  <a:schemeClr val="accent5">
                    <a:lumMod val="50000"/>
                  </a:schemeClr>
                </a:solidFill>
                <a:latin typeface="Arial" pitchFamily="34" charset="0"/>
                <a:cs typeface="Arial" pitchFamily="34" charset="0"/>
              </a:rPr>
              <a:t>GroupID</a:t>
            </a:r>
            <a:r>
              <a:rPr lang="en-GB" sz="1400" dirty="0" smtClean="0">
                <a:solidFill>
                  <a:schemeClr val="accent5">
                    <a:lumMod val="50000"/>
                  </a:schemeClr>
                </a:solidFill>
                <a:latin typeface="Arial" pitchFamily="34" charset="0"/>
                <a:cs typeface="Arial" pitchFamily="34" charset="0"/>
              </a:rPr>
              <a:t> sent must match those stored at the server </a:t>
            </a:r>
          </a:p>
          <a:p>
            <a:pPr lvl="1">
              <a:lnSpc>
                <a:spcPct val="150000"/>
              </a:lnSpc>
            </a:pPr>
            <a:r>
              <a:rPr lang="en-GB" sz="1400" dirty="0" smtClean="0">
                <a:solidFill>
                  <a:schemeClr val="accent5">
                    <a:lumMod val="50000"/>
                  </a:schemeClr>
                </a:solidFill>
                <a:latin typeface="Arial" pitchFamily="34" charset="0"/>
                <a:cs typeface="Arial" pitchFamily="34" charset="0"/>
              </a:rPr>
              <a:t>IP addresses must also match</a:t>
            </a:r>
          </a:p>
          <a:p>
            <a:pPr>
              <a:lnSpc>
                <a:spcPct val="150000"/>
              </a:lnSpc>
              <a:buFont typeface="Wingdings" pitchFamily="2" charset="2"/>
              <a:buChar char="q"/>
            </a:pPr>
            <a:r>
              <a:rPr lang="en-GB" sz="2000" dirty="0" smtClean="0">
                <a:solidFill>
                  <a:schemeClr val="accent5">
                    <a:lumMod val="50000"/>
                  </a:schemeClr>
                </a:solidFill>
                <a:latin typeface="Arial" pitchFamily="34" charset="0"/>
                <a:cs typeface="Arial" pitchFamily="34" charset="0"/>
              </a:rPr>
              <a:t>This approach has some problems</a:t>
            </a:r>
          </a:p>
          <a:p>
            <a:pPr lvl="1">
              <a:lnSpc>
                <a:spcPct val="150000"/>
              </a:lnSpc>
            </a:pPr>
            <a:r>
              <a:rPr lang="en-GB" sz="1400" dirty="0" smtClean="0">
                <a:solidFill>
                  <a:schemeClr val="accent5">
                    <a:lumMod val="50000"/>
                  </a:schemeClr>
                </a:solidFill>
                <a:latin typeface="Arial" pitchFamily="34" charset="0"/>
                <a:cs typeface="Arial" pitchFamily="34" charset="0"/>
              </a:rPr>
              <a:t>can't accommodate multiple users sharing the same client computer</a:t>
            </a:r>
          </a:p>
          <a:p>
            <a:pPr lvl="1">
              <a:lnSpc>
                <a:spcPct val="150000"/>
              </a:lnSpc>
            </a:pPr>
            <a:r>
              <a:rPr lang="en-GB" sz="1400" dirty="0" smtClean="0">
                <a:solidFill>
                  <a:schemeClr val="accent5">
                    <a:lumMod val="50000"/>
                  </a:schemeClr>
                </a:solidFill>
                <a:latin typeface="Arial" pitchFamily="34" charset="0"/>
                <a:cs typeface="Arial" pitchFamily="34" charset="0"/>
              </a:rPr>
              <a:t>all remote </a:t>
            </a:r>
            <a:r>
              <a:rPr lang="en-GB" sz="1400" dirty="0" err="1" smtClean="0">
                <a:solidFill>
                  <a:schemeClr val="accent5">
                    <a:lumMod val="50000"/>
                  </a:schemeClr>
                </a:solidFill>
                <a:latin typeface="Arial" pitchFamily="34" charset="0"/>
                <a:cs typeface="Arial" pitchFamily="34" charset="0"/>
              </a:rPr>
              <a:t>filestores</a:t>
            </a:r>
            <a:r>
              <a:rPr lang="en-GB" sz="1400" dirty="0" smtClean="0">
                <a:solidFill>
                  <a:schemeClr val="accent5">
                    <a:lumMod val="50000"/>
                  </a:schemeClr>
                </a:solidFill>
                <a:latin typeface="Arial" pitchFamily="34" charset="0"/>
                <a:cs typeface="Arial" pitchFamily="34" charset="0"/>
              </a:rPr>
              <a:t> must be mounted each time a user logs in</a:t>
            </a:r>
          </a:p>
          <a:p>
            <a:pPr>
              <a:lnSpc>
                <a:spcPct val="150000"/>
              </a:lnSpc>
            </a:pPr>
            <a:endParaRPr lang="en-US" dirty="0"/>
          </a:p>
        </p:txBody>
      </p:sp>
      <p:sp>
        <p:nvSpPr>
          <p:cNvPr id="5"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459028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752600"/>
            <a:ext cx="7543800" cy="4572000"/>
          </a:xfrm>
        </p:spPr>
        <p:txBody>
          <a:bodyPr>
            <a:normAutofit/>
          </a:bodyPr>
          <a:lstStyle/>
          <a:p>
            <a:pPr>
              <a:lnSpc>
                <a:spcPct val="200000"/>
              </a:lnSpc>
              <a:buBlip>
                <a:blip r:embed="rId2"/>
              </a:buBlip>
            </a:pPr>
            <a:r>
              <a:rPr lang="en-GB" sz="1800" dirty="0" smtClean="0">
                <a:solidFill>
                  <a:schemeClr val="accent5">
                    <a:lumMod val="50000"/>
                  </a:schemeClr>
                </a:solidFill>
                <a:latin typeface="Arial" pitchFamily="34" charset="0"/>
                <a:cs typeface="Arial" pitchFamily="34" charset="0"/>
              </a:rPr>
              <a:t>pages (blocks) from disk are held in a main memory buffer cache until the space is required for newer pages.</a:t>
            </a:r>
          </a:p>
          <a:p>
            <a:pPr>
              <a:lnSpc>
                <a:spcPct val="200000"/>
              </a:lnSpc>
              <a:buBlip>
                <a:blip r:embed="rId2"/>
              </a:buBlip>
            </a:pPr>
            <a:r>
              <a:rPr lang="en-GB" sz="1800" dirty="0" smtClean="0">
                <a:solidFill>
                  <a:schemeClr val="accent5">
                    <a:lumMod val="50000"/>
                  </a:schemeClr>
                </a:solidFill>
                <a:latin typeface="Arial" pitchFamily="34" charset="0"/>
                <a:cs typeface="Arial" pitchFamily="34" charset="0"/>
              </a:rPr>
              <a:t> Read-ahead and delayed-write optimizations</a:t>
            </a:r>
          </a:p>
          <a:p>
            <a:pPr>
              <a:lnSpc>
                <a:spcPct val="200000"/>
              </a:lnSpc>
              <a:buBlip>
                <a:blip r:embed="rId2"/>
              </a:buBlip>
            </a:pPr>
            <a:r>
              <a:rPr lang="en-US" sz="1800" dirty="0" smtClean="0">
                <a:solidFill>
                  <a:schemeClr val="accent5">
                    <a:lumMod val="50000"/>
                  </a:schemeClr>
                </a:solidFill>
                <a:latin typeface="Arial" pitchFamily="34" charset="0"/>
                <a:cs typeface="Arial" pitchFamily="34" charset="0"/>
              </a:rPr>
              <a:t>To guard against loss of data in a system crash, the UNIX </a:t>
            </a:r>
            <a:r>
              <a:rPr lang="en-US" sz="1800" i="1" dirty="0" smtClean="0">
                <a:solidFill>
                  <a:schemeClr val="accent1">
                    <a:lumMod val="75000"/>
                  </a:schemeClr>
                </a:solidFill>
                <a:latin typeface="Arial" pitchFamily="34" charset="0"/>
                <a:cs typeface="Arial" pitchFamily="34" charset="0"/>
              </a:rPr>
              <a:t>sync </a:t>
            </a:r>
            <a:r>
              <a:rPr lang="en-US" sz="1800" dirty="0" smtClean="0">
                <a:solidFill>
                  <a:schemeClr val="accent5">
                    <a:lumMod val="50000"/>
                  </a:schemeClr>
                </a:solidFill>
                <a:latin typeface="Arial" pitchFamily="34" charset="0"/>
                <a:cs typeface="Arial" pitchFamily="34" charset="0"/>
              </a:rPr>
              <a:t>operation flushes altered pages to disk every 30 seconds.</a:t>
            </a:r>
          </a:p>
          <a:p>
            <a:pPr>
              <a:lnSpc>
                <a:spcPct val="200000"/>
              </a:lnSpc>
              <a:buBlip>
                <a:blip r:embed="rId2"/>
              </a:buBlip>
            </a:pPr>
            <a:endParaRPr lang="en-US" sz="1800" dirty="0" smtClean="0">
              <a:solidFill>
                <a:schemeClr val="accent5">
                  <a:lumMod val="50000"/>
                </a:schemeClr>
              </a:solidFill>
              <a:latin typeface="Arial" pitchFamily="34" charset="0"/>
              <a:cs typeface="Arial" pitchFamily="34" charset="0"/>
            </a:endParaRPr>
          </a:p>
        </p:txBody>
      </p:sp>
      <p:sp>
        <p:nvSpPr>
          <p:cNvPr id="4" name="Title 1"/>
          <p:cNvSpPr>
            <a:spLocks noGrp="1"/>
          </p:cNvSpPr>
          <p:nvPr>
            <p:ph type="title"/>
          </p:nvPr>
        </p:nvSpPr>
        <p:spPr>
          <a:xfrm>
            <a:off x="1295400" y="914400"/>
            <a:ext cx="7010400" cy="579438"/>
          </a:xfrm>
        </p:spPr>
        <p:txBody>
          <a:bodyPr>
            <a:normAutofit fontScale="90000"/>
          </a:bodyPr>
          <a:lstStyle/>
          <a:p>
            <a:pPr algn="l"/>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NFS optimization - server caching</a:t>
            </a:r>
            <a:r>
              <a:rPr lang="en-GB" sz="3200" dirty="0" smtClean="0"/>
              <a:t/>
            </a:r>
            <a:br>
              <a:rPr lang="en-GB" sz="3200" dirty="0" smtClean="0"/>
            </a:b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500176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990600"/>
            <a:ext cx="7239000" cy="5216813"/>
          </a:xfrm>
          <a:prstGeom prst="rect">
            <a:avLst/>
          </a:prstGeom>
        </p:spPr>
        <p:txBody>
          <a:bodyPr wrap="square">
            <a:spAutoFit/>
          </a:bodyPr>
          <a:lstStyle/>
          <a:p>
            <a:pPr>
              <a:lnSpc>
                <a:spcPct val="150000"/>
              </a:lnSpc>
            </a:pPr>
            <a:r>
              <a:rPr lang="en-GB" sz="1600" dirty="0" smtClean="0">
                <a:solidFill>
                  <a:schemeClr val="accent5">
                    <a:lumMod val="50000"/>
                  </a:schemeClr>
                </a:solidFill>
                <a:latin typeface="Arial" pitchFamily="34" charset="0"/>
                <a:cs typeface="Arial" pitchFamily="34" charset="0"/>
              </a:rPr>
              <a:t>Works well in local context, but in the remote case </a:t>
            </a:r>
            <a:r>
              <a:rPr lang="en-US" sz="1600" dirty="0" smtClean="0">
                <a:solidFill>
                  <a:schemeClr val="accent5">
                    <a:lumMod val="50000"/>
                  </a:schemeClr>
                </a:solidFill>
                <a:latin typeface="Arial" pitchFamily="34" charset="0"/>
                <a:cs typeface="Arial" pitchFamily="34" charset="0"/>
              </a:rPr>
              <a:t>extra measures are needed to ensure that clients can be confident that the results of the write operations are persistent, even when server crashes occur</a:t>
            </a:r>
            <a:r>
              <a:rPr lang="en-GB" sz="1600" dirty="0" smtClean="0">
                <a:solidFill>
                  <a:schemeClr val="accent5">
                    <a:lumMod val="50000"/>
                  </a:schemeClr>
                </a:solidFill>
                <a:latin typeface="Arial" pitchFamily="34" charset="0"/>
                <a:cs typeface="Arial" pitchFamily="34" charset="0"/>
              </a:rPr>
              <a:t>.</a:t>
            </a:r>
            <a:endParaRPr lang="en-GB" sz="2000" dirty="0" smtClean="0">
              <a:solidFill>
                <a:schemeClr val="accent5">
                  <a:lumMod val="50000"/>
                </a:schemeClr>
              </a:solidFill>
              <a:latin typeface="Arial" pitchFamily="34" charset="0"/>
              <a:cs typeface="Arial" pitchFamily="34" charset="0"/>
            </a:endParaRPr>
          </a:p>
          <a:p>
            <a:pPr>
              <a:lnSpc>
                <a:spcPct val="150000"/>
              </a:lnSpc>
            </a:pPr>
            <a:r>
              <a:rPr lang="en-GB" sz="2000" dirty="0" smtClean="0">
                <a:solidFill>
                  <a:schemeClr val="accent5">
                    <a:lumMod val="50000"/>
                  </a:schemeClr>
                </a:solidFill>
                <a:latin typeface="Arial" pitchFamily="34" charset="0"/>
                <a:cs typeface="Arial" pitchFamily="34" charset="0"/>
              </a:rPr>
              <a:t>NFS v3 servers offers two strategies for updating the disk:</a:t>
            </a:r>
          </a:p>
          <a:p>
            <a:pPr lvl="1">
              <a:lnSpc>
                <a:spcPct val="150000"/>
              </a:lnSpc>
            </a:pPr>
            <a:r>
              <a:rPr lang="en-GB" sz="2000" b="1" i="1" dirty="0" smtClean="0">
                <a:solidFill>
                  <a:srgbClr val="7030A0"/>
                </a:solidFill>
                <a:latin typeface="Times" charset="0"/>
              </a:rPr>
              <a:t>write-through :</a:t>
            </a:r>
          </a:p>
          <a:p>
            <a:pPr lvl="1">
              <a:lnSpc>
                <a:spcPct val="150000"/>
              </a:lnSpc>
            </a:pPr>
            <a:r>
              <a:rPr lang="en-GB" dirty="0" smtClean="0">
                <a:solidFill>
                  <a:schemeClr val="accent5">
                    <a:lumMod val="50000"/>
                  </a:schemeClr>
                </a:solidFill>
                <a:latin typeface="Arial" pitchFamily="34" charset="0"/>
                <a:cs typeface="Arial" pitchFamily="34" charset="0"/>
              </a:rPr>
              <a:t> </a:t>
            </a:r>
            <a:r>
              <a:rPr lang="en-GB" sz="1600" dirty="0" smtClean="0">
                <a:solidFill>
                  <a:schemeClr val="accent5">
                    <a:lumMod val="50000"/>
                  </a:schemeClr>
                </a:solidFill>
                <a:latin typeface="Arial" pitchFamily="34" charset="0"/>
                <a:cs typeface="Arial" pitchFamily="34" charset="0"/>
              </a:rPr>
              <a:t>altered pages are written to disk as soon as they are received at the server. When a reply is sent, the NFS client knows that the page is on the disk.</a:t>
            </a:r>
            <a:endParaRPr lang="en-GB" dirty="0" smtClean="0">
              <a:solidFill>
                <a:schemeClr val="accent5">
                  <a:lumMod val="50000"/>
                </a:schemeClr>
              </a:solidFill>
              <a:latin typeface="Arial" pitchFamily="34" charset="0"/>
              <a:cs typeface="Arial" pitchFamily="34" charset="0"/>
            </a:endParaRPr>
          </a:p>
          <a:p>
            <a:pPr lvl="1">
              <a:lnSpc>
                <a:spcPct val="150000"/>
              </a:lnSpc>
            </a:pPr>
            <a:r>
              <a:rPr lang="en-GB" sz="2000" b="1" i="1" dirty="0" smtClean="0">
                <a:solidFill>
                  <a:srgbClr val="7030A0"/>
                </a:solidFill>
                <a:latin typeface="Times" charset="0"/>
              </a:rPr>
              <a:t>delayed commit:</a:t>
            </a:r>
            <a:endParaRPr lang="en-GB" sz="1900" b="1" i="1" dirty="0" smtClean="0">
              <a:solidFill>
                <a:srgbClr val="7030A0"/>
              </a:solidFill>
              <a:latin typeface="Times" charset="0"/>
            </a:endParaRPr>
          </a:p>
          <a:p>
            <a:pPr lvl="1">
              <a:lnSpc>
                <a:spcPct val="150000"/>
              </a:lnSpc>
            </a:pPr>
            <a:r>
              <a:rPr lang="en-GB" sz="1600" dirty="0" smtClean="0">
                <a:solidFill>
                  <a:schemeClr val="accent5">
                    <a:lumMod val="50000"/>
                  </a:schemeClr>
                </a:solidFill>
                <a:latin typeface="Arial" pitchFamily="34" charset="0"/>
                <a:cs typeface="Arial" pitchFamily="34" charset="0"/>
              </a:rPr>
              <a:t>pages are held only in the cache until a commit() call is received for the relevant file. A commit() is issued by the client whenever a file is closed.</a:t>
            </a:r>
          </a:p>
          <a:p>
            <a:pPr lvl="1">
              <a:lnSpc>
                <a:spcPct val="150000"/>
              </a:lnSpc>
            </a:pPr>
            <a:endParaRPr lang="en-GB" sz="1600" dirty="0" smtClean="0">
              <a:solidFill>
                <a:schemeClr val="accent5">
                  <a:lumMod val="50000"/>
                </a:schemeClr>
              </a:solidFill>
              <a:latin typeface="Arial" pitchFamily="34" charset="0"/>
              <a:cs typeface="Arial" pitchFamily="34" charset="0"/>
            </a:endParaRPr>
          </a:p>
          <a:p>
            <a:pPr lvl="1">
              <a:lnSpc>
                <a:spcPct val="150000"/>
              </a:lnSpc>
            </a:pPr>
            <a:endParaRPr lang="en-GB" sz="1600" dirty="0" smtClean="0">
              <a:solidFill>
                <a:schemeClr val="accent5">
                  <a:lumMod val="50000"/>
                </a:schemeClr>
              </a:solidFill>
              <a:latin typeface="Arial" pitchFamily="34" charset="0"/>
              <a:cs typeface="Arial" pitchFamily="34" charset="0"/>
            </a:endParaRPr>
          </a:p>
        </p:txBody>
      </p:sp>
      <p:grpSp>
        <p:nvGrpSpPr>
          <p:cNvPr id="3" name="Group 2"/>
          <p:cNvGrpSpPr/>
          <p:nvPr/>
        </p:nvGrpSpPr>
        <p:grpSpPr>
          <a:xfrm>
            <a:off x="15075" y="6398410"/>
            <a:ext cx="9205125" cy="459590"/>
            <a:chOff x="15075" y="6400800"/>
            <a:chExt cx="92051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8" name="Rounded Rectangle 7"/>
            <p:cNvSpPr/>
            <p:nvPr/>
          </p:nvSpPr>
          <p:spPr bwMode="auto">
            <a:xfrm>
              <a:off x="76200" y="6477000"/>
              <a:ext cx="541324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20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20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20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315200" cy="4343398"/>
          </a:xfrm>
        </p:spPr>
        <p:txBody>
          <a:bodyPr/>
          <a:lstStyle/>
          <a:p>
            <a:endParaRPr lang="en-US" dirty="0"/>
          </a:p>
        </p:txBody>
      </p:sp>
      <p:grpSp>
        <p:nvGrpSpPr>
          <p:cNvPr id="11" name="Group 10"/>
          <p:cNvGrpSpPr/>
          <p:nvPr/>
        </p:nvGrpSpPr>
        <p:grpSpPr>
          <a:xfrm>
            <a:off x="1828800" y="1981200"/>
            <a:ext cx="5562600" cy="2590799"/>
            <a:chOff x="2133600" y="2133600"/>
            <a:chExt cx="5029200" cy="2362198"/>
          </a:xfrm>
        </p:grpSpPr>
        <p:sp>
          <p:nvSpPr>
            <p:cNvPr id="9" name="Round Diagonal Corner Rectangle 8"/>
            <p:cNvSpPr/>
            <p:nvPr/>
          </p:nvSpPr>
          <p:spPr>
            <a:xfrm>
              <a:off x="2133600" y="2667000"/>
              <a:ext cx="5029200" cy="1828800"/>
            </a:xfrm>
            <a:prstGeom prst="round2Diag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solidFill>
                    <a:schemeClr val="accent3">
                      <a:lumMod val="50000"/>
                    </a:schemeClr>
                  </a:solidFill>
                  <a:effectLst>
                    <a:glow rad="63500">
                      <a:schemeClr val="accent5">
                        <a:satMod val="175000"/>
                        <a:alpha val="40000"/>
                      </a:schemeClr>
                    </a:glow>
                    <a:reflection blurRad="6350" stA="55000" endA="300" endPos="45500" dir="5400000" sy="-100000" algn="bl" rotWithShape="0"/>
                  </a:effectLst>
                  <a:latin typeface="Century" pitchFamily="18" charset="0"/>
                </a:rPr>
                <a:t>Introduction</a:t>
              </a:r>
            </a:p>
          </p:txBody>
        </p:sp>
        <p:sp>
          <p:nvSpPr>
            <p:cNvPr id="10" name="Rounded Rectangle 9"/>
            <p:cNvSpPr/>
            <p:nvPr/>
          </p:nvSpPr>
          <p:spPr>
            <a:xfrm>
              <a:off x="3993715" y="2133600"/>
              <a:ext cx="1066800" cy="533400"/>
            </a:xfrm>
            <a:prstGeom prst="round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smtClean="0">
                  <a:solidFill>
                    <a:schemeClr val="accent3">
                      <a:lumMod val="50000"/>
                    </a:schemeClr>
                  </a:solidFill>
                  <a:effectLst>
                    <a:glow rad="63500">
                      <a:schemeClr val="accent5">
                        <a:satMod val="175000"/>
                        <a:alpha val="40000"/>
                      </a:schemeClr>
                    </a:glow>
                  </a:effectLst>
                  <a:latin typeface="Century" pitchFamily="18" charset="0"/>
                </a:rPr>
                <a:t>part1</a:t>
              </a:r>
              <a:endParaRPr lang="en-US" sz="2000" b="1" dirty="0">
                <a:solidFill>
                  <a:schemeClr val="accent3">
                    <a:lumMod val="50000"/>
                  </a:schemeClr>
                </a:solidFill>
                <a:effectLst>
                  <a:glow rad="63500">
                    <a:schemeClr val="accent5">
                      <a:satMod val="175000"/>
                      <a:alpha val="40000"/>
                    </a:schemeClr>
                  </a:glow>
                </a:effectLst>
                <a:latin typeface="Century" pitchFamily="18" charset="0"/>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Font typeface="Wingdings" pitchFamily="2" charset="2"/>
              <a:buChar char="q"/>
            </a:pPr>
            <a:r>
              <a:rPr lang="en-GB" sz="1800" dirty="0" smtClean="0">
                <a:solidFill>
                  <a:schemeClr val="accent5">
                    <a:lumMod val="50000"/>
                  </a:schemeClr>
                </a:solidFill>
                <a:latin typeface="Arial" pitchFamily="34" charset="0"/>
                <a:cs typeface="Arial" pitchFamily="34" charset="0"/>
              </a:rPr>
              <a:t>Server caching does nothing to reduce RPC traffic between client and server.</a:t>
            </a:r>
            <a:endParaRPr lang="en-GB" sz="1600" dirty="0" smtClean="0">
              <a:solidFill>
                <a:schemeClr val="accent5">
                  <a:lumMod val="50000"/>
                </a:schemeClr>
              </a:solidFill>
              <a:latin typeface="Arial" pitchFamily="34" charset="0"/>
              <a:cs typeface="Arial" pitchFamily="34" charset="0"/>
            </a:endParaRPr>
          </a:p>
          <a:p>
            <a:pPr lvl="1">
              <a:lnSpc>
                <a:spcPct val="200000"/>
              </a:lnSpc>
              <a:buFont typeface="Wingdings" pitchFamily="2" charset="2"/>
              <a:buChar char="Ø"/>
            </a:pPr>
            <a:r>
              <a:rPr lang="en-GB" sz="1600" dirty="0" smtClean="0">
                <a:solidFill>
                  <a:schemeClr val="accent5">
                    <a:lumMod val="50000"/>
                  </a:schemeClr>
                </a:solidFill>
                <a:latin typeface="Arial" pitchFamily="34" charset="0"/>
                <a:cs typeface="Arial" pitchFamily="34" charset="0"/>
              </a:rPr>
              <a:t>NFS client module caches the results of  read, write, </a:t>
            </a:r>
            <a:r>
              <a:rPr lang="en-GB" sz="1600" dirty="0" err="1" smtClean="0">
                <a:solidFill>
                  <a:schemeClr val="accent5">
                    <a:lumMod val="50000"/>
                  </a:schemeClr>
                </a:solidFill>
                <a:latin typeface="Arial" pitchFamily="34" charset="0"/>
                <a:cs typeface="Arial" pitchFamily="34" charset="0"/>
              </a:rPr>
              <a:t>getattr</a:t>
            </a:r>
            <a:r>
              <a:rPr lang="en-GB" sz="1600" dirty="0" smtClean="0">
                <a:solidFill>
                  <a:schemeClr val="accent5">
                    <a:lumMod val="50000"/>
                  </a:schemeClr>
                </a:solidFill>
                <a:latin typeface="Arial" pitchFamily="34" charset="0"/>
                <a:cs typeface="Arial" pitchFamily="34" charset="0"/>
              </a:rPr>
              <a:t>, lookup and </a:t>
            </a:r>
            <a:r>
              <a:rPr lang="en-GB" sz="1600" dirty="0" err="1" smtClean="0">
                <a:solidFill>
                  <a:schemeClr val="accent5">
                    <a:lumMod val="50000"/>
                  </a:schemeClr>
                </a:solidFill>
                <a:latin typeface="Arial" pitchFamily="34" charset="0"/>
                <a:cs typeface="Arial" pitchFamily="34" charset="0"/>
              </a:rPr>
              <a:t>readdir</a:t>
            </a:r>
            <a:r>
              <a:rPr lang="en-GB" sz="1600" dirty="0" smtClean="0">
                <a:solidFill>
                  <a:schemeClr val="accent5">
                    <a:lumMod val="50000"/>
                  </a:schemeClr>
                </a:solidFill>
                <a:latin typeface="Arial" pitchFamily="34" charset="0"/>
                <a:cs typeface="Arial" pitchFamily="34" charset="0"/>
              </a:rPr>
              <a:t> operations.</a:t>
            </a:r>
          </a:p>
          <a:p>
            <a:pPr lvl="1">
              <a:lnSpc>
                <a:spcPct val="200000"/>
              </a:lnSpc>
              <a:buFont typeface="Wingdings" pitchFamily="2" charset="2"/>
              <a:buChar char="Ø"/>
            </a:pPr>
            <a:r>
              <a:rPr lang="en-GB" sz="1600" dirty="0" smtClean="0">
                <a:solidFill>
                  <a:schemeClr val="accent5">
                    <a:lumMod val="50000"/>
                  </a:schemeClr>
                </a:solidFill>
                <a:latin typeface="Arial" pitchFamily="34" charset="0"/>
                <a:cs typeface="Arial" pitchFamily="34" charset="0"/>
              </a:rPr>
              <a:t>synchronization of file contents </a:t>
            </a:r>
            <a:r>
              <a:rPr lang="en-GB" sz="1600" dirty="0" smtClean="0">
                <a:solidFill>
                  <a:schemeClr val="accent1">
                    <a:lumMod val="75000"/>
                  </a:schemeClr>
                </a:solidFill>
                <a:latin typeface="Arial" pitchFamily="34" charset="0"/>
                <a:cs typeface="Arial" pitchFamily="34" charset="0"/>
              </a:rPr>
              <a:t>(one-copy semantics) </a:t>
            </a:r>
            <a:r>
              <a:rPr lang="en-GB" sz="1600" dirty="0" smtClean="0">
                <a:solidFill>
                  <a:schemeClr val="accent5">
                    <a:lumMod val="50000"/>
                  </a:schemeClr>
                </a:solidFill>
                <a:latin typeface="Arial" pitchFamily="34" charset="0"/>
                <a:cs typeface="Arial" pitchFamily="34" charset="0"/>
              </a:rPr>
              <a:t>is not guaranteed when two or more clients are sharing the same file.</a:t>
            </a:r>
          </a:p>
          <a:p>
            <a:pPr lvl="1">
              <a:lnSpc>
                <a:spcPct val="200000"/>
              </a:lnSpc>
              <a:buFont typeface="Wingdings" pitchFamily="2" charset="2"/>
              <a:buChar char="Ø"/>
            </a:pPr>
            <a:r>
              <a:rPr lang="en-US" sz="1600" dirty="0" smtClean="0">
                <a:solidFill>
                  <a:schemeClr val="accent5">
                    <a:lumMod val="50000"/>
                  </a:schemeClr>
                </a:solidFill>
                <a:latin typeface="Arial" pitchFamily="34" charset="0"/>
                <a:cs typeface="Arial" pitchFamily="34" charset="0"/>
              </a:rPr>
              <a:t>Instead, clients are responsible for polling the server to check the currency of the cached data that they hold.</a:t>
            </a:r>
          </a:p>
        </p:txBody>
      </p:sp>
      <p:sp>
        <p:nvSpPr>
          <p:cNvPr id="4" name="Title 1"/>
          <p:cNvSpPr>
            <a:spLocks noGrp="1"/>
          </p:cNvSpPr>
          <p:nvPr>
            <p:ph type="title"/>
          </p:nvPr>
        </p:nvSpPr>
        <p:spPr>
          <a:xfrm>
            <a:off x="1295400" y="914400"/>
            <a:ext cx="7010400" cy="579438"/>
          </a:xfrm>
        </p:spPr>
        <p:txBody>
          <a:bodyPr>
            <a:normAutofit fontScale="90000"/>
          </a:bodyPr>
          <a:lstStyle/>
          <a:p>
            <a:pPr algn="l"/>
            <a:r>
              <a:rPr lang="en-GB"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 NFS optimization - client caching</a:t>
            </a:r>
            <a:r>
              <a:rPr lang="en-GB" sz="3200" dirty="0" smtClean="0"/>
              <a:t/>
            </a:r>
            <a:br>
              <a:rPr lang="en-GB" sz="3200" dirty="0" smtClean="0"/>
            </a:b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5" name="타원 34"/>
          <p:cNvSpPr/>
          <p:nvPr/>
        </p:nvSpPr>
        <p:spPr>
          <a:xfrm>
            <a:off x="8382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5833872"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914400"/>
          </a:xfrm>
        </p:spPr>
        <p:txBody>
          <a:bodyPr>
            <a:noAutofit/>
          </a:bodyPr>
          <a:lstStyle/>
          <a:p>
            <a:pPr algn="l">
              <a:lnSpc>
                <a:spcPct val="150000"/>
              </a:lnSpc>
            </a:pPr>
            <a:r>
              <a:rPr lang="en-GB" sz="2000" dirty="0" smtClean="0">
                <a:solidFill>
                  <a:schemeClr val="accent5">
                    <a:lumMod val="50000"/>
                  </a:schemeClr>
                </a:solidFill>
                <a:latin typeface="Arial" pitchFamily="34" charset="0"/>
                <a:ea typeface="+mn-ea"/>
                <a:cs typeface="Arial" pitchFamily="34" charset="0"/>
              </a:rPr>
              <a:t>Timestamp-based </a:t>
            </a:r>
            <a:r>
              <a:rPr lang="en-US" sz="2000" dirty="0" smtClean="0">
                <a:solidFill>
                  <a:schemeClr val="accent5">
                    <a:lumMod val="50000"/>
                  </a:schemeClr>
                </a:solidFill>
                <a:latin typeface="Arial" pitchFamily="34" charset="0"/>
                <a:ea typeface="+mn-ea"/>
                <a:cs typeface="Arial" pitchFamily="34" charset="0"/>
              </a:rPr>
              <a:t>to validate cached blocks before use:</a:t>
            </a:r>
            <a:r>
              <a:rPr lang="en-GB" sz="1800" dirty="0" smtClean="0">
                <a:solidFill>
                  <a:schemeClr val="accent5">
                    <a:lumMod val="50000"/>
                  </a:schemeClr>
                </a:solidFill>
                <a:latin typeface="Arial" pitchFamily="34" charset="0"/>
                <a:ea typeface="+mn-ea"/>
                <a:cs typeface="Arial" pitchFamily="34" charset="0"/>
              </a:rPr>
              <a:t/>
            </a:r>
            <a:br>
              <a:rPr lang="en-GB" sz="1800" dirty="0" smtClean="0">
                <a:solidFill>
                  <a:schemeClr val="accent5">
                    <a:lumMod val="50000"/>
                  </a:schemeClr>
                </a:solidFill>
                <a:latin typeface="Arial" pitchFamily="34" charset="0"/>
                <a:ea typeface="+mn-ea"/>
                <a:cs typeface="Arial" pitchFamily="34" charset="0"/>
              </a:rPr>
            </a:br>
            <a:r>
              <a:rPr lang="en-US" sz="1600" dirty="0" smtClean="0">
                <a:solidFill>
                  <a:schemeClr val="accent5">
                    <a:lumMod val="50000"/>
                  </a:schemeClr>
                </a:solidFill>
                <a:latin typeface="Arial" pitchFamily="34" charset="0"/>
                <a:ea typeface="+mn-ea"/>
                <a:cs typeface="Arial" pitchFamily="34" charset="0"/>
              </a:rPr>
              <a:t>A cache entry is valid at time T if this statement is true</a:t>
            </a:r>
            <a:endParaRPr lang="en-US" sz="1800" dirty="0">
              <a:solidFill>
                <a:schemeClr val="accent5">
                  <a:lumMod val="50000"/>
                </a:schemeClr>
              </a:solidFill>
              <a:latin typeface="Arial" pitchFamily="34" charset="0"/>
              <a:ea typeface="+mn-ea"/>
              <a:cs typeface="Arial" pitchFamily="34" charset="0"/>
            </a:endParaRPr>
          </a:p>
        </p:txBody>
      </p:sp>
      <p:graphicFrame>
        <p:nvGraphicFramePr>
          <p:cNvPr id="4" name="Table 3"/>
          <p:cNvGraphicFramePr>
            <a:graphicFrameLocks noGrp="1"/>
          </p:cNvGraphicFramePr>
          <p:nvPr/>
        </p:nvGraphicFramePr>
        <p:xfrm>
          <a:off x="5181600" y="3048000"/>
          <a:ext cx="2971801" cy="2362200"/>
        </p:xfrm>
        <a:graphic>
          <a:graphicData uri="http://schemas.openxmlformats.org/drawingml/2006/table">
            <a:tbl>
              <a:tblPr firstRow="1" bandRow="1">
                <a:tableStyleId>{BDBED569-4797-4DF1-A0F4-6AAB3CD982D8}</a:tableStyleId>
              </a:tblPr>
              <a:tblGrid>
                <a:gridCol w="557213"/>
                <a:gridCol w="2414588"/>
              </a:tblGrid>
              <a:tr h="457200">
                <a:tc>
                  <a:txBody>
                    <a:bodyPr/>
                    <a:lstStyle/>
                    <a:p>
                      <a:pPr algn="ctr"/>
                      <a:r>
                        <a:rPr lang="en-GB" dirty="0" smtClean="0"/>
                        <a:t>t</a:t>
                      </a:r>
                      <a:endParaRPr lang="en-US" b="0" dirty="0"/>
                    </a:p>
                  </a:txBody>
                  <a:tcPr/>
                </a:tc>
                <a:tc>
                  <a:txBody>
                    <a:bodyPr/>
                    <a:lstStyle/>
                    <a:p>
                      <a:r>
                        <a:rPr lang="en-GB" sz="1600" dirty="0" smtClean="0"/>
                        <a:t>freshness interval</a:t>
                      </a:r>
                      <a:endParaRPr lang="en-US" sz="1600" b="0" dirty="0"/>
                    </a:p>
                  </a:txBody>
                  <a:tcPr/>
                </a:tc>
              </a:tr>
              <a:tr h="723900">
                <a:tc>
                  <a:txBody>
                    <a:bodyPr/>
                    <a:lstStyle/>
                    <a:p>
                      <a:pPr algn="ctr"/>
                      <a:r>
                        <a:rPr lang="en-GB" dirty="0" err="1" smtClean="0"/>
                        <a:t>Tc</a:t>
                      </a:r>
                      <a:endParaRPr lang="en-US" dirty="0"/>
                    </a:p>
                  </a:txBody>
                  <a:tcPr/>
                </a:tc>
                <a:tc>
                  <a:txBody>
                    <a:bodyPr/>
                    <a:lstStyle/>
                    <a:p>
                      <a:r>
                        <a:rPr lang="en-GB" sz="1600" dirty="0" smtClean="0"/>
                        <a:t>time when cache entry was last validated</a:t>
                      </a:r>
                      <a:endParaRPr lang="en-US" sz="1600" dirty="0"/>
                    </a:p>
                  </a:txBody>
                  <a:tcPr/>
                </a:tc>
              </a:tr>
              <a:tr h="723900">
                <a:tc>
                  <a:txBody>
                    <a:bodyPr/>
                    <a:lstStyle/>
                    <a:p>
                      <a:pPr algn="ctr"/>
                      <a:r>
                        <a:rPr lang="en-GB" dirty="0" smtClean="0"/>
                        <a:t>Tm</a:t>
                      </a:r>
                      <a:endParaRPr lang="en-US" dirty="0"/>
                    </a:p>
                  </a:txBody>
                  <a:tcPr/>
                </a:tc>
                <a:tc>
                  <a:txBody>
                    <a:bodyPr/>
                    <a:lstStyle/>
                    <a:p>
                      <a:r>
                        <a:rPr lang="en-GB" sz="1600" dirty="0" smtClean="0"/>
                        <a:t>time when block was last updated at server</a:t>
                      </a:r>
                      <a:endParaRPr lang="en-US" sz="1600" dirty="0"/>
                    </a:p>
                  </a:txBody>
                  <a:tcPr/>
                </a:tc>
              </a:tr>
              <a:tr h="457200">
                <a:tc>
                  <a:txBody>
                    <a:bodyPr/>
                    <a:lstStyle/>
                    <a:p>
                      <a:pPr algn="ctr"/>
                      <a:r>
                        <a:rPr lang="en-GB" dirty="0" smtClean="0"/>
                        <a:t>T</a:t>
                      </a:r>
                      <a:endParaRPr lang="en-US" dirty="0"/>
                    </a:p>
                  </a:txBody>
                  <a:tcPr/>
                </a:tc>
                <a:tc>
                  <a:txBody>
                    <a:bodyPr/>
                    <a:lstStyle/>
                    <a:p>
                      <a:r>
                        <a:rPr lang="en-GB" sz="1600" dirty="0" smtClean="0"/>
                        <a:t>current time</a:t>
                      </a:r>
                      <a:endParaRPr lang="en-US" sz="1600" dirty="0"/>
                    </a:p>
                  </a:txBody>
                  <a:tcPr/>
                </a:tc>
              </a:tr>
            </a:tbl>
          </a:graphicData>
        </a:graphic>
      </p:graphicFrame>
      <p:sp>
        <p:nvSpPr>
          <p:cNvPr id="6" name="TextBox 5"/>
          <p:cNvSpPr txBox="1"/>
          <p:nvPr/>
        </p:nvSpPr>
        <p:spPr>
          <a:xfrm>
            <a:off x="2362200" y="1905000"/>
            <a:ext cx="4419600" cy="400110"/>
          </a:xfrm>
          <a:prstGeom prst="rect">
            <a:avLst/>
          </a:prstGeom>
          <a:ln w="38100"/>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GB" sz="2000" b="1" dirty="0" smtClean="0">
                <a:solidFill>
                  <a:schemeClr val="accent5">
                    <a:lumMod val="50000"/>
                  </a:schemeClr>
                </a:solidFill>
                <a:latin typeface="Adobe Song Std L" pitchFamily="18" charset="-128"/>
                <a:ea typeface="Adobe Song Std L" pitchFamily="18" charset="-128"/>
                <a:cs typeface="Aparajita" pitchFamily="34" charset="0"/>
              </a:rPr>
              <a:t>(T - </a:t>
            </a:r>
            <a:r>
              <a:rPr lang="en-GB" sz="2000" b="1" dirty="0" err="1" smtClean="0">
                <a:solidFill>
                  <a:schemeClr val="accent5">
                    <a:lumMod val="50000"/>
                  </a:schemeClr>
                </a:solidFill>
                <a:latin typeface="Adobe Song Std L" pitchFamily="18" charset="-128"/>
                <a:ea typeface="Adobe Song Std L" pitchFamily="18" charset="-128"/>
                <a:cs typeface="Aparajita" pitchFamily="34" charset="0"/>
              </a:rPr>
              <a:t>Tc</a:t>
            </a:r>
            <a:r>
              <a:rPr lang="en-GB" sz="2000" b="1" dirty="0" smtClean="0">
                <a:solidFill>
                  <a:schemeClr val="accent5">
                    <a:lumMod val="50000"/>
                  </a:schemeClr>
                </a:solidFill>
                <a:latin typeface="Adobe Song Std L" pitchFamily="18" charset="-128"/>
                <a:ea typeface="Adobe Song Std L" pitchFamily="18" charset="-128"/>
                <a:cs typeface="Aparajita" pitchFamily="34" charset="0"/>
              </a:rPr>
              <a:t> &lt; t) v (</a:t>
            </a:r>
            <a:r>
              <a:rPr lang="en-GB" sz="2000" b="1" dirty="0" err="1" smtClean="0">
                <a:solidFill>
                  <a:schemeClr val="accent5">
                    <a:lumMod val="50000"/>
                  </a:schemeClr>
                </a:solidFill>
                <a:latin typeface="Adobe Song Std L" pitchFamily="18" charset="-128"/>
                <a:ea typeface="Adobe Song Std L" pitchFamily="18" charset="-128"/>
                <a:cs typeface="Aparajita" pitchFamily="34" charset="0"/>
              </a:rPr>
              <a:t>Tmclient</a:t>
            </a:r>
            <a:r>
              <a:rPr lang="en-GB" sz="2000" b="1" dirty="0" smtClean="0">
                <a:solidFill>
                  <a:schemeClr val="accent5">
                    <a:lumMod val="50000"/>
                  </a:schemeClr>
                </a:solidFill>
                <a:latin typeface="Adobe Song Std L" pitchFamily="18" charset="-128"/>
                <a:ea typeface="Adobe Song Std L" pitchFamily="18" charset="-128"/>
                <a:cs typeface="Aparajita" pitchFamily="34" charset="0"/>
              </a:rPr>
              <a:t> = </a:t>
            </a:r>
            <a:r>
              <a:rPr lang="en-GB" sz="2000" b="1" dirty="0" err="1" smtClean="0">
                <a:solidFill>
                  <a:schemeClr val="accent5">
                    <a:lumMod val="50000"/>
                  </a:schemeClr>
                </a:solidFill>
                <a:latin typeface="Adobe Song Std L" pitchFamily="18" charset="-128"/>
                <a:ea typeface="Adobe Song Std L" pitchFamily="18" charset="-128"/>
                <a:cs typeface="Aparajita" pitchFamily="34" charset="0"/>
              </a:rPr>
              <a:t>Tmserver</a:t>
            </a:r>
            <a:r>
              <a:rPr lang="en-GB" sz="2000" b="1" dirty="0" smtClean="0">
                <a:solidFill>
                  <a:schemeClr val="accent5">
                    <a:lumMod val="50000"/>
                  </a:schemeClr>
                </a:solidFill>
                <a:latin typeface="Adobe Song Std L" pitchFamily="18" charset="-128"/>
                <a:ea typeface="Adobe Song Std L" pitchFamily="18" charset="-128"/>
                <a:cs typeface="Aparajita" pitchFamily="34" charset="0"/>
              </a:rPr>
              <a:t>)</a:t>
            </a:r>
            <a:endParaRPr lang="en-US" sz="2000" b="1" dirty="0">
              <a:latin typeface="Adobe Song Std L" pitchFamily="18" charset="-128"/>
              <a:ea typeface="Adobe Song Std L" pitchFamily="18" charset="-128"/>
              <a:cs typeface="Aparajita" pitchFamily="34" charset="0"/>
            </a:endParaRPr>
          </a:p>
        </p:txBody>
      </p:sp>
      <p:sp>
        <p:nvSpPr>
          <p:cNvPr id="7" name="TextBox 6"/>
          <p:cNvSpPr txBox="1"/>
          <p:nvPr/>
        </p:nvSpPr>
        <p:spPr>
          <a:xfrm>
            <a:off x="838200" y="2590800"/>
            <a:ext cx="4191000" cy="3416320"/>
          </a:xfrm>
          <a:prstGeom prst="rect">
            <a:avLst/>
          </a:prstGeom>
          <a:noFill/>
        </p:spPr>
        <p:txBody>
          <a:bodyPr wrap="square" rtlCol="0">
            <a:spAutoFit/>
          </a:bodyPr>
          <a:lstStyle/>
          <a:p>
            <a:pPr algn="just">
              <a:lnSpc>
                <a:spcPct val="150000"/>
              </a:lnSpc>
              <a:buFont typeface="Wingdings" pitchFamily="2" charset="2"/>
              <a:buChar char="Ø"/>
            </a:pPr>
            <a:r>
              <a:rPr lang="en-GB" sz="1600" b="1" dirty="0" smtClean="0">
                <a:solidFill>
                  <a:schemeClr val="accent1">
                    <a:lumMod val="75000"/>
                  </a:schemeClr>
                </a:solidFill>
                <a:latin typeface="Arial" pitchFamily="34" charset="0"/>
                <a:cs typeface="Arial" pitchFamily="34" charset="0"/>
              </a:rPr>
              <a:t>t</a:t>
            </a:r>
            <a:r>
              <a:rPr lang="en-GB" sz="1600" dirty="0" smtClean="0">
                <a:solidFill>
                  <a:schemeClr val="accent5">
                    <a:lumMod val="50000"/>
                  </a:schemeClr>
                </a:solidFill>
                <a:latin typeface="Arial" pitchFamily="34" charset="0"/>
                <a:cs typeface="Arial" pitchFamily="34" charset="0"/>
              </a:rPr>
              <a:t> is configurable (per file) but is typically set to 3 seconds for files and 30 </a:t>
            </a:r>
            <a:r>
              <a:rPr lang="en-GB" sz="1600" dirty="0" err="1" smtClean="0">
                <a:solidFill>
                  <a:schemeClr val="accent5">
                    <a:lumMod val="50000"/>
                  </a:schemeClr>
                </a:solidFill>
                <a:latin typeface="Arial" pitchFamily="34" charset="0"/>
                <a:cs typeface="Arial" pitchFamily="34" charset="0"/>
              </a:rPr>
              <a:t>secs</a:t>
            </a:r>
            <a:r>
              <a:rPr lang="en-GB" sz="1600" dirty="0" smtClean="0">
                <a:solidFill>
                  <a:schemeClr val="accent5">
                    <a:lumMod val="50000"/>
                  </a:schemeClr>
                </a:solidFill>
                <a:latin typeface="Arial" pitchFamily="34" charset="0"/>
                <a:cs typeface="Arial" pitchFamily="34" charset="0"/>
              </a:rPr>
              <a:t> for directories.</a:t>
            </a:r>
          </a:p>
          <a:p>
            <a:pPr algn="just">
              <a:lnSpc>
                <a:spcPct val="150000"/>
              </a:lnSpc>
              <a:buFont typeface="Wingdings" pitchFamily="2" charset="2"/>
              <a:buChar char="Ø"/>
            </a:pPr>
            <a:r>
              <a:rPr lang="en-US" sz="1600" dirty="0" smtClean="0">
                <a:solidFill>
                  <a:schemeClr val="accent5">
                    <a:lumMod val="50000"/>
                  </a:schemeClr>
                </a:solidFill>
                <a:latin typeface="Arial" pitchFamily="34" charset="0"/>
                <a:cs typeface="Arial" pitchFamily="34" charset="0"/>
              </a:rPr>
              <a:t>There is one value of </a:t>
            </a:r>
            <a:r>
              <a:rPr lang="en-US" sz="1600" dirty="0" err="1" smtClean="0">
                <a:solidFill>
                  <a:schemeClr val="accent1">
                    <a:lumMod val="75000"/>
                  </a:schemeClr>
                </a:solidFill>
                <a:latin typeface="Arial" pitchFamily="34" charset="0"/>
                <a:cs typeface="Arial" pitchFamily="34" charset="0"/>
              </a:rPr>
              <a:t>Tmserver</a:t>
            </a:r>
            <a:r>
              <a:rPr lang="en-US" sz="1600" dirty="0" smtClean="0">
                <a:solidFill>
                  <a:schemeClr val="accent5">
                    <a:lumMod val="50000"/>
                  </a:schemeClr>
                </a:solidFill>
                <a:latin typeface="Arial" pitchFamily="34" charset="0"/>
                <a:cs typeface="Arial" pitchFamily="34" charset="0"/>
              </a:rPr>
              <a:t> for all the data blocks in a file and another for the file attributes.</a:t>
            </a:r>
          </a:p>
          <a:p>
            <a:pPr algn="just">
              <a:lnSpc>
                <a:spcPct val="150000"/>
              </a:lnSpc>
              <a:buFont typeface="Wingdings" pitchFamily="2" charset="2"/>
              <a:buChar char="Ø"/>
            </a:pPr>
            <a:r>
              <a:rPr lang="en-US" sz="1600" dirty="0" smtClean="0">
                <a:solidFill>
                  <a:schemeClr val="accent5">
                    <a:lumMod val="50000"/>
                  </a:schemeClr>
                </a:solidFill>
                <a:latin typeface="Arial" pitchFamily="34" charset="0"/>
                <a:cs typeface="Arial" pitchFamily="34" charset="0"/>
              </a:rPr>
              <a:t>if  the first part is false, the current value of </a:t>
            </a:r>
            <a:r>
              <a:rPr lang="en-US" sz="1600" dirty="0" err="1" smtClean="0">
                <a:solidFill>
                  <a:schemeClr val="accent1">
                    <a:lumMod val="75000"/>
                  </a:schemeClr>
                </a:solidFill>
                <a:latin typeface="Arial" pitchFamily="34" charset="0"/>
                <a:cs typeface="Arial" pitchFamily="34" charset="0"/>
              </a:rPr>
              <a:t>Tmserver</a:t>
            </a:r>
            <a:r>
              <a:rPr lang="en-US" sz="1600" dirty="0" smtClean="0">
                <a:solidFill>
                  <a:schemeClr val="accent5">
                    <a:lumMod val="50000"/>
                  </a:schemeClr>
                </a:solidFill>
                <a:latin typeface="Arial" pitchFamily="34" charset="0"/>
                <a:cs typeface="Arial" pitchFamily="34" charset="0"/>
              </a:rPr>
              <a:t> is obtained (by a getattr call to the server)</a:t>
            </a:r>
          </a:p>
        </p:txBody>
      </p:sp>
      <p:grpSp>
        <p:nvGrpSpPr>
          <p:cNvPr id="8" name="Group 7"/>
          <p:cNvGrpSpPr/>
          <p:nvPr/>
        </p:nvGrpSpPr>
        <p:grpSpPr>
          <a:xfrm>
            <a:off x="15075" y="6398410"/>
            <a:ext cx="9205125" cy="459590"/>
            <a:chOff x="15075" y="6400800"/>
            <a:chExt cx="9205125" cy="459590"/>
          </a:xfrm>
        </p:grpSpPr>
        <p:sp>
          <p:nvSpPr>
            <p:cNvPr id="9" name="Rectangle 8"/>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0" name="Rounded Rectangle 9"/>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1" name="TextBox 10"/>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2" name="Rounded Rectangle 11"/>
            <p:cNvSpPr/>
            <p:nvPr/>
          </p:nvSpPr>
          <p:spPr bwMode="auto">
            <a:xfrm>
              <a:off x="76200" y="6477000"/>
              <a:ext cx="6254496"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0"/>
            <a:ext cx="7315200" cy="4343398"/>
          </a:xfrm>
        </p:spPr>
        <p:txBody>
          <a:bodyPr>
            <a:normAutofit lnSpcReduction="10000"/>
          </a:bodyPr>
          <a:lstStyle/>
          <a:p>
            <a:pPr>
              <a:lnSpc>
                <a:spcPct val="150000"/>
              </a:lnSpc>
              <a:buNone/>
            </a:pPr>
            <a:r>
              <a:rPr lang="en-US" sz="2000" dirty="0" smtClean="0">
                <a:solidFill>
                  <a:schemeClr val="accent5">
                    <a:lumMod val="50000"/>
                  </a:schemeClr>
                </a:solidFill>
                <a:latin typeface="Arial" pitchFamily="34" charset="0"/>
                <a:cs typeface="Arial" pitchFamily="34" charset="0"/>
              </a:rPr>
              <a:t>Several measures are used to reduce the traffic of getattr calls to the server:</a:t>
            </a:r>
          </a:p>
          <a:p>
            <a:pPr>
              <a:lnSpc>
                <a:spcPct val="200000"/>
              </a:lnSpc>
              <a:buFont typeface="Wingdings" pitchFamily="2" charset="2"/>
              <a:buChar char="v"/>
            </a:pPr>
            <a:r>
              <a:rPr lang="en-US" sz="1600" dirty="0" smtClean="0">
                <a:solidFill>
                  <a:schemeClr val="accent5">
                    <a:lumMod val="50000"/>
                  </a:schemeClr>
                </a:solidFill>
                <a:latin typeface="Arial" pitchFamily="34" charset="0"/>
                <a:cs typeface="Arial" pitchFamily="34" charset="0"/>
              </a:rPr>
              <a:t>Whenever a new value of </a:t>
            </a:r>
            <a:r>
              <a:rPr lang="en-US" sz="1600" dirty="0" err="1" smtClean="0">
                <a:solidFill>
                  <a:schemeClr val="accent1">
                    <a:lumMod val="75000"/>
                  </a:schemeClr>
                </a:solidFill>
                <a:latin typeface="Arial" pitchFamily="34" charset="0"/>
                <a:cs typeface="Arial" pitchFamily="34" charset="0"/>
              </a:rPr>
              <a:t>Tmserver</a:t>
            </a:r>
            <a:r>
              <a:rPr lang="en-US" sz="1600" dirty="0" smtClean="0">
                <a:solidFill>
                  <a:schemeClr val="accent5">
                    <a:lumMod val="50000"/>
                  </a:schemeClr>
                </a:solidFill>
                <a:latin typeface="Arial" pitchFamily="34" charset="0"/>
                <a:cs typeface="Arial" pitchFamily="34" charset="0"/>
              </a:rPr>
              <a:t> is received at a client, it is applied to all cache entries derived from the relevant file.</a:t>
            </a:r>
          </a:p>
          <a:p>
            <a:pPr>
              <a:lnSpc>
                <a:spcPct val="200000"/>
              </a:lnSpc>
              <a:buFont typeface="Wingdings" pitchFamily="2" charset="2"/>
              <a:buChar char="v"/>
            </a:pPr>
            <a:r>
              <a:rPr lang="en-US" sz="1600" dirty="0" smtClean="0">
                <a:solidFill>
                  <a:schemeClr val="accent5">
                    <a:lumMod val="50000"/>
                  </a:schemeClr>
                </a:solidFill>
                <a:latin typeface="Arial" pitchFamily="34" charset="0"/>
                <a:cs typeface="Arial" pitchFamily="34" charset="0"/>
              </a:rPr>
              <a:t>The current attribute values are sent  with the results of every operation on a file, and if the value of </a:t>
            </a:r>
            <a:r>
              <a:rPr lang="en-US" sz="1600" dirty="0" err="1" smtClean="0">
                <a:solidFill>
                  <a:schemeClr val="accent5">
                    <a:lumMod val="50000"/>
                  </a:schemeClr>
                </a:solidFill>
                <a:latin typeface="Arial" pitchFamily="34" charset="0"/>
                <a:cs typeface="Arial" pitchFamily="34" charset="0"/>
              </a:rPr>
              <a:t>Tmserver</a:t>
            </a:r>
            <a:r>
              <a:rPr lang="en-US" sz="1600" dirty="0" smtClean="0">
                <a:solidFill>
                  <a:schemeClr val="accent5">
                    <a:lumMod val="50000"/>
                  </a:schemeClr>
                </a:solidFill>
                <a:latin typeface="Arial" pitchFamily="34" charset="0"/>
                <a:cs typeface="Arial" pitchFamily="34" charset="0"/>
              </a:rPr>
              <a:t> has changed the client uses it to update the cache entries relating to the file.</a:t>
            </a:r>
          </a:p>
          <a:p>
            <a:pPr>
              <a:lnSpc>
                <a:spcPct val="200000"/>
              </a:lnSpc>
              <a:buFont typeface="Wingdings" pitchFamily="2" charset="2"/>
              <a:buChar char="v"/>
            </a:pPr>
            <a:r>
              <a:rPr lang="en-US" sz="1600" dirty="0" smtClean="0">
                <a:solidFill>
                  <a:schemeClr val="accent5">
                    <a:lumMod val="50000"/>
                  </a:schemeClr>
                </a:solidFill>
                <a:latin typeface="Arial" pitchFamily="34" charset="0"/>
                <a:cs typeface="Arial" pitchFamily="34" charset="0"/>
              </a:rPr>
              <a:t>The adaptive algorithm for setting freshness interval </a:t>
            </a:r>
            <a:r>
              <a:rPr lang="en-US" sz="1600" b="1" dirty="0" smtClean="0">
                <a:solidFill>
                  <a:schemeClr val="accent1">
                    <a:lumMod val="75000"/>
                  </a:schemeClr>
                </a:solidFill>
                <a:latin typeface="Arial" pitchFamily="34" charset="0"/>
                <a:cs typeface="Arial" pitchFamily="34" charset="0"/>
              </a:rPr>
              <a:t>t</a:t>
            </a:r>
            <a:r>
              <a:rPr lang="en-US" sz="1600" dirty="0" smtClean="0">
                <a:solidFill>
                  <a:schemeClr val="accent5">
                    <a:lumMod val="50000"/>
                  </a:schemeClr>
                </a:solidFill>
                <a:latin typeface="Arial" pitchFamily="34" charset="0"/>
                <a:cs typeface="Arial" pitchFamily="34" charset="0"/>
              </a:rPr>
              <a:t> outlined above reduces the traffic considerably for most files.</a:t>
            </a:r>
          </a:p>
        </p:txBody>
      </p:sp>
      <p:grpSp>
        <p:nvGrpSpPr>
          <p:cNvPr id="4" name="Group 3"/>
          <p:cNvGrpSpPr/>
          <p:nvPr/>
        </p:nvGrpSpPr>
        <p:grpSpPr>
          <a:xfrm>
            <a:off x="15075" y="6398410"/>
            <a:ext cx="9205125" cy="459590"/>
            <a:chOff x="15075" y="6400800"/>
            <a:chExt cx="92051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8" name="Rounded Rectangle 7"/>
            <p:cNvSpPr/>
            <p:nvPr/>
          </p:nvSpPr>
          <p:spPr bwMode="auto">
            <a:xfrm>
              <a:off x="76200" y="6477000"/>
              <a:ext cx="667512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7315200" cy="579438"/>
          </a:xfrm>
        </p:spPr>
        <p:txBody>
          <a:bodyPr>
            <a:normAutofit/>
          </a:bodyPr>
          <a:lstStyle/>
          <a:p>
            <a:pPr algn="l"/>
            <a:r>
              <a:rPr lang="en-GB" sz="24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NFS performance</a:t>
            </a:r>
            <a:endParaRPr lang="en-US" sz="24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3" name="Content Placeholder 2"/>
          <p:cNvSpPr>
            <a:spLocks noGrp="1"/>
          </p:cNvSpPr>
          <p:nvPr>
            <p:ph idx="1"/>
          </p:nvPr>
        </p:nvSpPr>
        <p:spPr>
          <a:xfrm>
            <a:off x="914400" y="1219200"/>
            <a:ext cx="7315200" cy="4800600"/>
          </a:xfrm>
        </p:spPr>
        <p:txBody>
          <a:bodyPr>
            <a:noAutofit/>
          </a:bodyPr>
          <a:lstStyle/>
          <a:p>
            <a:pPr>
              <a:lnSpc>
                <a:spcPct val="170000"/>
              </a:lnSpc>
            </a:pPr>
            <a:r>
              <a:rPr lang="en-GB" sz="1800" dirty="0" smtClean="0">
                <a:solidFill>
                  <a:schemeClr val="accent5">
                    <a:lumMod val="50000"/>
                  </a:schemeClr>
                </a:solidFill>
                <a:latin typeface="Arial" pitchFamily="34" charset="0"/>
                <a:cs typeface="Arial" pitchFamily="34" charset="0"/>
              </a:rPr>
              <a:t>Early measurements (1987) established that:</a:t>
            </a:r>
          </a:p>
          <a:p>
            <a:pPr lvl="1">
              <a:lnSpc>
                <a:spcPct val="170000"/>
              </a:lnSpc>
            </a:pPr>
            <a:r>
              <a:rPr lang="en-GB" sz="1400" dirty="0" smtClean="0">
                <a:solidFill>
                  <a:schemeClr val="accent5">
                    <a:lumMod val="50000"/>
                  </a:schemeClr>
                </a:solidFill>
                <a:latin typeface="Arial" pitchFamily="34" charset="0"/>
                <a:cs typeface="Arial" pitchFamily="34" charset="0"/>
              </a:rPr>
              <a:t>write() operations are responsible for only 5% of server calls in typical UNIX environments</a:t>
            </a:r>
          </a:p>
          <a:p>
            <a:pPr lvl="2">
              <a:lnSpc>
                <a:spcPct val="170000"/>
              </a:lnSpc>
            </a:pPr>
            <a:r>
              <a:rPr lang="en-GB" sz="1400" dirty="0" smtClean="0">
                <a:solidFill>
                  <a:srgbClr val="C00000"/>
                </a:solidFill>
                <a:latin typeface="Arial" pitchFamily="34" charset="0"/>
                <a:cs typeface="Arial" pitchFamily="34" charset="0"/>
              </a:rPr>
              <a:t>hence write-through at server is acceptable</a:t>
            </a:r>
          </a:p>
          <a:p>
            <a:pPr lvl="1">
              <a:lnSpc>
                <a:spcPct val="170000"/>
              </a:lnSpc>
            </a:pPr>
            <a:r>
              <a:rPr lang="en-GB" sz="1400" dirty="0" smtClean="0">
                <a:solidFill>
                  <a:schemeClr val="accent5">
                    <a:lumMod val="50000"/>
                  </a:schemeClr>
                </a:solidFill>
                <a:latin typeface="Arial" pitchFamily="34" charset="0"/>
                <a:cs typeface="Arial" pitchFamily="34" charset="0"/>
              </a:rPr>
              <a:t>lookup() accounts for 50% of operations -due to step-by-step pathname resolution necessitated by the naming and mounting semantics.</a:t>
            </a:r>
          </a:p>
          <a:p>
            <a:pPr>
              <a:lnSpc>
                <a:spcPct val="170000"/>
              </a:lnSpc>
            </a:pPr>
            <a:r>
              <a:rPr lang="en-US" sz="1800" dirty="0" smtClean="0">
                <a:solidFill>
                  <a:schemeClr val="accent5">
                    <a:lumMod val="50000"/>
                  </a:schemeClr>
                </a:solidFill>
                <a:latin typeface="Arial" pitchFamily="34" charset="0"/>
                <a:cs typeface="Arial" pitchFamily="34" charset="0"/>
              </a:rPr>
              <a:t>Single-CPU implementations based on PC hardware achieve  throughputs in excess of 12,000 server </a:t>
            </a:r>
            <a:r>
              <a:rPr lang="en-GB" sz="1800" dirty="0" smtClean="0"/>
              <a:t>ops/sec </a:t>
            </a:r>
            <a:endParaRPr lang="en-US" sz="1800" dirty="0" smtClean="0">
              <a:solidFill>
                <a:schemeClr val="accent5">
                  <a:lumMod val="50000"/>
                </a:schemeClr>
              </a:solidFill>
              <a:latin typeface="Arial" pitchFamily="34" charset="0"/>
              <a:cs typeface="Arial" pitchFamily="34" charset="0"/>
            </a:endParaRPr>
          </a:p>
          <a:p>
            <a:pPr>
              <a:lnSpc>
                <a:spcPct val="170000"/>
              </a:lnSpc>
            </a:pPr>
            <a:r>
              <a:rPr lang="en-US" sz="1800" dirty="0" smtClean="0">
                <a:solidFill>
                  <a:schemeClr val="accent5">
                    <a:lumMod val="50000"/>
                  </a:schemeClr>
                </a:solidFill>
                <a:latin typeface="Arial" pitchFamily="34" charset="0"/>
                <a:cs typeface="Arial" pitchFamily="34" charset="0"/>
              </a:rPr>
              <a:t> large multi-processor configurations with many disks achieved throughputs of up to 300,000 server </a:t>
            </a:r>
            <a:r>
              <a:rPr lang="en-GB" sz="1800" dirty="0" smtClean="0"/>
              <a:t>ops/sec</a:t>
            </a:r>
            <a:r>
              <a:rPr lang="en-US" sz="1800" dirty="0" smtClean="0">
                <a:solidFill>
                  <a:schemeClr val="accent5">
                    <a:lumMod val="50000"/>
                  </a:schemeClr>
                </a:solidFill>
                <a:latin typeface="Arial" pitchFamily="34" charset="0"/>
                <a:cs typeface="Arial" pitchFamily="34" charset="0"/>
              </a:rPr>
              <a:t>.</a:t>
            </a:r>
          </a:p>
        </p:txBody>
      </p:sp>
      <p:sp>
        <p:nvSpPr>
          <p:cNvPr id="5" name="타원 34"/>
          <p:cNvSpPr/>
          <p:nvPr/>
        </p:nvSpPr>
        <p:spPr>
          <a:xfrm>
            <a:off x="7620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6" name="Group 5"/>
          <p:cNvGrpSpPr/>
          <p:nvPr/>
        </p:nvGrpSpPr>
        <p:grpSpPr>
          <a:xfrm>
            <a:off x="15075" y="6398410"/>
            <a:ext cx="9205125" cy="459590"/>
            <a:chOff x="15075" y="6400800"/>
            <a:chExt cx="9205125" cy="459590"/>
          </a:xfrm>
        </p:grpSpPr>
        <p:sp>
          <p:nvSpPr>
            <p:cNvPr id="7" name="Rectangle 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8" name="Rounded Rectangle 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0" name="Rounded Rectangle 9"/>
            <p:cNvSpPr/>
            <p:nvPr/>
          </p:nvSpPr>
          <p:spPr bwMode="auto">
            <a:xfrm>
              <a:off x="76200" y="6477000"/>
              <a:ext cx="7086600"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92162"/>
            <a:ext cx="7315200" cy="579438"/>
          </a:xfrm>
        </p:spPr>
        <p:txBody>
          <a:bodyPr>
            <a:normAutofit/>
          </a:bodyPr>
          <a:lstStyle/>
          <a:p>
            <a:pPr algn="l"/>
            <a:r>
              <a:rPr lang="en-GB" sz="24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NFS summary</a:t>
            </a:r>
            <a:endParaRPr lang="en-US" sz="24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3" name="Content Placeholder 2"/>
          <p:cNvSpPr>
            <a:spLocks noGrp="1"/>
          </p:cNvSpPr>
          <p:nvPr>
            <p:ph idx="1"/>
          </p:nvPr>
        </p:nvSpPr>
        <p:spPr>
          <a:xfrm>
            <a:off x="838200" y="1295400"/>
            <a:ext cx="7315200" cy="4571998"/>
          </a:xfrm>
        </p:spPr>
        <p:txBody>
          <a:bodyPr>
            <a:noAutofit/>
          </a:bodyPr>
          <a:lstStyle/>
          <a:p>
            <a:pPr>
              <a:lnSpc>
                <a:spcPct val="170000"/>
              </a:lnSpc>
            </a:pPr>
            <a:r>
              <a:rPr lang="en-GB" sz="1600" dirty="0" smtClean="0">
                <a:solidFill>
                  <a:schemeClr val="accent5">
                    <a:lumMod val="50000"/>
                  </a:schemeClr>
                </a:solidFill>
                <a:latin typeface="Arial" pitchFamily="34" charset="0"/>
                <a:cs typeface="Arial" pitchFamily="34" charset="0"/>
              </a:rPr>
              <a:t>An excellent example of a simple, high-performance distributed service.</a:t>
            </a:r>
          </a:p>
          <a:p>
            <a:pPr>
              <a:lnSpc>
                <a:spcPct val="170000"/>
              </a:lnSpc>
            </a:pPr>
            <a:r>
              <a:rPr lang="en-GB" sz="1600" dirty="0" smtClean="0">
                <a:solidFill>
                  <a:schemeClr val="accent5">
                    <a:lumMod val="50000"/>
                  </a:schemeClr>
                </a:solidFill>
                <a:latin typeface="Arial" pitchFamily="34" charset="0"/>
                <a:cs typeface="Arial" pitchFamily="34" charset="0"/>
              </a:rPr>
              <a:t>Achievement of transparencies:</a:t>
            </a:r>
          </a:p>
          <a:p>
            <a:pPr lvl="1">
              <a:lnSpc>
                <a:spcPct val="170000"/>
              </a:lnSpc>
              <a:spcBef>
                <a:spcPct val="40000"/>
              </a:spcBef>
              <a:buFontTx/>
              <a:buNone/>
            </a:pPr>
            <a:r>
              <a:rPr lang="en-GB" sz="1800" b="1" dirty="0" smtClean="0"/>
              <a:t>Access</a:t>
            </a:r>
            <a:r>
              <a:rPr lang="en-GB" sz="1600" dirty="0" smtClean="0"/>
              <a:t>: </a:t>
            </a:r>
            <a:r>
              <a:rPr lang="en-GB" sz="1600" i="1" dirty="0" smtClean="0">
                <a:solidFill>
                  <a:srgbClr val="C00000"/>
                </a:solidFill>
              </a:rPr>
              <a:t>Excellent</a:t>
            </a:r>
            <a:r>
              <a:rPr lang="en-GB" sz="1600" dirty="0" smtClean="0">
                <a:solidFill>
                  <a:srgbClr val="C00000"/>
                </a:solidFill>
              </a:rPr>
              <a:t>;</a:t>
            </a:r>
            <a:r>
              <a:rPr lang="en-GB" sz="1600" dirty="0" smtClean="0"/>
              <a:t> </a:t>
            </a:r>
            <a:r>
              <a:rPr lang="en-GB" sz="1600" dirty="0" smtClean="0">
                <a:solidFill>
                  <a:schemeClr val="accent5">
                    <a:lumMod val="50000"/>
                  </a:schemeClr>
                </a:solidFill>
                <a:latin typeface="Arial" pitchFamily="34" charset="0"/>
                <a:cs typeface="Arial" pitchFamily="34" charset="0"/>
              </a:rPr>
              <a:t>the UNIX system call interface for both local and remote files. </a:t>
            </a:r>
            <a:r>
              <a:rPr lang="en-US" sz="1600" dirty="0" smtClean="0">
                <a:solidFill>
                  <a:schemeClr val="accent5">
                    <a:lumMod val="50000"/>
                  </a:schemeClr>
                </a:solidFill>
                <a:latin typeface="Arial" pitchFamily="34" charset="0"/>
                <a:cs typeface="Arial" pitchFamily="34" charset="0"/>
              </a:rPr>
              <a:t>No modifications to existing programs are required to enable them to operate correctly with remote files</a:t>
            </a:r>
            <a:r>
              <a:rPr lang="en-US" sz="1600" dirty="0" smtClean="0"/>
              <a:t>.</a:t>
            </a:r>
            <a:endParaRPr lang="en-GB" sz="1600" dirty="0" smtClean="0"/>
          </a:p>
          <a:p>
            <a:pPr lvl="1">
              <a:lnSpc>
                <a:spcPct val="170000"/>
              </a:lnSpc>
              <a:spcBef>
                <a:spcPct val="40000"/>
              </a:spcBef>
              <a:buNone/>
            </a:pPr>
            <a:r>
              <a:rPr lang="en-GB" sz="1800" b="1" dirty="0" smtClean="0"/>
              <a:t>Location</a:t>
            </a:r>
            <a:r>
              <a:rPr lang="en-GB" sz="1800" dirty="0" smtClean="0"/>
              <a:t>:</a:t>
            </a:r>
            <a:r>
              <a:rPr lang="en-GB" sz="1600" dirty="0" smtClean="0"/>
              <a:t> </a:t>
            </a:r>
            <a:r>
              <a:rPr lang="en-GB" sz="1600" i="1" dirty="0" smtClean="0">
                <a:solidFill>
                  <a:srgbClr val="C00000"/>
                </a:solidFill>
              </a:rPr>
              <a:t>Not guaranteed </a:t>
            </a:r>
            <a:r>
              <a:rPr lang="en-GB" sz="1600" dirty="0" smtClean="0">
                <a:solidFill>
                  <a:schemeClr val="accent5">
                    <a:lumMod val="50000"/>
                  </a:schemeClr>
                </a:solidFill>
                <a:latin typeface="Arial" pitchFamily="34" charset="0"/>
                <a:cs typeface="Arial" pitchFamily="34" charset="0"/>
              </a:rPr>
              <a:t>but normally achieved; naming of  filesystems is controlled by client mount operations, </a:t>
            </a:r>
            <a:r>
              <a:rPr lang="en-US" sz="1600" dirty="0" smtClean="0">
                <a:solidFill>
                  <a:schemeClr val="accent5">
                    <a:lumMod val="50000"/>
                  </a:schemeClr>
                </a:solidFill>
                <a:latin typeface="Arial" pitchFamily="34" charset="0"/>
                <a:cs typeface="Arial" pitchFamily="34" charset="0"/>
              </a:rPr>
              <a:t>have different pathnames on different clients;</a:t>
            </a:r>
            <a:r>
              <a:rPr lang="en-GB" sz="1600" dirty="0" smtClean="0">
                <a:solidFill>
                  <a:schemeClr val="accent5">
                    <a:lumMod val="50000"/>
                  </a:schemeClr>
                </a:solidFill>
                <a:latin typeface="Arial" pitchFamily="34" charset="0"/>
                <a:cs typeface="Arial" pitchFamily="34" charset="0"/>
              </a:rPr>
              <a:t>but transparency can be ensured by an appropriate system configuration.</a:t>
            </a:r>
          </a:p>
          <a:p>
            <a:pPr>
              <a:lnSpc>
                <a:spcPct val="170000"/>
              </a:lnSpc>
            </a:pPr>
            <a:endParaRPr lang="en-US" sz="1400" dirty="0"/>
          </a:p>
        </p:txBody>
      </p:sp>
      <p:sp>
        <p:nvSpPr>
          <p:cNvPr id="5" name="타원 34"/>
          <p:cNvSpPr/>
          <p:nvPr/>
        </p:nvSpPr>
        <p:spPr>
          <a:xfrm>
            <a:off x="762000" y="838200"/>
            <a:ext cx="381000" cy="381000"/>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pic>
        <p:nvPicPr>
          <p:cNvPr id="6" name="Picture 5" descr="Ok.png"/>
          <p:cNvPicPr>
            <a:picLocks noChangeAspect="1"/>
          </p:cNvPicPr>
          <p:nvPr/>
        </p:nvPicPr>
        <p:blipFill>
          <a:blip r:embed="rId2" cstate="print"/>
          <a:stretch>
            <a:fillRect/>
          </a:stretch>
        </p:blipFill>
        <p:spPr>
          <a:xfrm>
            <a:off x="990600" y="2286000"/>
            <a:ext cx="252445" cy="277203"/>
          </a:xfrm>
          <a:prstGeom prst="rect">
            <a:avLst/>
          </a:prstGeom>
          <a:ln>
            <a:noFill/>
          </a:ln>
        </p:spPr>
      </p:pic>
      <p:grpSp>
        <p:nvGrpSpPr>
          <p:cNvPr id="7" name="Group 6"/>
          <p:cNvGrpSpPr/>
          <p:nvPr/>
        </p:nvGrpSpPr>
        <p:grpSpPr>
          <a:xfrm>
            <a:off x="15075" y="6398410"/>
            <a:ext cx="9205125" cy="459590"/>
            <a:chOff x="15075" y="6400800"/>
            <a:chExt cx="9205125" cy="459590"/>
          </a:xfrm>
        </p:grpSpPr>
        <p:sp>
          <p:nvSpPr>
            <p:cNvPr id="8" name="Rectangle 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9" name="Rounded Rectangle 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TextBox 9"/>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11" name="Rounded Rectangle 10"/>
            <p:cNvSpPr/>
            <p:nvPr/>
          </p:nvSpPr>
          <p:spPr bwMode="auto">
            <a:xfrm>
              <a:off x="76200" y="6477000"/>
              <a:ext cx="750722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8199"/>
            <a:ext cx="7315200" cy="5334001"/>
          </a:xfrm>
        </p:spPr>
        <p:txBody>
          <a:bodyPr>
            <a:normAutofit fontScale="70000" lnSpcReduction="20000"/>
          </a:bodyPr>
          <a:lstStyle/>
          <a:p>
            <a:pPr lvl="1">
              <a:lnSpc>
                <a:spcPct val="170000"/>
              </a:lnSpc>
              <a:spcBef>
                <a:spcPct val="40000"/>
              </a:spcBef>
              <a:buNone/>
            </a:pPr>
            <a:r>
              <a:rPr lang="en-US" b="1" dirty="0" smtClean="0"/>
              <a:t> Mobility: </a:t>
            </a:r>
            <a:r>
              <a:rPr lang="en-US" i="1" dirty="0" smtClean="0">
                <a:solidFill>
                  <a:srgbClr val="C00000"/>
                </a:solidFill>
              </a:rPr>
              <a:t>Hardly achieved;</a:t>
            </a:r>
            <a:r>
              <a:rPr lang="en-US" dirty="0" smtClean="0">
                <a:solidFill>
                  <a:schemeClr val="tx1"/>
                </a:solidFill>
                <a:latin typeface="Arial" charset="0"/>
                <a:cs typeface="Arial" charset="0"/>
              </a:rPr>
              <a:t> </a:t>
            </a:r>
            <a:r>
              <a:rPr lang="en-US" sz="2200" dirty="0" err="1" smtClean="0">
                <a:solidFill>
                  <a:schemeClr val="accent5">
                    <a:lumMod val="50000"/>
                  </a:schemeClr>
                </a:solidFill>
                <a:latin typeface="Arial" pitchFamily="34" charset="0"/>
                <a:cs typeface="Arial" pitchFamily="34" charset="0"/>
              </a:rPr>
              <a:t>Filesystems</a:t>
            </a:r>
            <a:r>
              <a:rPr lang="en-US" sz="2200" dirty="0" smtClean="0">
                <a:solidFill>
                  <a:schemeClr val="accent5">
                    <a:lumMod val="50000"/>
                  </a:schemeClr>
                </a:solidFill>
                <a:latin typeface="Arial" pitchFamily="34" charset="0"/>
                <a:cs typeface="Arial" pitchFamily="34" charset="0"/>
              </a:rPr>
              <a:t> may be moved between servers, but the remote mount tables in each client must then be updated separately to enable the clients to access the </a:t>
            </a:r>
            <a:r>
              <a:rPr lang="en-US" sz="2200" dirty="0" err="1" smtClean="0">
                <a:solidFill>
                  <a:schemeClr val="accent5">
                    <a:lumMod val="50000"/>
                  </a:schemeClr>
                </a:solidFill>
                <a:latin typeface="Arial" pitchFamily="34" charset="0"/>
                <a:cs typeface="Arial" pitchFamily="34" charset="0"/>
              </a:rPr>
              <a:t>filesystems</a:t>
            </a:r>
            <a:r>
              <a:rPr lang="en-US" sz="2200" dirty="0" smtClean="0">
                <a:solidFill>
                  <a:schemeClr val="accent5">
                    <a:lumMod val="50000"/>
                  </a:schemeClr>
                </a:solidFill>
                <a:latin typeface="Arial" pitchFamily="34" charset="0"/>
                <a:cs typeface="Arial" pitchFamily="34" charset="0"/>
              </a:rPr>
              <a:t> in their new locations</a:t>
            </a:r>
            <a:endParaRPr lang="en-US" sz="2900" dirty="0" smtClean="0">
              <a:solidFill>
                <a:schemeClr val="accent5">
                  <a:lumMod val="50000"/>
                </a:schemeClr>
              </a:solidFill>
              <a:latin typeface="Arial" pitchFamily="34" charset="0"/>
              <a:cs typeface="Arial" pitchFamily="34" charset="0"/>
            </a:endParaRPr>
          </a:p>
          <a:p>
            <a:pPr lvl="1">
              <a:lnSpc>
                <a:spcPct val="170000"/>
              </a:lnSpc>
              <a:spcBef>
                <a:spcPct val="40000"/>
              </a:spcBef>
              <a:buNone/>
            </a:pPr>
            <a:r>
              <a:rPr lang="en-GB" b="1" dirty="0" smtClean="0"/>
              <a:t>Replication</a:t>
            </a:r>
            <a:r>
              <a:rPr lang="en-GB" dirty="0" smtClean="0"/>
              <a:t>: </a:t>
            </a:r>
            <a:r>
              <a:rPr lang="en-GB" i="1" dirty="0" smtClean="0">
                <a:solidFill>
                  <a:srgbClr val="C00000"/>
                </a:solidFill>
              </a:rPr>
              <a:t>Limited</a:t>
            </a:r>
            <a:r>
              <a:rPr lang="en-GB" i="1" dirty="0" smtClean="0"/>
              <a:t> </a:t>
            </a:r>
            <a:r>
              <a:rPr lang="en-GB" sz="2200" dirty="0" smtClean="0">
                <a:solidFill>
                  <a:schemeClr val="accent5">
                    <a:lumMod val="50000"/>
                  </a:schemeClr>
                </a:solidFill>
                <a:latin typeface="Arial" pitchFamily="34" charset="0"/>
                <a:cs typeface="Arial" pitchFamily="34" charset="0"/>
              </a:rPr>
              <a:t>to read-only file systems; for writable files on several server, the SUN Network Information Service (NIS) separately  runs over NFS and is used to replicate essential system files.</a:t>
            </a:r>
            <a:endParaRPr lang="en-GB" sz="2500" dirty="0" smtClean="0">
              <a:solidFill>
                <a:schemeClr val="accent5">
                  <a:lumMod val="50000"/>
                </a:schemeClr>
              </a:solidFill>
              <a:latin typeface="Arial" pitchFamily="34" charset="0"/>
              <a:cs typeface="Arial" pitchFamily="34" charset="0"/>
            </a:endParaRPr>
          </a:p>
          <a:p>
            <a:pPr lvl="1">
              <a:lnSpc>
                <a:spcPct val="170000"/>
              </a:lnSpc>
              <a:spcBef>
                <a:spcPct val="40000"/>
              </a:spcBef>
              <a:buNone/>
            </a:pPr>
            <a:r>
              <a:rPr lang="en-GB" b="1" dirty="0" smtClean="0"/>
              <a:t>Scaling</a:t>
            </a:r>
            <a:r>
              <a:rPr lang="en-GB" dirty="0" smtClean="0"/>
              <a:t>: </a:t>
            </a:r>
            <a:r>
              <a:rPr lang="en-GB" sz="2700" i="1" dirty="0" smtClean="0">
                <a:solidFill>
                  <a:srgbClr val="C00000"/>
                </a:solidFill>
              </a:rPr>
              <a:t>Good;</a:t>
            </a:r>
            <a:r>
              <a:rPr lang="en-GB" dirty="0" smtClean="0"/>
              <a:t> </a:t>
            </a:r>
            <a:r>
              <a:rPr lang="en-US" sz="2200" dirty="0" smtClean="0">
                <a:solidFill>
                  <a:schemeClr val="accent5">
                    <a:lumMod val="50000"/>
                  </a:schemeClr>
                </a:solidFill>
                <a:latin typeface="Arial" pitchFamily="34" charset="0"/>
                <a:cs typeface="Arial" pitchFamily="34" charset="0"/>
              </a:rPr>
              <a:t>NFS servers can be built to handle very large real-world loads in an     efficient  manner. The performance of a single server can be increased by the addition of processors, disks </a:t>
            </a:r>
          </a:p>
          <a:p>
            <a:pPr lvl="1">
              <a:lnSpc>
                <a:spcPct val="170000"/>
              </a:lnSpc>
              <a:spcBef>
                <a:spcPct val="40000"/>
              </a:spcBef>
              <a:buNone/>
            </a:pPr>
            <a:r>
              <a:rPr lang="en-US" sz="2200" dirty="0" smtClean="0">
                <a:solidFill>
                  <a:schemeClr val="accent5">
                    <a:lumMod val="50000"/>
                  </a:schemeClr>
                </a:solidFill>
                <a:latin typeface="Arial" pitchFamily="34" charset="0"/>
                <a:cs typeface="Arial" pitchFamily="34" charset="0"/>
              </a:rPr>
              <a:t> When the limits of that process are reached, additional servers must be installed and the </a:t>
            </a:r>
            <a:r>
              <a:rPr lang="en-US" sz="2200" dirty="0" err="1" smtClean="0">
                <a:solidFill>
                  <a:schemeClr val="accent5">
                    <a:lumMod val="50000"/>
                  </a:schemeClr>
                </a:solidFill>
                <a:latin typeface="Arial" pitchFamily="34" charset="0"/>
                <a:cs typeface="Arial" pitchFamily="34" charset="0"/>
              </a:rPr>
              <a:t>filesystems</a:t>
            </a:r>
            <a:r>
              <a:rPr lang="en-US" sz="2200" dirty="0" smtClean="0">
                <a:solidFill>
                  <a:schemeClr val="accent5">
                    <a:lumMod val="50000"/>
                  </a:schemeClr>
                </a:solidFill>
                <a:latin typeface="Arial" pitchFamily="34" charset="0"/>
                <a:cs typeface="Arial" pitchFamily="34" charset="0"/>
              </a:rPr>
              <a:t> must be reallocated between them that  need to support  replication</a:t>
            </a:r>
            <a:endParaRPr lang="en-GB" sz="2200" dirty="0" smtClean="0">
              <a:solidFill>
                <a:schemeClr val="accent5">
                  <a:lumMod val="50000"/>
                </a:schemeClr>
              </a:solidFill>
              <a:latin typeface="Arial" pitchFamily="34" charset="0"/>
              <a:cs typeface="Arial" pitchFamily="34" charset="0"/>
            </a:endParaRPr>
          </a:p>
        </p:txBody>
      </p:sp>
      <p:grpSp>
        <p:nvGrpSpPr>
          <p:cNvPr id="4" name="Group 3"/>
          <p:cNvGrpSpPr/>
          <p:nvPr/>
        </p:nvGrpSpPr>
        <p:grpSpPr>
          <a:xfrm>
            <a:off x="15075" y="6398410"/>
            <a:ext cx="9205125" cy="459590"/>
            <a:chOff x="15075" y="6400800"/>
            <a:chExt cx="92051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8" name="Rounded Rectangle 7"/>
            <p:cNvSpPr/>
            <p:nvPr/>
          </p:nvSpPr>
          <p:spPr bwMode="auto">
            <a:xfrm>
              <a:off x="76200" y="6477000"/>
              <a:ext cx="791870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7315200" cy="5715000"/>
          </a:xfrm>
        </p:spPr>
        <p:txBody>
          <a:bodyPr>
            <a:noAutofit/>
          </a:bodyPr>
          <a:lstStyle/>
          <a:p>
            <a:pPr>
              <a:lnSpc>
                <a:spcPct val="150000"/>
              </a:lnSpc>
              <a:buNone/>
            </a:pPr>
            <a:r>
              <a:rPr lang="en-GB" sz="2000" b="1" dirty="0" smtClean="0"/>
              <a:t>Concurrency</a:t>
            </a:r>
            <a:r>
              <a:rPr lang="en-GB" sz="2000" dirty="0" smtClean="0"/>
              <a:t>:</a:t>
            </a:r>
            <a:r>
              <a:rPr lang="en-GB" sz="3600" dirty="0" smtClean="0"/>
              <a:t> </a:t>
            </a:r>
            <a:r>
              <a:rPr lang="en-GB" sz="2000" i="1" dirty="0" smtClean="0">
                <a:solidFill>
                  <a:srgbClr val="C00000"/>
                </a:solidFill>
              </a:rPr>
              <a:t>Limited</a:t>
            </a:r>
            <a:r>
              <a:rPr lang="en-GB" sz="3600" i="1" dirty="0" smtClean="0"/>
              <a:t> </a:t>
            </a:r>
            <a:r>
              <a:rPr lang="en-GB" sz="1600" dirty="0" smtClean="0">
                <a:solidFill>
                  <a:schemeClr val="accent5">
                    <a:lumMod val="50000"/>
                  </a:schemeClr>
                </a:solidFill>
                <a:latin typeface="Arial" pitchFamily="34" charset="0"/>
                <a:cs typeface="Arial" pitchFamily="34" charset="0"/>
              </a:rPr>
              <a:t> </a:t>
            </a:r>
            <a:r>
              <a:rPr lang="en-GB" sz="1500" dirty="0" smtClean="0">
                <a:solidFill>
                  <a:schemeClr val="accent5">
                    <a:lumMod val="50000"/>
                  </a:schemeClr>
                </a:solidFill>
                <a:latin typeface="Arial" pitchFamily="34" charset="0"/>
                <a:cs typeface="Arial" pitchFamily="34" charset="0"/>
              </a:rPr>
              <a:t>when read-write files are shared concurrently between clients, consistency is not perfect</a:t>
            </a:r>
            <a:r>
              <a:rPr lang="en-GB" sz="1600" dirty="0" smtClean="0">
                <a:solidFill>
                  <a:schemeClr val="accent5">
                    <a:lumMod val="50000"/>
                  </a:schemeClr>
                </a:solidFill>
                <a:latin typeface="Arial" pitchFamily="34" charset="0"/>
                <a:cs typeface="Arial" pitchFamily="34" charset="0"/>
              </a:rPr>
              <a:t>.</a:t>
            </a:r>
          </a:p>
          <a:p>
            <a:pPr>
              <a:lnSpc>
                <a:spcPct val="150000"/>
              </a:lnSpc>
              <a:buNone/>
            </a:pPr>
            <a:r>
              <a:rPr lang="en-US" sz="2000" b="1" dirty="0" smtClean="0"/>
              <a:t>Fault tolerance: </a:t>
            </a:r>
            <a:r>
              <a:rPr lang="en-US" sz="2000" i="1" dirty="0" smtClean="0">
                <a:solidFill>
                  <a:srgbClr val="C00000"/>
                </a:solidFill>
              </a:rPr>
              <a:t>Limited</a:t>
            </a:r>
            <a:r>
              <a:rPr lang="en-US" dirty="0" smtClean="0">
                <a:solidFill>
                  <a:schemeClr val="tx1"/>
                </a:solidFill>
                <a:latin typeface="Arial" charset="0"/>
                <a:cs typeface="Arial" charset="0"/>
              </a:rPr>
              <a:t> </a:t>
            </a:r>
            <a:r>
              <a:rPr lang="en-US" sz="2000" i="1" dirty="0" smtClean="0">
                <a:solidFill>
                  <a:srgbClr val="C00000"/>
                </a:solidFill>
              </a:rPr>
              <a:t>but effective</a:t>
            </a:r>
            <a:r>
              <a:rPr lang="en-US" sz="1600" dirty="0" smtClean="0">
                <a:solidFill>
                  <a:schemeClr val="accent5">
                    <a:lumMod val="50000"/>
                  </a:schemeClr>
                </a:solidFill>
                <a:latin typeface="Arial" pitchFamily="34" charset="0"/>
                <a:cs typeface="Arial" pitchFamily="34" charset="0"/>
              </a:rPr>
              <a:t>; </a:t>
            </a:r>
            <a:r>
              <a:rPr lang="en-US" sz="1500" dirty="0" smtClean="0">
                <a:solidFill>
                  <a:schemeClr val="accent5">
                    <a:lumMod val="50000"/>
                  </a:schemeClr>
                </a:solidFill>
                <a:latin typeface="Arial" pitchFamily="34" charset="0"/>
                <a:cs typeface="Arial" pitchFamily="34" charset="0"/>
              </a:rPr>
              <a:t>service is suspended if a server fails. but once it has been restarted user-level client processes proceed from the point at which the service was interrupted, unaware of the failure.(except in soft-mounted</a:t>
            </a:r>
          </a:p>
          <a:p>
            <a:pPr>
              <a:lnSpc>
                <a:spcPct val="150000"/>
              </a:lnSpc>
              <a:buNone/>
            </a:pPr>
            <a:r>
              <a:rPr lang="en-US" sz="2000" b="1" dirty="0" smtClean="0"/>
              <a:t>Security:</a:t>
            </a:r>
            <a:r>
              <a:rPr lang="en-US" sz="1800" dirty="0" smtClean="0"/>
              <a:t> </a:t>
            </a:r>
            <a:r>
              <a:rPr lang="en-US" sz="1500" dirty="0" smtClean="0">
                <a:solidFill>
                  <a:schemeClr val="accent5">
                    <a:lumMod val="50000"/>
                  </a:schemeClr>
                </a:solidFill>
                <a:latin typeface="Arial" pitchFamily="34" charset="0"/>
                <a:cs typeface="Arial" pitchFamily="34" charset="0"/>
              </a:rPr>
              <a:t>The integration of Kerberos with NFS was a major step forward.</a:t>
            </a:r>
          </a:p>
          <a:p>
            <a:pPr>
              <a:lnSpc>
                <a:spcPct val="150000"/>
              </a:lnSpc>
              <a:buNone/>
            </a:pPr>
            <a:r>
              <a:rPr lang="en-US" sz="1500" dirty="0" smtClean="0">
                <a:solidFill>
                  <a:schemeClr val="accent5">
                    <a:lumMod val="50000"/>
                  </a:schemeClr>
                </a:solidFill>
                <a:latin typeface="Arial" pitchFamily="34" charset="0"/>
                <a:cs typeface="Arial" pitchFamily="34" charset="0"/>
              </a:rPr>
              <a:t>      Recent developments include the option to use a secure RPC implementation for authentication of the data transmitted with read and write operations.</a:t>
            </a:r>
          </a:p>
          <a:p>
            <a:pPr>
              <a:lnSpc>
                <a:spcPct val="150000"/>
              </a:lnSpc>
              <a:buNone/>
            </a:pPr>
            <a:r>
              <a:rPr lang="en-US" sz="2000" b="1" dirty="0" smtClean="0"/>
              <a:t>Efficiency:</a:t>
            </a:r>
            <a:r>
              <a:rPr lang="en-GB" sz="2000" i="1" dirty="0" smtClean="0"/>
              <a:t> </a:t>
            </a:r>
            <a:r>
              <a:rPr lang="en-GB" sz="2000" i="1" dirty="0" smtClean="0">
                <a:solidFill>
                  <a:srgbClr val="C00000"/>
                </a:solidFill>
              </a:rPr>
              <a:t>Good;</a:t>
            </a:r>
            <a:r>
              <a:rPr lang="en-US" sz="2000" b="1" dirty="0" smtClean="0"/>
              <a:t> </a:t>
            </a:r>
            <a:r>
              <a:rPr lang="en-US" sz="1500" dirty="0" smtClean="0">
                <a:solidFill>
                  <a:schemeClr val="accent5">
                    <a:lumMod val="50000"/>
                  </a:schemeClr>
                </a:solidFill>
                <a:latin typeface="Arial" pitchFamily="34" charset="0"/>
                <a:cs typeface="Arial" pitchFamily="34" charset="0"/>
              </a:rPr>
              <a:t>The measured performance of several implementations  show that NFS protocols can be implemented for use in situations that generate very heavy loads.</a:t>
            </a:r>
          </a:p>
          <a:p>
            <a:pPr>
              <a:lnSpc>
                <a:spcPct val="150000"/>
              </a:lnSpc>
              <a:buNone/>
            </a:pPr>
            <a:endParaRPr lang="en-US" sz="1500" dirty="0" smtClean="0">
              <a:solidFill>
                <a:schemeClr val="accent5">
                  <a:lumMod val="50000"/>
                </a:schemeClr>
              </a:solidFill>
              <a:latin typeface="Arial" pitchFamily="34" charset="0"/>
              <a:cs typeface="Arial" pitchFamily="34" charset="0"/>
            </a:endParaRPr>
          </a:p>
        </p:txBody>
      </p:sp>
      <p:grpSp>
        <p:nvGrpSpPr>
          <p:cNvPr id="4" name="Group 3"/>
          <p:cNvGrpSpPr/>
          <p:nvPr/>
        </p:nvGrpSpPr>
        <p:grpSpPr>
          <a:xfrm>
            <a:off x="15075" y="6398410"/>
            <a:ext cx="9205125" cy="459590"/>
            <a:chOff x="15075" y="6400800"/>
            <a:chExt cx="92051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77320" y="644638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NFS</a:t>
              </a:r>
            </a:p>
          </p:txBody>
        </p:sp>
        <p:sp>
          <p:nvSpPr>
            <p:cNvPr id="8" name="Rounded Rectangle 7"/>
            <p:cNvSpPr/>
            <p:nvPr/>
          </p:nvSpPr>
          <p:spPr bwMode="auto">
            <a:xfrm>
              <a:off x="76200" y="6477000"/>
              <a:ext cx="833932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Blip>
                <a:blip r:embed="rId2"/>
              </a:buBlip>
            </a:pPr>
            <a:r>
              <a:rPr lang="en-GB" sz="1600" dirty="0" smtClean="0">
                <a:solidFill>
                  <a:schemeClr val="accent5">
                    <a:lumMod val="50000"/>
                  </a:schemeClr>
                </a:solidFill>
                <a:latin typeface="Arial" pitchFamily="34" charset="0"/>
                <a:cs typeface="Arial" pitchFamily="34" charset="0"/>
              </a:rPr>
              <a:t>Distributed File systems provide illusion of a local file system and hide complexity from end users.</a:t>
            </a:r>
          </a:p>
          <a:p>
            <a:pPr>
              <a:lnSpc>
                <a:spcPct val="150000"/>
              </a:lnSpc>
              <a:buBlip>
                <a:blip r:embed="rId2"/>
              </a:buBlip>
            </a:pPr>
            <a:r>
              <a:rPr lang="en-GB" sz="1600" dirty="0" smtClean="0">
                <a:solidFill>
                  <a:schemeClr val="accent5">
                    <a:lumMod val="50000"/>
                  </a:schemeClr>
                </a:solidFill>
                <a:latin typeface="Arial" pitchFamily="34" charset="0"/>
                <a:cs typeface="Arial" pitchFamily="34" charset="0"/>
              </a:rPr>
              <a:t>Sun NFS is an excellent example of a distributed service designed to meet many important design requirements</a:t>
            </a:r>
          </a:p>
          <a:p>
            <a:pPr>
              <a:lnSpc>
                <a:spcPct val="150000"/>
              </a:lnSpc>
              <a:buBlip>
                <a:blip r:embed="rId2"/>
              </a:buBlip>
            </a:pPr>
            <a:r>
              <a:rPr lang="en-GB" sz="1600" dirty="0" smtClean="0">
                <a:solidFill>
                  <a:schemeClr val="accent5">
                    <a:lumMod val="50000"/>
                  </a:schemeClr>
                </a:solidFill>
                <a:latin typeface="Arial" pitchFamily="34" charset="0"/>
                <a:cs typeface="Arial" pitchFamily="34" charset="0"/>
              </a:rPr>
              <a:t>Effective client caching can produce file service performance equal to or better than local file systems</a:t>
            </a:r>
          </a:p>
          <a:p>
            <a:endParaRPr lang="en-US" dirty="0"/>
          </a:p>
        </p:txBody>
      </p:sp>
      <p:sp>
        <p:nvSpPr>
          <p:cNvPr id="4" name="Title 1"/>
          <p:cNvSpPr txBox="1">
            <a:spLocks/>
          </p:cNvSpPr>
          <p:nvPr/>
        </p:nvSpPr>
        <p:spPr>
          <a:xfrm>
            <a:off x="1295400" y="944562"/>
            <a:ext cx="6705600" cy="579438"/>
          </a:xfrm>
          <a:prstGeom prst="rect">
            <a:avLst/>
          </a:prstGeom>
        </p:spPr>
        <p:txBody>
          <a:bodyPr vert="horz" rtlCol="0" anchor="ctr">
            <a:normAutofit/>
          </a:bodyPr>
          <a:lstStyle/>
          <a:p>
            <a:pPr>
              <a:spcBef>
                <a:spcPct val="0"/>
              </a:spcBef>
            </a:pPr>
            <a:r>
              <a:rPr lang="en-GB" sz="3200" i="1"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a typeface="+mj-ea"/>
                <a:cs typeface="+mj-cs"/>
              </a:rPr>
              <a:t> Summery</a:t>
            </a:r>
          </a:p>
          <a:p>
            <a:pPr lvl="0">
              <a:spcBef>
                <a:spcPct val="0"/>
              </a:spcBef>
            </a:pPr>
            <a:endParaRPr lang="en-US" sz="3200" i="1"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a typeface="+mj-ea"/>
              <a:cs typeface="+mj-cs"/>
            </a:endParaRPr>
          </a:p>
        </p:txBody>
      </p:sp>
      <p:sp>
        <p:nvSpPr>
          <p:cNvPr id="5"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8" name="Group 7"/>
          <p:cNvGrpSpPr/>
          <p:nvPr/>
        </p:nvGrpSpPr>
        <p:grpSpPr>
          <a:xfrm>
            <a:off x="1143000" y="4566249"/>
            <a:ext cx="6934200" cy="1224951"/>
            <a:chOff x="1143000" y="4566249"/>
            <a:chExt cx="6934200" cy="1224951"/>
          </a:xfrm>
        </p:grpSpPr>
        <p:sp>
          <p:nvSpPr>
            <p:cNvPr id="6" name="Rectangle 5"/>
            <p:cNvSpPr/>
            <p:nvPr/>
          </p:nvSpPr>
          <p:spPr>
            <a:xfrm>
              <a:off x="1143000" y="4572000"/>
              <a:ext cx="6934200" cy="12192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7" name="TextBox 6"/>
            <p:cNvSpPr txBox="1"/>
            <p:nvPr/>
          </p:nvSpPr>
          <p:spPr>
            <a:xfrm>
              <a:off x="1295400" y="4566249"/>
              <a:ext cx="6553200" cy="1114151"/>
            </a:xfrm>
            <a:prstGeom prst="rect">
              <a:avLst/>
            </a:prstGeom>
            <a:noFill/>
          </p:spPr>
          <p:txBody>
            <a:bodyPr wrap="square" rtlCol="0">
              <a:spAutoFit/>
            </a:bodyPr>
            <a:lstStyle/>
            <a:p>
              <a:pPr>
                <a:spcBef>
                  <a:spcPct val="50000"/>
                </a:spcBef>
                <a:buClr>
                  <a:schemeClr val="hlink"/>
                </a:buClr>
                <a:buFont typeface="Wingdings" charset="2"/>
                <a:buNone/>
              </a:pPr>
              <a:r>
                <a:rPr kumimoji="1" lang="en-GB" sz="1600" dirty="0" smtClean="0">
                  <a:solidFill>
                    <a:schemeClr val="hlink"/>
                  </a:solidFill>
                  <a:effectLst>
                    <a:glow rad="63500">
                      <a:schemeClr val="accent1">
                        <a:satMod val="175000"/>
                        <a:alpha val="40000"/>
                      </a:schemeClr>
                    </a:glow>
                  </a:effectLst>
                  <a:latin typeface="Arial" charset="0"/>
                </a:rPr>
                <a:t>Future requirements:</a:t>
              </a:r>
            </a:p>
            <a:p>
              <a:pPr marL="690563" lvl="1" indent="-233363">
                <a:spcBef>
                  <a:spcPct val="20000"/>
                </a:spcBef>
                <a:buClr>
                  <a:schemeClr val="hlink"/>
                </a:buClr>
                <a:buFontTx/>
                <a:buChar char="–"/>
              </a:pPr>
              <a:r>
                <a:rPr lang="en-GB" sz="1400" dirty="0" smtClean="0">
                  <a:solidFill>
                    <a:schemeClr val="accent5">
                      <a:lumMod val="50000"/>
                    </a:schemeClr>
                  </a:solidFill>
                  <a:latin typeface="Arial" pitchFamily="34" charset="0"/>
                  <a:cs typeface="Arial" pitchFamily="34" charset="0"/>
                </a:rPr>
                <a:t>support for mobile users.</a:t>
              </a:r>
            </a:p>
            <a:p>
              <a:pPr marL="690563" lvl="1" indent="-233363">
                <a:spcBef>
                  <a:spcPct val="20000"/>
                </a:spcBef>
                <a:buClr>
                  <a:schemeClr val="hlink"/>
                </a:buClr>
                <a:buFontTx/>
                <a:buChar char="–"/>
              </a:pPr>
              <a:r>
                <a:rPr lang="en-GB" sz="1400" dirty="0" smtClean="0">
                  <a:solidFill>
                    <a:schemeClr val="accent5">
                      <a:lumMod val="50000"/>
                    </a:schemeClr>
                  </a:solidFill>
                  <a:latin typeface="Arial" pitchFamily="34" charset="0"/>
                  <a:cs typeface="Arial" pitchFamily="34" charset="0"/>
                </a:rPr>
                <a:t> Full Replication </a:t>
              </a:r>
            </a:p>
            <a:p>
              <a:pPr marL="690563" lvl="1" indent="-233363">
                <a:spcBef>
                  <a:spcPct val="20000"/>
                </a:spcBef>
                <a:buClr>
                  <a:schemeClr val="hlink"/>
                </a:buClr>
                <a:buFontTx/>
                <a:buChar char="–"/>
              </a:pPr>
              <a:r>
                <a:rPr lang="en-GB" sz="1400" dirty="0" smtClean="0">
                  <a:solidFill>
                    <a:schemeClr val="accent5">
                      <a:lumMod val="50000"/>
                    </a:schemeClr>
                  </a:solidFill>
                  <a:latin typeface="Arial" pitchFamily="34" charset="0"/>
                  <a:cs typeface="Arial" pitchFamily="34" charset="0"/>
                </a:rPr>
                <a:t>support for data streaming and </a:t>
              </a:r>
              <a:r>
                <a:rPr lang="en-US" sz="1400" dirty="0" smtClean="0">
                  <a:solidFill>
                    <a:schemeClr val="accent5">
                      <a:lumMod val="50000"/>
                    </a:schemeClr>
                  </a:solidFill>
                  <a:latin typeface="Arial" pitchFamily="34" charset="0"/>
                  <a:cs typeface="Arial" pitchFamily="34" charset="0"/>
                </a:rPr>
                <a:t>video file server </a:t>
              </a:r>
            </a:p>
          </p:txBody>
        </p:sp>
      </p:grpSp>
      <p:grpSp>
        <p:nvGrpSpPr>
          <p:cNvPr id="9" name="Group 8"/>
          <p:cNvGrpSpPr/>
          <p:nvPr/>
        </p:nvGrpSpPr>
        <p:grpSpPr>
          <a:xfrm>
            <a:off x="15075" y="6398410"/>
            <a:ext cx="9144000" cy="459590"/>
            <a:chOff x="15075" y="6400800"/>
            <a:chExt cx="9144000" cy="459590"/>
          </a:xfrm>
        </p:grpSpPr>
        <p:sp>
          <p:nvSpPr>
            <p:cNvPr id="10" name="Rectangle 9"/>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1" name="Rounded Rectangle 10"/>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2" name="TextBox 11"/>
            <p:cNvSpPr txBox="1"/>
            <p:nvPr/>
          </p:nvSpPr>
          <p:spPr>
            <a:xfrm>
              <a:off x="8305800" y="6479390"/>
              <a:ext cx="842880" cy="261610"/>
            </a:xfrm>
            <a:prstGeom prst="rect">
              <a:avLst/>
            </a:prstGeom>
            <a:noFill/>
          </p:spPr>
          <p:txBody>
            <a:bodyPr wrap="square" rtlCol="0">
              <a:spAutoFit/>
            </a:bodyPr>
            <a:lstStyle/>
            <a:p>
              <a:pPr algn="ctr"/>
              <a:r>
                <a:rPr lang="en-US" altLang="ko-KR" sz="1100" dirty="0" smtClean="0">
                  <a:solidFill>
                    <a:schemeClr val="bg1"/>
                  </a:solidFill>
                  <a:latin typeface="Comic Sans MS" pitchFamily="66" charset="0"/>
                  <a:cs typeface="Arial" pitchFamily="34" charset="0"/>
                </a:rPr>
                <a:t>Advance</a:t>
              </a:r>
            </a:p>
          </p:txBody>
        </p:sp>
        <p:sp>
          <p:nvSpPr>
            <p:cNvPr id="13" name="Rounded Rectangle 12"/>
            <p:cNvSpPr/>
            <p:nvPr/>
          </p:nvSpPr>
          <p:spPr bwMode="auto">
            <a:xfrm>
              <a:off x="76200" y="6477000"/>
              <a:ext cx="833932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315200" cy="579438"/>
          </a:xfrm>
        </p:spPr>
        <p:txBody>
          <a:bodyPr>
            <a:noAutofit/>
          </a:bodyPr>
          <a:lstStyle/>
          <a:p>
            <a:pPr algn="l"/>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rPr>
              <a:t>Definition :</a:t>
            </a:r>
            <a:endParaRPr lang="en-US" sz="3200" dirty="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ndParaRPr>
          </a:p>
        </p:txBody>
      </p:sp>
      <p:sp>
        <p:nvSpPr>
          <p:cNvPr id="3" name="Content Placeholder 2"/>
          <p:cNvSpPr>
            <a:spLocks noGrp="1"/>
          </p:cNvSpPr>
          <p:nvPr>
            <p:ph idx="1"/>
          </p:nvPr>
        </p:nvSpPr>
        <p:spPr>
          <a:xfrm>
            <a:off x="762000" y="1600202"/>
            <a:ext cx="7391400" cy="4343398"/>
          </a:xfrm>
        </p:spPr>
        <p:txBody>
          <a:bodyPr numCol="1">
            <a:normAutofit/>
          </a:bodyPr>
          <a:lstStyle/>
          <a:p>
            <a:pPr algn="just">
              <a:lnSpc>
                <a:spcPct val="150000"/>
              </a:lnSpc>
              <a:buSzPct val="96000"/>
              <a:buFont typeface="Wingdings" pitchFamily="2" charset="2"/>
              <a:buChar char="q"/>
            </a:pPr>
            <a:r>
              <a:rPr lang="en-US" sz="2000" dirty="0" smtClean="0">
                <a:solidFill>
                  <a:schemeClr val="accent5">
                    <a:lumMod val="50000"/>
                  </a:schemeClr>
                </a:solidFill>
                <a:latin typeface="Arial" pitchFamily="34" charset="0"/>
                <a:cs typeface="Arial" pitchFamily="34" charset="0"/>
              </a:rPr>
              <a:t>distributed file system enables programs to store and access remote files as they do local ones.   </a:t>
            </a:r>
          </a:p>
          <a:p>
            <a:pPr algn="justLow">
              <a:lnSpc>
                <a:spcPct val="150000"/>
              </a:lnSpc>
              <a:buFont typeface="Wingdings" pitchFamily="2" charset="2"/>
              <a:buChar char="q"/>
            </a:pPr>
            <a:r>
              <a:rPr lang="en-US" sz="2000" dirty="0" smtClean="0">
                <a:solidFill>
                  <a:schemeClr val="accent5">
                    <a:lumMod val="50000"/>
                  </a:schemeClr>
                </a:solidFill>
                <a:latin typeface="Arial" pitchFamily="34" charset="0"/>
                <a:cs typeface="Arial" pitchFamily="34" charset="0"/>
              </a:rPr>
              <a:t>allowing users to access files from any computer on a network.</a:t>
            </a:r>
          </a:p>
          <a:p>
            <a:pPr>
              <a:lnSpc>
                <a:spcPct val="150000"/>
              </a:lnSpc>
              <a:buFont typeface="Wingdings" pitchFamily="2" charset="2"/>
              <a:buChar char="q"/>
            </a:pPr>
            <a:r>
              <a:rPr lang="en-US" sz="2000" dirty="0" smtClean="0">
                <a:solidFill>
                  <a:schemeClr val="accent5">
                    <a:lumMod val="50000"/>
                  </a:schemeClr>
                </a:solidFill>
                <a:latin typeface="Arial" pitchFamily="34" charset="0"/>
                <a:cs typeface="Arial" pitchFamily="34" charset="0"/>
              </a:rPr>
              <a:t>The requirements for sharing within local networks and intranets lead to a need for a different type of service. Support: </a:t>
            </a:r>
          </a:p>
          <a:p>
            <a:pPr lvl="1">
              <a:buFont typeface="Wingdings" pitchFamily="2" charset="2"/>
              <a:buChar char="§"/>
            </a:pPr>
            <a:r>
              <a:rPr lang="en-US" sz="1600" dirty="0" smtClean="0">
                <a:solidFill>
                  <a:schemeClr val="accent5">
                    <a:lumMod val="50000"/>
                  </a:schemeClr>
                </a:solidFill>
                <a:latin typeface="Arial" pitchFamily="34" charset="0"/>
                <a:cs typeface="Arial" pitchFamily="34" charset="0"/>
              </a:rPr>
              <a:t> persistent storage of data and programs of all types of clients </a:t>
            </a:r>
          </a:p>
        </p:txBody>
      </p:sp>
      <p:grpSp>
        <p:nvGrpSpPr>
          <p:cNvPr id="12" name="Group 11"/>
          <p:cNvGrpSpPr/>
          <p:nvPr/>
        </p:nvGrpSpPr>
        <p:grpSpPr>
          <a:xfrm>
            <a:off x="15075" y="6400800"/>
            <a:ext cx="9281325" cy="459590"/>
            <a:chOff x="15075" y="6400800"/>
            <a:chExt cx="92813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01120" y="6477000"/>
              <a:ext cx="995280" cy="307777"/>
            </a:xfrm>
            <a:prstGeom prst="rect">
              <a:avLst/>
            </a:prstGeom>
            <a:noFill/>
          </p:spPr>
          <p:txBody>
            <a:bodyPr wrap="square" rtlCol="0">
              <a:spAutoFit/>
            </a:bodyPr>
            <a:lstStyle/>
            <a:p>
              <a:pPr algn="ctr"/>
              <a:r>
                <a:rPr lang="en-US" altLang="ko-KR" sz="1400" dirty="0" smtClean="0">
                  <a:solidFill>
                    <a:schemeClr val="bg1"/>
                  </a:solidFill>
                  <a:latin typeface="Comic Sans MS" pitchFamily="66" charset="0"/>
                  <a:cs typeface="Arial" pitchFamily="34" charset="0"/>
                </a:rPr>
                <a:t>Intro</a:t>
              </a:r>
            </a:p>
          </p:txBody>
        </p:sp>
        <p:sp>
          <p:nvSpPr>
            <p:cNvPr id="8" name="Rounded Rectangle 7"/>
            <p:cNvSpPr/>
            <p:nvPr/>
          </p:nvSpPr>
          <p:spPr bwMode="auto">
            <a:xfrm>
              <a:off x="76200" y="6477000"/>
              <a:ext cx="69494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
        <p:nvSpPr>
          <p:cNvPr id="11" name="타원 34"/>
          <p:cNvSpPr/>
          <p:nvPr/>
        </p:nvSpPr>
        <p:spPr>
          <a:xfrm>
            <a:off x="838200" y="9144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7315200" cy="5105400"/>
          </a:xfrm>
        </p:spPr>
        <p:txBody>
          <a:bodyPr>
            <a:noAutofit/>
          </a:bodyPr>
          <a:lstStyle/>
          <a:p>
            <a:pPr algn="just">
              <a:lnSpc>
                <a:spcPct val="170000"/>
              </a:lnSpc>
              <a:buFont typeface="Wingdings" pitchFamily="2" charset="2"/>
              <a:buChar char="q"/>
            </a:pPr>
            <a:r>
              <a:rPr lang="en-US" sz="2000" dirty="0" smtClean="0">
                <a:solidFill>
                  <a:schemeClr val="accent5">
                    <a:lumMod val="50000"/>
                  </a:schemeClr>
                </a:solidFill>
                <a:latin typeface="Arial" pitchFamily="34" charset="0"/>
                <a:cs typeface="Arial" pitchFamily="34" charset="0"/>
              </a:rPr>
              <a:t>The concentration of persistent storage at a few servers result :</a:t>
            </a:r>
          </a:p>
          <a:p>
            <a:pPr lvl="1" algn="just">
              <a:lnSpc>
                <a:spcPct val="170000"/>
              </a:lnSpc>
              <a:buFont typeface="Wingdings" pitchFamily="2" charset="2"/>
              <a:buChar char="§"/>
            </a:pPr>
            <a:r>
              <a:rPr lang="en-US" sz="1600" dirty="0" smtClean="0">
                <a:solidFill>
                  <a:schemeClr val="accent5">
                    <a:lumMod val="50000"/>
                  </a:schemeClr>
                </a:solidFill>
                <a:latin typeface="Arial" pitchFamily="34" charset="0"/>
                <a:cs typeface="Arial" pitchFamily="34" charset="0"/>
              </a:rPr>
              <a:t>reduces the need for local disk storage</a:t>
            </a:r>
          </a:p>
          <a:p>
            <a:pPr lvl="1" algn="just">
              <a:lnSpc>
                <a:spcPct val="200000"/>
              </a:lnSpc>
              <a:buFont typeface="Wingdings" pitchFamily="2" charset="2"/>
              <a:buChar char="§"/>
            </a:pPr>
            <a:r>
              <a:rPr lang="en-US" sz="1600" dirty="0" smtClean="0">
                <a:solidFill>
                  <a:schemeClr val="accent5">
                    <a:lumMod val="50000"/>
                  </a:schemeClr>
                </a:solidFill>
                <a:latin typeface="Arial" pitchFamily="34" charset="0"/>
                <a:cs typeface="Arial" pitchFamily="34" charset="0"/>
              </a:rPr>
              <a:t> </a:t>
            </a:r>
            <a:r>
              <a:rPr lang="en-US" sz="1600" u="sng" dirty="0" smtClean="0">
                <a:solidFill>
                  <a:srgbClr val="FF0000"/>
                </a:solidFill>
                <a:latin typeface="Arial" pitchFamily="34" charset="0"/>
                <a:cs typeface="Arial" pitchFamily="34" charset="0"/>
              </a:rPr>
              <a:t>enables economies to be made in the management and archiving of the persistent data owned by an organization. (more importantly)</a:t>
            </a:r>
          </a:p>
          <a:p>
            <a:pPr lvl="1" algn="just">
              <a:lnSpc>
                <a:spcPct val="200000"/>
              </a:lnSpc>
              <a:buFont typeface="Wingdings" pitchFamily="2" charset="2"/>
              <a:buChar char="§"/>
            </a:pPr>
            <a:r>
              <a:rPr lang="en-US" sz="1600" dirty="0" smtClean="0">
                <a:solidFill>
                  <a:schemeClr val="accent5">
                    <a:lumMod val="50000"/>
                  </a:schemeClr>
                </a:solidFill>
                <a:latin typeface="Arial" pitchFamily="34" charset="0"/>
                <a:cs typeface="Arial" pitchFamily="34" charset="0"/>
              </a:rPr>
              <a:t> Other services, such as the name service, the user authentication service and the print service, can be more easily implemented when they can call upon the file service to meet their needs for persistent storage</a:t>
            </a:r>
          </a:p>
        </p:txBody>
      </p:sp>
      <p:grpSp>
        <p:nvGrpSpPr>
          <p:cNvPr id="4" name="Group 3"/>
          <p:cNvGrpSpPr/>
          <p:nvPr/>
        </p:nvGrpSpPr>
        <p:grpSpPr>
          <a:xfrm>
            <a:off x="15075" y="6400800"/>
            <a:ext cx="9281325" cy="459590"/>
            <a:chOff x="15075" y="6400800"/>
            <a:chExt cx="9281325" cy="459590"/>
          </a:xfrm>
        </p:grpSpPr>
        <p:sp>
          <p:nvSpPr>
            <p:cNvPr id="5" name="Rectangle 4"/>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6" name="Rounded Rectangle 5"/>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8301120" y="6477000"/>
              <a:ext cx="995280" cy="307777"/>
            </a:xfrm>
            <a:prstGeom prst="rect">
              <a:avLst/>
            </a:prstGeom>
            <a:noFill/>
          </p:spPr>
          <p:txBody>
            <a:bodyPr wrap="square" rtlCol="0">
              <a:spAutoFit/>
            </a:bodyPr>
            <a:lstStyle/>
            <a:p>
              <a:pPr algn="ctr"/>
              <a:r>
                <a:rPr lang="en-US" altLang="ko-KR" sz="1400" dirty="0" smtClean="0">
                  <a:solidFill>
                    <a:schemeClr val="bg1"/>
                  </a:solidFill>
                  <a:latin typeface="Comic Sans MS" pitchFamily="66" charset="0"/>
                  <a:cs typeface="Arial" pitchFamily="34" charset="0"/>
                </a:rPr>
                <a:t>Intro</a:t>
              </a:r>
            </a:p>
          </p:txBody>
        </p:sp>
        <p:sp>
          <p:nvSpPr>
            <p:cNvPr id="8" name="Rounded Rectangle 7"/>
            <p:cNvSpPr/>
            <p:nvPr/>
          </p:nvSpPr>
          <p:spPr bwMode="auto">
            <a:xfrm>
              <a:off x="76200" y="6477000"/>
              <a:ext cx="138988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pic>
        <p:nvPicPr>
          <p:cNvPr id="9" name="Picture 8" descr="Ok.png"/>
          <p:cNvPicPr>
            <a:picLocks noChangeAspect="1"/>
          </p:cNvPicPr>
          <p:nvPr/>
        </p:nvPicPr>
        <p:blipFill>
          <a:blip r:embed="rId2" cstate="print"/>
          <a:stretch>
            <a:fillRect/>
          </a:stretch>
        </p:blipFill>
        <p:spPr>
          <a:xfrm>
            <a:off x="1066800" y="2743200"/>
            <a:ext cx="252445" cy="277203"/>
          </a:xfrm>
          <a:prstGeom prst="rect">
            <a:avLst/>
          </a:prstGeom>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lowchart: Magnetic Disk 16"/>
          <p:cNvSpPr/>
          <p:nvPr/>
        </p:nvSpPr>
        <p:spPr>
          <a:xfrm>
            <a:off x="838200" y="2971800"/>
            <a:ext cx="1066800" cy="990600"/>
          </a:xfrm>
          <a:prstGeom prst="flowChartMagneticDisk">
            <a:avLst/>
          </a:prstGeom>
          <a:solidFill>
            <a:schemeClr val="bg2">
              <a:lumMod val="50000"/>
            </a:schemeClr>
          </a:solidFill>
          <a:effectLst>
            <a:outerShdw blurRad="50800" dist="38100" dir="10800000" algn="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6" name="Title 1"/>
          <p:cNvSpPr txBox="1">
            <a:spLocks/>
          </p:cNvSpPr>
          <p:nvPr/>
        </p:nvSpPr>
        <p:spPr>
          <a:xfrm>
            <a:off x="1143000" y="838200"/>
            <a:ext cx="7315200" cy="579438"/>
          </a:xfrm>
          <a:prstGeom prst="rect">
            <a:avLst/>
          </a:prstGeom>
        </p:spPr>
        <p:txBody>
          <a:bodyPr vert="horz"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 </a:t>
            </a:r>
            <a:r>
              <a:rPr kumimoji="0" lang="en-US"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Characteristics of </a:t>
            </a:r>
            <a:r>
              <a:rPr kumimoji="0" lang="en-GB"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file system</a:t>
            </a:r>
            <a:endParaRPr kumimoji="0" lang="en-US"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endParaRPr>
          </a:p>
        </p:txBody>
      </p:sp>
      <p:sp>
        <p:nvSpPr>
          <p:cNvPr id="7" name="타원 34"/>
          <p:cNvSpPr/>
          <p:nvPr/>
        </p:nvSpPr>
        <p:spPr>
          <a:xfrm>
            <a:off x="838200" y="9144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sp>
        <p:nvSpPr>
          <p:cNvPr id="8" name="TextBox 7"/>
          <p:cNvSpPr txBox="1"/>
          <p:nvPr/>
        </p:nvSpPr>
        <p:spPr>
          <a:xfrm>
            <a:off x="1143000" y="3429000"/>
            <a:ext cx="609600" cy="369332"/>
          </a:xfrm>
          <a:prstGeom prst="rect">
            <a:avLst/>
          </a:prstGeom>
          <a:noFill/>
        </p:spPr>
        <p:txBody>
          <a:bodyPr wrap="square" rtlCol="0">
            <a:spAutoFit/>
          </a:bodyPr>
          <a:lstStyle/>
          <a:p>
            <a:r>
              <a:rPr lang="en-US" b="1" dirty="0" smtClean="0"/>
              <a:t>File</a:t>
            </a:r>
            <a:endParaRPr lang="en-US" b="1" dirty="0"/>
          </a:p>
        </p:txBody>
      </p:sp>
      <p:graphicFrame>
        <p:nvGraphicFramePr>
          <p:cNvPr id="12" name="Diagram 11"/>
          <p:cNvGraphicFramePr/>
          <p:nvPr/>
        </p:nvGraphicFramePr>
        <p:xfrm>
          <a:off x="1371600" y="1905000"/>
          <a:ext cx="77724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nvGraphicFramePr>
        <p:xfrm>
          <a:off x="1447800" y="3886200"/>
          <a:ext cx="7620000" cy="1219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Box 13"/>
          <p:cNvSpPr txBox="1"/>
          <p:nvPr/>
        </p:nvSpPr>
        <p:spPr>
          <a:xfrm flipH="1">
            <a:off x="2667000" y="2297668"/>
            <a:ext cx="685800" cy="369332"/>
          </a:xfrm>
          <a:prstGeom prst="rect">
            <a:avLst/>
          </a:prstGeom>
          <a:noFill/>
        </p:spPr>
        <p:txBody>
          <a:bodyPr wrap="square" rtlCol="0">
            <a:spAutoFit/>
          </a:bodyPr>
          <a:lstStyle/>
          <a:p>
            <a:r>
              <a:rPr lang="en-US" b="1" dirty="0" smtClean="0"/>
              <a:t>Data</a:t>
            </a:r>
            <a:endParaRPr lang="en-US" b="1" dirty="0"/>
          </a:p>
        </p:txBody>
      </p:sp>
      <p:sp>
        <p:nvSpPr>
          <p:cNvPr id="16" name="TextBox 15"/>
          <p:cNvSpPr txBox="1"/>
          <p:nvPr/>
        </p:nvSpPr>
        <p:spPr>
          <a:xfrm>
            <a:off x="2362200" y="4267200"/>
            <a:ext cx="1219200" cy="369332"/>
          </a:xfrm>
          <a:prstGeom prst="rect">
            <a:avLst/>
          </a:prstGeom>
          <a:noFill/>
        </p:spPr>
        <p:txBody>
          <a:bodyPr wrap="square" rtlCol="0">
            <a:spAutoFit/>
          </a:bodyPr>
          <a:lstStyle/>
          <a:p>
            <a:r>
              <a:rPr lang="en-US" b="1" dirty="0" smtClean="0"/>
              <a:t>Attributes</a:t>
            </a:r>
            <a:endParaRPr lang="en-US" b="1" dirty="0"/>
          </a:p>
        </p:txBody>
      </p:sp>
      <p:cxnSp>
        <p:nvCxnSpPr>
          <p:cNvPr id="34" name="Straight Arrow Connector 33"/>
          <p:cNvCxnSpPr>
            <a:stCxn id="17" idx="4"/>
          </p:cNvCxnSpPr>
          <p:nvPr/>
        </p:nvCxnSpPr>
        <p:spPr>
          <a:xfrm>
            <a:off x="1905000" y="3467100"/>
            <a:ext cx="533400" cy="72390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35" name="Straight Arrow Connector 34"/>
          <p:cNvCxnSpPr>
            <a:stCxn id="17" idx="4"/>
          </p:cNvCxnSpPr>
          <p:nvPr/>
        </p:nvCxnSpPr>
        <p:spPr>
          <a:xfrm flipV="1">
            <a:off x="1905000" y="2667000"/>
            <a:ext cx="457200" cy="80010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grpSp>
        <p:nvGrpSpPr>
          <p:cNvPr id="15" name="Group 14"/>
          <p:cNvGrpSpPr/>
          <p:nvPr/>
        </p:nvGrpSpPr>
        <p:grpSpPr>
          <a:xfrm>
            <a:off x="15075" y="6400800"/>
            <a:ext cx="9281325" cy="459590"/>
            <a:chOff x="15075" y="6400800"/>
            <a:chExt cx="9281325" cy="459590"/>
          </a:xfrm>
        </p:grpSpPr>
        <p:sp>
          <p:nvSpPr>
            <p:cNvPr id="18" name="Rectangle 17"/>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19" name="Rounded Rectangle 18"/>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0" name="TextBox 19"/>
            <p:cNvSpPr txBox="1"/>
            <p:nvPr/>
          </p:nvSpPr>
          <p:spPr>
            <a:xfrm>
              <a:off x="8301120" y="6477000"/>
              <a:ext cx="995280" cy="307777"/>
            </a:xfrm>
            <a:prstGeom prst="rect">
              <a:avLst/>
            </a:prstGeom>
            <a:noFill/>
          </p:spPr>
          <p:txBody>
            <a:bodyPr wrap="square" rtlCol="0">
              <a:spAutoFit/>
            </a:bodyPr>
            <a:lstStyle/>
            <a:p>
              <a:pPr algn="ctr"/>
              <a:r>
                <a:rPr lang="en-US" altLang="ko-KR" sz="1400" dirty="0" smtClean="0">
                  <a:solidFill>
                    <a:schemeClr val="bg1"/>
                  </a:solidFill>
                  <a:latin typeface="Comic Sans MS" pitchFamily="66" charset="0"/>
                  <a:cs typeface="Arial" pitchFamily="34" charset="0"/>
                </a:rPr>
                <a:t>Intro</a:t>
              </a:r>
            </a:p>
          </p:txBody>
        </p:sp>
        <p:sp>
          <p:nvSpPr>
            <p:cNvPr id="21" name="Rounded Rectangle 20"/>
            <p:cNvSpPr/>
            <p:nvPr/>
          </p:nvSpPr>
          <p:spPr bwMode="auto">
            <a:xfrm>
              <a:off x="76200" y="6477000"/>
              <a:ext cx="4169664"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43000" y="762000"/>
            <a:ext cx="7315200" cy="579438"/>
          </a:xfrm>
          <a:prstGeom prst="rect">
            <a:avLst/>
          </a:prstGeom>
        </p:spPr>
        <p:txBody>
          <a:bodyPr vert="horz"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 </a:t>
            </a:r>
            <a:r>
              <a:rPr kumimoji="0" lang="en-US"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Characteristics of </a:t>
            </a:r>
            <a:r>
              <a:rPr kumimoji="0" lang="en-GB"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rPr>
              <a:t>file system</a:t>
            </a:r>
            <a:endParaRPr kumimoji="0" lang="en-US" sz="3200" b="0" i="0" u="none" strike="noStrike" kern="1200" cap="none" spc="0" normalizeH="0" baseline="0" noProof="0" dirty="0" smtClean="0">
              <a:ln>
                <a:noFill/>
              </a:ln>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uLnTx/>
              <a:uFillTx/>
              <a:latin typeface="Constantia" pitchFamily="18" charset="0"/>
              <a:ea typeface="+mj-ea"/>
              <a:cs typeface="+mj-cs"/>
            </a:endParaRPr>
          </a:p>
        </p:txBody>
      </p:sp>
      <p:sp>
        <p:nvSpPr>
          <p:cNvPr id="6" name="타원 34"/>
          <p:cNvSpPr/>
          <p:nvPr/>
        </p:nvSpPr>
        <p:spPr>
          <a:xfrm>
            <a:off x="838200" y="838200"/>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34" name="Group 33"/>
          <p:cNvGrpSpPr/>
          <p:nvPr/>
        </p:nvGrpSpPr>
        <p:grpSpPr>
          <a:xfrm>
            <a:off x="965200" y="1524000"/>
            <a:ext cx="6350000" cy="4100512"/>
            <a:chOff x="968375" y="1541462"/>
            <a:chExt cx="6981825" cy="4387850"/>
          </a:xfrm>
        </p:grpSpPr>
        <p:sp>
          <p:nvSpPr>
            <p:cNvPr id="7" name="Rectangle 82"/>
            <p:cNvSpPr>
              <a:spLocks noChangeArrowheads="1"/>
            </p:cNvSpPr>
            <p:nvPr/>
          </p:nvSpPr>
          <p:spPr bwMode="auto">
            <a:xfrm>
              <a:off x="968375" y="2170112"/>
              <a:ext cx="1619250" cy="701675"/>
            </a:xfrm>
            <a:prstGeom prst="rect">
              <a:avLst/>
            </a:prstGeom>
            <a:noFill/>
            <a:ln w="9525">
              <a:noFill/>
              <a:miter lim="800000"/>
              <a:headEnd/>
              <a:tailEnd/>
            </a:ln>
          </p:spPr>
          <p:txBody>
            <a:bodyPr>
              <a:spAutoFit/>
            </a:bodyPr>
            <a:lstStyle/>
            <a:p>
              <a:r>
                <a:rPr kumimoji="1" lang="en-GB" sz="2000" dirty="0">
                  <a:solidFill>
                    <a:schemeClr val="accent3">
                      <a:lumMod val="75000"/>
                    </a:schemeClr>
                  </a:solidFill>
                  <a:latin typeface="Arial" charset="0"/>
                </a:rPr>
                <a:t>updated </a:t>
              </a:r>
              <a:br>
                <a:rPr kumimoji="1" lang="en-GB" sz="2000" dirty="0">
                  <a:solidFill>
                    <a:schemeClr val="accent3">
                      <a:lumMod val="75000"/>
                    </a:schemeClr>
                  </a:solidFill>
                  <a:latin typeface="Arial" charset="0"/>
                </a:rPr>
              </a:br>
              <a:r>
                <a:rPr kumimoji="1" lang="en-GB" sz="2000" dirty="0">
                  <a:solidFill>
                    <a:schemeClr val="accent3">
                      <a:lumMod val="75000"/>
                    </a:schemeClr>
                  </a:solidFill>
                  <a:latin typeface="Arial" charset="0"/>
                </a:rPr>
                <a:t>by system:</a:t>
              </a:r>
            </a:p>
          </p:txBody>
        </p:sp>
        <p:grpSp>
          <p:nvGrpSpPr>
            <p:cNvPr id="8" name="Group 87"/>
            <p:cNvGrpSpPr>
              <a:grpSpLocks/>
            </p:cNvGrpSpPr>
            <p:nvPr/>
          </p:nvGrpSpPr>
          <p:grpSpPr bwMode="auto">
            <a:xfrm>
              <a:off x="2909887" y="1541462"/>
              <a:ext cx="5040313" cy="4387850"/>
              <a:chOff x="1640" y="1264"/>
              <a:chExt cx="3175" cy="2764"/>
            </a:xfrm>
          </p:grpSpPr>
          <p:sp>
            <p:nvSpPr>
              <p:cNvPr id="9" name="Rectangle 62"/>
              <p:cNvSpPr>
                <a:spLocks noChangeArrowheads="1"/>
              </p:cNvSpPr>
              <p:nvPr/>
            </p:nvSpPr>
            <p:spPr bwMode="auto">
              <a:xfrm>
                <a:off x="1640" y="1264"/>
                <a:ext cx="3159" cy="1431"/>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a:lstStyle/>
              <a:p>
                <a:endParaRPr lang="en-US"/>
              </a:p>
            </p:txBody>
          </p:sp>
          <p:sp>
            <p:nvSpPr>
              <p:cNvPr id="10" name="Rectangle 63"/>
              <p:cNvSpPr>
                <a:spLocks noChangeArrowheads="1"/>
              </p:cNvSpPr>
              <p:nvPr/>
            </p:nvSpPr>
            <p:spPr bwMode="auto">
              <a:xfrm>
                <a:off x="1640" y="1264"/>
                <a:ext cx="3175" cy="1448"/>
              </a:xfrm>
              <a:prstGeom prst="rect">
                <a:avLst/>
              </a:prstGeom>
              <a:noFill/>
              <a:ln w="39688">
                <a:solidFill>
                  <a:srgbClr val="FFDC99"/>
                </a:solidFill>
                <a:miter lim="800000"/>
                <a:headEnd/>
                <a:tailEnd/>
              </a:ln>
            </p:spPr>
            <p:txBody>
              <a:bodyPr/>
              <a:lstStyle/>
              <a:p>
                <a:endParaRPr lang="en-US"/>
              </a:p>
            </p:txBody>
          </p:sp>
          <p:sp>
            <p:nvSpPr>
              <p:cNvPr id="11" name="Rectangle 64"/>
              <p:cNvSpPr>
                <a:spLocks noChangeArrowheads="1"/>
              </p:cNvSpPr>
              <p:nvPr/>
            </p:nvSpPr>
            <p:spPr bwMode="auto">
              <a:xfrm>
                <a:off x="2881" y="1308"/>
                <a:ext cx="739"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File length</a:t>
                </a:r>
                <a:endParaRPr lang="en-GB" sz="2800"/>
              </a:p>
            </p:txBody>
          </p:sp>
          <p:sp>
            <p:nvSpPr>
              <p:cNvPr id="12" name="Rectangle 65"/>
              <p:cNvSpPr>
                <a:spLocks noChangeArrowheads="1"/>
              </p:cNvSpPr>
              <p:nvPr/>
            </p:nvSpPr>
            <p:spPr bwMode="auto">
              <a:xfrm>
                <a:off x="2569" y="1538"/>
                <a:ext cx="1386" cy="192"/>
              </a:xfrm>
              <a:prstGeom prst="rect">
                <a:avLst/>
              </a:prstGeom>
              <a:noFill/>
              <a:ln w="9525">
                <a:noFill/>
                <a:miter lim="800000"/>
                <a:headEnd/>
                <a:tailEnd/>
              </a:ln>
            </p:spPr>
            <p:txBody>
              <a:bodyPr wrap="none" lIns="0" tIns="0" rIns="0" bIns="0">
                <a:spAutoFit/>
              </a:bodyPr>
              <a:lstStyle/>
              <a:p>
                <a:r>
                  <a:rPr lang="en-GB" sz="2000" dirty="0">
                    <a:solidFill>
                      <a:srgbClr val="000000"/>
                    </a:solidFill>
                    <a:latin typeface="Arial" charset="0"/>
                  </a:rPr>
                  <a:t>Creation timestamp</a:t>
                </a:r>
                <a:endParaRPr lang="en-GB" sz="2800" dirty="0"/>
              </a:p>
            </p:txBody>
          </p:sp>
          <p:sp>
            <p:nvSpPr>
              <p:cNvPr id="13" name="Line 66"/>
              <p:cNvSpPr>
                <a:spLocks noChangeShapeType="1"/>
              </p:cNvSpPr>
              <p:nvPr/>
            </p:nvSpPr>
            <p:spPr bwMode="auto">
              <a:xfrm>
                <a:off x="1640" y="1494"/>
                <a:ext cx="3159" cy="1"/>
              </a:xfrm>
              <a:prstGeom prst="line">
                <a:avLst/>
              </a:prstGeom>
              <a:noFill/>
              <a:ln w="39688">
                <a:solidFill>
                  <a:srgbClr val="000000"/>
                </a:solidFill>
                <a:round/>
                <a:headEnd/>
                <a:tailEnd/>
              </a:ln>
            </p:spPr>
            <p:txBody>
              <a:bodyPr/>
              <a:lstStyle/>
              <a:p>
                <a:endParaRPr lang="en-US"/>
              </a:p>
            </p:txBody>
          </p:sp>
          <p:sp>
            <p:nvSpPr>
              <p:cNvPr id="14" name="Rectangle 67"/>
              <p:cNvSpPr>
                <a:spLocks noChangeArrowheads="1"/>
              </p:cNvSpPr>
              <p:nvPr/>
            </p:nvSpPr>
            <p:spPr bwMode="auto">
              <a:xfrm>
                <a:off x="2700" y="1785"/>
                <a:ext cx="1164"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Read timestamp</a:t>
                </a:r>
                <a:endParaRPr lang="en-GB" sz="2800"/>
              </a:p>
            </p:txBody>
          </p:sp>
          <p:sp>
            <p:nvSpPr>
              <p:cNvPr id="15" name="Line 68"/>
              <p:cNvSpPr>
                <a:spLocks noChangeShapeType="1"/>
              </p:cNvSpPr>
              <p:nvPr/>
            </p:nvSpPr>
            <p:spPr bwMode="auto">
              <a:xfrm>
                <a:off x="1640" y="1740"/>
                <a:ext cx="3159" cy="1"/>
              </a:xfrm>
              <a:prstGeom prst="line">
                <a:avLst/>
              </a:prstGeom>
              <a:noFill/>
              <a:ln w="39688">
                <a:solidFill>
                  <a:srgbClr val="000000"/>
                </a:solidFill>
                <a:round/>
                <a:headEnd/>
                <a:tailEnd/>
              </a:ln>
            </p:spPr>
            <p:txBody>
              <a:bodyPr/>
              <a:lstStyle/>
              <a:p>
                <a:endParaRPr lang="en-US"/>
              </a:p>
            </p:txBody>
          </p:sp>
          <p:sp>
            <p:nvSpPr>
              <p:cNvPr id="16" name="Rectangle 69"/>
              <p:cNvSpPr>
                <a:spLocks noChangeArrowheads="1"/>
              </p:cNvSpPr>
              <p:nvPr/>
            </p:nvSpPr>
            <p:spPr bwMode="auto">
              <a:xfrm>
                <a:off x="2668" y="2016"/>
                <a:ext cx="1154"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Write timestamp</a:t>
                </a:r>
                <a:endParaRPr lang="en-GB" sz="2800"/>
              </a:p>
            </p:txBody>
          </p:sp>
          <p:sp>
            <p:nvSpPr>
              <p:cNvPr id="17" name="Line 70"/>
              <p:cNvSpPr>
                <a:spLocks noChangeShapeType="1"/>
              </p:cNvSpPr>
              <p:nvPr/>
            </p:nvSpPr>
            <p:spPr bwMode="auto">
              <a:xfrm>
                <a:off x="1640" y="1972"/>
                <a:ext cx="3159" cy="0"/>
              </a:xfrm>
              <a:prstGeom prst="line">
                <a:avLst/>
              </a:prstGeom>
              <a:noFill/>
              <a:ln w="39688">
                <a:solidFill>
                  <a:srgbClr val="000000"/>
                </a:solidFill>
                <a:round/>
                <a:headEnd/>
                <a:tailEnd/>
              </a:ln>
            </p:spPr>
            <p:txBody>
              <a:bodyPr/>
              <a:lstStyle/>
              <a:p>
                <a:endParaRPr lang="en-US"/>
              </a:p>
            </p:txBody>
          </p:sp>
          <p:sp>
            <p:nvSpPr>
              <p:cNvPr id="18" name="Rectangle 71"/>
              <p:cNvSpPr>
                <a:spLocks noChangeArrowheads="1"/>
              </p:cNvSpPr>
              <p:nvPr/>
            </p:nvSpPr>
            <p:spPr bwMode="auto">
              <a:xfrm>
                <a:off x="2569" y="2262"/>
                <a:ext cx="1376"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Attribute timestamp</a:t>
                </a:r>
                <a:endParaRPr lang="en-GB" sz="2800"/>
              </a:p>
            </p:txBody>
          </p:sp>
          <p:sp>
            <p:nvSpPr>
              <p:cNvPr id="19" name="Line 72"/>
              <p:cNvSpPr>
                <a:spLocks noChangeShapeType="1"/>
              </p:cNvSpPr>
              <p:nvPr/>
            </p:nvSpPr>
            <p:spPr bwMode="auto">
              <a:xfrm>
                <a:off x="1640" y="2218"/>
                <a:ext cx="3159" cy="1"/>
              </a:xfrm>
              <a:prstGeom prst="line">
                <a:avLst/>
              </a:prstGeom>
              <a:noFill/>
              <a:ln w="39688">
                <a:solidFill>
                  <a:srgbClr val="000000"/>
                </a:solidFill>
                <a:round/>
                <a:headEnd/>
                <a:tailEnd/>
              </a:ln>
            </p:spPr>
            <p:txBody>
              <a:bodyPr/>
              <a:lstStyle/>
              <a:p>
                <a:endParaRPr lang="en-US"/>
              </a:p>
            </p:txBody>
          </p:sp>
          <p:sp>
            <p:nvSpPr>
              <p:cNvPr id="20" name="Rectangle 73"/>
              <p:cNvSpPr>
                <a:spLocks noChangeArrowheads="1"/>
              </p:cNvSpPr>
              <p:nvPr/>
            </p:nvSpPr>
            <p:spPr bwMode="auto">
              <a:xfrm>
                <a:off x="2717" y="2493"/>
                <a:ext cx="1173"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Reference count</a:t>
                </a:r>
                <a:endParaRPr lang="en-GB" sz="2800"/>
              </a:p>
            </p:txBody>
          </p:sp>
          <p:sp>
            <p:nvSpPr>
              <p:cNvPr id="21" name="Line 74"/>
              <p:cNvSpPr>
                <a:spLocks noChangeShapeType="1"/>
              </p:cNvSpPr>
              <p:nvPr/>
            </p:nvSpPr>
            <p:spPr bwMode="auto">
              <a:xfrm>
                <a:off x="1640" y="2449"/>
                <a:ext cx="3159" cy="1"/>
              </a:xfrm>
              <a:prstGeom prst="line">
                <a:avLst/>
              </a:prstGeom>
              <a:noFill/>
              <a:ln w="39688">
                <a:solidFill>
                  <a:srgbClr val="000000"/>
                </a:solidFill>
                <a:round/>
                <a:headEnd/>
                <a:tailEnd/>
              </a:ln>
            </p:spPr>
            <p:txBody>
              <a:bodyPr/>
              <a:lstStyle/>
              <a:p>
                <a:endParaRPr lang="en-US"/>
              </a:p>
            </p:txBody>
          </p:sp>
          <p:sp>
            <p:nvSpPr>
              <p:cNvPr id="22" name="Rectangle 75"/>
              <p:cNvSpPr>
                <a:spLocks noChangeArrowheads="1"/>
              </p:cNvSpPr>
              <p:nvPr/>
            </p:nvSpPr>
            <p:spPr bwMode="auto">
              <a:xfrm>
                <a:off x="3013" y="2723"/>
                <a:ext cx="471"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Owner</a:t>
                </a:r>
                <a:endParaRPr lang="en-GB" sz="2800"/>
              </a:p>
            </p:txBody>
          </p:sp>
          <p:sp>
            <p:nvSpPr>
              <p:cNvPr id="23" name="Line 76"/>
              <p:cNvSpPr>
                <a:spLocks noChangeShapeType="1"/>
              </p:cNvSpPr>
              <p:nvPr/>
            </p:nvSpPr>
            <p:spPr bwMode="auto">
              <a:xfrm>
                <a:off x="1640" y="2695"/>
                <a:ext cx="3159" cy="1"/>
              </a:xfrm>
              <a:prstGeom prst="line">
                <a:avLst/>
              </a:prstGeom>
              <a:noFill/>
              <a:ln w="39688">
                <a:solidFill>
                  <a:srgbClr val="000000"/>
                </a:solidFill>
                <a:round/>
                <a:headEnd/>
                <a:tailEnd/>
              </a:ln>
            </p:spPr>
            <p:txBody>
              <a:bodyPr/>
              <a:lstStyle/>
              <a:p>
                <a:endParaRPr lang="en-US"/>
              </a:p>
            </p:txBody>
          </p:sp>
          <p:sp>
            <p:nvSpPr>
              <p:cNvPr id="24" name="Rectangle 77"/>
              <p:cNvSpPr>
                <a:spLocks noChangeArrowheads="1"/>
              </p:cNvSpPr>
              <p:nvPr/>
            </p:nvSpPr>
            <p:spPr bwMode="auto">
              <a:xfrm>
                <a:off x="2964" y="2970"/>
                <a:ext cx="605"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File type</a:t>
                </a:r>
                <a:endParaRPr lang="en-GB" sz="2800"/>
              </a:p>
            </p:txBody>
          </p:sp>
          <p:sp>
            <p:nvSpPr>
              <p:cNvPr id="25" name="Line 78"/>
              <p:cNvSpPr>
                <a:spLocks noChangeShapeType="1"/>
              </p:cNvSpPr>
              <p:nvPr/>
            </p:nvSpPr>
            <p:spPr bwMode="auto">
              <a:xfrm>
                <a:off x="1640" y="2925"/>
                <a:ext cx="3159" cy="1"/>
              </a:xfrm>
              <a:prstGeom prst="line">
                <a:avLst/>
              </a:prstGeom>
              <a:noFill/>
              <a:ln w="39688">
                <a:solidFill>
                  <a:srgbClr val="000000"/>
                </a:solidFill>
                <a:round/>
                <a:headEnd/>
                <a:tailEnd/>
              </a:ln>
            </p:spPr>
            <p:txBody>
              <a:bodyPr/>
              <a:lstStyle/>
              <a:p>
                <a:endParaRPr lang="en-US"/>
              </a:p>
            </p:txBody>
          </p:sp>
          <p:sp>
            <p:nvSpPr>
              <p:cNvPr id="26" name="Rectangle 79"/>
              <p:cNvSpPr>
                <a:spLocks noChangeArrowheads="1"/>
              </p:cNvSpPr>
              <p:nvPr/>
            </p:nvSpPr>
            <p:spPr bwMode="auto">
              <a:xfrm>
                <a:off x="2602" y="3201"/>
                <a:ext cx="1280" cy="192"/>
              </a:xfrm>
              <a:prstGeom prst="rect">
                <a:avLst/>
              </a:prstGeom>
              <a:noFill/>
              <a:ln w="9525">
                <a:noFill/>
                <a:miter lim="800000"/>
                <a:headEnd/>
                <a:tailEnd/>
              </a:ln>
            </p:spPr>
            <p:txBody>
              <a:bodyPr wrap="none" lIns="0" tIns="0" rIns="0" bIns="0">
                <a:spAutoFit/>
              </a:bodyPr>
              <a:lstStyle/>
              <a:p>
                <a:r>
                  <a:rPr lang="en-GB" sz="2000">
                    <a:solidFill>
                      <a:srgbClr val="000000"/>
                    </a:solidFill>
                    <a:latin typeface="Arial" charset="0"/>
                  </a:rPr>
                  <a:t>Access control list</a:t>
                </a:r>
                <a:endParaRPr lang="en-GB" sz="2800"/>
              </a:p>
            </p:txBody>
          </p:sp>
          <p:sp>
            <p:nvSpPr>
              <p:cNvPr id="27" name="Line 80"/>
              <p:cNvSpPr>
                <a:spLocks noChangeShapeType="1"/>
              </p:cNvSpPr>
              <p:nvPr/>
            </p:nvSpPr>
            <p:spPr bwMode="auto">
              <a:xfrm>
                <a:off x="1640" y="3157"/>
                <a:ext cx="3159" cy="0"/>
              </a:xfrm>
              <a:prstGeom prst="line">
                <a:avLst/>
              </a:prstGeom>
              <a:noFill/>
              <a:ln w="39688">
                <a:solidFill>
                  <a:srgbClr val="000000"/>
                </a:solidFill>
                <a:round/>
                <a:headEnd/>
                <a:tailEnd/>
              </a:ln>
            </p:spPr>
            <p:txBody>
              <a:bodyPr/>
              <a:lstStyle/>
              <a:p>
                <a:endParaRPr lang="en-US"/>
              </a:p>
            </p:txBody>
          </p:sp>
          <p:sp>
            <p:nvSpPr>
              <p:cNvPr id="28" name="Rectangle 81"/>
              <p:cNvSpPr>
                <a:spLocks noChangeArrowheads="1"/>
              </p:cNvSpPr>
              <p:nvPr/>
            </p:nvSpPr>
            <p:spPr bwMode="auto">
              <a:xfrm>
                <a:off x="1640" y="1264"/>
                <a:ext cx="3175" cy="2764"/>
              </a:xfrm>
              <a:prstGeom prst="rect">
                <a:avLst/>
              </a:prstGeom>
              <a:noFill/>
              <a:ln w="39688">
                <a:solidFill>
                  <a:srgbClr val="000000"/>
                </a:solidFill>
                <a:miter lim="800000"/>
                <a:headEnd/>
                <a:tailEnd/>
              </a:ln>
            </p:spPr>
            <p:txBody>
              <a:bodyPr/>
              <a:lstStyle/>
              <a:p>
                <a:endParaRPr lang="en-US"/>
              </a:p>
            </p:txBody>
          </p:sp>
          <p:sp>
            <p:nvSpPr>
              <p:cNvPr id="29" name="Text Box 83"/>
              <p:cNvSpPr txBox="1">
                <a:spLocks noChangeArrowheads="1"/>
              </p:cNvSpPr>
              <p:nvPr/>
            </p:nvSpPr>
            <p:spPr bwMode="auto">
              <a:xfrm>
                <a:off x="2068" y="3546"/>
                <a:ext cx="2061" cy="250"/>
              </a:xfrm>
              <a:prstGeom prst="rect">
                <a:avLst/>
              </a:prstGeom>
              <a:noFill/>
              <a:ln w="9525">
                <a:noFill/>
                <a:miter lim="800000"/>
                <a:headEnd/>
                <a:tailEnd/>
              </a:ln>
            </p:spPr>
            <p:txBody>
              <a:bodyPr wrap="none">
                <a:spAutoFit/>
              </a:bodyPr>
              <a:lstStyle/>
              <a:p>
                <a:r>
                  <a:rPr lang="en-GB" sz="2000">
                    <a:solidFill>
                      <a:schemeClr val="hlink"/>
                    </a:solidFill>
                    <a:latin typeface="Arial" charset="0"/>
                  </a:rPr>
                  <a:t>E.g. for UNIX:</a:t>
                </a:r>
                <a:r>
                  <a:rPr lang="en-GB" sz="2000">
                    <a:solidFill>
                      <a:schemeClr val="hlink"/>
                    </a:solidFill>
                    <a:latin typeface="Courier" charset="0"/>
                  </a:rPr>
                  <a:t> rw-rw-r--</a:t>
                </a:r>
              </a:p>
            </p:txBody>
          </p:sp>
        </p:grpSp>
        <p:sp>
          <p:nvSpPr>
            <p:cNvPr id="31" name="Rectangle 88"/>
            <p:cNvSpPr>
              <a:spLocks noChangeArrowheads="1"/>
            </p:cNvSpPr>
            <p:nvPr/>
          </p:nvSpPr>
          <p:spPr bwMode="auto">
            <a:xfrm>
              <a:off x="1001712" y="4367212"/>
              <a:ext cx="1619250" cy="701675"/>
            </a:xfrm>
            <a:prstGeom prst="rect">
              <a:avLst/>
            </a:prstGeom>
            <a:noFill/>
            <a:ln w="9525">
              <a:noFill/>
              <a:miter lim="800000"/>
              <a:headEnd/>
              <a:tailEnd/>
            </a:ln>
          </p:spPr>
          <p:txBody>
            <a:bodyPr>
              <a:spAutoFit/>
            </a:bodyPr>
            <a:lstStyle/>
            <a:p>
              <a:r>
                <a:rPr kumimoji="1" lang="en-GB" sz="2000" dirty="0">
                  <a:solidFill>
                    <a:schemeClr val="accent3">
                      <a:lumMod val="75000"/>
                    </a:schemeClr>
                  </a:solidFill>
                  <a:latin typeface="Arial" charset="0"/>
                </a:rPr>
                <a:t>updated </a:t>
              </a:r>
              <a:br>
                <a:rPr kumimoji="1" lang="en-GB" sz="2000" dirty="0">
                  <a:solidFill>
                    <a:schemeClr val="accent3">
                      <a:lumMod val="75000"/>
                    </a:schemeClr>
                  </a:solidFill>
                  <a:latin typeface="Arial" charset="0"/>
                </a:rPr>
              </a:br>
              <a:r>
                <a:rPr kumimoji="1" lang="en-GB" sz="2000" dirty="0">
                  <a:solidFill>
                    <a:schemeClr val="accent3">
                      <a:lumMod val="75000"/>
                    </a:schemeClr>
                  </a:solidFill>
                  <a:latin typeface="Arial" charset="0"/>
                </a:rPr>
                <a:t>by owner:</a:t>
              </a:r>
            </a:p>
          </p:txBody>
        </p:sp>
        <p:sp>
          <p:nvSpPr>
            <p:cNvPr id="32" name="AutoShape 90"/>
            <p:cNvSpPr>
              <a:spLocks/>
            </p:cNvSpPr>
            <p:nvPr/>
          </p:nvSpPr>
          <p:spPr bwMode="auto">
            <a:xfrm>
              <a:off x="2386012" y="1543050"/>
              <a:ext cx="376238" cy="2247900"/>
            </a:xfrm>
            <a:prstGeom prst="leftBrace">
              <a:avLst>
                <a:gd name="adj1" fmla="val 49789"/>
                <a:gd name="adj2" fmla="val 50000"/>
              </a:avLst>
            </a:prstGeom>
            <a:noFill/>
            <a:ln w="9525">
              <a:solidFill>
                <a:schemeClr val="tx1"/>
              </a:solidFill>
              <a:round/>
              <a:headEnd/>
              <a:tailEnd/>
            </a:ln>
          </p:spPr>
          <p:txBody>
            <a:bodyPr wrap="none" anchor="ctr"/>
            <a:lstStyle/>
            <a:p>
              <a:endParaRPr lang="en-US"/>
            </a:p>
          </p:txBody>
        </p:sp>
        <p:sp>
          <p:nvSpPr>
            <p:cNvPr id="33" name="AutoShape 91"/>
            <p:cNvSpPr>
              <a:spLocks/>
            </p:cNvSpPr>
            <p:nvPr/>
          </p:nvSpPr>
          <p:spPr bwMode="auto">
            <a:xfrm>
              <a:off x="2382837" y="3857625"/>
              <a:ext cx="376238" cy="2041525"/>
            </a:xfrm>
            <a:prstGeom prst="leftBrace">
              <a:avLst>
                <a:gd name="adj1" fmla="val 45218"/>
                <a:gd name="adj2" fmla="val 50000"/>
              </a:avLst>
            </a:prstGeom>
            <a:noFill/>
            <a:ln w="9525">
              <a:solidFill>
                <a:schemeClr val="tx1"/>
              </a:solidFill>
              <a:round/>
              <a:headEnd/>
              <a:tailEnd/>
            </a:ln>
          </p:spPr>
          <p:txBody>
            <a:bodyPr wrap="none" anchor="ctr"/>
            <a:lstStyle/>
            <a:p>
              <a:endParaRPr lang="en-US"/>
            </a:p>
          </p:txBody>
        </p:sp>
      </p:grpSp>
      <p:sp>
        <p:nvSpPr>
          <p:cNvPr id="35" name="Rectangle 34"/>
          <p:cNvSpPr/>
          <p:nvPr/>
        </p:nvSpPr>
        <p:spPr>
          <a:xfrm>
            <a:off x="2743200" y="5715000"/>
            <a:ext cx="4365298" cy="369332"/>
          </a:xfrm>
          <a:prstGeom prst="rect">
            <a:avLst/>
          </a:prstGeom>
        </p:spPr>
        <p:txBody>
          <a:bodyPr wrap="none">
            <a:spAutoFit/>
          </a:bodyPr>
          <a:lstStyle/>
          <a:p>
            <a:r>
              <a:rPr kumimoji="1" lang="en-GB" dirty="0" smtClean="0">
                <a:solidFill>
                  <a:schemeClr val="tx2"/>
                </a:solidFill>
                <a:latin typeface="Arial" charset="0"/>
              </a:rPr>
              <a:t>Figure 12.3 File attribute record structure</a:t>
            </a:r>
            <a:endParaRPr kumimoji="1" lang="en-GB" dirty="0">
              <a:solidFill>
                <a:schemeClr val="tx2"/>
              </a:solidFill>
              <a:latin typeface="Arial" charset="0"/>
            </a:endParaRPr>
          </a:p>
        </p:txBody>
      </p:sp>
      <p:grpSp>
        <p:nvGrpSpPr>
          <p:cNvPr id="36" name="Group 35"/>
          <p:cNvGrpSpPr/>
          <p:nvPr/>
        </p:nvGrpSpPr>
        <p:grpSpPr>
          <a:xfrm>
            <a:off x="15075" y="6400800"/>
            <a:ext cx="9281325" cy="459590"/>
            <a:chOff x="15075" y="6400800"/>
            <a:chExt cx="9281325" cy="459590"/>
          </a:xfrm>
        </p:grpSpPr>
        <p:sp>
          <p:nvSpPr>
            <p:cNvPr id="37" name="Rectangle 36"/>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38" name="Rounded Rectangle 37"/>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9" name="TextBox 38"/>
            <p:cNvSpPr txBox="1"/>
            <p:nvPr/>
          </p:nvSpPr>
          <p:spPr>
            <a:xfrm>
              <a:off x="8301120" y="6477000"/>
              <a:ext cx="995280" cy="307777"/>
            </a:xfrm>
            <a:prstGeom prst="rect">
              <a:avLst/>
            </a:prstGeom>
            <a:noFill/>
          </p:spPr>
          <p:txBody>
            <a:bodyPr wrap="square" rtlCol="0">
              <a:spAutoFit/>
            </a:bodyPr>
            <a:lstStyle/>
            <a:p>
              <a:pPr algn="ctr"/>
              <a:r>
                <a:rPr lang="en-US" altLang="ko-KR" sz="1400" dirty="0" smtClean="0">
                  <a:solidFill>
                    <a:schemeClr val="bg1"/>
                  </a:solidFill>
                  <a:latin typeface="Comic Sans MS" pitchFamily="66" charset="0"/>
                  <a:cs typeface="Arial" pitchFamily="34" charset="0"/>
                </a:rPr>
                <a:t>Intro</a:t>
              </a:r>
            </a:p>
          </p:txBody>
        </p:sp>
        <p:sp>
          <p:nvSpPr>
            <p:cNvPr id="40" name="Rounded Rectangle 39"/>
            <p:cNvSpPr/>
            <p:nvPr/>
          </p:nvSpPr>
          <p:spPr bwMode="auto">
            <a:xfrm>
              <a:off x="76200" y="6477000"/>
              <a:ext cx="486460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85800" y="1676400"/>
            <a:ext cx="8305800" cy="4572000"/>
            <a:chOff x="685800" y="1676400"/>
            <a:chExt cx="8305800" cy="4572000"/>
          </a:xfrm>
        </p:grpSpPr>
        <p:sp>
          <p:nvSpPr>
            <p:cNvPr id="8" name="Rectangle 14"/>
            <p:cNvSpPr>
              <a:spLocks noChangeArrowheads="1"/>
            </p:cNvSpPr>
            <p:nvPr/>
          </p:nvSpPr>
          <p:spPr bwMode="auto">
            <a:xfrm>
              <a:off x="685800" y="1676400"/>
              <a:ext cx="2590799" cy="446087"/>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lstStyle/>
            <a:p>
              <a:pPr marL="1322388" indent="-1322388">
                <a:spcBef>
                  <a:spcPct val="30000"/>
                </a:spcBef>
              </a:pPr>
              <a:endParaRPr lang="en-US" sz="3600"/>
            </a:p>
          </p:txBody>
        </p:sp>
        <p:sp>
          <p:nvSpPr>
            <p:cNvPr id="7" name="Rectangle 4"/>
            <p:cNvSpPr>
              <a:spLocks noChangeArrowheads="1"/>
            </p:cNvSpPr>
            <p:nvPr/>
          </p:nvSpPr>
          <p:spPr bwMode="auto">
            <a:xfrm>
              <a:off x="3048000" y="1676400"/>
              <a:ext cx="5943600" cy="4572000"/>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lstStyle/>
            <a:p>
              <a:pPr>
                <a:lnSpc>
                  <a:spcPct val="150000"/>
                </a:lnSpc>
              </a:pPr>
              <a:r>
                <a:rPr lang="en-US" sz="2000" dirty="0" smtClean="0">
                  <a:solidFill>
                    <a:schemeClr val="bg2">
                      <a:lumMod val="25000"/>
                    </a:schemeClr>
                  </a:solidFill>
                </a:rPr>
                <a:t>The design must balance the flexibility  from  it against complexity and performance</a:t>
              </a:r>
            </a:p>
            <a:p>
              <a:pPr>
                <a:lnSpc>
                  <a:spcPct val="150000"/>
                </a:lnSpc>
              </a:pPr>
              <a:r>
                <a:rPr lang="en-US" sz="2000" dirty="0" smtClean="0">
                  <a:solidFill>
                    <a:schemeClr val="bg2">
                      <a:lumMod val="25000"/>
                    </a:schemeClr>
                  </a:solidFill>
                </a:rPr>
                <a:t> </a:t>
              </a:r>
              <a:r>
                <a:rPr kumimoji="1" lang="en-GB" sz="2000" i="1" dirty="0" smtClean="0">
                  <a:solidFill>
                    <a:schemeClr val="bg2">
                      <a:lumMod val="25000"/>
                    </a:schemeClr>
                  </a:solidFill>
                  <a:latin typeface="Arial" charset="0"/>
                </a:rPr>
                <a:t>Access</a:t>
              </a:r>
              <a:r>
                <a:rPr kumimoji="1" lang="en-GB" sz="2000" dirty="0" smtClean="0">
                  <a:solidFill>
                    <a:schemeClr val="bg2">
                      <a:lumMod val="25000"/>
                    </a:schemeClr>
                  </a:solidFill>
                  <a:latin typeface="Arial" charset="0"/>
                </a:rPr>
                <a:t>:   </a:t>
              </a:r>
              <a:r>
                <a:rPr lang="en-GB" sz="2000" dirty="0" smtClean="0">
                  <a:solidFill>
                    <a:schemeClr val="bg2">
                      <a:lumMod val="25000"/>
                    </a:schemeClr>
                  </a:solidFill>
                </a:rPr>
                <a:t>client </a:t>
              </a:r>
              <a:r>
                <a:rPr lang="en-GB" sz="2000" dirty="0">
                  <a:solidFill>
                    <a:schemeClr val="bg2">
                      <a:lumMod val="25000"/>
                    </a:schemeClr>
                  </a:solidFill>
                </a:rPr>
                <a:t>programs are unaware </a:t>
              </a:r>
              <a:r>
                <a:rPr lang="en-GB" sz="2000" dirty="0" smtClean="0">
                  <a:solidFill>
                    <a:schemeClr val="bg2">
                      <a:lumMod val="25000"/>
                    </a:schemeClr>
                  </a:solidFill>
                </a:rPr>
                <a:t>of</a:t>
              </a:r>
            </a:p>
            <a:p>
              <a:pPr>
                <a:lnSpc>
                  <a:spcPct val="150000"/>
                </a:lnSpc>
              </a:pPr>
              <a:r>
                <a:rPr lang="en-GB" sz="2000" dirty="0" smtClean="0">
                  <a:solidFill>
                    <a:schemeClr val="bg2">
                      <a:lumMod val="25000"/>
                    </a:schemeClr>
                  </a:solidFill>
                </a:rPr>
                <a:t>                       distributed of files.</a:t>
              </a:r>
              <a:r>
                <a:rPr lang="en-US" sz="2000" dirty="0" smtClean="0">
                  <a:solidFill>
                    <a:schemeClr val="bg2">
                      <a:lumMod val="25000"/>
                    </a:schemeClr>
                  </a:solidFill>
                </a:rPr>
                <a:t>Programs written to</a:t>
              </a:r>
            </a:p>
            <a:p>
              <a:pPr>
                <a:lnSpc>
                  <a:spcPct val="150000"/>
                </a:lnSpc>
              </a:pPr>
              <a:r>
                <a:rPr lang="en-US" sz="2000" dirty="0" smtClean="0">
                  <a:solidFill>
                    <a:schemeClr val="bg2">
                      <a:lumMod val="25000"/>
                    </a:schemeClr>
                  </a:solidFill>
                </a:rPr>
                <a:t>                         operate on local files are able to access </a:t>
              </a:r>
            </a:p>
            <a:p>
              <a:pPr>
                <a:lnSpc>
                  <a:spcPct val="150000"/>
                </a:lnSpc>
              </a:pPr>
              <a:r>
                <a:rPr lang="en-US" sz="2000" dirty="0" smtClean="0">
                  <a:solidFill>
                    <a:schemeClr val="bg2">
                      <a:lumMod val="25000"/>
                    </a:schemeClr>
                  </a:solidFill>
                </a:rPr>
                <a:t>                         remote files without modification</a:t>
              </a:r>
              <a:endParaRPr lang="en-GB" sz="2000" dirty="0">
                <a:solidFill>
                  <a:schemeClr val="bg2">
                    <a:lumMod val="25000"/>
                  </a:schemeClr>
                </a:solidFill>
              </a:endParaRPr>
            </a:p>
            <a:p>
              <a:pPr>
                <a:lnSpc>
                  <a:spcPct val="150000"/>
                </a:lnSpc>
              </a:pPr>
              <a:r>
                <a:rPr kumimoji="1" lang="en-GB" sz="2000" i="1" dirty="0" smtClean="0">
                  <a:solidFill>
                    <a:schemeClr val="bg2">
                      <a:lumMod val="25000"/>
                    </a:schemeClr>
                  </a:solidFill>
                  <a:latin typeface="Arial" charset="0"/>
                </a:rPr>
                <a:t>Location:    </a:t>
              </a:r>
              <a:r>
                <a:rPr lang="en-GB" sz="2000" dirty="0" smtClean="0">
                  <a:solidFill>
                    <a:schemeClr val="bg2">
                      <a:lumMod val="25000"/>
                    </a:schemeClr>
                  </a:solidFill>
                </a:rPr>
                <a:t>client </a:t>
              </a:r>
              <a:r>
                <a:rPr lang="en-GB" sz="2000" dirty="0">
                  <a:solidFill>
                    <a:schemeClr val="bg2">
                      <a:lumMod val="25000"/>
                    </a:schemeClr>
                  </a:solidFill>
                </a:rPr>
                <a:t>programs should see </a:t>
              </a:r>
              <a:r>
                <a:rPr lang="en-GB" sz="2000" dirty="0" smtClean="0">
                  <a:solidFill>
                    <a:schemeClr val="bg2">
                      <a:lumMod val="25000"/>
                    </a:schemeClr>
                  </a:solidFill>
                </a:rPr>
                <a:t>a uniform</a:t>
              </a:r>
            </a:p>
            <a:p>
              <a:pPr>
                <a:lnSpc>
                  <a:spcPct val="150000"/>
                </a:lnSpc>
              </a:pPr>
              <a:r>
                <a:rPr lang="en-GB" sz="2000" dirty="0" smtClean="0">
                  <a:solidFill>
                    <a:schemeClr val="bg2">
                      <a:lumMod val="25000"/>
                    </a:schemeClr>
                  </a:solidFill>
                </a:rPr>
                <a:t>                        file </a:t>
              </a:r>
              <a:r>
                <a:rPr lang="en-GB" sz="2000" dirty="0">
                  <a:solidFill>
                    <a:schemeClr val="bg2">
                      <a:lumMod val="25000"/>
                    </a:schemeClr>
                  </a:solidFill>
                </a:rPr>
                <a:t>name </a:t>
              </a:r>
              <a:r>
                <a:rPr lang="en-GB" sz="2000" dirty="0" smtClean="0">
                  <a:solidFill>
                    <a:schemeClr val="bg2">
                      <a:lumMod val="25000"/>
                    </a:schemeClr>
                  </a:solidFill>
                </a:rPr>
                <a:t>space when </a:t>
              </a:r>
              <a:r>
                <a:rPr lang="en-US" sz="2000" dirty="0" smtClean="0">
                  <a:solidFill>
                    <a:schemeClr val="bg2">
                      <a:lumMod val="25000"/>
                    </a:schemeClr>
                  </a:solidFill>
                </a:rPr>
                <a:t>Files may be</a:t>
              </a:r>
            </a:p>
            <a:p>
              <a:pPr>
                <a:lnSpc>
                  <a:spcPct val="150000"/>
                </a:lnSpc>
              </a:pPr>
              <a:r>
                <a:rPr lang="en-US" sz="2000" dirty="0" smtClean="0">
                  <a:solidFill>
                    <a:schemeClr val="bg2">
                      <a:lumMod val="25000"/>
                    </a:schemeClr>
                  </a:solidFill>
                </a:rPr>
                <a:t>                       relocated without changing their</a:t>
              </a:r>
            </a:p>
            <a:p>
              <a:pPr>
                <a:lnSpc>
                  <a:spcPct val="150000"/>
                </a:lnSpc>
              </a:pPr>
              <a:r>
                <a:rPr lang="en-US" sz="2000" dirty="0" smtClean="0">
                  <a:solidFill>
                    <a:schemeClr val="bg2">
                      <a:lumMod val="25000"/>
                    </a:schemeClr>
                  </a:solidFill>
                </a:rPr>
                <a:t>                       pathnames.</a:t>
              </a:r>
              <a:endParaRPr lang="en-GB" sz="2000" dirty="0">
                <a:solidFill>
                  <a:schemeClr val="bg2">
                    <a:lumMod val="25000"/>
                  </a:schemeClr>
                </a:solidFill>
              </a:endParaRPr>
            </a:p>
            <a:p>
              <a:pPr marL="1322388" indent="-1322388">
                <a:lnSpc>
                  <a:spcPct val="150000"/>
                </a:lnSpc>
                <a:spcBef>
                  <a:spcPct val="20000"/>
                </a:spcBef>
                <a:buClr>
                  <a:schemeClr val="hlink"/>
                </a:buClr>
                <a:buFont typeface="Wingdings" charset="2"/>
                <a:buNone/>
              </a:pPr>
              <a:r>
                <a:rPr kumimoji="1" lang="en-GB" sz="2000" dirty="0" smtClean="0">
                  <a:solidFill>
                    <a:schemeClr val="bg2">
                      <a:lumMod val="25000"/>
                    </a:schemeClr>
                  </a:solidFill>
                  <a:latin typeface="Arial" charset="0"/>
                </a:rPr>
                <a:t>.</a:t>
              </a:r>
              <a:endParaRPr kumimoji="1" lang="en-GB" sz="2000" dirty="0">
                <a:solidFill>
                  <a:schemeClr val="bg2">
                    <a:lumMod val="25000"/>
                  </a:schemeClr>
                </a:solidFill>
                <a:latin typeface="Arial" charset="0"/>
              </a:endParaRPr>
            </a:p>
            <a:p>
              <a:pPr marL="1322388" indent="-1322388">
                <a:spcBef>
                  <a:spcPct val="30000"/>
                </a:spcBef>
              </a:pPr>
              <a:endParaRPr lang="en-GB" sz="3600" dirty="0">
                <a:solidFill>
                  <a:schemeClr val="bg2">
                    <a:lumMod val="25000"/>
                  </a:schemeClr>
                </a:solidFill>
              </a:endParaRPr>
            </a:p>
          </p:txBody>
        </p:sp>
      </p:grpSp>
      <p:sp>
        <p:nvSpPr>
          <p:cNvPr id="10" name="Rectangle 4"/>
          <p:cNvSpPr>
            <a:spLocks noChangeArrowheads="1"/>
          </p:cNvSpPr>
          <p:nvPr/>
        </p:nvSpPr>
        <p:spPr bwMode="auto">
          <a:xfrm>
            <a:off x="3048000" y="1676400"/>
            <a:ext cx="5943600" cy="4572000"/>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lstStyle/>
          <a:p>
            <a:pPr marL="1322388" indent="-1322388">
              <a:lnSpc>
                <a:spcPct val="150000"/>
              </a:lnSpc>
              <a:spcBef>
                <a:spcPct val="20000"/>
              </a:spcBef>
              <a:buClr>
                <a:schemeClr val="hlink"/>
              </a:buClr>
              <a:buFont typeface="Wingdings" charset="2"/>
              <a:buNone/>
            </a:pPr>
            <a:r>
              <a:rPr kumimoji="1" lang="en-GB" sz="2000" i="1" dirty="0" smtClean="0">
                <a:solidFill>
                  <a:schemeClr val="bg2">
                    <a:lumMod val="25000"/>
                  </a:schemeClr>
                </a:solidFill>
                <a:latin typeface="Arial" charset="0"/>
              </a:rPr>
              <a:t>Mobility</a:t>
            </a:r>
            <a:r>
              <a:rPr kumimoji="1" lang="en-GB" sz="2000" dirty="0">
                <a:solidFill>
                  <a:schemeClr val="bg2">
                    <a:lumMod val="25000"/>
                  </a:schemeClr>
                </a:solidFill>
                <a:latin typeface="Arial" charset="0"/>
              </a:rPr>
              <a:t>:	</a:t>
            </a:r>
            <a:r>
              <a:rPr kumimoji="1" lang="en-GB" dirty="0">
                <a:solidFill>
                  <a:schemeClr val="bg2">
                    <a:lumMod val="25000"/>
                  </a:schemeClr>
                </a:solidFill>
                <a:latin typeface="Arial" charset="0"/>
              </a:rPr>
              <a:t>Automatic relocation of files is possible (neither client programs nor system admin tables in client nodes need to be changed when files are moved).</a:t>
            </a:r>
            <a:endParaRPr kumimoji="1" lang="en-GB" sz="2000" dirty="0">
              <a:solidFill>
                <a:schemeClr val="bg2">
                  <a:lumMod val="25000"/>
                </a:schemeClr>
              </a:solidFill>
              <a:latin typeface="Arial" charset="0"/>
            </a:endParaRPr>
          </a:p>
          <a:p>
            <a:pPr marL="1322388" indent="-1322388">
              <a:lnSpc>
                <a:spcPct val="150000"/>
              </a:lnSpc>
              <a:spcBef>
                <a:spcPct val="20000"/>
              </a:spcBef>
              <a:buClr>
                <a:schemeClr val="hlink"/>
              </a:buClr>
              <a:buFont typeface="Wingdings" charset="2"/>
              <a:buNone/>
            </a:pPr>
            <a:r>
              <a:rPr kumimoji="1" lang="en-GB" sz="2000" i="1" dirty="0">
                <a:solidFill>
                  <a:schemeClr val="bg2">
                    <a:lumMod val="25000"/>
                  </a:schemeClr>
                </a:solidFill>
                <a:latin typeface="Arial" charset="0"/>
              </a:rPr>
              <a:t>Performance</a:t>
            </a:r>
            <a:r>
              <a:rPr kumimoji="1" lang="en-GB" sz="2000" dirty="0">
                <a:solidFill>
                  <a:schemeClr val="bg2">
                    <a:lumMod val="25000"/>
                  </a:schemeClr>
                </a:solidFill>
                <a:latin typeface="Arial" charset="0"/>
              </a:rPr>
              <a:t>: </a:t>
            </a:r>
            <a:r>
              <a:rPr kumimoji="1" lang="en-GB" dirty="0">
                <a:solidFill>
                  <a:schemeClr val="bg2">
                    <a:lumMod val="25000"/>
                  </a:schemeClr>
                </a:solidFill>
                <a:latin typeface="Arial" charset="0"/>
              </a:rPr>
              <a:t>Satisfactory performance across a </a:t>
            </a:r>
            <a:r>
              <a:rPr kumimoji="1" lang="en-GB" dirty="0" smtClean="0">
                <a:solidFill>
                  <a:schemeClr val="bg2">
                    <a:lumMod val="25000"/>
                  </a:schemeClr>
                </a:solidFill>
                <a:latin typeface="Arial" charset="0"/>
              </a:rPr>
              <a:t>   specified </a:t>
            </a:r>
            <a:r>
              <a:rPr kumimoji="1" lang="en-GB" dirty="0">
                <a:solidFill>
                  <a:schemeClr val="bg2">
                    <a:lumMod val="25000"/>
                  </a:schemeClr>
                </a:solidFill>
                <a:latin typeface="Arial" charset="0"/>
              </a:rPr>
              <a:t>range of system loads</a:t>
            </a:r>
            <a:endParaRPr kumimoji="1" lang="en-GB" sz="2000" dirty="0">
              <a:solidFill>
                <a:schemeClr val="bg2">
                  <a:lumMod val="25000"/>
                </a:schemeClr>
              </a:solidFill>
              <a:latin typeface="Arial" charset="0"/>
            </a:endParaRPr>
          </a:p>
          <a:p>
            <a:pPr marL="1322388" indent="-1322388">
              <a:lnSpc>
                <a:spcPct val="150000"/>
              </a:lnSpc>
              <a:spcBef>
                <a:spcPct val="20000"/>
              </a:spcBef>
              <a:buClr>
                <a:schemeClr val="hlink"/>
              </a:buClr>
              <a:buFont typeface="Wingdings" charset="2"/>
              <a:buNone/>
            </a:pPr>
            <a:r>
              <a:rPr kumimoji="1" lang="en-GB" sz="2000" i="1" dirty="0">
                <a:solidFill>
                  <a:schemeClr val="bg2">
                    <a:lumMod val="25000"/>
                  </a:schemeClr>
                </a:solidFill>
                <a:latin typeface="Arial" charset="0"/>
              </a:rPr>
              <a:t>Scaling</a:t>
            </a:r>
            <a:r>
              <a:rPr kumimoji="1" lang="en-GB" sz="2000" dirty="0">
                <a:solidFill>
                  <a:schemeClr val="bg2">
                    <a:lumMod val="25000"/>
                  </a:schemeClr>
                </a:solidFill>
                <a:latin typeface="Arial" charset="0"/>
              </a:rPr>
              <a:t>:	</a:t>
            </a:r>
            <a:r>
              <a:rPr kumimoji="1" lang="en-GB" dirty="0">
                <a:solidFill>
                  <a:schemeClr val="bg2">
                    <a:lumMod val="25000"/>
                  </a:schemeClr>
                </a:solidFill>
                <a:latin typeface="Arial" charset="0"/>
              </a:rPr>
              <a:t>Service can be expanded to meet additional loads or growth.</a:t>
            </a:r>
            <a:endParaRPr kumimoji="1" lang="en-GB" sz="2000" dirty="0">
              <a:solidFill>
                <a:schemeClr val="bg2">
                  <a:lumMod val="25000"/>
                </a:schemeClr>
              </a:solidFill>
              <a:latin typeface="Arial" charset="0"/>
            </a:endParaRPr>
          </a:p>
          <a:p>
            <a:pPr marL="1322388" indent="-1322388">
              <a:spcBef>
                <a:spcPct val="30000"/>
              </a:spcBef>
            </a:pPr>
            <a:endParaRPr lang="en-GB" sz="3600" dirty="0">
              <a:solidFill>
                <a:schemeClr val="bg2">
                  <a:lumMod val="25000"/>
                </a:schemeClr>
              </a:solidFill>
            </a:endParaRPr>
          </a:p>
        </p:txBody>
      </p:sp>
      <p:sp>
        <p:nvSpPr>
          <p:cNvPr id="4" name="Title 1"/>
          <p:cNvSpPr txBox="1">
            <a:spLocks/>
          </p:cNvSpPr>
          <p:nvPr/>
        </p:nvSpPr>
        <p:spPr>
          <a:xfrm>
            <a:off x="1143000" y="868362"/>
            <a:ext cx="7315200" cy="579438"/>
          </a:xfrm>
          <a:prstGeom prst="rect">
            <a:avLst/>
          </a:prstGeom>
        </p:spPr>
        <p:txBody>
          <a:bodyPr vert="horz" rtlCol="0" anchor="ctr">
            <a:normAutofit/>
          </a:bodyPr>
          <a:lstStyle/>
          <a:p>
            <a:pPr lvl="0">
              <a:spcBef>
                <a:spcPct val="0"/>
              </a:spcBef>
              <a:defRPr/>
            </a:pPr>
            <a:r>
              <a:rPr lang="en-US" sz="3200" dirty="0" smtClean="0"/>
              <a:t> </a:t>
            </a:r>
            <a:r>
              <a:rPr lang="en-US" sz="3200" dirty="0" smtClean="0">
                <a:solidFill>
                  <a:schemeClr val="accent5">
                    <a:lumMod val="50000"/>
                  </a:schemeClr>
                </a:solidFill>
                <a:effectLst>
                  <a:outerShdw blurRad="50800" dist="38100" dir="13500000" algn="br" rotWithShape="0">
                    <a:prstClr val="black">
                      <a:alpha val="40000"/>
                    </a:prstClr>
                  </a:outerShdw>
                  <a:reflection blurRad="6350" stA="55000" endA="300" endPos="45500" dir="5400000" sy="-100000" algn="bl" rotWithShape="0"/>
                </a:effectLst>
                <a:latin typeface="Constantia" pitchFamily="18" charset="0"/>
                <a:ea typeface="+mj-ea"/>
                <a:cs typeface="+mj-cs"/>
              </a:rPr>
              <a:t>Distributed file system requirements</a:t>
            </a:r>
          </a:p>
        </p:txBody>
      </p:sp>
      <p:sp>
        <p:nvSpPr>
          <p:cNvPr id="5" name="타원 34"/>
          <p:cNvSpPr/>
          <p:nvPr/>
        </p:nvSpPr>
        <p:spPr>
          <a:xfrm>
            <a:off x="838200" y="944562"/>
            <a:ext cx="405198" cy="413116"/>
          </a:xfrm>
          <a:prstGeom prst="ellipse">
            <a:avLst/>
          </a:prstGeom>
          <a:gradFill>
            <a:gsLst>
              <a:gs pos="5000">
                <a:schemeClr val="accent3">
                  <a:lumMod val="20000"/>
                  <a:lumOff val="80000"/>
                </a:schemeClr>
              </a:gs>
              <a:gs pos="12000">
                <a:schemeClr val="accent3">
                  <a:lumMod val="40000"/>
                  <a:lumOff val="60000"/>
                </a:schemeClr>
              </a:gs>
              <a:gs pos="50000">
                <a:schemeClr val="accent3"/>
              </a:gs>
              <a:gs pos="85000">
                <a:schemeClr val="accent3">
                  <a:lumMod val="60000"/>
                  <a:lumOff val="40000"/>
                </a:schemeClr>
              </a:gs>
              <a:gs pos="95000">
                <a:schemeClr val="accent3">
                  <a:lumMod val="20000"/>
                  <a:lumOff val="80000"/>
                </a:schemeClr>
              </a:gs>
            </a:gsLst>
            <a:lin ang="5400000" scaled="0"/>
          </a:gradFill>
          <a:effectLst>
            <a:outerShdw blurRad="40000" dist="23000" dir="5400000" rotWithShape="0">
              <a:srgbClr val="000000">
                <a:alpha val="35000"/>
              </a:srgbClr>
            </a:outerShdw>
            <a:reflection blurRad="6350" stA="50000" endA="300" endPos="38500" dist="50800" dir="5400000" sy="-100000" algn="bl" rotWithShape="0"/>
          </a:effectLst>
          <a:scene3d>
            <a:camera prst="orthographicFront">
              <a:rot lat="0" lon="0" rev="0"/>
            </a:camera>
            <a:lightRig rig="brightRoom" dir="t"/>
          </a:scene3d>
          <a:sp3d contourW="19050" prstMaterial="softEdge">
            <a:bevelT w="38100" h="25400"/>
            <a:contourClr>
              <a:schemeClr val="accent3">
                <a:lumMod val="75000"/>
              </a:schemeClr>
            </a:contourClr>
          </a:sp3d>
        </p:spPr>
        <p:style>
          <a:lnRef idx="0">
            <a:schemeClr val="accent3"/>
          </a:lnRef>
          <a:fillRef idx="3">
            <a:schemeClr val="accent3"/>
          </a:fillRef>
          <a:effectRef idx="3">
            <a:schemeClr val="accent3"/>
          </a:effectRef>
          <a:fontRef idx="minor">
            <a:schemeClr val="lt1"/>
          </a:fontRef>
        </p:style>
        <p:txBody>
          <a:bodyPr rtlCol="0" anchor="ctr"/>
          <a:lstStyle/>
          <a:p>
            <a:pPr algn="ctr"/>
            <a:endParaRPr lang="ko-KR" altLang="en-US">
              <a:latin typeface="Arial" pitchFamily="34" charset="0"/>
              <a:cs typeface="Arial" pitchFamily="34" charset="0"/>
            </a:endParaRPr>
          </a:p>
        </p:txBody>
      </p:sp>
      <p:grpSp>
        <p:nvGrpSpPr>
          <p:cNvPr id="12" name="Group 23"/>
          <p:cNvGrpSpPr>
            <a:grpSpLocks/>
          </p:cNvGrpSpPr>
          <p:nvPr/>
        </p:nvGrpSpPr>
        <p:grpSpPr bwMode="auto">
          <a:xfrm>
            <a:off x="685135" y="1857375"/>
            <a:ext cx="8305801" cy="4391025"/>
            <a:chOff x="-131" y="2426"/>
            <a:chExt cx="5232" cy="2766"/>
          </a:xfrm>
        </p:grpSpPr>
        <p:sp>
          <p:nvSpPr>
            <p:cNvPr id="13" name="Rectangle 16"/>
            <p:cNvSpPr>
              <a:spLocks noChangeArrowheads="1"/>
            </p:cNvSpPr>
            <p:nvPr/>
          </p:nvSpPr>
          <p:spPr bwMode="auto">
            <a:xfrm>
              <a:off x="-131" y="2630"/>
              <a:ext cx="3770" cy="258"/>
            </a:xfrm>
            <a:prstGeom prst="rect">
              <a:avLst/>
            </a:prstGeom>
            <a:solidFill>
              <a:srgbClr val="FF9456"/>
            </a:solidFill>
            <a:ln w="38100">
              <a:solidFill>
                <a:schemeClr val="bg1"/>
              </a:solidFill>
              <a:miter lim="800000"/>
              <a:headEnd/>
              <a:tailEnd/>
            </a:ln>
          </p:spPr>
          <p:txBody>
            <a:bodyPr/>
            <a:lstStyle/>
            <a:p>
              <a:pPr marL="1322388" indent="-1322388">
                <a:spcBef>
                  <a:spcPct val="30000"/>
                </a:spcBef>
              </a:pPr>
              <a:endParaRPr kumimoji="1" lang="en-US" sz="2000">
                <a:solidFill>
                  <a:schemeClr val="hlink"/>
                </a:solidFill>
                <a:latin typeface="Arial" charset="0"/>
              </a:endParaRPr>
            </a:p>
          </p:txBody>
        </p:sp>
        <p:sp>
          <p:nvSpPr>
            <p:cNvPr id="14" name="Rectangle 5"/>
            <p:cNvSpPr>
              <a:spLocks noChangeArrowheads="1"/>
            </p:cNvSpPr>
            <p:nvPr/>
          </p:nvSpPr>
          <p:spPr bwMode="auto">
            <a:xfrm>
              <a:off x="1357" y="2426"/>
              <a:ext cx="3744" cy="2766"/>
            </a:xfrm>
            <a:prstGeom prst="rect">
              <a:avLst/>
            </a:prstGeom>
            <a:solidFill>
              <a:srgbClr val="FF9456"/>
            </a:solidFill>
            <a:ln w="38100">
              <a:solidFill>
                <a:schemeClr val="bg1"/>
              </a:solidFill>
              <a:miter lim="800000"/>
              <a:headEnd/>
              <a:tailEnd/>
            </a:ln>
          </p:spPr>
          <p:txBody>
            <a:bodyPr/>
            <a:lstStyle/>
            <a:p>
              <a:pPr marL="1322388" indent="-1322388">
                <a:lnSpc>
                  <a:spcPct val="200000"/>
                </a:lnSpc>
                <a:spcBef>
                  <a:spcPct val="30000"/>
                </a:spcBef>
              </a:pPr>
              <a:r>
                <a:rPr lang="en-GB" dirty="0" smtClean="0">
                  <a:solidFill>
                    <a:schemeClr val="accent5">
                      <a:lumMod val="50000"/>
                    </a:schemeClr>
                  </a:solidFill>
                  <a:latin typeface="Arial" pitchFamily="34" charset="0"/>
                  <a:cs typeface="Arial" pitchFamily="34" charset="0"/>
                </a:rPr>
                <a:t>  Changes to a file by one client should not interfere with</a:t>
              </a:r>
            </a:p>
            <a:p>
              <a:pPr marL="1322388" indent="-1322388">
                <a:lnSpc>
                  <a:spcPct val="200000"/>
                </a:lnSpc>
                <a:spcBef>
                  <a:spcPct val="30000"/>
                </a:spcBef>
              </a:pPr>
              <a:r>
                <a:rPr lang="en-GB" dirty="0" smtClean="0">
                  <a:solidFill>
                    <a:schemeClr val="accent5">
                      <a:lumMod val="50000"/>
                    </a:schemeClr>
                  </a:solidFill>
                  <a:latin typeface="Arial" pitchFamily="34" charset="0"/>
                  <a:cs typeface="Arial" pitchFamily="34" charset="0"/>
                </a:rPr>
                <a:t>     the operation of other clients simultaneously </a:t>
              </a:r>
            </a:p>
            <a:p>
              <a:pPr marL="1322388" indent="-1322388">
                <a:lnSpc>
                  <a:spcPct val="200000"/>
                </a:lnSpc>
                <a:spcBef>
                  <a:spcPct val="30000"/>
                </a:spcBef>
              </a:pPr>
              <a:r>
                <a:rPr lang="en-GB" dirty="0" smtClean="0">
                  <a:solidFill>
                    <a:schemeClr val="accent5">
                      <a:lumMod val="50000"/>
                    </a:schemeClr>
                  </a:solidFill>
                  <a:latin typeface="Arial" pitchFamily="34" charset="0"/>
                  <a:cs typeface="Arial" pitchFamily="34" charset="0"/>
                </a:rPr>
                <a:t>      accessing or changing the same file.</a:t>
              </a:r>
            </a:p>
            <a:p>
              <a:pPr marL="1322388" indent="-1322388">
                <a:lnSpc>
                  <a:spcPct val="200000"/>
                </a:lnSpc>
                <a:spcBef>
                  <a:spcPct val="30000"/>
                </a:spcBef>
              </a:pPr>
              <a:r>
                <a:rPr lang="en-US" dirty="0" smtClean="0">
                  <a:solidFill>
                    <a:schemeClr val="accent5">
                      <a:lumMod val="50000"/>
                    </a:schemeClr>
                  </a:solidFill>
                  <a:latin typeface="Arial" pitchFamily="34" charset="0"/>
                  <a:cs typeface="Arial" pitchFamily="34" charset="0"/>
                </a:rPr>
                <a:t>Most current file services provide </a:t>
              </a:r>
              <a:r>
                <a:rPr lang="en-GB" dirty="0" smtClean="0">
                  <a:solidFill>
                    <a:schemeClr val="accent5">
                      <a:lumMod val="50000"/>
                    </a:schemeClr>
                  </a:solidFill>
                  <a:latin typeface="Arial" pitchFamily="34" charset="0"/>
                  <a:cs typeface="Arial" pitchFamily="34" charset="0"/>
                </a:rPr>
                <a:t>File or record-level </a:t>
              </a:r>
            </a:p>
            <a:p>
              <a:pPr marL="1322388" indent="-1322388">
                <a:lnSpc>
                  <a:spcPct val="200000"/>
                </a:lnSpc>
                <a:spcBef>
                  <a:spcPct val="30000"/>
                </a:spcBef>
              </a:pPr>
              <a:r>
                <a:rPr lang="en-GB" dirty="0" smtClean="0">
                  <a:solidFill>
                    <a:schemeClr val="accent5">
                      <a:lumMod val="50000"/>
                    </a:schemeClr>
                  </a:solidFill>
                  <a:latin typeface="Arial" pitchFamily="34" charset="0"/>
                  <a:cs typeface="Arial" pitchFamily="34" charset="0"/>
                </a:rPr>
                <a:t>locking</a:t>
              </a:r>
            </a:p>
          </p:txBody>
        </p:sp>
      </p:grpSp>
      <p:grpSp>
        <p:nvGrpSpPr>
          <p:cNvPr id="15" name="Group 24"/>
          <p:cNvGrpSpPr>
            <a:grpSpLocks/>
          </p:cNvGrpSpPr>
          <p:nvPr/>
        </p:nvGrpSpPr>
        <p:grpSpPr bwMode="auto">
          <a:xfrm>
            <a:off x="685800" y="2057402"/>
            <a:ext cx="8305800" cy="4191000"/>
            <a:chOff x="464" y="1928"/>
            <a:chExt cx="5232" cy="2640"/>
          </a:xfrm>
        </p:grpSpPr>
        <p:sp>
          <p:nvSpPr>
            <p:cNvPr id="16" name="Rectangle 18"/>
            <p:cNvSpPr>
              <a:spLocks noChangeArrowheads="1"/>
            </p:cNvSpPr>
            <p:nvPr/>
          </p:nvSpPr>
          <p:spPr bwMode="auto">
            <a:xfrm>
              <a:off x="464" y="2312"/>
              <a:ext cx="3770" cy="270"/>
            </a:xfrm>
            <a:prstGeom prst="rect">
              <a:avLst/>
            </a:prstGeom>
            <a:solidFill>
              <a:srgbClr val="FFE957"/>
            </a:solidFill>
            <a:ln w="28575">
              <a:solidFill>
                <a:schemeClr val="bg1"/>
              </a:solidFill>
              <a:miter lim="800000"/>
              <a:headEnd/>
              <a:tailEnd/>
            </a:ln>
          </p:spPr>
          <p:txBody>
            <a:bodyPr/>
            <a:lstStyle/>
            <a:p>
              <a:pPr marL="277813" indent="-277813">
                <a:spcBef>
                  <a:spcPct val="30000"/>
                </a:spcBef>
              </a:pPr>
              <a:endParaRPr kumimoji="1" lang="en-US" sz="2000">
                <a:solidFill>
                  <a:schemeClr val="hlink"/>
                </a:solidFill>
                <a:latin typeface="Arial" charset="0"/>
              </a:endParaRPr>
            </a:p>
          </p:txBody>
        </p:sp>
        <p:sp>
          <p:nvSpPr>
            <p:cNvPr id="17" name="Rectangle 6"/>
            <p:cNvSpPr>
              <a:spLocks noChangeArrowheads="1"/>
            </p:cNvSpPr>
            <p:nvPr/>
          </p:nvSpPr>
          <p:spPr bwMode="auto">
            <a:xfrm>
              <a:off x="1952" y="1928"/>
              <a:ext cx="3744" cy="2640"/>
            </a:xfrm>
            <a:prstGeom prst="rect">
              <a:avLst/>
            </a:prstGeom>
            <a:solidFill>
              <a:srgbClr val="FFE957"/>
            </a:solidFill>
            <a:ln w="38100">
              <a:solidFill>
                <a:schemeClr val="bg1"/>
              </a:solidFill>
              <a:miter lim="800000"/>
              <a:headEnd/>
              <a:tailEnd/>
            </a:ln>
          </p:spPr>
          <p:txBody>
            <a:bodyPr/>
            <a:lstStyle/>
            <a:p>
              <a:pPr marL="277813" indent="-277813">
                <a:lnSpc>
                  <a:spcPct val="150000"/>
                </a:lnSpc>
                <a:spcBef>
                  <a:spcPct val="30000"/>
                </a:spcBef>
              </a:pPr>
              <a:r>
                <a:rPr lang="en-GB" dirty="0" smtClean="0">
                  <a:solidFill>
                    <a:schemeClr val="accent5">
                      <a:lumMod val="50000"/>
                    </a:schemeClr>
                  </a:solidFill>
                  <a:latin typeface="Arial" pitchFamily="34" charset="0"/>
                  <a:cs typeface="Arial" pitchFamily="34" charset="0"/>
                </a:rPr>
                <a:t>File service can maintain  copies of a file in different location.</a:t>
              </a:r>
            </a:p>
            <a:p>
              <a:pPr>
                <a:lnSpc>
                  <a:spcPct val="150000"/>
                </a:lnSpc>
                <a:buFont typeface="Arial" pitchFamily="34" charset="0"/>
                <a:buChar char="•"/>
              </a:pPr>
              <a:r>
                <a:rPr lang="en-US" dirty="0" smtClean="0">
                  <a:solidFill>
                    <a:schemeClr val="accent5">
                      <a:lumMod val="50000"/>
                    </a:schemeClr>
                  </a:solidFill>
                  <a:latin typeface="Arial" pitchFamily="34" charset="0"/>
                  <a:cs typeface="Arial" pitchFamily="34" charset="0"/>
                </a:rPr>
                <a:t>  Enables multiple servers to share the load of providing a service to clients accessing the same set of files .enhancing the scalability of the service</a:t>
              </a:r>
              <a:endParaRPr lang="en-GB" dirty="0" smtClean="0">
                <a:solidFill>
                  <a:schemeClr val="accent5">
                    <a:lumMod val="50000"/>
                  </a:schemeClr>
                </a:solidFill>
                <a:latin typeface="Arial" pitchFamily="34" charset="0"/>
                <a:cs typeface="Arial" pitchFamily="34" charset="0"/>
              </a:endParaRPr>
            </a:p>
            <a:p>
              <a:pPr marL="277813" indent="-277813">
                <a:lnSpc>
                  <a:spcPct val="150000"/>
                </a:lnSpc>
                <a:spcBef>
                  <a:spcPct val="30000"/>
                </a:spcBef>
                <a:buFontTx/>
                <a:buChar char="•"/>
              </a:pPr>
              <a:r>
                <a:rPr lang="en-GB" dirty="0" smtClean="0">
                  <a:solidFill>
                    <a:schemeClr val="accent5">
                      <a:lumMod val="50000"/>
                    </a:schemeClr>
                  </a:solidFill>
                  <a:latin typeface="Arial" pitchFamily="34" charset="0"/>
                  <a:cs typeface="Arial" pitchFamily="34" charset="0"/>
                </a:rPr>
                <a:t>Fault tolerance by </a:t>
              </a:r>
              <a:r>
                <a:rPr lang="en-US" dirty="0" smtClean="0">
                  <a:solidFill>
                    <a:schemeClr val="accent5">
                      <a:lumMod val="50000"/>
                    </a:schemeClr>
                  </a:solidFill>
                  <a:latin typeface="Arial" pitchFamily="34" charset="0"/>
                  <a:cs typeface="Arial" pitchFamily="34" charset="0"/>
                </a:rPr>
                <a:t>enabling clients to locate another server that holds a copy of the file</a:t>
              </a:r>
              <a:endParaRPr lang="en-GB" dirty="0" smtClean="0">
                <a:solidFill>
                  <a:schemeClr val="accent5">
                    <a:lumMod val="50000"/>
                  </a:schemeClr>
                </a:solidFill>
                <a:latin typeface="Arial" pitchFamily="34" charset="0"/>
                <a:cs typeface="Arial" pitchFamily="34" charset="0"/>
              </a:endParaRPr>
            </a:p>
            <a:p>
              <a:pPr marL="277813" indent="-277813">
                <a:lnSpc>
                  <a:spcPct val="150000"/>
                </a:lnSpc>
                <a:spcBef>
                  <a:spcPct val="30000"/>
                </a:spcBef>
                <a:buFont typeface="Arial" pitchFamily="34" charset="0"/>
                <a:buChar char="•"/>
              </a:pPr>
              <a:r>
                <a:rPr lang="en-GB" dirty="0" smtClean="0">
                  <a:solidFill>
                    <a:schemeClr val="accent5">
                      <a:lumMod val="50000"/>
                    </a:schemeClr>
                  </a:solidFill>
                  <a:latin typeface="Arial" pitchFamily="34" charset="0"/>
                  <a:cs typeface="Arial" pitchFamily="34" charset="0"/>
                </a:rPr>
                <a:t>Caching (of all or part of a file) locally</a:t>
              </a:r>
            </a:p>
          </p:txBody>
        </p:sp>
      </p:grpSp>
      <p:grpSp>
        <p:nvGrpSpPr>
          <p:cNvPr id="18" name="Group 22"/>
          <p:cNvGrpSpPr>
            <a:grpSpLocks/>
          </p:cNvGrpSpPr>
          <p:nvPr/>
        </p:nvGrpSpPr>
        <p:grpSpPr bwMode="auto">
          <a:xfrm>
            <a:off x="720725" y="2209800"/>
            <a:ext cx="8270875" cy="4038600"/>
            <a:chOff x="-1601" y="1304"/>
            <a:chExt cx="5128" cy="2544"/>
          </a:xfrm>
        </p:grpSpPr>
        <p:sp>
          <p:nvSpPr>
            <p:cNvPr id="19" name="Rectangle 20"/>
            <p:cNvSpPr>
              <a:spLocks noChangeArrowheads="1"/>
            </p:cNvSpPr>
            <p:nvPr/>
          </p:nvSpPr>
          <p:spPr bwMode="auto">
            <a:xfrm>
              <a:off x="-1601" y="1895"/>
              <a:ext cx="3770" cy="273"/>
            </a:xfrm>
            <a:prstGeom prst="rect">
              <a:avLst/>
            </a:prstGeom>
            <a:solidFill>
              <a:srgbClr val="BAD41A"/>
            </a:solidFill>
            <a:ln w="38100">
              <a:solidFill>
                <a:schemeClr val="bg1"/>
              </a:solidFill>
              <a:miter lim="800000"/>
              <a:headEnd/>
              <a:tailEnd/>
            </a:ln>
          </p:spPr>
          <p:txBody>
            <a:bodyPr/>
            <a:lstStyle/>
            <a:p>
              <a:pPr marL="277813" indent="-277813">
                <a:spcBef>
                  <a:spcPct val="30000"/>
                </a:spcBef>
              </a:pPr>
              <a:endParaRPr kumimoji="1" lang="en-US" sz="2000">
                <a:solidFill>
                  <a:schemeClr val="hlink"/>
                </a:solidFill>
                <a:latin typeface="Arial" charset="0"/>
              </a:endParaRPr>
            </a:p>
          </p:txBody>
        </p:sp>
        <p:sp>
          <p:nvSpPr>
            <p:cNvPr id="20" name="Rectangle 7"/>
            <p:cNvSpPr>
              <a:spLocks noChangeArrowheads="1"/>
            </p:cNvSpPr>
            <p:nvPr/>
          </p:nvSpPr>
          <p:spPr bwMode="auto">
            <a:xfrm>
              <a:off x="-148" y="1304"/>
              <a:ext cx="3675" cy="2544"/>
            </a:xfrm>
            <a:prstGeom prst="rect">
              <a:avLst/>
            </a:prstGeom>
            <a:solidFill>
              <a:srgbClr val="BAD41A"/>
            </a:solidFill>
            <a:ln w="38100">
              <a:solidFill>
                <a:schemeClr val="bg1"/>
              </a:solidFill>
              <a:miter lim="800000"/>
              <a:headEnd/>
              <a:tailEnd/>
            </a:ln>
          </p:spPr>
          <p:txBody>
            <a:bodyPr/>
            <a:lstStyle/>
            <a:p>
              <a:pPr marL="277813" indent="-277813">
                <a:lnSpc>
                  <a:spcPct val="150000"/>
                </a:lnSpc>
                <a:spcBef>
                  <a:spcPct val="30000"/>
                </a:spcBef>
              </a:pPr>
              <a:r>
                <a:rPr lang="en-GB" sz="2000" u="sng" dirty="0" smtClean="0">
                  <a:solidFill>
                    <a:schemeClr val="tx2">
                      <a:shade val="75000"/>
                    </a:schemeClr>
                  </a:solidFill>
                  <a:latin typeface="+mj-lt"/>
                </a:rPr>
                <a:t>Heterogeneity properties</a:t>
              </a:r>
            </a:p>
            <a:p>
              <a:pPr marL="277813" indent="-277813">
                <a:lnSpc>
                  <a:spcPct val="150000"/>
                </a:lnSpc>
                <a:spcBef>
                  <a:spcPct val="30000"/>
                </a:spcBef>
              </a:pPr>
              <a:r>
                <a:rPr lang="en-GB" sz="2000" dirty="0" smtClean="0">
                  <a:solidFill>
                    <a:schemeClr val="tx2">
                      <a:shade val="75000"/>
                    </a:schemeClr>
                  </a:solidFill>
                  <a:latin typeface="+mj-lt"/>
                </a:rPr>
                <a:t>Service can be accessed by clients running on (almost) any OS or hardware platforms</a:t>
              </a:r>
            </a:p>
            <a:p>
              <a:pPr marL="277813" indent="-277813">
                <a:lnSpc>
                  <a:spcPct val="150000"/>
                </a:lnSpc>
                <a:spcBef>
                  <a:spcPct val="30000"/>
                </a:spcBef>
              </a:pPr>
              <a:r>
                <a:rPr lang="en-GB" sz="2000" dirty="0" smtClean="0">
                  <a:solidFill>
                    <a:schemeClr val="tx2">
                      <a:shade val="75000"/>
                    </a:schemeClr>
                  </a:solidFill>
                  <a:latin typeface="+mj-lt"/>
                </a:rPr>
                <a:t>Service interfaces must be open - precise </a:t>
              </a:r>
            </a:p>
          </p:txBody>
        </p:sp>
      </p:grpSp>
      <p:grpSp>
        <p:nvGrpSpPr>
          <p:cNvPr id="21" name="Group 26"/>
          <p:cNvGrpSpPr>
            <a:grpSpLocks/>
          </p:cNvGrpSpPr>
          <p:nvPr/>
        </p:nvGrpSpPr>
        <p:grpSpPr bwMode="auto">
          <a:xfrm>
            <a:off x="685801" y="2362200"/>
            <a:ext cx="8305799" cy="3886200"/>
            <a:chOff x="464" y="1488"/>
            <a:chExt cx="5280" cy="2448"/>
          </a:xfrm>
        </p:grpSpPr>
        <p:sp>
          <p:nvSpPr>
            <p:cNvPr id="22" name="Rectangle 25"/>
            <p:cNvSpPr>
              <a:spLocks noChangeArrowheads="1"/>
            </p:cNvSpPr>
            <p:nvPr/>
          </p:nvSpPr>
          <p:spPr bwMode="auto">
            <a:xfrm>
              <a:off x="464" y="2283"/>
              <a:ext cx="3770" cy="261"/>
            </a:xfrm>
            <a:prstGeom prst="rect">
              <a:avLst/>
            </a:prstGeom>
            <a:solidFill>
              <a:srgbClr val="FFE957"/>
            </a:solidFill>
            <a:ln w="38100">
              <a:solidFill>
                <a:schemeClr val="bg1"/>
              </a:solidFill>
              <a:miter lim="800000"/>
              <a:headEnd/>
              <a:tailEnd/>
            </a:ln>
          </p:spPr>
          <p:txBody>
            <a:bodyPr/>
            <a:lstStyle/>
            <a:p>
              <a:pPr marL="277813" indent="-277813">
                <a:spcBef>
                  <a:spcPct val="30000"/>
                </a:spcBef>
                <a:tabLst>
                  <a:tab pos="1077913" algn="l"/>
                </a:tabLst>
              </a:pPr>
              <a:endParaRPr kumimoji="1" lang="en-US" sz="2000">
                <a:solidFill>
                  <a:schemeClr val="hlink"/>
                </a:solidFill>
                <a:latin typeface="Arial" charset="0"/>
              </a:endParaRPr>
            </a:p>
          </p:txBody>
        </p:sp>
        <p:sp>
          <p:nvSpPr>
            <p:cNvPr id="23" name="Rectangle 8"/>
            <p:cNvSpPr>
              <a:spLocks noChangeArrowheads="1"/>
            </p:cNvSpPr>
            <p:nvPr/>
          </p:nvSpPr>
          <p:spPr bwMode="auto">
            <a:xfrm>
              <a:off x="1974" y="1488"/>
              <a:ext cx="3770" cy="2448"/>
            </a:xfrm>
            <a:prstGeom prst="rect">
              <a:avLst/>
            </a:prstGeom>
            <a:solidFill>
              <a:srgbClr val="FFE957"/>
            </a:solidFill>
            <a:ln w="38100">
              <a:solidFill>
                <a:schemeClr val="bg1"/>
              </a:solidFill>
              <a:miter lim="800000"/>
              <a:headEnd/>
              <a:tailEnd/>
            </a:ln>
          </p:spPr>
          <p:txBody>
            <a:bodyPr/>
            <a:lstStyle/>
            <a:p>
              <a:pPr marL="277813" indent="-277813">
                <a:lnSpc>
                  <a:spcPct val="150000"/>
                </a:lnSpc>
                <a:spcBef>
                  <a:spcPct val="30000"/>
                </a:spcBef>
                <a:buFont typeface="Arial" pitchFamily="34" charset="0"/>
                <a:buChar char="•"/>
                <a:tabLst>
                  <a:tab pos="1077913" algn="l"/>
                </a:tabLst>
              </a:pPr>
              <a:r>
                <a:rPr lang="en-GB" sz="2000" dirty="0" smtClean="0">
                  <a:solidFill>
                    <a:schemeClr val="tx2">
                      <a:shade val="75000"/>
                    </a:schemeClr>
                  </a:solidFill>
                  <a:latin typeface="+mj-lt"/>
                </a:rPr>
                <a:t>Service must continue to operate even when clients make errors or crash.</a:t>
              </a:r>
            </a:p>
            <a:p>
              <a:pPr>
                <a:lnSpc>
                  <a:spcPct val="150000"/>
                </a:lnSpc>
                <a:buFont typeface="Arial" pitchFamily="34" charset="0"/>
                <a:buChar char="•"/>
              </a:pPr>
              <a:r>
                <a:rPr lang="en-US" sz="2000" dirty="0" smtClean="0">
                  <a:solidFill>
                    <a:schemeClr val="tx2">
                      <a:shade val="75000"/>
                    </a:schemeClr>
                  </a:solidFill>
                  <a:latin typeface="+mj-lt"/>
                </a:rPr>
                <a:t> servers can be stateless, so that they can be restarted and the service restored after a failure without any</a:t>
              </a:r>
            </a:p>
            <a:p>
              <a:pPr>
                <a:lnSpc>
                  <a:spcPct val="150000"/>
                </a:lnSpc>
              </a:pPr>
              <a:r>
                <a:rPr lang="en-US" sz="2000" dirty="0" smtClean="0">
                  <a:solidFill>
                    <a:schemeClr val="tx2">
                      <a:shade val="75000"/>
                    </a:schemeClr>
                  </a:solidFill>
                  <a:latin typeface="+mj-lt"/>
                </a:rPr>
                <a:t>need to recover previous state</a:t>
              </a:r>
              <a:r>
                <a:rPr lang="en-GB" sz="2000" dirty="0" smtClean="0">
                  <a:solidFill>
                    <a:schemeClr val="tx2">
                      <a:shade val="75000"/>
                    </a:schemeClr>
                  </a:solidFill>
                  <a:latin typeface="+mj-lt"/>
                </a:rPr>
                <a:t>.</a:t>
              </a:r>
            </a:p>
            <a:p>
              <a:pPr marL="277813" indent="-277813">
                <a:lnSpc>
                  <a:spcPct val="150000"/>
                </a:lnSpc>
                <a:spcBef>
                  <a:spcPct val="30000"/>
                </a:spcBef>
                <a:buFont typeface="Arial" pitchFamily="34" charset="0"/>
                <a:buChar char="•"/>
                <a:tabLst>
                  <a:tab pos="1077913" algn="l"/>
                </a:tabLst>
              </a:pPr>
              <a:r>
                <a:rPr lang="en-GB" sz="2000" dirty="0" smtClean="0">
                  <a:solidFill>
                    <a:schemeClr val="tx2">
                      <a:shade val="75000"/>
                    </a:schemeClr>
                  </a:solidFill>
                  <a:latin typeface="+mj-lt"/>
                </a:rPr>
                <a:t>If the service is replicated, it can continue to operate even during a server crash.</a:t>
              </a:r>
            </a:p>
          </p:txBody>
        </p:sp>
      </p:grpSp>
      <p:grpSp>
        <p:nvGrpSpPr>
          <p:cNvPr id="24" name="Group 28"/>
          <p:cNvGrpSpPr>
            <a:grpSpLocks/>
          </p:cNvGrpSpPr>
          <p:nvPr/>
        </p:nvGrpSpPr>
        <p:grpSpPr bwMode="auto">
          <a:xfrm>
            <a:off x="685800" y="2514576"/>
            <a:ext cx="8305800" cy="3733800"/>
            <a:chOff x="464" y="2225"/>
            <a:chExt cx="5232" cy="2352"/>
          </a:xfrm>
        </p:grpSpPr>
        <p:sp>
          <p:nvSpPr>
            <p:cNvPr id="25" name="Rectangle 27"/>
            <p:cNvSpPr>
              <a:spLocks noChangeArrowheads="1"/>
            </p:cNvSpPr>
            <p:nvPr/>
          </p:nvSpPr>
          <p:spPr bwMode="auto">
            <a:xfrm>
              <a:off x="464" y="3236"/>
              <a:ext cx="3770" cy="285"/>
            </a:xfrm>
            <a:prstGeom prst="rect">
              <a:avLst/>
            </a:prstGeom>
            <a:solidFill>
              <a:srgbClr val="CCCCCC"/>
            </a:solidFill>
            <a:ln w="38100">
              <a:solidFill>
                <a:schemeClr val="bg1"/>
              </a:solidFill>
              <a:miter lim="800000"/>
              <a:headEnd/>
              <a:tailEnd/>
            </a:ln>
          </p:spPr>
          <p:txBody>
            <a:bodyPr/>
            <a:lstStyle/>
            <a:p>
              <a:pPr marL="277813" indent="-277813">
                <a:spcBef>
                  <a:spcPct val="30000"/>
                </a:spcBef>
                <a:tabLst>
                  <a:tab pos="1077913" algn="l"/>
                </a:tabLst>
              </a:pPr>
              <a:endParaRPr kumimoji="1" lang="en-US" sz="2000">
                <a:solidFill>
                  <a:schemeClr val="hlink"/>
                </a:solidFill>
                <a:latin typeface="Arial" charset="0"/>
              </a:endParaRPr>
            </a:p>
          </p:txBody>
        </p:sp>
        <p:sp>
          <p:nvSpPr>
            <p:cNvPr id="26" name="Rectangle 9"/>
            <p:cNvSpPr>
              <a:spLocks noChangeArrowheads="1"/>
            </p:cNvSpPr>
            <p:nvPr/>
          </p:nvSpPr>
          <p:spPr bwMode="auto">
            <a:xfrm>
              <a:off x="1952" y="2225"/>
              <a:ext cx="3744" cy="2352"/>
            </a:xfrm>
            <a:prstGeom prst="rect">
              <a:avLst/>
            </a:prstGeom>
            <a:solidFill>
              <a:srgbClr val="CCCCCC"/>
            </a:solidFill>
            <a:ln w="38100">
              <a:solidFill>
                <a:schemeClr val="bg1"/>
              </a:solidFill>
              <a:miter lim="800000"/>
              <a:headEnd/>
              <a:tailEnd/>
            </a:ln>
          </p:spPr>
          <p:txBody>
            <a:bodyPr/>
            <a:lstStyle/>
            <a:p>
              <a:pPr marL="277813" indent="-277813">
                <a:spcBef>
                  <a:spcPct val="30000"/>
                </a:spcBef>
                <a:buFont typeface="Arial" pitchFamily="34" charset="0"/>
                <a:buChar char="•"/>
                <a:tabLst>
                  <a:tab pos="1077913" algn="l"/>
                </a:tabLst>
              </a:pPr>
              <a:endParaRPr lang="en-GB" sz="2000" dirty="0" smtClean="0">
                <a:solidFill>
                  <a:schemeClr val="tx2">
                    <a:shade val="75000"/>
                  </a:schemeClr>
                </a:solidFill>
                <a:latin typeface="+mj-lt"/>
              </a:endParaRPr>
            </a:p>
            <a:p>
              <a:pPr marL="277813" indent="-277813">
                <a:spcBef>
                  <a:spcPct val="30000"/>
                </a:spcBef>
                <a:buFont typeface="Arial" pitchFamily="34" charset="0"/>
                <a:buChar char="•"/>
                <a:tabLst>
                  <a:tab pos="1077913" algn="l"/>
                </a:tabLst>
              </a:pPr>
              <a:r>
                <a:rPr lang="en-GB" sz="2000" dirty="0" smtClean="0">
                  <a:solidFill>
                    <a:schemeClr val="tx2">
                      <a:shade val="75000"/>
                    </a:schemeClr>
                  </a:solidFill>
                  <a:latin typeface="+mj-lt"/>
                </a:rPr>
                <a:t>Unix offers one-copy update semantics for operations on local files</a:t>
              </a:r>
            </a:p>
            <a:p>
              <a:pPr marL="277813" indent="-277813">
                <a:lnSpc>
                  <a:spcPct val="150000"/>
                </a:lnSpc>
                <a:spcBef>
                  <a:spcPct val="30000"/>
                </a:spcBef>
                <a:buFont typeface="Arial" pitchFamily="34" charset="0"/>
                <a:buChar char="•"/>
                <a:tabLst>
                  <a:tab pos="1077913" algn="l"/>
                </a:tabLst>
              </a:pPr>
              <a:r>
                <a:rPr lang="en-GB" sz="2000" dirty="0" smtClean="0">
                  <a:solidFill>
                    <a:schemeClr val="tx2">
                      <a:shade val="75000"/>
                    </a:schemeClr>
                  </a:solidFill>
                  <a:latin typeface="+mj-lt"/>
                </a:rPr>
                <a:t>Difficult to achieve the same for distributed file systems while  the files are replicated or cached at different sites due to delay in propagation of modifications</a:t>
              </a:r>
            </a:p>
          </p:txBody>
        </p:sp>
      </p:grpSp>
      <p:grpSp>
        <p:nvGrpSpPr>
          <p:cNvPr id="27" name="Group 30"/>
          <p:cNvGrpSpPr>
            <a:grpSpLocks/>
          </p:cNvGrpSpPr>
          <p:nvPr/>
        </p:nvGrpSpPr>
        <p:grpSpPr bwMode="auto">
          <a:xfrm>
            <a:off x="685493" y="2667514"/>
            <a:ext cx="8305801" cy="3581401"/>
            <a:chOff x="854" y="1606"/>
            <a:chExt cx="5232" cy="2256"/>
          </a:xfrm>
        </p:grpSpPr>
        <p:sp>
          <p:nvSpPr>
            <p:cNvPr id="28" name="Rectangle 29"/>
            <p:cNvSpPr>
              <a:spLocks noChangeArrowheads="1"/>
            </p:cNvSpPr>
            <p:nvPr/>
          </p:nvSpPr>
          <p:spPr bwMode="auto">
            <a:xfrm>
              <a:off x="854" y="2854"/>
              <a:ext cx="3770" cy="261"/>
            </a:xfrm>
            <a:prstGeom prst="rect">
              <a:avLst/>
            </a:prstGeom>
            <a:solidFill>
              <a:srgbClr val="FFE957"/>
            </a:solidFill>
            <a:ln w="38100">
              <a:solidFill>
                <a:schemeClr val="bg1"/>
              </a:solidFill>
              <a:miter lim="800000"/>
              <a:headEnd/>
              <a:tailEnd/>
            </a:ln>
          </p:spPr>
          <p:txBody>
            <a:bodyPr/>
            <a:lstStyle/>
            <a:p>
              <a:pPr marL="277813" indent="-277813">
                <a:spcBef>
                  <a:spcPct val="30000"/>
                </a:spcBef>
                <a:tabLst>
                  <a:tab pos="1077913" algn="l"/>
                </a:tabLst>
              </a:pPr>
              <a:endParaRPr kumimoji="1" lang="en-US" sz="2000">
                <a:solidFill>
                  <a:schemeClr val="hlink"/>
                </a:solidFill>
                <a:latin typeface="Arial" charset="0"/>
              </a:endParaRPr>
            </a:p>
          </p:txBody>
        </p:sp>
        <p:sp>
          <p:nvSpPr>
            <p:cNvPr id="29" name="Rectangle 10"/>
            <p:cNvSpPr>
              <a:spLocks noChangeArrowheads="1"/>
            </p:cNvSpPr>
            <p:nvPr/>
          </p:nvSpPr>
          <p:spPr bwMode="auto">
            <a:xfrm>
              <a:off x="2364" y="1606"/>
              <a:ext cx="3722" cy="2256"/>
            </a:xfrm>
            <a:prstGeom prst="rect">
              <a:avLst/>
            </a:prstGeom>
            <a:solidFill>
              <a:srgbClr val="FFE957"/>
            </a:solidFill>
            <a:ln w="38100">
              <a:solidFill>
                <a:schemeClr val="bg1"/>
              </a:solidFill>
              <a:miter lim="800000"/>
              <a:headEnd/>
              <a:tailEnd/>
            </a:ln>
          </p:spPr>
          <p:txBody>
            <a:bodyPr/>
            <a:lstStyle/>
            <a:p>
              <a:pPr marL="277813" indent="-277813">
                <a:spcBef>
                  <a:spcPct val="30000"/>
                </a:spcBef>
                <a:tabLst>
                  <a:tab pos="1077913" algn="l"/>
                </a:tabLst>
              </a:pPr>
              <a:r>
                <a:rPr lang="en-GB" sz="2000" dirty="0" smtClean="0">
                  <a:solidFill>
                    <a:schemeClr val="tx2">
                      <a:shade val="75000"/>
                    </a:schemeClr>
                  </a:solidFill>
                  <a:latin typeface="+mj-lt"/>
                </a:rPr>
                <a:t>Must maintain access control as for local files.</a:t>
              </a:r>
            </a:p>
            <a:p>
              <a:pPr marL="846138" lvl="1">
                <a:spcBef>
                  <a:spcPct val="30000"/>
                </a:spcBef>
                <a:buFontTx/>
                <a:buChar char="•"/>
                <a:tabLst>
                  <a:tab pos="1077913" algn="l"/>
                </a:tabLst>
              </a:pPr>
              <a:r>
                <a:rPr lang="en-GB" sz="2000" dirty="0" smtClean="0">
                  <a:solidFill>
                    <a:schemeClr val="tx2">
                      <a:shade val="75000"/>
                    </a:schemeClr>
                  </a:solidFill>
                  <a:latin typeface="+mj-lt"/>
                </a:rPr>
                <a:t>based on identity of user making request</a:t>
              </a:r>
            </a:p>
            <a:p>
              <a:pPr marL="846138" lvl="1">
                <a:spcBef>
                  <a:spcPct val="30000"/>
                </a:spcBef>
                <a:buFontTx/>
                <a:buChar char="•"/>
                <a:tabLst>
                  <a:tab pos="1077913" algn="l"/>
                </a:tabLst>
              </a:pPr>
              <a:r>
                <a:rPr lang="en-GB" sz="2000" dirty="0" smtClean="0">
                  <a:solidFill>
                    <a:schemeClr val="tx2">
                      <a:shade val="75000"/>
                    </a:schemeClr>
                  </a:solidFill>
                  <a:latin typeface="+mj-lt"/>
                </a:rPr>
                <a:t>identities of remote users must be authenticated</a:t>
              </a:r>
            </a:p>
            <a:p>
              <a:pPr marL="846138" lvl="1">
                <a:spcBef>
                  <a:spcPct val="30000"/>
                </a:spcBef>
                <a:buFontTx/>
                <a:buChar char="•"/>
                <a:tabLst>
                  <a:tab pos="1077913" algn="l"/>
                </a:tabLst>
              </a:pPr>
              <a:r>
                <a:rPr lang="en-GB" sz="2000" dirty="0" smtClean="0">
                  <a:solidFill>
                    <a:schemeClr val="tx2">
                      <a:shade val="75000"/>
                    </a:schemeClr>
                  </a:solidFill>
                  <a:latin typeface="+mj-lt"/>
                </a:rPr>
                <a:t>Server may rely messages with digital signatures &amp; encryption (optionally)</a:t>
              </a:r>
            </a:p>
            <a:p>
              <a:pPr marL="277813" indent="-277813">
                <a:spcBef>
                  <a:spcPct val="30000"/>
                </a:spcBef>
                <a:tabLst>
                  <a:tab pos="1077913" algn="l"/>
                </a:tabLst>
              </a:pPr>
              <a:r>
                <a:rPr lang="en-GB" sz="2000" dirty="0" smtClean="0">
                  <a:solidFill>
                    <a:schemeClr val="tx2">
                      <a:shade val="75000"/>
                    </a:schemeClr>
                  </a:solidFill>
                  <a:latin typeface="+mj-lt"/>
                </a:rPr>
                <a:t>Service interfaces are open to all processes not excluded by a firewall.</a:t>
              </a:r>
            </a:p>
          </p:txBody>
        </p:sp>
      </p:grpSp>
      <p:grpSp>
        <p:nvGrpSpPr>
          <p:cNvPr id="30" name="Group 32"/>
          <p:cNvGrpSpPr>
            <a:grpSpLocks/>
          </p:cNvGrpSpPr>
          <p:nvPr/>
        </p:nvGrpSpPr>
        <p:grpSpPr bwMode="auto">
          <a:xfrm>
            <a:off x="685800" y="2743200"/>
            <a:ext cx="8305800" cy="3505200"/>
            <a:chOff x="432" y="1335"/>
            <a:chExt cx="5232" cy="2208"/>
          </a:xfrm>
        </p:grpSpPr>
        <p:sp>
          <p:nvSpPr>
            <p:cNvPr id="31" name="Rectangle 31"/>
            <p:cNvSpPr>
              <a:spLocks noChangeArrowheads="1"/>
            </p:cNvSpPr>
            <p:nvPr/>
          </p:nvSpPr>
          <p:spPr bwMode="auto">
            <a:xfrm>
              <a:off x="432" y="2823"/>
              <a:ext cx="3770" cy="269"/>
            </a:xfrm>
            <a:prstGeom prst="rect">
              <a:avLst/>
            </a:prstGeom>
            <a:solidFill>
              <a:schemeClr val="accent2"/>
            </a:solidFill>
            <a:ln w="57150">
              <a:solidFill>
                <a:schemeClr val="bg1"/>
              </a:solidFill>
              <a:miter lim="800000"/>
              <a:headEnd/>
              <a:tailEnd/>
            </a:ln>
          </p:spPr>
          <p:txBody>
            <a:bodyPr/>
            <a:lstStyle/>
            <a:p>
              <a:pPr marL="277813" indent="-277813">
                <a:spcBef>
                  <a:spcPct val="30000"/>
                </a:spcBef>
                <a:tabLst>
                  <a:tab pos="1077913" algn="l"/>
                </a:tabLst>
              </a:pPr>
              <a:endParaRPr kumimoji="1" lang="en-US" sz="2000">
                <a:solidFill>
                  <a:schemeClr val="hlink"/>
                </a:solidFill>
                <a:latin typeface="Arial" charset="0"/>
              </a:endParaRPr>
            </a:p>
          </p:txBody>
        </p:sp>
        <p:sp>
          <p:nvSpPr>
            <p:cNvPr id="32" name="Rectangle 11"/>
            <p:cNvSpPr>
              <a:spLocks noChangeArrowheads="1"/>
            </p:cNvSpPr>
            <p:nvPr/>
          </p:nvSpPr>
          <p:spPr bwMode="auto">
            <a:xfrm>
              <a:off x="1920" y="1335"/>
              <a:ext cx="3744" cy="2208"/>
            </a:xfrm>
            <a:prstGeom prst="rect">
              <a:avLst/>
            </a:prstGeom>
            <a:solidFill>
              <a:schemeClr val="accent2"/>
            </a:solidFill>
            <a:ln w="57150">
              <a:solidFill>
                <a:schemeClr val="bg1"/>
              </a:solidFill>
              <a:miter lim="800000"/>
              <a:headEnd/>
              <a:tailEnd/>
            </a:ln>
          </p:spPr>
          <p:txBody>
            <a:bodyPr/>
            <a:lstStyle/>
            <a:p>
              <a:pPr marL="277813" indent="-277813">
                <a:lnSpc>
                  <a:spcPct val="150000"/>
                </a:lnSpc>
                <a:spcBef>
                  <a:spcPct val="30000"/>
                </a:spcBef>
                <a:tabLst>
                  <a:tab pos="1077913" algn="l"/>
                </a:tabLst>
              </a:pPr>
              <a:r>
                <a:rPr lang="en-GB" sz="2000" dirty="0" smtClean="0">
                  <a:solidFill>
                    <a:schemeClr val="tx2">
                      <a:shade val="75000"/>
                    </a:schemeClr>
                  </a:solidFill>
                  <a:latin typeface="+mj-lt"/>
                </a:rPr>
                <a:t>Goal for distributed file systems is usually performance comparable to local file system.</a:t>
              </a:r>
            </a:p>
            <a:p>
              <a:pPr>
                <a:lnSpc>
                  <a:spcPct val="150000"/>
                </a:lnSpc>
                <a:buFont typeface="Arial" pitchFamily="34" charset="0"/>
                <a:buChar char="•"/>
              </a:pPr>
              <a:r>
                <a:rPr lang="en-US" sz="2000" dirty="0" smtClean="0">
                  <a:solidFill>
                    <a:schemeClr val="tx2">
                      <a:shade val="75000"/>
                    </a:schemeClr>
                  </a:solidFill>
                  <a:latin typeface="+mj-lt"/>
                </a:rPr>
                <a:t>The techniques used for the implementation of file services are an important part of the design of distributed systems.</a:t>
              </a:r>
              <a:endParaRPr lang="en-GB" sz="2000" dirty="0" smtClean="0">
                <a:solidFill>
                  <a:schemeClr val="tx2">
                    <a:shade val="75000"/>
                  </a:schemeClr>
                </a:solidFill>
                <a:latin typeface="+mj-lt"/>
              </a:endParaRPr>
            </a:p>
          </p:txBody>
        </p:sp>
      </p:grpSp>
      <p:sp>
        <p:nvSpPr>
          <p:cNvPr id="6" name="Rectangle 3"/>
          <p:cNvSpPr>
            <a:spLocks noGrp="1" noChangeArrowheads="1"/>
          </p:cNvSpPr>
          <p:nvPr>
            <p:ph idx="1"/>
          </p:nvPr>
        </p:nvSpPr>
        <p:spPr>
          <a:xfrm>
            <a:off x="762000" y="1600203"/>
            <a:ext cx="2133600" cy="4343398"/>
          </a:xfrm>
        </p:spPr>
        <p:txBody>
          <a:bodyPr>
            <a:normAutofit fontScale="85000" lnSpcReduction="10000"/>
          </a:bodyPr>
          <a:lstStyle/>
          <a:p>
            <a:pPr>
              <a:lnSpc>
                <a:spcPct val="150000"/>
              </a:lnSpc>
            </a:pPr>
            <a:r>
              <a:rPr lang="en-GB" sz="2400" dirty="0" smtClean="0"/>
              <a:t>Transparency</a:t>
            </a:r>
          </a:p>
          <a:p>
            <a:pPr>
              <a:lnSpc>
                <a:spcPct val="150000"/>
              </a:lnSpc>
            </a:pPr>
            <a:r>
              <a:rPr lang="en-GB" sz="2400" dirty="0" smtClean="0"/>
              <a:t>Concurrency</a:t>
            </a:r>
          </a:p>
          <a:p>
            <a:pPr>
              <a:lnSpc>
                <a:spcPct val="150000"/>
              </a:lnSpc>
            </a:pPr>
            <a:r>
              <a:rPr lang="en-GB" sz="2400" dirty="0" smtClean="0"/>
              <a:t>Replication</a:t>
            </a:r>
          </a:p>
          <a:p>
            <a:pPr>
              <a:lnSpc>
                <a:spcPct val="150000"/>
              </a:lnSpc>
            </a:pPr>
            <a:r>
              <a:rPr lang="en-GB" sz="2400" dirty="0" smtClean="0"/>
              <a:t>Heterogeneity</a:t>
            </a:r>
          </a:p>
          <a:p>
            <a:pPr>
              <a:lnSpc>
                <a:spcPct val="150000"/>
              </a:lnSpc>
            </a:pPr>
            <a:r>
              <a:rPr lang="en-GB" sz="2400" dirty="0" smtClean="0"/>
              <a:t>Fault tolerance</a:t>
            </a:r>
          </a:p>
          <a:p>
            <a:pPr>
              <a:lnSpc>
                <a:spcPct val="150000"/>
              </a:lnSpc>
            </a:pPr>
            <a:r>
              <a:rPr lang="en-GB" sz="2400" dirty="0" smtClean="0"/>
              <a:t>Consistency</a:t>
            </a:r>
          </a:p>
          <a:p>
            <a:pPr>
              <a:lnSpc>
                <a:spcPct val="150000"/>
              </a:lnSpc>
            </a:pPr>
            <a:r>
              <a:rPr lang="en-GB" sz="2400" dirty="0" smtClean="0"/>
              <a:t>Security</a:t>
            </a:r>
          </a:p>
          <a:p>
            <a:pPr>
              <a:lnSpc>
                <a:spcPct val="150000"/>
              </a:lnSpc>
            </a:pPr>
            <a:r>
              <a:rPr lang="en-GB" sz="2400" dirty="0" smtClean="0"/>
              <a:t>Efficiency..</a:t>
            </a:r>
          </a:p>
        </p:txBody>
      </p:sp>
      <p:grpSp>
        <p:nvGrpSpPr>
          <p:cNvPr id="33" name="Group 32"/>
          <p:cNvGrpSpPr/>
          <p:nvPr/>
        </p:nvGrpSpPr>
        <p:grpSpPr>
          <a:xfrm>
            <a:off x="15075" y="6400800"/>
            <a:ext cx="9281325" cy="459590"/>
            <a:chOff x="15075" y="6400800"/>
            <a:chExt cx="9281325" cy="459590"/>
          </a:xfrm>
        </p:grpSpPr>
        <p:sp>
          <p:nvSpPr>
            <p:cNvPr id="34" name="Rectangle 33"/>
            <p:cNvSpPr/>
            <p:nvPr/>
          </p:nvSpPr>
          <p:spPr>
            <a:xfrm>
              <a:off x="15075" y="6400800"/>
              <a:ext cx="9144000" cy="459590"/>
            </a:xfrm>
            <a:prstGeom prst="rect">
              <a:avLst/>
            </a:prstGeom>
            <a:solidFill>
              <a:schemeClr val="accent3">
                <a:lumMod val="50000"/>
              </a:schemeClr>
            </a:solidFill>
            <a:ln>
              <a:solidFill>
                <a:srgbClr val="1A1422"/>
              </a:solidFill>
            </a:ln>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dirty="0"/>
            </a:p>
          </p:txBody>
        </p:sp>
        <p:sp>
          <p:nvSpPr>
            <p:cNvPr id="35" name="Rounded Rectangle 34"/>
            <p:cNvSpPr/>
            <p:nvPr/>
          </p:nvSpPr>
          <p:spPr bwMode="auto">
            <a:xfrm flipV="1">
              <a:off x="76200" y="6477000"/>
              <a:ext cx="8342977" cy="236786"/>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6" name="TextBox 35"/>
            <p:cNvSpPr txBox="1"/>
            <p:nvPr/>
          </p:nvSpPr>
          <p:spPr>
            <a:xfrm>
              <a:off x="8301120" y="6477000"/>
              <a:ext cx="995280" cy="307777"/>
            </a:xfrm>
            <a:prstGeom prst="rect">
              <a:avLst/>
            </a:prstGeom>
            <a:noFill/>
          </p:spPr>
          <p:txBody>
            <a:bodyPr wrap="square" rtlCol="0">
              <a:spAutoFit/>
            </a:bodyPr>
            <a:lstStyle/>
            <a:p>
              <a:pPr algn="ctr"/>
              <a:r>
                <a:rPr lang="en-US" altLang="ko-KR" sz="1400" dirty="0" smtClean="0">
                  <a:solidFill>
                    <a:schemeClr val="bg1"/>
                  </a:solidFill>
                  <a:latin typeface="Comic Sans MS" pitchFamily="66" charset="0"/>
                  <a:cs typeface="Arial" pitchFamily="34" charset="0"/>
                </a:rPr>
                <a:t>Intro</a:t>
              </a:r>
            </a:p>
          </p:txBody>
        </p:sp>
        <p:sp>
          <p:nvSpPr>
            <p:cNvPr id="37" name="Rounded Rectangle 36"/>
            <p:cNvSpPr/>
            <p:nvPr/>
          </p:nvSpPr>
          <p:spPr bwMode="auto">
            <a:xfrm>
              <a:off x="76200" y="6477000"/>
              <a:ext cx="8339328" cy="237744"/>
            </a:xfrm>
            <a:prstGeom prst="roundRect">
              <a:avLst/>
            </a:prstGeom>
            <a:gradFill>
              <a:gsLst>
                <a:gs pos="0">
                  <a:srgbClr val="FFF200"/>
                </a:gs>
                <a:gs pos="45000">
                  <a:srgbClr val="FF7A00"/>
                </a:gs>
              </a:gsLst>
              <a:lin ang="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extLst>
      <p:ext uri="{BB962C8B-B14F-4D97-AF65-F5344CB8AC3E}">
        <p14:creationId xmlns:p14="http://schemas.microsoft.com/office/powerpoint/2010/main" val="278326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lef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wipe(left)">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90600"/>
            <a:ext cx="7315200" cy="4343398"/>
          </a:xfrm>
        </p:spPr>
        <p:txBody>
          <a:bodyPr/>
          <a:lstStyle/>
          <a:p>
            <a:endParaRPr lang="en-US" dirty="0"/>
          </a:p>
        </p:txBody>
      </p:sp>
      <p:grpSp>
        <p:nvGrpSpPr>
          <p:cNvPr id="4" name="Group 10"/>
          <p:cNvGrpSpPr/>
          <p:nvPr/>
        </p:nvGrpSpPr>
        <p:grpSpPr>
          <a:xfrm>
            <a:off x="1600200" y="1981200"/>
            <a:ext cx="5943600" cy="2590801"/>
            <a:chOff x="1926921" y="2133600"/>
            <a:chExt cx="5373665" cy="2362200"/>
          </a:xfrm>
        </p:grpSpPr>
        <p:sp>
          <p:nvSpPr>
            <p:cNvPr id="9" name="Round Diagonal Corner Rectangle 8"/>
            <p:cNvSpPr/>
            <p:nvPr/>
          </p:nvSpPr>
          <p:spPr>
            <a:xfrm>
              <a:off x="1926921" y="2666999"/>
              <a:ext cx="5373665" cy="1828801"/>
            </a:xfrm>
            <a:prstGeom prst="round2Diag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4400" b="1" dirty="0" smtClean="0">
                  <a:solidFill>
                    <a:schemeClr val="accent3">
                      <a:lumMod val="50000"/>
                    </a:schemeClr>
                  </a:solidFill>
                  <a:effectLst>
                    <a:glow rad="63500">
                      <a:schemeClr val="accent5">
                        <a:satMod val="175000"/>
                        <a:alpha val="40000"/>
                      </a:schemeClr>
                    </a:glow>
                    <a:reflection blurRad="6350" stA="55000" endA="300" endPos="45500" dir="5400000" sy="-100000" algn="bl" rotWithShape="0"/>
                  </a:effectLst>
                  <a:latin typeface="Century" pitchFamily="18" charset="0"/>
                </a:rPr>
                <a:t>File service architecture</a:t>
              </a:r>
              <a:endParaRPr lang="en-US" sz="4400" b="1" dirty="0" smtClean="0">
                <a:solidFill>
                  <a:schemeClr val="accent3">
                    <a:lumMod val="50000"/>
                  </a:schemeClr>
                </a:solidFill>
                <a:effectLst>
                  <a:glow rad="63500">
                    <a:schemeClr val="accent5">
                      <a:satMod val="175000"/>
                      <a:alpha val="40000"/>
                    </a:schemeClr>
                  </a:glow>
                  <a:reflection blurRad="6350" stA="55000" endA="300" endPos="45500" dir="5400000" sy="-100000" algn="bl" rotWithShape="0"/>
                </a:effectLst>
                <a:latin typeface="Century" pitchFamily="18" charset="0"/>
              </a:endParaRPr>
            </a:p>
          </p:txBody>
        </p:sp>
        <p:sp>
          <p:nvSpPr>
            <p:cNvPr id="10" name="Rounded Rectangle 9"/>
            <p:cNvSpPr/>
            <p:nvPr/>
          </p:nvSpPr>
          <p:spPr>
            <a:xfrm>
              <a:off x="3993715" y="2133600"/>
              <a:ext cx="1066800" cy="533400"/>
            </a:xfrm>
            <a:prstGeom prst="roundRect">
              <a:avLst/>
            </a:prstGeom>
            <a:ln w="28575"/>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smtClean="0">
                  <a:solidFill>
                    <a:schemeClr val="accent3">
                      <a:lumMod val="50000"/>
                    </a:schemeClr>
                  </a:solidFill>
                  <a:effectLst>
                    <a:glow rad="63500">
                      <a:schemeClr val="accent5">
                        <a:satMod val="175000"/>
                        <a:alpha val="40000"/>
                      </a:schemeClr>
                    </a:glow>
                  </a:effectLst>
                  <a:latin typeface="Century" pitchFamily="18" charset="0"/>
                </a:rPr>
                <a:t>part2</a:t>
              </a:r>
              <a:endParaRPr lang="en-US" sz="2000" b="1" dirty="0">
                <a:solidFill>
                  <a:schemeClr val="accent3">
                    <a:lumMod val="50000"/>
                  </a:schemeClr>
                </a:solidFill>
                <a:effectLst>
                  <a:glow rad="63500">
                    <a:schemeClr val="accent5">
                      <a:satMod val="175000"/>
                      <a:alpha val="40000"/>
                    </a:schemeClr>
                  </a:glow>
                </a:effectLst>
                <a:latin typeface="Century" pitchFamily="18"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CertAppr">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1_CertAppr">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Distributed_fileSys2</Template>
  <TotalTime>20854</TotalTime>
  <Words>3075</Words>
  <Application>Microsoft Office PowerPoint</Application>
  <PresentationFormat>On-screen Show (4:3)</PresentationFormat>
  <Paragraphs>388</Paragraphs>
  <Slides>37</Slides>
  <Notes>2</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CertAppr</vt:lpstr>
      <vt:lpstr>1_CertAppr</vt:lpstr>
      <vt:lpstr>PowerPoint Presentation</vt:lpstr>
      <vt:lpstr>PowerPoint Presentation</vt:lpstr>
      <vt:lpstr>PowerPoint Presentation</vt:lpstr>
      <vt:lpstr>Definition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Responsibilities of various modules</vt:lpstr>
      <vt:lpstr>Responsibilities of various modules</vt:lpstr>
      <vt:lpstr>PowerPoint Presentation</vt:lpstr>
      <vt:lpstr>DFS: Case Studies </vt:lpstr>
      <vt:lpstr>PowerPoint Presentation</vt:lpstr>
      <vt:lpstr> Sun NFS </vt:lpstr>
      <vt:lpstr>Figure 12.8.NFS architecture</vt:lpstr>
      <vt:lpstr>  Virtual file system </vt:lpstr>
      <vt:lpstr>  File  handle </vt:lpstr>
      <vt:lpstr>NFS server operations </vt:lpstr>
      <vt:lpstr>PowerPoint Presentation</vt:lpstr>
      <vt:lpstr>Mount service</vt:lpstr>
      <vt:lpstr>PowerPoint Presentation</vt:lpstr>
      <vt:lpstr> Hard versus soft mounts </vt:lpstr>
      <vt:lpstr> Automounter </vt:lpstr>
      <vt:lpstr>Securing NFS with Kerberos</vt:lpstr>
      <vt:lpstr> NFS optimization - server caching </vt:lpstr>
      <vt:lpstr>PowerPoint Presentation</vt:lpstr>
      <vt:lpstr> NFS optimization - client caching </vt:lpstr>
      <vt:lpstr>Timestamp-based to validate cached blocks before use: A cache entry is valid at time T if this statement is true</vt:lpstr>
      <vt:lpstr>PowerPoint Presentation</vt:lpstr>
      <vt:lpstr>NFS performance</vt:lpstr>
      <vt:lpstr>NFS summary</vt:lpstr>
      <vt:lpstr>PowerPoint Presentation</vt:lpstr>
      <vt:lpstr>PowerPoint Presentation</vt:lpstr>
      <vt:lpstr>PowerPoint Presentation</vt:lpstr>
    </vt:vector>
  </TitlesOfParts>
  <Company>PARANDCO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PARAND</dc:creator>
  <cp:lastModifiedBy>ali</cp:lastModifiedBy>
  <cp:revision>424</cp:revision>
  <dcterms:created xsi:type="dcterms:W3CDTF">2009-01-12T17:46:58Z</dcterms:created>
  <dcterms:modified xsi:type="dcterms:W3CDTF">2014-11-13T12:09:28Z</dcterms:modified>
</cp:coreProperties>
</file>