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335" r:id="rId2"/>
    <p:sldId id="262" r:id="rId3"/>
    <p:sldId id="265" r:id="rId4"/>
    <p:sldId id="266" r:id="rId5"/>
    <p:sldId id="273" r:id="rId6"/>
    <p:sldId id="275" r:id="rId7"/>
    <p:sldId id="276" r:id="rId8"/>
    <p:sldId id="277" r:id="rId9"/>
    <p:sldId id="278" r:id="rId10"/>
    <p:sldId id="282" r:id="rId11"/>
    <p:sldId id="283" r:id="rId12"/>
    <p:sldId id="285" r:id="rId13"/>
    <p:sldId id="286" r:id="rId14"/>
    <p:sldId id="287" r:id="rId15"/>
    <p:sldId id="288" r:id="rId16"/>
    <p:sldId id="290" r:id="rId17"/>
    <p:sldId id="291" r:id="rId18"/>
    <p:sldId id="292" r:id="rId19"/>
    <p:sldId id="293" r:id="rId20"/>
    <p:sldId id="295" r:id="rId21"/>
    <p:sldId id="296" r:id="rId22"/>
    <p:sldId id="299" r:id="rId23"/>
    <p:sldId id="300" r:id="rId24"/>
    <p:sldId id="302" r:id="rId25"/>
    <p:sldId id="301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2" r:id="rId35"/>
    <p:sldId id="314" r:id="rId36"/>
    <p:sldId id="315" r:id="rId37"/>
    <p:sldId id="316" r:id="rId38"/>
    <p:sldId id="328" r:id="rId39"/>
    <p:sldId id="329" r:id="rId40"/>
    <p:sldId id="330" r:id="rId41"/>
    <p:sldId id="331" r:id="rId42"/>
    <p:sldId id="332" r:id="rId43"/>
    <p:sldId id="298" r:id="rId44"/>
    <p:sldId id="297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99"/>
    <a:srgbClr val="FF3399"/>
    <a:srgbClr val="9B2337"/>
    <a:srgbClr val="4D4D4D"/>
    <a:srgbClr val="777777"/>
    <a:srgbClr val="7C4255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36" autoAdjust="0"/>
  </p:normalViewPr>
  <p:slideViewPr>
    <p:cSldViewPr>
      <p:cViewPr>
        <p:scale>
          <a:sx n="60" d="100"/>
          <a:sy n="60" d="100"/>
        </p:scale>
        <p:origin x="-780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037907E-9917-46B7-8816-3E857CB65919}" type="datetimeFigureOut">
              <a:rPr lang="en-US"/>
              <a:pPr>
                <a:defRPr/>
              </a:pPr>
              <a:t>12/3/2016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8C215D8-FB51-4860-86BB-57FBB4F4E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5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76B3FD-7159-4684-BAB9-4731C7F91655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215D8-FB51-4860-86BB-57FBB4F4E6C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9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7086600" cy="533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75475" y="6524625"/>
            <a:ext cx="2133600" cy="476250"/>
          </a:xfrm>
        </p:spPr>
        <p:txBody>
          <a:bodyPr/>
          <a:lstStyle>
            <a:lvl1pPr algn="ctr">
              <a:defRPr sz="2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BFD5A2-5710-4263-8B09-B6860310F1BF}" type="slidenum">
              <a:rPr lang="en-US"/>
              <a:pPr>
                <a:defRPr/>
              </a:pPr>
              <a:t>‹#›</a:t>
            </a:fld>
            <a:r>
              <a:rPr lang="en-US" dirty="0"/>
              <a:t>/71</a:t>
            </a:r>
          </a:p>
        </p:txBody>
      </p:sp>
    </p:spTree>
    <p:extLst>
      <p:ext uri="{BB962C8B-B14F-4D97-AF65-F5344CB8AC3E}">
        <p14:creationId xmlns:p14="http://schemas.microsoft.com/office/powerpoint/2010/main" val="418608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3407F-E923-423F-B095-CED7A771E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2AD89-B487-47CD-B36A-2DBF6375B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57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tific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400" y="990600"/>
            <a:ext cx="7315200" cy="304800"/>
          </a:xfrm>
        </p:spPr>
        <p:txBody>
          <a:bodyPr wrap="none" anchor="ctr" anchorCtr="0"/>
          <a:lstStyle>
            <a:lvl1pPr marL="0" indent="0" algn="ctr">
              <a:buNone/>
              <a:defRPr sz="1400" cap="all" baseline="0">
                <a:solidFill>
                  <a:schemeClr val="tx2">
                    <a:shade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1"/>
          </p:nvPr>
        </p:nvSpPr>
        <p:spPr>
          <a:xfrm>
            <a:off x="914400" y="1752600"/>
            <a:ext cx="7315200" cy="304800"/>
          </a:xfrm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buFontTx/>
              <a:buNone/>
              <a:defRPr sz="1400">
                <a:solidFill>
                  <a:schemeClr val="tx2">
                    <a:shade val="50000"/>
                  </a:schemeClr>
                </a:solidFill>
                <a:latin typeface="+mj-lt"/>
              </a:defRPr>
            </a:lvl1pPr>
            <a:lvl2pPr indent="0">
              <a:spcBef>
                <a:spcPts val="0"/>
              </a:spcBef>
              <a:buFontTx/>
              <a:buNone/>
              <a:defRPr/>
            </a:lvl2pPr>
            <a:lvl3pPr indent="0">
              <a:spcBef>
                <a:spcPts val="0"/>
              </a:spcBef>
              <a:buFontTx/>
              <a:buNone/>
              <a:defRPr/>
            </a:lvl3pPr>
            <a:lvl4pPr indent="0">
              <a:spcBef>
                <a:spcPts val="0"/>
              </a:spcBef>
              <a:buFontTx/>
              <a:buNone/>
              <a:defRPr/>
            </a:lvl4pPr>
            <a:lvl5pPr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body" sz="quarter" idx="12"/>
          </p:nvPr>
        </p:nvSpPr>
        <p:spPr>
          <a:xfrm>
            <a:off x="914400" y="4061636"/>
            <a:ext cx="7315200" cy="205563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50">
                <a:solidFill>
                  <a:schemeClr val="tx2">
                    <a:shade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>
            <a:spLocks noGrp="1"/>
          </p:cNvSpPr>
          <p:nvPr>
            <p:ph type="body" sz="quarter" idx="13"/>
          </p:nvPr>
        </p:nvSpPr>
        <p:spPr>
          <a:xfrm>
            <a:off x="914400" y="4267200"/>
            <a:ext cx="7315200" cy="357963"/>
          </a:xfrm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buFontTx/>
              <a:buNone/>
              <a:defRPr sz="1800" cap="all" baseline="0">
                <a:solidFill>
                  <a:schemeClr val="tx2">
                    <a:shade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>
            <a:spLocks noGrp="1"/>
          </p:cNvSpPr>
          <p:nvPr>
            <p:ph type="body" sz="quarter" idx="14"/>
          </p:nvPr>
        </p:nvSpPr>
        <p:spPr>
          <a:xfrm>
            <a:off x="914400" y="4637567"/>
            <a:ext cx="7315200" cy="228600"/>
          </a:xfrm>
        </p:spPr>
        <p:txBody>
          <a:bodyPr wrap="non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400">
                <a:solidFill>
                  <a:schemeClr val="tx2">
                    <a:shade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>
            <a:spLocks noGrp="1"/>
          </p:cNvSpPr>
          <p:nvPr>
            <p:ph type="body" sz="quarter" idx="15"/>
          </p:nvPr>
        </p:nvSpPr>
        <p:spPr>
          <a:xfrm>
            <a:off x="914400" y="5638800"/>
            <a:ext cx="7315200" cy="228600"/>
          </a:xfrm>
        </p:spPr>
        <p:txBody>
          <a:bodyPr wrap="non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solidFill>
                  <a:schemeClr val="tx2">
                    <a:shade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914400" y="3276600"/>
            <a:ext cx="7315200" cy="774405"/>
          </a:xfrm>
        </p:spPr>
        <p:txBody>
          <a:bodyPr wrap="square" anchor="b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4400" kern="1200" cap="all" baseline="0">
                <a:solidFill>
                  <a:schemeClr val="tx2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43200" y="3276600"/>
            <a:ext cx="7315200" cy="45720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6" name="Picture 15" descr="Untitled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339328" cy="604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6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125" y="6309320"/>
            <a:ext cx="2133600" cy="432048"/>
          </a:xfrm>
        </p:spPr>
        <p:txBody>
          <a:bodyPr/>
          <a:lstStyle>
            <a:lvl1pPr algn="r">
              <a:defRPr sz="2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6E2840-41D0-41D4-B95D-D54DEA909A99}" type="slidenum">
              <a:rPr lang="en-US"/>
              <a:pPr>
                <a:defRPr/>
              </a:pPr>
              <a:t>‹#›</a:t>
            </a:fld>
            <a:r>
              <a:rPr lang="en-US" dirty="0"/>
              <a:t>/71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308304" y="638132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0BFD5A2-5710-4263-8B09-B686031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4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A4AFC-B689-440B-9649-DF4E8512B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4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DF9B2-048F-41CA-8BDE-522EE7E31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5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9A183-A334-41B9-85B0-5F5030749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0F2B-BC73-4E2D-A894-83E14E22F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4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B1B44-2C32-40B0-A4D0-6FDDA03B7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8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9526E-E95A-4D2A-A0BB-85F6AD51E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2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A6A5A-DD4E-4372-A40B-08D77A684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7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6FDC8D7-69AA-47CE-94F7-843FC6323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i="1">
          <a:solidFill>
            <a:srgbClr val="9B233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 i="1">
          <a:solidFill>
            <a:srgbClr val="9B2337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 i="1">
          <a:solidFill>
            <a:srgbClr val="9B2337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 i="1">
          <a:solidFill>
            <a:srgbClr val="9B2337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 i="1">
          <a:solidFill>
            <a:srgbClr val="9B233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9B233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9B233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9B233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9B2337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rgbClr val="9B2337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9B2337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rgbClr val="9B2337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b="1">
          <a:solidFill>
            <a:srgbClr val="9B2337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rgbClr val="9B233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9B233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9B233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9B233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9B233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9234" y="0"/>
            <a:ext cx="9293234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11430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/>
          </a:bodyPr>
          <a:lstStyle/>
          <a:p>
            <a:pPr algn="ctr"/>
            <a:r>
              <a:rPr lang="en-US" altLang="en-US" sz="4800" dirty="0" smtClean="0"/>
              <a:t>Time and Global States</a:t>
            </a:r>
            <a:endParaRPr lang="en-US" sz="4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2209800"/>
            <a:ext cx="6324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based on Distributed Systems: Concepts and Design, Edition 5</a:t>
            </a:r>
          </a:p>
          <a:p>
            <a:pPr algn="ctr"/>
            <a:r>
              <a:rPr lang="en-GB" sz="36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endParaRPr lang="en-US" sz="3600" b="1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sz="36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Ali </a:t>
            </a:r>
            <a:r>
              <a:rPr lang="en-US" sz="32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Fanian</a:t>
            </a:r>
            <a:endParaRPr lang="en-US" sz="3200" b="1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2000" b="1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sz="2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Isfahan University of Technology</a:t>
            </a:r>
          </a:p>
          <a:p>
            <a:pPr algn="ctr"/>
            <a:r>
              <a:rPr lang="en-US" sz="20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www.Fanian.iut.ac.ir</a:t>
            </a:r>
            <a:endParaRPr lang="en-US" sz="3200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642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152400"/>
            <a:ext cx="8964612" cy="609600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Internal </a:t>
            </a:r>
            <a:r>
              <a:rPr lang="en-US" altLang="en-US" sz="4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Synchronization</a:t>
            </a:r>
            <a:endParaRPr lang="en-US" altLang="en-US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88C6A4-5206-45A0-8B63-D03336CCD092}" type="slidenum">
              <a:rPr lang="en-US" altLang="en-US">
                <a:solidFill>
                  <a:schemeClr val="bg1"/>
                </a:solidFill>
              </a:rPr>
              <a:pPr eaLnBrk="1" hangingPunct="1"/>
              <a:t>10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196752"/>
            <a:ext cx="79057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152400"/>
            <a:ext cx="8964612" cy="6096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Synchronization in a synchronous system</a:t>
            </a:r>
            <a:endParaRPr lang="en-US" altLang="en-US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7848600" cy="5021263"/>
          </a:xfrm>
        </p:spPr>
        <p:txBody>
          <a:bodyPr/>
          <a:lstStyle/>
          <a:p>
            <a:pPr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There is always a minimum transmission time, min.</a:t>
            </a:r>
          </a:p>
          <a:p>
            <a:pPr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It is obtained if no other processes executed and no other network traffic existed.</a:t>
            </a:r>
          </a:p>
          <a:p>
            <a:pPr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There is also an upper bound max on the time taken to transmit any message.</a:t>
            </a:r>
          </a:p>
          <a:p>
            <a:pPr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Uncertainty in the message transmission time = u, </a:t>
            </a:r>
          </a:p>
          <a:p>
            <a:pPr marL="1371600" lvl="3" indent="0">
              <a:buFontTx/>
              <a:buNone/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		u = (max–min)</a:t>
            </a:r>
          </a:p>
          <a:p>
            <a:pPr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If the receiver sets its clock to be t + min, then the clock skew may be as much as u.</a:t>
            </a:r>
          </a:p>
          <a:p>
            <a:pPr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If it sets its clock to t + max, the skew may be as large as u.</a:t>
            </a:r>
          </a:p>
          <a:p>
            <a:pPr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If it sets its clock to the halfway point, t + (max + min) /  2 , then the skew is at most u / 2.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D67823-A2BC-4FAE-A386-FE573F2C435A}" type="slidenum">
              <a:rPr lang="en-US" altLang="en-US">
                <a:solidFill>
                  <a:schemeClr val="bg1"/>
                </a:solidFill>
              </a:rPr>
              <a:pPr eaLnBrk="1" hangingPunct="1"/>
              <a:t>11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36050" cy="6096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Cristian’s method for synchronizing clocks</a:t>
            </a:r>
            <a:endParaRPr lang="en-US" altLang="en-US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539824" y="980728"/>
            <a:ext cx="7848600" cy="5184576"/>
          </a:xfrm>
          <a:blipFill rotWithShape="1">
            <a:blip r:embed="rId2"/>
            <a:stretch>
              <a:fillRect l="-855" r="-1166" b="-8000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3575050"/>
            <a:ext cx="59340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8D7FE2-8166-4630-9B45-ABCE11FC0623}" type="slidenum">
              <a:rPr lang="en-US" altLang="en-US">
                <a:solidFill>
                  <a:schemeClr val="bg1"/>
                </a:solidFill>
              </a:rPr>
              <a:pPr eaLnBrk="1" hangingPunct="1"/>
              <a:t>12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36050" cy="6096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Cristian’s method for synchronizing clocks</a:t>
            </a:r>
            <a:endParaRPr lang="en-US" altLang="en-US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CBB730-11D5-4297-9841-0563DD238A0F}" type="slidenum">
              <a:rPr lang="en-US" altLang="en-US">
                <a:solidFill>
                  <a:schemeClr val="bg1"/>
                </a:solidFill>
              </a:rPr>
              <a:pPr eaLnBrk="1" hangingPunct="1"/>
              <a:t>13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124744"/>
            <a:ext cx="79057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36050" cy="6096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Cristian’s method for synchronizing clocks</a:t>
            </a:r>
            <a:endParaRPr lang="en-US" altLang="en-US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93B2B9-818E-4B2B-9711-FE438459CDAD}" type="slidenum">
              <a:rPr lang="en-US" altLang="en-US">
                <a:solidFill>
                  <a:schemeClr val="bg1"/>
                </a:solidFill>
              </a:rPr>
              <a:pPr eaLnBrk="1" hangingPunct="1"/>
              <a:t>14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166813"/>
            <a:ext cx="79057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2400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Discussion of Cristian’s algorithm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7848600" cy="540067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Single time server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might fail and thus render synchronization temporarily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impossible.</a:t>
            </a:r>
          </a:p>
          <a:p>
            <a:pPr lvl="1">
              <a:lnSpc>
                <a:spcPct val="150000"/>
              </a:lnSpc>
              <a:defRPr/>
            </a:pP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Cristian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suggested,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that time should be provided by a group of synchronized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time servers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, each with a receiver for UTC time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signals.</a:t>
            </a:r>
          </a:p>
          <a:p>
            <a:pPr lvl="1">
              <a:lnSpc>
                <a:spcPct val="150000"/>
              </a:lnSpc>
              <a:defRPr/>
            </a:pP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For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example, a client could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multicast its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request to all servers and use only the first reply obtained.</a:t>
            </a:r>
          </a:p>
          <a:p>
            <a:pPr>
              <a:lnSpc>
                <a:spcPct val="150000"/>
              </a:lnSpc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Faulty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time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server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: These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problems were beyond the scope of the work described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by Cristian,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which assumes that sources of external time signals are self-checking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</a:t>
            </a:r>
            <a:endParaRPr lang="en-US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266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395CDD-8CEC-46E5-8F01-F244D6BD3808}" type="slidenum">
              <a:rPr lang="en-US" altLang="en-US">
                <a:solidFill>
                  <a:schemeClr val="bg1"/>
                </a:solidFill>
              </a:rPr>
              <a:pPr eaLnBrk="1" hangingPunct="1"/>
              <a:t>15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Berkeley algorithm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7848600" cy="5400675"/>
          </a:xfrm>
        </p:spPr>
        <p:txBody>
          <a:bodyPr/>
          <a:lstStyle/>
          <a:p>
            <a:pPr>
              <a:defRPr/>
            </a:pPr>
            <a:r>
              <a:rPr lang="en-US" b="0" i="1" dirty="0" err="1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Gusella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and </a:t>
            </a:r>
            <a:r>
              <a:rPr lang="en-US" b="0" i="1" dirty="0" err="1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Zatti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describe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an algorithm for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internal synchronization.</a:t>
            </a:r>
          </a:p>
          <a:p>
            <a:pPr>
              <a:defRPr/>
            </a:pP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 coordinator computer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is chosen to act as the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master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</a:t>
            </a:r>
          </a:p>
          <a:p>
            <a:pPr>
              <a:defRPr/>
            </a:pP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his computer periodically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polls the other computers whose clocks are to be synchronized,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called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slaves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</a:t>
            </a:r>
          </a:p>
          <a:p>
            <a:pPr>
              <a:defRPr/>
            </a:pP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slaves send back their clock values to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it.</a:t>
            </a:r>
          </a:p>
          <a:p>
            <a:pPr>
              <a:defRPr/>
            </a:pP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master estimates their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local clock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times by observing the round-trip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times and it averages the values obtained.</a:t>
            </a:r>
          </a:p>
          <a:p>
            <a:pPr>
              <a:defRPr/>
            </a:pP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Instead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of sending the updated current time back to the other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computers,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master sends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 amount by which each individual slave’s clock requires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adjustment.</a:t>
            </a:r>
          </a:p>
          <a:p>
            <a:pPr>
              <a:defRPr/>
            </a:pP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This can be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 positive or negative value.</a:t>
            </a:r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A4E028-BFDD-4489-A4DC-0DFCE879E2E1}" type="slidenum">
              <a:rPr lang="en-US" altLang="en-US">
                <a:solidFill>
                  <a:schemeClr val="bg1"/>
                </a:solidFill>
              </a:rPr>
              <a:pPr eaLnBrk="1" hangingPunct="1"/>
              <a:t>16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Berkeley algorithm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7848600" cy="540067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 Berkeley algorithm eliminates readings from faulty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clocks.</a:t>
            </a:r>
          </a:p>
          <a:p>
            <a:pPr lvl="1">
              <a:lnSpc>
                <a:spcPct val="150000"/>
              </a:lnSpc>
              <a:defRPr/>
            </a:pP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subset is chosen of clocks that do not differ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from one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another by more than a specified amount, and the average is taken of readings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from only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these clocks.</a:t>
            </a:r>
          </a:p>
          <a:p>
            <a:pPr>
              <a:lnSpc>
                <a:spcPct val="150000"/>
              </a:lnSpc>
              <a:defRPr/>
            </a:pP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If the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master fail, then another can be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elected.</a:t>
            </a:r>
          </a:p>
          <a:p>
            <a:pPr>
              <a:lnSpc>
                <a:spcPct val="150000"/>
              </a:lnSpc>
              <a:defRPr/>
            </a:pP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hese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are not guaranteed to elect a new master in bounded time,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so the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difference between two clocks would be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unbounded.</a:t>
            </a:r>
            <a:endParaRPr lang="en-US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297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DC9416-1E0F-4BEA-A0E9-CE9C07880DB6}" type="slidenum">
              <a:rPr lang="en-US" altLang="en-US">
                <a:solidFill>
                  <a:schemeClr val="bg1"/>
                </a:solidFill>
              </a:rPr>
              <a:pPr eaLnBrk="1" hangingPunct="1"/>
              <a:t>17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network time protocol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7848600" cy="540067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Cristian’s method and the Berkeley algorithm are intended primarily for use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within intranets.</a:t>
            </a:r>
          </a:p>
          <a:p>
            <a:pPr>
              <a:lnSpc>
                <a:spcPct val="150000"/>
              </a:lnSpc>
              <a:defRPr/>
            </a:pP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 NTP defines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an architecture for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 time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service and a protocol to distribute time information over the Internet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</a:t>
            </a:r>
            <a:endParaRPr lang="en-US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07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320B9D-EB5A-41F3-B383-3EC6E854AAEF}" type="slidenum">
              <a:rPr lang="en-US" altLang="en-US">
                <a:solidFill>
                  <a:schemeClr val="bg1"/>
                </a:solidFill>
              </a:rPr>
              <a:pPr eaLnBrk="1" hangingPunct="1"/>
              <a:t>18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network time protocol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644900"/>
            <a:ext cx="8137525" cy="223202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Primary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servers occupy stratum 1: they are at the root.</a:t>
            </a:r>
          </a:p>
          <a:p>
            <a:pPr>
              <a:lnSpc>
                <a:spcPct val="150000"/>
              </a:lnSpc>
              <a:defRPr/>
            </a:pP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Stratum 2 servers are secondary servers that are synchronized directly with the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primary servers;</a:t>
            </a:r>
          </a:p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stratum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3 servers are synchronized with stratum 2 servers, and so on.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 lowest-level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(leaf) servers execute in users’ workstations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</a:t>
            </a:r>
            <a:endParaRPr lang="en-US" sz="1800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188" y="3644900"/>
            <a:ext cx="748982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9B233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9B233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9B233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rgbClr val="9B233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9B233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9B233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9B233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9B233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9B2337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 NTP service is provided by a network of servers located across the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Internet. Primary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servers are connected directly to a time source such as a radio clock receiving UTC; secondary servers are synchronized, ultimately, with primary servers.</a:t>
            </a:r>
          </a:p>
          <a:p>
            <a:pPr>
              <a:lnSpc>
                <a:spcPct val="150000"/>
              </a:lnSpc>
              <a:defRPr/>
            </a:pP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 servers are connected in a logical hierarchy called a synchronization subnet whose levels are called strata.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981075"/>
            <a:ext cx="5467350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F96358-3D41-4C21-9C95-648773CE74F9}" type="slidenum">
              <a:rPr lang="en-US" altLang="en-US">
                <a:solidFill>
                  <a:schemeClr val="bg1"/>
                </a:solidFill>
              </a:rPr>
              <a:pPr eaLnBrk="1" hangingPunct="1"/>
              <a:t>19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Titles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   Introduction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  Clocks, events and process states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  Synchronizing physical clocks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  Logical time and logical clocks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  Global states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  Distributed debugging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  Summary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2" name="Isosceles Triangle 1"/>
          <p:cNvSpPr/>
          <p:nvPr/>
        </p:nvSpPr>
        <p:spPr>
          <a:xfrm rot="16200000" flipV="1">
            <a:off x="819151" y="1403350"/>
            <a:ext cx="88900" cy="730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6200000" flipV="1">
            <a:off x="818357" y="1907381"/>
            <a:ext cx="90488" cy="730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6200000" flipV="1">
            <a:off x="818357" y="2429669"/>
            <a:ext cx="90487" cy="730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6200000" flipV="1">
            <a:off x="819151" y="3995737"/>
            <a:ext cx="88900" cy="730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6200000" flipV="1">
            <a:off x="818357" y="2932906"/>
            <a:ext cx="90488" cy="730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6200000" flipV="1">
            <a:off x="818357" y="3491706"/>
            <a:ext cx="90488" cy="730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6200000" flipV="1">
            <a:off x="818357" y="4517231"/>
            <a:ext cx="90488" cy="730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57C084-AB0E-44C7-90F9-63441A0D9319}" type="slidenum">
              <a:rPr lang="en-US" altLang="en-US">
                <a:solidFill>
                  <a:schemeClr val="bg1"/>
                </a:solidFill>
              </a:rPr>
              <a:pPr eaLnBrk="1" hangingPunct="1"/>
              <a:t>2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network time protocol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064500" cy="5327650"/>
          </a:xfrm>
        </p:spPr>
        <p:txBody>
          <a:bodyPr/>
          <a:lstStyle/>
          <a:p>
            <a:pPr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Multicast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mode is intended for use on a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high-speed LAN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 One or more servers periodically multicasts the time to the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other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computers connected by the LAN, which set their clocks assuming a small delay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</a:t>
            </a:r>
          </a:p>
          <a:p>
            <a:pPr>
              <a:defRPr/>
            </a:pPr>
            <a:endParaRPr lang="en-US" sz="1800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Procedure-call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mode is similar to the operation of </a:t>
            </a:r>
            <a:r>
              <a:rPr lang="en-US" sz="1800" b="0" i="1" dirty="0" err="1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Cristian’s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algorithm. In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this mode, one server accepts requests from other computers,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which it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processes by replying with its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timestamp. This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mode is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suitable where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higher accuracies are required than can be achieved with multicast, or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where multicast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is not supported in hardware.</a:t>
            </a:r>
            <a:endParaRPr lang="en-US" sz="1800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defRPr/>
            </a:pPr>
            <a:endParaRPr lang="en-US" sz="1800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Symmetric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mode is intended for use by the servers that supply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time information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in LANs and by the higher levels (lower strata) of the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synchronization subnet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, where the highest accuracies are to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be achieved.</a:t>
            </a:r>
            <a:r>
              <a:rPr lang="en-US" sz="1800" b="0" dirty="0"/>
              <a:t>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 pair of servers operating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in symmetric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mode exchange messages bearing timing information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</a:t>
            </a:r>
            <a:endParaRPr lang="en-US" sz="1800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DC0957-2E1B-4FDF-920C-B217918F4D0D}" type="slidenum">
              <a:rPr lang="en-US" altLang="en-US">
                <a:solidFill>
                  <a:schemeClr val="bg1"/>
                </a:solidFill>
              </a:rPr>
              <a:pPr eaLnBrk="1" hangingPunct="1"/>
              <a:t>20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network time protocol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064500" cy="5400675"/>
          </a:xfrm>
        </p:spPr>
        <p:txBody>
          <a:bodyPr/>
          <a:lstStyle/>
          <a:p>
            <a:pPr>
              <a:defRPr/>
            </a:pPr>
            <a:endParaRPr lang="en-US" sz="1800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defRPr/>
            </a:pPr>
            <a:endParaRPr lang="en-US" sz="1800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defRPr/>
            </a:pPr>
            <a:endParaRPr lang="en-US" sz="1800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defRPr/>
            </a:pPr>
            <a:endParaRPr lang="en-US" sz="1800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defRPr/>
            </a:pPr>
            <a:endParaRPr lang="en-US" sz="1800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defRPr/>
            </a:pPr>
            <a:endParaRPr lang="en-US" sz="1800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 marL="0" indent="0">
              <a:buFontTx/>
              <a:buNone/>
              <a:defRPr/>
            </a:pPr>
            <a:endParaRPr lang="en-US" sz="1800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 marL="0" indent="0">
              <a:buFontTx/>
              <a:buNone/>
              <a:defRPr/>
            </a:pPr>
            <a:endParaRPr lang="en-US" sz="1800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In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procedure-call mode and symmetric mode, processes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exchange pairs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of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messages.</a:t>
            </a:r>
          </a:p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Each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message bears timestamps of recent message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events.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1017588"/>
            <a:ext cx="62293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21" name="Group 29"/>
          <p:cNvGrpSpPr>
            <a:grpSpLocks/>
          </p:cNvGrpSpPr>
          <p:nvPr/>
        </p:nvGrpSpPr>
        <p:grpSpPr bwMode="auto">
          <a:xfrm>
            <a:off x="539750" y="2708275"/>
            <a:ext cx="3455988" cy="649288"/>
            <a:chOff x="539552" y="2708920"/>
            <a:chExt cx="3456384" cy="648072"/>
          </a:xfrm>
        </p:grpSpPr>
        <p:sp>
          <p:nvSpPr>
            <p:cNvPr id="5" name="Oval 4"/>
            <p:cNvSpPr/>
            <p:nvPr/>
          </p:nvSpPr>
          <p:spPr>
            <a:xfrm>
              <a:off x="3348162" y="2708920"/>
              <a:ext cx="647774" cy="3596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endParaRPr lang="en-US" b="1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5" idx="3"/>
            </p:cNvCxnSpPr>
            <p:nvPr/>
          </p:nvCxnSpPr>
          <p:spPr>
            <a:xfrm flipH="1">
              <a:off x="2987757" y="3016318"/>
              <a:ext cx="455665" cy="16479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39552" y="3006811"/>
              <a:ext cx="2514888" cy="3501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600" dirty="0">
                  <a:solidFill>
                    <a:srgbClr val="00B050"/>
                  </a:solidFill>
                  <a:latin typeface="Century Schoolbook" pitchFamily="18" charset="0"/>
                </a:rPr>
                <a:t>Time of sending request</a:t>
              </a:r>
            </a:p>
          </p:txBody>
        </p:sp>
      </p:grpSp>
      <p:grpSp>
        <p:nvGrpSpPr>
          <p:cNvPr id="34822" name="Group 2048"/>
          <p:cNvGrpSpPr>
            <a:grpSpLocks/>
          </p:cNvGrpSpPr>
          <p:nvPr/>
        </p:nvGrpSpPr>
        <p:grpSpPr bwMode="auto">
          <a:xfrm>
            <a:off x="5076825" y="2708275"/>
            <a:ext cx="3584575" cy="639763"/>
            <a:chOff x="5076056" y="2708920"/>
            <a:chExt cx="3585480" cy="638432"/>
          </a:xfrm>
        </p:grpSpPr>
        <p:sp>
          <p:nvSpPr>
            <p:cNvPr id="10" name="Oval 9"/>
            <p:cNvSpPr/>
            <p:nvPr/>
          </p:nvSpPr>
          <p:spPr>
            <a:xfrm>
              <a:off x="5076056" y="2708920"/>
              <a:ext cx="647864" cy="3596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endParaRPr lang="en-US" b="1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652464" y="2997244"/>
              <a:ext cx="438261" cy="23763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939874" y="2997244"/>
              <a:ext cx="2721662" cy="3501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B050"/>
                  </a:solidFill>
                  <a:latin typeface="Century Schoolbook" pitchFamily="18" charset="0"/>
                </a:rPr>
                <a:t>Time of receiving respond</a:t>
              </a:r>
            </a:p>
          </p:txBody>
        </p:sp>
      </p:grpSp>
      <p:grpSp>
        <p:nvGrpSpPr>
          <p:cNvPr id="34823" name="Group 30"/>
          <p:cNvGrpSpPr>
            <a:grpSpLocks/>
          </p:cNvGrpSpPr>
          <p:nvPr/>
        </p:nvGrpSpPr>
        <p:grpSpPr bwMode="auto">
          <a:xfrm>
            <a:off x="833438" y="1196975"/>
            <a:ext cx="3451225" cy="638175"/>
            <a:chOff x="833523" y="1196752"/>
            <a:chExt cx="3450445" cy="638432"/>
          </a:xfrm>
        </p:grpSpPr>
        <p:sp>
          <p:nvSpPr>
            <p:cNvPr id="12" name="Oval 11"/>
            <p:cNvSpPr/>
            <p:nvPr/>
          </p:nvSpPr>
          <p:spPr>
            <a:xfrm>
              <a:off x="3636414" y="1196752"/>
              <a:ext cx="647554" cy="3605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endParaRPr lang="en-US" b="1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3347555" y="1504851"/>
              <a:ext cx="382501" cy="1556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833523" y="1484206"/>
              <a:ext cx="2587040" cy="350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B050"/>
                  </a:solidFill>
                  <a:latin typeface="Century Schoolbook" pitchFamily="18" charset="0"/>
                </a:rPr>
                <a:t>Time of receiving request</a:t>
              </a:r>
            </a:p>
          </p:txBody>
        </p:sp>
      </p:grpSp>
      <p:grpSp>
        <p:nvGrpSpPr>
          <p:cNvPr id="34824" name="Group 2047"/>
          <p:cNvGrpSpPr>
            <a:grpSpLocks/>
          </p:cNvGrpSpPr>
          <p:nvPr/>
        </p:nvGrpSpPr>
        <p:grpSpPr bwMode="auto">
          <a:xfrm>
            <a:off x="4643438" y="1196975"/>
            <a:ext cx="3457575" cy="638175"/>
            <a:chOff x="4644008" y="1196752"/>
            <a:chExt cx="3456385" cy="638432"/>
          </a:xfrm>
        </p:grpSpPr>
        <p:sp>
          <p:nvSpPr>
            <p:cNvPr id="11" name="Oval 10"/>
            <p:cNvSpPr/>
            <p:nvPr/>
          </p:nvSpPr>
          <p:spPr>
            <a:xfrm>
              <a:off x="4644008" y="1196752"/>
              <a:ext cx="647477" cy="3605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endParaRPr lang="en-US" b="1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220072" y="1484206"/>
              <a:ext cx="431651" cy="16993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580311" y="1484206"/>
              <a:ext cx="2520082" cy="350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B050"/>
                  </a:solidFill>
                  <a:latin typeface="Century Schoolbook" pitchFamily="18" charset="0"/>
                </a:rPr>
                <a:t>Time of sending respond</a:t>
              </a:r>
            </a:p>
          </p:txBody>
        </p:sp>
      </p:grpSp>
      <p:sp>
        <p:nvSpPr>
          <p:cNvPr id="348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2D5499-4C78-42AC-BBD1-2C37401589EB}" type="slidenum">
              <a:rPr lang="en-US" altLang="en-US">
                <a:solidFill>
                  <a:schemeClr val="bg1"/>
                </a:solidFill>
              </a:rPr>
              <a:pPr eaLnBrk="1" hangingPunct="1"/>
              <a:t>21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Happend-before relation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539552" y="908720"/>
            <a:ext cx="8064896" cy="5400600"/>
          </a:xfrm>
          <a:blipFill rotWithShape="1">
            <a:blip r:embed="rId2"/>
            <a:stretch>
              <a:fillRect l="-605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19925" y="4221163"/>
            <a:ext cx="360363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1775B-1AAA-4B10-BA4A-E7BD2D6AACB2}" type="slidenum">
              <a:rPr lang="en-US" altLang="en-US">
                <a:solidFill>
                  <a:schemeClr val="bg1"/>
                </a:solidFill>
              </a:rPr>
              <a:pPr eaLnBrk="1" hangingPunct="1"/>
              <a:t>22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Happend-before relation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064500" cy="540067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happened-before relation, denoted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by</a:t>
            </a:r>
          </a:p>
          <a:p>
            <a:pPr>
              <a:lnSpc>
                <a:spcPct val="150000"/>
              </a:lnSpc>
              <a:defRPr/>
            </a:pPr>
            <a:endParaRPr lang="en-US" sz="1800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800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800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800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800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800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800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800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558925"/>
            <a:ext cx="69246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932363" y="1196975"/>
            <a:ext cx="360362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500438"/>
            <a:ext cx="61626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22663"/>
            <a:ext cx="6953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83038"/>
            <a:ext cx="638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43413"/>
            <a:ext cx="6381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8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221288"/>
            <a:ext cx="7239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5389563"/>
            <a:ext cx="561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692775"/>
            <a:ext cx="666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1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4797425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Brace 12"/>
          <p:cNvSpPr/>
          <p:nvPr/>
        </p:nvSpPr>
        <p:spPr>
          <a:xfrm>
            <a:off x="1547813" y="5221288"/>
            <a:ext cx="300037" cy="728662"/>
          </a:xfrm>
          <a:prstGeom prst="rightBrac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5F8579-CCD0-4830-8FA2-0399DF223D6A}" type="slidenum">
              <a:rPr lang="en-US" altLang="en-US">
                <a:solidFill>
                  <a:schemeClr val="bg1"/>
                </a:solidFill>
              </a:rPr>
              <a:pPr eaLnBrk="1" hangingPunct="1"/>
              <a:t>23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Logical clocks</a:t>
            </a:r>
          </a:p>
        </p:txBody>
      </p:sp>
      <p:sp>
        <p:nvSpPr>
          <p:cNvPr id="102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539552" y="908720"/>
            <a:ext cx="8064896" cy="5400600"/>
          </a:xfrm>
          <a:blipFill rotWithShape="1">
            <a:blip r:embed="rId2"/>
            <a:stretch>
              <a:fillRect l="-605" t="-564" r="-1059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89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CF9B22-AD7B-4EE8-96F8-29E3B81B0182}" type="slidenum">
              <a:rPr lang="en-US" altLang="en-US">
                <a:solidFill>
                  <a:schemeClr val="bg1"/>
                </a:solidFill>
              </a:rPr>
              <a:pPr eaLnBrk="1" hangingPunct="1"/>
              <a:t>24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386104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dirty="0"/>
              <a:t>LC1: </a:t>
            </a:r>
            <a:r>
              <a:rPr lang="en-US" i="1" dirty="0"/>
              <a:t>Li </a:t>
            </a:r>
            <a:r>
              <a:rPr lang="en-US" dirty="0"/>
              <a:t>is incremented before each event is issued at process </a:t>
            </a:r>
            <a:r>
              <a:rPr lang="en-US" i="1" dirty="0"/>
              <a:t>pi </a:t>
            </a:r>
            <a:r>
              <a:rPr lang="en-US" dirty="0" smtClean="0"/>
              <a:t>: </a:t>
            </a:r>
            <a:r>
              <a:rPr lang="en-US" i="1" dirty="0" smtClean="0"/>
              <a:t>Li </a:t>
            </a:r>
            <a:r>
              <a:rPr lang="en-US" dirty="0"/>
              <a:t>:= </a:t>
            </a:r>
            <a:r>
              <a:rPr lang="en-US" i="1" dirty="0"/>
              <a:t>Li </a:t>
            </a:r>
            <a:r>
              <a:rPr lang="en-US" dirty="0"/>
              <a:t>+ 1.</a:t>
            </a:r>
          </a:p>
          <a:p>
            <a:pPr algn="justLow"/>
            <a:r>
              <a:rPr lang="en-US" dirty="0"/>
              <a:t>LC2: </a:t>
            </a:r>
            <a:endParaRPr lang="en-US" dirty="0" smtClean="0"/>
          </a:p>
          <a:p>
            <a:pPr algn="justLow"/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a) When a process </a:t>
            </a:r>
            <a:r>
              <a:rPr lang="en-US" i="1" dirty="0"/>
              <a:t>pi </a:t>
            </a:r>
            <a:r>
              <a:rPr lang="en-US" dirty="0"/>
              <a:t>sends a message </a:t>
            </a:r>
            <a:r>
              <a:rPr lang="en-US" i="1" dirty="0"/>
              <a:t>m</a:t>
            </a:r>
            <a:r>
              <a:rPr lang="en-US" dirty="0"/>
              <a:t>, it piggybacks on </a:t>
            </a:r>
            <a:r>
              <a:rPr lang="en-US" i="1" dirty="0"/>
              <a:t>m </a:t>
            </a:r>
            <a:r>
              <a:rPr lang="en-US" dirty="0"/>
              <a:t>the </a:t>
            </a:r>
            <a:r>
              <a:rPr lang="en-US" dirty="0" smtClean="0"/>
              <a:t>value   </a:t>
            </a:r>
            <a:r>
              <a:rPr lang="en-US" i="1" dirty="0" smtClean="0"/>
              <a:t>t </a:t>
            </a:r>
            <a:r>
              <a:rPr lang="en-US" dirty="0"/>
              <a:t>= </a:t>
            </a:r>
            <a:r>
              <a:rPr lang="en-US" i="1" dirty="0"/>
              <a:t>Li </a:t>
            </a:r>
            <a:r>
              <a:rPr lang="en-US" dirty="0"/>
              <a:t>.</a:t>
            </a:r>
          </a:p>
          <a:p>
            <a:pPr algn="justLow"/>
            <a:r>
              <a:rPr lang="en-US" dirty="0" smtClean="0"/>
              <a:t>	(</a:t>
            </a:r>
            <a:r>
              <a:rPr lang="en-US" dirty="0"/>
              <a:t>b) On receiving (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dirty="0"/>
              <a:t>), a process </a:t>
            </a:r>
            <a:r>
              <a:rPr lang="en-US" i="1" dirty="0" err="1"/>
              <a:t>pj</a:t>
            </a:r>
            <a:r>
              <a:rPr lang="en-US" i="1" dirty="0"/>
              <a:t> </a:t>
            </a:r>
            <a:r>
              <a:rPr lang="en-US" dirty="0"/>
              <a:t>computes </a:t>
            </a:r>
            <a:r>
              <a:rPr lang="en-US" i="1" dirty="0" err="1"/>
              <a:t>Lj</a:t>
            </a:r>
            <a:r>
              <a:rPr lang="en-US" i="1" dirty="0"/>
              <a:t> </a:t>
            </a:r>
            <a:r>
              <a:rPr lang="en-US" dirty="0"/>
              <a:t>:= </a:t>
            </a:r>
            <a:r>
              <a:rPr lang="en-US" i="1" dirty="0" smtClean="0"/>
              <a:t>max</a:t>
            </a:r>
            <a:r>
              <a:rPr lang="en-US" dirty="0" smtClean="0"/>
              <a:t>(</a:t>
            </a:r>
            <a:r>
              <a:rPr lang="en-US" i="1" dirty="0" err="1" smtClean="0"/>
              <a:t>Lj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dirty="0" smtClean="0"/>
              <a:t>) </a:t>
            </a:r>
            <a:r>
              <a:rPr lang="en-US" dirty="0"/>
              <a:t>and then</a:t>
            </a:r>
          </a:p>
          <a:p>
            <a:pPr algn="justLow"/>
            <a:r>
              <a:rPr lang="en-US" dirty="0"/>
              <a:t>applies LC1 before </a:t>
            </a:r>
            <a:r>
              <a:rPr lang="en-US" dirty="0" err="1"/>
              <a:t>timestamping</a:t>
            </a:r>
            <a:r>
              <a:rPr lang="en-US" dirty="0"/>
              <a:t> the event </a:t>
            </a:r>
            <a:r>
              <a:rPr lang="en-US" i="1" dirty="0"/>
              <a:t>receive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Logical clocks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064500" cy="5400675"/>
          </a:xfrm>
        </p:spPr>
        <p:txBody>
          <a:bodyPr/>
          <a:lstStyle/>
          <a:p>
            <a:pPr>
              <a:defRPr/>
            </a:pP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Although we increment clocks by 1, we could have chosen any positive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value.</a:t>
            </a:r>
            <a:endParaRPr lang="en-US" sz="1800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If e      e´ then L(e) &lt; L(e´)</a:t>
            </a:r>
            <a:endParaRPr lang="en-US" sz="1800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 converse is not true. If  L(e) &lt; L(e´) then we can not say e      </a:t>
            </a:r>
            <a:r>
              <a:rPr lang="en-US" sz="1800" b="0" i="1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e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´</a:t>
            </a:r>
          </a:p>
          <a:p>
            <a:pPr>
              <a:defRPr/>
            </a:pPr>
            <a:endParaRPr lang="en-US" sz="1800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2495550"/>
            <a:ext cx="74199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303838"/>
            <a:ext cx="22764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323975" y="1776413"/>
            <a:ext cx="358775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453585" y="2133600"/>
            <a:ext cx="358775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73FD66-ED1F-443B-AE5D-FD866BAADB8E}" type="slidenum">
              <a:rPr lang="en-US" altLang="en-US">
                <a:solidFill>
                  <a:schemeClr val="bg1"/>
                </a:solidFill>
              </a:rPr>
              <a:pPr eaLnBrk="1" hangingPunct="1"/>
              <a:t>25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Logical clocks</a:t>
            </a:r>
          </a:p>
        </p:txBody>
      </p:sp>
      <p:sp>
        <p:nvSpPr>
          <p:cNvPr id="102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611560" y="980728"/>
            <a:ext cx="7992888" cy="5256584"/>
          </a:xfrm>
          <a:blipFill rotWithShape="1">
            <a:blip r:embed="rId2"/>
            <a:stretch>
              <a:fillRect l="-534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38B6FD-C1B3-4653-AFD2-B0638AEA2A59}" type="slidenum">
              <a:rPr lang="en-US" altLang="en-US">
                <a:solidFill>
                  <a:schemeClr val="bg1"/>
                </a:solidFill>
              </a:rPr>
              <a:pPr eaLnBrk="1" hangingPunct="1"/>
              <a:t>26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Vector clocks</a:t>
            </a:r>
          </a:p>
        </p:txBody>
      </p:sp>
      <p:sp>
        <p:nvSpPr>
          <p:cNvPr id="102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539552" y="908720"/>
            <a:ext cx="8280920" cy="5400600"/>
          </a:xfrm>
          <a:blipFill rotWithShape="1">
            <a:blip r:embed="rId2"/>
            <a:stretch>
              <a:fillRect l="-589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04025" y="1196975"/>
            <a:ext cx="360363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77A245-1A31-43BB-8713-87EAB15CA50C}" type="slidenum">
              <a:rPr lang="en-US" altLang="en-US">
                <a:solidFill>
                  <a:schemeClr val="bg1"/>
                </a:solidFill>
              </a:rPr>
              <a:pPr eaLnBrk="1" hangingPunct="1"/>
              <a:t>27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Vector clocks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7993062" cy="52562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800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7563"/>
            <a:ext cx="72104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052513"/>
            <a:ext cx="67818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612FB4-B2AC-459D-AC6D-D9F7498FE600}" type="slidenum">
              <a:rPr lang="en-US" altLang="en-US">
                <a:solidFill>
                  <a:schemeClr val="bg1"/>
                </a:solidFill>
              </a:rPr>
              <a:pPr eaLnBrk="1" hangingPunct="1"/>
              <a:t>28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Vector clocks</a:t>
            </a:r>
          </a:p>
        </p:txBody>
      </p:sp>
      <p:sp>
        <p:nvSpPr>
          <p:cNvPr id="102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611560" y="980728"/>
            <a:ext cx="7992888" cy="5256584"/>
          </a:xfrm>
          <a:blipFill rotWithShape="1">
            <a:blip r:embed="rId2"/>
            <a:stretch>
              <a:fillRect l="-534" r="-1297" b="-5916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17825"/>
            <a:ext cx="47339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219700" y="5373688"/>
            <a:ext cx="360363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F3EA7F-56D1-4CBC-9050-C0CB0FD92533}" type="slidenum">
              <a:rPr lang="en-US" altLang="en-US">
                <a:solidFill>
                  <a:schemeClr val="bg1"/>
                </a:solidFill>
              </a:rPr>
              <a:pPr eaLnBrk="1" hangingPunct="1"/>
              <a:t>29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Why time?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82663"/>
            <a:ext cx="7848600" cy="51101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Time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is important because:</a:t>
            </a:r>
          </a:p>
          <a:p>
            <a:pPr marL="85725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time is a quantity we often want to measure </a:t>
            </a:r>
            <a:r>
              <a:rPr lang="en-US" sz="20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accurately, e.g. in e-commerce transactions</a:t>
            </a:r>
          </a:p>
          <a:p>
            <a:pPr marL="85725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consistency of distributed </a:t>
            </a:r>
            <a:r>
              <a:rPr lang="en-US" sz="20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data, </a:t>
            </a:r>
            <a:r>
              <a:rPr lang="en-US" sz="20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checking the authenticity of a request sent to a </a:t>
            </a:r>
            <a:r>
              <a:rPr lang="en-US" sz="20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server, </a:t>
            </a:r>
            <a:r>
              <a:rPr lang="en-US" sz="20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eliminating the processing of duplicate </a:t>
            </a:r>
            <a:r>
              <a:rPr lang="en-US" sz="20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updates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  <a:cs typeface="Calibri" pitchFamily="34" charset="0"/>
              </a:rPr>
              <a:t>But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  <a:cs typeface="Calibri" pitchFamily="34" charset="0"/>
              </a:rPr>
              <a:t>time is Problematic in DS.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Each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computer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has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its own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physical clock, clocks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typically deviate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,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we cannot synchronize them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perfectly.</a:t>
            </a:r>
            <a:endParaRPr lang="en-US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  <a:cs typeface="Calibri" pitchFamily="34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  <a:cs typeface="Calibri" pitchFamily="34" charset="0"/>
            </a:endParaRPr>
          </a:p>
        </p:txBody>
      </p:sp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0B2955-7CC3-4A91-9716-6DB32D3A32E3}" type="slidenum">
              <a:rPr lang="en-US" altLang="en-US">
                <a:solidFill>
                  <a:schemeClr val="bg1"/>
                </a:solidFill>
              </a:rPr>
              <a:pPr eaLnBrk="1" hangingPunct="1"/>
              <a:t>3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Vector clocks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064500" cy="525621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Vector timestamps have the disadvantage, compared with Lamport timestamps,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of taking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up an amount of storage and message payload that is proportional to N,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 number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of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processes.</a:t>
            </a:r>
          </a:p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However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, techniques exist for storing and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transmitting smaller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amounts of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data.</a:t>
            </a:r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16B964-CB45-4BC1-932E-86994F74F11B}" type="slidenum">
              <a:rPr lang="en-US" altLang="en-US">
                <a:solidFill>
                  <a:schemeClr val="bg1"/>
                </a:solidFill>
              </a:rPr>
              <a:pPr eaLnBrk="1" hangingPunct="1"/>
              <a:t>30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1"/>
                </a:solidFill>
                <a:latin typeface="Century Schoolbook" pitchFamily="18" charset="0"/>
              </a:rPr>
              <a:t>Garbage collection</a:t>
            </a:r>
            <a:endParaRPr lang="en-US" altLang="en-US" sz="44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064500" cy="525621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Distributed garbage collection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: An object is considered to be garbage if there are </a:t>
            </a:r>
            <a:r>
              <a:rPr lang="en-US" sz="1800" b="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no longer 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any references to it anywhere in the </a:t>
            </a:r>
            <a:r>
              <a:rPr lang="en-US" sz="1800" b="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DS.</a:t>
            </a:r>
          </a:p>
          <a:p>
            <a:pPr>
              <a:lnSpc>
                <a:spcPct val="150000"/>
              </a:lnSpc>
              <a:defRPr/>
            </a:pPr>
            <a:r>
              <a:rPr lang="en-US" sz="1800" b="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 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memory taken </a:t>
            </a:r>
            <a:r>
              <a:rPr lang="en-US" sz="1800" b="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up by 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that object can be reclaimed once it is known to be </a:t>
            </a:r>
            <a:r>
              <a:rPr lang="en-US" sz="1800" b="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garbage.</a:t>
            </a:r>
          </a:p>
          <a:p>
            <a:pPr>
              <a:lnSpc>
                <a:spcPct val="150000"/>
              </a:lnSpc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800" b="0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en-US" sz="1800" b="0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en-US" sz="1800" b="0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800" b="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When we 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consider properties of a system, we must include the state of communication channels as well as the state of the processes.</a:t>
            </a:r>
            <a:endParaRPr lang="en-US" sz="1800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800" b="0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838450"/>
            <a:ext cx="61626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B71048-EEA9-475F-B07B-4A28552511F7}" type="slidenum">
              <a:rPr lang="en-US" altLang="en-US">
                <a:solidFill>
                  <a:schemeClr val="bg1"/>
                </a:solidFill>
              </a:rPr>
              <a:pPr eaLnBrk="1" hangingPunct="1"/>
              <a:t>31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1"/>
                </a:solidFill>
                <a:latin typeface="Century Schoolbook" pitchFamily="18" charset="0"/>
              </a:rPr>
              <a:t>Deadlock detection</a:t>
            </a:r>
            <a:endParaRPr lang="en-US" altLang="en-US" sz="440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064500" cy="525621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Distributed deadlock </a:t>
            </a:r>
            <a:r>
              <a:rPr lang="en-US" sz="180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detection</a:t>
            </a:r>
            <a:r>
              <a:rPr lang="en-US" sz="1800" b="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: A 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distributed deadlock occurs when each of </a:t>
            </a:r>
            <a:r>
              <a:rPr lang="en-US" sz="1800" b="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 collection 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of processes waits for another process to send it a message, and </a:t>
            </a:r>
            <a:r>
              <a:rPr lang="en-US" sz="1800" b="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where there 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is a cycle in the graph of this ‘waits-for’ relationship</a:t>
            </a:r>
            <a:r>
              <a:rPr lang="en-US" sz="1800" b="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</a:t>
            </a:r>
            <a:endParaRPr lang="en-US" sz="1800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2952750"/>
            <a:ext cx="39338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E52871-DEA4-48D6-9795-1C03D96BA6B3}" type="slidenum">
              <a:rPr lang="en-US" altLang="en-US">
                <a:solidFill>
                  <a:schemeClr val="bg1"/>
                </a:solidFill>
              </a:rPr>
              <a:pPr eaLnBrk="1" hangingPunct="1"/>
              <a:t>32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1"/>
                </a:solidFill>
                <a:latin typeface="Century Schoolbook" pitchFamily="18" charset="0"/>
              </a:rPr>
              <a:t>Termination detection</a:t>
            </a:r>
            <a:endParaRPr lang="en-US" altLang="en-US" sz="44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064500" cy="525621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180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Distributed termination detection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: The problem here is how to detect that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 distributed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algorithm has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terminated.</a:t>
            </a:r>
          </a:p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It sounds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easy to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solve at first: it seems at first only necessary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to test whether each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process has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halted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But this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is not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so.</a:t>
            </a:r>
            <a:endParaRPr lang="en-US" sz="1800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 process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is either active or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passive.</a:t>
            </a:r>
          </a:p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 passive process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is not engaged in any activity of its own but is prepared to respond with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 value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requested by the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other.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4556125"/>
            <a:ext cx="45624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9E2B28-BE16-4BB5-B802-20FD0449431C}" type="slidenum">
              <a:rPr lang="en-US" altLang="en-US">
                <a:solidFill>
                  <a:schemeClr val="bg1"/>
                </a:solidFill>
              </a:rPr>
              <a:pPr eaLnBrk="1" hangingPunct="1"/>
              <a:t>33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1"/>
                </a:solidFill>
                <a:latin typeface="Century Schoolbook" pitchFamily="18" charset="0"/>
              </a:rPr>
              <a:t>Debugging</a:t>
            </a:r>
            <a:endParaRPr lang="en-US" altLang="en-US" sz="440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539552" y="980728"/>
            <a:ext cx="8064896" cy="5256584"/>
          </a:xfrm>
          <a:blipFill rotWithShape="1">
            <a:blip r:embed="rId2"/>
            <a:stretch>
              <a:fillRect l="-605" r="-1286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9D7CD4-090C-46D3-A42F-27F7A63EA1A4}" type="slidenum">
              <a:rPr lang="en-US" altLang="en-US">
                <a:solidFill>
                  <a:schemeClr val="bg1"/>
                </a:solidFill>
              </a:rPr>
              <a:pPr eaLnBrk="1" hangingPunct="1"/>
              <a:t>34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575"/>
            <a:ext cx="8424862" cy="6096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tx1"/>
                </a:solidFill>
                <a:latin typeface="Century Schoolbook" pitchFamily="18" charset="0"/>
              </a:rPr>
              <a:t>Global states &amp; Consistent cuts</a:t>
            </a:r>
            <a:endParaRPr lang="en-US" altLang="en-US" sz="400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539552" y="908720"/>
            <a:ext cx="8064896" cy="5256584"/>
          </a:xfrm>
          <a:blipFill rotWithShape="1">
            <a:blip r:embed="rId2"/>
            <a:stretch>
              <a:fillRect l="-605" r="-681" b="-3944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12875"/>
            <a:ext cx="36004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16113"/>
            <a:ext cx="19335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EB104C-F084-4717-B606-3EE6AE0DB937}" type="slidenum">
              <a:rPr lang="en-US" altLang="en-US">
                <a:solidFill>
                  <a:schemeClr val="bg1"/>
                </a:solidFill>
              </a:rPr>
              <a:pPr eaLnBrk="1" hangingPunct="1"/>
              <a:t>35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575"/>
            <a:ext cx="8424862" cy="6096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tx1"/>
                </a:solidFill>
                <a:latin typeface="Century Schoolbook" pitchFamily="18" charset="0"/>
              </a:rPr>
              <a:t>Global states &amp; Consistent cuts</a:t>
            </a:r>
            <a:endParaRPr lang="en-US" altLang="en-US" sz="400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539552" y="980728"/>
            <a:ext cx="8064896" cy="5256584"/>
          </a:xfrm>
          <a:blipFill rotWithShape="1">
            <a:blip r:embed="rId2"/>
            <a:stretch>
              <a:fillRect l="-605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814513"/>
            <a:ext cx="25527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149725"/>
            <a:ext cx="2352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798763"/>
            <a:ext cx="2000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3679CC-431A-4446-8C80-0AAB3E51A549}" type="slidenum">
              <a:rPr lang="en-US" altLang="en-US">
                <a:solidFill>
                  <a:schemeClr val="bg1"/>
                </a:solidFill>
              </a:rPr>
              <a:pPr eaLnBrk="1" hangingPunct="1"/>
              <a:t>36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1"/>
                </a:solidFill>
                <a:latin typeface="Century Schoolbook" pitchFamily="18" charset="0"/>
              </a:rPr>
              <a:t>Consistent cuts</a:t>
            </a:r>
            <a:endParaRPr lang="en-US" altLang="en-US" sz="440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539552" y="980728"/>
            <a:ext cx="8064896" cy="5256584"/>
          </a:xfrm>
          <a:blipFill rotWithShape="1">
            <a:blip r:embed="rId2"/>
            <a:stretch>
              <a:fillRect l="-681" t="-580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1050925"/>
            <a:ext cx="75628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3645024"/>
            <a:ext cx="2160240" cy="432048"/>
          </a:xfrm>
          <a:prstGeom prst="rect">
            <a:avLst/>
          </a:prstGeom>
          <a:blipFill rotWithShape="1">
            <a:blip r:embed="rId4"/>
            <a:stretch>
              <a:fillRect r="-845" b="-14085"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28184" y="3789040"/>
            <a:ext cx="2160240" cy="432048"/>
          </a:xfrm>
          <a:prstGeom prst="rect">
            <a:avLst/>
          </a:prstGeom>
          <a:blipFill rotWithShape="1">
            <a:blip r:embed="rId5"/>
            <a:stretch>
              <a:fillRect r="-847" b="-15714"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8" name="Curved Connector 7"/>
          <p:cNvCxnSpPr/>
          <p:nvPr/>
        </p:nvCxnSpPr>
        <p:spPr>
          <a:xfrm rot="10800000" flipV="1">
            <a:off x="2987675" y="3500438"/>
            <a:ext cx="1584325" cy="36195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5724525" y="3681413"/>
            <a:ext cx="576263" cy="32385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43438" y="5084763"/>
            <a:ext cx="288925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8EB4C-83EC-4164-87A6-FDD8BA7064D2}" type="slidenum">
              <a:rPr lang="en-US" altLang="en-US">
                <a:solidFill>
                  <a:schemeClr val="bg1"/>
                </a:solidFill>
              </a:rPr>
              <a:pPr eaLnBrk="1" hangingPunct="1"/>
              <a:t>37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55575"/>
            <a:ext cx="9144000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1"/>
                </a:solidFill>
                <a:latin typeface="Century Schoolbook" pitchFamily="18" charset="0"/>
              </a:rPr>
              <a:t>Distributed debugging</a:t>
            </a:r>
            <a:endParaRPr lang="en-US" altLang="en-US" sz="440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064500" cy="525621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challenge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is to monitor the system’s execution over time – to capture ‘trace’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information rather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than a single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snapshot.</a:t>
            </a:r>
            <a:endParaRPr lang="en-US" sz="1800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Snapshot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algorithm collects state in a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distributed fashion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,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and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 processes in the system could send the state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they gather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to a monitor process for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collection.</a:t>
            </a:r>
          </a:p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Next algorithm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is centralized. The observed processes send their states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to a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process called a monitor, which assembles globally consistent states from what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it receives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</a:t>
            </a:r>
            <a:endParaRPr lang="en-US" sz="1800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86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91CDD2-5971-46CB-9667-08A4BFB090B0}" type="slidenum">
              <a:rPr lang="en-US" altLang="en-US">
                <a:solidFill>
                  <a:schemeClr val="bg1"/>
                </a:solidFill>
              </a:rPr>
              <a:pPr eaLnBrk="1" hangingPunct="1"/>
              <a:t>38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55575"/>
            <a:ext cx="9144000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1"/>
                </a:solidFill>
                <a:latin typeface="Century Schoolbook" pitchFamily="18" charset="0"/>
              </a:rPr>
              <a:t>Collecting the state</a:t>
            </a:r>
            <a:endParaRPr lang="en-US" altLang="en-US" sz="440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539552" y="980728"/>
            <a:ext cx="8064896" cy="5256584"/>
          </a:xfrm>
          <a:blipFill rotWithShape="1">
            <a:blip r:embed="rId2"/>
            <a:stretch>
              <a:fillRect l="-605" r="-756" b="-116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96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5CCC5-75BF-44EB-BB50-D985E6D41988}" type="slidenum">
              <a:rPr lang="en-US" altLang="en-US">
                <a:solidFill>
                  <a:schemeClr val="bg1"/>
                </a:solidFill>
              </a:rPr>
              <a:pPr eaLnBrk="1" hangingPunct="1"/>
              <a:t>39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1" y="3284984"/>
            <a:ext cx="842980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we study?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73150"/>
            <a:ext cx="7848600" cy="48768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We will examine algorithms for synchronization physical clocks using message passing</a:t>
            </a:r>
          </a:p>
          <a:p>
            <a:pPr>
              <a:lnSpc>
                <a:spcPct val="150000"/>
              </a:lnSpc>
              <a:defRPr/>
            </a:pP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We will study logical clocks: vector clocks.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We will also look at algorithms to capture global states of DS as they execute.</a:t>
            </a:r>
            <a:endParaRPr lang="en-US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98BC46-E1F0-4AC4-8A38-5B66340DD3C9}" type="slidenum">
              <a:rPr lang="en-US" altLang="en-US">
                <a:solidFill>
                  <a:schemeClr val="bg1"/>
                </a:solidFill>
              </a:rPr>
              <a:pPr eaLnBrk="1" hangingPunct="1"/>
              <a:t>4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9144000" cy="6096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tx1"/>
                </a:solidFill>
                <a:latin typeface="Century Schoolbook" pitchFamily="18" charset="0"/>
              </a:rPr>
              <a:t>Observing consistent global states</a:t>
            </a:r>
            <a:endParaRPr lang="en-US" altLang="en-US" sz="400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539552" y="980728"/>
            <a:ext cx="8064896" cy="5256584"/>
          </a:xfrm>
          <a:blipFill rotWithShape="1">
            <a:blip r:embed="rId2"/>
            <a:stretch>
              <a:fillRect l="-605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981075"/>
            <a:ext cx="7391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D37B53-20E9-45B3-A8F4-E647B7A5197A}" type="slidenum">
              <a:rPr lang="en-US" altLang="en-US">
                <a:solidFill>
                  <a:schemeClr val="bg1"/>
                </a:solidFill>
              </a:rPr>
              <a:pPr eaLnBrk="1" hangingPunct="1"/>
              <a:t>40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55575"/>
            <a:ext cx="9144000" cy="6096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tx1"/>
                </a:solidFill>
                <a:latin typeface="Century Schoolbook" pitchFamily="18" charset="0"/>
              </a:rPr>
              <a:t>Observing consistent global states</a:t>
            </a:r>
            <a:endParaRPr lang="en-US" altLang="en-US" sz="400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539552" y="980728"/>
            <a:ext cx="8064896" cy="5256584"/>
          </a:xfrm>
          <a:blipFill rotWithShape="1">
            <a:blip r:embed="rId2"/>
            <a:stretch>
              <a:fillRect l="-605" r="-681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28950"/>
            <a:ext cx="6238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A2DC19-3C9D-4F97-AEF8-C744DD3BB7D9}" type="slidenum">
              <a:rPr lang="en-US" altLang="en-US">
                <a:solidFill>
                  <a:schemeClr val="bg1"/>
                </a:solidFill>
              </a:rPr>
              <a:pPr eaLnBrk="1" hangingPunct="1"/>
              <a:t>41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39" y="3105150"/>
            <a:ext cx="2062113" cy="27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55575"/>
            <a:ext cx="9144000" cy="6096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tx1"/>
                </a:solidFill>
                <a:latin typeface="Century Schoolbook" pitchFamily="18" charset="0"/>
              </a:rPr>
              <a:t>Observing consistent global states</a:t>
            </a:r>
            <a:endParaRPr lang="en-US" altLang="en-US" sz="4000" smtClean="0">
              <a:solidFill>
                <a:schemeClr val="tx1"/>
              </a:solidFill>
              <a:latin typeface="Century Schoolbook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064500" cy="525621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en-US" sz="1800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800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800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800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800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800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This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structure captures the relation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of reachability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between consistent global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states.</a:t>
            </a:r>
          </a:p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nodes denote global states, and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 edges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denote possible transitions between these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states.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957263"/>
            <a:ext cx="6457950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9552" y="3645024"/>
            <a:ext cx="8064896" cy="2160240"/>
          </a:xfrm>
          <a:prstGeom prst="rect">
            <a:avLst/>
          </a:prstGeom>
          <a:blipFill rotWithShape="1">
            <a:blip r:embed="rId3"/>
            <a:stretch>
              <a:fillRect l="-605" r="-1210" b="-2683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27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489FD8-94FC-41B3-A75B-B68891240898}" type="slidenum">
              <a:rPr lang="en-US" altLang="en-US">
                <a:solidFill>
                  <a:schemeClr val="bg1"/>
                </a:solidFill>
              </a:rPr>
              <a:pPr eaLnBrk="1" hangingPunct="1"/>
              <a:t>42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Summary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064500" cy="532765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Describing the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importance of accurate timekeeping for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DS.</a:t>
            </a:r>
          </a:p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We 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then described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algorithms for synchronizing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clocks despite the drift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between them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and the variability of message delays between computers.</a:t>
            </a:r>
          </a:p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happened-before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relation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within a process,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or via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messages between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processes</a:t>
            </a:r>
          </a:p>
          <a:p>
            <a:pPr>
              <a:lnSpc>
                <a:spcPct val="150000"/>
              </a:lnSpc>
              <a:defRPr/>
            </a:pPr>
            <a:r>
              <a:rPr lang="en-US" sz="180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Lamport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clocks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are counters that are updated in accordance with the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happened-before relationship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between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events.</a:t>
            </a:r>
          </a:p>
          <a:p>
            <a:pPr>
              <a:lnSpc>
                <a:spcPct val="150000"/>
              </a:lnSpc>
              <a:defRPr/>
            </a:pPr>
            <a:r>
              <a:rPr lang="en-US" sz="180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Vector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clocks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are an improvement on </a:t>
            </a:r>
            <a:r>
              <a:rPr lang="en-US" sz="1800" b="0" i="1" dirty="0" err="1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Lamport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clocks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</a:t>
            </a:r>
          </a:p>
        </p:txBody>
      </p:sp>
      <p:sp>
        <p:nvSpPr>
          <p:cNvPr id="747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B6F29D-FD46-495C-8997-9D14923436CF}" type="slidenum">
              <a:rPr lang="en-US" altLang="en-US">
                <a:solidFill>
                  <a:schemeClr val="bg1"/>
                </a:solidFill>
              </a:rPr>
              <a:pPr eaLnBrk="1" hangingPunct="1"/>
              <a:t>43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424862" cy="609600"/>
          </a:xfrm>
        </p:spPr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Summary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064500" cy="532765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concepts of events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has been introduced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, local and global histories, cuts, local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and global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states, runs, consistent states, </a:t>
            </a:r>
            <a:r>
              <a:rPr lang="en-US" sz="1800" b="0" i="1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linearizations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(consistent runs) and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reachability.</a:t>
            </a:r>
          </a:p>
          <a:p>
            <a:pPr>
              <a:lnSpc>
                <a:spcPct val="150000"/>
              </a:lnSpc>
              <a:defRPr/>
            </a:pP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We went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on to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give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algorithm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that employs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a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monitor process 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to collect states. The monitor examines vector timestamps to extract </a:t>
            </a:r>
            <a:r>
              <a:rPr lang="en-US" sz="1800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consistent global states</a:t>
            </a:r>
            <a:r>
              <a:rPr lang="en-US" sz="1800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</a:t>
            </a:r>
          </a:p>
        </p:txBody>
      </p:sp>
      <p:sp>
        <p:nvSpPr>
          <p:cNvPr id="757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2738AF-D778-43A6-8F54-100FCE599BAB}" type="slidenum">
              <a:rPr lang="en-US" altLang="en-US">
                <a:solidFill>
                  <a:schemeClr val="bg1"/>
                </a:solidFill>
              </a:rPr>
              <a:pPr eaLnBrk="1" hangingPunct="1"/>
              <a:t>44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Events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539552" y="1052736"/>
            <a:ext cx="7848600" cy="4876800"/>
          </a:xfrm>
          <a:blipFill rotWithShape="1">
            <a:blip r:embed="rId2"/>
            <a:stretch>
              <a:fillRect l="-855" t="-625" r="-1554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979613" y="3644900"/>
            <a:ext cx="360362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4075" y="4005263"/>
            <a:ext cx="360363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48213"/>
            <a:ext cx="3600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EB4A3A-4400-4C18-92FA-61BABBF20AE3}" type="slidenum">
              <a:rPr lang="en-US" altLang="en-US">
                <a:solidFill>
                  <a:schemeClr val="bg1"/>
                </a:solidFill>
              </a:rPr>
              <a:pPr eaLnBrk="1" hangingPunct="1"/>
              <a:t>5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Clock skew and clock drift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52513"/>
            <a:ext cx="7848600" cy="4876800"/>
          </a:xfrm>
        </p:spPr>
        <p:txBody>
          <a:bodyPr/>
          <a:lstStyle/>
          <a:p>
            <a:pPr>
              <a:defRPr/>
            </a:pP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The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instantaneous difference between the readings of any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two clocks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is called their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skew.</a:t>
            </a:r>
          </a:p>
          <a:p>
            <a:pPr>
              <a:defRPr/>
            </a:pP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Clock drift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means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that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clocks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count time at different 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rates.</a:t>
            </a:r>
          </a:p>
          <a:p>
            <a:pPr>
              <a:defRPr/>
            </a:pPr>
            <a:endParaRPr lang="en-US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 marL="0" indent="0">
              <a:buFontTx/>
              <a:buNone/>
              <a:defRPr/>
            </a:pPr>
            <a:endParaRPr lang="en-US" b="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en-US" sz="1800" b="0" dirty="0" smtClean="0">
                <a:solidFill>
                  <a:schemeClr val="tx1"/>
                </a:solidFill>
                <a:latin typeface="Century Schoolbook" pitchFamily="18" charset="0"/>
              </a:rPr>
              <a:t>Skew between computer clocks</a:t>
            </a:r>
            <a:endParaRPr lang="en-US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 marL="0" indent="0">
              <a:buFontTx/>
              <a:buNone/>
              <a:defRPr/>
            </a:pPr>
            <a:endParaRPr lang="en-US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 marL="0" indent="0">
              <a:buFontTx/>
              <a:buNone/>
              <a:defRPr/>
            </a:pPr>
            <a:endParaRPr lang="en-US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 marL="0" indent="0">
              <a:buFontTx/>
              <a:buNone/>
              <a:defRPr/>
            </a:pPr>
            <a:endParaRPr lang="en-US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 marL="0" indent="0">
              <a:buFontTx/>
              <a:buNone/>
              <a:defRPr/>
            </a:pPr>
            <a:endParaRPr lang="en-US" b="0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 marL="0" indent="0">
              <a:buFontTx/>
              <a:buNone/>
              <a:defRPr/>
            </a:pPr>
            <a:endParaRPr lang="en-US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 marL="0" indent="0">
              <a:buFontTx/>
              <a:buNone/>
              <a:defRPr/>
            </a:pPr>
            <a:endParaRPr lang="en-US" b="0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0"/>
            <a:ext cx="80232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A6C15C-2774-4C0E-B992-5C8327E2F69A}" type="slidenum">
              <a:rPr lang="en-US" altLang="en-US">
                <a:solidFill>
                  <a:schemeClr val="bg1"/>
                </a:solidFill>
              </a:rPr>
              <a:pPr eaLnBrk="1" hangingPunct="1"/>
              <a:t>6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Coordinated Universal Time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539552" y="1000472"/>
            <a:ext cx="7848600" cy="4876800"/>
          </a:xfrm>
          <a:blipFill rotWithShape="1">
            <a:blip r:embed="rId2"/>
            <a:stretch>
              <a:fillRect l="-855" t="-625" r="-1399" b="-375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F445CD-945F-4EF4-9D43-1A21FED4BA22}" type="slidenum">
              <a:rPr lang="en-US" altLang="en-US">
                <a:solidFill>
                  <a:schemeClr val="bg1"/>
                </a:solidFill>
              </a:rPr>
              <a:pPr eaLnBrk="1" hangingPunct="1"/>
              <a:t>7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Synchronizing physical clocks 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539824" y="856456"/>
            <a:ext cx="7848600" cy="4876800"/>
          </a:xfrm>
          <a:blipFill rotWithShape="1">
            <a:blip r:embed="rId2"/>
            <a:stretch>
              <a:fillRect l="-855" r="-389" b="-11500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59F650-823B-43C8-AD97-AD3A90A7F6F9}" type="slidenum">
              <a:rPr lang="en-US" altLang="en-US">
                <a:solidFill>
                  <a:schemeClr val="bg1"/>
                </a:solidFill>
              </a:rPr>
              <a:pPr eaLnBrk="1" hangingPunct="1"/>
              <a:t>8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Synchronizing physical clocks </a:t>
            </a:r>
            <a:endParaRPr lang="en-US" altLang="en-US" sz="400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539552" y="1000472"/>
            <a:ext cx="7848600" cy="4876800"/>
          </a:xfrm>
          <a:blipFill rotWithShape="1">
            <a:blip r:embed="rId2"/>
            <a:stretch>
              <a:fillRect l="-855" r="-544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D6170D-5176-4FBB-90EB-66BD57591DAB}" type="slidenum">
              <a:rPr lang="en-US" altLang="en-US">
                <a:solidFill>
                  <a:schemeClr val="bg1"/>
                </a:solidFill>
              </a:rPr>
              <a:pPr eaLnBrk="1" hangingPunct="1"/>
              <a:t>9</a:t>
            </a:fld>
            <a:r>
              <a:rPr lang="en-US" altLang="en-US">
                <a:solidFill>
                  <a:schemeClr val="bg1"/>
                </a:solidFill>
              </a:rPr>
              <a:t>/71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sp_cardboard">
  <a:themeElements>
    <a:clrScheme name="crisp_card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isp_cardboar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>
          <a:solidFill>
            <a:srgbClr val="7030A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risp_card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p_card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p_card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p_card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p_card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sp_card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sp_card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sp_card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sp_card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sp_card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sp_card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sp_card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crisp_cardboard</Template>
  <TotalTime>13923</TotalTime>
  <Words>1539</Words>
  <Application>Microsoft Office PowerPoint</Application>
  <PresentationFormat>On-screen Show (4:3)</PresentationFormat>
  <Paragraphs>238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crisp_cardboard</vt:lpstr>
      <vt:lpstr>PowerPoint Presentation</vt:lpstr>
      <vt:lpstr>Titles</vt:lpstr>
      <vt:lpstr>Why time?</vt:lpstr>
      <vt:lpstr>What we study?</vt:lpstr>
      <vt:lpstr>Events</vt:lpstr>
      <vt:lpstr>Clock skew and clock drift</vt:lpstr>
      <vt:lpstr>Coordinated Universal Time</vt:lpstr>
      <vt:lpstr>Synchronizing physical clocks </vt:lpstr>
      <vt:lpstr>Synchronizing physical clocks </vt:lpstr>
      <vt:lpstr>Internal Synchronization</vt:lpstr>
      <vt:lpstr>Synchronization in a synchronous system</vt:lpstr>
      <vt:lpstr>Cristian’s method for synchronizing clocks</vt:lpstr>
      <vt:lpstr>Cristian’s method for synchronizing clocks</vt:lpstr>
      <vt:lpstr>Cristian’s method for synchronizing clocks</vt:lpstr>
      <vt:lpstr>Discussion of Cristian’s algorithm</vt:lpstr>
      <vt:lpstr>The Berkeley algorithm</vt:lpstr>
      <vt:lpstr>The Berkeley algorithm</vt:lpstr>
      <vt:lpstr>The network time protocol</vt:lpstr>
      <vt:lpstr>The network time protocol</vt:lpstr>
      <vt:lpstr>The network time protocol</vt:lpstr>
      <vt:lpstr>The network time protocol</vt:lpstr>
      <vt:lpstr>Happend-before relation</vt:lpstr>
      <vt:lpstr>Happend-before relation</vt:lpstr>
      <vt:lpstr>Logical clocks</vt:lpstr>
      <vt:lpstr>Logical clocks</vt:lpstr>
      <vt:lpstr>Logical clocks</vt:lpstr>
      <vt:lpstr>Vector clocks</vt:lpstr>
      <vt:lpstr>Vector clocks</vt:lpstr>
      <vt:lpstr>Vector clocks</vt:lpstr>
      <vt:lpstr>Vector clocks</vt:lpstr>
      <vt:lpstr>Garbage collection</vt:lpstr>
      <vt:lpstr>Deadlock detection</vt:lpstr>
      <vt:lpstr>Termination detection</vt:lpstr>
      <vt:lpstr>Debugging</vt:lpstr>
      <vt:lpstr>Global states &amp; Consistent cuts</vt:lpstr>
      <vt:lpstr>Global states &amp; Consistent cuts</vt:lpstr>
      <vt:lpstr>Consistent cuts</vt:lpstr>
      <vt:lpstr>Distributed debugging</vt:lpstr>
      <vt:lpstr>Collecting the state</vt:lpstr>
      <vt:lpstr>Observing consistent global states</vt:lpstr>
      <vt:lpstr>Observing consistent global states</vt:lpstr>
      <vt:lpstr>Observing consistent global states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and Global States</dc:title>
  <dc:creator>kps</dc:creator>
  <cp:lastModifiedBy>APA</cp:lastModifiedBy>
  <cp:revision>703</cp:revision>
  <dcterms:created xsi:type="dcterms:W3CDTF">2011-11-24T15:16:28Z</dcterms:created>
  <dcterms:modified xsi:type="dcterms:W3CDTF">2016-12-06T10:05:18Z</dcterms:modified>
</cp:coreProperties>
</file>