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67" r:id="rId12"/>
    <p:sldId id="264" r:id="rId13"/>
    <p:sldId id="265" r:id="rId14"/>
    <p:sldId id="266" r:id="rId15"/>
    <p:sldId id="268" r:id="rId16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820" y="2033588"/>
            <a:ext cx="9144000" cy="2387600"/>
          </a:xfrm>
        </p:spPr>
        <p:txBody>
          <a:bodyPr>
            <a:noAutofit/>
          </a:bodyPr>
          <a:p>
            <a:r>
              <a:rPr lang="en-US" sz="8000"/>
              <a:t>GUID Partition Table (GPT)</a:t>
            </a:r>
            <a:endParaRPr lang="en-US" sz="8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820" y="5271135"/>
            <a:ext cx="9144000" cy="897890"/>
          </a:xfrm>
        </p:spPr>
        <p:txBody>
          <a:bodyPr>
            <a:normAutofit/>
          </a:bodyPr>
          <a:p>
            <a:r>
              <a:rPr lang="en-US" sz="2000">
                <a:latin typeface="+mj-lt"/>
                <a:sym typeface="+mn-ea"/>
              </a:rPr>
              <a:t>Advanced Operating Systems - IUT 95-96</a:t>
            </a:r>
            <a:endParaRPr lang="en-US" sz="2000">
              <a:latin typeface="+mj-lt"/>
            </a:endParaRPr>
          </a:p>
          <a:p>
            <a:r>
              <a:rPr lang="en-US" sz="2000">
                <a:latin typeface="+mj-lt"/>
              </a:rPr>
              <a:t>Shayan Hashemi</a:t>
            </a:r>
            <a:endParaRPr lang="en-US" sz="200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820" y="2033588"/>
            <a:ext cx="9144000" cy="2387600"/>
          </a:xfrm>
        </p:spPr>
        <p:txBody>
          <a:bodyPr>
            <a:noAutofit/>
          </a:bodyPr>
          <a:p>
            <a:r>
              <a:rPr lang="en-US" sz="8000"/>
              <a:t>Operating Systems Support for GPT</a:t>
            </a:r>
            <a:endParaRPr lang="en-US" sz="8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820" y="5271135"/>
            <a:ext cx="9144000" cy="897890"/>
          </a:xfrm>
        </p:spPr>
        <p:txBody>
          <a:bodyPr/>
          <a:p>
            <a:r>
              <a:rPr lang="en-US"/>
              <a:t>Unix based vs Windows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Unix Based</a:t>
            </a:r>
            <a:endParaRPr lang="en-US" b="1"/>
          </a:p>
        </p:txBody>
      </p:sp>
      <p:graphicFrame>
        <p:nvGraphicFramePr>
          <p:cNvPr id="4" name="Content Placeholder 3"/>
          <p:cNvGraphicFramePr/>
          <p:nvPr>
            <p:ph idx="1"/>
          </p:nvPr>
        </p:nvGraphicFramePr>
        <p:xfrm>
          <a:off x="838200" y="1825625"/>
          <a:ext cx="10515600" cy="2823845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505200"/>
                <a:gridCol w="3505200"/>
                <a:gridCol w="3505200"/>
              </a:tblGrid>
              <a:tr h="52197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800"/>
                        <a:t>Operating System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800"/>
                        <a:t>Read and Write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800"/>
                        <a:t>Boot Support</a:t>
                      </a:r>
                      <a:endParaRPr lang="en-US" sz="2800"/>
                    </a:p>
                  </a:txBody>
                  <a:tcPr/>
                </a:tc>
              </a:tr>
              <a:tr h="4603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Free BSD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603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Linux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603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OSX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603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Solaris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603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Midnight BSD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Require BIOS</a:t>
                      </a:r>
                      <a:endParaRPr lang="en-US" sz="240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Windows ( 32 bit )</a:t>
            </a:r>
            <a:endParaRPr lang="en-US" b="1"/>
          </a:p>
        </p:txBody>
      </p:sp>
      <p:graphicFrame>
        <p:nvGraphicFramePr>
          <p:cNvPr id="4" name="Content Placeholder 3"/>
          <p:cNvGraphicFramePr/>
          <p:nvPr>
            <p:ph idx="1"/>
          </p:nvPr>
        </p:nvGraphicFramePr>
        <p:xfrm>
          <a:off x="838200" y="1825625"/>
          <a:ext cx="10515600" cy="490855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505200"/>
                <a:gridCol w="3505200"/>
                <a:gridCol w="3505200"/>
              </a:tblGrid>
              <a:tr h="52197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800"/>
                        <a:t>Operating System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800"/>
                        <a:t>Read and Write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800"/>
                        <a:t>Boot Support</a:t>
                      </a:r>
                      <a:endParaRPr lang="en-US" sz="2800"/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XP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Server 2003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Server 2003 SP1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Vista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Server 2008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7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8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+mn-ea"/>
                        </a:rPr>
                        <a:t>Require UEFI</a:t>
                      </a:r>
                      <a:endParaRPr lang="en-US" sz="240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8.1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+mn-ea"/>
                        </a:rPr>
                        <a:t>Require UEFI</a:t>
                      </a:r>
                      <a:endParaRPr lang="en-US" sz="240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10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+mn-ea"/>
                        </a:rPr>
                        <a:t>Require UEFI</a:t>
                      </a:r>
                      <a:endParaRPr lang="en-US" sz="240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Windows ( 64 bit )</a:t>
            </a:r>
            <a:endParaRPr lang="en-US" b="1"/>
          </a:p>
        </p:txBody>
      </p:sp>
      <p:graphicFrame>
        <p:nvGraphicFramePr>
          <p:cNvPr id="4" name="Content Placeholder 3"/>
          <p:cNvGraphicFramePr/>
          <p:nvPr>
            <p:ph idx="1"/>
          </p:nvPr>
        </p:nvGraphicFramePr>
        <p:xfrm>
          <a:off x="838200" y="1825625"/>
          <a:ext cx="10515600" cy="490855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505200"/>
                <a:gridCol w="3505200"/>
                <a:gridCol w="3505200"/>
              </a:tblGrid>
              <a:tr h="52197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800"/>
                        <a:t>Operating System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800"/>
                        <a:t>Read and Write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800"/>
                        <a:t>Boot Support</a:t>
                      </a:r>
                      <a:endParaRPr lang="en-US" sz="2800"/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XP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  <a:sym typeface="+mn-ea"/>
                        </a:rPr>
                        <a:t>Yes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Server 2003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  <a:sym typeface="+mn-ea"/>
                        </a:rPr>
                        <a:t>Yes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rgbClr val="C00000"/>
                          </a:solidFill>
                        </a:rPr>
                        <a:t>No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Server 2003 SP1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  <a:sym typeface="+mn-ea"/>
                        </a:rPr>
                        <a:t>Yes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Vista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+mn-ea"/>
                        </a:rPr>
                        <a:t>Require UEFI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Server 2008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  <a:sym typeface="+mn-ea"/>
                        </a:rPr>
                        <a:t>Yes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7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+mn-ea"/>
                        </a:rPr>
                        <a:t>Require UEFI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8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+mn-ea"/>
                        </a:rPr>
                        <a:t>Require UEFI</a:t>
                      </a:r>
                      <a:endParaRPr lang="en-US" sz="240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8.1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+mn-ea"/>
                        </a:rPr>
                        <a:t>Require UEFI</a:t>
                      </a:r>
                      <a:endParaRPr lang="en-US" sz="240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Windows 10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6"/>
                          </a:solidFill>
                        </a:rPr>
                        <a:t>Yes</a:t>
                      </a:r>
                      <a:endParaRPr lang="en-US" sz="240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400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+mn-ea"/>
                        </a:rPr>
                        <a:t>Require UEFI</a:t>
                      </a:r>
                      <a:endParaRPr lang="en-US" sz="240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820" y="2033905"/>
            <a:ext cx="9144000" cy="1615440"/>
          </a:xfrm>
        </p:spPr>
        <p:txBody>
          <a:bodyPr>
            <a:noAutofit/>
          </a:bodyPr>
          <a:p>
            <a:r>
              <a:rPr lang="en-US" sz="8000"/>
              <a:t>Any Question?</a:t>
            </a:r>
            <a:endParaRPr lang="en-US" sz="8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820" y="5271135"/>
            <a:ext cx="9144000" cy="897890"/>
          </a:xfrm>
        </p:spPr>
        <p:txBody>
          <a:bodyPr/>
          <a:p>
            <a:r>
              <a:rPr lang="en-US"/>
              <a:t>shayan.hashemi@ec.iut.ac.ir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Partition Tables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Forms a low level structure that must presend before a hard disk can be formated</a:t>
            </a:r>
            <a:endParaRPr lang="en-US"/>
          </a:p>
          <a:p>
            <a:r>
              <a:rPr lang="en-US"/>
              <a:t>Allow multiple file systems to work on single media</a:t>
            </a:r>
            <a:endParaRPr lang="en-US"/>
          </a:p>
          <a:p>
            <a:r>
              <a:rPr lang="en-US"/>
              <a:t>There are two popular bootable partition table</a:t>
            </a:r>
            <a:endParaRPr lang="en-US"/>
          </a:p>
          <a:p>
            <a:pPr lvl="1"/>
            <a:r>
              <a:rPr lang="en-US"/>
              <a:t>MBR</a:t>
            </a:r>
            <a:endParaRPr lang="en-US"/>
          </a:p>
          <a:p>
            <a:pPr lvl="1"/>
            <a:r>
              <a:rPr lang="en-US"/>
              <a:t>GPT</a:t>
            </a:r>
            <a:endParaRPr lang="en-US"/>
          </a:p>
          <a:p>
            <a:pPr lvl="0"/>
            <a:r>
              <a:rPr lang="en-US"/>
              <a:t>Usually the OS decide which one to use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MBR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8215" cy="4351655"/>
          </a:xfrm>
        </p:spPr>
        <p:txBody>
          <a:bodyPr/>
          <a:p>
            <a:r>
              <a:rPr lang="en-US"/>
              <a:t>Older one ( Introduced in 1983 )</a:t>
            </a:r>
            <a:endParaRPr lang="en-US"/>
          </a:p>
          <a:p>
            <a:r>
              <a:rPr lang="en-US"/>
              <a:t>Most compatible</a:t>
            </a:r>
            <a:endParaRPr lang="en-US"/>
          </a:p>
          <a:p>
            <a:r>
              <a:rPr lang="en-US"/>
              <a:t>Allow only 4 partitions in one media ( You can use LVM for more )</a:t>
            </a:r>
            <a:endParaRPr lang="en-US"/>
          </a:p>
          <a:p>
            <a:r>
              <a:rPr lang="en-US"/>
              <a:t>Allow 1 to change to extended partition ( 23 more partition in MS-DOS )</a:t>
            </a:r>
            <a:endParaRPr lang="en-US"/>
          </a:p>
          <a:p>
            <a:r>
              <a:rPr lang="en-US"/>
              <a:t>Support up to 2TB media storage ( Limited to 2TB )</a:t>
            </a:r>
            <a:endParaRPr lang="en-US"/>
          </a:p>
          <a:p>
            <a:r>
              <a:rPr lang="en-US"/>
              <a:t>Use 32-bit LBA</a:t>
            </a:r>
            <a:endParaRPr lang="en-US"/>
          </a:p>
          <a:p>
            <a:r>
              <a:rPr lang="en-US"/>
              <a:t>More than 2TB will be loss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GPT	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42345" cy="4351655"/>
          </a:xfrm>
        </p:spPr>
        <p:txBody>
          <a:bodyPr>
            <a:normAutofit lnSpcReduction="20000"/>
          </a:bodyPr>
          <a:p>
            <a:r>
              <a:rPr lang="en-US"/>
              <a:t>Newer one</a:t>
            </a:r>
            <a:endParaRPr lang="en-US"/>
          </a:p>
          <a:p>
            <a:r>
              <a:rPr lang="en-US"/>
              <a:t>More feature</a:t>
            </a:r>
            <a:endParaRPr lang="en-US"/>
          </a:p>
          <a:p>
            <a:r>
              <a:rPr lang="en-US"/>
              <a:t>Require UEFI/EFI and 64-bit processor too boot </a:t>
            </a:r>
            <a:endParaRPr lang="en-US"/>
          </a:p>
          <a:p>
            <a:r>
              <a:rPr lang="en-US"/>
              <a:t> However you can hack legacy BIOS to boot GPT</a:t>
            </a:r>
            <a:endParaRPr lang="en-US"/>
          </a:p>
          <a:p>
            <a:r>
              <a:rPr lang="en-US"/>
              <a:t>Allow up to 128 partitions in a media</a:t>
            </a:r>
            <a:endParaRPr lang="en-US"/>
          </a:p>
          <a:p>
            <a:r>
              <a:rPr lang="en-US"/>
              <a:t>Use 64-bit LBA</a:t>
            </a:r>
            <a:endParaRPr lang="en-US"/>
          </a:p>
          <a:p>
            <a:r>
              <a:rPr lang="en-US"/>
              <a:t>Support media storage with capacity of ZB ( Zetta Byte )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		Tera Byte </a:t>
            </a:r>
            <a:r>
              <a:rPr lang="en-US" b="1"/>
              <a:t>-&gt;</a:t>
            </a:r>
            <a:r>
              <a:rPr lang="en-US"/>
              <a:t> Peta Byte </a:t>
            </a:r>
            <a:r>
              <a:rPr lang="en-US" b="1"/>
              <a:t>-&gt;</a:t>
            </a:r>
            <a:r>
              <a:rPr lang="en-US"/>
              <a:t> Exa Byte </a:t>
            </a:r>
            <a:r>
              <a:rPr lang="en-US" b="1"/>
              <a:t>-&gt;</a:t>
            </a:r>
            <a:r>
              <a:rPr lang="en-US"/>
              <a:t> Zetta Byte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GPT Scheme</a:t>
            </a:r>
            <a:endParaRPr lang="en-US" b="1"/>
          </a:p>
        </p:txBody>
      </p:sp>
      <p:pic>
        <p:nvPicPr>
          <p:cNvPr id="4" name="Content Placeholder 3" descr="GUID_Partition_Table_Scheme.svg"/>
          <p:cNvPicPr>
            <a:picLocks noChangeAspect="1"/>
          </p:cNvPicPr>
          <p:nvPr>
            <p:ph idx="1"/>
          </p:nvPr>
        </p:nvPicPr>
        <p:blipFill>
          <a:blip r:embed="rId1"/>
          <a:srcRect l="718" t="10980" r="-718" b="387"/>
          <a:stretch>
            <a:fillRect/>
          </a:stretch>
        </p:blipFill>
        <p:spPr>
          <a:xfrm>
            <a:off x="7112000" y="666115"/>
            <a:ext cx="4985385" cy="607631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927735" y="1470660"/>
            <a:ext cx="6183630" cy="4789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Each LBA is 512 bytes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LBA </a:t>
            </a:r>
            <a:r>
              <a:rPr lang="en-US" sz="2800" i="1"/>
              <a:t>-1</a:t>
            </a:r>
            <a:r>
              <a:rPr lang="en-US" sz="2800"/>
              <a:t> to </a:t>
            </a:r>
            <a:r>
              <a:rPr lang="en-US" sz="2800" i="1"/>
              <a:t>-34</a:t>
            </a:r>
            <a:r>
              <a:rPr lang="en-US" sz="2800"/>
              <a:t> is backup of LBA </a:t>
            </a:r>
            <a:r>
              <a:rPr lang="en-US" sz="2800" i="1"/>
              <a:t>1</a:t>
            </a:r>
            <a:r>
              <a:rPr lang="en-US" sz="2800"/>
              <a:t> to </a:t>
            </a:r>
            <a:r>
              <a:rPr lang="en-US" sz="2800" i="1"/>
              <a:t>34</a:t>
            </a:r>
            <a:endParaRPr lang="en-US" sz="2800" i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File system starts from LBA </a:t>
            </a:r>
            <a:r>
              <a:rPr lang="en-US" sz="2800" i="1"/>
              <a:t>34</a:t>
            </a:r>
            <a:endParaRPr lang="en-US" sz="2800" i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Protective MBR lets older systems mount partitions without corrupting GPT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Multiple backups of GPT can also exists between partitions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All GPTs have a checksum to validate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GPT Header</a:t>
            </a:r>
            <a:endParaRPr lang="en-US" b="1"/>
          </a:p>
        </p:txBody>
      </p:sp>
      <p:pic>
        <p:nvPicPr>
          <p:cNvPr id="4" name="Content Placeholder 3" descr="GUID_Partition_Table_Scheme.svg"/>
          <p:cNvPicPr>
            <a:picLocks noChangeAspect="1"/>
          </p:cNvPicPr>
          <p:nvPr>
            <p:ph idx="1"/>
          </p:nvPr>
        </p:nvPicPr>
        <p:blipFill>
          <a:blip r:embed="rId1"/>
          <a:srcRect l="718" t="17788" r="12083" b="77368"/>
          <a:stretch>
            <a:fillRect/>
          </a:stretch>
        </p:blipFill>
        <p:spPr>
          <a:xfrm>
            <a:off x="7112000" y="1132840"/>
            <a:ext cx="4347210" cy="33210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927735" y="1470660"/>
            <a:ext cx="6432550" cy="4789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Signiture ( 0x5452415020494645 )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Revision ( 0x00000100 for GPT 1.0 )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Header size in little endian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Cyclic redundancy check of header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Backup LBA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Disk GUID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Starting LBA of array of partitions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Number of partitions in array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sym typeface="+mn-ea"/>
              </a:rPr>
              <a:t>Cyclic redundancy check of array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Size of each element in array ( 128 bits )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Some reserved bit</a:t>
            </a:r>
            <a:endParaRPr lang="en-US" sz="2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GPT Entry</a:t>
            </a:r>
            <a:endParaRPr lang="en-US" b="1"/>
          </a:p>
        </p:txBody>
      </p:sp>
      <p:pic>
        <p:nvPicPr>
          <p:cNvPr id="4" name="Content Placeholder 3" descr="GUID_Partition_Table_Scheme.svg"/>
          <p:cNvPicPr>
            <a:picLocks noChangeAspect="1"/>
          </p:cNvPicPr>
          <p:nvPr>
            <p:ph idx="1"/>
          </p:nvPr>
        </p:nvPicPr>
        <p:blipFill>
          <a:blip r:embed="rId1"/>
          <a:srcRect l="718" t="22373" r="9293" b="63548"/>
          <a:stretch>
            <a:fillRect/>
          </a:stretch>
        </p:blipFill>
        <p:spPr>
          <a:xfrm>
            <a:off x="7112000" y="1447165"/>
            <a:ext cx="4486275" cy="96520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927735" y="1470660"/>
            <a:ext cx="6183630" cy="3509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Partition type GUID ( 16 bytes )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Unique partition GUID ( 16 bytes )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First LBA ( 8 bytes = 64 bits )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Last LBA ( 8 bytes )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Attribute flags ( 8 bytes )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Partition name ( 72 bytes = 32 characters in UTF-16 )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128 bytes total</a:t>
            </a:r>
            <a:endParaRPr lang="en-US" sz="2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b="1"/>
              <a:t>GPT Entry Attributes</a:t>
            </a:r>
            <a:endParaRPr lang="en-US" b="1"/>
          </a:p>
        </p:txBody>
      </p:sp>
      <p:pic>
        <p:nvPicPr>
          <p:cNvPr id="4" name="Content Placeholder 3" descr="GUID_Partition_Table_Scheme.svg"/>
          <p:cNvPicPr>
            <a:picLocks noChangeAspect="1"/>
          </p:cNvPicPr>
          <p:nvPr>
            <p:ph idx="1"/>
          </p:nvPr>
        </p:nvPicPr>
        <p:blipFill>
          <a:blip r:embed="rId1"/>
          <a:srcRect l="718" t="22373" r="9293" b="63548"/>
          <a:stretch>
            <a:fillRect/>
          </a:stretch>
        </p:blipFill>
        <p:spPr>
          <a:xfrm>
            <a:off x="7112000" y="1447165"/>
            <a:ext cx="4486275" cy="96520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927735" y="1470660"/>
            <a:ext cx="6183630" cy="4362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0		System partition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1		EFI ignore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2		Legacy BIOS bootable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3-47	Reserved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48-63	Used by partition type</a:t>
            </a: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/>
              <a:t>Microsoft Defenitions:</a:t>
            </a:r>
            <a:endParaRPr lang="en-US" sz="280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/>
              <a:t>60	Read-only</a:t>
            </a:r>
            <a:endParaRPr lang="en-US" sz="280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/>
              <a:t>62	Hidden</a:t>
            </a:r>
            <a:endParaRPr lang="en-US" sz="280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/>
              <a:t>63	Do not automount</a:t>
            </a:r>
            <a:endParaRPr lang="en-US" sz="28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Some Familiar Partition Type GUID</a:t>
            </a:r>
            <a:endParaRPr lang="en-US" b="1"/>
          </a:p>
        </p:txBody>
      </p:sp>
      <p:graphicFrame>
        <p:nvGraphicFramePr>
          <p:cNvPr id="5" name="Content Placeholder 4"/>
          <p:cNvGraphicFramePr/>
          <p:nvPr>
            <p:ph idx="1"/>
          </p:nvPr>
        </p:nvGraphicFramePr>
        <p:xfrm>
          <a:off x="838835" y="1825625"/>
          <a:ext cx="10514965" cy="248666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5257800"/>
                <a:gridCol w="5257165"/>
              </a:tblGrid>
              <a:tr h="6451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800"/>
                        <a:t>Partition Type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800"/>
                        <a:t>GUID</a:t>
                      </a:r>
                      <a:endParaRPr lang="en-US" sz="2800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EFI System Partition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C12A7328-F81F-11D2-BA4B-00A0C93EC93B</a:t>
                      </a:r>
                      <a:endParaRPr lang="en-US" sz="2000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Windows Recovery Environment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DE94BBA4-06D1-4D40-A16A-BFD50179D6AC</a:t>
                      </a:r>
                      <a:endParaRPr lang="en-US" sz="2000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RAID partition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A19D880F-05FC-4D3B-A006-743F0F84911E</a:t>
                      </a:r>
                      <a:endParaRPr lang="en-US" sz="2000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Swap partition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0657FD6D-A4AB-43C4-84E5-0933C84B4F4F</a:t>
                      </a:r>
                      <a:endParaRPr lang="en-US" sz="2000"/>
                    </a:p>
                  </a:txBody>
                  <a:tcPr/>
                </a:tc>
              </a:tr>
              <a:tr h="3683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Logical Volume Manager (LVM) partition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000"/>
                        <a:t>E6D6D379-F507-44C2-A23C-238F2A3DF928</a:t>
                      </a:r>
                      <a:endParaRPr lang="en-US" sz="20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2954</Words>
  <Application>WPS Presentation</Application>
  <PresentationFormat>Widescreen</PresentationFormat>
  <Paragraphs>303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</vt:lpstr>
      <vt:lpstr>SimSun</vt:lpstr>
      <vt:lpstr>Wingdings</vt:lpstr>
      <vt:lpstr>Calibri Light</vt:lpstr>
      <vt:lpstr>Calibri</vt:lpstr>
      <vt:lpstr>Microsoft YaHei</vt:lpstr>
      <vt:lpstr/>
      <vt:lpstr>Arial Unicode MS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GPT Scheme</vt:lpstr>
      <vt:lpstr>GPT Scheme</vt:lpstr>
      <vt:lpstr>GPT Entry</vt:lpstr>
      <vt:lpstr>GPT Entry</vt:lpstr>
      <vt:lpstr>GUID Partition Table (GPT)</vt:lpstr>
      <vt:lpstr>GPT	</vt:lpstr>
      <vt:lpstr>Unix Based</vt:lpstr>
      <vt:lpstr>Windows ( 32 bit )</vt:lpstr>
      <vt:lpstr>Operating Systems Support for GPT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 Partition Table (GPT)</dc:title>
  <dc:creator>Shayan</dc:creator>
  <cp:lastModifiedBy>Shayan</cp:lastModifiedBy>
  <cp:revision>7</cp:revision>
  <dcterms:created xsi:type="dcterms:W3CDTF">2016-11-07T03:02:45Z</dcterms:created>
  <dcterms:modified xsi:type="dcterms:W3CDTF">2016-11-07T04:23:56Z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1033-10.1.0.5795</vt:lpwstr>
  </property>
</Properties>
</file>