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44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08" r:id="rId24"/>
    <p:sldId id="309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310" r:id="rId35"/>
    <p:sldId id="311" r:id="rId36"/>
    <p:sldId id="288" r:id="rId37"/>
    <p:sldId id="289" r:id="rId38"/>
    <p:sldId id="291" r:id="rId39"/>
    <p:sldId id="292" r:id="rId40"/>
    <p:sldId id="293" r:id="rId41"/>
    <p:sldId id="294" r:id="rId42"/>
    <p:sldId id="295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81" y="-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18C455-DCBE-41F6-9A52-324D6BC54AEC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F781F4-099F-4112-9B1E-8A4E41639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15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2D3F-B0F1-446B-B7CC-19B90EB0017B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4F69-47FA-46CC-8030-E13D0EF9E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B11F-C391-4BDD-82EB-6F3E13A9F9E1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0D068-AB96-40B8-9FAA-422862763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669FE-0345-4152-A335-E3D8B60CD5FA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40A0-6A5C-4BDA-AED7-03967CF0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D45C-81C4-4E27-A18A-8835B7066D8D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46AB-72DE-4829-A3EE-183283F17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4F1D-9F1B-4CA4-932E-311654E99826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7303-0E5B-4E24-BCA3-62F5881C1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4233-E030-4D82-AE1D-06E871FCE686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7966-739A-4E4E-BEF8-5E9D65CA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EE9E-C85E-43CC-91D6-50F7B4961BB7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75778-597E-43D2-A71E-341C60964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F8884-1DEA-4C84-A489-E724713CC95E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1189-8D0B-455A-87B2-3A89DCBF6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FE5A-BFC9-454A-A87C-69BA4FE25A0F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2254-A369-4EE7-927D-AE7136230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6603-BAC9-4FFA-BE72-57B7C0EDA50D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9E04E-7B9E-40CB-AECA-9BEEF7D4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2E53-C0F0-49CC-8B3F-6BA3D019B99D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5EC1-C65E-447A-8CAE-CC74F7243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een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29625" y="5562600"/>
            <a:ext cx="7143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and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15050"/>
            <a:ext cx="1190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 userDrawn="1"/>
        </p:nvSpPr>
        <p:spPr>
          <a:xfrm>
            <a:off x="1171575" y="6124575"/>
            <a:ext cx="7286625" cy="219075"/>
          </a:xfrm>
          <a:custGeom>
            <a:avLst/>
            <a:gdLst>
              <a:gd name="connsiteX0" fmla="*/ 0 w 7286625"/>
              <a:gd name="connsiteY0" fmla="*/ 219075 h 219075"/>
              <a:gd name="connsiteX1" fmla="*/ 190500 w 7286625"/>
              <a:gd name="connsiteY1" fmla="*/ 180975 h 219075"/>
              <a:gd name="connsiteX2" fmla="*/ 2790825 w 7286625"/>
              <a:gd name="connsiteY2" fmla="*/ 171450 h 219075"/>
              <a:gd name="connsiteX3" fmla="*/ 2924175 w 7286625"/>
              <a:gd name="connsiteY3" fmla="*/ 152400 h 219075"/>
              <a:gd name="connsiteX4" fmla="*/ 3267075 w 7286625"/>
              <a:gd name="connsiteY4" fmla="*/ 133350 h 219075"/>
              <a:gd name="connsiteX5" fmla="*/ 3390900 w 7286625"/>
              <a:gd name="connsiteY5" fmla="*/ 123825 h 219075"/>
              <a:gd name="connsiteX6" fmla="*/ 3667125 w 7286625"/>
              <a:gd name="connsiteY6" fmla="*/ 85725 h 219075"/>
              <a:gd name="connsiteX7" fmla="*/ 3838575 w 7286625"/>
              <a:gd name="connsiteY7" fmla="*/ 76200 h 219075"/>
              <a:gd name="connsiteX8" fmla="*/ 4381500 w 7286625"/>
              <a:gd name="connsiteY8" fmla="*/ 47625 h 219075"/>
              <a:gd name="connsiteX9" fmla="*/ 4552950 w 7286625"/>
              <a:gd name="connsiteY9" fmla="*/ 38100 h 219075"/>
              <a:gd name="connsiteX10" fmla="*/ 4686300 w 7286625"/>
              <a:gd name="connsiteY10" fmla="*/ 28575 h 219075"/>
              <a:gd name="connsiteX11" fmla="*/ 5562600 w 7286625"/>
              <a:gd name="connsiteY11" fmla="*/ 0 h 219075"/>
              <a:gd name="connsiteX12" fmla="*/ 6486525 w 7286625"/>
              <a:gd name="connsiteY12" fmla="*/ 9525 h 219075"/>
              <a:gd name="connsiteX13" fmla="*/ 6581775 w 7286625"/>
              <a:gd name="connsiteY13" fmla="*/ 19050 h 219075"/>
              <a:gd name="connsiteX14" fmla="*/ 6715125 w 7286625"/>
              <a:gd name="connsiteY14" fmla="*/ 47625 h 219075"/>
              <a:gd name="connsiteX15" fmla="*/ 7210425 w 7286625"/>
              <a:gd name="connsiteY15" fmla="*/ 66675 h 219075"/>
              <a:gd name="connsiteX16" fmla="*/ 7286625 w 7286625"/>
              <a:gd name="connsiteY16" fmla="*/ 7620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86625" h="219075">
                <a:moveTo>
                  <a:pt x="0" y="219075"/>
                </a:moveTo>
                <a:cubicBezTo>
                  <a:pt x="67827" y="173857"/>
                  <a:pt x="45538" y="182475"/>
                  <a:pt x="190500" y="180975"/>
                </a:cubicBezTo>
                <a:lnTo>
                  <a:pt x="2790825" y="171450"/>
                </a:lnTo>
                <a:cubicBezTo>
                  <a:pt x="2835275" y="165100"/>
                  <a:pt x="2879529" y="157183"/>
                  <a:pt x="2924175" y="152400"/>
                </a:cubicBezTo>
                <a:cubicBezTo>
                  <a:pt x="3020054" y="142127"/>
                  <a:pt x="3181234" y="138255"/>
                  <a:pt x="3267075" y="133350"/>
                </a:cubicBezTo>
                <a:cubicBezTo>
                  <a:pt x="3308405" y="130988"/>
                  <a:pt x="3349625" y="127000"/>
                  <a:pt x="3390900" y="123825"/>
                </a:cubicBezTo>
                <a:cubicBezTo>
                  <a:pt x="3496096" y="104698"/>
                  <a:pt x="3551356" y="92157"/>
                  <a:pt x="3667125" y="85725"/>
                </a:cubicBezTo>
                <a:lnTo>
                  <a:pt x="3838575" y="76200"/>
                </a:lnTo>
                <a:cubicBezTo>
                  <a:pt x="4421283" y="38197"/>
                  <a:pt x="3784538" y="73028"/>
                  <a:pt x="4381500" y="47625"/>
                </a:cubicBezTo>
                <a:cubicBezTo>
                  <a:pt x="4438686" y="45192"/>
                  <a:pt x="4495823" y="41670"/>
                  <a:pt x="4552950" y="38100"/>
                </a:cubicBezTo>
                <a:cubicBezTo>
                  <a:pt x="4597426" y="35320"/>
                  <a:pt x="4641768" y="30255"/>
                  <a:pt x="4686300" y="28575"/>
                </a:cubicBezTo>
                <a:lnTo>
                  <a:pt x="5562600" y="0"/>
                </a:lnTo>
                <a:lnTo>
                  <a:pt x="6486525" y="9525"/>
                </a:lnTo>
                <a:cubicBezTo>
                  <a:pt x="6518428" y="10121"/>
                  <a:pt x="6550352" y="13505"/>
                  <a:pt x="6581775" y="19050"/>
                </a:cubicBezTo>
                <a:cubicBezTo>
                  <a:pt x="6696351" y="39269"/>
                  <a:pt x="6600009" y="39686"/>
                  <a:pt x="6715125" y="47625"/>
                </a:cubicBezTo>
                <a:cubicBezTo>
                  <a:pt x="6818795" y="54775"/>
                  <a:pt x="7128867" y="63956"/>
                  <a:pt x="7210425" y="66675"/>
                </a:cubicBezTo>
                <a:cubicBezTo>
                  <a:pt x="7254060" y="81220"/>
                  <a:pt x="7228960" y="76200"/>
                  <a:pt x="7286625" y="762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9" descr="top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18850181">
            <a:off x="-155575" y="330200"/>
            <a:ext cx="2000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ln>
            <a:noFill/>
          </a:ln>
        </p:spPr>
        <p:txBody>
          <a:bodyPr/>
          <a:lstStyle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AA9AB-7925-475F-87E4-57F6EF092961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6BC3C-EF4C-4932-8208-7FBB5701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C3780-DD3C-46A5-8303-4579155A8DB3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AF33-582B-4B0D-B27A-32E91EEEB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4502-BF88-49E9-A189-5718D68C95C9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35F4E-BD93-49E1-84D0-363BA3197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29AB0-274B-47BE-985F-46164E2F9B8D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38FDB-2D8C-4804-B582-7DB90366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0B030-1580-4866-BCBB-5B9DCBDFAB68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7EB8B-B6EB-443D-9CB4-B019CEC8F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0F97-1060-4EBF-B543-874A8397FCDC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04A5-FF6A-4891-8FE3-D539A7A66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8A180-20FC-43E6-ACF2-E4D2D7D4238C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2834-41A2-49E3-8762-B14EE3F5C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42E86-E886-49FE-9E81-CBA74FDF21F4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6F0D-A611-4358-861D-7B01E8303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54A5-A6D3-4FF2-A83D-4A92E35723B6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79F47-3AF0-4617-BC60-2E592392B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A2E3-A4EC-4D3C-A723-C30C7527518B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F8B95-FD24-4BC4-B430-69A3136D1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62B1BE-7229-4612-B077-302E9FB27D58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367C90-D8D8-4A11-9BC3-E7451ACC5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40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pull dir="r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CF5B1-68BC-4F44-89BE-2F24F67B5729}" type="datetimeFigureOut">
              <a:rPr lang="en-US"/>
              <a:pPr>
                <a:defRPr/>
              </a:pPr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9DAB5F-4C32-47E8-A254-E438E2D0D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transparent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0463" y="1676400"/>
            <a:ext cx="4046537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Chapter 6</a:t>
            </a:r>
            <a:br>
              <a:rPr lang="en-US" dirty="0" smtClean="0"/>
            </a:br>
            <a:r>
              <a:rPr lang="en-US" dirty="0" smtClean="0"/>
              <a:t>Concurrency: Deadlock and Starvation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1752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Operating Systems:</a:t>
            </a:r>
            <a:br>
              <a:rPr lang="en-US" i="1" dirty="0" smtClean="0"/>
            </a:br>
            <a:r>
              <a:rPr lang="en-US" i="1" dirty="0" smtClean="0"/>
              <a:t>Internals and Design Principles, 6/E</a:t>
            </a:r>
            <a:br>
              <a:rPr lang="en-US" i="1" dirty="0" smtClean="0"/>
            </a:br>
            <a:r>
              <a:rPr lang="en-US" dirty="0" smtClean="0"/>
              <a:t>William Stallings</a:t>
            </a:r>
            <a:endParaRPr lang="en-US" i="1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Deadlock occurs if receives blocking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19200" y="27432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09800" y="28194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P1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371600" y="30480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371600" y="34734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71600" y="3352800"/>
            <a:ext cx="1008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Receive(P2);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371600" y="3810000"/>
            <a:ext cx="1123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Send(P2, M1);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334000" y="27432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324600" y="28194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486400" y="30480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486400" y="34734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486400" y="3352800"/>
            <a:ext cx="1008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Receive(P1);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505450" y="3810000"/>
            <a:ext cx="1123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Send(P1, M2);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Directed graph that depicts a state of the system of resources and processes</a:t>
            </a:r>
            <a:endParaRPr lang="en-US" dirty="0"/>
          </a:p>
        </p:txBody>
      </p:sp>
      <p:pic>
        <p:nvPicPr>
          <p:cNvPr id="4" name="Picture 3" descr="Fig06_05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0"/>
            <a:ext cx="8752114" cy="167640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Conditions for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pPr lvl="1"/>
            <a:r>
              <a:rPr lang="en-US" smtClean="0"/>
              <a:t>Only one process may use a resource at a time</a:t>
            </a:r>
          </a:p>
          <a:p>
            <a:r>
              <a:rPr lang="en-US" smtClean="0"/>
              <a:t>Hold-and-wait</a:t>
            </a:r>
          </a:p>
          <a:p>
            <a:pPr lvl="1"/>
            <a:r>
              <a:rPr lang="en-US" smtClean="0"/>
              <a:t>A process may hold allocated resources while awaiting assignment of others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Conditions for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preemption</a:t>
            </a:r>
          </a:p>
          <a:p>
            <a:pPr lvl="1"/>
            <a:r>
              <a:rPr lang="en-US" dirty="0" smtClean="0"/>
              <a:t>No resource can be forcibly removed form a process holding it</a:t>
            </a:r>
          </a:p>
          <a:p>
            <a:r>
              <a:rPr lang="en-US" dirty="0" smtClean="0"/>
              <a:t>Circular wait</a:t>
            </a:r>
          </a:p>
          <a:p>
            <a:pPr lvl="1"/>
            <a:r>
              <a:rPr lang="en-US" dirty="0" smtClean="0"/>
              <a:t>A closed chain of processes exists, such that each process holds at least one resource needed by the next process in the chain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Graphs</a:t>
            </a:r>
            <a:endParaRPr lang="en-US" dirty="0"/>
          </a:p>
        </p:txBody>
      </p:sp>
      <p:pic>
        <p:nvPicPr>
          <p:cNvPr id="4" name="Content Placeholder 3" descr="Fig06_05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1447800"/>
            <a:ext cx="8515251" cy="462438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Graphs</a:t>
            </a:r>
            <a:endParaRPr lang="en-US" dirty="0"/>
          </a:p>
        </p:txBody>
      </p:sp>
      <p:pic>
        <p:nvPicPr>
          <p:cNvPr id="4" name="Content Placeholder 3" descr="Fig06_06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400" y="1219200"/>
            <a:ext cx="6737684" cy="5334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Possibility of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r>
              <a:rPr lang="en-US" smtClean="0"/>
              <a:t>No preemption</a:t>
            </a:r>
          </a:p>
          <a:p>
            <a:r>
              <a:rPr lang="en-US" smtClean="0"/>
              <a:t>Hold and wait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Existence of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r>
              <a:rPr lang="en-US" smtClean="0"/>
              <a:t>No preemption</a:t>
            </a:r>
          </a:p>
          <a:p>
            <a:r>
              <a:rPr lang="en-US" smtClean="0"/>
              <a:t>Hold and wait</a:t>
            </a:r>
          </a:p>
          <a:p>
            <a:r>
              <a:rPr lang="en-US" smtClean="0"/>
              <a:t>Circular wait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pPr lvl="1"/>
            <a:r>
              <a:rPr lang="en-US" smtClean="0"/>
              <a:t>Must be supported by the OS</a:t>
            </a:r>
          </a:p>
          <a:p>
            <a:r>
              <a:rPr lang="en-US" smtClean="0"/>
              <a:t>Hold and Wait</a:t>
            </a:r>
          </a:p>
          <a:p>
            <a:pPr lvl="1"/>
            <a:r>
              <a:rPr lang="en-US" smtClean="0"/>
              <a:t>Require a process request all of its required resources at one time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Preemption</a:t>
            </a:r>
          </a:p>
          <a:p>
            <a:pPr lvl="1"/>
            <a:r>
              <a:rPr lang="en-US" smtClean="0"/>
              <a:t>Process must release resource and request again</a:t>
            </a:r>
          </a:p>
          <a:p>
            <a:pPr lvl="1"/>
            <a:r>
              <a:rPr lang="en-US" smtClean="0"/>
              <a:t>OS may preempt a process to require it releases its resources</a:t>
            </a:r>
          </a:p>
          <a:p>
            <a:r>
              <a:rPr lang="en-US" smtClean="0"/>
              <a:t>Circular Wait</a:t>
            </a:r>
          </a:p>
          <a:p>
            <a:pPr lvl="1"/>
            <a:r>
              <a:rPr lang="en-US" smtClean="0"/>
              <a:t>Define a linear ordering of resource types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Permanent blocking of a set of processes that either compete for system resources or communicate with each other</a:t>
            </a:r>
          </a:p>
          <a:p>
            <a:r>
              <a:rPr lang="en-US" smtClean="0"/>
              <a:t>No efficient solution</a:t>
            </a:r>
          </a:p>
          <a:p>
            <a:r>
              <a:rPr lang="en-US" smtClean="0"/>
              <a:t>Involve conflicting needs for resources by two or more processes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decision is made dynamically whether the current resource allocation request will, if granted, potentially lead to a deadlock</a:t>
            </a:r>
          </a:p>
          <a:p>
            <a:r>
              <a:rPr lang="en-US" dirty="0" smtClean="0"/>
              <a:t>Requires knowledge of future process requests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Approaches to </a:t>
            </a:r>
            <a:br>
              <a:rPr lang="en-US" smtClean="0"/>
            </a:br>
            <a:r>
              <a:rPr lang="en-US" smtClean="0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not start a process if its demands might lead to deadlock</a:t>
            </a:r>
          </a:p>
          <a:p>
            <a:r>
              <a:rPr lang="en-US" smtClean="0"/>
              <a:t>Do not grant an incremental resource request to a process if this allocation might lead to deadlock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Process Initiation 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system of </a:t>
            </a:r>
            <a:r>
              <a:rPr lang="en-US" i="1" dirty="0"/>
              <a:t>n </a:t>
            </a:r>
            <a:r>
              <a:rPr lang="en-US" dirty="0"/>
              <a:t>processes and </a:t>
            </a:r>
            <a:r>
              <a:rPr lang="en-US" i="1" dirty="0"/>
              <a:t>m </a:t>
            </a:r>
            <a:r>
              <a:rPr lang="en-US" dirty="0"/>
              <a:t>different types of resources. Let us </a:t>
            </a:r>
            <a:r>
              <a:rPr lang="en-US" dirty="0" smtClean="0"/>
              <a:t>define the </a:t>
            </a:r>
            <a:r>
              <a:rPr lang="en-US" dirty="0"/>
              <a:t>following vectors and matrices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" y="3380256"/>
            <a:ext cx="9122391" cy="347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8493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Process Initiation 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2200275"/>
            <a:ext cx="90297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58959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296296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Referred to as the banker’s algorithm</a:t>
            </a:r>
          </a:p>
          <a:p>
            <a:r>
              <a:rPr lang="en-US" dirty="0" smtClean="0"/>
              <a:t>State of the system is the current allocation of resources to process</a:t>
            </a:r>
          </a:p>
          <a:p>
            <a:r>
              <a:rPr lang="en-US" dirty="0" smtClean="0"/>
              <a:t>Safe state is where there is at least one sequence that does not result in deadlock</a:t>
            </a:r>
          </a:p>
          <a:p>
            <a:r>
              <a:rPr lang="en-US" dirty="0" smtClean="0"/>
              <a:t>Unsafe state is a state that is not safe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4" name="Content Placeholder 3" descr="Fig06_07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905000"/>
            <a:ext cx="8492481" cy="273843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6" name="Content Placeholder 5" descr="Fig06_07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905000"/>
            <a:ext cx="8703697" cy="264795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6" name="Content Placeholder 5" descr="Fig06_07c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" y="1828800"/>
            <a:ext cx="8154298" cy="259556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6" name="Content Placeholder 5" descr="Fig06_07d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6190" y="1828800"/>
            <a:ext cx="8506810" cy="2667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an Unsafe State</a:t>
            </a:r>
            <a:endParaRPr lang="en-US" dirty="0"/>
          </a:p>
        </p:txBody>
      </p:sp>
      <p:pic>
        <p:nvPicPr>
          <p:cNvPr id="5" name="Content Placeholder 4" descr="Fig06_08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6373" y="1447800"/>
            <a:ext cx="6811421" cy="51816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en-US" dirty="0"/>
          </a:p>
        </p:txBody>
      </p:sp>
      <p:pic>
        <p:nvPicPr>
          <p:cNvPr id="4" name="Content Placeholder 3" descr="Fig06_0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219201"/>
            <a:ext cx="8410797" cy="530066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 Logic</a:t>
            </a:r>
            <a:endParaRPr lang="en-US" dirty="0"/>
          </a:p>
        </p:txBody>
      </p:sp>
      <p:pic>
        <p:nvPicPr>
          <p:cNvPr id="4" name="Content Placeholder 3" descr="Fig06_09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2869" y="1219200"/>
            <a:ext cx="7601203" cy="5334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 Logic</a:t>
            </a:r>
            <a:endParaRPr lang="en-US" dirty="0"/>
          </a:p>
        </p:txBody>
      </p:sp>
      <p:pic>
        <p:nvPicPr>
          <p:cNvPr id="4" name="Content Placeholder 3" descr="Fig06_09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371600"/>
            <a:ext cx="8202605" cy="4772025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Maximum resource requirement must be stated in advance</a:t>
            </a:r>
          </a:p>
          <a:p>
            <a:r>
              <a:rPr lang="en-US" smtClean="0"/>
              <a:t>Processes under consideration must be independent; no synchronization requirements</a:t>
            </a:r>
          </a:p>
          <a:p>
            <a:r>
              <a:rPr lang="en-US" smtClean="0"/>
              <a:t>There must be a fixed number of resources to allocate</a:t>
            </a:r>
          </a:p>
          <a:p>
            <a:r>
              <a:rPr lang="en-US" smtClean="0"/>
              <a:t>No process may exit while holding resources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algorithm proceeds by </a:t>
            </a:r>
            <a:r>
              <a:rPr lang="en-US" dirty="0" smtClean="0"/>
              <a:t>marking processes </a:t>
            </a:r>
            <a:r>
              <a:rPr lang="en-US" dirty="0"/>
              <a:t>that are not deadlocked. Initially, all processes are unmarked. Then </a:t>
            </a:r>
            <a:r>
              <a:rPr lang="en-US" dirty="0" smtClean="0"/>
              <a:t>the following </a:t>
            </a:r>
            <a:r>
              <a:rPr lang="en-US" dirty="0"/>
              <a:t>steps are performed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3657600"/>
            <a:ext cx="838742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700451"/>
      </p:ext>
    </p:extLst>
  </p:cSld>
  <p:clrMapOvr>
    <a:masterClrMapping/>
  </p:clrMapOvr>
  <p:transition>
    <p:pull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Detection</a:t>
            </a:r>
            <a:endParaRPr lang="en-US" dirty="0"/>
          </a:p>
        </p:txBody>
      </p:sp>
      <p:pic>
        <p:nvPicPr>
          <p:cNvPr id="4" name="Content Placeholder 3" descr="Fig06_10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905000"/>
            <a:ext cx="8603889" cy="2993955"/>
          </a:xfrm>
        </p:spPr>
      </p:pic>
    </p:spTree>
    <p:extLst>
      <p:ext uri="{BB962C8B-B14F-4D97-AF65-F5344CB8AC3E}">
        <p14:creationId xmlns:p14="http://schemas.microsoft.com/office/powerpoint/2010/main" val="156314407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Strategies Once Deadlock Detected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Abort all deadlocked processes</a:t>
            </a:r>
          </a:p>
          <a:p>
            <a:r>
              <a:rPr lang="en-US" dirty="0" smtClean="0"/>
              <a:t>Back up each deadlocked process to some previously defined checkpoint, and restart all process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Strategies Once Deadlock Detected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Successively abort deadlocked processes until deadlock no longer exists</a:t>
            </a:r>
          </a:p>
          <a:p>
            <a:r>
              <a:rPr lang="en-US" smtClean="0"/>
              <a:t>Successively preempt resources until deadlock no longer exists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4" name="Content Placeholder 3" descr="Fig06_1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57400" y="1163844"/>
            <a:ext cx="4737337" cy="5465556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4" name="Content Placeholder 3" descr="Fig06_1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2679" y="1371600"/>
            <a:ext cx="8012118" cy="51816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6" name="Content Placeholder 5" descr="Fig06_13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38118" y="1219200"/>
            <a:ext cx="7611438" cy="5334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713" y="1931515"/>
            <a:ext cx="4236531" cy="3250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5" name="Content Placeholder 4" descr="Fig06_14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73351" y="1219200"/>
            <a:ext cx="6687671" cy="56388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4" name="Content Placeholder 3" descr="Fig06_14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981200"/>
            <a:ext cx="8147107" cy="264318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by only one process at a time and not depleted by that use</a:t>
            </a:r>
          </a:p>
          <a:p>
            <a:r>
              <a:rPr lang="en-US" dirty="0" smtClean="0"/>
              <a:t>Processes obtain resources that they later release for reuse by other processes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Processors, I/O channels, main and secondary memory, devices, and data structures such as files, databases, and semaphores</a:t>
            </a:r>
          </a:p>
          <a:p>
            <a:r>
              <a:rPr lang="en-US" smtClean="0"/>
              <a:t>Deadlock occurs if each process holds one resource and requests the other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pic>
        <p:nvPicPr>
          <p:cNvPr id="4" name="Content Placeholder 3" descr="Fig06_04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5800" y="1447800"/>
            <a:ext cx="8137742" cy="451485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Space is available for allocation of 200Kbytes, and the following sequence of events occur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Deadlock occurs if both processes progress to their second request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95400" y="32766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0" y="33528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47800" y="35814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 dirty="0">
                <a:latin typeface="Times New Roman" pitchFamily="18" charset="0"/>
              </a:rPr>
              <a:t>. . 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447800" y="40068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447800" y="38862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80 Kbytes;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447800" y="43434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60 Kbytes;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800600" y="32766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791200" y="33528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P2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4953000" y="35814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953000" y="40068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953000" y="38862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70 Kbytes;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953000" y="43434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80 Kbytes;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Consumable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Created (produced) and destroyed (consumed)</a:t>
            </a:r>
          </a:p>
          <a:p>
            <a:r>
              <a:rPr lang="en-US" smtClean="0"/>
              <a:t>Interrupts, signals, messages, and information in I/O buffers</a:t>
            </a:r>
          </a:p>
          <a:p>
            <a:r>
              <a:rPr lang="en-US" smtClean="0"/>
              <a:t>Deadlock may occur if a Receive message is blocking</a:t>
            </a:r>
          </a:p>
          <a:p>
            <a:r>
              <a:rPr lang="en-US" smtClean="0"/>
              <a:t>May take a rare combination of events to cause deadlock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Microsoft Office PowerPoint</Application>
  <PresentationFormat>On-screen Show (4:3)</PresentationFormat>
  <Paragraphs>160</Paragraphs>
  <Slides>41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Custom Design</vt:lpstr>
      <vt:lpstr>Chapter 6 Concurrency: Deadlock and Starvation</vt:lpstr>
      <vt:lpstr>Deadlock</vt:lpstr>
      <vt:lpstr>Deadlock</vt:lpstr>
      <vt:lpstr>Deadlock</vt:lpstr>
      <vt:lpstr>Reusable Resources</vt:lpstr>
      <vt:lpstr>Reusable Resources</vt:lpstr>
      <vt:lpstr>Reusable Resources</vt:lpstr>
      <vt:lpstr>Reusable Resources</vt:lpstr>
      <vt:lpstr>Consumable Resources</vt:lpstr>
      <vt:lpstr>Example of Deadlock</vt:lpstr>
      <vt:lpstr>Resource Allocation Graphs</vt:lpstr>
      <vt:lpstr>Conditions for Deadlock</vt:lpstr>
      <vt:lpstr>Conditions for Deadlock</vt:lpstr>
      <vt:lpstr>Resource Allocation Graphs</vt:lpstr>
      <vt:lpstr>Resource Allocation Graphs</vt:lpstr>
      <vt:lpstr>Possibility of Deadlock</vt:lpstr>
      <vt:lpstr>Existence of Deadlock</vt:lpstr>
      <vt:lpstr>Deadlock Prevention</vt:lpstr>
      <vt:lpstr>Deadlock Prevention</vt:lpstr>
      <vt:lpstr>Deadlock Avoidance</vt:lpstr>
      <vt:lpstr>Two Approaches to  Deadlock Avoidance</vt:lpstr>
      <vt:lpstr>Process Initiation Denial</vt:lpstr>
      <vt:lpstr>Process Initiation Denial</vt:lpstr>
      <vt:lpstr>Resource Allocation Denial</vt:lpstr>
      <vt:lpstr>Determination of a Safe State</vt:lpstr>
      <vt:lpstr>Determination of a Safe State</vt:lpstr>
      <vt:lpstr>Determination of a Safe State</vt:lpstr>
      <vt:lpstr>Determination of a Safe State</vt:lpstr>
      <vt:lpstr>Determination of an Unsafe State</vt:lpstr>
      <vt:lpstr>Deadlock Avoidance Logic</vt:lpstr>
      <vt:lpstr>Deadlock Avoidance Logic</vt:lpstr>
      <vt:lpstr>Deadlock Avoidance</vt:lpstr>
      <vt:lpstr>Deadlock Detection</vt:lpstr>
      <vt:lpstr>Deadlock Detection</vt:lpstr>
      <vt:lpstr>Strategies Once Deadlock Detected</vt:lpstr>
      <vt:lpstr>Strategies Once Deadlock Detected</vt:lpstr>
      <vt:lpstr>Dining Philosophers Problem</vt:lpstr>
      <vt:lpstr>Dining Philosophers Problem</vt:lpstr>
      <vt:lpstr>Dining Philosophers Problem</vt:lpstr>
      <vt:lpstr>Dining Philosophers Problem</vt:lpstr>
      <vt:lpstr>Dining Philosophers Problem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2008-04-03T13:45:59Z</dcterms:created>
  <dcterms:modified xsi:type="dcterms:W3CDTF">2014-12-07T10:08:12Z</dcterms:modified>
</cp:coreProperties>
</file>