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notesMasterIdLst>
    <p:notesMasterId r:id="rId56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68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308" r:id="rId25"/>
    <p:sldId id="309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18C455-DCBE-41F6-9A52-324D6BC54AEC}" type="datetimeFigureOut">
              <a:rPr lang="en-US"/>
              <a:pPr>
                <a:defRPr/>
              </a:pPr>
              <a:t>11/9/2013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1F781F4-099F-4112-9B1E-8A4E416391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4156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781F4-099F-4112-9B1E-8A4E4163911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D2D3F-B0F1-446B-B7CC-19B90EB0017B}" type="datetimeFigureOut">
              <a:rPr lang="en-US"/>
              <a:pPr>
                <a:defRPr/>
              </a:pPr>
              <a:t>11/9/2013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A4F69-47FA-46CC-8030-E13D0EF9E8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EB11F-C391-4BDD-82EB-6F3E13A9F9E1}" type="datetimeFigureOut">
              <a:rPr lang="en-US"/>
              <a:pPr>
                <a:defRPr/>
              </a:pPr>
              <a:t>11/9/2013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0D068-AB96-40B8-9FAA-4228627632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669FE-0345-4152-A335-E3D8B60CD5FA}" type="datetimeFigureOut">
              <a:rPr lang="en-US"/>
              <a:pPr>
                <a:defRPr/>
              </a:pPr>
              <a:t>11/9/2013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040A0-6A5C-4BDA-AED7-03967CF04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CD45C-81C4-4E27-A18A-8835B7066D8D}" type="datetimeFigureOut">
              <a:rPr lang="en-US"/>
              <a:pPr>
                <a:defRPr/>
              </a:pPr>
              <a:t>11/9/2013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246AB-72DE-4829-A3EE-183283F17E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F4F1D-9F1B-4CA4-932E-311654E99826}" type="datetimeFigureOut">
              <a:rPr lang="en-US"/>
              <a:pPr>
                <a:defRPr/>
              </a:pPr>
              <a:t>11/9/2013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17303-0E5B-4E24-BCA3-62F5881C10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E4233-E030-4D82-AE1D-06E871FCE686}" type="datetimeFigureOut">
              <a:rPr lang="en-US"/>
              <a:pPr>
                <a:defRPr/>
              </a:pPr>
              <a:t>11/9/2013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17966-739A-4E4E-BEF8-5E9D65CA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5EE9E-C85E-43CC-91D6-50F7B4961BB7}" type="datetimeFigureOut">
              <a:rPr lang="en-US"/>
              <a:pPr>
                <a:defRPr/>
              </a:pPr>
              <a:t>11/9/2013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75778-597E-43D2-A71E-341C60964E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F8884-1DEA-4C84-A489-E724713CC95E}" type="datetimeFigureOut">
              <a:rPr lang="en-US"/>
              <a:pPr>
                <a:defRPr/>
              </a:pPr>
              <a:t>11/9/2013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71189-8D0B-455A-87B2-3A89DCBF68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DFE5A-BFC9-454A-A87C-69BA4FE25A0F}" type="datetimeFigureOut">
              <a:rPr lang="en-US"/>
              <a:pPr>
                <a:defRPr/>
              </a:pPr>
              <a:t>11/9/2013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D2254-A369-4EE7-927D-AE71362307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A6603-BAC9-4FFA-BE72-57B7C0EDA50D}" type="datetimeFigureOut">
              <a:rPr lang="en-US"/>
              <a:pPr>
                <a:defRPr/>
              </a:pPr>
              <a:t>11/9/2013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9E04E-7B9E-40CB-AECA-9BEEF7D4B1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F2E53-C0F0-49CC-8B3F-6BA3D019B99D}" type="datetimeFigureOut">
              <a:rPr lang="en-US"/>
              <a:pPr>
                <a:defRPr/>
              </a:pPr>
              <a:t>11/9/2013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75EC1-C65E-447A-8CAE-CC74F72434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green.gi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429625" y="5562600"/>
            <a:ext cx="7143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hand.gif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15050"/>
            <a:ext cx="119062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reeform 5"/>
          <p:cNvSpPr/>
          <p:nvPr userDrawn="1"/>
        </p:nvSpPr>
        <p:spPr>
          <a:xfrm>
            <a:off x="1171575" y="6124575"/>
            <a:ext cx="7286625" cy="219075"/>
          </a:xfrm>
          <a:custGeom>
            <a:avLst/>
            <a:gdLst>
              <a:gd name="connsiteX0" fmla="*/ 0 w 7286625"/>
              <a:gd name="connsiteY0" fmla="*/ 219075 h 219075"/>
              <a:gd name="connsiteX1" fmla="*/ 190500 w 7286625"/>
              <a:gd name="connsiteY1" fmla="*/ 180975 h 219075"/>
              <a:gd name="connsiteX2" fmla="*/ 2790825 w 7286625"/>
              <a:gd name="connsiteY2" fmla="*/ 171450 h 219075"/>
              <a:gd name="connsiteX3" fmla="*/ 2924175 w 7286625"/>
              <a:gd name="connsiteY3" fmla="*/ 152400 h 219075"/>
              <a:gd name="connsiteX4" fmla="*/ 3267075 w 7286625"/>
              <a:gd name="connsiteY4" fmla="*/ 133350 h 219075"/>
              <a:gd name="connsiteX5" fmla="*/ 3390900 w 7286625"/>
              <a:gd name="connsiteY5" fmla="*/ 123825 h 219075"/>
              <a:gd name="connsiteX6" fmla="*/ 3667125 w 7286625"/>
              <a:gd name="connsiteY6" fmla="*/ 85725 h 219075"/>
              <a:gd name="connsiteX7" fmla="*/ 3838575 w 7286625"/>
              <a:gd name="connsiteY7" fmla="*/ 76200 h 219075"/>
              <a:gd name="connsiteX8" fmla="*/ 4381500 w 7286625"/>
              <a:gd name="connsiteY8" fmla="*/ 47625 h 219075"/>
              <a:gd name="connsiteX9" fmla="*/ 4552950 w 7286625"/>
              <a:gd name="connsiteY9" fmla="*/ 38100 h 219075"/>
              <a:gd name="connsiteX10" fmla="*/ 4686300 w 7286625"/>
              <a:gd name="connsiteY10" fmla="*/ 28575 h 219075"/>
              <a:gd name="connsiteX11" fmla="*/ 5562600 w 7286625"/>
              <a:gd name="connsiteY11" fmla="*/ 0 h 219075"/>
              <a:gd name="connsiteX12" fmla="*/ 6486525 w 7286625"/>
              <a:gd name="connsiteY12" fmla="*/ 9525 h 219075"/>
              <a:gd name="connsiteX13" fmla="*/ 6581775 w 7286625"/>
              <a:gd name="connsiteY13" fmla="*/ 19050 h 219075"/>
              <a:gd name="connsiteX14" fmla="*/ 6715125 w 7286625"/>
              <a:gd name="connsiteY14" fmla="*/ 47625 h 219075"/>
              <a:gd name="connsiteX15" fmla="*/ 7210425 w 7286625"/>
              <a:gd name="connsiteY15" fmla="*/ 66675 h 219075"/>
              <a:gd name="connsiteX16" fmla="*/ 7286625 w 7286625"/>
              <a:gd name="connsiteY16" fmla="*/ 76200 h 219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286625" h="219075">
                <a:moveTo>
                  <a:pt x="0" y="219075"/>
                </a:moveTo>
                <a:cubicBezTo>
                  <a:pt x="67827" y="173857"/>
                  <a:pt x="45538" y="182475"/>
                  <a:pt x="190500" y="180975"/>
                </a:cubicBezTo>
                <a:lnTo>
                  <a:pt x="2790825" y="171450"/>
                </a:lnTo>
                <a:cubicBezTo>
                  <a:pt x="2835275" y="165100"/>
                  <a:pt x="2879529" y="157183"/>
                  <a:pt x="2924175" y="152400"/>
                </a:cubicBezTo>
                <a:cubicBezTo>
                  <a:pt x="3020054" y="142127"/>
                  <a:pt x="3181234" y="138255"/>
                  <a:pt x="3267075" y="133350"/>
                </a:cubicBezTo>
                <a:cubicBezTo>
                  <a:pt x="3308405" y="130988"/>
                  <a:pt x="3349625" y="127000"/>
                  <a:pt x="3390900" y="123825"/>
                </a:cubicBezTo>
                <a:cubicBezTo>
                  <a:pt x="3496096" y="104698"/>
                  <a:pt x="3551356" y="92157"/>
                  <a:pt x="3667125" y="85725"/>
                </a:cubicBezTo>
                <a:lnTo>
                  <a:pt x="3838575" y="76200"/>
                </a:lnTo>
                <a:cubicBezTo>
                  <a:pt x="4421283" y="38197"/>
                  <a:pt x="3784538" y="73028"/>
                  <a:pt x="4381500" y="47625"/>
                </a:cubicBezTo>
                <a:cubicBezTo>
                  <a:pt x="4438686" y="45192"/>
                  <a:pt x="4495823" y="41670"/>
                  <a:pt x="4552950" y="38100"/>
                </a:cubicBezTo>
                <a:cubicBezTo>
                  <a:pt x="4597426" y="35320"/>
                  <a:pt x="4641768" y="30255"/>
                  <a:pt x="4686300" y="28575"/>
                </a:cubicBezTo>
                <a:lnTo>
                  <a:pt x="5562600" y="0"/>
                </a:lnTo>
                <a:lnTo>
                  <a:pt x="6486525" y="9525"/>
                </a:lnTo>
                <a:cubicBezTo>
                  <a:pt x="6518428" y="10121"/>
                  <a:pt x="6550352" y="13505"/>
                  <a:pt x="6581775" y="19050"/>
                </a:cubicBezTo>
                <a:cubicBezTo>
                  <a:pt x="6696351" y="39269"/>
                  <a:pt x="6600009" y="39686"/>
                  <a:pt x="6715125" y="47625"/>
                </a:cubicBezTo>
                <a:cubicBezTo>
                  <a:pt x="6818795" y="54775"/>
                  <a:pt x="7128867" y="63956"/>
                  <a:pt x="7210425" y="66675"/>
                </a:cubicBezTo>
                <a:cubicBezTo>
                  <a:pt x="7254060" y="81220"/>
                  <a:pt x="7228960" y="76200"/>
                  <a:pt x="7286625" y="7620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7" name="Picture 9" descr="top.gif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 rot="18850181">
            <a:off x="-155575" y="330200"/>
            <a:ext cx="20002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  <a:ln>
            <a:noFill/>
          </a:ln>
        </p:spPr>
        <p:txBody>
          <a:bodyPr/>
          <a:lstStyle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25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-9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"/>
                          </p:val>
                        </p:tav>
                        <p:tav tm="100000">
                          <p:val>
                            <p:strVal val="#ppt_w*.05"/>
                          </p:val>
                        </p:tav>
                      </p:tavLst>
                    </p:anim>
                    <p:anim calcmode="lin" valueType="num">
                      <p:cBhvr>
                        <p:cTn dur="500" accel="50000" fill="hold">
                          <p:stCondLst>
                            <p:cond delay="500"/>
                          </p:stCondLst>
                        </p:cTn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*.05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+.4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2"/>
                          </p:val>
                        </p:tav>
                        <p:tav tm="100000">
                          <p:val>
                            <p:strVal val="#ppt_y+.1"/>
                          </p:val>
                        </p:tav>
                      </p:tavLst>
                    </p:anim>
                    <p:anim calcmode="lin" valueType="num">
                      <p:cBhvr>
                        <p:cTn dur="500" accel="50000" fill="hold">
                          <p:stCondLst>
                            <p:cond delay="50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Effect transition="in" filter="fade">
                      <p:cBhvr>
                        <p:cTn dur="1000" decel="5000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5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-9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"/>
                          </p:val>
                        </p:tav>
                        <p:tav tm="100000">
                          <p:val>
                            <p:strVal val="#ppt_w*.05"/>
                          </p:val>
                        </p:tav>
                      </p:tavLst>
                    </p:anim>
                    <p:anim calcmode="lin" valueType="num">
                      <p:cBhvr>
                        <p:cTn dur="500" accel="50000" fill="hold">
                          <p:stCondLst>
                            <p:cond delay="500"/>
                          </p:stCondLst>
                        </p:cTn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*.05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+.4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2"/>
                          </p:val>
                        </p:tav>
                        <p:tav tm="100000">
                          <p:val>
                            <p:strVal val="#ppt_y+.1"/>
                          </p:val>
                        </p:tav>
                      </p:tavLst>
                    </p:anim>
                    <p:anim calcmode="lin" valueType="num">
                      <p:cBhvr>
                        <p:cTn dur="500" accel="50000" fill="hold">
                          <p:stCondLst>
                            <p:cond delay="50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Effect transition="in" filter="fade">
                      <p:cBhvr>
                        <p:cTn dur="1000" decel="5000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5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-9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"/>
                          </p:val>
                        </p:tav>
                        <p:tav tm="100000">
                          <p:val>
                            <p:strVal val="#ppt_w*.05"/>
                          </p:val>
                        </p:tav>
                      </p:tavLst>
                    </p:anim>
                    <p:anim calcmode="lin" valueType="num">
                      <p:cBhvr>
                        <p:cTn dur="500" accel="50000" fill="hold">
                          <p:stCondLst>
                            <p:cond delay="500"/>
                          </p:stCondLst>
                        </p:cTn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*.05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+.4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2"/>
                          </p:val>
                        </p:tav>
                        <p:tav tm="100000">
                          <p:val>
                            <p:strVal val="#ppt_y+.1"/>
                          </p:val>
                        </p:tav>
                      </p:tavLst>
                    </p:anim>
                    <p:anim calcmode="lin" valueType="num">
                      <p:cBhvr>
                        <p:cTn dur="500" accel="50000" fill="hold">
                          <p:stCondLst>
                            <p:cond delay="50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Effect transition="in" filter="fade">
                      <p:cBhvr>
                        <p:cTn dur="1000" decel="5000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5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-9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"/>
                          </p:val>
                        </p:tav>
                        <p:tav tm="100000">
                          <p:val>
                            <p:strVal val="#ppt_w*.05"/>
                          </p:val>
                        </p:tav>
                      </p:tavLst>
                    </p:anim>
                    <p:anim calcmode="lin" valueType="num">
                      <p:cBhvr>
                        <p:cTn dur="500" accel="50000" fill="hold">
                          <p:stCondLst>
                            <p:cond delay="500"/>
                          </p:stCondLst>
                        </p:cTn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*.05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+.4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2"/>
                          </p:val>
                        </p:tav>
                        <p:tav tm="100000">
                          <p:val>
                            <p:strVal val="#ppt_y+.1"/>
                          </p:val>
                        </p:tav>
                      </p:tavLst>
                    </p:anim>
                    <p:anim calcmode="lin" valueType="num">
                      <p:cBhvr>
                        <p:cTn dur="500" accel="50000" fill="hold">
                          <p:stCondLst>
                            <p:cond delay="50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Effect transition="in" filter="fade">
                      <p:cBhvr>
                        <p:cTn dur="1000" decel="5000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5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-9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"/>
                          </p:val>
                        </p:tav>
                        <p:tav tm="100000">
                          <p:val>
                            <p:strVal val="#ppt_w*.05"/>
                          </p:val>
                        </p:tav>
                      </p:tavLst>
                    </p:anim>
                    <p:anim calcmode="lin" valueType="num">
                      <p:cBhvr>
                        <p:cTn dur="500" accel="50000" fill="hold">
                          <p:stCondLst>
                            <p:cond delay="500"/>
                          </p:stCondLst>
                        </p:cTn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*.05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+.4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decel="50000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2"/>
                          </p:val>
                        </p:tav>
                        <p:tav tm="100000">
                          <p:val>
                            <p:strVal val="#ppt_y+.1"/>
                          </p:val>
                        </p:tav>
                      </p:tavLst>
                    </p:anim>
                    <p:anim calcmode="lin" valueType="num">
                      <p:cBhvr>
                        <p:cTn dur="500" accel="50000" fill="hold">
                          <p:stCondLst>
                            <p:cond delay="50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Effect transition="in" filter="fade">
                      <p:cBhvr>
                        <p:cTn dur="1000" decel="5000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AA9AB-7925-475F-87E4-57F6EF092961}" type="datetimeFigureOut">
              <a:rPr lang="en-US"/>
              <a:pPr>
                <a:defRPr/>
              </a:pPr>
              <a:t>11/9/2013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6BC3C-EF4C-4932-8208-7FBB5701A0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C3780-DD3C-46A5-8303-4579155A8DB3}" type="datetimeFigureOut">
              <a:rPr lang="en-US"/>
              <a:pPr>
                <a:defRPr/>
              </a:pPr>
              <a:t>11/9/2013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BAF33-582B-4B0D-B27A-32E91EEEB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C4502-BF88-49E9-A189-5718D68C95C9}" type="datetimeFigureOut">
              <a:rPr lang="en-US"/>
              <a:pPr>
                <a:defRPr/>
              </a:pPr>
              <a:t>11/9/2013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35F4E-BD93-49E1-84D0-363BA31979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29AB0-274B-47BE-985F-46164E2F9B8D}" type="datetimeFigureOut">
              <a:rPr lang="en-US"/>
              <a:pPr>
                <a:defRPr/>
              </a:pPr>
              <a:t>11/9/2013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38FDB-2D8C-4804-B582-7DB90366B9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0B030-1580-4866-BCBB-5B9DCBDFAB68}" type="datetimeFigureOut">
              <a:rPr lang="en-US"/>
              <a:pPr>
                <a:defRPr/>
              </a:pPr>
              <a:t>11/9/2013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7EB8B-B6EB-443D-9CB4-B019CEC8F4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F0F97-1060-4EBF-B543-874A8397FCDC}" type="datetimeFigureOut">
              <a:rPr lang="en-US"/>
              <a:pPr>
                <a:defRPr/>
              </a:pPr>
              <a:t>11/9/2013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104A5-FF6A-4891-8FE3-D539A7A66E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8A180-20FC-43E6-ACF2-E4D2D7D4238C}" type="datetimeFigureOut">
              <a:rPr lang="en-US"/>
              <a:pPr>
                <a:defRPr/>
              </a:pPr>
              <a:t>11/9/2013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12834-41A2-49E3-8762-B14EE3F5C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42E86-E886-49FE-9E81-CBA74FDF21F4}" type="datetimeFigureOut">
              <a:rPr lang="en-US"/>
              <a:pPr>
                <a:defRPr/>
              </a:pPr>
              <a:t>11/9/2013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A6F0D-A611-4358-861D-7B01E83038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854A5-A6D3-4FF2-A83D-4A92E35723B6}" type="datetimeFigureOut">
              <a:rPr lang="en-US"/>
              <a:pPr>
                <a:defRPr/>
              </a:pPr>
              <a:t>11/9/2013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79F47-3AF0-4617-BC60-2E592392BB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CA2E3-A4EC-4D3C-A723-C30C7527518B}" type="datetimeFigureOut">
              <a:rPr lang="en-US"/>
              <a:pPr>
                <a:defRPr/>
              </a:pPr>
              <a:t>11/9/2013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F8B95-FD24-4BC4-B430-69A3136D1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E62B1BE-7229-4612-B077-302E9FB27D58}" type="datetimeFigureOut">
              <a:rPr lang="en-US"/>
              <a:pPr>
                <a:defRPr/>
              </a:pPr>
              <a:t>11/9/2013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4367C90-D8D8-4A11-9BC3-E7451ACC5E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40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ransition>
    <p:pull dir="r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01CF5B1-68BC-4F44-89BE-2F24F67B5729}" type="datetimeFigureOut">
              <a:rPr lang="en-US"/>
              <a:pPr>
                <a:defRPr/>
              </a:pPr>
              <a:t>11/9/2013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69DAB5F-4C32-47E8-A254-E438E2D0D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ransition>
    <p:pull dir="r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gif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gif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gif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gi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gif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gif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gif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gif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gif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gif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gif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gif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gif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transparent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0463" y="1676400"/>
            <a:ext cx="4046537" cy="423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itle 1"/>
          <p:cNvSpPr>
            <a:spLocks noGrp="1"/>
          </p:cNvSpPr>
          <p:nvPr>
            <p:ph type="ctrTitle"/>
          </p:nvPr>
        </p:nvSpPr>
        <p:spPr>
          <a:xfrm>
            <a:off x="685800" y="2644775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Chapter 6</a:t>
            </a:r>
            <a:br>
              <a:rPr lang="en-US" dirty="0" smtClean="0"/>
            </a:br>
            <a:r>
              <a:rPr lang="en-US" dirty="0" smtClean="0"/>
              <a:t>Concurrency: Deadlock and Starvation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2400"/>
            <a:ext cx="6400800" cy="17526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i="1" dirty="0" smtClean="0"/>
              <a:t>Operating Systems:</a:t>
            </a:r>
            <a:br>
              <a:rPr lang="en-US" i="1" dirty="0" smtClean="0"/>
            </a:br>
            <a:r>
              <a:rPr lang="en-US" i="1" dirty="0" smtClean="0"/>
              <a:t>Internals and Design Principles, 6/E</a:t>
            </a:r>
            <a:br>
              <a:rPr lang="en-US" i="1" dirty="0" smtClean="0"/>
            </a:br>
            <a:r>
              <a:rPr lang="en-US" dirty="0" smtClean="0"/>
              <a:t>William Stallings</a:t>
            </a:r>
            <a:endParaRPr lang="en-US" i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67000" y="6096000"/>
            <a:ext cx="3352800" cy="625475"/>
          </a:xfrm>
        </p:spPr>
        <p:txBody>
          <a:bodyPr/>
          <a:lstStyle/>
          <a:p>
            <a:pPr>
              <a:defRPr/>
            </a:pPr>
            <a:r>
              <a:rPr lang="en-US" dirty="0"/>
              <a:t>Patricia Roy</a:t>
            </a:r>
            <a:br>
              <a:rPr lang="en-US" dirty="0"/>
            </a:br>
            <a:r>
              <a:rPr lang="en-US" dirty="0"/>
              <a:t>Manatee Community College, Venice, FL</a:t>
            </a:r>
            <a:br>
              <a:rPr lang="en-US" dirty="0"/>
            </a:br>
            <a:r>
              <a:rPr lang="en-US" dirty="0"/>
              <a:t>©2008, Prentice Hall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Consumable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Created (produced) and destroyed (consumed)</a:t>
            </a:r>
          </a:p>
          <a:p>
            <a:r>
              <a:rPr lang="en-US" smtClean="0"/>
              <a:t>Interrupts, signals, messages, and information in I/O buffers</a:t>
            </a:r>
          </a:p>
          <a:p>
            <a:r>
              <a:rPr lang="en-US" smtClean="0"/>
              <a:t>Deadlock may occur if a Receive message is blocking</a:t>
            </a:r>
          </a:p>
          <a:p>
            <a:r>
              <a:rPr lang="en-US" smtClean="0"/>
              <a:t>May take a rare combination of events to cause deadlock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of Deadlock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Deadlock occurs if receives blocking</a:t>
            </a:r>
          </a:p>
          <a:p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219200" y="2743200"/>
            <a:ext cx="2438400" cy="1524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209800" y="2819400"/>
            <a:ext cx="3540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 dirty="0">
                <a:latin typeface="Times New Roman" pitchFamily="18" charset="0"/>
              </a:rPr>
              <a:t>P1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371600" y="3048000"/>
            <a:ext cx="438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600" b="1">
                <a:latin typeface="Times New Roman" pitchFamily="18" charset="0"/>
              </a:rPr>
              <a:t>. . .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371600" y="3473450"/>
            <a:ext cx="438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600" b="1">
                <a:latin typeface="Times New Roman" pitchFamily="18" charset="0"/>
              </a:rPr>
              <a:t>. . .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371600" y="3352800"/>
            <a:ext cx="10080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Times New Roman" pitchFamily="18" charset="0"/>
              </a:rPr>
              <a:t>Receive(P2);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371600" y="3810000"/>
            <a:ext cx="11239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Times New Roman" pitchFamily="18" charset="0"/>
              </a:rPr>
              <a:t>Send(P2, M1);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5334000" y="2743200"/>
            <a:ext cx="2438400" cy="1524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6324600" y="2819400"/>
            <a:ext cx="3540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Times New Roman" pitchFamily="18" charset="0"/>
              </a:rPr>
              <a:t>P2</a:t>
            </a: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5486400" y="3048000"/>
            <a:ext cx="438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600" b="1">
                <a:latin typeface="Times New Roman" pitchFamily="18" charset="0"/>
              </a:rPr>
              <a:t>. . .</a:t>
            </a: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5486400" y="3473450"/>
            <a:ext cx="438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600" b="1">
                <a:latin typeface="Times New Roman" pitchFamily="18" charset="0"/>
              </a:rPr>
              <a:t>. . .</a:t>
            </a: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5486400" y="3352800"/>
            <a:ext cx="10080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Times New Roman" pitchFamily="18" charset="0"/>
              </a:rPr>
              <a:t>Receive(P1);</a:t>
            </a: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5505450" y="3810000"/>
            <a:ext cx="11239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Times New Roman" pitchFamily="18" charset="0"/>
              </a:rPr>
              <a:t>Send(P1, M2);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Resource Allocation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Directed graph that depicts a state of the system of resources and processes</a:t>
            </a:r>
            <a:endParaRPr lang="en-US" dirty="0"/>
          </a:p>
        </p:txBody>
      </p:sp>
      <p:pic>
        <p:nvPicPr>
          <p:cNvPr id="4" name="Picture 3" descr="Fig06_05a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3048000"/>
            <a:ext cx="8752114" cy="1676400"/>
          </a:xfrm>
          <a:prstGeom prst="rect">
            <a:avLst/>
          </a:prstGeo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Conditions for Deadlock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Mutual exclusion</a:t>
            </a:r>
          </a:p>
          <a:p>
            <a:pPr lvl="1"/>
            <a:r>
              <a:rPr lang="en-US" smtClean="0"/>
              <a:t>Only one process may use a resource at a time</a:t>
            </a:r>
          </a:p>
          <a:p>
            <a:r>
              <a:rPr lang="en-US" smtClean="0"/>
              <a:t>Hold-and-wait</a:t>
            </a:r>
          </a:p>
          <a:p>
            <a:pPr lvl="1"/>
            <a:r>
              <a:rPr lang="en-US" smtClean="0"/>
              <a:t>A process may hold allocated resources while awaiting assignment of others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Conditions for Deadlock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preemption</a:t>
            </a:r>
          </a:p>
          <a:p>
            <a:pPr lvl="1"/>
            <a:r>
              <a:rPr lang="en-US" dirty="0" smtClean="0"/>
              <a:t>No resource can be forcibly removed form a process holding it</a:t>
            </a:r>
          </a:p>
          <a:p>
            <a:r>
              <a:rPr lang="en-US" dirty="0" smtClean="0"/>
              <a:t>Circular wait</a:t>
            </a:r>
          </a:p>
          <a:p>
            <a:pPr lvl="1"/>
            <a:r>
              <a:rPr lang="en-US" dirty="0" smtClean="0"/>
              <a:t>A closed chain of processes exists, such that each process holds at least one resource needed by the next process in the chain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Resource Allocation Graphs</a:t>
            </a:r>
            <a:endParaRPr lang="en-US" dirty="0"/>
          </a:p>
        </p:txBody>
      </p:sp>
      <p:pic>
        <p:nvPicPr>
          <p:cNvPr id="4" name="Content Placeholder 3" descr="Fig06_05b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81000" y="1447800"/>
            <a:ext cx="8515251" cy="4624387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Resource Allocation Graphs</a:t>
            </a:r>
            <a:endParaRPr lang="en-US" dirty="0"/>
          </a:p>
        </p:txBody>
      </p:sp>
      <p:pic>
        <p:nvPicPr>
          <p:cNvPr id="4" name="Content Placeholder 3" descr="Fig06_06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95400" y="1219200"/>
            <a:ext cx="6737684" cy="5334000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Possibility of Deadlock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Mutual Exclusion</a:t>
            </a:r>
          </a:p>
          <a:p>
            <a:r>
              <a:rPr lang="en-US" smtClean="0"/>
              <a:t>No preemption</a:t>
            </a:r>
          </a:p>
          <a:p>
            <a:r>
              <a:rPr lang="en-US" smtClean="0"/>
              <a:t>Hold and wait</a:t>
            </a:r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Existence of Deadlock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Mutual Exclusion</a:t>
            </a:r>
          </a:p>
          <a:p>
            <a:r>
              <a:rPr lang="en-US" smtClean="0"/>
              <a:t>No preemption</a:t>
            </a:r>
          </a:p>
          <a:p>
            <a:r>
              <a:rPr lang="en-US" smtClean="0"/>
              <a:t>Hold and wait</a:t>
            </a:r>
          </a:p>
          <a:p>
            <a:r>
              <a:rPr lang="en-US" smtClean="0"/>
              <a:t>Circular wait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Deadlock Prevention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Mutual Exclusion</a:t>
            </a:r>
          </a:p>
          <a:p>
            <a:pPr lvl="1"/>
            <a:r>
              <a:rPr lang="en-US" smtClean="0"/>
              <a:t>Must be supported by the OS</a:t>
            </a:r>
          </a:p>
          <a:p>
            <a:r>
              <a:rPr lang="en-US" smtClean="0"/>
              <a:t>Hold and Wait</a:t>
            </a:r>
          </a:p>
          <a:p>
            <a:pPr lvl="1"/>
            <a:r>
              <a:rPr lang="en-US" smtClean="0"/>
              <a:t>Require a process request all of its required resources at one time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Deadlock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Permanent blocking of a set of processes that either compete for system resources or communicate with each other</a:t>
            </a:r>
          </a:p>
          <a:p>
            <a:r>
              <a:rPr lang="en-US" smtClean="0"/>
              <a:t>No efficient solution</a:t>
            </a:r>
          </a:p>
          <a:p>
            <a:r>
              <a:rPr lang="en-US" smtClean="0"/>
              <a:t>Involve conflicting needs for resources by two or more processes</a:t>
            </a:r>
          </a:p>
          <a:p>
            <a:endParaRPr lang="en-US" dirty="0" smtClean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Deadlock Prevention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No Preemption</a:t>
            </a:r>
          </a:p>
          <a:p>
            <a:pPr lvl="1"/>
            <a:r>
              <a:rPr lang="en-US" smtClean="0"/>
              <a:t>Process must release resource and request again</a:t>
            </a:r>
          </a:p>
          <a:p>
            <a:pPr lvl="1"/>
            <a:r>
              <a:rPr lang="en-US" smtClean="0"/>
              <a:t>OS may preempt a process to require it releases its resources</a:t>
            </a:r>
          </a:p>
          <a:p>
            <a:r>
              <a:rPr lang="en-US" smtClean="0"/>
              <a:t>Circular Wait</a:t>
            </a:r>
          </a:p>
          <a:p>
            <a:pPr lvl="1"/>
            <a:r>
              <a:rPr lang="en-US" smtClean="0"/>
              <a:t>Define a linear ordering of resource types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Deadlock Avoidance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decision is made dynamically whether the current resource allocation request will, if granted, potentially lead to a deadlock</a:t>
            </a:r>
          </a:p>
          <a:p>
            <a:r>
              <a:rPr lang="en-US" smtClean="0"/>
              <a:t>Requires knowledge of future process requests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 Approaches to </a:t>
            </a:r>
            <a:br>
              <a:rPr lang="en-US" smtClean="0"/>
            </a:br>
            <a:r>
              <a:rPr lang="en-US" smtClean="0"/>
              <a:t>Deadlock Avoidance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Do not start a process if its demands might lead to deadlock</a:t>
            </a:r>
          </a:p>
          <a:p>
            <a:r>
              <a:rPr lang="en-US" smtClean="0"/>
              <a:t>Do not grant an incremental resource request to a process if this allocation might lead to deadlock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Process Initiation Denial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a system of </a:t>
            </a:r>
            <a:r>
              <a:rPr lang="en-US" i="1" dirty="0"/>
              <a:t>n </a:t>
            </a:r>
            <a:r>
              <a:rPr lang="en-US" dirty="0"/>
              <a:t>processes and </a:t>
            </a:r>
            <a:r>
              <a:rPr lang="en-US" i="1" dirty="0"/>
              <a:t>m </a:t>
            </a:r>
            <a:r>
              <a:rPr lang="en-US" dirty="0"/>
              <a:t>different types of resources. Let us </a:t>
            </a:r>
            <a:r>
              <a:rPr lang="en-US" dirty="0" smtClean="0"/>
              <a:t>define the </a:t>
            </a:r>
            <a:r>
              <a:rPr lang="en-US" dirty="0"/>
              <a:t>following vectors and matrices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9" y="2362200"/>
            <a:ext cx="9122391" cy="3477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484938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Process Initiation Denial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2200275"/>
            <a:ext cx="9029700" cy="245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0"/>
            <a:ext cx="5895975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6296296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Resource Allocation Denial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Referred to as the banker’s algorithm</a:t>
            </a:r>
          </a:p>
          <a:p>
            <a:r>
              <a:rPr lang="en-US" dirty="0" smtClean="0"/>
              <a:t>State of the system is the current allocation of resources to process</a:t>
            </a:r>
          </a:p>
          <a:p>
            <a:r>
              <a:rPr lang="en-US" dirty="0" smtClean="0"/>
              <a:t>Safe state is where there is at least one sequence that does not result in deadlock</a:t>
            </a:r>
          </a:p>
          <a:p>
            <a:r>
              <a:rPr lang="en-US" dirty="0" smtClean="0"/>
              <a:t>Unsafe state is a state that is not safe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Determination of a Safe State</a:t>
            </a:r>
            <a:endParaRPr lang="en-US" dirty="0"/>
          </a:p>
        </p:txBody>
      </p:sp>
      <p:pic>
        <p:nvPicPr>
          <p:cNvPr id="4" name="Content Placeholder 3" descr="Fig06_07a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4800" y="1905000"/>
            <a:ext cx="8492481" cy="2738437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Determination of a Safe State</a:t>
            </a:r>
            <a:endParaRPr lang="en-US" dirty="0"/>
          </a:p>
        </p:txBody>
      </p:sp>
      <p:pic>
        <p:nvPicPr>
          <p:cNvPr id="6" name="Content Placeholder 5" descr="Fig06_07b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8600" y="1905000"/>
            <a:ext cx="8703697" cy="2647950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Determination of a Safe State</a:t>
            </a:r>
            <a:endParaRPr lang="en-US" dirty="0"/>
          </a:p>
        </p:txBody>
      </p:sp>
      <p:pic>
        <p:nvPicPr>
          <p:cNvPr id="6" name="Content Placeholder 5" descr="Fig06_07c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33400" y="1828800"/>
            <a:ext cx="8154298" cy="2595562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Determination of a Safe State</a:t>
            </a:r>
            <a:endParaRPr lang="en-US" dirty="0"/>
          </a:p>
        </p:txBody>
      </p:sp>
      <p:pic>
        <p:nvPicPr>
          <p:cNvPr id="6" name="Content Placeholder 5" descr="Fig06_07d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56190" y="1828800"/>
            <a:ext cx="8506810" cy="2667000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Deadlock</a:t>
            </a:r>
            <a:endParaRPr lang="en-US" dirty="0"/>
          </a:p>
        </p:txBody>
      </p:sp>
      <p:pic>
        <p:nvPicPr>
          <p:cNvPr id="4" name="Content Placeholder 3" descr="Fig06_01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09600" y="1219201"/>
            <a:ext cx="8410797" cy="5300662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Determination of an Unsafe State</a:t>
            </a:r>
            <a:endParaRPr lang="en-US" dirty="0"/>
          </a:p>
        </p:txBody>
      </p:sp>
      <p:pic>
        <p:nvPicPr>
          <p:cNvPr id="5" name="Content Placeholder 4" descr="Fig06_08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16373" y="1447800"/>
            <a:ext cx="6811421" cy="5181600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Deadlock Avoidance Logic</a:t>
            </a:r>
            <a:endParaRPr lang="en-US" dirty="0"/>
          </a:p>
        </p:txBody>
      </p:sp>
      <p:pic>
        <p:nvPicPr>
          <p:cNvPr id="4" name="Content Placeholder 3" descr="Fig06_09a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42869" y="1219200"/>
            <a:ext cx="7601203" cy="5334000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Deadlock Avoidance Logic</a:t>
            </a:r>
            <a:endParaRPr lang="en-US" dirty="0"/>
          </a:p>
        </p:txBody>
      </p:sp>
      <p:pic>
        <p:nvPicPr>
          <p:cNvPr id="4" name="Content Placeholder 3" descr="Fig06_09b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09600" y="1371600"/>
            <a:ext cx="8202605" cy="4772025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Deadlock Avoidance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Maximum resource requirement must be stated in advance</a:t>
            </a:r>
          </a:p>
          <a:p>
            <a:r>
              <a:rPr lang="en-US" smtClean="0"/>
              <a:t>Processes under consideration must be independent; no synchronization requirements</a:t>
            </a:r>
          </a:p>
          <a:p>
            <a:r>
              <a:rPr lang="en-US" smtClean="0"/>
              <a:t>There must be a fixed number of resources to allocate</a:t>
            </a:r>
          </a:p>
          <a:p>
            <a:r>
              <a:rPr lang="en-US" smtClean="0"/>
              <a:t>No process may exit while holding resources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Deadlock Detection</a:t>
            </a:r>
            <a:endParaRPr lang="en-US" dirty="0"/>
          </a:p>
        </p:txBody>
      </p:sp>
      <p:pic>
        <p:nvPicPr>
          <p:cNvPr id="4" name="Content Placeholder 3" descr="Fig06_10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8600" y="1905000"/>
            <a:ext cx="8603889" cy="2993955"/>
          </a:xfrm>
        </p:spPr>
      </p:pic>
    </p:spTree>
  </p:cSld>
  <p:clrMapOvr>
    <a:masterClrMapping/>
  </p:clrMapOvr>
  <p:transition>
    <p:pull dir="rd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Strategies Once Deadlock Detected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Abort all deadlocked processes</a:t>
            </a:r>
          </a:p>
          <a:p>
            <a:r>
              <a:rPr lang="en-US" smtClean="0"/>
              <a:t>Back up each deadlocked process to some previously defined checkpoint, and restart all process</a:t>
            </a:r>
          </a:p>
          <a:p>
            <a:pPr lvl="1"/>
            <a:r>
              <a:rPr lang="en-US" smtClean="0"/>
              <a:t>Original deadlock may occur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Strategies Once Deadlock Detected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Successively abort deadlocked processes until deadlock no longer exists</a:t>
            </a:r>
          </a:p>
          <a:p>
            <a:r>
              <a:rPr lang="en-US" smtClean="0"/>
              <a:t>Successively preempt resources until deadlock no longer exists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Advantages and Disadvantages</a:t>
            </a:r>
            <a:endParaRPr lang="en-US" dirty="0"/>
          </a:p>
        </p:txBody>
      </p:sp>
      <p:pic>
        <p:nvPicPr>
          <p:cNvPr id="4" name="Content Placeholder 3" descr="Table06_01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64541" y="1143000"/>
            <a:ext cx="5563274" cy="5715000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Dining Philosophers Problem</a:t>
            </a:r>
            <a:endParaRPr lang="en-US" dirty="0"/>
          </a:p>
        </p:txBody>
      </p:sp>
      <p:pic>
        <p:nvPicPr>
          <p:cNvPr id="4" name="Content Placeholder 3" descr="Fig06_11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057400" y="1163844"/>
            <a:ext cx="4737337" cy="5465556"/>
          </a:xfrm>
        </p:spPr>
      </p:pic>
    </p:spTree>
  </p:cSld>
  <p:clrMapOvr>
    <a:masterClrMapping/>
  </p:clrMapOvr>
  <p:transition>
    <p:pull dir="rd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Dining Philosophers Problem</a:t>
            </a:r>
            <a:endParaRPr lang="en-US" dirty="0"/>
          </a:p>
        </p:txBody>
      </p:sp>
      <p:pic>
        <p:nvPicPr>
          <p:cNvPr id="4" name="Content Placeholder 3" descr="Fig06_12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42679" y="1371600"/>
            <a:ext cx="8012118" cy="5181600"/>
          </a:xfrm>
        </p:spPr>
      </p:pic>
    </p:spTree>
  </p:cSld>
  <p:clrMapOvr>
    <a:masterClrMapping/>
  </p:clrMapOvr>
  <p:transition>
    <p:pull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Deadlock</a:t>
            </a:r>
            <a:endParaRPr lang="en-US" dirty="0"/>
          </a:p>
        </p:txBody>
      </p:sp>
      <p:pic>
        <p:nvPicPr>
          <p:cNvPr id="4" name="Content Placeholder 3" descr="Fig06_02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23160" y="1143000"/>
            <a:ext cx="6720840" cy="5600700"/>
          </a:xfr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922" y="1931515"/>
            <a:ext cx="2647287" cy="2030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Dining Philosophers Problem</a:t>
            </a:r>
            <a:endParaRPr lang="en-US" dirty="0"/>
          </a:p>
        </p:txBody>
      </p:sp>
      <p:pic>
        <p:nvPicPr>
          <p:cNvPr id="6" name="Content Placeholder 5" descr="Fig06_13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38118" y="1219200"/>
            <a:ext cx="7611438" cy="5334000"/>
          </a:xfrm>
        </p:spPr>
      </p:pic>
    </p:spTree>
  </p:cSld>
  <p:clrMapOvr>
    <a:masterClrMapping/>
  </p:clrMapOvr>
  <p:transition>
    <p:pull dir="rd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Dining Philosophers Problem</a:t>
            </a:r>
            <a:endParaRPr lang="en-US" dirty="0"/>
          </a:p>
        </p:txBody>
      </p:sp>
      <p:pic>
        <p:nvPicPr>
          <p:cNvPr id="5" name="Content Placeholder 4" descr="Fig06_14a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73351" y="1219200"/>
            <a:ext cx="6687671" cy="5638800"/>
          </a:xfrm>
        </p:spPr>
      </p:pic>
    </p:spTree>
  </p:cSld>
  <p:clrMapOvr>
    <a:masterClrMapping/>
  </p:clrMapOvr>
  <p:transition>
    <p:pull dir="rd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Dining Philosophers Problem</a:t>
            </a:r>
            <a:endParaRPr lang="en-US" dirty="0"/>
          </a:p>
        </p:txBody>
      </p:sp>
      <p:pic>
        <p:nvPicPr>
          <p:cNvPr id="4" name="Content Placeholder 3" descr="Fig06_14b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57200" y="1981200"/>
            <a:ext cx="8147107" cy="2643187"/>
          </a:xfrm>
        </p:spPr>
      </p:pic>
    </p:spTree>
  </p:cSld>
  <p:clrMapOvr>
    <a:masterClrMapping/>
  </p:clrMapOvr>
  <p:transition>
    <p:pull dir="rd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UNIX Concurrency Mechanisms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Pipes</a:t>
            </a:r>
          </a:p>
          <a:p>
            <a:r>
              <a:rPr lang="en-US" smtClean="0"/>
              <a:t>Messages</a:t>
            </a:r>
          </a:p>
          <a:p>
            <a:r>
              <a:rPr lang="en-US" smtClean="0"/>
              <a:t>Shared memory</a:t>
            </a:r>
          </a:p>
          <a:p>
            <a:r>
              <a:rPr lang="en-US" smtClean="0"/>
              <a:t>Semaphores</a:t>
            </a:r>
          </a:p>
          <a:p>
            <a:r>
              <a:rPr lang="en-US" smtClean="0"/>
              <a:t>Signals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UNIX Signals</a:t>
            </a:r>
            <a:endParaRPr lang="en-US" dirty="0"/>
          </a:p>
        </p:txBody>
      </p:sp>
      <p:pic>
        <p:nvPicPr>
          <p:cNvPr id="4" name="Content Placeholder 3" descr="Table06_02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09801" y="1219199"/>
            <a:ext cx="4932152" cy="5484001"/>
          </a:xfrm>
        </p:spPr>
      </p:pic>
    </p:spTree>
  </p:cSld>
  <p:clrMapOvr>
    <a:masterClrMapping/>
  </p:clrMapOvr>
  <p:transition>
    <p:pull dir="rd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Linux Kernel Concurrency Mechanism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Includes all the mechanisms found in UNIX</a:t>
            </a:r>
          </a:p>
          <a:p>
            <a:r>
              <a:rPr lang="en-US" smtClean="0"/>
              <a:t>Atomic operations execute without interruption and without interference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Linux Atomic Operations</a:t>
            </a:r>
            <a:endParaRPr lang="en-US" dirty="0"/>
          </a:p>
        </p:txBody>
      </p:sp>
      <p:pic>
        <p:nvPicPr>
          <p:cNvPr id="4" name="Content Placeholder 3" descr="Table06_03a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19200" y="1328738"/>
            <a:ext cx="7144620" cy="4995862"/>
          </a:xfrm>
        </p:spPr>
      </p:pic>
    </p:spTree>
  </p:cSld>
  <p:clrMapOvr>
    <a:masterClrMapping/>
  </p:clrMapOvr>
  <p:transition>
    <p:pull dir="rd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Linux Atomic Operations</a:t>
            </a:r>
            <a:endParaRPr lang="en-US" dirty="0"/>
          </a:p>
        </p:txBody>
      </p:sp>
      <p:pic>
        <p:nvPicPr>
          <p:cNvPr id="4" name="Content Placeholder 3" descr="Table06_03b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62000" y="1524000"/>
            <a:ext cx="7736606" cy="3471862"/>
          </a:xfrm>
        </p:spPr>
      </p:pic>
    </p:spTree>
  </p:cSld>
  <p:clrMapOvr>
    <a:masterClrMapping/>
  </p:clrMapOvr>
  <p:transition>
    <p:pull dir="rd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Linux Spinlocks</a:t>
            </a:r>
            <a:endParaRPr lang="en-US" dirty="0"/>
          </a:p>
        </p:txBody>
      </p:sp>
      <p:pic>
        <p:nvPicPr>
          <p:cNvPr id="4" name="Content Placeholder 3" descr="Table06_04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98757" y="1219200"/>
            <a:ext cx="7251491" cy="5486400"/>
          </a:xfrm>
        </p:spPr>
      </p:pic>
    </p:spTree>
  </p:cSld>
  <p:clrMapOvr>
    <a:masterClrMapping/>
  </p:clrMapOvr>
  <p:transition>
    <p:pull dir="rd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Linux Semaphores</a:t>
            </a:r>
            <a:endParaRPr lang="en-US" dirty="0"/>
          </a:p>
        </p:txBody>
      </p:sp>
      <p:pic>
        <p:nvPicPr>
          <p:cNvPr id="4" name="Content Placeholder 3" descr="Table06_05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28800" y="1219200"/>
            <a:ext cx="5673156" cy="5532862"/>
          </a:xfrm>
        </p:spPr>
      </p:pic>
    </p:spTree>
  </p:cSld>
  <p:clrMapOvr>
    <a:masterClrMapping/>
  </p:clrMapOvr>
  <p:transition>
    <p:pull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Deadlock</a:t>
            </a:r>
            <a:endParaRPr lang="en-US" dirty="0"/>
          </a:p>
        </p:txBody>
      </p:sp>
      <p:pic>
        <p:nvPicPr>
          <p:cNvPr id="4" name="Content Placeholder 3" descr="Fig06_03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98840" y="1142999"/>
            <a:ext cx="7145160" cy="5571677"/>
          </a:xfr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6" y="2895600"/>
            <a:ext cx="2576404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Linux Memory Barrier Operations</a:t>
            </a:r>
            <a:endParaRPr lang="en-US" dirty="0"/>
          </a:p>
        </p:txBody>
      </p:sp>
      <p:pic>
        <p:nvPicPr>
          <p:cNvPr id="4" name="Content Placeholder 3" descr="Table06_06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09600" y="1981200"/>
            <a:ext cx="7736742" cy="3581400"/>
          </a:xfrm>
        </p:spPr>
      </p:pic>
    </p:spTree>
  </p:cSld>
  <p:clrMapOvr>
    <a:masterClrMapping/>
  </p:clrMapOvr>
  <p:transition>
    <p:pull dir="rd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Solaris Thread Synchronization Primitives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Mutual exclusion (mutex) locks</a:t>
            </a:r>
          </a:p>
          <a:p>
            <a:r>
              <a:rPr lang="en-US" smtClean="0"/>
              <a:t>Semaphores</a:t>
            </a:r>
          </a:p>
          <a:p>
            <a:r>
              <a:rPr lang="en-US" smtClean="0"/>
              <a:t>Multiple readers, single writer (readers/writer) locks</a:t>
            </a:r>
          </a:p>
          <a:p>
            <a:r>
              <a:rPr lang="en-US" smtClean="0"/>
              <a:t>Condition variables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Solaris Synchronization Data Structures</a:t>
            </a:r>
            <a:endParaRPr lang="en-US" dirty="0"/>
          </a:p>
        </p:txBody>
      </p:sp>
      <p:pic>
        <p:nvPicPr>
          <p:cNvPr id="4" name="Content Placeholder 3" descr="Fig06_15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00200" y="1420018"/>
            <a:ext cx="6087115" cy="5285582"/>
          </a:xfrm>
        </p:spPr>
      </p:pic>
    </p:spTree>
  </p:cSld>
  <p:clrMapOvr>
    <a:masterClrMapping/>
  </p:clrMapOvr>
  <p:transition>
    <p:pull dir="rd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Windows Synchronization Objects</a:t>
            </a:r>
            <a:endParaRPr lang="en-US" dirty="0"/>
          </a:p>
        </p:txBody>
      </p:sp>
      <p:pic>
        <p:nvPicPr>
          <p:cNvPr id="4" name="Content Placeholder 3" descr="Table06_07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28800" y="1600200"/>
            <a:ext cx="5347933" cy="5084650"/>
          </a:xfrm>
        </p:spPr>
      </p:pic>
    </p:spTree>
  </p:cSld>
  <p:clrMapOvr>
    <a:masterClrMapping/>
  </p:clrMapOvr>
  <p:transition>
    <p:pull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Reusable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Used by only one process at a time and not depleted by that use</a:t>
            </a:r>
          </a:p>
          <a:p>
            <a:r>
              <a:rPr lang="en-US" smtClean="0"/>
              <a:t>Processes obtain resources that they later release for reuse by other processes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Reusable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Processors, I/O channels, main and secondary memory, devices, and data structures such as files, databases, and semaphores</a:t>
            </a:r>
          </a:p>
          <a:p>
            <a:r>
              <a:rPr lang="en-US" smtClean="0"/>
              <a:t>Deadlock occurs if each process holds one resource and requests the other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Reusable Resources</a:t>
            </a:r>
            <a:endParaRPr lang="en-US" dirty="0"/>
          </a:p>
        </p:txBody>
      </p:sp>
      <p:pic>
        <p:nvPicPr>
          <p:cNvPr id="4" name="Content Placeholder 3" descr="Fig06_04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85800" y="1447800"/>
            <a:ext cx="8137742" cy="4514850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Reusable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Space is available for allocation of 200Kbytes, and the following sequence of events occur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Deadlock occurs if both processes progress to their second request</a:t>
            </a:r>
          </a:p>
          <a:p>
            <a:endParaRPr lang="en-US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295400" y="3276600"/>
            <a:ext cx="2438400" cy="1524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286000" y="3352800"/>
            <a:ext cx="3540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Times New Roman" pitchFamily="18" charset="0"/>
              </a:rPr>
              <a:t>P1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447800" y="3581400"/>
            <a:ext cx="438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600" b="1" dirty="0">
                <a:latin typeface="Times New Roman" pitchFamily="18" charset="0"/>
              </a:rPr>
              <a:t>. . .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447800" y="4006850"/>
            <a:ext cx="438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600" b="1">
                <a:latin typeface="Times New Roman" pitchFamily="18" charset="0"/>
              </a:rPr>
              <a:t>. . .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447800" y="3886200"/>
            <a:ext cx="14446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Times New Roman" pitchFamily="18" charset="0"/>
              </a:rPr>
              <a:t>Request 80 Kbytes;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1447800" y="4343400"/>
            <a:ext cx="14446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Times New Roman" pitchFamily="18" charset="0"/>
              </a:rPr>
              <a:t>Request 60 Kbytes;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4800600" y="3276600"/>
            <a:ext cx="2438400" cy="1524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5791200" y="3352800"/>
            <a:ext cx="3540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Times New Roman" pitchFamily="18" charset="0"/>
              </a:rPr>
              <a:t>P2</a:t>
            </a: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4953000" y="3581400"/>
            <a:ext cx="438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600" b="1">
                <a:latin typeface="Times New Roman" pitchFamily="18" charset="0"/>
              </a:rPr>
              <a:t>. . .</a:t>
            </a: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4953000" y="4006850"/>
            <a:ext cx="438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600" b="1">
                <a:latin typeface="Times New Roman" pitchFamily="18" charset="0"/>
              </a:rPr>
              <a:t>. . .</a:t>
            </a: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4953000" y="3886200"/>
            <a:ext cx="14446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Times New Roman" pitchFamily="18" charset="0"/>
              </a:rPr>
              <a:t>Request 70 Kbytes;</a:t>
            </a: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4953000" y="4343400"/>
            <a:ext cx="14446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Times New Roman" pitchFamily="18" charset="0"/>
              </a:rPr>
              <a:t>Request 80 Kbytes;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804</Words>
  <Application>Microsoft Office PowerPoint</Application>
  <PresentationFormat>On-screen Show (4:3)</PresentationFormat>
  <Paragraphs>197</Paragraphs>
  <Slides>53</Slides>
  <Notes>51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53</vt:i4>
      </vt:variant>
    </vt:vector>
  </HeadingPairs>
  <TitlesOfParts>
    <vt:vector size="55" baseType="lpstr">
      <vt:lpstr>Office Theme</vt:lpstr>
      <vt:lpstr>Custom Design</vt:lpstr>
      <vt:lpstr>Chapter 6 Concurrency: Deadlock and Starvation</vt:lpstr>
      <vt:lpstr>Deadlock</vt:lpstr>
      <vt:lpstr>Deadlock</vt:lpstr>
      <vt:lpstr>Deadlock</vt:lpstr>
      <vt:lpstr>Deadlock</vt:lpstr>
      <vt:lpstr>Reusable Resources</vt:lpstr>
      <vt:lpstr>Reusable Resources</vt:lpstr>
      <vt:lpstr>Reusable Resources</vt:lpstr>
      <vt:lpstr>Reusable Resources</vt:lpstr>
      <vt:lpstr>Consumable Resources</vt:lpstr>
      <vt:lpstr>Example of Deadlock</vt:lpstr>
      <vt:lpstr>Resource Allocation Graphs</vt:lpstr>
      <vt:lpstr>Conditions for Deadlock</vt:lpstr>
      <vt:lpstr>Conditions for Deadlock</vt:lpstr>
      <vt:lpstr>Resource Allocation Graphs</vt:lpstr>
      <vt:lpstr>Resource Allocation Graphs</vt:lpstr>
      <vt:lpstr>Possibility of Deadlock</vt:lpstr>
      <vt:lpstr>Existence of Deadlock</vt:lpstr>
      <vt:lpstr>Deadlock Prevention</vt:lpstr>
      <vt:lpstr>Deadlock Prevention</vt:lpstr>
      <vt:lpstr>Deadlock Avoidance</vt:lpstr>
      <vt:lpstr>Two Approaches to  Deadlock Avoidance</vt:lpstr>
      <vt:lpstr>Process Initiation Denial</vt:lpstr>
      <vt:lpstr>Process Initiation Denial</vt:lpstr>
      <vt:lpstr>Resource Allocation Denial</vt:lpstr>
      <vt:lpstr>Determination of a Safe State</vt:lpstr>
      <vt:lpstr>Determination of a Safe State</vt:lpstr>
      <vt:lpstr>Determination of a Safe State</vt:lpstr>
      <vt:lpstr>Determination of a Safe State</vt:lpstr>
      <vt:lpstr>Determination of an Unsafe State</vt:lpstr>
      <vt:lpstr>Deadlock Avoidance Logic</vt:lpstr>
      <vt:lpstr>Deadlock Avoidance Logic</vt:lpstr>
      <vt:lpstr>Deadlock Avoidance</vt:lpstr>
      <vt:lpstr>Deadlock Detection</vt:lpstr>
      <vt:lpstr>Strategies Once Deadlock Detected</vt:lpstr>
      <vt:lpstr>Strategies Once Deadlock Detected</vt:lpstr>
      <vt:lpstr>Advantages and Disadvantages</vt:lpstr>
      <vt:lpstr>Dining Philosophers Problem</vt:lpstr>
      <vt:lpstr>Dining Philosophers Problem</vt:lpstr>
      <vt:lpstr>Dining Philosophers Problem</vt:lpstr>
      <vt:lpstr>Dining Philosophers Problem</vt:lpstr>
      <vt:lpstr>Dining Philosophers Problem</vt:lpstr>
      <vt:lpstr>UNIX Concurrency Mechanisms</vt:lpstr>
      <vt:lpstr>UNIX Signals</vt:lpstr>
      <vt:lpstr>Linux Kernel Concurrency Mechanism</vt:lpstr>
      <vt:lpstr>Linux Atomic Operations</vt:lpstr>
      <vt:lpstr>Linux Atomic Operations</vt:lpstr>
      <vt:lpstr>Linux Spinlocks</vt:lpstr>
      <vt:lpstr>Linux Semaphores</vt:lpstr>
      <vt:lpstr>Linux Memory Barrier Operations</vt:lpstr>
      <vt:lpstr>Solaris Thread Synchronization Primitives</vt:lpstr>
      <vt:lpstr>Solaris Synchronization Data Structures</vt:lpstr>
      <vt:lpstr>Windows Synchronization Objects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2008-04-03T13:45:59Z</dcterms:created>
  <dcterms:modified xsi:type="dcterms:W3CDTF">2013-11-12T06:17:41Z</dcterms:modified>
</cp:coreProperties>
</file>