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5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17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56.xml" ContentType="application/vnd.openxmlformats-officedocument.presentationml.notesSlide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51.xml" ContentType="application/vnd.openxmlformats-officedocument.presentationml.notesSlide+xml"/>
  <Override PartName="/ppt/notesSlides/notesSlide57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45.xml" ContentType="application/vnd.openxmlformats-officedocument.presentationml.notes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Override PartName="/ppt/notesSlides/notesSlide4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4.xml" ContentType="application/vnd.openxmlformats-officedocument.presentationml.notesSlide+xml"/>
  <Override PartName="/ppt/slideLayouts/slideLayout19.xml" ContentType="application/vnd.openxmlformats-officedocument.presentationml.slideLayout+xml"/>
  <Override PartName="/ppt/notesSlides/notesSlide4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Layouts/slideLayout18.xml" ContentType="application/vnd.openxmlformats-officedocument.presentationml.slideLayout+xml"/>
  <Override PartName="/ppt/notesSlides/notesSlide50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54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notesSlides/notesSlide49.xml" ContentType="application/vnd.openxmlformats-officedocument.presentationml.notes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Layouts/slideLayout12.xml" ContentType="application/vnd.openxmlformats-officedocument.presentationml.slideLayout+xml"/>
  <Default Extension="gif" ContentType="image/gif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removePersonalInfoOnSave="1" saveSubsetFonts="1">
  <p:sldMasterIdLst>
    <p:sldMasterId id="2147483648" r:id="rId1"/>
    <p:sldMasterId id="2147483660" r:id="rId2"/>
  </p:sldMasterIdLst>
  <p:notesMasterIdLst>
    <p:notesMasterId r:id="rId6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viewProps" Target="viewProps.xml"/><Relationship Id="rId60" Type="http://schemas.openxmlformats.org/officeDocument/2006/relationships/slide" Target="slides/slide58.xml"/><Relationship Id="rId39" Type="http://schemas.openxmlformats.org/officeDocument/2006/relationships/slide" Target="slides/slide37.xml"/><Relationship Id="rId7" Type="http://schemas.openxmlformats.org/officeDocument/2006/relationships/slide" Target="slides/slide5.xml"/><Relationship Id="rId43" Type="http://schemas.openxmlformats.org/officeDocument/2006/relationships/slide" Target="slides/slide41.xml"/><Relationship Id="rId25" Type="http://schemas.openxmlformats.org/officeDocument/2006/relationships/slide" Target="slides/slide23.xml"/><Relationship Id="rId10" Type="http://schemas.openxmlformats.org/officeDocument/2006/relationships/slide" Target="slides/slide8.xml"/><Relationship Id="rId50" Type="http://schemas.openxmlformats.org/officeDocument/2006/relationships/slide" Target="slides/slide48.xml"/><Relationship Id="rId63" Type="http://schemas.openxmlformats.org/officeDocument/2006/relationships/presProps" Target="presProps.xml"/><Relationship Id="rId17" Type="http://schemas.openxmlformats.org/officeDocument/2006/relationships/slide" Target="slides/slide15.xml"/><Relationship Id="rId9" Type="http://schemas.openxmlformats.org/officeDocument/2006/relationships/slide" Target="slides/slide7.xml"/><Relationship Id="rId18" Type="http://schemas.openxmlformats.org/officeDocument/2006/relationships/slide" Target="slides/slide16.xml"/><Relationship Id="rId27" Type="http://schemas.openxmlformats.org/officeDocument/2006/relationships/slide" Target="slides/slide25.xml"/><Relationship Id="rId14" Type="http://schemas.openxmlformats.org/officeDocument/2006/relationships/slide" Target="slides/slide12.xml"/><Relationship Id="rId4" Type="http://schemas.openxmlformats.org/officeDocument/2006/relationships/slide" Target="slides/slide2.xml"/><Relationship Id="rId28" Type="http://schemas.openxmlformats.org/officeDocument/2006/relationships/slide" Target="slides/slide26.xml"/><Relationship Id="rId45" Type="http://schemas.openxmlformats.org/officeDocument/2006/relationships/slide" Target="slides/slide43.xml"/><Relationship Id="rId58" Type="http://schemas.openxmlformats.org/officeDocument/2006/relationships/slide" Target="slides/slide56.xml"/><Relationship Id="rId42" Type="http://schemas.openxmlformats.org/officeDocument/2006/relationships/slide" Target="slides/slide40.xml"/><Relationship Id="rId6" Type="http://schemas.openxmlformats.org/officeDocument/2006/relationships/slide" Target="slides/slide4.xml"/><Relationship Id="rId49" Type="http://schemas.openxmlformats.org/officeDocument/2006/relationships/slide" Target="slides/slide47.xml"/><Relationship Id="rId44" Type="http://schemas.openxmlformats.org/officeDocument/2006/relationships/slide" Target="slides/slide42.xml"/><Relationship Id="rId19" Type="http://schemas.openxmlformats.org/officeDocument/2006/relationships/slide" Target="slides/slide17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46" Type="http://schemas.openxmlformats.org/officeDocument/2006/relationships/slide" Target="slides/slide44.xml"/><Relationship Id="rId57" Type="http://schemas.openxmlformats.org/officeDocument/2006/relationships/slide" Target="slides/slide55.xml"/><Relationship Id="rId59" Type="http://schemas.openxmlformats.org/officeDocument/2006/relationships/slide" Target="slides/slide57.xml"/><Relationship Id="rId35" Type="http://schemas.openxmlformats.org/officeDocument/2006/relationships/slide" Target="slides/slide33.xml"/><Relationship Id="rId51" Type="http://schemas.openxmlformats.org/officeDocument/2006/relationships/slide" Target="slides/slide49.xml"/><Relationship Id="rId55" Type="http://schemas.openxmlformats.org/officeDocument/2006/relationships/slide" Target="slides/slide53.xml"/><Relationship Id="rId31" Type="http://schemas.openxmlformats.org/officeDocument/2006/relationships/slide" Target="slides/slide29.xml"/><Relationship Id="rId34" Type="http://schemas.openxmlformats.org/officeDocument/2006/relationships/slide" Target="slides/slide32.xml"/><Relationship Id="rId40" Type="http://schemas.openxmlformats.org/officeDocument/2006/relationships/slide" Target="slides/slide38.xml"/><Relationship Id="rId62" Type="http://schemas.openxmlformats.org/officeDocument/2006/relationships/printerSettings" Target="printerSettings/printerSettings1.bin"/><Relationship Id="rId66" Type="http://schemas.openxmlformats.org/officeDocument/2006/relationships/tableStyles" Target="tableStyles.xml"/><Relationship Id="rId36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2.xml"/><Relationship Id="rId47" Type="http://schemas.openxmlformats.org/officeDocument/2006/relationships/slide" Target="slides/slide45.xml"/><Relationship Id="rId56" Type="http://schemas.openxmlformats.org/officeDocument/2006/relationships/slide" Target="slides/slide54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2" Type="http://schemas.openxmlformats.org/officeDocument/2006/relationships/slide" Target="slides/slide50.xml"/><Relationship Id="rId65" Type="http://schemas.openxmlformats.org/officeDocument/2006/relationships/theme" Target="theme/theme1.xml"/><Relationship Id="rId54" Type="http://schemas.openxmlformats.org/officeDocument/2006/relationships/slide" Target="slides/slide52.xml"/><Relationship Id="rId12" Type="http://schemas.openxmlformats.org/officeDocument/2006/relationships/slide" Target="slides/slide10.xml"/><Relationship Id="rId3" Type="http://schemas.openxmlformats.org/officeDocument/2006/relationships/slide" Target="slides/slide1.xml"/><Relationship Id="rId23" Type="http://schemas.openxmlformats.org/officeDocument/2006/relationships/slide" Target="slides/slide21.xml"/><Relationship Id="rId61" Type="http://schemas.openxmlformats.org/officeDocument/2006/relationships/notesMaster" Target="notesMasters/notesMaster1.xml"/><Relationship Id="rId53" Type="http://schemas.openxmlformats.org/officeDocument/2006/relationships/slide" Target="slides/slide51.xml"/><Relationship Id="rId26" Type="http://schemas.openxmlformats.org/officeDocument/2006/relationships/slide" Target="slides/slide24.xml"/><Relationship Id="rId30" Type="http://schemas.openxmlformats.org/officeDocument/2006/relationships/slide" Target="slides/slide28.xml"/><Relationship Id="rId11" Type="http://schemas.openxmlformats.org/officeDocument/2006/relationships/slide" Target="slides/slide9.xml"/><Relationship Id="rId29" Type="http://schemas.openxmlformats.org/officeDocument/2006/relationships/slide" Target="slides/slide27.xml"/><Relationship Id="rId16" Type="http://schemas.openxmlformats.org/officeDocument/2006/relationships/slide" Target="slides/slide14.xml"/><Relationship Id="rId33" Type="http://schemas.openxmlformats.org/officeDocument/2006/relationships/slide" Target="slides/slide31.xml"/><Relationship Id="rId41" Type="http://schemas.openxmlformats.org/officeDocument/2006/relationships/slide" Target="slides/slide3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2" Type="http://schemas.openxmlformats.org/officeDocument/2006/relationships/slide" Target="slides/slide20.xml"/><Relationship Id="rId21" Type="http://schemas.openxmlformats.org/officeDocument/2006/relationships/slide" Target="slides/slide1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18C455-DCBE-41F6-9A52-324D6BC54AEC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F781F4-099F-4112-9B1E-8A4E41639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D2D3F-B0F1-446B-B7CC-19B90EB0017B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4F69-47FA-46CC-8030-E13D0EF9E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B11F-C391-4BDD-82EB-6F3E13A9F9E1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0D068-AB96-40B8-9FAA-422862763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669FE-0345-4152-A335-E3D8B60CD5FA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040A0-6A5C-4BDA-AED7-03967CF04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D45C-81C4-4E27-A18A-8835B7066D8D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46AB-72DE-4829-A3EE-183283F17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F4F1D-9F1B-4CA4-932E-311654E99826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7303-0E5B-4E24-BCA3-62F5881C1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4233-E030-4D82-AE1D-06E871FCE686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7966-739A-4E4E-BEF8-5E9D65CA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5EE9E-C85E-43CC-91D6-50F7B4961BB7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75778-597E-43D2-A71E-341C60964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F8884-1DEA-4C84-A489-E724713CC95E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71189-8D0B-455A-87B2-3A89DCBF6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DFE5A-BFC9-454A-A87C-69BA4FE25A0F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D2254-A369-4EE7-927D-AE7136230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A6603-BAC9-4FFA-BE72-57B7C0EDA50D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9E04E-7B9E-40CB-AECA-9BEEF7D4B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2E53-C0F0-49CC-8B3F-6BA3D019B99D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5EC1-C65E-447A-8CAE-CC74F7243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green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429625" y="5562600"/>
            <a:ext cx="7143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and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15050"/>
            <a:ext cx="1190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 userDrawn="1"/>
        </p:nvSpPr>
        <p:spPr>
          <a:xfrm>
            <a:off x="1171575" y="6124575"/>
            <a:ext cx="7286625" cy="219075"/>
          </a:xfrm>
          <a:custGeom>
            <a:avLst/>
            <a:gdLst>
              <a:gd name="connsiteX0" fmla="*/ 0 w 7286625"/>
              <a:gd name="connsiteY0" fmla="*/ 219075 h 219075"/>
              <a:gd name="connsiteX1" fmla="*/ 190500 w 7286625"/>
              <a:gd name="connsiteY1" fmla="*/ 180975 h 219075"/>
              <a:gd name="connsiteX2" fmla="*/ 2790825 w 7286625"/>
              <a:gd name="connsiteY2" fmla="*/ 171450 h 219075"/>
              <a:gd name="connsiteX3" fmla="*/ 2924175 w 7286625"/>
              <a:gd name="connsiteY3" fmla="*/ 152400 h 219075"/>
              <a:gd name="connsiteX4" fmla="*/ 3267075 w 7286625"/>
              <a:gd name="connsiteY4" fmla="*/ 133350 h 219075"/>
              <a:gd name="connsiteX5" fmla="*/ 3390900 w 7286625"/>
              <a:gd name="connsiteY5" fmla="*/ 123825 h 219075"/>
              <a:gd name="connsiteX6" fmla="*/ 3667125 w 7286625"/>
              <a:gd name="connsiteY6" fmla="*/ 85725 h 219075"/>
              <a:gd name="connsiteX7" fmla="*/ 3838575 w 7286625"/>
              <a:gd name="connsiteY7" fmla="*/ 76200 h 219075"/>
              <a:gd name="connsiteX8" fmla="*/ 4381500 w 7286625"/>
              <a:gd name="connsiteY8" fmla="*/ 47625 h 219075"/>
              <a:gd name="connsiteX9" fmla="*/ 4552950 w 7286625"/>
              <a:gd name="connsiteY9" fmla="*/ 38100 h 219075"/>
              <a:gd name="connsiteX10" fmla="*/ 4686300 w 7286625"/>
              <a:gd name="connsiteY10" fmla="*/ 28575 h 219075"/>
              <a:gd name="connsiteX11" fmla="*/ 5562600 w 7286625"/>
              <a:gd name="connsiteY11" fmla="*/ 0 h 219075"/>
              <a:gd name="connsiteX12" fmla="*/ 6486525 w 7286625"/>
              <a:gd name="connsiteY12" fmla="*/ 9525 h 219075"/>
              <a:gd name="connsiteX13" fmla="*/ 6581775 w 7286625"/>
              <a:gd name="connsiteY13" fmla="*/ 19050 h 219075"/>
              <a:gd name="connsiteX14" fmla="*/ 6715125 w 7286625"/>
              <a:gd name="connsiteY14" fmla="*/ 47625 h 219075"/>
              <a:gd name="connsiteX15" fmla="*/ 7210425 w 7286625"/>
              <a:gd name="connsiteY15" fmla="*/ 66675 h 219075"/>
              <a:gd name="connsiteX16" fmla="*/ 7286625 w 7286625"/>
              <a:gd name="connsiteY16" fmla="*/ 76200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86625" h="219075">
                <a:moveTo>
                  <a:pt x="0" y="219075"/>
                </a:moveTo>
                <a:cubicBezTo>
                  <a:pt x="67827" y="173857"/>
                  <a:pt x="45538" y="182475"/>
                  <a:pt x="190500" y="180975"/>
                </a:cubicBezTo>
                <a:lnTo>
                  <a:pt x="2790825" y="171450"/>
                </a:lnTo>
                <a:cubicBezTo>
                  <a:pt x="2835275" y="165100"/>
                  <a:pt x="2879529" y="157183"/>
                  <a:pt x="2924175" y="152400"/>
                </a:cubicBezTo>
                <a:cubicBezTo>
                  <a:pt x="3020054" y="142127"/>
                  <a:pt x="3181234" y="138255"/>
                  <a:pt x="3267075" y="133350"/>
                </a:cubicBezTo>
                <a:cubicBezTo>
                  <a:pt x="3308405" y="130988"/>
                  <a:pt x="3349625" y="127000"/>
                  <a:pt x="3390900" y="123825"/>
                </a:cubicBezTo>
                <a:cubicBezTo>
                  <a:pt x="3496096" y="104698"/>
                  <a:pt x="3551356" y="92157"/>
                  <a:pt x="3667125" y="85725"/>
                </a:cubicBezTo>
                <a:lnTo>
                  <a:pt x="3838575" y="76200"/>
                </a:lnTo>
                <a:cubicBezTo>
                  <a:pt x="4421283" y="38197"/>
                  <a:pt x="3784538" y="73028"/>
                  <a:pt x="4381500" y="47625"/>
                </a:cubicBezTo>
                <a:cubicBezTo>
                  <a:pt x="4438686" y="45192"/>
                  <a:pt x="4495823" y="41670"/>
                  <a:pt x="4552950" y="38100"/>
                </a:cubicBezTo>
                <a:cubicBezTo>
                  <a:pt x="4597426" y="35320"/>
                  <a:pt x="4641768" y="30255"/>
                  <a:pt x="4686300" y="28575"/>
                </a:cubicBezTo>
                <a:lnTo>
                  <a:pt x="5562600" y="0"/>
                </a:lnTo>
                <a:lnTo>
                  <a:pt x="6486525" y="9525"/>
                </a:lnTo>
                <a:cubicBezTo>
                  <a:pt x="6518428" y="10121"/>
                  <a:pt x="6550352" y="13505"/>
                  <a:pt x="6581775" y="19050"/>
                </a:cubicBezTo>
                <a:cubicBezTo>
                  <a:pt x="6696351" y="39269"/>
                  <a:pt x="6600009" y="39686"/>
                  <a:pt x="6715125" y="47625"/>
                </a:cubicBezTo>
                <a:cubicBezTo>
                  <a:pt x="6818795" y="54775"/>
                  <a:pt x="7128867" y="63956"/>
                  <a:pt x="7210425" y="66675"/>
                </a:cubicBezTo>
                <a:cubicBezTo>
                  <a:pt x="7254060" y="81220"/>
                  <a:pt x="7228960" y="76200"/>
                  <a:pt x="7286625" y="762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9" descr="top.gif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 rot="18850181">
            <a:off x="-155575" y="330200"/>
            <a:ext cx="2000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ln>
            <a:noFill/>
          </a:ln>
        </p:spPr>
        <p:txBody>
          <a:bodyPr/>
          <a:lstStyle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AA9AB-7925-475F-87E4-57F6EF092961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6BC3C-EF4C-4932-8208-7FBB5701A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C3780-DD3C-46A5-8303-4579155A8DB3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BAF33-582B-4B0D-B27A-32E91EEEB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4502-BF88-49E9-A189-5718D68C95C9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35F4E-BD93-49E1-84D0-363BA3197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29AB0-274B-47BE-985F-46164E2F9B8D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38FDB-2D8C-4804-B582-7DB90366B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0B030-1580-4866-BCBB-5B9DCBDFAB68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7EB8B-B6EB-443D-9CB4-B019CEC8F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F0F97-1060-4EBF-B543-874A8397FCDC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04A5-FF6A-4891-8FE3-D539A7A66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8A180-20FC-43E6-ACF2-E4D2D7D4238C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12834-41A2-49E3-8762-B14EE3F5C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42E86-E886-49FE-9E81-CBA74FDF21F4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A6F0D-A611-4358-861D-7B01E8303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854A5-A6D3-4FF2-A83D-4A92E35723B6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79F47-3AF0-4617-BC60-2E592392B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CA2E3-A4EC-4D3C-A723-C30C7527518B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F8B95-FD24-4BC4-B430-69A3136D1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9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62B1BE-7229-4612-B077-302E9FB27D58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367C90-D8D8-4A11-9BC3-E7451ACC5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40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1CF5B1-68BC-4F44-89BE-2F24F67B5729}" type="datetimeFigureOut">
              <a:rPr lang="en-US"/>
              <a:pPr>
                <a:defRPr/>
              </a:pPr>
              <a:t>9/16/08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9DAB5F-4C32-47E8-A254-E438E2D0D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3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transparent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0463" y="1676400"/>
            <a:ext cx="4046537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br>
              <a:rPr lang="en-US" dirty="0" smtClean="0"/>
            </a:br>
            <a:r>
              <a:rPr lang="en-US" dirty="0" smtClean="0"/>
              <a:t>Operating System Overview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Patricia Roy</a:t>
            </a:r>
            <a:br>
              <a:rPr lang="en-US" smtClean="0"/>
            </a:br>
            <a:r>
              <a:rPr lang="en-US" smtClean="0"/>
              <a:t>Manatee Community College, Venice, FL</a:t>
            </a:r>
            <a:br>
              <a:rPr lang="en-US" smtClean="0"/>
            </a:br>
            <a:r>
              <a:rPr lang="en-US" smtClean="0"/>
              <a:t>©2008, Prentice Hall</a:t>
            </a:r>
            <a:br>
              <a:rPr lang="en-US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1371600" y="1524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Operating Systems:</a:t>
            </a:r>
            <a:b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Internals and Design Principles, 6/E</a:t>
            </a:r>
            <a:b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William Stallings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OS as Resource Manager</a:t>
            </a:r>
            <a:endParaRPr lang="en-US" dirty="0"/>
          </a:p>
        </p:txBody>
      </p:sp>
      <p:pic>
        <p:nvPicPr>
          <p:cNvPr id="4" name="Content Placeholder 3" descr="Fig02_02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7800" y="1219200"/>
            <a:ext cx="6218142" cy="53340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Portion of operating system that is in main memory</a:t>
            </a:r>
          </a:p>
          <a:p>
            <a:r>
              <a:rPr lang="en-US" smtClean="0"/>
              <a:t>Contains most frequently used functions</a:t>
            </a:r>
          </a:p>
          <a:p>
            <a:r>
              <a:rPr lang="en-US" smtClean="0"/>
              <a:t>Also called the nucleus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/>
          <a:p>
            <a:r>
              <a:rPr lang="en-US" dirty="0" smtClean="0"/>
              <a:t>Evolution of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Hardware upgrades plus new types of hardware</a:t>
            </a:r>
          </a:p>
          <a:p>
            <a:r>
              <a:rPr lang="en-US" smtClean="0"/>
              <a:t>New services</a:t>
            </a:r>
          </a:p>
          <a:p>
            <a:r>
              <a:rPr lang="en-US" smtClean="0"/>
              <a:t>Fixes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/>
          <a:p>
            <a:r>
              <a:rPr lang="en-US" dirty="0" smtClean="0"/>
              <a:t>Evolution of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Serial processing</a:t>
            </a:r>
          </a:p>
          <a:p>
            <a:pPr lvl="1"/>
            <a:r>
              <a:rPr lang="en-US" smtClean="0"/>
              <a:t>No operating system</a:t>
            </a:r>
          </a:p>
          <a:p>
            <a:pPr lvl="1"/>
            <a:r>
              <a:rPr lang="en-US" smtClean="0"/>
              <a:t>Machines run from a console with display lights, toggle switches, input device, and printer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r>
              <a:rPr lang="en-US" dirty="0" smtClean="0"/>
              <a:t>Evolution of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Serial processing</a:t>
            </a:r>
          </a:p>
          <a:p>
            <a:pPr lvl="1"/>
            <a:r>
              <a:rPr lang="en-US" smtClean="0"/>
              <a:t>Schedule time</a:t>
            </a:r>
          </a:p>
          <a:p>
            <a:pPr lvl="1"/>
            <a:r>
              <a:rPr lang="en-US" smtClean="0"/>
              <a:t>Setup included loading the compiler, source program, saving compiled program, and loading and linking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r>
              <a:rPr lang="en-US" dirty="0" smtClean="0"/>
              <a:t>Evolution of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Simple batch system</a:t>
            </a:r>
          </a:p>
          <a:p>
            <a:pPr lvl="1"/>
            <a:r>
              <a:rPr lang="en-US" smtClean="0"/>
              <a:t>Monitor</a:t>
            </a:r>
          </a:p>
          <a:p>
            <a:pPr lvl="2"/>
            <a:r>
              <a:rPr lang="en-US" smtClean="0"/>
              <a:t>Software that controls the sequence of events</a:t>
            </a:r>
          </a:p>
          <a:p>
            <a:pPr lvl="2"/>
            <a:r>
              <a:rPr lang="en-US" smtClean="0"/>
              <a:t>Batch jobs together</a:t>
            </a:r>
          </a:p>
          <a:p>
            <a:pPr lvl="2"/>
            <a:r>
              <a:rPr lang="en-US" smtClean="0"/>
              <a:t>Program returns control to monitor when finished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Job Control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Special type of programming language</a:t>
            </a:r>
          </a:p>
          <a:p>
            <a:r>
              <a:rPr lang="en-US" smtClean="0"/>
              <a:t>Provides instruction to the monitor</a:t>
            </a:r>
          </a:p>
          <a:p>
            <a:pPr lvl="1"/>
            <a:r>
              <a:rPr lang="en-US" smtClean="0"/>
              <a:t>What compiler to use</a:t>
            </a:r>
          </a:p>
          <a:p>
            <a:pPr lvl="1"/>
            <a:r>
              <a:rPr lang="en-US" smtClean="0"/>
              <a:t>What data to use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protection</a:t>
            </a:r>
          </a:p>
          <a:p>
            <a:pPr lvl="1"/>
            <a:r>
              <a:rPr lang="en-US" dirty="0" smtClean="0"/>
              <a:t>Does </a:t>
            </a:r>
            <a:r>
              <a:rPr lang="en-US" dirty="0" smtClean="0"/>
              <a:t>not allow the memory area containing the monitor to be </a:t>
            </a:r>
            <a:r>
              <a:rPr lang="en-US" dirty="0" smtClean="0"/>
              <a:t>altered</a:t>
            </a:r>
          </a:p>
          <a:p>
            <a:r>
              <a:rPr lang="en-US" dirty="0" smtClean="0"/>
              <a:t>Timer</a:t>
            </a:r>
          </a:p>
          <a:p>
            <a:pPr lvl="1"/>
            <a:r>
              <a:rPr lang="en-US" dirty="0" smtClean="0"/>
              <a:t>Prevents a job from monopolizing the system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Privileged instructions</a:t>
            </a:r>
          </a:p>
          <a:p>
            <a:pPr lvl="1"/>
            <a:r>
              <a:rPr lang="en-US" smtClean="0"/>
              <a:t>Certain machine level instructions can only be executed by the monitor</a:t>
            </a:r>
          </a:p>
          <a:p>
            <a:r>
              <a:rPr lang="en-US" smtClean="0"/>
              <a:t>Interrupts</a:t>
            </a:r>
          </a:p>
          <a:p>
            <a:pPr lvl="1"/>
            <a:r>
              <a:rPr lang="en-US" smtClean="0"/>
              <a:t>Early computer models did not have this capability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User program executes in user mode </a:t>
            </a:r>
          </a:p>
          <a:p>
            <a:pPr lvl="1"/>
            <a:r>
              <a:rPr lang="en-US" smtClean="0"/>
              <a:t>Certain instructions may not be executed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Operating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program that controls the execution of application programs</a:t>
            </a:r>
          </a:p>
          <a:p>
            <a:r>
              <a:rPr lang="en-US" smtClean="0"/>
              <a:t>An interface between applications and hardware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Monitor executes in system mode</a:t>
            </a:r>
          </a:p>
          <a:p>
            <a:pPr lvl="1"/>
            <a:r>
              <a:rPr lang="en-US" smtClean="0"/>
              <a:t>Kernel mode</a:t>
            </a:r>
          </a:p>
          <a:p>
            <a:pPr lvl="1"/>
            <a:r>
              <a:rPr lang="en-US" smtClean="0"/>
              <a:t>Privileged instructions are executed</a:t>
            </a:r>
          </a:p>
          <a:p>
            <a:pPr lvl="1"/>
            <a:r>
              <a:rPr lang="en-US" smtClean="0"/>
              <a:t>Protected areas of  memory may be accessed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Utilization Example</a:t>
            </a:r>
            <a:endParaRPr lang="en-US" dirty="0"/>
          </a:p>
        </p:txBody>
      </p:sp>
      <p:pic>
        <p:nvPicPr>
          <p:cNvPr id="4" name="Content Placeholder 3" descr="Fig02_04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52600" y="1752600"/>
            <a:ext cx="5555140" cy="3195637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Processor must wait for I/O instruction to complete before </a:t>
            </a:r>
            <a:r>
              <a:rPr lang="en-US" dirty="0" smtClean="0"/>
              <a:t>proceeding</a:t>
            </a:r>
            <a:endParaRPr lang="en-US" dirty="0"/>
          </a:p>
        </p:txBody>
      </p:sp>
      <p:pic>
        <p:nvPicPr>
          <p:cNvPr id="4" name="Picture 3" descr="Fig02_05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114675"/>
            <a:ext cx="6205537" cy="1125116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When one job needs to wait for I/O, the processor can switch to the other job</a:t>
            </a:r>
            <a:endParaRPr lang="en-US" dirty="0"/>
          </a:p>
        </p:txBody>
      </p:sp>
      <p:pic>
        <p:nvPicPr>
          <p:cNvPr id="4" name="Picture 3" descr="Fig02_05b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770" y="2924175"/>
            <a:ext cx="6627030" cy="2638425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Multiprogramming</a:t>
            </a:r>
            <a:endParaRPr lang="en-US" dirty="0"/>
          </a:p>
        </p:txBody>
      </p:sp>
      <p:pic>
        <p:nvPicPr>
          <p:cNvPr id="4" name="Content Placeholder 3" descr="Fig02_05c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6522" y="1905000"/>
            <a:ext cx="7398456" cy="37338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Utilization Histograms</a:t>
            </a:r>
            <a:endParaRPr lang="en-US" dirty="0"/>
          </a:p>
        </p:txBody>
      </p:sp>
      <p:pic>
        <p:nvPicPr>
          <p:cNvPr id="4" name="Content Placeholder 3" descr="Fig02_06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9199" y="1219200"/>
            <a:ext cx="7216927" cy="54102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  <a:endParaRPr lang="en-US"/>
          </a:p>
        </p:txBody>
      </p:sp>
      <p:pic>
        <p:nvPicPr>
          <p:cNvPr id="4" name="Content Placeholder 3" descr="Table02_0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6800" y="1752600"/>
            <a:ext cx="7340835" cy="34671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Sharing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Using multiprogramming to handle multiple interactive jobs</a:t>
            </a:r>
          </a:p>
          <a:p>
            <a:r>
              <a:rPr lang="en-US" smtClean="0"/>
              <a:t>Processor’s time is shared among multiple users</a:t>
            </a:r>
          </a:p>
          <a:p>
            <a:r>
              <a:rPr lang="en-US" smtClean="0"/>
              <a:t>Multiple users simultaneously access the system through terminals</a:t>
            </a:r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Batch Multiprogramming versus Time Sharing</a:t>
            </a:r>
            <a:endParaRPr lang="en-US" dirty="0"/>
          </a:p>
        </p:txBody>
      </p:sp>
      <p:pic>
        <p:nvPicPr>
          <p:cNvPr id="4" name="Content Placeholder 3" descr="Table02_03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1191" y="1981200"/>
            <a:ext cx="8003428" cy="3062287"/>
          </a:xfrm>
        </p:spPr>
      </p:pic>
    </p:spTree>
  </p:cSld>
  <p:clrMapOvr>
    <a:masterClrMapping/>
  </p:clrMapOvr>
  <p:transition>
    <p:pull dir="rd"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CTSS Operation</a:t>
            </a:r>
            <a:endParaRPr lang="en-US" dirty="0"/>
          </a:p>
        </p:txBody>
      </p:sp>
      <p:pic>
        <p:nvPicPr>
          <p:cNvPr id="4" name="Content Placeholder 3" descr="Fig02_07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3999" y="1295400"/>
            <a:ext cx="6720251" cy="5076825"/>
          </a:xfrm>
        </p:spPr>
      </p:pic>
    </p:spTree>
  </p:cSld>
  <p:clrMapOvr>
    <a:masterClrMapping/>
  </p:clrMapOvr>
  <p:transition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Operating System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Convenience</a:t>
            </a:r>
          </a:p>
          <a:p>
            <a:r>
              <a:rPr lang="en-US" smtClean="0"/>
              <a:t>Efficiency</a:t>
            </a:r>
          </a:p>
          <a:p>
            <a:r>
              <a:rPr lang="en-US" smtClean="0"/>
              <a:t>Ability to evolve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Major 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Processes</a:t>
            </a:r>
          </a:p>
          <a:p>
            <a:r>
              <a:rPr lang="en-US" smtClean="0"/>
              <a:t>Memory management</a:t>
            </a:r>
          </a:p>
          <a:p>
            <a:r>
              <a:rPr lang="en-US" smtClean="0"/>
              <a:t>Information protection and security</a:t>
            </a:r>
          </a:p>
          <a:p>
            <a:r>
              <a:rPr lang="en-US" smtClean="0"/>
              <a:t>Scheduling and resource management</a:t>
            </a:r>
          </a:p>
          <a:p>
            <a:r>
              <a:rPr lang="en-US" smtClean="0"/>
              <a:t>System structure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program in execution</a:t>
            </a:r>
          </a:p>
          <a:p>
            <a:r>
              <a:rPr lang="en-US" smtClean="0"/>
              <a:t>An instance of a program running on a computer</a:t>
            </a:r>
          </a:p>
          <a:p>
            <a:r>
              <a:rPr lang="en-US" smtClean="0"/>
              <a:t>The entity that can be assigned to and executed on a processor</a:t>
            </a:r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unit of activity characterized by</a:t>
            </a:r>
          </a:p>
          <a:p>
            <a:pPr lvl="1"/>
            <a:r>
              <a:rPr lang="en-US" smtClean="0"/>
              <a:t>A single sequential thread of execution</a:t>
            </a:r>
          </a:p>
          <a:p>
            <a:pPr lvl="1"/>
            <a:r>
              <a:rPr lang="en-US" smtClean="0"/>
              <a:t>A current state</a:t>
            </a:r>
          </a:p>
          <a:p>
            <a:pPr lvl="1"/>
            <a:r>
              <a:rPr lang="en-US" smtClean="0"/>
              <a:t>An associated set of system resources</a:t>
            </a:r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Difficulties with Designing System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Improper synchronization</a:t>
            </a:r>
          </a:p>
          <a:p>
            <a:r>
              <a:rPr lang="en-US" smtClean="0"/>
              <a:t>Failed mutual exclusion</a:t>
            </a:r>
          </a:p>
          <a:p>
            <a:r>
              <a:rPr lang="en-US" smtClean="0"/>
              <a:t>Nondeterminate program operation</a:t>
            </a:r>
          </a:p>
          <a:p>
            <a:r>
              <a:rPr lang="en-US" smtClean="0"/>
              <a:t>Deadlocks</a:t>
            </a:r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Consists of three components</a:t>
            </a:r>
          </a:p>
          <a:p>
            <a:pPr lvl="1"/>
            <a:r>
              <a:rPr lang="en-US" smtClean="0"/>
              <a:t>An executable program</a:t>
            </a:r>
          </a:p>
          <a:p>
            <a:pPr lvl="1"/>
            <a:r>
              <a:rPr lang="en-US" smtClean="0"/>
              <a:t>Associated data needed by the program</a:t>
            </a:r>
          </a:p>
          <a:p>
            <a:pPr lvl="1"/>
            <a:r>
              <a:rPr lang="en-US" smtClean="0"/>
              <a:t>Execution context of the program</a:t>
            </a:r>
          </a:p>
          <a:p>
            <a:pPr lvl="2"/>
            <a:r>
              <a:rPr lang="en-US" smtClean="0"/>
              <a:t>All information the operating system needs to manage the process</a:t>
            </a:r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</a:t>
            </a:r>
            <a:endParaRPr lang="en-US" dirty="0"/>
          </a:p>
        </p:txBody>
      </p:sp>
      <p:pic>
        <p:nvPicPr>
          <p:cNvPr id="4" name="Content Placeholder 3" descr="Fig02_08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62200" y="1143000"/>
            <a:ext cx="4521958" cy="54102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Process isolation</a:t>
            </a:r>
          </a:p>
          <a:p>
            <a:r>
              <a:rPr lang="en-US" smtClean="0"/>
              <a:t>Automatic allocation and management</a:t>
            </a:r>
          </a:p>
          <a:p>
            <a:r>
              <a:rPr lang="en-US" smtClean="0"/>
              <a:t>Support of modular programming</a:t>
            </a:r>
          </a:p>
          <a:p>
            <a:r>
              <a:rPr lang="en-US" smtClean="0"/>
              <a:t>Protection and access control</a:t>
            </a:r>
          </a:p>
          <a:p>
            <a:r>
              <a:rPr lang="en-US" smtClean="0"/>
              <a:t>Long-term storage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Implements long-term store</a:t>
            </a:r>
          </a:p>
          <a:p>
            <a:r>
              <a:rPr lang="en-US" smtClean="0"/>
              <a:t>Information stored in named objects called files</a:t>
            </a:r>
          </a:p>
          <a:p>
            <a:r>
              <a:rPr lang="en-US" smtClean="0"/>
              <a:t>Allows programmers to address memory from a logical point of view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process to be comprised of a number of fixed-size blocks, called pages</a:t>
            </a:r>
          </a:p>
          <a:p>
            <a:r>
              <a:rPr lang="en-US" dirty="0" smtClean="0"/>
              <a:t>Virtual address is a page number and an offset within the page</a:t>
            </a:r>
          </a:p>
          <a:p>
            <a:r>
              <a:rPr lang="en-US" dirty="0" smtClean="0"/>
              <a:t>Each page may be located </a:t>
            </a:r>
            <a:r>
              <a:rPr lang="en-US" dirty="0" smtClean="0"/>
              <a:t>anywhere </a:t>
            </a:r>
            <a:r>
              <a:rPr lang="en-US" dirty="0" smtClean="0"/>
              <a:t>in main memory</a:t>
            </a:r>
          </a:p>
          <a:p>
            <a:r>
              <a:rPr lang="en-US" dirty="0" smtClean="0"/>
              <a:t>Real address or physical address </a:t>
            </a:r>
            <a:r>
              <a:rPr lang="en-US" dirty="0" smtClean="0"/>
              <a:t>is the </a:t>
            </a:r>
            <a:r>
              <a:rPr lang="en-US" dirty="0" smtClean="0"/>
              <a:t>main </a:t>
            </a:r>
            <a:r>
              <a:rPr lang="en-US" dirty="0" smtClean="0"/>
              <a:t>memory address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Memory</a:t>
            </a:r>
            <a:endParaRPr lang="en-US" dirty="0"/>
          </a:p>
        </p:txBody>
      </p:sp>
      <p:pic>
        <p:nvPicPr>
          <p:cNvPr id="4" name="Content Placeholder 3" descr="Fig02_09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14600" y="1219200"/>
            <a:ext cx="3997836" cy="5410200"/>
          </a:xfrm>
        </p:spPr>
      </p:pic>
    </p:spTree>
  </p:cSld>
  <p:clrMapOvr>
    <a:masterClrMapping/>
  </p:clrMapOvr>
  <p:transition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Layers and Views</a:t>
            </a:r>
            <a:endParaRPr lang="en-US" dirty="0"/>
          </a:p>
        </p:txBody>
      </p:sp>
      <p:pic>
        <p:nvPicPr>
          <p:cNvPr id="4" name="Content Placeholder 3" descr="Fig02_0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33600" y="1295400"/>
            <a:ext cx="4698140" cy="5172075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Memory Addressing</a:t>
            </a:r>
            <a:endParaRPr lang="en-US" dirty="0"/>
          </a:p>
        </p:txBody>
      </p:sp>
      <p:pic>
        <p:nvPicPr>
          <p:cNvPr id="4" name="Content Placeholder 3" descr="Fig02_10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38325" y="1600200"/>
            <a:ext cx="5467350" cy="4105275"/>
          </a:xfrm>
        </p:spPr>
      </p:pic>
    </p:spTree>
  </p:cSld>
  <p:clrMapOvr>
    <a:masterClrMapping/>
  </p:clrMapOvr>
  <p:transition>
    <p:pull dir="rd"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Protection and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Availability</a:t>
            </a:r>
          </a:p>
          <a:p>
            <a:pPr lvl="1"/>
            <a:r>
              <a:rPr lang="en-US" smtClean="0"/>
              <a:t>Concerned with protecting the system against interruption</a:t>
            </a:r>
          </a:p>
          <a:p>
            <a:r>
              <a:rPr lang="en-US" smtClean="0"/>
              <a:t>Confidentiality</a:t>
            </a:r>
          </a:p>
          <a:p>
            <a:pPr lvl="1"/>
            <a:r>
              <a:rPr lang="en-US" smtClean="0"/>
              <a:t>Assuring that users cannot read data for which access is unauthorized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Protection and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Data integrity</a:t>
            </a:r>
          </a:p>
          <a:p>
            <a:pPr lvl="1"/>
            <a:r>
              <a:rPr lang="en-US" smtClean="0"/>
              <a:t>Protection of data from unauthorized modification</a:t>
            </a:r>
          </a:p>
          <a:p>
            <a:r>
              <a:rPr lang="en-US" smtClean="0"/>
              <a:t>Authenticity</a:t>
            </a:r>
          </a:p>
          <a:p>
            <a:pPr lvl="1"/>
            <a:r>
              <a:rPr lang="en-US" smtClean="0"/>
              <a:t>Concerned with the proper verification of the identity of users and the validity of messages or data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Scheduling and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Fairness</a:t>
            </a:r>
          </a:p>
          <a:p>
            <a:pPr lvl="1"/>
            <a:r>
              <a:rPr lang="en-US" smtClean="0"/>
              <a:t>Give equal and fair access to resources</a:t>
            </a:r>
          </a:p>
          <a:p>
            <a:r>
              <a:rPr lang="en-US" smtClean="0"/>
              <a:t>Differential responsiveness</a:t>
            </a:r>
          </a:p>
          <a:p>
            <a:pPr lvl="1"/>
            <a:r>
              <a:rPr lang="en-US" smtClean="0"/>
              <a:t>Discriminate among different classes of jobs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Scheduling and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Efficiency</a:t>
            </a:r>
          </a:p>
          <a:p>
            <a:pPr lvl="1"/>
            <a:r>
              <a:rPr lang="en-US" smtClean="0"/>
              <a:t>Maximize throughput, minimize response time, and accommodate as many uses as possible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Elements of an Operating System</a:t>
            </a:r>
            <a:endParaRPr lang="en-US" dirty="0"/>
          </a:p>
        </p:txBody>
      </p:sp>
      <p:pic>
        <p:nvPicPr>
          <p:cNvPr id="4" name="Content Placeholder 3" descr="Fig02_1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90687" y="1582504"/>
            <a:ext cx="6005513" cy="4794484"/>
          </a:xfrm>
        </p:spPr>
      </p:pic>
    </p:spTree>
  </p:cSld>
  <p:clrMapOvr>
    <a:masterClrMapping/>
  </p:clrMapOvr>
  <p:transition>
    <p:pull dir="rd"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View the system as a series of levels</a:t>
            </a:r>
          </a:p>
          <a:p>
            <a:r>
              <a:rPr lang="en-US" smtClean="0"/>
              <a:t>Each level performs a related subset of functions</a:t>
            </a:r>
          </a:p>
          <a:p>
            <a:r>
              <a:rPr lang="en-US" smtClean="0"/>
              <a:t>Each level relies on the next lower level to perform more primitive functions</a:t>
            </a:r>
          </a:p>
          <a:p>
            <a:r>
              <a:rPr lang="en-US" smtClean="0"/>
              <a:t>This decomposes a problem into a number of more manageable subproblems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Level 1</a:t>
            </a:r>
          </a:p>
          <a:p>
            <a:pPr lvl="1"/>
            <a:r>
              <a:rPr lang="en-US" smtClean="0"/>
              <a:t>Electronic circuits</a:t>
            </a:r>
          </a:p>
          <a:p>
            <a:pPr lvl="1"/>
            <a:r>
              <a:rPr lang="en-US" smtClean="0"/>
              <a:t>Objects are registers, memory cells, and logic gates</a:t>
            </a:r>
          </a:p>
          <a:p>
            <a:pPr lvl="1"/>
            <a:r>
              <a:rPr lang="en-US" smtClean="0"/>
              <a:t>Operations are clearing a register or reading a memory location</a:t>
            </a:r>
          </a:p>
          <a:p>
            <a:r>
              <a:rPr lang="en-US" smtClean="0"/>
              <a:t>Level 2	</a:t>
            </a:r>
          </a:p>
          <a:p>
            <a:pPr lvl="1"/>
            <a:r>
              <a:rPr lang="en-US" smtClean="0"/>
              <a:t>Processor’s instruction set</a:t>
            </a:r>
          </a:p>
          <a:p>
            <a:pPr lvl="1"/>
            <a:r>
              <a:rPr lang="en-US" smtClean="0"/>
              <a:t>Operations such as add, subtract, load, and store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Level 3</a:t>
            </a:r>
          </a:p>
          <a:p>
            <a:pPr lvl="1"/>
            <a:r>
              <a:rPr lang="en-US" smtClean="0"/>
              <a:t>Adds the concept of a procedure or subroutine, plus call/return operations</a:t>
            </a:r>
          </a:p>
          <a:p>
            <a:r>
              <a:rPr lang="en-US" smtClean="0"/>
              <a:t>Level 4</a:t>
            </a:r>
          </a:p>
          <a:p>
            <a:pPr lvl="1"/>
            <a:r>
              <a:rPr lang="en-US" smtClean="0"/>
              <a:t>Interrupts</a:t>
            </a:r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r>
              <a:rPr lang="en-US" dirty="0" smtClean="0"/>
              <a:t> Related to Multiprogramming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Level 5</a:t>
            </a:r>
          </a:p>
          <a:p>
            <a:pPr lvl="1"/>
            <a:r>
              <a:rPr lang="en-US" smtClean="0"/>
              <a:t>Process as a program in execution</a:t>
            </a:r>
          </a:p>
          <a:p>
            <a:pPr lvl="1"/>
            <a:r>
              <a:rPr lang="en-US" smtClean="0"/>
              <a:t>Suspend and resume processes</a:t>
            </a:r>
          </a:p>
          <a:p>
            <a:r>
              <a:rPr lang="en-US" smtClean="0"/>
              <a:t>Level 6</a:t>
            </a:r>
          </a:p>
          <a:p>
            <a:pPr lvl="1"/>
            <a:r>
              <a:rPr lang="en-US" smtClean="0"/>
              <a:t>Secondary storage devices</a:t>
            </a:r>
          </a:p>
          <a:p>
            <a:pPr lvl="1"/>
            <a:r>
              <a:rPr lang="en-US" smtClean="0"/>
              <a:t>Transfer of blocks of data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Services Provided by the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 development</a:t>
            </a:r>
          </a:p>
          <a:p>
            <a:pPr lvl="1"/>
            <a:r>
              <a:rPr lang="en-US" smtClean="0"/>
              <a:t>Editors and debuggers</a:t>
            </a:r>
          </a:p>
          <a:p>
            <a:r>
              <a:rPr lang="en-US" smtClean="0"/>
              <a:t>Program execution</a:t>
            </a:r>
          </a:p>
          <a:p>
            <a:r>
              <a:rPr lang="en-US" smtClean="0"/>
              <a:t>Access I/O devices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r>
              <a:rPr lang="en-US" dirty="0" smtClean="0"/>
              <a:t> </a:t>
            </a:r>
            <a:r>
              <a:rPr lang="en-US" smtClean="0"/>
              <a:t>Related to Multiprogramming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Level 7</a:t>
            </a:r>
          </a:p>
          <a:p>
            <a:pPr lvl="1"/>
            <a:r>
              <a:rPr lang="en-US" smtClean="0"/>
              <a:t>Creates logical address space for processes</a:t>
            </a:r>
          </a:p>
          <a:p>
            <a:pPr lvl="1"/>
            <a:r>
              <a:rPr lang="en-US" smtClean="0"/>
              <a:t>Organizes virtual address space into blocks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 with External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Level 8</a:t>
            </a:r>
          </a:p>
          <a:p>
            <a:pPr lvl="1"/>
            <a:r>
              <a:rPr lang="en-US" smtClean="0"/>
              <a:t>Communication of information and messages between processes</a:t>
            </a:r>
          </a:p>
          <a:p>
            <a:r>
              <a:rPr lang="en-US" smtClean="0"/>
              <a:t>Level 9</a:t>
            </a:r>
          </a:p>
          <a:p>
            <a:pPr lvl="1"/>
            <a:r>
              <a:rPr lang="en-US" smtClean="0"/>
              <a:t>Supports long-term storage of named files</a:t>
            </a:r>
          </a:p>
          <a:p>
            <a:r>
              <a:rPr lang="en-US" smtClean="0"/>
              <a:t>Level 10</a:t>
            </a:r>
          </a:p>
          <a:p>
            <a:pPr lvl="1"/>
            <a:r>
              <a:rPr lang="en-US" smtClean="0"/>
              <a:t>Provides access to external devices using standardized interfaces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 with External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Level 11</a:t>
            </a:r>
          </a:p>
          <a:p>
            <a:pPr lvl="1"/>
            <a:r>
              <a:rPr lang="en-US" smtClean="0"/>
              <a:t>Responsible for maintaining the association between the external and internal identifiers</a:t>
            </a:r>
          </a:p>
          <a:p>
            <a:r>
              <a:rPr lang="en-US" smtClean="0"/>
              <a:t>Level 12</a:t>
            </a:r>
          </a:p>
          <a:p>
            <a:pPr lvl="1"/>
            <a:r>
              <a:rPr lang="en-US" smtClean="0"/>
              <a:t>Provides full-featured facility for the support of processes</a:t>
            </a:r>
          </a:p>
          <a:p>
            <a:r>
              <a:rPr lang="en-US" smtClean="0"/>
              <a:t>Level 13</a:t>
            </a:r>
          </a:p>
          <a:p>
            <a:pPr lvl="1"/>
            <a:r>
              <a:rPr lang="en-US" smtClean="0"/>
              <a:t>Provides an interface to the OS for the user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Modern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Microkernel architecture</a:t>
            </a:r>
          </a:p>
          <a:p>
            <a:pPr lvl="1"/>
            <a:r>
              <a:rPr lang="en-US" smtClean="0"/>
              <a:t>Assigns only a few essential functions to the kernel</a:t>
            </a:r>
          </a:p>
          <a:p>
            <a:pPr lvl="2"/>
            <a:r>
              <a:rPr lang="en-US" smtClean="0"/>
              <a:t>Address spaces</a:t>
            </a:r>
          </a:p>
          <a:p>
            <a:pPr lvl="2"/>
            <a:r>
              <a:rPr lang="en-US" smtClean="0"/>
              <a:t>Interprocess communication (IPC)</a:t>
            </a:r>
          </a:p>
          <a:p>
            <a:pPr lvl="2"/>
            <a:r>
              <a:rPr lang="en-US" smtClean="0"/>
              <a:t>Basic scheduling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Modern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Multithreading</a:t>
            </a:r>
          </a:p>
          <a:p>
            <a:pPr lvl="1"/>
            <a:r>
              <a:rPr lang="en-US" smtClean="0"/>
              <a:t>Process is divided into threads that can run concurrently</a:t>
            </a:r>
          </a:p>
          <a:p>
            <a:pPr lvl="2"/>
            <a:r>
              <a:rPr lang="en-US" smtClean="0"/>
              <a:t>Thread</a:t>
            </a:r>
          </a:p>
          <a:p>
            <a:pPr lvl="3"/>
            <a:r>
              <a:rPr lang="en-US" smtClean="0"/>
              <a:t>Dispatchable unit of work</a:t>
            </a:r>
          </a:p>
          <a:p>
            <a:pPr lvl="3"/>
            <a:r>
              <a:rPr lang="en-US" smtClean="0"/>
              <a:t>executes sequentially and is interruptable</a:t>
            </a:r>
          </a:p>
          <a:p>
            <a:pPr lvl="2"/>
            <a:r>
              <a:rPr lang="en-US" smtClean="0"/>
              <a:t>Process is a collection of one or more threads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Modern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Symmetric multiprocessing (SMP)</a:t>
            </a:r>
          </a:p>
          <a:p>
            <a:pPr lvl="1"/>
            <a:r>
              <a:rPr lang="en-US" smtClean="0"/>
              <a:t>There are multiple processors</a:t>
            </a:r>
          </a:p>
          <a:p>
            <a:pPr lvl="1"/>
            <a:r>
              <a:rPr lang="en-US" smtClean="0"/>
              <a:t>These processors share same main memory and I/O facilities</a:t>
            </a:r>
          </a:p>
          <a:p>
            <a:pPr lvl="1"/>
            <a:r>
              <a:rPr lang="en-US" smtClean="0"/>
              <a:t>All processors can perform the same functions</a:t>
            </a:r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Multiprogramming and Multiprocessing</a:t>
            </a:r>
            <a:endParaRPr lang="en-US" dirty="0"/>
          </a:p>
        </p:txBody>
      </p:sp>
      <p:pic>
        <p:nvPicPr>
          <p:cNvPr id="4" name="Content Placeholder 3" descr="Fig02_12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39085" y="1600200"/>
            <a:ext cx="6065829" cy="4953000"/>
          </a:xfrm>
        </p:spPr>
      </p:pic>
    </p:spTree>
  </p:cSld>
  <p:clrMapOvr>
    <a:masterClrMapping/>
  </p:clrMapOvr>
  <p:transition>
    <p:pull dir="rd"/>
  </p:transition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Modern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Distributed operating systems</a:t>
            </a:r>
          </a:p>
          <a:p>
            <a:pPr lvl="1"/>
            <a:r>
              <a:rPr lang="en-US" smtClean="0"/>
              <a:t>Provides the illusion of a single main memory space and single secondary memory space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Modern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Object-oriented design</a:t>
            </a:r>
          </a:p>
          <a:p>
            <a:pPr lvl="1"/>
            <a:r>
              <a:rPr lang="en-US" smtClean="0"/>
              <a:t>Used for adding modular extensions to a small kernel</a:t>
            </a:r>
          </a:p>
          <a:p>
            <a:pPr lvl="1"/>
            <a:r>
              <a:rPr lang="en-US" smtClean="0"/>
              <a:t>Enables programmers to customize an operating system without disrupting system integrity</a:t>
            </a:r>
          </a:p>
          <a:p>
            <a:endParaRPr lang="en-US"/>
          </a:p>
        </p:txBody>
      </p:sp>
    </p:spTree>
  </p:cSld>
  <p:clrMapOvr>
    <a:masterClrMapping/>
  </p:clrMapOvr>
  <p:transition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Services Provided by the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Controlled access to files</a:t>
            </a:r>
          </a:p>
          <a:p>
            <a:r>
              <a:rPr lang="en-US" smtClean="0"/>
              <a:t>System access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Services Provided by the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Error detection and response</a:t>
            </a:r>
          </a:p>
          <a:p>
            <a:pPr lvl="1"/>
            <a:r>
              <a:rPr lang="en-US" smtClean="0"/>
              <a:t>Internal and external hardware errors</a:t>
            </a:r>
          </a:p>
          <a:p>
            <a:pPr lvl="1"/>
            <a:r>
              <a:rPr lang="en-US" smtClean="0"/>
              <a:t>Software errors</a:t>
            </a:r>
          </a:p>
          <a:p>
            <a:pPr lvl="1"/>
            <a:r>
              <a:rPr lang="en-US" smtClean="0"/>
              <a:t>Operating system cannot grant request of application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Services Provided by the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Accounting</a:t>
            </a:r>
          </a:p>
          <a:p>
            <a:pPr lvl="1"/>
            <a:r>
              <a:rPr lang="en-US" smtClean="0"/>
              <a:t>Collect usage statistics</a:t>
            </a:r>
          </a:p>
          <a:p>
            <a:pPr lvl="1"/>
            <a:r>
              <a:rPr lang="en-US" smtClean="0"/>
              <a:t>Monitor performance</a:t>
            </a:r>
          </a:p>
          <a:p>
            <a:pPr lvl="1"/>
            <a:r>
              <a:rPr lang="en-US" smtClean="0"/>
              <a:t>Used to anticipate future enhancements</a:t>
            </a:r>
          </a:p>
          <a:p>
            <a:pPr lvl="1"/>
            <a:r>
              <a:rPr lang="en-US" smtClean="0"/>
              <a:t>Used for billing purposes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Responsible for managing resources</a:t>
            </a:r>
          </a:p>
          <a:p>
            <a:r>
              <a:rPr lang="en-US" smtClean="0"/>
              <a:t>Functions same way as ordinary computer software</a:t>
            </a:r>
          </a:p>
          <a:p>
            <a:pPr lvl="1"/>
            <a:r>
              <a:rPr lang="en-US" smtClean="0"/>
              <a:t>It is a program that is executed</a:t>
            </a:r>
          </a:p>
          <a:p>
            <a:r>
              <a:rPr lang="en-US" smtClean="0"/>
              <a:t>Operating system relinquishes control of the processor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1170</Words>
  <Application>Microsoft Office PowerPoint</Application>
  <PresentationFormat>On-screen Show (4:3)</PresentationFormat>
  <Paragraphs>286</Paragraphs>
  <Slides>58</Slides>
  <Notes>58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0" baseType="lpstr">
      <vt:lpstr>Office Theme</vt:lpstr>
      <vt:lpstr>Custom Design</vt:lpstr>
      <vt:lpstr>Chapter 2 Operating System Overview</vt:lpstr>
      <vt:lpstr>Operating System</vt:lpstr>
      <vt:lpstr>Operating System Objectives</vt:lpstr>
      <vt:lpstr>Layers and Views</vt:lpstr>
      <vt:lpstr>Services Provided by the OS</vt:lpstr>
      <vt:lpstr>Services Provided by the OS</vt:lpstr>
      <vt:lpstr>Services Provided by the OS</vt:lpstr>
      <vt:lpstr>Services Provided by the OS</vt:lpstr>
      <vt:lpstr>Operating System</vt:lpstr>
      <vt:lpstr>OS as Resource Manager</vt:lpstr>
      <vt:lpstr>Kernel</vt:lpstr>
      <vt:lpstr>Evolution of Operating Systems</vt:lpstr>
      <vt:lpstr>Evolution of Operating Systems</vt:lpstr>
      <vt:lpstr>Evolution of Operating Systems</vt:lpstr>
      <vt:lpstr>Evolution of Operating Systems</vt:lpstr>
      <vt:lpstr>Job Control Language</vt:lpstr>
      <vt:lpstr>Hardware Features</vt:lpstr>
      <vt:lpstr>Hardware Features</vt:lpstr>
      <vt:lpstr>Memory Protection</vt:lpstr>
      <vt:lpstr>Memory Protection</vt:lpstr>
      <vt:lpstr>System Utilization Example</vt:lpstr>
      <vt:lpstr>Uniprogramming</vt:lpstr>
      <vt:lpstr>Multiprogramming</vt:lpstr>
      <vt:lpstr>Multiprogramming</vt:lpstr>
      <vt:lpstr>Utilization Histograms</vt:lpstr>
      <vt:lpstr>Example</vt:lpstr>
      <vt:lpstr>Time Sharing Systems</vt:lpstr>
      <vt:lpstr>Batch Multiprogramming versus Time Sharing</vt:lpstr>
      <vt:lpstr>CTSS Operation</vt:lpstr>
      <vt:lpstr>Major Achievements</vt:lpstr>
      <vt:lpstr>Process</vt:lpstr>
      <vt:lpstr>Process</vt:lpstr>
      <vt:lpstr>Difficulties with Designing System Software</vt:lpstr>
      <vt:lpstr>Process</vt:lpstr>
      <vt:lpstr>Process</vt:lpstr>
      <vt:lpstr>Memory Management</vt:lpstr>
      <vt:lpstr>Virtual Memory</vt:lpstr>
      <vt:lpstr>Paging</vt:lpstr>
      <vt:lpstr>Virtual Memory</vt:lpstr>
      <vt:lpstr>Virtual Memory Addressing</vt:lpstr>
      <vt:lpstr>Information Protection and Security</vt:lpstr>
      <vt:lpstr>Information Protection and Security</vt:lpstr>
      <vt:lpstr>Scheduling and Resource Management</vt:lpstr>
      <vt:lpstr>Scheduling and Resource Management</vt:lpstr>
      <vt:lpstr>Key Elements of an Operating System</vt:lpstr>
      <vt:lpstr>System Structure</vt:lpstr>
      <vt:lpstr>Levels</vt:lpstr>
      <vt:lpstr>Levels</vt:lpstr>
      <vt:lpstr>Concepts Related to Multiprogramming</vt:lpstr>
      <vt:lpstr>Concepts Related to Multiprogramming</vt:lpstr>
      <vt:lpstr>Deal with External Objects</vt:lpstr>
      <vt:lpstr>Deal with External Objects</vt:lpstr>
      <vt:lpstr>Modern Operating Systems</vt:lpstr>
      <vt:lpstr>Modern Operating Systems</vt:lpstr>
      <vt:lpstr>Modern Operating Systems</vt:lpstr>
      <vt:lpstr>Multiprogramming and Multiprocessing</vt:lpstr>
      <vt:lpstr>Modern Operating Systems</vt:lpstr>
      <vt:lpstr>Modern Operating Systems</vt:lpstr>
    </vt:vector>
  </TitlesOfParts>
  <Company/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2008-09-16T20:32:41Z</dcterms:created>
  <dcterms:modified xsi:type="dcterms:W3CDTF">2008-09-16T21:13:00Z</dcterms:modified>
</cp:coreProperties>
</file>