
<file path=[Content_Types].xml><?xml version="1.0" encoding="utf-8"?>
<Types xmlns="http://schemas.openxmlformats.org/package/2006/content-types">
  <Default Extension="bin"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6"/>
  </p:notesMasterIdLst>
  <p:sldIdLst>
    <p:sldId id="256" r:id="rId2"/>
    <p:sldId id="635" r:id="rId3"/>
    <p:sldId id="654" r:id="rId4"/>
    <p:sldId id="313" r:id="rId5"/>
    <p:sldId id="653" r:id="rId6"/>
    <p:sldId id="257" r:id="rId7"/>
    <p:sldId id="258" r:id="rId8"/>
    <p:sldId id="259" r:id="rId9"/>
    <p:sldId id="263" r:id="rId10"/>
    <p:sldId id="265" r:id="rId11"/>
    <p:sldId id="328" r:id="rId12"/>
    <p:sldId id="451" r:id="rId13"/>
    <p:sldId id="266" r:id="rId14"/>
    <p:sldId id="267" r:id="rId15"/>
    <p:sldId id="327" r:id="rId16"/>
    <p:sldId id="340" r:id="rId17"/>
    <p:sldId id="341" r:id="rId18"/>
    <p:sldId id="343" r:id="rId19"/>
    <p:sldId id="342" r:id="rId20"/>
    <p:sldId id="268" r:id="rId21"/>
    <p:sldId id="345" r:id="rId22"/>
    <p:sldId id="640" r:id="rId23"/>
    <p:sldId id="658" r:id="rId24"/>
    <p:sldId id="659" r:id="rId25"/>
    <p:sldId id="660" r:id="rId26"/>
    <p:sldId id="661" r:id="rId27"/>
    <p:sldId id="662" r:id="rId28"/>
    <p:sldId id="663" r:id="rId29"/>
    <p:sldId id="664" r:id="rId30"/>
    <p:sldId id="665" r:id="rId31"/>
    <p:sldId id="666" r:id="rId32"/>
    <p:sldId id="667" r:id="rId33"/>
    <p:sldId id="668" r:id="rId34"/>
    <p:sldId id="669" r:id="rId35"/>
    <p:sldId id="670" r:id="rId36"/>
    <p:sldId id="671" r:id="rId37"/>
    <p:sldId id="611" r:id="rId38"/>
    <p:sldId id="612" r:id="rId39"/>
    <p:sldId id="613" r:id="rId40"/>
    <p:sldId id="614" r:id="rId41"/>
    <p:sldId id="320" r:id="rId42"/>
    <p:sldId id="271" r:id="rId43"/>
    <p:sldId id="275" r:id="rId44"/>
    <p:sldId id="279" r:id="rId45"/>
    <p:sldId id="280" r:id="rId46"/>
    <p:sldId id="281" r:id="rId47"/>
    <p:sldId id="282" r:id="rId48"/>
    <p:sldId id="283" r:id="rId49"/>
    <p:sldId id="284" r:id="rId50"/>
    <p:sldId id="285" r:id="rId51"/>
    <p:sldId id="286" r:id="rId52"/>
    <p:sldId id="287" r:id="rId53"/>
    <p:sldId id="323" r:id="rId54"/>
    <p:sldId id="462" r:id="rId55"/>
    <p:sldId id="632" r:id="rId56"/>
    <p:sldId id="633" r:id="rId57"/>
    <p:sldId id="634" r:id="rId58"/>
    <p:sldId id="623" r:id="rId59"/>
    <p:sldId id="624" r:id="rId60"/>
    <p:sldId id="625" r:id="rId61"/>
    <p:sldId id="626" r:id="rId62"/>
    <p:sldId id="627" r:id="rId63"/>
    <p:sldId id="628" r:id="rId64"/>
    <p:sldId id="629" r:id="rId65"/>
    <p:sldId id="288" r:id="rId66"/>
    <p:sldId id="645" r:id="rId67"/>
    <p:sldId id="646" r:id="rId68"/>
    <p:sldId id="630" r:id="rId69"/>
    <p:sldId id="649" r:id="rId70"/>
    <p:sldId id="650" r:id="rId71"/>
    <p:sldId id="652" r:id="rId72"/>
    <p:sldId id="493" r:id="rId73"/>
    <p:sldId id="494" r:id="rId74"/>
    <p:sldId id="647" r:id="rId7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charset="0"/>
        <a:ea typeface="+mn-ea"/>
        <a:cs typeface="+mn-cs"/>
      </a:defRPr>
    </a:lvl1pPr>
    <a:lvl2pPr marL="457200" algn="l" rtl="0" fontAlgn="base">
      <a:spcBef>
        <a:spcPct val="0"/>
      </a:spcBef>
      <a:spcAft>
        <a:spcPct val="0"/>
      </a:spcAft>
      <a:defRPr sz="2400" kern="1200">
        <a:solidFill>
          <a:schemeClr val="tx1"/>
        </a:solidFill>
        <a:latin typeface="Comic Sans MS" charset="0"/>
        <a:ea typeface="+mn-ea"/>
        <a:cs typeface="+mn-cs"/>
      </a:defRPr>
    </a:lvl2pPr>
    <a:lvl3pPr marL="914400" algn="l" rtl="0" fontAlgn="base">
      <a:spcBef>
        <a:spcPct val="0"/>
      </a:spcBef>
      <a:spcAft>
        <a:spcPct val="0"/>
      </a:spcAft>
      <a:defRPr sz="2400" kern="1200">
        <a:solidFill>
          <a:schemeClr val="tx1"/>
        </a:solidFill>
        <a:latin typeface="Comic Sans MS" charset="0"/>
        <a:ea typeface="+mn-ea"/>
        <a:cs typeface="+mn-cs"/>
      </a:defRPr>
    </a:lvl3pPr>
    <a:lvl4pPr marL="1371600" algn="l" rtl="0" fontAlgn="base">
      <a:spcBef>
        <a:spcPct val="0"/>
      </a:spcBef>
      <a:spcAft>
        <a:spcPct val="0"/>
      </a:spcAft>
      <a:defRPr sz="2400" kern="1200">
        <a:solidFill>
          <a:schemeClr val="tx1"/>
        </a:solidFill>
        <a:latin typeface="Comic Sans MS" charset="0"/>
        <a:ea typeface="+mn-ea"/>
        <a:cs typeface="+mn-cs"/>
      </a:defRPr>
    </a:lvl4pPr>
    <a:lvl5pPr marL="1828800" algn="l" rtl="0" fontAlgn="base">
      <a:spcBef>
        <a:spcPct val="0"/>
      </a:spcBef>
      <a:spcAft>
        <a:spcPct val="0"/>
      </a:spcAft>
      <a:defRPr sz="2400" kern="1200">
        <a:solidFill>
          <a:schemeClr val="tx1"/>
        </a:solidFill>
        <a:latin typeface="Comic Sans MS" charset="0"/>
        <a:ea typeface="+mn-ea"/>
        <a:cs typeface="+mn-cs"/>
      </a:defRPr>
    </a:lvl5pPr>
    <a:lvl6pPr marL="2286000" algn="l" defTabSz="457200" rtl="0" eaLnBrk="1" latinLnBrk="0" hangingPunct="1">
      <a:defRPr sz="2400" kern="1200">
        <a:solidFill>
          <a:schemeClr val="tx1"/>
        </a:solidFill>
        <a:latin typeface="Comic Sans MS" charset="0"/>
        <a:ea typeface="+mn-ea"/>
        <a:cs typeface="+mn-cs"/>
      </a:defRPr>
    </a:lvl6pPr>
    <a:lvl7pPr marL="2743200" algn="l" defTabSz="457200" rtl="0" eaLnBrk="1" latinLnBrk="0" hangingPunct="1">
      <a:defRPr sz="2400" kern="1200">
        <a:solidFill>
          <a:schemeClr val="tx1"/>
        </a:solidFill>
        <a:latin typeface="Comic Sans MS" charset="0"/>
        <a:ea typeface="+mn-ea"/>
        <a:cs typeface="+mn-cs"/>
      </a:defRPr>
    </a:lvl7pPr>
    <a:lvl8pPr marL="3200400" algn="l" defTabSz="457200" rtl="0" eaLnBrk="1" latinLnBrk="0" hangingPunct="1">
      <a:defRPr sz="2400" kern="1200">
        <a:solidFill>
          <a:schemeClr val="tx1"/>
        </a:solidFill>
        <a:latin typeface="Comic Sans MS" charset="0"/>
        <a:ea typeface="+mn-ea"/>
        <a:cs typeface="+mn-cs"/>
      </a:defRPr>
    </a:lvl8pPr>
    <a:lvl9pPr marL="3657600" algn="l" defTabSz="457200" rtl="0" eaLnBrk="1" latinLnBrk="0" hangingPunct="1">
      <a:defRPr sz="2400" kern="1200">
        <a:solidFill>
          <a:schemeClr val="tx1"/>
        </a:solidFill>
        <a:latin typeface="Comic Sans M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60D"/>
    <a:srgbClr val="FFFB10"/>
    <a:srgbClr val="FF180C"/>
    <a:srgbClr val="FF4135"/>
    <a:srgbClr val="0F69CC"/>
    <a:srgbClr val="53FF07"/>
    <a:srgbClr val="FFFFFF"/>
    <a:srgbClr val="FF0000"/>
    <a:srgbClr val="B73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7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77F1D39-506B-BC44-8B30-D69F589FB4C2}" type="slidenum">
              <a:rPr lang="en-US"/>
              <a:pPr>
                <a:defRPr/>
              </a:pPr>
              <a:t>‹#›</a:t>
            </a:fld>
            <a:endParaRPr lang="en-US"/>
          </a:p>
        </p:txBody>
      </p:sp>
    </p:spTree>
    <p:extLst>
      <p:ext uri="{BB962C8B-B14F-4D97-AF65-F5344CB8AC3E}">
        <p14:creationId xmlns:p14="http://schemas.microsoft.com/office/powerpoint/2010/main" val="10038769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SQL stands for Structured Query Language. It is the and ANSI (American National Standards Institute) standard language for accessing and manipulating relational database systems. ANSI is a standards committee composed of database experts from industry, academia and software vendors. It has also been accepted as a standard by ISO (International Organization for Standardization). </a:t>
            </a:r>
          </a:p>
          <a:p>
            <a:r>
              <a:rPr lang="en-US" dirty="0" smtClean="0"/>
              <a:t>SQL is a standard open language without corporate ownership. The commercial acceptance of SQL was precipitated by the formation of SQL Standards committees by the ANSI and the ISO in 1986 and 1987. Two years later they published a specification known as SQL89. An improvement and expansion to the standard gave the world SQL92. We now have the third generation standard, SQL99 also known as SQL3.</a:t>
            </a:r>
          </a:p>
          <a:p>
            <a:r>
              <a:rPr lang="en-US" dirty="0" smtClean="0"/>
              <a:t>SQL is used to communicate with a database. The communicating parties are typically a "front end" which sends a SQL Statement across a connection to a "back end" that holds the data. SQL </a:t>
            </a:r>
            <a:r>
              <a:rPr lang="en-US" i="1" dirty="0" smtClean="0"/>
              <a:t>statements</a:t>
            </a:r>
            <a:r>
              <a:rPr lang="en-US" dirty="0" smtClean="0"/>
              <a:t> are used to perform tasks such as retrieve, create, update or delete data from a database.</a:t>
            </a:r>
          </a:p>
          <a:p>
            <a:r>
              <a:rPr lang="en-US" dirty="0" smtClean="0"/>
              <a:t>Some common relational database management systems that use SQL are: Oracle, MS SQL Server, MS Access, Ingres, DB2, Sybase, Informix, etc.</a:t>
            </a:r>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Injecting into a numeric field is very similar. The main difference with string injection is that in numeric injection the first number is taken as the complete parameter (no need to close it with a single quote) and all the text after that number will be considered as part of the command. </a:t>
            </a:r>
          </a:p>
          <a:p>
            <a:r>
              <a:rPr lang="en-US" dirty="0" smtClean="0"/>
              <a:t>In this case the # (number sign) is used instead of the -- (double dash) because we are injecting into a </a:t>
            </a:r>
            <a:r>
              <a:rPr lang="en-US" dirty="0" err="1" smtClean="0"/>
              <a:t>MySQL</a:t>
            </a:r>
            <a:r>
              <a:rPr lang="en-US" dirty="0" smtClean="0"/>
              <a:t> database.</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32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Symbol Usage in SQL99 complaint DBs</a:t>
            </a:r>
          </a:p>
          <a:p>
            <a:r>
              <a:rPr lang="en-US" dirty="0" smtClean="0"/>
              <a:t>+ Addition operator; also concatenation operator; when used in an URL it becomes a white space)</a:t>
            </a:r>
          </a:p>
          <a:p>
            <a:r>
              <a:rPr lang="en-US" dirty="0" smtClean="0"/>
              <a:t>|| Concatenation operator in Oracle and </a:t>
            </a:r>
            <a:r>
              <a:rPr lang="en-US" dirty="0" err="1" smtClean="0"/>
              <a:t>Postgres</a:t>
            </a:r>
            <a:endParaRPr lang="en-US" dirty="0" smtClean="0"/>
          </a:p>
          <a:p>
            <a:r>
              <a:rPr lang="en-US" dirty="0" smtClean="0"/>
              <a:t>- Subtraction operator; also a range indicator in CHECK constraints</a:t>
            </a:r>
          </a:p>
          <a:p>
            <a:r>
              <a:rPr lang="en-US" dirty="0" smtClean="0"/>
              <a:t>= Equality operator</a:t>
            </a:r>
          </a:p>
          <a:p>
            <a:r>
              <a:rPr lang="en-US" dirty="0" smtClean="0"/>
              <a:t>&lt;&gt; != Inequality operators</a:t>
            </a:r>
          </a:p>
          <a:p>
            <a:r>
              <a:rPr lang="en-US" dirty="0" smtClean="0"/>
              <a:t>&gt;&lt; Greater-than and Less-than operators</a:t>
            </a:r>
          </a:p>
          <a:p>
            <a:r>
              <a:rPr lang="en-US" dirty="0" smtClean="0"/>
              <a:t>( ) Expression or hierarchy delimiter</a:t>
            </a:r>
          </a:p>
          <a:p>
            <a:r>
              <a:rPr lang="en-US" dirty="0" smtClean="0"/>
              <a:t>% Wildcard attribute indicator</a:t>
            </a:r>
          </a:p>
          <a:p>
            <a:r>
              <a:rPr lang="en-US" i="1" dirty="0" smtClean="0"/>
              <a:t>, </a:t>
            </a:r>
            <a:r>
              <a:rPr lang="en-US" dirty="0" smtClean="0"/>
              <a:t>List item separator</a:t>
            </a:r>
          </a:p>
          <a:p>
            <a:r>
              <a:rPr lang="en-US" i="1" dirty="0" smtClean="0"/>
              <a:t>@, @@ </a:t>
            </a:r>
            <a:r>
              <a:rPr lang="en-US" dirty="0" smtClean="0"/>
              <a:t>Local and Global variable indicators</a:t>
            </a:r>
          </a:p>
          <a:p>
            <a:r>
              <a:rPr lang="en-US" i="1" dirty="0" smtClean="0"/>
              <a:t>. </a:t>
            </a:r>
            <a:r>
              <a:rPr lang="en-US" dirty="0" smtClean="0"/>
              <a:t>Identifier qualifier separator</a:t>
            </a:r>
          </a:p>
          <a:p>
            <a:r>
              <a:rPr lang="en-US" dirty="0" smtClean="0"/>
              <a:t>‘’ “” Character string indicators</a:t>
            </a:r>
          </a:p>
          <a:p>
            <a:r>
              <a:rPr lang="en-US" dirty="0" smtClean="0"/>
              <a:t>“” Quoted identifier indicators</a:t>
            </a:r>
          </a:p>
          <a:p>
            <a:r>
              <a:rPr lang="en-US" i="1" dirty="0" smtClean="0"/>
              <a:t>-- </a:t>
            </a:r>
            <a:r>
              <a:rPr lang="en-US" dirty="0" smtClean="0"/>
              <a:t>Single-line comment delimiter</a:t>
            </a:r>
          </a:p>
          <a:p>
            <a:r>
              <a:rPr lang="en-US" dirty="0" smtClean="0"/>
              <a:t>#</a:t>
            </a:r>
            <a:r>
              <a:rPr lang="en-US" i="1" dirty="0" smtClean="0"/>
              <a:t> </a:t>
            </a:r>
            <a:r>
              <a:rPr lang="en-US" dirty="0" smtClean="0"/>
              <a:t>Single-line comment delimiter in </a:t>
            </a:r>
            <a:r>
              <a:rPr lang="en-US" dirty="0" err="1" smtClean="0"/>
              <a:t>MySQL</a:t>
            </a:r>
            <a:r>
              <a:rPr lang="en-US" dirty="0" smtClean="0"/>
              <a:t> or date delimiter in MS Access</a:t>
            </a:r>
          </a:p>
          <a:p>
            <a:r>
              <a:rPr lang="en-US" dirty="0" smtClean="0"/>
              <a:t>/*…*/ Begin and End multiline comment delimiter</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34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Input validation is the most important part of defending against SQL injection. You should enforce input validation in all new applications through strong design. Any you should audit all your existing code and websites. You should additionally always harden your servers as well.</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36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F68A0D9-CBD9-FD4C-9073-B4E613FC45E7}" type="slidenum">
              <a:rPr lang="en-US"/>
              <a:pPr/>
              <a:t>37</a:t>
            </a:fld>
            <a:endParaRPr lang="en-US"/>
          </a:p>
        </p:txBody>
      </p:sp>
      <p:sp>
        <p:nvSpPr>
          <p:cNvPr id="49155" name="Rectangle 2"/>
          <p:cNvSpPr>
            <a:spLocks noGrp="1" noRot="1" noChangeAspect="1" noChangeArrowheads="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a:solidFill>
                  <a:srgbClr val="0000EE"/>
                </a:solidFill>
                <a:latin typeface="Times-Bold" charset="0"/>
              </a:rPr>
              <a:t>Richter, Gerhard</a:t>
            </a:r>
          </a:p>
          <a:p>
            <a:pPr eaLnBrk="1" hangingPunct="1"/>
            <a:r>
              <a:rPr lang="en-US">
                <a:solidFill>
                  <a:srgbClr val="0000EE"/>
                </a:solidFill>
                <a:latin typeface="Times-Roman" charset="0"/>
              </a:rPr>
              <a:t>Mediation</a:t>
            </a:r>
          </a:p>
          <a:p>
            <a:pPr eaLnBrk="1" hangingPunct="1"/>
            <a:r>
              <a:rPr lang="en-US">
                <a:solidFill>
                  <a:srgbClr val="0000EE"/>
                </a:solidFill>
                <a:latin typeface="Times-Roman" charset="0"/>
              </a:rPr>
              <a:t>1986</a:t>
            </a:r>
          </a:p>
          <a:p>
            <a:pPr eaLnBrk="1" hangingPunct="1"/>
            <a:r>
              <a:rPr lang="en-US">
                <a:solidFill>
                  <a:srgbClr val="0000EE"/>
                </a:solidFill>
                <a:latin typeface="Times-Roman" charset="0"/>
              </a:rPr>
              <a:t>Oil on canvas</a:t>
            </a:r>
          </a:p>
          <a:p>
            <a:pPr eaLnBrk="1" hangingPunct="1"/>
            <a:r>
              <a:rPr lang="en-US">
                <a:solidFill>
                  <a:srgbClr val="0000EE"/>
                </a:solidFill>
                <a:latin typeface="Times-Roman" charset="0"/>
              </a:rPr>
              <a:t>320 x 400 cm (126 x 157 1/2 in.)</a:t>
            </a:r>
          </a:p>
          <a:p>
            <a:pPr eaLnBrk="1" hangingPunct="1"/>
            <a:r>
              <a:rPr lang="en-US">
                <a:solidFill>
                  <a:srgbClr val="0000EE"/>
                </a:solidFill>
                <a:latin typeface="Times-Roman" charset="0"/>
              </a:rPr>
              <a:t>Musee des beaux-arts de Montrea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most database systems use SQL, most of them also have their own additional proprietary extensions that are usually only used on their system.</a:t>
            </a:r>
          </a:p>
          <a:p>
            <a:r>
              <a:rPr lang="en-US" dirty="0" smtClean="0"/>
              <a:t>Most DBMS are designed to meet the SQL92 standard partially and have not implemented the advanced features. </a:t>
            </a:r>
          </a:p>
          <a:p>
            <a:r>
              <a:rPr lang="en-US" dirty="0" smtClean="0"/>
              <a:t>However, the standard SQL commands such as "Select", "Insert", "Update", "Delete", "Create", and "Drop" can be used throughout all database with little changes. All of the core functions, such as adding, reading and modifying data, are the same. </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relational database system contains one or more objects called tables. The data or information for the database are stored in these tables. </a:t>
            </a:r>
          </a:p>
          <a:p>
            <a:r>
              <a:rPr lang="en-US" dirty="0" smtClean="0"/>
              <a:t>Tables are uniquely identified by their names and are comprised of columns and rows. Columns contain the column name, data type, and any other attributes for the column. Rows contain the records or data for the columns.</a:t>
            </a:r>
          </a:p>
          <a:p>
            <a:r>
              <a:rPr lang="en-US" dirty="0" smtClean="0"/>
              <a:t>Here is a sample table called "users". This is a user defined table that could be used for validating and managing application users.</a:t>
            </a:r>
          </a:p>
          <a:p>
            <a:r>
              <a:rPr lang="en-US" dirty="0" smtClean="0"/>
              <a:t>In this table, the first row called </a:t>
            </a:r>
            <a:r>
              <a:rPr lang="en-US" dirty="0" err="1" smtClean="0"/>
              <a:t>userID</a:t>
            </a:r>
            <a:r>
              <a:rPr lang="en-US" dirty="0" smtClean="0"/>
              <a:t> is specified as an integer. By being defined as an integer column the only type of data that can be stored in that column are numeric integers. </a:t>
            </a:r>
          </a:p>
          <a:p>
            <a:r>
              <a:rPr lang="en-US" dirty="0" err="1" smtClean="0"/>
              <a:t>UserID</a:t>
            </a:r>
            <a:r>
              <a:rPr lang="en-US" dirty="0" smtClean="0"/>
              <a:t> is also the Primary Key for the Table. A table usually has a column or combination of columns whose values uniquely identify each row in the table. This column (or columns) is called the Primary Key of the table and enforces the entity integrity of the table. There can be no duplicate values.</a:t>
            </a:r>
          </a:p>
          <a:p>
            <a:r>
              <a:rPr lang="en-US" dirty="0" smtClean="0"/>
              <a:t>The other four columns are </a:t>
            </a:r>
            <a:r>
              <a:rPr lang="en-US" dirty="0" err="1" smtClean="0"/>
              <a:t>varchar</a:t>
            </a:r>
            <a:r>
              <a:rPr lang="en-US" dirty="0" smtClean="0"/>
              <a:t> (variable character data). Any kind of strings can be stored in these columns. Character data consists of any combination of letters, symbols, and numeric characters.</a:t>
            </a:r>
          </a:p>
          <a:p>
            <a:r>
              <a:rPr lang="en-US" dirty="0" smtClean="0"/>
              <a:t>To note, the password field is not encrypted. This should be implemented at an application level. These passwords are not directly linked or related to the SQL database passwords or the Operating System passwords.</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SELECT statement is used to query the database and retrieve selected data that match the criteria that you specify. </a:t>
            </a:r>
          </a:p>
          <a:p>
            <a:r>
              <a:rPr lang="en-US" dirty="0" smtClean="0"/>
              <a:t>The column </a:t>
            </a:r>
            <a:r>
              <a:rPr lang="en-US" i="1" dirty="0" err="1" smtClean="0"/>
              <a:t>LastName</a:t>
            </a:r>
            <a:r>
              <a:rPr lang="en-US" dirty="0" smtClean="0"/>
              <a:t> that follows the SELECT keyword determines which column will be returned in the results. You can select as many column names that you'd like, or you can use a "*" to select all columns.</a:t>
            </a:r>
          </a:p>
          <a:p>
            <a:r>
              <a:rPr lang="en-US" dirty="0" smtClean="0"/>
              <a:t>The table name </a:t>
            </a:r>
            <a:r>
              <a:rPr lang="en-US" i="1" dirty="0" smtClean="0"/>
              <a:t>users</a:t>
            </a:r>
            <a:r>
              <a:rPr lang="en-US" dirty="0" smtClean="0"/>
              <a:t> that follows the keyword FROM specifies the table that will be queried to retrieve the desired results.</a:t>
            </a:r>
          </a:p>
          <a:p>
            <a:r>
              <a:rPr lang="en-US" dirty="0" smtClean="0"/>
              <a:t>The WHERE clause (optional) specifies which data values or rows will be returned or displayed. Based on the criteria described after the keyword WHERE the select statement will only bring the </a:t>
            </a:r>
            <a:r>
              <a:rPr lang="en-US" i="1" dirty="0" err="1" smtClean="0"/>
              <a:t>LastName</a:t>
            </a:r>
            <a:r>
              <a:rPr lang="en-US" dirty="0" smtClean="0"/>
              <a:t> value for all rows where </a:t>
            </a:r>
            <a:r>
              <a:rPr lang="en-US" i="1" dirty="0" err="1" smtClean="0"/>
              <a:t>UserID</a:t>
            </a:r>
            <a:r>
              <a:rPr lang="en-US" dirty="0" smtClean="0"/>
              <a:t> = 1. And also because </a:t>
            </a:r>
            <a:r>
              <a:rPr lang="en-US" i="1" dirty="0" err="1" smtClean="0"/>
              <a:t>UserID</a:t>
            </a:r>
            <a:r>
              <a:rPr lang="en-US" dirty="0" smtClean="0"/>
              <a:t> is the Primary Key (and therefore cannot have duplicate values), the only result for this query is "Smith".</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SQL injection is a type of security exploit in which the attacker adds SQL statements through a web application's input fields or hidden parameters to gain access to resources or make changes to data.</a:t>
            </a:r>
          </a:p>
          <a:p>
            <a:r>
              <a:rPr lang="en-US" dirty="0" smtClean="0"/>
              <a:t>It's a serious vulnerability, which can lead to a high level of compromise - usually the ability to run any database query.</a:t>
            </a:r>
          </a:p>
          <a:p>
            <a:r>
              <a:rPr lang="en-US" dirty="0" smtClean="0"/>
              <a:t>It is an attack on web-based applications that connect to database back-ends in which the attacker executes unauthorized (and unexpected) SQL commands by taking advantage of insecure code and bad input validation. It is very often done on systems connected to the Internet because it allows to completely bypass the firewall. SQL injection attacks can be used to steal information from a database from which the data would normally not be available and to gain access to host computers through the database engine.</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Web-based applications constitute the worst threat of SQL injection. In our Pen Tests, over 60% of our clients continue to be vulnerable to SQL Injection.</a:t>
            </a:r>
          </a:p>
          <a:p>
            <a:r>
              <a:rPr lang="en-US" dirty="0" smtClean="0"/>
              <a:t>The main problem with SQL Injection is that the vulnerability is originated when the web application is coded. Most programmers are still not aware of the problem. Tutorials and demo "templates" on the Internet and even some that have been shipped with commercial databases promote building queries by concatenating strings, which is the main source for SQL Injection vulnerabilities. </a:t>
            </a:r>
          </a:p>
          <a:p>
            <a:r>
              <a:rPr lang="en-US" dirty="0" smtClean="0"/>
              <a:t>Additionally, a lot of the proposed solutions on the web continue to be flawed.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common way of validating users in an application is to by checking if the user and password combination exists in the </a:t>
            </a:r>
            <a:r>
              <a:rPr lang="en-US" i="1" dirty="0" smtClean="0"/>
              <a:t>users</a:t>
            </a:r>
            <a:r>
              <a:rPr lang="en-US" dirty="0" smtClean="0"/>
              <a:t> table. The following query will bring back one record if there is one row where the login = '</a:t>
            </a:r>
            <a:r>
              <a:rPr lang="en-US" dirty="0" err="1" smtClean="0"/>
              <a:t>kEnBy</a:t>
            </a:r>
            <a:r>
              <a:rPr lang="en-US" dirty="0" smtClean="0"/>
              <a:t>' and the password = '123':</a:t>
            </a:r>
          </a:p>
          <a:p>
            <a:pPr lvl="1"/>
            <a:r>
              <a:rPr lang="en-US" dirty="0" smtClean="0"/>
              <a:t>SELECT * FROM users WHERE login = </a:t>
            </a:r>
            <a:r>
              <a:rPr lang="en-US" b="1" dirty="0" smtClean="0"/>
              <a:t>'</a:t>
            </a:r>
            <a:r>
              <a:rPr lang="en-US" dirty="0" err="1" smtClean="0"/>
              <a:t>kEnBy</a:t>
            </a:r>
            <a:r>
              <a:rPr lang="en-US" b="1" dirty="0" smtClean="0"/>
              <a:t>' </a:t>
            </a:r>
            <a:r>
              <a:rPr lang="en-US" dirty="0" smtClean="0"/>
              <a:t>AND password = </a:t>
            </a:r>
            <a:r>
              <a:rPr lang="en-US" b="1" dirty="0" smtClean="0"/>
              <a:t>'</a:t>
            </a:r>
            <a:r>
              <a:rPr lang="en-US" dirty="0" smtClean="0"/>
              <a:t>123</a:t>
            </a:r>
            <a:r>
              <a:rPr lang="en-US" b="1" dirty="0" smtClean="0"/>
              <a:t>'</a:t>
            </a:r>
            <a:endParaRPr lang="en-US" dirty="0" smtClean="0"/>
          </a:p>
          <a:p>
            <a:r>
              <a:rPr lang="en-US" dirty="0" smtClean="0"/>
              <a:t>To code this, a common practice among developers is to concatenate a string with the SQL command and then execute it to see if it returns something different to null. An Active Server Page code where the SQL statement gets concatenated might look like:</a:t>
            </a:r>
          </a:p>
          <a:p>
            <a:pPr lvl="1"/>
            <a:r>
              <a:rPr lang="en-US" dirty="0" err="1" smtClean="0"/>
              <a:t>var</a:t>
            </a:r>
            <a:r>
              <a:rPr lang="en-US" dirty="0" smtClean="0"/>
              <a:t> </a:t>
            </a:r>
            <a:r>
              <a:rPr lang="en-US" dirty="0" err="1" smtClean="0"/>
              <a:t>sql</a:t>
            </a:r>
            <a:r>
              <a:rPr lang="en-US" dirty="0" smtClean="0"/>
              <a:t> = </a:t>
            </a:r>
            <a:r>
              <a:rPr lang="en-US" b="1" dirty="0" smtClean="0"/>
              <a:t>"</a:t>
            </a:r>
            <a:r>
              <a:rPr lang="en-US" dirty="0" smtClean="0"/>
              <a:t>SELECT * FROM users WHERE login = </a:t>
            </a:r>
            <a:r>
              <a:rPr lang="en-US" b="1" dirty="0" smtClean="0"/>
              <a:t>'</a:t>
            </a:r>
            <a:r>
              <a:rPr lang="en-US" dirty="0" smtClean="0"/>
              <a:t>" + </a:t>
            </a:r>
            <a:r>
              <a:rPr lang="en-US" i="1" dirty="0" err="1" smtClean="0"/>
              <a:t>formusr</a:t>
            </a:r>
            <a:r>
              <a:rPr lang="en-US" dirty="0" smtClean="0"/>
              <a:t> + "</a:t>
            </a:r>
            <a:r>
              <a:rPr lang="en-US" b="1" dirty="0" smtClean="0"/>
              <a:t>'</a:t>
            </a:r>
            <a:r>
              <a:rPr lang="en-US" dirty="0" smtClean="0"/>
              <a:t> AND password = </a:t>
            </a:r>
            <a:r>
              <a:rPr lang="en-US" b="1" dirty="0" smtClean="0"/>
              <a:t>'</a:t>
            </a:r>
            <a:r>
              <a:rPr lang="en-US" dirty="0" smtClean="0"/>
              <a:t>" + </a:t>
            </a:r>
            <a:r>
              <a:rPr lang="en-US" i="1" dirty="0" err="1" smtClean="0"/>
              <a:t>formpwd</a:t>
            </a:r>
            <a:r>
              <a:rPr lang="en-US" dirty="0" smtClean="0"/>
              <a:t> + "</a:t>
            </a:r>
            <a:r>
              <a:rPr lang="en-US" b="1" dirty="0" smtClean="0"/>
              <a:t>'</a:t>
            </a:r>
            <a:r>
              <a:rPr lang="en-US" dirty="0" smtClean="0"/>
              <a:t>";</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29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SQL Injection occurs when an attacker is able to insert a series of SQL statements into a 'query' by manipulating data input.</a:t>
            </a:r>
          </a:p>
          <a:p>
            <a:r>
              <a:rPr lang="en-US" dirty="0" smtClean="0"/>
              <a:t>If an attacker inserts: ' or 1=1 --  into the </a:t>
            </a:r>
            <a:r>
              <a:rPr lang="en-US" i="1" dirty="0" err="1" smtClean="0"/>
              <a:t>formusr</a:t>
            </a:r>
            <a:r>
              <a:rPr lang="en-US" dirty="0" smtClean="0"/>
              <a:t> field he will change the normal execution of the query.</a:t>
            </a:r>
          </a:p>
          <a:p>
            <a:r>
              <a:rPr lang="en-US" dirty="0" smtClean="0"/>
              <a:t>By inserting a single quote the username string is closed and the final concatenated string would end up interpreting </a:t>
            </a:r>
            <a:r>
              <a:rPr lang="en-US" i="1" dirty="0" smtClean="0"/>
              <a:t>or 1=1 </a:t>
            </a:r>
            <a:r>
              <a:rPr lang="en-US" dirty="0" smtClean="0"/>
              <a:t>as part of the command. The -- (double dash) is used to comment everything after the </a:t>
            </a:r>
            <a:r>
              <a:rPr lang="en-US" i="1" dirty="0" smtClean="0"/>
              <a:t>or 1=1</a:t>
            </a:r>
            <a:r>
              <a:rPr lang="en-US" dirty="0" smtClean="0"/>
              <a:t> and avoid a wrong syntax error. This could also have been achieved by inserting the following command:</a:t>
            </a:r>
          </a:p>
          <a:p>
            <a:r>
              <a:rPr lang="en-US" i="1" dirty="0" smtClean="0"/>
              <a:t>' or '1'='1</a:t>
            </a:r>
          </a:p>
          <a:p>
            <a:r>
              <a:rPr lang="en-US" dirty="0" smtClean="0"/>
              <a:t>By injecting any of the two commands discussed, an attacker would get logged in as the first user in the table. This happens because the WHERE clause ends up validating that the </a:t>
            </a:r>
            <a:r>
              <a:rPr lang="en-US" i="1" dirty="0" smtClean="0"/>
              <a:t>username</a:t>
            </a:r>
            <a:r>
              <a:rPr lang="en-US" dirty="0" smtClean="0"/>
              <a:t> =</a:t>
            </a:r>
            <a:r>
              <a:rPr lang="en-US" i="1" dirty="0" smtClean="0"/>
              <a:t> ' ' </a:t>
            </a:r>
            <a:r>
              <a:rPr lang="en-US" dirty="0" smtClean="0"/>
              <a:t>(nothing) </a:t>
            </a:r>
            <a:r>
              <a:rPr lang="en-US" i="1" dirty="0" smtClean="0"/>
              <a:t>OR 1=1</a:t>
            </a:r>
            <a:r>
              <a:rPr lang="en-US" dirty="0" smtClean="0"/>
              <a:t> (</a:t>
            </a:r>
            <a:r>
              <a:rPr lang="en-US" i="1" dirty="0" smtClean="0"/>
              <a:t>OR '1'='1'</a:t>
            </a:r>
            <a:r>
              <a:rPr lang="en-US" dirty="0" smtClean="0"/>
              <a:t> in the second statement) The first conditional is False but the second one is True. By using OR the whole condition is True and therefore all rows from table users are returned. All rows is not null therefore the log in condition is met.</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30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a similar syntax a numeric login would not use single quotes because in SQL you only need quotes for strings.</a:t>
            </a:r>
          </a:p>
          <a:p>
            <a:r>
              <a:rPr lang="en-US" dirty="0" smtClean="0"/>
              <a:t>This PHP / </a:t>
            </a:r>
            <a:r>
              <a:rPr lang="en-US" dirty="0" err="1" smtClean="0"/>
              <a:t>MySQL</a:t>
            </a:r>
            <a:r>
              <a:rPr lang="en-US" dirty="0" smtClean="0"/>
              <a:t> code example concatenates a query that uses no single quotes as part of the </a:t>
            </a:r>
            <a:r>
              <a:rPr lang="en-US" dirty="0" err="1" smtClean="0"/>
              <a:t>syntaxis</a:t>
            </a:r>
            <a:r>
              <a:rPr lang="en-US" dirty="0" smtClean="0"/>
              <a:t>.</a:t>
            </a:r>
          </a:p>
          <a:p>
            <a:endParaRPr lang="en-US" dirty="0"/>
          </a:p>
        </p:txBody>
      </p:sp>
      <p:sp>
        <p:nvSpPr>
          <p:cNvPr id="4" name="Slide Number Placeholder 3"/>
          <p:cNvSpPr>
            <a:spLocks noGrp="1"/>
          </p:cNvSpPr>
          <p:nvPr>
            <p:ph type="sldNum" sz="quarter" idx="10"/>
          </p:nvPr>
        </p:nvSpPr>
        <p:spPr/>
        <p:txBody>
          <a:bodyPr/>
          <a:lstStyle/>
          <a:p>
            <a:fld id="{21365F6B-30BF-4BA8-B3E3-089A7E875290}"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7DAD494A-A0B7-CC49-8185-86C5F5DD470B}"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D88B3588-61C4-1C4D-9CAF-7A08B0BAF343}"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D6F4589B-2FB6-714D-8BC0-DE0BF3716B07}"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DAA46C5D-650A-C14E-A1D4-DA5A5486ABE4}"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049BC4FC-52B2-8349-88E2-B18BD3A4F735}"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9DEAE061-4CD2-0146-B763-04BE1A7BFF7B}"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A26FE35E-C47A-2443-9402-477056C3651E}"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481FBD85-0498-6446-8113-503B2390B7F7}"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D8CE08EB-39AD-6F47-9423-6D084DB2E197}"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DD036018-996E-DF4A-9556-40025FA2D0B4}"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Part 4 </a:t>
            </a:r>
            <a:r>
              <a:rPr lang="en-US">
                <a:sym typeface="Symbol" charset="2"/>
              </a:rPr>
              <a:t></a:t>
            </a:r>
            <a:r>
              <a:rPr lang="en-US"/>
              <a:t> Software                                                                                                          </a:t>
            </a:r>
            <a:fld id="{419B504C-D997-C44C-8682-7ABC82680A3D}" type="slidenum">
              <a:rPr lang="en-US">
                <a:latin typeface="Times New Roman" charset="0"/>
              </a:rPr>
              <a:pPr>
                <a:defRPr/>
              </a:pPr>
              <a:t>‹#›</a:t>
            </a:fld>
            <a:endParaRPr lang="en-US">
              <a:latin typeface="Times New Roman"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85800" y="6248400"/>
            <a:ext cx="7848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 Part 4 </a:t>
            </a:r>
            <a:r>
              <a:rPr lang="en-US">
                <a:sym typeface="Symbol" charset="2"/>
              </a:rPr>
              <a:t></a:t>
            </a:r>
            <a:r>
              <a:rPr lang="en-US"/>
              <a:t> Software                                                                                                          </a:t>
            </a:r>
            <a:fld id="{A12EFE72-7B36-804E-91C7-DAD088DF5F94}" type="slidenum">
              <a:rPr lang="en-US">
                <a:latin typeface="Times New Roman" charset="0"/>
              </a:rPr>
              <a:pPr>
                <a:defRPr/>
              </a:pPr>
              <a:t>‹#›</a:t>
            </a:fld>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2pPr>
      <a:lvl3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3pPr>
      <a:lvl4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4pPr>
      <a:lvl5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5pPr>
      <a:lvl6pPr marL="457200" algn="ctr" rtl="0" fontAlgn="base">
        <a:spcBef>
          <a:spcPct val="0"/>
        </a:spcBef>
        <a:spcAft>
          <a:spcPct val="0"/>
        </a:spcAft>
        <a:defRPr sz="4400">
          <a:solidFill>
            <a:schemeClr val="accent2"/>
          </a:solidFill>
          <a:latin typeface="Comic Sans MS" charset="0"/>
        </a:defRPr>
      </a:lvl6pPr>
      <a:lvl7pPr marL="914400" algn="ctr" rtl="0" fontAlgn="base">
        <a:spcBef>
          <a:spcPct val="0"/>
        </a:spcBef>
        <a:spcAft>
          <a:spcPct val="0"/>
        </a:spcAft>
        <a:defRPr sz="4400">
          <a:solidFill>
            <a:schemeClr val="accent2"/>
          </a:solidFill>
          <a:latin typeface="Comic Sans MS" charset="0"/>
        </a:defRPr>
      </a:lvl7pPr>
      <a:lvl8pPr marL="1371600" algn="ctr" rtl="0" fontAlgn="base">
        <a:spcBef>
          <a:spcPct val="0"/>
        </a:spcBef>
        <a:spcAft>
          <a:spcPct val="0"/>
        </a:spcAft>
        <a:defRPr sz="4400">
          <a:solidFill>
            <a:schemeClr val="accent2"/>
          </a:solidFill>
          <a:latin typeface="Comic Sans MS" charset="0"/>
        </a:defRPr>
      </a:lvl8pPr>
      <a:lvl9pPr marL="1828800" algn="ctr" rtl="0" fontAlgn="base">
        <a:spcBef>
          <a:spcPct val="0"/>
        </a:spcBef>
        <a:spcAft>
          <a:spcPct val="0"/>
        </a:spcAft>
        <a:defRPr sz="4400">
          <a:solidFill>
            <a:schemeClr val="accent2"/>
          </a:solidFill>
          <a:latin typeface="Comic Sans MS" charset="0"/>
        </a:defRPr>
      </a:lvl9pPr>
    </p:titleStyle>
    <p:bodyStyle>
      <a:lvl1pPr marL="342900" indent="-342900" algn="l" rtl="0" eaLnBrk="0" fontAlgn="base" hangingPunct="0">
        <a:spcBef>
          <a:spcPct val="20000"/>
        </a:spcBef>
        <a:spcAft>
          <a:spcPct val="0"/>
        </a:spcAft>
        <a:buClr>
          <a:schemeClr val="accent2"/>
        </a:buClr>
        <a:buSzPct val="75000"/>
        <a:buFont typeface="Wingdings" charset="2"/>
        <a:buChar char="q"/>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95000"/>
        <a:buChar char="o"/>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accent2"/>
        </a:buClr>
        <a:buFont typeface="Wingdings" charset="2"/>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5000"/>
        <a:buFont typeface="Wingdings" charset="2"/>
        <a:buChar char="Ø"/>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3.bin"/><Relationship Id="rId2" Type="http://schemas.openxmlformats.org/officeDocument/2006/relationships/audio" Target="../media/audio2.bin"/><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5.bin"/><Relationship Id="rId2" Type="http://schemas.openxmlformats.org/officeDocument/2006/relationships/audio" Target="../media/audio4.bin"/><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coobygang.org/magicsql/" TargetMode="External"/><Relationship Id="rId2" Type="http://schemas.openxmlformats.org/officeDocument/2006/relationships/hyperlink" Target="http://sqlninja.sourceforge.net/" TargetMode="External"/><Relationship Id="rId1" Type="http://schemas.openxmlformats.org/officeDocument/2006/relationships/slideLayout" Target="../slideLayouts/slideLayout2.xml"/><Relationship Id="rId4" Type="http://schemas.openxmlformats.org/officeDocument/2006/relationships/hyperlink" Target="http://securitytube.net/"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foo.be/docs-free/morris-worm/worm/cracksome.c.txt"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audio" Target="../media/audio6.bin"/><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audio" Target="../media/audio6.bin"/><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34205CD0-C567-344F-A094-DA506DD91258}" type="slidenum">
              <a:rPr lang="en-US" smtClean="0">
                <a:latin typeface="Times New Roman" charset="0"/>
              </a:rPr>
              <a:pPr/>
              <a:t>1</a:t>
            </a:fld>
            <a:endParaRPr lang="en-US" smtClean="0">
              <a:latin typeface="Times New Roman" charset="0"/>
            </a:endParaRPr>
          </a:p>
        </p:txBody>
      </p:sp>
      <p:sp>
        <p:nvSpPr>
          <p:cNvPr id="14339" name="Rectangle 2"/>
          <p:cNvSpPr>
            <a:spLocks noGrp="1" noChangeArrowheads="1"/>
          </p:cNvSpPr>
          <p:nvPr>
            <p:ph type="title"/>
          </p:nvPr>
        </p:nvSpPr>
        <p:spPr>
          <a:xfrm>
            <a:off x="685800" y="1524000"/>
            <a:ext cx="7696200" cy="1752600"/>
          </a:xfrm>
        </p:spPr>
        <p:txBody>
          <a:bodyPr/>
          <a:lstStyle/>
          <a:p>
            <a:pPr eaLnBrk="1" hangingPunct="1"/>
            <a:r>
              <a:rPr lang="en-US" dirty="0" smtClean="0"/>
              <a:t>Part IV: Software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9B7A076F-771A-6C43-80BA-39A4E6CD37CD}" type="slidenum">
              <a:rPr lang="en-US" smtClean="0">
                <a:latin typeface="Times New Roman" charset="0"/>
              </a:rPr>
              <a:pPr/>
              <a:t>10</a:t>
            </a:fld>
            <a:endParaRPr lang="en-US" smtClean="0">
              <a:latin typeface="Times New Roman" charset="0"/>
            </a:endParaRPr>
          </a:p>
        </p:txBody>
      </p:sp>
      <p:sp>
        <p:nvSpPr>
          <p:cNvPr id="24579" name="Rectangle 2"/>
          <p:cNvSpPr>
            <a:spLocks noGrp="1" noChangeArrowheads="1"/>
          </p:cNvSpPr>
          <p:nvPr>
            <p:ph type="title"/>
          </p:nvPr>
        </p:nvSpPr>
        <p:spPr/>
        <p:txBody>
          <a:bodyPr/>
          <a:lstStyle/>
          <a:p>
            <a:pPr eaLnBrk="1" hangingPunct="1"/>
            <a:r>
              <a:rPr lang="en-US"/>
              <a:t>Program Flaws</a:t>
            </a:r>
          </a:p>
        </p:txBody>
      </p:sp>
      <p:sp>
        <p:nvSpPr>
          <p:cNvPr id="24580" name="Rectangle 3"/>
          <p:cNvSpPr>
            <a:spLocks noGrp="1" noChangeArrowheads="1"/>
          </p:cNvSpPr>
          <p:nvPr>
            <p:ph type="body" idx="1"/>
          </p:nvPr>
        </p:nvSpPr>
        <p:spPr>
          <a:xfrm>
            <a:off x="685800" y="1905000"/>
            <a:ext cx="7772400" cy="4114800"/>
          </a:xfrm>
        </p:spPr>
        <p:txBody>
          <a:bodyPr/>
          <a:lstStyle/>
          <a:p>
            <a:pPr eaLnBrk="1" hangingPunct="1">
              <a:lnSpc>
                <a:spcPct val="90000"/>
              </a:lnSpc>
              <a:spcAft>
                <a:spcPts val="600"/>
              </a:spcAft>
            </a:pPr>
            <a:r>
              <a:rPr lang="en-US" dirty="0"/>
              <a:t>Program flaws are </a:t>
            </a:r>
            <a:r>
              <a:rPr lang="en-US" b="1" dirty="0">
                <a:solidFill>
                  <a:schemeClr val="hlink"/>
                </a:solidFill>
              </a:rPr>
              <a:t>unintentional</a:t>
            </a:r>
            <a:endParaRPr lang="en-US" dirty="0"/>
          </a:p>
          <a:p>
            <a:pPr lvl="1" eaLnBrk="1" hangingPunct="1">
              <a:lnSpc>
                <a:spcPct val="90000"/>
              </a:lnSpc>
              <a:spcAft>
                <a:spcPts val="600"/>
              </a:spcAft>
            </a:pPr>
            <a:r>
              <a:rPr lang="en-US" dirty="0"/>
              <a:t>But</a:t>
            </a:r>
            <a:r>
              <a:rPr lang="en-US" dirty="0" smtClean="0"/>
              <a:t> can still </a:t>
            </a:r>
            <a:r>
              <a:rPr lang="en-US" dirty="0"/>
              <a:t>create security risks</a:t>
            </a:r>
          </a:p>
          <a:p>
            <a:pPr eaLnBrk="1" hangingPunct="1">
              <a:lnSpc>
                <a:spcPct val="90000"/>
              </a:lnSpc>
              <a:spcAft>
                <a:spcPts val="600"/>
              </a:spcAft>
            </a:pPr>
            <a:r>
              <a:rPr lang="en-US" dirty="0"/>
              <a:t>We’ll consider 3 types of flaws</a:t>
            </a:r>
          </a:p>
          <a:p>
            <a:pPr lvl="1" eaLnBrk="1" hangingPunct="1">
              <a:lnSpc>
                <a:spcPct val="90000"/>
              </a:lnSpc>
              <a:spcAft>
                <a:spcPts val="600"/>
              </a:spcAft>
            </a:pPr>
            <a:r>
              <a:rPr lang="en-US" dirty="0"/>
              <a:t>Buffer overflow (smashing the stack)</a:t>
            </a:r>
          </a:p>
          <a:p>
            <a:pPr lvl="1" eaLnBrk="1" hangingPunct="1">
              <a:lnSpc>
                <a:spcPct val="90000"/>
              </a:lnSpc>
              <a:spcAft>
                <a:spcPts val="600"/>
              </a:spcAft>
            </a:pPr>
            <a:r>
              <a:rPr lang="en-US" dirty="0"/>
              <a:t>Incomplete mediation</a:t>
            </a:r>
          </a:p>
          <a:p>
            <a:pPr lvl="1" eaLnBrk="1" hangingPunct="1">
              <a:lnSpc>
                <a:spcPct val="90000"/>
              </a:lnSpc>
              <a:spcAft>
                <a:spcPts val="600"/>
              </a:spcAft>
            </a:pPr>
            <a:r>
              <a:rPr lang="en-US" dirty="0"/>
              <a:t>Race conditions</a:t>
            </a:r>
          </a:p>
          <a:p>
            <a:pPr eaLnBrk="1" hangingPunct="1">
              <a:lnSpc>
                <a:spcPct val="90000"/>
              </a:lnSpc>
              <a:spcAft>
                <a:spcPts val="600"/>
              </a:spcAft>
            </a:pPr>
            <a:r>
              <a:rPr lang="en-US" dirty="0"/>
              <a:t>These are</a:t>
            </a:r>
            <a:r>
              <a:rPr lang="en-US" dirty="0" smtClean="0"/>
              <a:t> the most </a:t>
            </a:r>
            <a:r>
              <a:rPr lang="en-US" dirty="0"/>
              <a:t>common</a:t>
            </a:r>
            <a:r>
              <a:rPr lang="en-US" dirty="0" smtClean="0"/>
              <a:t> problems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9F81B7D-AB18-CA40-8329-91B684FD0C86}" type="slidenum">
              <a:rPr lang="en-US" smtClean="0">
                <a:latin typeface="Times New Roman" charset="0"/>
              </a:rPr>
              <a:pPr/>
              <a:t>11</a:t>
            </a:fld>
            <a:endParaRPr lang="en-US" smtClean="0">
              <a:latin typeface="Times New Roman" charset="0"/>
            </a:endParaRPr>
          </a:p>
        </p:txBody>
      </p:sp>
      <p:sp>
        <p:nvSpPr>
          <p:cNvPr id="25603" name="Rectangle 2"/>
          <p:cNvSpPr>
            <a:spLocks noGrp="1" noChangeArrowheads="1"/>
          </p:cNvSpPr>
          <p:nvPr>
            <p:ph type="title"/>
          </p:nvPr>
        </p:nvSpPr>
        <p:spPr>
          <a:xfrm>
            <a:off x="685800" y="1066800"/>
            <a:ext cx="7772400" cy="1143000"/>
          </a:xfrm>
        </p:spPr>
        <p:txBody>
          <a:bodyPr/>
          <a:lstStyle/>
          <a:p>
            <a:pPr eaLnBrk="1" hangingPunct="1"/>
            <a:r>
              <a:rPr lang="en-US"/>
              <a:t>Buffer Overflow</a:t>
            </a:r>
          </a:p>
        </p:txBody>
      </p:sp>
      <p:pic>
        <p:nvPicPr>
          <p:cNvPr id="25604" name="Picture 5" descr="Industrial 186.tif                                             00118CF0Macintosh HD                   BC93A1CC:"/>
          <p:cNvPicPr>
            <a:picLocks noChangeAspect="1" noChangeArrowheads="1"/>
          </p:cNvPicPr>
          <p:nvPr/>
        </p:nvPicPr>
        <p:blipFill>
          <a:blip r:embed="rId2"/>
          <a:srcRect/>
          <a:stretch>
            <a:fillRect/>
          </a:stretch>
        </p:blipFill>
        <p:spPr bwMode="auto">
          <a:xfrm>
            <a:off x="3505200" y="2209800"/>
            <a:ext cx="2112963" cy="3352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0807513-8FF7-8E47-B855-CB00AB152756}" type="slidenum">
              <a:rPr lang="en-US" smtClean="0">
                <a:latin typeface="Times New Roman" charset="0"/>
              </a:rPr>
              <a:pPr/>
              <a:t>12</a:t>
            </a:fld>
            <a:endParaRPr lang="en-US" smtClean="0">
              <a:latin typeface="Times New Roman" charset="0"/>
            </a:endParaRPr>
          </a:p>
        </p:txBody>
      </p:sp>
      <p:sp>
        <p:nvSpPr>
          <p:cNvPr id="26627" name="Rectangle 2"/>
          <p:cNvSpPr>
            <a:spLocks noGrp="1" noChangeArrowheads="1"/>
          </p:cNvSpPr>
          <p:nvPr>
            <p:ph type="title"/>
          </p:nvPr>
        </p:nvSpPr>
        <p:spPr>
          <a:xfrm>
            <a:off x="685800" y="533400"/>
            <a:ext cx="7772400" cy="1143000"/>
          </a:xfrm>
        </p:spPr>
        <p:txBody>
          <a:bodyPr/>
          <a:lstStyle/>
          <a:p>
            <a:pPr eaLnBrk="1" hangingPunct="1"/>
            <a:r>
              <a:rPr lang="en-US" dirty="0"/>
              <a:t>Possible Attack Scenario</a:t>
            </a:r>
          </a:p>
        </p:txBody>
      </p:sp>
      <p:sp>
        <p:nvSpPr>
          <p:cNvPr id="26628" name="Rectangle 3"/>
          <p:cNvSpPr>
            <a:spLocks noGrp="1" noChangeArrowheads="1"/>
          </p:cNvSpPr>
          <p:nvPr>
            <p:ph type="body" idx="1"/>
          </p:nvPr>
        </p:nvSpPr>
        <p:spPr>
          <a:xfrm>
            <a:off x="685800" y="1905000"/>
            <a:ext cx="7772400" cy="4114800"/>
          </a:xfrm>
        </p:spPr>
        <p:txBody>
          <a:bodyPr/>
          <a:lstStyle/>
          <a:p>
            <a:pPr eaLnBrk="1" hangingPunct="1">
              <a:lnSpc>
                <a:spcPct val="90000"/>
              </a:lnSpc>
              <a:spcAft>
                <a:spcPts val="600"/>
              </a:spcAft>
            </a:pPr>
            <a:r>
              <a:rPr lang="en-US" sz="2800" dirty="0"/>
              <a:t>Users enter data into a Web form</a:t>
            </a:r>
          </a:p>
          <a:p>
            <a:pPr eaLnBrk="1" hangingPunct="1">
              <a:lnSpc>
                <a:spcPct val="90000"/>
              </a:lnSpc>
              <a:spcAft>
                <a:spcPts val="600"/>
              </a:spcAft>
            </a:pPr>
            <a:r>
              <a:rPr lang="en-US" sz="2800" dirty="0"/>
              <a:t>Web form is sent to server</a:t>
            </a:r>
          </a:p>
          <a:p>
            <a:pPr eaLnBrk="1" hangingPunct="1">
              <a:lnSpc>
                <a:spcPct val="90000"/>
              </a:lnSpc>
              <a:spcAft>
                <a:spcPts val="600"/>
              </a:spcAft>
            </a:pPr>
            <a:r>
              <a:rPr lang="en-US" sz="2800" dirty="0"/>
              <a:t>Server writes data </a:t>
            </a:r>
            <a:r>
              <a:rPr lang="en-US" sz="2800" dirty="0" smtClean="0"/>
              <a:t>to array called </a:t>
            </a:r>
            <a:r>
              <a:rPr lang="en-US" sz="2800" dirty="0">
                <a:latin typeface="Times-Roman" charset="0"/>
              </a:rPr>
              <a:t>buffer</a:t>
            </a:r>
            <a:r>
              <a:rPr lang="en-US" sz="2800" dirty="0"/>
              <a:t>, without checking length of input data</a:t>
            </a:r>
          </a:p>
          <a:p>
            <a:pPr eaLnBrk="1" hangingPunct="1">
              <a:lnSpc>
                <a:spcPct val="90000"/>
              </a:lnSpc>
              <a:spcAft>
                <a:spcPts val="600"/>
              </a:spcAft>
            </a:pPr>
            <a:r>
              <a:rPr lang="en-US" sz="2800" dirty="0"/>
              <a:t>Data “overflows</a:t>
            </a:r>
            <a:r>
              <a:rPr lang="en-US" sz="2800" dirty="0" smtClean="0"/>
              <a:t>” </a:t>
            </a:r>
            <a:r>
              <a:rPr lang="en-US" sz="2800" dirty="0">
                <a:latin typeface="Times-Roman" charset="0"/>
                <a:ea typeface="Times-Roman" charset="0"/>
                <a:cs typeface="Times-Roman" charset="0"/>
              </a:rPr>
              <a:t>buffer</a:t>
            </a:r>
          </a:p>
          <a:p>
            <a:pPr lvl="1" eaLnBrk="1" hangingPunct="1">
              <a:lnSpc>
                <a:spcPct val="90000"/>
              </a:lnSpc>
              <a:spcAft>
                <a:spcPts val="600"/>
              </a:spcAft>
            </a:pPr>
            <a:r>
              <a:rPr lang="en-US" sz="2400" dirty="0" smtClean="0"/>
              <a:t>Such </a:t>
            </a:r>
            <a:r>
              <a:rPr lang="en-US" sz="2400" dirty="0"/>
              <a:t>overflow</a:t>
            </a:r>
            <a:r>
              <a:rPr lang="en-US" sz="2400" dirty="0" smtClean="0"/>
              <a:t> might </a:t>
            </a:r>
            <a:r>
              <a:rPr lang="en-US" sz="2400" dirty="0"/>
              <a:t>enable an attack</a:t>
            </a:r>
            <a:endParaRPr lang="en-US" sz="2400" dirty="0" smtClean="0"/>
          </a:p>
          <a:p>
            <a:pPr lvl="1" eaLnBrk="1" hangingPunct="1">
              <a:lnSpc>
                <a:spcPct val="90000"/>
              </a:lnSpc>
              <a:spcAft>
                <a:spcPts val="600"/>
              </a:spcAft>
            </a:pPr>
            <a:r>
              <a:rPr lang="en-US" sz="2400" dirty="0" smtClean="0"/>
              <a:t>If so, </a:t>
            </a:r>
            <a:r>
              <a:rPr lang="en-US" sz="2400" dirty="0"/>
              <a:t>attack could be carried out by anyone with</a:t>
            </a:r>
            <a:r>
              <a:rPr lang="en-US" sz="2400" dirty="0" smtClean="0"/>
              <a:t> Internet access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85C9792E-C5BA-4E4C-87C4-ED4D87E6DD3E}" type="slidenum">
              <a:rPr lang="en-US" smtClean="0">
                <a:latin typeface="Times New Roman" charset="0"/>
              </a:rPr>
              <a:pPr/>
              <a:t>13</a:t>
            </a:fld>
            <a:endParaRPr lang="en-US" smtClean="0">
              <a:latin typeface="Times New Roman" charset="0"/>
            </a:endParaRPr>
          </a:p>
        </p:txBody>
      </p:sp>
      <p:sp>
        <p:nvSpPr>
          <p:cNvPr id="27651" name="Rectangle 2"/>
          <p:cNvSpPr>
            <a:spLocks noGrp="1" noChangeArrowheads="1"/>
          </p:cNvSpPr>
          <p:nvPr>
            <p:ph type="title"/>
          </p:nvPr>
        </p:nvSpPr>
        <p:spPr>
          <a:xfrm>
            <a:off x="685800" y="228600"/>
            <a:ext cx="7772400" cy="1143000"/>
          </a:xfrm>
        </p:spPr>
        <p:txBody>
          <a:bodyPr/>
          <a:lstStyle/>
          <a:p>
            <a:pPr eaLnBrk="1" hangingPunct="1"/>
            <a:r>
              <a:rPr lang="en-US"/>
              <a:t>Buffer Overflow</a:t>
            </a:r>
          </a:p>
        </p:txBody>
      </p:sp>
      <p:sp>
        <p:nvSpPr>
          <p:cNvPr id="27652" name="Rectangle 3"/>
          <p:cNvSpPr>
            <a:spLocks noGrp="1" noChangeArrowheads="1"/>
          </p:cNvSpPr>
          <p:nvPr>
            <p:ph type="body" idx="1"/>
          </p:nvPr>
        </p:nvSpPr>
        <p:spPr>
          <a:xfrm>
            <a:off x="685800" y="3200400"/>
            <a:ext cx="7620000" cy="2895600"/>
          </a:xfrm>
        </p:spPr>
        <p:txBody>
          <a:bodyPr/>
          <a:lstStyle/>
          <a:p>
            <a:pPr eaLnBrk="1" hangingPunct="1">
              <a:lnSpc>
                <a:spcPct val="90000"/>
              </a:lnSpc>
              <a:spcAft>
                <a:spcPts val="600"/>
              </a:spcAft>
            </a:pPr>
            <a:r>
              <a:rPr lang="en-US" sz="2800" b="1" dirty="0">
                <a:solidFill>
                  <a:srgbClr val="FF0000"/>
                </a:solidFill>
              </a:rPr>
              <a:t>Q:</a:t>
            </a:r>
            <a:r>
              <a:rPr lang="en-US" sz="2800" dirty="0"/>
              <a:t> What happens when</a:t>
            </a:r>
            <a:r>
              <a:rPr lang="en-US" sz="2800" dirty="0" smtClean="0"/>
              <a:t> code </a:t>
            </a:r>
            <a:r>
              <a:rPr lang="en-US" sz="2800" dirty="0"/>
              <a:t>is executed? </a:t>
            </a:r>
          </a:p>
          <a:p>
            <a:pPr eaLnBrk="1" hangingPunct="1">
              <a:lnSpc>
                <a:spcPct val="90000"/>
              </a:lnSpc>
              <a:spcAft>
                <a:spcPts val="600"/>
              </a:spcAft>
            </a:pPr>
            <a:r>
              <a:rPr lang="en-US" sz="2800" b="1" dirty="0">
                <a:solidFill>
                  <a:srgbClr val="FF0000"/>
                </a:solidFill>
              </a:rPr>
              <a:t>A:</a:t>
            </a:r>
            <a:r>
              <a:rPr lang="en-US" sz="2800" dirty="0"/>
              <a:t> Depending on what resides in memory at location “</a:t>
            </a:r>
            <a:r>
              <a:rPr lang="en-US" sz="2800" dirty="0">
                <a:latin typeface="Times-Roman" charset="0"/>
              </a:rPr>
              <a:t>buffer[20]</a:t>
            </a:r>
            <a:r>
              <a:rPr lang="en-US" sz="2800" dirty="0"/>
              <a:t>”</a:t>
            </a:r>
          </a:p>
          <a:p>
            <a:pPr lvl="1" eaLnBrk="1" hangingPunct="1">
              <a:lnSpc>
                <a:spcPct val="90000"/>
              </a:lnSpc>
              <a:spcAft>
                <a:spcPts val="600"/>
              </a:spcAft>
            </a:pPr>
            <a:r>
              <a:rPr lang="en-US" sz="2400" dirty="0"/>
              <a:t>Might overwrite </a:t>
            </a:r>
            <a:r>
              <a:rPr lang="en-US" sz="2400" b="1" dirty="0">
                <a:solidFill>
                  <a:schemeClr val="accent2"/>
                </a:solidFill>
              </a:rPr>
              <a:t>user</a:t>
            </a:r>
            <a:r>
              <a:rPr lang="en-US" sz="2400" dirty="0"/>
              <a:t> data or code</a:t>
            </a:r>
          </a:p>
          <a:p>
            <a:pPr lvl="1" eaLnBrk="1" hangingPunct="1">
              <a:lnSpc>
                <a:spcPct val="90000"/>
              </a:lnSpc>
              <a:spcAft>
                <a:spcPts val="600"/>
              </a:spcAft>
            </a:pPr>
            <a:r>
              <a:rPr lang="en-US" sz="2400" dirty="0"/>
              <a:t>Might overwrite </a:t>
            </a:r>
            <a:r>
              <a:rPr lang="en-US" sz="2400" b="1" dirty="0">
                <a:solidFill>
                  <a:schemeClr val="accent2"/>
                </a:solidFill>
              </a:rPr>
              <a:t>system</a:t>
            </a:r>
            <a:r>
              <a:rPr lang="en-US" sz="2400" dirty="0"/>
              <a:t> data or code</a:t>
            </a:r>
          </a:p>
          <a:p>
            <a:pPr lvl="1" eaLnBrk="1" hangingPunct="1">
              <a:lnSpc>
                <a:spcPct val="90000"/>
              </a:lnSpc>
              <a:spcAft>
                <a:spcPts val="600"/>
              </a:spcAft>
            </a:pPr>
            <a:r>
              <a:rPr lang="en-US" sz="2400" dirty="0"/>
              <a:t>Or program could work just fine</a:t>
            </a:r>
          </a:p>
        </p:txBody>
      </p:sp>
      <p:sp>
        <p:nvSpPr>
          <p:cNvPr id="27653" name="Rectangle 4"/>
          <p:cNvSpPr>
            <a:spLocks noChangeArrowheads="1"/>
          </p:cNvSpPr>
          <p:nvPr/>
        </p:nvSpPr>
        <p:spPr bwMode="auto">
          <a:xfrm>
            <a:off x="2286000" y="1447800"/>
            <a:ext cx="4572000" cy="1524000"/>
          </a:xfrm>
          <a:prstGeom prst="rect">
            <a:avLst/>
          </a:prstGeom>
          <a:solidFill>
            <a:schemeClr val="bg1">
              <a:alpha val="0"/>
            </a:schemeClr>
          </a:solidFill>
          <a:ln w="9525">
            <a:solidFill>
              <a:schemeClr val="tx1"/>
            </a:solidFill>
            <a:miter lim="800000"/>
            <a:headEnd/>
            <a:tailEnd/>
          </a:ln>
        </p:spPr>
        <p:txBody>
          <a:bodyPr wrap="none" anchor="ctr">
            <a:prstTxWarp prst="textNoShape">
              <a:avLst/>
            </a:prstTxWarp>
          </a:bodyPr>
          <a:lstStyle/>
          <a:p>
            <a:endParaRPr lang="en-US"/>
          </a:p>
        </p:txBody>
      </p:sp>
      <p:sp>
        <p:nvSpPr>
          <p:cNvPr id="27654" name="Rectangle 5"/>
          <p:cNvSpPr>
            <a:spLocks noChangeArrowheads="1"/>
          </p:cNvSpPr>
          <p:nvPr/>
        </p:nvSpPr>
        <p:spPr bwMode="auto">
          <a:xfrm>
            <a:off x="1905000" y="1600200"/>
            <a:ext cx="4648200" cy="16764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None/>
            </a:pPr>
            <a:r>
              <a:rPr lang="en-US" sz="1800">
                <a:latin typeface="Courier" charset="0"/>
              </a:rPr>
              <a:t>		</a:t>
            </a:r>
            <a:r>
              <a:rPr lang="en-US" sz="2000">
                <a:latin typeface="Courier" charset="0"/>
              </a:rPr>
              <a:t>int main(){</a:t>
            </a:r>
          </a:p>
          <a:p>
            <a:pPr marL="342900" indent="-342900">
              <a:spcBef>
                <a:spcPct val="20000"/>
              </a:spcBef>
              <a:buClr>
                <a:schemeClr val="accent2"/>
              </a:buClr>
              <a:buSzPct val="75000"/>
              <a:buFont typeface="Wingdings" charset="2"/>
              <a:buNone/>
            </a:pPr>
            <a:r>
              <a:rPr lang="en-US" sz="2000">
                <a:latin typeface="Courier" charset="0"/>
              </a:rPr>
              <a:t>		    int buffer[10];</a:t>
            </a:r>
          </a:p>
          <a:p>
            <a:pPr marL="342900" indent="-342900">
              <a:spcBef>
                <a:spcPct val="20000"/>
              </a:spcBef>
              <a:buClr>
                <a:schemeClr val="accent2"/>
              </a:buClr>
              <a:buSzPct val="75000"/>
              <a:buFont typeface="Wingdings" charset="2"/>
              <a:buNone/>
            </a:pPr>
            <a:r>
              <a:rPr lang="en-US" sz="2000">
                <a:latin typeface="Courier" charset="0"/>
              </a:rPr>
              <a:t>		    buffer[20] = 37;}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69B4DB10-07AA-6548-97C7-800DE625DE6B}" type="slidenum">
              <a:rPr lang="en-US" smtClean="0">
                <a:latin typeface="Times New Roman" charset="0"/>
              </a:rPr>
              <a:pPr/>
              <a:t>14</a:t>
            </a:fld>
            <a:endParaRPr lang="en-US" smtClean="0">
              <a:latin typeface="Times New Roman" charset="0"/>
            </a:endParaRPr>
          </a:p>
        </p:txBody>
      </p:sp>
      <p:sp>
        <p:nvSpPr>
          <p:cNvPr id="28675" name="Rectangle 2"/>
          <p:cNvSpPr>
            <a:spLocks noGrp="1" noChangeArrowheads="1"/>
          </p:cNvSpPr>
          <p:nvPr>
            <p:ph type="title"/>
          </p:nvPr>
        </p:nvSpPr>
        <p:spPr>
          <a:xfrm>
            <a:off x="685800" y="381000"/>
            <a:ext cx="7772400" cy="1143000"/>
          </a:xfrm>
        </p:spPr>
        <p:txBody>
          <a:bodyPr/>
          <a:lstStyle/>
          <a:p>
            <a:pPr eaLnBrk="1" hangingPunct="1"/>
            <a:r>
              <a:rPr lang="en-US" dirty="0"/>
              <a:t>Simple Buffer Overflow</a:t>
            </a:r>
          </a:p>
        </p:txBody>
      </p:sp>
      <p:sp>
        <p:nvSpPr>
          <p:cNvPr id="28676" name="Rectangle 4"/>
          <p:cNvSpPr>
            <a:spLocks noGrp="1" noChangeArrowheads="1"/>
          </p:cNvSpPr>
          <p:nvPr>
            <p:ph type="body" idx="1"/>
          </p:nvPr>
        </p:nvSpPr>
        <p:spPr>
          <a:xfrm>
            <a:off x="685800" y="1600200"/>
            <a:ext cx="8001000" cy="1524000"/>
          </a:xfrm>
        </p:spPr>
        <p:txBody>
          <a:bodyPr/>
          <a:lstStyle/>
          <a:p>
            <a:pPr eaLnBrk="1" hangingPunct="1">
              <a:lnSpc>
                <a:spcPct val="90000"/>
              </a:lnSpc>
              <a:spcAft>
                <a:spcPts val="600"/>
              </a:spcAft>
            </a:pPr>
            <a:r>
              <a:rPr lang="en-US" sz="2800" dirty="0"/>
              <a:t>Consider </a:t>
            </a:r>
            <a:r>
              <a:rPr lang="en-US" sz="2800" dirty="0" err="1"/>
              <a:t>boolean</a:t>
            </a:r>
            <a:r>
              <a:rPr lang="en-US" sz="2800" dirty="0"/>
              <a:t> flag for authentication</a:t>
            </a:r>
          </a:p>
          <a:p>
            <a:pPr eaLnBrk="1" hangingPunct="1">
              <a:lnSpc>
                <a:spcPct val="90000"/>
              </a:lnSpc>
              <a:spcAft>
                <a:spcPts val="600"/>
              </a:spcAft>
            </a:pPr>
            <a:r>
              <a:rPr lang="en-US" sz="2800" dirty="0"/>
              <a:t>Buffer overflow could overwrite flag allowing anyone to </a:t>
            </a:r>
            <a:r>
              <a:rPr lang="en-US" sz="2800" dirty="0" smtClean="0"/>
              <a:t>authenticate</a:t>
            </a:r>
            <a:endParaRPr lang="en-US" sz="2800" dirty="0"/>
          </a:p>
        </p:txBody>
      </p:sp>
      <p:pic>
        <p:nvPicPr>
          <p:cNvPr id="28677" name="Picture 5" descr=" buff.tiff                                                      000A0185Macintosh HD                   ABA78158:"/>
          <p:cNvPicPr>
            <a:picLocks noChangeAspect="1" noChangeArrowheads="1"/>
          </p:cNvPicPr>
          <p:nvPr/>
        </p:nvPicPr>
        <p:blipFill>
          <a:blip r:embed="rId4"/>
          <a:srcRect/>
          <a:stretch>
            <a:fillRect/>
          </a:stretch>
        </p:blipFill>
        <p:spPr bwMode="auto">
          <a:xfrm>
            <a:off x="1676400" y="3886200"/>
            <a:ext cx="4984750" cy="996950"/>
          </a:xfrm>
          <a:prstGeom prst="rect">
            <a:avLst/>
          </a:prstGeom>
          <a:noFill/>
          <a:ln w="9525">
            <a:noFill/>
            <a:miter lim="800000"/>
            <a:headEnd/>
            <a:tailEnd/>
          </a:ln>
        </p:spPr>
      </p:pic>
      <p:sp>
        <p:nvSpPr>
          <p:cNvPr id="28678" name="Rectangle 6"/>
          <p:cNvSpPr>
            <a:spLocks noChangeArrowheads="1"/>
          </p:cNvSpPr>
          <p:nvPr/>
        </p:nvSpPr>
        <p:spPr bwMode="auto">
          <a:xfrm>
            <a:off x="2511425" y="3651250"/>
            <a:ext cx="1146175" cy="517525"/>
          </a:xfrm>
          <a:prstGeom prst="rect">
            <a:avLst/>
          </a:prstGeom>
          <a:noFill/>
          <a:ln w="9525">
            <a:noFill/>
            <a:miter lim="800000"/>
            <a:headEnd/>
            <a:tailEnd/>
          </a:ln>
        </p:spPr>
        <p:txBody>
          <a:bodyPr wrap="none">
            <a:prstTxWarp prst="textNoShape">
              <a:avLst/>
            </a:prstTxWarp>
            <a:spAutoFit/>
          </a:bodyPr>
          <a:lstStyle/>
          <a:p>
            <a:r>
              <a:rPr lang="en-US"/>
              <a:t>buffer</a:t>
            </a:r>
          </a:p>
        </p:txBody>
      </p:sp>
      <p:sp>
        <p:nvSpPr>
          <p:cNvPr id="150535" name="Rectangle 7"/>
          <p:cNvSpPr>
            <a:spLocks noChangeArrowheads="1"/>
          </p:cNvSpPr>
          <p:nvPr/>
        </p:nvSpPr>
        <p:spPr bwMode="auto">
          <a:xfrm>
            <a:off x="5116513" y="4130675"/>
            <a:ext cx="369887" cy="517525"/>
          </a:xfrm>
          <a:prstGeom prst="rect">
            <a:avLst/>
          </a:prstGeom>
          <a:noFill/>
          <a:ln w="9525">
            <a:noFill/>
            <a:miter lim="800000"/>
            <a:headEnd/>
            <a:tailEnd/>
          </a:ln>
        </p:spPr>
        <p:txBody>
          <a:bodyPr wrap="none">
            <a:prstTxWarp prst="textNoShape">
              <a:avLst/>
            </a:prstTxWarp>
            <a:spAutoFit/>
          </a:bodyPr>
          <a:lstStyle/>
          <a:p>
            <a:r>
              <a:rPr lang="en-US"/>
              <a:t>F</a:t>
            </a:r>
          </a:p>
        </p:txBody>
      </p:sp>
      <p:sp>
        <p:nvSpPr>
          <p:cNvPr id="28680" name="Line 8"/>
          <p:cNvSpPr>
            <a:spLocks noChangeShapeType="1"/>
          </p:cNvSpPr>
          <p:nvPr/>
        </p:nvSpPr>
        <p:spPr bwMode="auto">
          <a:xfrm>
            <a:off x="2133600" y="4946650"/>
            <a:ext cx="26670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50537" name="Rectangle 9"/>
          <p:cNvSpPr>
            <a:spLocks noChangeArrowheads="1"/>
          </p:cNvSpPr>
          <p:nvPr/>
        </p:nvSpPr>
        <p:spPr bwMode="auto">
          <a:xfrm>
            <a:off x="5105400" y="4130675"/>
            <a:ext cx="396875" cy="517525"/>
          </a:xfrm>
          <a:prstGeom prst="rect">
            <a:avLst/>
          </a:prstGeom>
          <a:noFill/>
          <a:ln w="9525">
            <a:noFill/>
            <a:miter lim="800000"/>
            <a:headEnd/>
            <a:tailEnd/>
          </a:ln>
        </p:spPr>
        <p:txBody>
          <a:bodyPr wrap="none">
            <a:prstTxWarp prst="textNoShape">
              <a:avLst/>
            </a:prstTxWarp>
            <a:spAutoFit/>
          </a:bodyPr>
          <a:lstStyle/>
          <a:p>
            <a:r>
              <a:rPr lang="en-US" b="1">
                <a:solidFill>
                  <a:srgbClr val="FF0000"/>
                </a:solidFill>
              </a:rPr>
              <a:t>T</a:t>
            </a:r>
          </a:p>
        </p:txBody>
      </p:sp>
      <p:sp>
        <p:nvSpPr>
          <p:cNvPr id="28682" name="Rectangle 13"/>
          <p:cNvSpPr>
            <a:spLocks noChangeArrowheads="1"/>
          </p:cNvSpPr>
          <p:nvPr/>
        </p:nvSpPr>
        <p:spPr bwMode="auto">
          <a:xfrm>
            <a:off x="2286000" y="4124325"/>
            <a:ext cx="369888" cy="517525"/>
          </a:xfrm>
          <a:prstGeom prst="rect">
            <a:avLst/>
          </a:prstGeom>
          <a:noFill/>
          <a:ln w="9525">
            <a:noFill/>
            <a:miter lim="800000"/>
            <a:headEnd/>
            <a:tailEnd/>
          </a:ln>
        </p:spPr>
        <p:txBody>
          <a:bodyPr wrap="none">
            <a:prstTxWarp prst="textNoShape">
              <a:avLst/>
            </a:prstTxWarp>
            <a:spAutoFit/>
          </a:bodyPr>
          <a:lstStyle/>
          <a:p>
            <a:r>
              <a:rPr lang="en-US"/>
              <a:t>F</a:t>
            </a:r>
            <a:endParaRPr lang="en-US" b="1">
              <a:solidFill>
                <a:srgbClr val="FF0000"/>
              </a:solidFill>
            </a:endParaRPr>
          </a:p>
        </p:txBody>
      </p:sp>
      <p:sp>
        <p:nvSpPr>
          <p:cNvPr id="28683" name="Rectangle 14"/>
          <p:cNvSpPr>
            <a:spLocks noChangeArrowheads="1"/>
          </p:cNvSpPr>
          <p:nvPr/>
        </p:nvSpPr>
        <p:spPr bwMode="auto">
          <a:xfrm>
            <a:off x="2641600" y="4124325"/>
            <a:ext cx="427038" cy="517525"/>
          </a:xfrm>
          <a:prstGeom prst="rect">
            <a:avLst/>
          </a:prstGeom>
          <a:noFill/>
          <a:ln w="9525">
            <a:noFill/>
            <a:miter lim="800000"/>
            <a:headEnd/>
            <a:tailEnd/>
          </a:ln>
        </p:spPr>
        <p:txBody>
          <a:bodyPr wrap="none">
            <a:prstTxWarp prst="textNoShape">
              <a:avLst/>
            </a:prstTxWarp>
            <a:spAutoFit/>
          </a:bodyPr>
          <a:lstStyle/>
          <a:p>
            <a:r>
              <a:rPr lang="en-US"/>
              <a:t>O</a:t>
            </a:r>
            <a:endParaRPr lang="en-US" b="1">
              <a:solidFill>
                <a:srgbClr val="FF0000"/>
              </a:solidFill>
            </a:endParaRPr>
          </a:p>
        </p:txBody>
      </p:sp>
      <p:sp>
        <p:nvSpPr>
          <p:cNvPr id="28684" name="Rectangle 15"/>
          <p:cNvSpPr>
            <a:spLocks noChangeArrowheads="1"/>
          </p:cNvSpPr>
          <p:nvPr/>
        </p:nvSpPr>
        <p:spPr bwMode="auto">
          <a:xfrm>
            <a:off x="2971800" y="4124325"/>
            <a:ext cx="407988" cy="517525"/>
          </a:xfrm>
          <a:prstGeom prst="rect">
            <a:avLst/>
          </a:prstGeom>
          <a:noFill/>
          <a:ln w="9525">
            <a:noFill/>
            <a:miter lim="800000"/>
            <a:headEnd/>
            <a:tailEnd/>
          </a:ln>
        </p:spPr>
        <p:txBody>
          <a:bodyPr wrap="none">
            <a:prstTxWarp prst="textNoShape">
              <a:avLst/>
            </a:prstTxWarp>
            <a:spAutoFit/>
          </a:bodyPr>
          <a:lstStyle/>
          <a:p>
            <a:r>
              <a:rPr lang="en-US"/>
              <a:t>U</a:t>
            </a:r>
            <a:endParaRPr lang="en-US" b="1">
              <a:solidFill>
                <a:srgbClr val="FF0000"/>
              </a:solidFill>
            </a:endParaRPr>
          </a:p>
        </p:txBody>
      </p:sp>
      <p:sp>
        <p:nvSpPr>
          <p:cNvPr id="28685" name="Rectangle 16"/>
          <p:cNvSpPr>
            <a:spLocks noChangeArrowheads="1"/>
          </p:cNvSpPr>
          <p:nvPr/>
        </p:nvSpPr>
        <p:spPr bwMode="auto">
          <a:xfrm>
            <a:off x="3352800" y="4124325"/>
            <a:ext cx="376238" cy="517525"/>
          </a:xfrm>
          <a:prstGeom prst="rect">
            <a:avLst/>
          </a:prstGeom>
          <a:noFill/>
          <a:ln w="9525">
            <a:noFill/>
            <a:miter lim="800000"/>
            <a:headEnd/>
            <a:tailEnd/>
          </a:ln>
        </p:spPr>
        <p:txBody>
          <a:bodyPr wrap="none">
            <a:prstTxWarp prst="textNoShape">
              <a:avLst/>
            </a:prstTxWarp>
            <a:spAutoFit/>
          </a:bodyPr>
          <a:lstStyle/>
          <a:p>
            <a:r>
              <a:rPr lang="en-US"/>
              <a:t>R</a:t>
            </a:r>
            <a:endParaRPr lang="en-US" b="1">
              <a:solidFill>
                <a:srgbClr val="FF0000"/>
              </a:solidFill>
            </a:endParaRPr>
          </a:p>
        </p:txBody>
      </p:sp>
      <p:sp>
        <p:nvSpPr>
          <p:cNvPr id="28686" name="Rectangle 17"/>
          <p:cNvSpPr>
            <a:spLocks noChangeArrowheads="1"/>
          </p:cNvSpPr>
          <p:nvPr/>
        </p:nvSpPr>
        <p:spPr bwMode="auto">
          <a:xfrm>
            <a:off x="3708400" y="4124325"/>
            <a:ext cx="395288" cy="517525"/>
          </a:xfrm>
          <a:prstGeom prst="rect">
            <a:avLst/>
          </a:prstGeom>
          <a:noFill/>
          <a:ln w="9525">
            <a:noFill/>
            <a:miter lim="800000"/>
            <a:headEnd/>
            <a:tailEnd/>
          </a:ln>
        </p:spPr>
        <p:txBody>
          <a:bodyPr wrap="none">
            <a:prstTxWarp prst="textNoShape">
              <a:avLst/>
            </a:prstTxWarp>
            <a:spAutoFit/>
          </a:bodyPr>
          <a:lstStyle/>
          <a:p>
            <a:r>
              <a:rPr lang="en-US"/>
              <a:t>S</a:t>
            </a:r>
            <a:endParaRPr lang="en-US" b="1">
              <a:solidFill>
                <a:srgbClr val="FF0000"/>
              </a:solidFill>
            </a:endParaRPr>
          </a:p>
        </p:txBody>
      </p:sp>
      <p:sp>
        <p:nvSpPr>
          <p:cNvPr id="28687" name="Rectangle 18"/>
          <p:cNvSpPr>
            <a:spLocks noChangeArrowheads="1"/>
          </p:cNvSpPr>
          <p:nvPr/>
        </p:nvSpPr>
        <p:spPr bwMode="auto">
          <a:xfrm>
            <a:off x="4038600" y="4124325"/>
            <a:ext cx="368300" cy="517525"/>
          </a:xfrm>
          <a:prstGeom prst="rect">
            <a:avLst/>
          </a:prstGeom>
          <a:noFill/>
          <a:ln w="9525">
            <a:noFill/>
            <a:miter lim="800000"/>
            <a:headEnd/>
            <a:tailEnd/>
          </a:ln>
        </p:spPr>
        <p:txBody>
          <a:bodyPr wrap="none">
            <a:prstTxWarp prst="textNoShape">
              <a:avLst/>
            </a:prstTxWarp>
            <a:spAutoFit/>
          </a:bodyPr>
          <a:lstStyle/>
          <a:p>
            <a:r>
              <a:rPr lang="en-US"/>
              <a:t>C</a:t>
            </a:r>
            <a:endParaRPr lang="en-US" b="1">
              <a:solidFill>
                <a:srgbClr val="FF0000"/>
              </a:solidFill>
            </a:endParaRPr>
          </a:p>
        </p:txBody>
      </p:sp>
      <p:sp>
        <p:nvSpPr>
          <p:cNvPr id="28688" name="Rectangle 19"/>
          <p:cNvSpPr>
            <a:spLocks noChangeArrowheads="1"/>
          </p:cNvSpPr>
          <p:nvPr/>
        </p:nvSpPr>
        <p:spPr bwMode="auto">
          <a:xfrm>
            <a:off x="4572000" y="4124325"/>
            <a:ext cx="635000" cy="517525"/>
          </a:xfrm>
          <a:prstGeom prst="rect">
            <a:avLst/>
          </a:prstGeom>
          <a:noFill/>
          <a:ln w="9525">
            <a:noFill/>
            <a:miter lim="800000"/>
            <a:headEnd/>
            <a:tailEnd/>
          </a:ln>
        </p:spPr>
        <p:txBody>
          <a:bodyPr>
            <a:prstTxWarp prst="textNoShape">
              <a:avLst/>
            </a:prstTxWarp>
            <a:spAutoFit/>
          </a:bodyPr>
          <a:lstStyle/>
          <a:p>
            <a:r>
              <a:rPr lang="en-US" b="1"/>
              <a:t>…</a:t>
            </a:r>
            <a:endParaRPr lang="en-US" b="1">
              <a:solidFill>
                <a:srgbClr val="FF0000"/>
              </a:solidFill>
            </a:endParaRPr>
          </a:p>
        </p:txBody>
      </p:sp>
      <p:sp>
        <p:nvSpPr>
          <p:cNvPr id="28689" name="Line 33"/>
          <p:cNvSpPr>
            <a:spLocks noChangeShapeType="1"/>
          </p:cNvSpPr>
          <p:nvPr/>
        </p:nvSpPr>
        <p:spPr bwMode="auto">
          <a:xfrm>
            <a:off x="5257800" y="3581400"/>
            <a:ext cx="0" cy="38100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28690" name="Rectangle 34"/>
          <p:cNvSpPr>
            <a:spLocks noChangeArrowheads="1"/>
          </p:cNvSpPr>
          <p:nvPr/>
        </p:nvSpPr>
        <p:spPr bwMode="auto">
          <a:xfrm>
            <a:off x="4419600" y="3048000"/>
            <a:ext cx="1909763" cy="517525"/>
          </a:xfrm>
          <a:prstGeom prst="rect">
            <a:avLst/>
          </a:prstGeom>
          <a:noFill/>
          <a:ln w="9525">
            <a:noFill/>
            <a:miter lim="800000"/>
            <a:headEnd/>
            <a:tailEnd/>
          </a:ln>
        </p:spPr>
        <p:txBody>
          <a:bodyPr wrap="none">
            <a:prstTxWarp prst="textNoShape">
              <a:avLst/>
            </a:prstTxWarp>
            <a:spAutoFit/>
          </a:bodyPr>
          <a:lstStyle/>
          <a:p>
            <a:r>
              <a:rPr lang="en-US"/>
              <a:t>Boolean flag</a:t>
            </a:r>
          </a:p>
        </p:txBody>
      </p:sp>
      <p:sp>
        <p:nvSpPr>
          <p:cNvPr id="150564" name="Rectangle 36"/>
          <p:cNvSpPr>
            <a:spLocks noChangeArrowheads="1"/>
          </p:cNvSpPr>
          <p:nvPr/>
        </p:nvSpPr>
        <p:spPr bwMode="auto">
          <a:xfrm>
            <a:off x="685800" y="5105400"/>
            <a:ext cx="7620000" cy="10668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499"/>
                                          </p:stCondLst>
                                        </p:cTn>
                                        <p:tgtEl>
                                          <p:spTgt spid="150535"/>
                                        </p:tgtEl>
                                        <p:attrNameLst>
                                          <p:attrName>style.visibility</p:attrName>
                                        </p:attrNameLst>
                                      </p:cBhvr>
                                      <p:to>
                                        <p:strVal val="hidden"/>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50537"/>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Applause"/>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nodePh="1">
                                  <p:stCondLst>
                                    <p:cond delay="0"/>
                                  </p:stCondLst>
                                  <p:endCondLst>
                                    <p:cond evt="begin" delay="0">
                                      <p:tn val="12"/>
                                    </p:cond>
                                  </p:endCondLst>
                                  <p:childTnLst>
                                    <p:set>
                                      <p:cBhvr>
                                        <p:cTn id="13" dur="1" fill="hold">
                                          <p:stCondLst>
                                            <p:cond delay="0"/>
                                          </p:stCondLst>
                                        </p:cTn>
                                        <p:tgtEl>
                                          <p:spTgt spid="150564"/>
                                        </p:tgtEl>
                                        <p:attrNameLst>
                                          <p:attrName>style.visibility</p:attrName>
                                        </p:attrNameLst>
                                      </p:cBhvr>
                                      <p:to>
                                        <p:strVal val="visible"/>
                                      </p:to>
                                    </p:set>
                                    <p:anim calcmode="lin" valueType="num">
                                      <p:cBhvr additive="base">
                                        <p:cTn id="14" dur="500" fill="hold"/>
                                        <p:tgtEl>
                                          <p:spTgt spid="150564"/>
                                        </p:tgtEl>
                                        <p:attrNameLst>
                                          <p:attrName>ppt_x</p:attrName>
                                        </p:attrNameLst>
                                      </p:cBhvr>
                                      <p:tavLst>
                                        <p:tav tm="0">
                                          <p:val>
                                            <p:strVal val="#ppt_x"/>
                                          </p:val>
                                        </p:tav>
                                        <p:tav tm="100000">
                                          <p:val>
                                            <p:strVal val="#ppt_x"/>
                                          </p:val>
                                        </p:tav>
                                      </p:tavLst>
                                    </p:anim>
                                    <p:anim calcmode="lin" valueType="num">
                                      <p:cBhvr additive="base">
                                        <p:cTn id="15" dur="500" fill="hold"/>
                                        <p:tgtEl>
                                          <p:spTgt spid="15056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Cymbal"/>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5" grpId="0" autoUpdateAnimBg="0"/>
      <p:bldP spid="150537" grpId="0" autoUpdateAnimBg="0"/>
      <p:bldP spid="15056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9B9B6AD-E983-6145-A3C9-A9184EEB541A}" type="slidenum">
              <a:rPr lang="en-US" smtClean="0">
                <a:latin typeface="Times New Roman" charset="0"/>
              </a:rPr>
              <a:pPr/>
              <a:t>15</a:t>
            </a:fld>
            <a:endParaRPr lang="en-US" smtClean="0">
              <a:latin typeface="Times New Roman" charset="0"/>
            </a:endParaRPr>
          </a:p>
        </p:txBody>
      </p:sp>
      <p:sp>
        <p:nvSpPr>
          <p:cNvPr id="29699" name="Rectangle 2"/>
          <p:cNvSpPr>
            <a:spLocks noGrp="1" noChangeArrowheads="1"/>
          </p:cNvSpPr>
          <p:nvPr>
            <p:ph type="title"/>
          </p:nvPr>
        </p:nvSpPr>
        <p:spPr>
          <a:xfrm>
            <a:off x="685800" y="457200"/>
            <a:ext cx="7772400" cy="1143000"/>
          </a:xfrm>
        </p:spPr>
        <p:txBody>
          <a:bodyPr/>
          <a:lstStyle/>
          <a:p>
            <a:pPr eaLnBrk="1" hangingPunct="1"/>
            <a:r>
              <a:rPr lang="en-US"/>
              <a:t>Memory Organization</a:t>
            </a:r>
          </a:p>
        </p:txBody>
      </p:sp>
      <p:sp>
        <p:nvSpPr>
          <p:cNvPr id="29700" name="Rectangle 19"/>
          <p:cNvSpPr>
            <a:spLocks noGrp="1" noChangeArrowheads="1"/>
          </p:cNvSpPr>
          <p:nvPr>
            <p:ph type="body" idx="1"/>
          </p:nvPr>
        </p:nvSpPr>
        <p:spPr>
          <a:xfrm>
            <a:off x="381000" y="1828800"/>
            <a:ext cx="4800600" cy="4267200"/>
          </a:xfrm>
        </p:spPr>
        <p:txBody>
          <a:bodyPr/>
          <a:lstStyle/>
          <a:p>
            <a:pPr eaLnBrk="1" hangingPunct="1">
              <a:lnSpc>
                <a:spcPct val="110000"/>
              </a:lnSpc>
            </a:pPr>
            <a:r>
              <a:rPr lang="en-US" sz="2800" b="1">
                <a:solidFill>
                  <a:schemeClr val="accent2"/>
                </a:solidFill>
              </a:rPr>
              <a:t>Text</a:t>
            </a:r>
            <a:r>
              <a:rPr lang="en-US" sz="2800"/>
              <a:t> </a:t>
            </a:r>
            <a:r>
              <a:rPr lang="en-US" sz="2800">
                <a:latin typeface="Times-Roman" charset="0"/>
              </a:rPr>
              <a:t>==</a:t>
            </a:r>
            <a:r>
              <a:rPr lang="en-US" sz="2800"/>
              <a:t> code</a:t>
            </a:r>
          </a:p>
          <a:p>
            <a:pPr eaLnBrk="1" hangingPunct="1">
              <a:lnSpc>
                <a:spcPct val="110000"/>
              </a:lnSpc>
            </a:pPr>
            <a:r>
              <a:rPr lang="en-US" sz="2800" b="1">
                <a:solidFill>
                  <a:schemeClr val="accent2"/>
                </a:solidFill>
              </a:rPr>
              <a:t>Data</a:t>
            </a:r>
            <a:r>
              <a:rPr lang="en-US" sz="2800"/>
              <a:t> </a:t>
            </a:r>
            <a:r>
              <a:rPr lang="en-US" sz="2800">
                <a:latin typeface="Times-Roman" charset="0"/>
              </a:rPr>
              <a:t>==</a:t>
            </a:r>
            <a:r>
              <a:rPr lang="en-US" sz="2800"/>
              <a:t> static variables</a:t>
            </a:r>
          </a:p>
          <a:p>
            <a:pPr eaLnBrk="1" hangingPunct="1">
              <a:lnSpc>
                <a:spcPct val="110000"/>
              </a:lnSpc>
            </a:pPr>
            <a:r>
              <a:rPr lang="en-US" sz="2800" b="1">
                <a:solidFill>
                  <a:schemeClr val="accent2"/>
                </a:solidFill>
              </a:rPr>
              <a:t>Heap</a:t>
            </a:r>
            <a:r>
              <a:rPr lang="en-US" sz="2800"/>
              <a:t> </a:t>
            </a:r>
            <a:r>
              <a:rPr lang="en-US" sz="2800">
                <a:latin typeface="Times-Roman" charset="0"/>
              </a:rPr>
              <a:t>==</a:t>
            </a:r>
            <a:r>
              <a:rPr lang="en-US" sz="2800"/>
              <a:t> dynamic data</a:t>
            </a:r>
          </a:p>
          <a:p>
            <a:pPr eaLnBrk="1" hangingPunct="1">
              <a:lnSpc>
                <a:spcPct val="110000"/>
              </a:lnSpc>
            </a:pPr>
            <a:r>
              <a:rPr lang="en-US" sz="2800" b="1">
                <a:solidFill>
                  <a:schemeClr val="accent2"/>
                </a:solidFill>
              </a:rPr>
              <a:t>Stack</a:t>
            </a:r>
            <a:r>
              <a:rPr lang="en-US" sz="2800"/>
              <a:t> </a:t>
            </a:r>
            <a:r>
              <a:rPr lang="en-US" sz="2800">
                <a:latin typeface="Times-Roman" charset="0"/>
              </a:rPr>
              <a:t>==</a:t>
            </a:r>
            <a:r>
              <a:rPr lang="en-US" sz="2800"/>
              <a:t> “scratch paper” </a:t>
            </a:r>
          </a:p>
          <a:p>
            <a:pPr lvl="1" eaLnBrk="1" hangingPunct="1">
              <a:lnSpc>
                <a:spcPct val="110000"/>
              </a:lnSpc>
            </a:pPr>
            <a:r>
              <a:rPr lang="en-US" sz="2400"/>
              <a:t>Dynamic local variables</a:t>
            </a:r>
          </a:p>
          <a:p>
            <a:pPr lvl="1" eaLnBrk="1" hangingPunct="1">
              <a:lnSpc>
                <a:spcPct val="110000"/>
              </a:lnSpc>
            </a:pPr>
            <a:r>
              <a:rPr lang="en-US" sz="2400"/>
              <a:t>Parameters to functions</a:t>
            </a:r>
          </a:p>
          <a:p>
            <a:pPr lvl="1" eaLnBrk="1" hangingPunct="1">
              <a:lnSpc>
                <a:spcPct val="110000"/>
              </a:lnSpc>
            </a:pPr>
            <a:r>
              <a:rPr lang="en-US" sz="2400"/>
              <a:t>Return address</a:t>
            </a:r>
          </a:p>
        </p:txBody>
      </p:sp>
      <p:sp>
        <p:nvSpPr>
          <p:cNvPr id="29701" name="Rectangle 20"/>
          <p:cNvSpPr>
            <a:spLocks noChangeArrowheads="1"/>
          </p:cNvSpPr>
          <p:nvPr/>
        </p:nvSpPr>
        <p:spPr bwMode="auto">
          <a:xfrm>
            <a:off x="5334000" y="3243263"/>
            <a:ext cx="1752600" cy="1981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29702" name="Rectangle 21"/>
          <p:cNvSpPr>
            <a:spLocks noChangeArrowheads="1"/>
          </p:cNvSpPr>
          <p:nvPr/>
        </p:nvSpPr>
        <p:spPr bwMode="auto">
          <a:xfrm>
            <a:off x="5751513" y="4706938"/>
            <a:ext cx="954087" cy="517525"/>
          </a:xfrm>
          <a:prstGeom prst="rect">
            <a:avLst/>
          </a:prstGeom>
          <a:noFill/>
          <a:ln w="9525">
            <a:noFill/>
            <a:miter lim="800000"/>
            <a:headEnd/>
            <a:tailEnd/>
          </a:ln>
        </p:spPr>
        <p:txBody>
          <a:bodyPr wrap="none">
            <a:prstTxWarp prst="textNoShape">
              <a:avLst/>
            </a:prstTxWarp>
            <a:spAutoFit/>
          </a:bodyPr>
          <a:lstStyle/>
          <a:p>
            <a:r>
              <a:rPr lang="en-US"/>
              <a:t>stack</a:t>
            </a:r>
          </a:p>
        </p:txBody>
      </p:sp>
      <p:sp>
        <p:nvSpPr>
          <p:cNvPr id="29703" name="Rectangle 22"/>
          <p:cNvSpPr>
            <a:spLocks noChangeArrowheads="1"/>
          </p:cNvSpPr>
          <p:nvPr/>
        </p:nvSpPr>
        <p:spPr bwMode="auto">
          <a:xfrm>
            <a:off x="5783263" y="3182938"/>
            <a:ext cx="846137" cy="517525"/>
          </a:xfrm>
          <a:prstGeom prst="rect">
            <a:avLst/>
          </a:prstGeom>
          <a:noFill/>
          <a:ln w="9525">
            <a:noFill/>
            <a:miter lim="800000"/>
            <a:headEnd/>
            <a:tailEnd/>
          </a:ln>
        </p:spPr>
        <p:txBody>
          <a:bodyPr wrap="none">
            <a:prstTxWarp prst="textNoShape">
              <a:avLst/>
            </a:prstTxWarp>
            <a:spAutoFit/>
          </a:bodyPr>
          <a:lstStyle/>
          <a:p>
            <a:r>
              <a:rPr lang="en-US"/>
              <a:t>heap</a:t>
            </a:r>
          </a:p>
        </p:txBody>
      </p:sp>
      <p:sp>
        <p:nvSpPr>
          <p:cNvPr id="29704" name="Rectangle 23"/>
          <p:cNvSpPr>
            <a:spLocks noChangeArrowheads="1"/>
          </p:cNvSpPr>
          <p:nvPr/>
        </p:nvSpPr>
        <p:spPr bwMode="auto">
          <a:xfrm>
            <a:off x="6019800" y="3603625"/>
            <a:ext cx="368300" cy="1247775"/>
          </a:xfrm>
          <a:prstGeom prst="rect">
            <a:avLst/>
          </a:prstGeom>
          <a:noFill/>
          <a:ln w="9525">
            <a:noFill/>
            <a:miter lim="800000"/>
            <a:headEnd/>
            <a:tailEnd/>
          </a:ln>
        </p:spPr>
        <p:txBody>
          <a:bodyPr wrap="none">
            <a:prstTxWarp prst="textNoShape">
              <a:avLst/>
            </a:prstTxWarp>
            <a:spAutoFit/>
          </a:bodyPr>
          <a:lstStyle/>
          <a:p>
            <a:r>
              <a:rPr lang="en-US">
                <a:sym typeface="Symbol" charset="2"/>
              </a:rPr>
              <a:t></a:t>
            </a:r>
          </a:p>
          <a:p>
            <a:endParaRPr lang="en-US">
              <a:sym typeface="Symbol" charset="2"/>
            </a:endParaRPr>
          </a:p>
          <a:p>
            <a:r>
              <a:rPr lang="en-US">
                <a:sym typeface="Symbol" charset="2"/>
              </a:rPr>
              <a:t></a:t>
            </a:r>
            <a:endParaRPr lang="en-US"/>
          </a:p>
        </p:txBody>
      </p:sp>
      <p:sp>
        <p:nvSpPr>
          <p:cNvPr id="29705" name="Rectangle 24"/>
          <p:cNvSpPr>
            <a:spLocks noChangeArrowheads="1"/>
          </p:cNvSpPr>
          <p:nvPr/>
        </p:nvSpPr>
        <p:spPr bwMode="auto">
          <a:xfrm>
            <a:off x="5334000" y="2557463"/>
            <a:ext cx="1752600" cy="685800"/>
          </a:xfrm>
          <a:prstGeom prst="rect">
            <a:avLst/>
          </a:prstGeom>
          <a:solidFill>
            <a:srgbClr val="53FF07"/>
          </a:solidFill>
          <a:ln w="9525">
            <a:solidFill>
              <a:schemeClr val="tx1"/>
            </a:solidFill>
            <a:miter lim="800000"/>
            <a:headEnd/>
            <a:tailEnd/>
          </a:ln>
        </p:spPr>
        <p:txBody>
          <a:bodyPr wrap="none" anchor="ctr">
            <a:prstTxWarp prst="textNoShape">
              <a:avLst/>
            </a:prstTxWarp>
          </a:bodyPr>
          <a:lstStyle/>
          <a:p>
            <a:endParaRPr lang="en-US"/>
          </a:p>
        </p:txBody>
      </p:sp>
      <p:sp>
        <p:nvSpPr>
          <p:cNvPr id="29706" name="Rectangle 25"/>
          <p:cNvSpPr>
            <a:spLocks noChangeArrowheads="1"/>
          </p:cNvSpPr>
          <p:nvPr/>
        </p:nvSpPr>
        <p:spPr bwMode="auto">
          <a:xfrm>
            <a:off x="5751513" y="2633663"/>
            <a:ext cx="819150" cy="517525"/>
          </a:xfrm>
          <a:prstGeom prst="rect">
            <a:avLst/>
          </a:prstGeom>
          <a:noFill/>
          <a:ln w="9525">
            <a:noFill/>
            <a:miter lim="800000"/>
            <a:headEnd/>
            <a:tailEnd/>
          </a:ln>
        </p:spPr>
        <p:txBody>
          <a:bodyPr wrap="none">
            <a:prstTxWarp prst="textNoShape">
              <a:avLst/>
            </a:prstTxWarp>
            <a:spAutoFit/>
          </a:bodyPr>
          <a:lstStyle/>
          <a:p>
            <a:r>
              <a:rPr lang="en-US"/>
              <a:t>data</a:t>
            </a:r>
          </a:p>
        </p:txBody>
      </p:sp>
      <p:sp>
        <p:nvSpPr>
          <p:cNvPr id="29707" name="Rectangle 26"/>
          <p:cNvSpPr>
            <a:spLocks noChangeArrowheads="1"/>
          </p:cNvSpPr>
          <p:nvPr/>
        </p:nvSpPr>
        <p:spPr bwMode="auto">
          <a:xfrm>
            <a:off x="5334000" y="1871663"/>
            <a:ext cx="1752600" cy="685800"/>
          </a:xfrm>
          <a:prstGeom prst="rect">
            <a:avLst/>
          </a:prstGeom>
          <a:solidFill>
            <a:schemeClr val="bg2"/>
          </a:solidFill>
          <a:ln w="9525">
            <a:solidFill>
              <a:schemeClr val="tx1"/>
            </a:solidFill>
            <a:miter lim="800000"/>
            <a:headEnd/>
            <a:tailEnd/>
          </a:ln>
        </p:spPr>
        <p:txBody>
          <a:bodyPr wrap="none" anchor="ctr">
            <a:prstTxWarp prst="textNoShape">
              <a:avLst/>
            </a:prstTxWarp>
          </a:bodyPr>
          <a:lstStyle/>
          <a:p>
            <a:endParaRPr lang="en-US"/>
          </a:p>
        </p:txBody>
      </p:sp>
      <p:sp>
        <p:nvSpPr>
          <p:cNvPr id="29708" name="Rectangle 27"/>
          <p:cNvSpPr>
            <a:spLocks noChangeArrowheads="1"/>
          </p:cNvSpPr>
          <p:nvPr/>
        </p:nvSpPr>
        <p:spPr bwMode="auto">
          <a:xfrm>
            <a:off x="5751513" y="1947863"/>
            <a:ext cx="817562" cy="517525"/>
          </a:xfrm>
          <a:prstGeom prst="rect">
            <a:avLst/>
          </a:prstGeom>
          <a:noFill/>
          <a:ln w="9525">
            <a:noFill/>
            <a:miter lim="800000"/>
            <a:headEnd/>
            <a:tailEnd/>
          </a:ln>
        </p:spPr>
        <p:txBody>
          <a:bodyPr wrap="none">
            <a:prstTxWarp prst="textNoShape">
              <a:avLst/>
            </a:prstTxWarp>
            <a:spAutoFit/>
          </a:bodyPr>
          <a:lstStyle/>
          <a:p>
            <a:r>
              <a:rPr lang="en-US"/>
              <a:t>text</a:t>
            </a:r>
          </a:p>
        </p:txBody>
      </p:sp>
      <p:sp>
        <p:nvSpPr>
          <p:cNvPr id="29709" name="Rectangle 28"/>
          <p:cNvSpPr>
            <a:spLocks noChangeArrowheads="1"/>
          </p:cNvSpPr>
          <p:nvPr/>
        </p:nvSpPr>
        <p:spPr bwMode="auto">
          <a:xfrm>
            <a:off x="7239000" y="4838700"/>
            <a:ext cx="1423988" cy="800100"/>
          </a:xfrm>
          <a:prstGeom prst="rect">
            <a:avLst/>
          </a:prstGeom>
          <a:noFill/>
          <a:ln w="9525">
            <a:noFill/>
            <a:miter lim="800000"/>
            <a:headEnd/>
            <a:tailEnd/>
          </a:ln>
        </p:spPr>
        <p:txBody>
          <a:bodyPr wrap="none">
            <a:prstTxWarp prst="textNoShape">
              <a:avLst/>
            </a:prstTxWarp>
            <a:spAutoFit/>
          </a:bodyPr>
          <a:lstStyle/>
          <a:p>
            <a:pPr>
              <a:buFont typeface="Symbol" charset="2"/>
              <a:buChar char="¬"/>
            </a:pPr>
            <a:r>
              <a:rPr lang="en-US" sz="2000"/>
              <a:t> high  </a:t>
            </a:r>
          </a:p>
          <a:p>
            <a:pPr>
              <a:buFont typeface="Symbol" charset="2"/>
              <a:buNone/>
            </a:pPr>
            <a:r>
              <a:rPr lang="en-US" sz="2000"/>
              <a:t>    address</a:t>
            </a:r>
            <a:endParaRPr lang="en-US"/>
          </a:p>
        </p:txBody>
      </p:sp>
      <p:sp>
        <p:nvSpPr>
          <p:cNvPr id="29710" name="Rectangle 29"/>
          <p:cNvSpPr>
            <a:spLocks noChangeArrowheads="1"/>
          </p:cNvSpPr>
          <p:nvPr/>
        </p:nvSpPr>
        <p:spPr bwMode="auto">
          <a:xfrm>
            <a:off x="7239000" y="1736725"/>
            <a:ext cx="1423988" cy="800100"/>
          </a:xfrm>
          <a:prstGeom prst="rect">
            <a:avLst/>
          </a:prstGeom>
          <a:noFill/>
          <a:ln w="9525">
            <a:noFill/>
            <a:miter lim="800000"/>
            <a:headEnd/>
            <a:tailEnd/>
          </a:ln>
        </p:spPr>
        <p:txBody>
          <a:bodyPr wrap="none">
            <a:prstTxWarp prst="textNoShape">
              <a:avLst/>
            </a:prstTxWarp>
            <a:spAutoFit/>
          </a:bodyPr>
          <a:lstStyle/>
          <a:p>
            <a:pPr>
              <a:buFont typeface="Symbol" charset="2"/>
              <a:buChar char="¬"/>
            </a:pPr>
            <a:r>
              <a:rPr lang="en-US" sz="2000"/>
              <a:t> low  </a:t>
            </a:r>
          </a:p>
          <a:p>
            <a:pPr>
              <a:buFont typeface="Symbol" charset="2"/>
              <a:buNone/>
            </a:pPr>
            <a:r>
              <a:rPr lang="en-US" sz="2000"/>
              <a:t>    address</a:t>
            </a:r>
          </a:p>
        </p:txBody>
      </p:sp>
      <p:sp>
        <p:nvSpPr>
          <p:cNvPr id="29711" name="Rectangle 30"/>
          <p:cNvSpPr>
            <a:spLocks noChangeArrowheads="1"/>
          </p:cNvSpPr>
          <p:nvPr/>
        </p:nvSpPr>
        <p:spPr bwMode="auto">
          <a:xfrm>
            <a:off x="7239000" y="3832225"/>
            <a:ext cx="1929810" cy="707886"/>
          </a:xfrm>
          <a:prstGeom prst="rect">
            <a:avLst/>
          </a:prstGeom>
          <a:noFill/>
          <a:ln w="9525">
            <a:noFill/>
            <a:miter lim="800000"/>
            <a:headEnd/>
            <a:tailEnd/>
          </a:ln>
        </p:spPr>
        <p:txBody>
          <a:bodyPr wrap="none">
            <a:prstTxWarp prst="textNoShape">
              <a:avLst/>
            </a:prstTxWarp>
            <a:spAutoFit/>
          </a:bodyPr>
          <a:lstStyle/>
          <a:p>
            <a:pPr>
              <a:buFont typeface="Symbol" charset="2"/>
              <a:buChar char="¬"/>
            </a:pPr>
            <a:r>
              <a:rPr lang="en-US" sz="2000" dirty="0" smtClean="0"/>
              <a:t> </a:t>
            </a:r>
            <a:r>
              <a:rPr lang="en-US" sz="2000" dirty="0" smtClean="0">
                <a:latin typeface="+mn-lt"/>
              </a:rPr>
              <a:t>stack </a:t>
            </a:r>
          </a:p>
          <a:p>
            <a:r>
              <a:rPr lang="en-US" sz="2000" dirty="0" smtClean="0">
                <a:latin typeface="+mn-lt"/>
              </a:rPr>
              <a:t>    pointer (</a:t>
            </a:r>
            <a:r>
              <a:rPr lang="en-US" sz="2000" dirty="0" smtClean="0">
                <a:latin typeface="Times-Roman"/>
                <a:cs typeface="Times-Roman"/>
              </a:rPr>
              <a:t>SP</a:t>
            </a:r>
            <a:r>
              <a:rPr lang="en-US" sz="2000" dirty="0" smtClean="0">
                <a:latin typeface="+mn-lt"/>
              </a:rPr>
              <a:t>)</a:t>
            </a:r>
            <a:endParaRPr lang="en-US"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AAF5577B-AFE0-EF49-9ADC-E8ED5E1237A1}" type="slidenum">
              <a:rPr lang="en-US" smtClean="0">
                <a:latin typeface="Times New Roman" charset="0"/>
              </a:rPr>
              <a:pPr/>
              <a:t>16</a:t>
            </a:fld>
            <a:endParaRPr lang="en-US" smtClean="0">
              <a:latin typeface="Times New Roman" charset="0"/>
            </a:endParaRPr>
          </a:p>
        </p:txBody>
      </p:sp>
      <p:sp>
        <p:nvSpPr>
          <p:cNvPr id="30723" name="Rectangle 2"/>
          <p:cNvSpPr>
            <a:spLocks noGrp="1" noChangeArrowheads="1"/>
          </p:cNvSpPr>
          <p:nvPr>
            <p:ph type="title"/>
          </p:nvPr>
        </p:nvSpPr>
        <p:spPr>
          <a:xfrm>
            <a:off x="685800" y="457200"/>
            <a:ext cx="7772400" cy="1143000"/>
          </a:xfrm>
        </p:spPr>
        <p:txBody>
          <a:bodyPr/>
          <a:lstStyle/>
          <a:p>
            <a:pPr eaLnBrk="1" hangingPunct="1"/>
            <a:r>
              <a:rPr lang="en-US"/>
              <a:t>Simplified Stack Example</a:t>
            </a:r>
          </a:p>
        </p:txBody>
      </p:sp>
      <p:sp>
        <p:nvSpPr>
          <p:cNvPr id="30724" name="Rectangle 3"/>
          <p:cNvSpPr>
            <a:spLocks noChangeArrowheads="1"/>
          </p:cNvSpPr>
          <p:nvPr/>
        </p:nvSpPr>
        <p:spPr bwMode="auto">
          <a:xfrm>
            <a:off x="5334000" y="3897313"/>
            <a:ext cx="1752600" cy="6858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0725" name="Rectangle 4"/>
          <p:cNvSpPr>
            <a:spLocks noChangeArrowheads="1"/>
          </p:cNvSpPr>
          <p:nvPr/>
        </p:nvSpPr>
        <p:spPr bwMode="auto">
          <a:xfrm>
            <a:off x="5334000" y="3211513"/>
            <a:ext cx="1752600" cy="685800"/>
          </a:xfrm>
          <a:prstGeom prst="rect">
            <a:avLst/>
          </a:prstGeom>
          <a:solidFill>
            <a:srgbClr val="0F69CC">
              <a:alpha val="98822"/>
            </a:srgbClr>
          </a:solidFill>
          <a:ln w="9525">
            <a:solidFill>
              <a:schemeClr val="tx1"/>
            </a:solidFill>
            <a:miter lim="800000"/>
            <a:headEnd/>
            <a:tailEnd/>
          </a:ln>
        </p:spPr>
        <p:txBody>
          <a:bodyPr wrap="none" anchor="ctr">
            <a:prstTxWarp prst="textNoShape">
              <a:avLst/>
            </a:prstTxWarp>
          </a:bodyPr>
          <a:lstStyle/>
          <a:p>
            <a:endParaRPr lang="en-US"/>
          </a:p>
        </p:txBody>
      </p:sp>
      <p:sp>
        <p:nvSpPr>
          <p:cNvPr id="30726" name="Rectangle 5"/>
          <p:cNvSpPr>
            <a:spLocks noChangeArrowheads="1"/>
          </p:cNvSpPr>
          <p:nvPr/>
        </p:nvSpPr>
        <p:spPr bwMode="auto">
          <a:xfrm>
            <a:off x="4324350" y="5573713"/>
            <a:ext cx="1009650"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high </a:t>
            </a:r>
            <a:r>
              <a:rPr lang="en-US" sz="2000">
                <a:sym typeface="Symbol" charset="2"/>
              </a:rPr>
              <a:t></a:t>
            </a:r>
            <a:endParaRPr lang="en-US"/>
          </a:p>
        </p:txBody>
      </p:sp>
      <p:sp>
        <p:nvSpPr>
          <p:cNvPr id="30727" name="Rectangle 6"/>
          <p:cNvSpPr>
            <a:spLocks noChangeArrowheads="1"/>
          </p:cNvSpPr>
          <p:nvPr/>
        </p:nvSpPr>
        <p:spPr bwMode="auto">
          <a:xfrm>
            <a:off x="152400" y="2286000"/>
            <a:ext cx="4267200" cy="2438400"/>
          </a:xfrm>
          <a:prstGeom prst="rect">
            <a:avLst/>
          </a:prstGeom>
          <a:solidFill>
            <a:schemeClr val="bg1">
              <a:alpha val="0"/>
            </a:schemeClr>
          </a:solidFill>
          <a:ln w="9525">
            <a:solidFill>
              <a:schemeClr val="tx1"/>
            </a:solidFill>
            <a:miter lim="800000"/>
            <a:headEnd/>
            <a:tailEnd/>
          </a:ln>
        </p:spPr>
        <p:txBody>
          <a:bodyPr wrap="none" anchor="ctr">
            <a:prstTxWarp prst="textNoShape">
              <a:avLst/>
            </a:prstTxWarp>
          </a:bodyPr>
          <a:lstStyle/>
          <a:p>
            <a:endParaRPr lang="en-US"/>
          </a:p>
        </p:txBody>
      </p:sp>
      <p:sp>
        <p:nvSpPr>
          <p:cNvPr id="30728" name="Rectangle 7"/>
          <p:cNvSpPr>
            <a:spLocks noChangeArrowheads="1"/>
          </p:cNvSpPr>
          <p:nvPr/>
        </p:nvSpPr>
        <p:spPr bwMode="auto">
          <a:xfrm>
            <a:off x="304800" y="2438400"/>
            <a:ext cx="4191000" cy="22098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None/>
            </a:pPr>
            <a:r>
              <a:rPr lang="en-US" sz="2000">
                <a:latin typeface="Courier" charset="0"/>
              </a:rPr>
              <a:t>void func(int a, int b){</a:t>
            </a:r>
          </a:p>
          <a:p>
            <a:pPr marL="342900" indent="-342900">
              <a:spcBef>
                <a:spcPct val="20000"/>
              </a:spcBef>
              <a:buClr>
                <a:schemeClr val="accent2"/>
              </a:buClr>
              <a:buSzPct val="75000"/>
              <a:buFont typeface="Wingdings" charset="2"/>
              <a:buNone/>
            </a:pPr>
            <a:r>
              <a:rPr lang="en-US" sz="2000">
                <a:latin typeface="Courier" charset="0"/>
              </a:rPr>
              <a:t>	char buffer[10];</a:t>
            </a:r>
          </a:p>
          <a:p>
            <a:pPr marL="342900" indent="-342900">
              <a:spcBef>
                <a:spcPct val="20000"/>
              </a:spcBef>
              <a:buClr>
                <a:schemeClr val="accent2"/>
              </a:buClr>
              <a:buSzPct val="75000"/>
              <a:buFont typeface="Wingdings" charset="2"/>
              <a:buNone/>
            </a:pPr>
            <a:r>
              <a:rPr lang="en-US" sz="2000">
                <a:latin typeface="Courier" charset="0"/>
              </a:rPr>
              <a:t>}	</a:t>
            </a:r>
          </a:p>
          <a:p>
            <a:pPr marL="342900" indent="-342900">
              <a:spcBef>
                <a:spcPct val="20000"/>
              </a:spcBef>
              <a:buClr>
                <a:schemeClr val="accent2"/>
              </a:buClr>
              <a:buSzPct val="75000"/>
              <a:buFont typeface="Wingdings" charset="2"/>
              <a:buNone/>
            </a:pPr>
            <a:r>
              <a:rPr lang="en-US" sz="2000">
                <a:latin typeface="Courier" charset="0"/>
              </a:rPr>
              <a:t>void main(){</a:t>
            </a:r>
          </a:p>
          <a:p>
            <a:pPr marL="342900" indent="-342900">
              <a:spcBef>
                <a:spcPct val="20000"/>
              </a:spcBef>
              <a:buClr>
                <a:schemeClr val="accent2"/>
              </a:buClr>
              <a:buSzPct val="75000"/>
              <a:buFont typeface="Wingdings" charset="2"/>
              <a:buNone/>
            </a:pPr>
            <a:r>
              <a:rPr lang="en-US" sz="2000">
                <a:latin typeface="Courier" charset="0"/>
              </a:rPr>
              <a:t>	func(1, 2);</a:t>
            </a:r>
          </a:p>
          <a:p>
            <a:pPr marL="342900" indent="-342900">
              <a:spcBef>
                <a:spcPct val="20000"/>
              </a:spcBef>
              <a:buClr>
                <a:schemeClr val="accent2"/>
              </a:buClr>
              <a:buSzPct val="75000"/>
              <a:buFont typeface="Wingdings" charset="2"/>
              <a:buNone/>
            </a:pPr>
            <a:r>
              <a:rPr lang="en-US" sz="2000">
                <a:latin typeface="Courier" charset="0"/>
              </a:rPr>
              <a:t>}</a:t>
            </a:r>
          </a:p>
        </p:txBody>
      </p:sp>
      <p:sp>
        <p:nvSpPr>
          <p:cNvPr id="30729" name="Rectangle 8"/>
          <p:cNvSpPr>
            <a:spLocks noChangeArrowheads="1"/>
          </p:cNvSpPr>
          <p:nvPr/>
        </p:nvSpPr>
        <p:spPr bwMode="auto">
          <a:xfrm>
            <a:off x="5334000" y="45831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0730" name="Rectangle 9"/>
          <p:cNvSpPr>
            <a:spLocks noChangeArrowheads="1"/>
          </p:cNvSpPr>
          <p:nvPr/>
        </p:nvSpPr>
        <p:spPr bwMode="auto">
          <a:xfrm>
            <a:off x="5334000" y="50403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0731" name="Rectangle 10"/>
          <p:cNvSpPr>
            <a:spLocks noChangeArrowheads="1"/>
          </p:cNvSpPr>
          <p:nvPr/>
        </p:nvSpPr>
        <p:spPr bwMode="auto">
          <a:xfrm>
            <a:off x="5334000" y="54975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0732" name="Rectangle 11"/>
          <p:cNvSpPr>
            <a:spLocks noChangeArrowheads="1"/>
          </p:cNvSpPr>
          <p:nvPr/>
        </p:nvSpPr>
        <p:spPr bwMode="auto">
          <a:xfrm>
            <a:off x="5334000" y="1763713"/>
            <a:ext cx="1752600" cy="685800"/>
          </a:xfrm>
          <a:prstGeom prst="rect">
            <a:avLst/>
          </a:prstGeom>
          <a:solidFill>
            <a:schemeClr val="bg2"/>
          </a:solidFill>
          <a:ln w="9525">
            <a:solidFill>
              <a:schemeClr val="tx1"/>
            </a:solidFill>
            <a:miter lim="800000"/>
            <a:headEnd/>
            <a:tailEnd/>
          </a:ln>
        </p:spPr>
        <p:txBody>
          <a:bodyPr wrap="none" anchor="ctr">
            <a:prstTxWarp prst="textNoShape">
              <a:avLst/>
            </a:prstTxWarp>
          </a:bodyPr>
          <a:lstStyle/>
          <a:p>
            <a:endParaRPr lang="en-US"/>
          </a:p>
        </p:txBody>
      </p:sp>
      <p:sp>
        <p:nvSpPr>
          <p:cNvPr id="30733" name="Rectangle 12"/>
          <p:cNvSpPr>
            <a:spLocks noChangeArrowheads="1"/>
          </p:cNvSpPr>
          <p:nvPr/>
        </p:nvSpPr>
        <p:spPr bwMode="auto">
          <a:xfrm>
            <a:off x="6096000" y="2525713"/>
            <a:ext cx="315913" cy="603250"/>
          </a:xfrm>
          <a:prstGeom prst="rect">
            <a:avLst/>
          </a:prstGeom>
          <a:noFill/>
          <a:ln w="9525">
            <a:noFill/>
            <a:miter lim="800000"/>
            <a:headEnd/>
            <a:tailEnd/>
          </a:ln>
        </p:spPr>
        <p:txBody>
          <a:bodyPr wrap="none">
            <a:prstTxWarp prst="textNoShape">
              <a:avLst/>
            </a:prstTxWarp>
            <a:spAutoFit/>
          </a:bodyPr>
          <a:lstStyle/>
          <a:p>
            <a:pPr algn="ctr">
              <a:lnSpc>
                <a:spcPct val="60000"/>
              </a:lnSpc>
            </a:pPr>
            <a:r>
              <a:rPr lang="en-US" b="1"/>
              <a:t>:</a:t>
            </a:r>
          </a:p>
          <a:p>
            <a:pPr algn="ctr">
              <a:lnSpc>
                <a:spcPct val="60000"/>
              </a:lnSpc>
            </a:pPr>
            <a:r>
              <a:rPr lang="en-US" b="1"/>
              <a:t>:</a:t>
            </a:r>
          </a:p>
        </p:txBody>
      </p:sp>
      <p:sp>
        <p:nvSpPr>
          <p:cNvPr id="228365" name="Rectangle 13"/>
          <p:cNvSpPr>
            <a:spLocks noChangeArrowheads="1"/>
          </p:cNvSpPr>
          <p:nvPr/>
        </p:nvSpPr>
        <p:spPr bwMode="auto">
          <a:xfrm>
            <a:off x="5741988" y="3994150"/>
            <a:ext cx="963612"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buffer</a:t>
            </a:r>
          </a:p>
        </p:txBody>
      </p:sp>
      <p:sp>
        <p:nvSpPr>
          <p:cNvPr id="228366" name="Rectangle 14"/>
          <p:cNvSpPr>
            <a:spLocks noChangeArrowheads="1"/>
          </p:cNvSpPr>
          <p:nvPr/>
        </p:nvSpPr>
        <p:spPr bwMode="auto">
          <a:xfrm>
            <a:off x="5937250" y="4583113"/>
            <a:ext cx="5397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ret</a:t>
            </a:r>
          </a:p>
        </p:txBody>
      </p:sp>
      <p:sp>
        <p:nvSpPr>
          <p:cNvPr id="228367" name="Rectangle 15"/>
          <p:cNvSpPr>
            <a:spLocks noChangeArrowheads="1"/>
          </p:cNvSpPr>
          <p:nvPr/>
        </p:nvSpPr>
        <p:spPr bwMode="auto">
          <a:xfrm>
            <a:off x="6019800" y="5040313"/>
            <a:ext cx="3540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a</a:t>
            </a:r>
          </a:p>
        </p:txBody>
      </p:sp>
      <p:sp>
        <p:nvSpPr>
          <p:cNvPr id="228368" name="Rectangle 16"/>
          <p:cNvSpPr>
            <a:spLocks noChangeArrowheads="1"/>
          </p:cNvSpPr>
          <p:nvPr/>
        </p:nvSpPr>
        <p:spPr bwMode="auto">
          <a:xfrm>
            <a:off x="6019800" y="5497513"/>
            <a:ext cx="3540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a:t>
            </a:r>
          </a:p>
        </p:txBody>
      </p:sp>
      <p:sp>
        <p:nvSpPr>
          <p:cNvPr id="228369" name="Rectangle 17"/>
          <p:cNvSpPr>
            <a:spLocks noChangeArrowheads="1"/>
          </p:cNvSpPr>
          <p:nvPr/>
        </p:nvSpPr>
        <p:spPr bwMode="auto">
          <a:xfrm>
            <a:off x="7162800" y="4576763"/>
            <a:ext cx="1500188" cy="622300"/>
          </a:xfrm>
          <a:prstGeom prst="rect">
            <a:avLst/>
          </a:prstGeom>
          <a:noFill/>
          <a:ln w="9525">
            <a:noFill/>
            <a:miter lim="800000"/>
            <a:headEnd/>
            <a:tailEnd/>
          </a:ln>
        </p:spPr>
        <p:txBody>
          <a:bodyPr wrap="none">
            <a:prstTxWarp prst="textNoShape">
              <a:avLst/>
            </a:prstTxWarp>
            <a:spAutoFit/>
          </a:bodyPr>
          <a:lstStyle/>
          <a:p>
            <a:pPr>
              <a:lnSpc>
                <a:spcPct val="75000"/>
              </a:lnSpc>
              <a:buFont typeface="Symbol" charset="2"/>
              <a:buChar char="¬"/>
            </a:pPr>
            <a:r>
              <a:rPr lang="en-US" sz="2000"/>
              <a:t> return</a:t>
            </a:r>
          </a:p>
          <a:p>
            <a:pPr>
              <a:lnSpc>
                <a:spcPct val="75000"/>
              </a:lnSpc>
              <a:buFont typeface="Symbol" charset="2"/>
              <a:buNone/>
            </a:pPr>
            <a:r>
              <a:rPr lang="en-US" sz="2000"/>
              <a:t>     address</a:t>
            </a:r>
            <a:endParaRPr lang="en-US"/>
          </a:p>
        </p:txBody>
      </p:sp>
      <p:sp>
        <p:nvSpPr>
          <p:cNvPr id="30739" name="Rectangle 18"/>
          <p:cNvSpPr>
            <a:spLocks noChangeArrowheads="1"/>
          </p:cNvSpPr>
          <p:nvPr/>
        </p:nvSpPr>
        <p:spPr bwMode="auto">
          <a:xfrm>
            <a:off x="4446588" y="1687513"/>
            <a:ext cx="887412"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low </a:t>
            </a:r>
            <a:r>
              <a:rPr lang="en-US" sz="2000">
                <a:sym typeface="Symbol" charset="2"/>
              </a:rPr>
              <a:t></a:t>
            </a:r>
            <a:endParaRPr lang="en-US"/>
          </a:p>
        </p:txBody>
      </p:sp>
      <p:sp>
        <p:nvSpPr>
          <p:cNvPr id="228371" name="Rectangle 19"/>
          <p:cNvSpPr>
            <a:spLocks noChangeArrowheads="1"/>
          </p:cNvSpPr>
          <p:nvPr/>
        </p:nvSpPr>
        <p:spPr bwMode="auto">
          <a:xfrm>
            <a:off x="7181850" y="5497513"/>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8372" name="Rectangle 20"/>
          <p:cNvSpPr>
            <a:spLocks noChangeArrowheads="1"/>
          </p:cNvSpPr>
          <p:nvPr/>
        </p:nvSpPr>
        <p:spPr bwMode="auto">
          <a:xfrm>
            <a:off x="7162800" y="5040313"/>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8373" name="Rectangle 21"/>
          <p:cNvSpPr>
            <a:spLocks noChangeArrowheads="1"/>
          </p:cNvSpPr>
          <p:nvPr/>
        </p:nvSpPr>
        <p:spPr bwMode="auto">
          <a:xfrm>
            <a:off x="7162800" y="4552950"/>
            <a:ext cx="849313" cy="411163"/>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8374" name="Rectangle 22"/>
          <p:cNvSpPr>
            <a:spLocks noChangeArrowheads="1"/>
          </p:cNvSpPr>
          <p:nvPr/>
        </p:nvSpPr>
        <p:spPr bwMode="auto">
          <a:xfrm>
            <a:off x="7162800" y="3856038"/>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dirty="0"/>
              <a:t> </a:t>
            </a:r>
            <a:r>
              <a:rPr lang="en-US" sz="2000" dirty="0">
                <a:latin typeface="Times-Roman" charset="0"/>
              </a:rPr>
              <a:t>SP</a:t>
            </a:r>
            <a:endParaRPr lang="en-US" dirty="0"/>
          </a:p>
        </p:txBody>
      </p:sp>
      <p:sp>
        <p:nvSpPr>
          <p:cNvPr id="228375" name="Line 23"/>
          <p:cNvSpPr>
            <a:spLocks noChangeShapeType="1"/>
          </p:cNvSpPr>
          <p:nvPr/>
        </p:nvSpPr>
        <p:spPr bwMode="auto">
          <a:xfrm flipH="1">
            <a:off x="4800600" y="4800600"/>
            <a:ext cx="533400"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28376" name="Line 24"/>
          <p:cNvSpPr>
            <a:spLocks noChangeShapeType="1"/>
          </p:cNvSpPr>
          <p:nvPr/>
        </p:nvSpPr>
        <p:spPr bwMode="auto">
          <a:xfrm flipV="1">
            <a:off x="4800600" y="2286000"/>
            <a:ext cx="0" cy="251460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28377" name="Line 25"/>
          <p:cNvSpPr>
            <a:spLocks noChangeShapeType="1"/>
          </p:cNvSpPr>
          <p:nvPr/>
        </p:nvSpPr>
        <p:spPr bwMode="auto">
          <a:xfrm>
            <a:off x="4800600" y="2286000"/>
            <a:ext cx="5334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1" fill="hold" grpId="0" nodeType="clickEffect">
                                  <p:stCondLst>
                                    <p:cond delay="0"/>
                                  </p:stCondLst>
                                  <p:childTnLst>
                                    <p:set>
                                      <p:cBhvr>
                                        <p:cTn id="6" dur="1" fill="hold">
                                          <p:stCondLst>
                                            <p:cond delay="499"/>
                                          </p:stCondLst>
                                        </p:cTn>
                                        <p:tgtEl>
                                          <p:spTgt spid="228368"/>
                                        </p:tgtEl>
                                        <p:attrNameLst>
                                          <p:attrName>style.visibility</p:attrName>
                                        </p:attrNameLst>
                                      </p:cBhvr>
                                      <p:to>
                                        <p:strVal val="visible"/>
                                      </p:to>
                                    </p:set>
                                  </p:childTnLst>
                                </p:cTn>
                              </p:par>
                            </p:childTnLst>
                          </p:cTn>
                        </p:par>
                        <p:par>
                          <p:cTn id="7" fill="hold">
                            <p:stCondLst>
                              <p:cond delay="500"/>
                            </p:stCondLst>
                            <p:childTnLst>
                              <p:par>
                                <p:cTn id="8" presetID="2" presetClass="entr" presetSubtype="2" fill="hold" grpId="0" nodeType="afterEffect">
                                  <p:stCondLst>
                                    <p:cond delay="0"/>
                                  </p:stCondLst>
                                  <p:childTnLst>
                                    <p:set>
                                      <p:cBhvr>
                                        <p:cTn id="9" dur="1" fill="hold">
                                          <p:stCondLst>
                                            <p:cond delay="0"/>
                                          </p:stCondLst>
                                        </p:cTn>
                                        <p:tgtEl>
                                          <p:spTgt spid="228371"/>
                                        </p:tgtEl>
                                        <p:attrNameLst>
                                          <p:attrName>style.visibility</p:attrName>
                                        </p:attrNameLst>
                                      </p:cBhvr>
                                      <p:to>
                                        <p:strVal val="visible"/>
                                      </p:to>
                                    </p:set>
                                    <p:anim calcmode="lin" valueType="num">
                                      <p:cBhvr additive="base">
                                        <p:cTn id="10" dur="500" fill="hold"/>
                                        <p:tgtEl>
                                          <p:spTgt spid="228371"/>
                                        </p:tgtEl>
                                        <p:attrNameLst>
                                          <p:attrName>ppt_x</p:attrName>
                                        </p:attrNameLst>
                                      </p:cBhvr>
                                      <p:tavLst>
                                        <p:tav tm="0">
                                          <p:val>
                                            <p:strVal val="1+#ppt_w/2"/>
                                          </p:val>
                                        </p:tav>
                                        <p:tav tm="100000">
                                          <p:val>
                                            <p:strVal val="#ppt_x"/>
                                          </p:val>
                                        </p:tav>
                                      </p:tavLst>
                                    </p:anim>
                                    <p:anim calcmode="lin" valueType="num">
                                      <p:cBhvr additive="base">
                                        <p:cTn id="11" dur="500" fill="hold"/>
                                        <p:tgtEl>
                                          <p:spTgt spid="22837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499"/>
                                          </p:stCondLst>
                                        </p:cTn>
                                        <p:tgtEl>
                                          <p:spTgt spid="228371"/>
                                        </p:tgtEl>
                                        <p:attrNameLst>
                                          <p:attrName>style.visibility</p:attrName>
                                        </p:attrNameLst>
                                      </p:cBhvr>
                                      <p:to>
                                        <p:strVal val="hidden"/>
                                      </p:to>
                                    </p:set>
                                  </p:childTnLst>
                                </p:cTn>
                              </p:par>
                            </p:childTnLst>
                          </p:cTn>
                        </p:par>
                        <p:par>
                          <p:cTn id="16" fill="hold">
                            <p:stCondLst>
                              <p:cond delay="500"/>
                            </p:stCondLst>
                            <p:childTnLst>
                              <p:par>
                                <p:cTn id="17" presetID="1" presetClass="entr" presetSubtype="1" fill="hold" grpId="0" nodeType="afterEffect">
                                  <p:stCondLst>
                                    <p:cond delay="0"/>
                                  </p:stCondLst>
                                  <p:childTnLst>
                                    <p:set>
                                      <p:cBhvr>
                                        <p:cTn id="18" dur="1" fill="hold">
                                          <p:stCondLst>
                                            <p:cond delay="499"/>
                                          </p:stCondLst>
                                        </p:cTn>
                                        <p:tgtEl>
                                          <p:spTgt spid="228367"/>
                                        </p:tgtEl>
                                        <p:attrNameLst>
                                          <p:attrName>style.visibility</p:attrName>
                                        </p:attrNameLst>
                                      </p:cBhvr>
                                      <p:to>
                                        <p:strVal val="visible"/>
                                      </p:to>
                                    </p:set>
                                  </p:childTnLst>
                                </p:cTn>
                              </p:par>
                            </p:childTnLst>
                          </p:cTn>
                        </p:par>
                        <p:par>
                          <p:cTn id="19" fill="hold">
                            <p:stCondLst>
                              <p:cond delay="1000"/>
                            </p:stCondLst>
                            <p:childTnLst>
                              <p:par>
                                <p:cTn id="20" presetID="2" presetClass="entr" presetSubtype="2" fill="hold" grpId="0" nodeType="afterEffect">
                                  <p:stCondLst>
                                    <p:cond delay="0"/>
                                  </p:stCondLst>
                                  <p:childTnLst>
                                    <p:set>
                                      <p:cBhvr>
                                        <p:cTn id="21" dur="1" fill="hold">
                                          <p:stCondLst>
                                            <p:cond delay="0"/>
                                          </p:stCondLst>
                                        </p:cTn>
                                        <p:tgtEl>
                                          <p:spTgt spid="228372"/>
                                        </p:tgtEl>
                                        <p:attrNameLst>
                                          <p:attrName>style.visibility</p:attrName>
                                        </p:attrNameLst>
                                      </p:cBhvr>
                                      <p:to>
                                        <p:strVal val="visible"/>
                                      </p:to>
                                    </p:set>
                                    <p:anim calcmode="lin" valueType="num">
                                      <p:cBhvr additive="base">
                                        <p:cTn id="22" dur="500" fill="hold"/>
                                        <p:tgtEl>
                                          <p:spTgt spid="228372"/>
                                        </p:tgtEl>
                                        <p:attrNameLst>
                                          <p:attrName>ppt_x</p:attrName>
                                        </p:attrNameLst>
                                      </p:cBhvr>
                                      <p:tavLst>
                                        <p:tav tm="0">
                                          <p:val>
                                            <p:strVal val="1+#ppt_w/2"/>
                                          </p:val>
                                        </p:tav>
                                        <p:tav tm="100000">
                                          <p:val>
                                            <p:strVal val="#ppt_x"/>
                                          </p:val>
                                        </p:tav>
                                      </p:tavLst>
                                    </p:anim>
                                    <p:anim calcmode="lin" valueType="num">
                                      <p:cBhvr additive="base">
                                        <p:cTn id="23" dur="500" fill="hold"/>
                                        <p:tgtEl>
                                          <p:spTgt spid="228372"/>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499"/>
                                          </p:stCondLst>
                                        </p:cTn>
                                        <p:tgtEl>
                                          <p:spTgt spid="228372"/>
                                        </p:tgtEl>
                                        <p:attrNameLst>
                                          <p:attrName>style.visibility</p:attrName>
                                        </p:attrNameLst>
                                      </p:cBhvr>
                                      <p:to>
                                        <p:strVal val="hidden"/>
                                      </p:to>
                                    </p:set>
                                  </p:childTnLst>
                                </p:cTn>
                              </p:par>
                            </p:childTnLst>
                          </p:cTn>
                        </p:par>
                        <p:par>
                          <p:cTn id="28" fill="hold">
                            <p:stCondLst>
                              <p:cond delay="500"/>
                            </p:stCondLst>
                            <p:childTnLst>
                              <p:par>
                                <p:cTn id="29" presetID="1" presetClass="entr" presetSubtype="1" fill="hold" grpId="0" nodeType="afterEffect">
                                  <p:stCondLst>
                                    <p:cond delay="0"/>
                                  </p:stCondLst>
                                  <p:childTnLst>
                                    <p:set>
                                      <p:cBhvr>
                                        <p:cTn id="30" dur="1" fill="hold">
                                          <p:stCondLst>
                                            <p:cond delay="499"/>
                                          </p:stCondLst>
                                        </p:cTn>
                                        <p:tgtEl>
                                          <p:spTgt spid="228366"/>
                                        </p:tgtEl>
                                        <p:attrNameLst>
                                          <p:attrName>style.visibility</p:attrName>
                                        </p:attrNameLst>
                                      </p:cBhvr>
                                      <p:to>
                                        <p:strVal val="visible"/>
                                      </p:to>
                                    </p:set>
                                  </p:childTnLst>
                                </p:cTn>
                              </p:par>
                            </p:childTnLst>
                          </p:cTn>
                        </p:par>
                        <p:par>
                          <p:cTn id="31" fill="hold">
                            <p:stCondLst>
                              <p:cond delay="1000"/>
                            </p:stCondLst>
                            <p:childTnLst>
                              <p:par>
                                <p:cTn id="32" presetID="2" presetClass="entr" presetSubtype="2" fill="hold" grpId="0" nodeType="afterEffect">
                                  <p:stCondLst>
                                    <p:cond delay="0"/>
                                  </p:stCondLst>
                                  <p:childTnLst>
                                    <p:set>
                                      <p:cBhvr>
                                        <p:cTn id="33" dur="1" fill="hold">
                                          <p:stCondLst>
                                            <p:cond delay="0"/>
                                          </p:stCondLst>
                                        </p:cTn>
                                        <p:tgtEl>
                                          <p:spTgt spid="228373"/>
                                        </p:tgtEl>
                                        <p:attrNameLst>
                                          <p:attrName>style.visibility</p:attrName>
                                        </p:attrNameLst>
                                      </p:cBhvr>
                                      <p:to>
                                        <p:strVal val="visible"/>
                                      </p:to>
                                    </p:set>
                                    <p:anim calcmode="lin" valueType="num">
                                      <p:cBhvr additive="base">
                                        <p:cTn id="34" dur="500" fill="hold"/>
                                        <p:tgtEl>
                                          <p:spTgt spid="228373"/>
                                        </p:tgtEl>
                                        <p:attrNameLst>
                                          <p:attrName>ppt_x</p:attrName>
                                        </p:attrNameLst>
                                      </p:cBhvr>
                                      <p:tavLst>
                                        <p:tav tm="0">
                                          <p:val>
                                            <p:strVal val="1+#ppt_w/2"/>
                                          </p:val>
                                        </p:tav>
                                        <p:tav tm="100000">
                                          <p:val>
                                            <p:strVal val="#ppt_x"/>
                                          </p:val>
                                        </p:tav>
                                      </p:tavLst>
                                    </p:anim>
                                    <p:anim calcmode="lin" valueType="num">
                                      <p:cBhvr additive="base">
                                        <p:cTn id="35" dur="500" fill="hold"/>
                                        <p:tgtEl>
                                          <p:spTgt spid="228373"/>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499"/>
                                          </p:stCondLst>
                                        </p:cTn>
                                        <p:tgtEl>
                                          <p:spTgt spid="228373"/>
                                        </p:tgtEl>
                                        <p:attrNameLst>
                                          <p:attrName>style.visibility</p:attrName>
                                        </p:attrNameLst>
                                      </p:cBhvr>
                                      <p:to>
                                        <p:strVal val="hidden"/>
                                      </p:to>
                                    </p:set>
                                  </p:childTnLst>
                                </p:cTn>
                              </p:par>
                            </p:childTnLst>
                          </p:cTn>
                        </p:par>
                        <p:par>
                          <p:cTn id="40" fill="hold">
                            <p:stCondLst>
                              <p:cond delay="500"/>
                            </p:stCondLst>
                            <p:childTnLst>
                              <p:par>
                                <p:cTn id="41" presetID="1" presetClass="entr" presetSubtype="1" fill="hold" grpId="0" nodeType="afterEffect">
                                  <p:stCondLst>
                                    <p:cond delay="0"/>
                                  </p:stCondLst>
                                  <p:childTnLst>
                                    <p:set>
                                      <p:cBhvr>
                                        <p:cTn id="42" dur="1" fill="hold">
                                          <p:stCondLst>
                                            <p:cond delay="499"/>
                                          </p:stCondLst>
                                        </p:cTn>
                                        <p:tgtEl>
                                          <p:spTgt spid="228365"/>
                                        </p:tgtEl>
                                        <p:attrNameLst>
                                          <p:attrName>style.visibility</p:attrName>
                                        </p:attrNameLst>
                                      </p:cBhvr>
                                      <p:to>
                                        <p:strVal val="visible"/>
                                      </p:to>
                                    </p:set>
                                  </p:childTnLst>
                                </p:cTn>
                              </p:par>
                            </p:childTnLst>
                          </p:cTn>
                        </p:par>
                        <p:par>
                          <p:cTn id="43" fill="hold">
                            <p:stCondLst>
                              <p:cond delay="1000"/>
                            </p:stCondLst>
                            <p:childTnLst>
                              <p:par>
                                <p:cTn id="44" presetID="2" presetClass="entr" presetSubtype="2" fill="hold" grpId="0" nodeType="afterEffect">
                                  <p:stCondLst>
                                    <p:cond delay="0"/>
                                  </p:stCondLst>
                                  <p:childTnLst>
                                    <p:set>
                                      <p:cBhvr>
                                        <p:cTn id="45" dur="1" fill="hold">
                                          <p:stCondLst>
                                            <p:cond delay="0"/>
                                          </p:stCondLst>
                                        </p:cTn>
                                        <p:tgtEl>
                                          <p:spTgt spid="228374"/>
                                        </p:tgtEl>
                                        <p:attrNameLst>
                                          <p:attrName>style.visibility</p:attrName>
                                        </p:attrNameLst>
                                      </p:cBhvr>
                                      <p:to>
                                        <p:strVal val="visible"/>
                                      </p:to>
                                    </p:set>
                                    <p:anim calcmode="lin" valueType="num">
                                      <p:cBhvr additive="base">
                                        <p:cTn id="46" dur="500" fill="hold"/>
                                        <p:tgtEl>
                                          <p:spTgt spid="228374"/>
                                        </p:tgtEl>
                                        <p:attrNameLst>
                                          <p:attrName>ppt_x</p:attrName>
                                        </p:attrNameLst>
                                      </p:cBhvr>
                                      <p:tavLst>
                                        <p:tav tm="0">
                                          <p:val>
                                            <p:strVal val="1+#ppt_w/2"/>
                                          </p:val>
                                        </p:tav>
                                        <p:tav tm="100000">
                                          <p:val>
                                            <p:strVal val="#ppt_x"/>
                                          </p:val>
                                        </p:tav>
                                      </p:tavLst>
                                    </p:anim>
                                    <p:anim calcmode="lin" valueType="num">
                                      <p:cBhvr additive="base">
                                        <p:cTn id="47" dur="500" fill="hold"/>
                                        <p:tgtEl>
                                          <p:spTgt spid="228374"/>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28369"/>
                                        </p:tgtEl>
                                        <p:attrNameLst>
                                          <p:attrName>style.visibility</p:attrName>
                                        </p:attrNameLst>
                                      </p:cBhvr>
                                      <p:to>
                                        <p:strVal val="visible"/>
                                      </p:to>
                                    </p:set>
                                    <p:anim calcmode="lin" valueType="num">
                                      <p:cBhvr additive="base">
                                        <p:cTn id="52" dur="500" fill="hold"/>
                                        <p:tgtEl>
                                          <p:spTgt spid="228369"/>
                                        </p:tgtEl>
                                        <p:attrNameLst>
                                          <p:attrName>ppt_x</p:attrName>
                                        </p:attrNameLst>
                                      </p:cBhvr>
                                      <p:tavLst>
                                        <p:tav tm="0">
                                          <p:val>
                                            <p:strVal val="1+#ppt_w/2"/>
                                          </p:val>
                                        </p:tav>
                                        <p:tav tm="100000">
                                          <p:val>
                                            <p:strVal val="#ppt_x"/>
                                          </p:val>
                                        </p:tav>
                                      </p:tavLst>
                                    </p:anim>
                                    <p:anim calcmode="lin" valueType="num">
                                      <p:cBhvr additive="base">
                                        <p:cTn id="53" dur="500" fill="hold"/>
                                        <p:tgtEl>
                                          <p:spTgt spid="228369"/>
                                        </p:tgtEl>
                                        <p:attrNameLst>
                                          <p:attrName>ppt_y</p:attrName>
                                        </p:attrNameLst>
                                      </p:cBhvr>
                                      <p:tavLst>
                                        <p:tav tm="0">
                                          <p:val>
                                            <p:strVal val="#ppt_y"/>
                                          </p:val>
                                        </p:tav>
                                        <p:tav tm="100000">
                                          <p:val>
                                            <p:strVal val="#ppt_y"/>
                                          </p:val>
                                        </p:tav>
                                      </p:tavLst>
                                    </p:anim>
                                  </p:childTnLst>
                                </p:cTn>
                              </p:par>
                            </p:childTnLst>
                          </p:cTn>
                        </p:par>
                        <p:par>
                          <p:cTn id="54" fill="hold">
                            <p:stCondLst>
                              <p:cond delay="500"/>
                            </p:stCondLst>
                            <p:childTnLst>
                              <p:par>
                                <p:cTn id="55" presetID="1" presetClass="entr" presetSubtype="0" fill="hold" grpId="0" nodeType="afterEffect">
                                  <p:stCondLst>
                                    <p:cond delay="0"/>
                                  </p:stCondLst>
                                  <p:childTnLst>
                                    <p:set>
                                      <p:cBhvr>
                                        <p:cTn id="56" dur="1" fill="hold">
                                          <p:stCondLst>
                                            <p:cond delay="499"/>
                                          </p:stCondLst>
                                        </p:cTn>
                                        <p:tgtEl>
                                          <p:spTgt spid="228375"/>
                                        </p:tgtEl>
                                        <p:attrNameLst>
                                          <p:attrName>style.visibility</p:attrName>
                                        </p:attrNameLst>
                                      </p:cBhvr>
                                      <p:to>
                                        <p:strVal val="visible"/>
                                      </p:to>
                                    </p:set>
                                  </p:childTnLst>
                                </p:cTn>
                              </p:par>
                            </p:childTnLst>
                          </p:cTn>
                        </p:par>
                        <p:par>
                          <p:cTn id="57" fill="hold">
                            <p:stCondLst>
                              <p:cond delay="1000"/>
                            </p:stCondLst>
                            <p:childTnLst>
                              <p:par>
                                <p:cTn id="58" presetID="1" presetClass="entr" presetSubtype="0" fill="hold" grpId="0" nodeType="afterEffect">
                                  <p:stCondLst>
                                    <p:cond delay="0"/>
                                  </p:stCondLst>
                                  <p:childTnLst>
                                    <p:set>
                                      <p:cBhvr>
                                        <p:cTn id="59" dur="1" fill="hold">
                                          <p:stCondLst>
                                            <p:cond delay="499"/>
                                          </p:stCondLst>
                                        </p:cTn>
                                        <p:tgtEl>
                                          <p:spTgt spid="228376"/>
                                        </p:tgtEl>
                                        <p:attrNameLst>
                                          <p:attrName>style.visibility</p:attrName>
                                        </p:attrNameLst>
                                      </p:cBhvr>
                                      <p:to>
                                        <p:strVal val="visible"/>
                                      </p:to>
                                    </p:set>
                                  </p:childTnLst>
                                </p:cTn>
                              </p:par>
                            </p:childTnLst>
                          </p:cTn>
                        </p:par>
                        <p:par>
                          <p:cTn id="60" fill="hold">
                            <p:stCondLst>
                              <p:cond delay="1500"/>
                            </p:stCondLst>
                            <p:childTnLst>
                              <p:par>
                                <p:cTn id="61" presetID="1" presetClass="entr" presetSubtype="0" fill="hold" grpId="0" nodeType="afterEffect">
                                  <p:stCondLst>
                                    <p:cond delay="0"/>
                                  </p:stCondLst>
                                  <p:childTnLst>
                                    <p:set>
                                      <p:cBhvr>
                                        <p:cTn id="62" dur="1" fill="hold">
                                          <p:stCondLst>
                                            <p:cond delay="499"/>
                                          </p:stCondLst>
                                        </p:cTn>
                                        <p:tgtEl>
                                          <p:spTgt spid="2283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65" grpId="0" autoUpdateAnimBg="0"/>
      <p:bldP spid="228366" grpId="0" autoUpdateAnimBg="0"/>
      <p:bldP spid="228367" grpId="0" autoUpdateAnimBg="0"/>
      <p:bldP spid="228368" grpId="0" autoUpdateAnimBg="0"/>
      <p:bldP spid="228369" grpId="0" autoUpdateAnimBg="0"/>
      <p:bldP spid="228371" grpId="0" autoUpdateAnimBg="0"/>
      <p:bldP spid="228371" grpId="1" autoUpdateAnimBg="0"/>
      <p:bldP spid="228372" grpId="0" autoUpdateAnimBg="0"/>
      <p:bldP spid="228372" grpId="1" autoUpdateAnimBg="0"/>
      <p:bldP spid="228373" grpId="0" autoUpdateAnimBg="0"/>
      <p:bldP spid="228373" grpId="1" autoUpdateAnimBg="0"/>
      <p:bldP spid="228374" grpId="0" autoUpdateAnimBg="0"/>
      <p:bldP spid="228375" grpId="0" animBg="1"/>
      <p:bldP spid="228376" grpId="0" animBg="1"/>
      <p:bldP spid="22837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D0ED47F-2FA0-D044-A79F-4FDB6E08C429}" type="slidenum">
              <a:rPr lang="en-US" smtClean="0">
                <a:latin typeface="Times New Roman" charset="0"/>
              </a:rPr>
              <a:pPr/>
              <a:t>17</a:t>
            </a:fld>
            <a:endParaRPr lang="en-US" smtClean="0">
              <a:latin typeface="Times New Roman" charset="0"/>
            </a:endParaRPr>
          </a:p>
        </p:txBody>
      </p:sp>
      <p:sp>
        <p:nvSpPr>
          <p:cNvPr id="229400" name="Rectangle 24"/>
          <p:cNvSpPr>
            <a:spLocks noChangeArrowheads="1"/>
          </p:cNvSpPr>
          <p:nvPr/>
        </p:nvSpPr>
        <p:spPr bwMode="auto">
          <a:xfrm>
            <a:off x="5334000" y="4572000"/>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229408" name="Rectangle 32"/>
          <p:cNvSpPr>
            <a:spLocks noChangeArrowheads="1"/>
          </p:cNvSpPr>
          <p:nvPr/>
        </p:nvSpPr>
        <p:spPr bwMode="auto">
          <a:xfrm>
            <a:off x="5334000" y="5029200"/>
            <a:ext cx="1752600" cy="457200"/>
          </a:xfrm>
          <a:prstGeom prst="rect">
            <a:avLst/>
          </a:prstGeom>
          <a:solidFill>
            <a:srgbClr val="FF180C">
              <a:alpha val="96861"/>
            </a:srgbClr>
          </a:solidFill>
          <a:ln w="9525">
            <a:solidFill>
              <a:schemeClr val="tx1"/>
            </a:solidFill>
            <a:miter lim="800000"/>
            <a:headEnd/>
            <a:tailEnd/>
          </a:ln>
        </p:spPr>
        <p:txBody>
          <a:bodyPr wrap="none" anchor="ctr">
            <a:prstTxWarp prst="textNoShape">
              <a:avLst/>
            </a:prstTxWarp>
          </a:bodyPr>
          <a:lstStyle/>
          <a:p>
            <a:endParaRPr lang="en-US"/>
          </a:p>
        </p:txBody>
      </p:sp>
      <p:sp>
        <p:nvSpPr>
          <p:cNvPr id="31749" name="Rectangle 2"/>
          <p:cNvSpPr>
            <a:spLocks noGrp="1" noChangeArrowheads="1"/>
          </p:cNvSpPr>
          <p:nvPr>
            <p:ph type="title"/>
          </p:nvPr>
        </p:nvSpPr>
        <p:spPr>
          <a:xfrm>
            <a:off x="685800" y="457200"/>
            <a:ext cx="7772400" cy="1143000"/>
          </a:xfrm>
        </p:spPr>
        <p:txBody>
          <a:bodyPr/>
          <a:lstStyle/>
          <a:p>
            <a:pPr eaLnBrk="1" hangingPunct="1"/>
            <a:r>
              <a:rPr lang="en-US"/>
              <a:t>Smashing the Stack</a:t>
            </a:r>
          </a:p>
        </p:txBody>
      </p:sp>
      <p:sp>
        <p:nvSpPr>
          <p:cNvPr id="31750" name="Rectangle 3"/>
          <p:cNvSpPr>
            <a:spLocks noChangeArrowheads="1"/>
          </p:cNvSpPr>
          <p:nvPr/>
        </p:nvSpPr>
        <p:spPr bwMode="auto">
          <a:xfrm>
            <a:off x="5334000" y="3897313"/>
            <a:ext cx="1752600" cy="6858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1751" name="Rectangle 4"/>
          <p:cNvSpPr>
            <a:spLocks noChangeArrowheads="1"/>
          </p:cNvSpPr>
          <p:nvPr/>
        </p:nvSpPr>
        <p:spPr bwMode="auto">
          <a:xfrm>
            <a:off x="5334000" y="3211513"/>
            <a:ext cx="1752600" cy="6858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1752" name="Rectangle 5"/>
          <p:cNvSpPr>
            <a:spLocks noChangeArrowheads="1"/>
          </p:cNvSpPr>
          <p:nvPr/>
        </p:nvSpPr>
        <p:spPr bwMode="auto">
          <a:xfrm>
            <a:off x="4324350" y="5573713"/>
            <a:ext cx="1009650"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high </a:t>
            </a:r>
            <a:r>
              <a:rPr lang="en-US" sz="2000">
                <a:sym typeface="Symbol" charset="2"/>
              </a:rPr>
              <a:t></a:t>
            </a:r>
            <a:endParaRPr lang="en-US"/>
          </a:p>
        </p:txBody>
      </p:sp>
      <p:sp>
        <p:nvSpPr>
          <p:cNvPr id="31753" name="Rectangle 6"/>
          <p:cNvSpPr>
            <a:spLocks noChangeArrowheads="1"/>
          </p:cNvSpPr>
          <p:nvPr/>
        </p:nvSpPr>
        <p:spPr bwMode="auto">
          <a:xfrm>
            <a:off x="152400" y="2286000"/>
            <a:ext cx="4343400" cy="12954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r>
              <a:rPr lang="en-US" sz="3200" dirty="0"/>
              <a:t>What happens if </a:t>
            </a:r>
            <a:r>
              <a:rPr lang="en-US" sz="3200" dirty="0">
                <a:latin typeface="Times New Roman"/>
                <a:cs typeface="Times New Roman"/>
              </a:rPr>
              <a:t>buffer</a:t>
            </a:r>
            <a:r>
              <a:rPr lang="en-US" sz="3200" dirty="0"/>
              <a:t> overflows?</a:t>
            </a:r>
          </a:p>
        </p:txBody>
      </p:sp>
      <p:sp>
        <p:nvSpPr>
          <p:cNvPr id="229383" name="Rectangle 7"/>
          <p:cNvSpPr>
            <a:spLocks noChangeArrowheads="1"/>
          </p:cNvSpPr>
          <p:nvPr/>
        </p:nvSpPr>
        <p:spPr bwMode="auto">
          <a:xfrm>
            <a:off x="5334000" y="4572000"/>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229384" name="Rectangle 8"/>
          <p:cNvSpPr>
            <a:spLocks noChangeArrowheads="1"/>
          </p:cNvSpPr>
          <p:nvPr/>
        </p:nvSpPr>
        <p:spPr bwMode="auto">
          <a:xfrm>
            <a:off x="5334000" y="50403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1756" name="Rectangle 9"/>
          <p:cNvSpPr>
            <a:spLocks noChangeArrowheads="1"/>
          </p:cNvSpPr>
          <p:nvPr/>
        </p:nvSpPr>
        <p:spPr bwMode="auto">
          <a:xfrm>
            <a:off x="5334000" y="54975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1757" name="Rectangle 10"/>
          <p:cNvSpPr>
            <a:spLocks noChangeArrowheads="1"/>
          </p:cNvSpPr>
          <p:nvPr/>
        </p:nvSpPr>
        <p:spPr bwMode="auto">
          <a:xfrm>
            <a:off x="5334000" y="1763713"/>
            <a:ext cx="1752600" cy="685800"/>
          </a:xfrm>
          <a:prstGeom prst="rect">
            <a:avLst/>
          </a:prstGeom>
          <a:solidFill>
            <a:schemeClr val="bg2"/>
          </a:solidFill>
          <a:ln w="9525">
            <a:solidFill>
              <a:schemeClr val="tx1"/>
            </a:solidFill>
            <a:miter lim="800000"/>
            <a:headEnd/>
            <a:tailEnd/>
          </a:ln>
        </p:spPr>
        <p:txBody>
          <a:bodyPr wrap="none" anchor="ctr">
            <a:prstTxWarp prst="textNoShape">
              <a:avLst/>
            </a:prstTxWarp>
          </a:bodyPr>
          <a:lstStyle/>
          <a:p>
            <a:endParaRPr lang="en-US"/>
          </a:p>
        </p:txBody>
      </p:sp>
      <p:sp>
        <p:nvSpPr>
          <p:cNvPr id="31758" name="Rectangle 11"/>
          <p:cNvSpPr>
            <a:spLocks noChangeArrowheads="1"/>
          </p:cNvSpPr>
          <p:nvPr/>
        </p:nvSpPr>
        <p:spPr bwMode="auto">
          <a:xfrm>
            <a:off x="6096000" y="2559050"/>
            <a:ext cx="315913" cy="517525"/>
          </a:xfrm>
          <a:prstGeom prst="rect">
            <a:avLst/>
          </a:prstGeom>
          <a:noFill/>
          <a:ln w="9525">
            <a:noFill/>
            <a:miter lim="800000"/>
            <a:headEnd/>
            <a:tailEnd/>
          </a:ln>
        </p:spPr>
        <p:txBody>
          <a:bodyPr wrap="none">
            <a:prstTxWarp prst="textNoShape">
              <a:avLst/>
            </a:prstTxWarp>
            <a:spAutoFit/>
          </a:bodyPr>
          <a:lstStyle/>
          <a:p>
            <a:pPr algn="ctr">
              <a:lnSpc>
                <a:spcPct val="50000"/>
              </a:lnSpc>
            </a:pPr>
            <a:r>
              <a:rPr lang="en-US" b="1"/>
              <a:t>:</a:t>
            </a:r>
          </a:p>
          <a:p>
            <a:pPr algn="ctr">
              <a:lnSpc>
                <a:spcPct val="50000"/>
              </a:lnSpc>
            </a:pPr>
            <a:r>
              <a:rPr lang="en-US" b="1"/>
              <a:t>:</a:t>
            </a:r>
          </a:p>
        </p:txBody>
      </p:sp>
      <p:sp>
        <p:nvSpPr>
          <p:cNvPr id="229388" name="Rectangle 12"/>
          <p:cNvSpPr>
            <a:spLocks noChangeArrowheads="1"/>
          </p:cNvSpPr>
          <p:nvPr/>
        </p:nvSpPr>
        <p:spPr bwMode="auto">
          <a:xfrm>
            <a:off x="5718175" y="3962400"/>
            <a:ext cx="9636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buffer</a:t>
            </a:r>
          </a:p>
        </p:txBody>
      </p:sp>
      <p:sp>
        <p:nvSpPr>
          <p:cNvPr id="229389" name="Rectangle 13"/>
          <p:cNvSpPr>
            <a:spLocks noChangeArrowheads="1"/>
          </p:cNvSpPr>
          <p:nvPr/>
        </p:nvSpPr>
        <p:spPr bwMode="auto">
          <a:xfrm>
            <a:off x="6019800" y="5040313"/>
            <a:ext cx="3540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a</a:t>
            </a:r>
          </a:p>
        </p:txBody>
      </p:sp>
      <p:sp>
        <p:nvSpPr>
          <p:cNvPr id="229390" name="Rectangle 14"/>
          <p:cNvSpPr>
            <a:spLocks noChangeArrowheads="1"/>
          </p:cNvSpPr>
          <p:nvPr/>
        </p:nvSpPr>
        <p:spPr bwMode="auto">
          <a:xfrm>
            <a:off x="6019800" y="5497513"/>
            <a:ext cx="3540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a:t>
            </a:r>
          </a:p>
        </p:txBody>
      </p:sp>
      <p:sp>
        <p:nvSpPr>
          <p:cNvPr id="229391" name="Rectangle 15"/>
          <p:cNvSpPr>
            <a:spLocks noChangeArrowheads="1"/>
          </p:cNvSpPr>
          <p:nvPr/>
        </p:nvSpPr>
        <p:spPr bwMode="auto">
          <a:xfrm>
            <a:off x="7162800" y="4576763"/>
            <a:ext cx="1062038" cy="357187"/>
          </a:xfrm>
          <a:prstGeom prst="rect">
            <a:avLst/>
          </a:prstGeom>
          <a:noFill/>
          <a:ln w="9525">
            <a:noFill/>
            <a:miter lim="800000"/>
            <a:headEnd/>
            <a:tailEnd/>
          </a:ln>
        </p:spPr>
        <p:txBody>
          <a:bodyPr wrap="none">
            <a:prstTxWarp prst="textNoShape">
              <a:avLst/>
            </a:prstTxWarp>
            <a:spAutoFit/>
          </a:bodyPr>
          <a:lstStyle/>
          <a:p>
            <a:pPr>
              <a:lnSpc>
                <a:spcPct val="75000"/>
              </a:lnSpc>
              <a:buFont typeface="Symbol" charset="2"/>
              <a:buChar char="¬"/>
            </a:pPr>
            <a:r>
              <a:rPr lang="en-US" sz="2000"/>
              <a:t> </a:t>
            </a:r>
            <a:r>
              <a:rPr lang="en-US" sz="2000">
                <a:latin typeface="Times-Roman" charset="0"/>
              </a:rPr>
              <a:t>ret…</a:t>
            </a:r>
            <a:endParaRPr lang="en-US"/>
          </a:p>
        </p:txBody>
      </p:sp>
      <p:sp>
        <p:nvSpPr>
          <p:cNvPr id="31763" name="Rectangle 16"/>
          <p:cNvSpPr>
            <a:spLocks noChangeArrowheads="1"/>
          </p:cNvSpPr>
          <p:nvPr/>
        </p:nvSpPr>
        <p:spPr bwMode="auto">
          <a:xfrm>
            <a:off x="4446588" y="1687513"/>
            <a:ext cx="887412"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low </a:t>
            </a:r>
            <a:r>
              <a:rPr lang="en-US" sz="2000">
                <a:sym typeface="Symbol" charset="2"/>
              </a:rPr>
              <a:t></a:t>
            </a:r>
            <a:endParaRPr lang="en-US"/>
          </a:p>
        </p:txBody>
      </p:sp>
      <p:sp>
        <p:nvSpPr>
          <p:cNvPr id="229393" name="Rectangle 17"/>
          <p:cNvSpPr>
            <a:spLocks noChangeArrowheads="1"/>
          </p:cNvSpPr>
          <p:nvPr/>
        </p:nvSpPr>
        <p:spPr bwMode="auto">
          <a:xfrm>
            <a:off x="7181850" y="5497513"/>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9394" name="Rectangle 18"/>
          <p:cNvSpPr>
            <a:spLocks noChangeArrowheads="1"/>
          </p:cNvSpPr>
          <p:nvPr/>
        </p:nvSpPr>
        <p:spPr bwMode="auto">
          <a:xfrm>
            <a:off x="7162800" y="5040313"/>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9395" name="Rectangle 19"/>
          <p:cNvSpPr>
            <a:spLocks noChangeArrowheads="1"/>
          </p:cNvSpPr>
          <p:nvPr/>
        </p:nvSpPr>
        <p:spPr bwMode="auto">
          <a:xfrm>
            <a:off x="7162800" y="4541838"/>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9396" name="Rectangle 20"/>
          <p:cNvSpPr>
            <a:spLocks noChangeArrowheads="1"/>
          </p:cNvSpPr>
          <p:nvPr/>
        </p:nvSpPr>
        <p:spPr bwMode="auto">
          <a:xfrm>
            <a:off x="7162800" y="3856038"/>
            <a:ext cx="849313"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29399" name="Rectangle 23"/>
          <p:cNvSpPr>
            <a:spLocks noChangeArrowheads="1"/>
          </p:cNvSpPr>
          <p:nvPr/>
        </p:nvSpPr>
        <p:spPr bwMode="auto">
          <a:xfrm>
            <a:off x="5911850" y="4572000"/>
            <a:ext cx="5397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ret</a:t>
            </a:r>
          </a:p>
        </p:txBody>
      </p:sp>
      <p:sp>
        <p:nvSpPr>
          <p:cNvPr id="229397" name="Rectangle 21"/>
          <p:cNvSpPr>
            <a:spLocks noChangeArrowheads="1"/>
          </p:cNvSpPr>
          <p:nvPr/>
        </p:nvSpPr>
        <p:spPr bwMode="auto">
          <a:xfrm>
            <a:off x="5524500" y="4572000"/>
            <a:ext cx="13192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overflow</a:t>
            </a:r>
          </a:p>
        </p:txBody>
      </p:sp>
      <p:sp>
        <p:nvSpPr>
          <p:cNvPr id="229401" name="Rectangle 25"/>
          <p:cNvSpPr>
            <a:spLocks noChangeArrowheads="1"/>
          </p:cNvSpPr>
          <p:nvPr/>
        </p:nvSpPr>
        <p:spPr bwMode="auto">
          <a:xfrm>
            <a:off x="152400" y="3505200"/>
            <a:ext cx="4267200" cy="11430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r>
              <a:rPr lang="en-US" sz="3200"/>
              <a:t>Program “returns” to wrong location</a:t>
            </a:r>
          </a:p>
        </p:txBody>
      </p:sp>
      <p:sp>
        <p:nvSpPr>
          <p:cNvPr id="229402" name="Rectangle 26"/>
          <p:cNvSpPr>
            <a:spLocks noChangeArrowheads="1"/>
          </p:cNvSpPr>
          <p:nvPr/>
        </p:nvSpPr>
        <p:spPr bwMode="auto">
          <a:xfrm>
            <a:off x="8093075" y="4595813"/>
            <a:ext cx="822325" cy="357187"/>
          </a:xfrm>
          <a:prstGeom prst="rect">
            <a:avLst/>
          </a:prstGeom>
          <a:noFill/>
          <a:ln w="9525">
            <a:noFill/>
            <a:miter lim="800000"/>
            <a:headEnd/>
            <a:tailEnd/>
          </a:ln>
        </p:spPr>
        <p:txBody>
          <a:bodyPr wrap="none">
            <a:prstTxWarp prst="textNoShape">
              <a:avLst/>
            </a:prstTxWarp>
            <a:spAutoFit/>
          </a:bodyPr>
          <a:lstStyle/>
          <a:p>
            <a:pPr>
              <a:lnSpc>
                <a:spcPct val="75000"/>
              </a:lnSpc>
              <a:buFont typeface="Symbol" charset="2"/>
              <a:buNone/>
            </a:pPr>
            <a:r>
              <a:rPr lang="en-US" sz="2000"/>
              <a:t>NOT!</a:t>
            </a:r>
            <a:endParaRPr lang="en-US"/>
          </a:p>
        </p:txBody>
      </p:sp>
      <p:sp>
        <p:nvSpPr>
          <p:cNvPr id="229403" name="Line 27"/>
          <p:cNvSpPr>
            <a:spLocks noChangeShapeType="1"/>
          </p:cNvSpPr>
          <p:nvPr/>
        </p:nvSpPr>
        <p:spPr bwMode="auto">
          <a:xfrm flipH="1">
            <a:off x="4800600" y="4800600"/>
            <a:ext cx="533400"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29404" name="Line 28"/>
          <p:cNvSpPr>
            <a:spLocks noChangeShapeType="1"/>
          </p:cNvSpPr>
          <p:nvPr/>
        </p:nvSpPr>
        <p:spPr bwMode="auto">
          <a:xfrm flipV="1">
            <a:off x="4800600" y="2819400"/>
            <a:ext cx="0" cy="198120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29405" name="Line 29"/>
          <p:cNvSpPr>
            <a:spLocks noChangeShapeType="1"/>
          </p:cNvSpPr>
          <p:nvPr/>
        </p:nvSpPr>
        <p:spPr bwMode="auto">
          <a:xfrm>
            <a:off x="4800600" y="2819400"/>
            <a:ext cx="5334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229406" name="Rectangle 30"/>
          <p:cNvSpPr>
            <a:spLocks noChangeArrowheads="1"/>
          </p:cNvSpPr>
          <p:nvPr/>
        </p:nvSpPr>
        <p:spPr bwMode="auto">
          <a:xfrm>
            <a:off x="5334000" y="2590800"/>
            <a:ext cx="663575" cy="517525"/>
          </a:xfrm>
          <a:prstGeom prst="rect">
            <a:avLst/>
          </a:prstGeom>
          <a:noFill/>
          <a:ln w="9525">
            <a:noFill/>
            <a:miter lim="800000"/>
            <a:headEnd/>
            <a:tailEnd/>
          </a:ln>
        </p:spPr>
        <p:txBody>
          <a:bodyPr wrap="none">
            <a:prstTxWarp prst="textNoShape">
              <a:avLst/>
            </a:prstTxWarp>
            <a:spAutoFit/>
          </a:bodyPr>
          <a:lstStyle/>
          <a:p>
            <a:r>
              <a:rPr lang="en-US"/>
              <a:t>???</a:t>
            </a:r>
          </a:p>
        </p:txBody>
      </p:sp>
      <p:sp>
        <p:nvSpPr>
          <p:cNvPr id="229407" name="Rectangle 31"/>
          <p:cNvSpPr>
            <a:spLocks noChangeArrowheads="1"/>
          </p:cNvSpPr>
          <p:nvPr/>
        </p:nvSpPr>
        <p:spPr bwMode="auto">
          <a:xfrm>
            <a:off x="152400" y="4648200"/>
            <a:ext cx="4267200" cy="7620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r>
              <a:rPr lang="en-US" sz="3200" dirty="0"/>
              <a:t>A crash is likely</a:t>
            </a:r>
          </a:p>
        </p:txBody>
      </p:sp>
      <p:sp>
        <p:nvSpPr>
          <p:cNvPr id="229409" name="Rectangle 33"/>
          <p:cNvSpPr>
            <a:spLocks noChangeArrowheads="1"/>
          </p:cNvSpPr>
          <p:nvPr/>
        </p:nvSpPr>
        <p:spPr bwMode="auto">
          <a:xfrm>
            <a:off x="5538788" y="5029200"/>
            <a:ext cx="1319212"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overflow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1" fill="hold" grpId="0" nodeType="clickEffect">
                                  <p:stCondLst>
                                    <p:cond delay="0"/>
                                  </p:stCondLst>
                                  <p:childTnLst>
                                    <p:set>
                                      <p:cBhvr>
                                        <p:cTn id="6" dur="1" fill="hold">
                                          <p:stCondLst>
                                            <p:cond delay="499"/>
                                          </p:stCondLst>
                                        </p:cTn>
                                        <p:tgtEl>
                                          <p:spTgt spid="229390"/>
                                        </p:tgtEl>
                                        <p:attrNameLst>
                                          <p:attrName>style.visibility</p:attrName>
                                        </p:attrNameLst>
                                      </p:cBhvr>
                                      <p:to>
                                        <p:strVal val="visible"/>
                                      </p:to>
                                    </p:set>
                                  </p:childTnLst>
                                </p:cTn>
                              </p:par>
                            </p:childTnLst>
                          </p:cTn>
                        </p:par>
                        <p:par>
                          <p:cTn id="7" fill="hold">
                            <p:stCondLst>
                              <p:cond delay="500"/>
                            </p:stCondLst>
                            <p:childTnLst>
                              <p:par>
                                <p:cTn id="8" presetID="2" presetClass="entr" presetSubtype="2" fill="hold" grpId="0" nodeType="afterEffect">
                                  <p:stCondLst>
                                    <p:cond delay="0"/>
                                  </p:stCondLst>
                                  <p:childTnLst>
                                    <p:set>
                                      <p:cBhvr>
                                        <p:cTn id="9" dur="1" fill="hold">
                                          <p:stCondLst>
                                            <p:cond delay="0"/>
                                          </p:stCondLst>
                                        </p:cTn>
                                        <p:tgtEl>
                                          <p:spTgt spid="229393"/>
                                        </p:tgtEl>
                                        <p:attrNameLst>
                                          <p:attrName>style.visibility</p:attrName>
                                        </p:attrNameLst>
                                      </p:cBhvr>
                                      <p:to>
                                        <p:strVal val="visible"/>
                                      </p:to>
                                    </p:set>
                                    <p:anim calcmode="lin" valueType="num">
                                      <p:cBhvr additive="base">
                                        <p:cTn id="10" dur="500" fill="hold"/>
                                        <p:tgtEl>
                                          <p:spTgt spid="229393"/>
                                        </p:tgtEl>
                                        <p:attrNameLst>
                                          <p:attrName>ppt_x</p:attrName>
                                        </p:attrNameLst>
                                      </p:cBhvr>
                                      <p:tavLst>
                                        <p:tav tm="0">
                                          <p:val>
                                            <p:strVal val="1+#ppt_w/2"/>
                                          </p:val>
                                        </p:tav>
                                        <p:tav tm="100000">
                                          <p:val>
                                            <p:strVal val="#ppt_x"/>
                                          </p:val>
                                        </p:tav>
                                      </p:tavLst>
                                    </p:anim>
                                    <p:anim calcmode="lin" valueType="num">
                                      <p:cBhvr additive="base">
                                        <p:cTn id="11" dur="500" fill="hold"/>
                                        <p:tgtEl>
                                          <p:spTgt spid="229393"/>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499"/>
                                          </p:stCondLst>
                                        </p:cTn>
                                        <p:tgtEl>
                                          <p:spTgt spid="229393"/>
                                        </p:tgtEl>
                                        <p:attrNameLst>
                                          <p:attrName>style.visibility</p:attrName>
                                        </p:attrNameLst>
                                      </p:cBhvr>
                                      <p:to>
                                        <p:strVal val="hidden"/>
                                      </p:to>
                                    </p:set>
                                  </p:childTnLst>
                                </p:cTn>
                              </p:par>
                            </p:childTnLst>
                          </p:cTn>
                        </p:par>
                        <p:par>
                          <p:cTn id="16" fill="hold">
                            <p:stCondLst>
                              <p:cond delay="500"/>
                            </p:stCondLst>
                            <p:childTnLst>
                              <p:par>
                                <p:cTn id="17" presetID="1" presetClass="entr" presetSubtype="1" fill="hold" grpId="0" nodeType="afterEffect">
                                  <p:stCondLst>
                                    <p:cond delay="0"/>
                                  </p:stCondLst>
                                  <p:childTnLst>
                                    <p:set>
                                      <p:cBhvr>
                                        <p:cTn id="18" dur="1" fill="hold">
                                          <p:stCondLst>
                                            <p:cond delay="499"/>
                                          </p:stCondLst>
                                        </p:cTn>
                                        <p:tgtEl>
                                          <p:spTgt spid="229389"/>
                                        </p:tgtEl>
                                        <p:attrNameLst>
                                          <p:attrName>style.visibility</p:attrName>
                                        </p:attrNameLst>
                                      </p:cBhvr>
                                      <p:to>
                                        <p:strVal val="visible"/>
                                      </p:to>
                                    </p:set>
                                  </p:childTnLst>
                                </p:cTn>
                              </p:par>
                            </p:childTnLst>
                          </p:cTn>
                        </p:par>
                        <p:par>
                          <p:cTn id="19" fill="hold">
                            <p:stCondLst>
                              <p:cond delay="1000"/>
                            </p:stCondLst>
                            <p:childTnLst>
                              <p:par>
                                <p:cTn id="20" presetID="2" presetClass="entr" presetSubtype="2" fill="hold" grpId="0" nodeType="afterEffect">
                                  <p:stCondLst>
                                    <p:cond delay="0"/>
                                  </p:stCondLst>
                                  <p:childTnLst>
                                    <p:set>
                                      <p:cBhvr>
                                        <p:cTn id="21" dur="1" fill="hold">
                                          <p:stCondLst>
                                            <p:cond delay="0"/>
                                          </p:stCondLst>
                                        </p:cTn>
                                        <p:tgtEl>
                                          <p:spTgt spid="229394"/>
                                        </p:tgtEl>
                                        <p:attrNameLst>
                                          <p:attrName>style.visibility</p:attrName>
                                        </p:attrNameLst>
                                      </p:cBhvr>
                                      <p:to>
                                        <p:strVal val="visible"/>
                                      </p:to>
                                    </p:set>
                                    <p:anim calcmode="lin" valueType="num">
                                      <p:cBhvr additive="base">
                                        <p:cTn id="22" dur="500" fill="hold"/>
                                        <p:tgtEl>
                                          <p:spTgt spid="229394"/>
                                        </p:tgtEl>
                                        <p:attrNameLst>
                                          <p:attrName>ppt_x</p:attrName>
                                        </p:attrNameLst>
                                      </p:cBhvr>
                                      <p:tavLst>
                                        <p:tav tm="0">
                                          <p:val>
                                            <p:strVal val="1+#ppt_w/2"/>
                                          </p:val>
                                        </p:tav>
                                        <p:tav tm="100000">
                                          <p:val>
                                            <p:strVal val="#ppt_x"/>
                                          </p:val>
                                        </p:tav>
                                      </p:tavLst>
                                    </p:anim>
                                    <p:anim calcmode="lin" valueType="num">
                                      <p:cBhvr additive="base">
                                        <p:cTn id="23" dur="500" fill="hold"/>
                                        <p:tgtEl>
                                          <p:spTgt spid="22939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499"/>
                                          </p:stCondLst>
                                        </p:cTn>
                                        <p:tgtEl>
                                          <p:spTgt spid="229394"/>
                                        </p:tgtEl>
                                        <p:attrNameLst>
                                          <p:attrName>style.visibility</p:attrName>
                                        </p:attrNameLst>
                                      </p:cBhvr>
                                      <p:to>
                                        <p:strVal val="hidden"/>
                                      </p:to>
                                    </p:set>
                                  </p:childTnLst>
                                </p:cTn>
                              </p:par>
                            </p:childTnLst>
                          </p:cTn>
                        </p:par>
                        <p:par>
                          <p:cTn id="28" fill="hold">
                            <p:stCondLst>
                              <p:cond delay="500"/>
                            </p:stCondLst>
                            <p:childTnLst>
                              <p:par>
                                <p:cTn id="29" presetID="1" presetClass="entr" presetSubtype="1" fill="hold" grpId="0" nodeType="afterEffect">
                                  <p:stCondLst>
                                    <p:cond delay="0"/>
                                  </p:stCondLst>
                                  <p:childTnLst>
                                    <p:set>
                                      <p:cBhvr>
                                        <p:cTn id="30" dur="1" fill="hold">
                                          <p:stCondLst>
                                            <p:cond delay="499"/>
                                          </p:stCondLst>
                                        </p:cTn>
                                        <p:tgtEl>
                                          <p:spTgt spid="229399"/>
                                        </p:tgtEl>
                                        <p:attrNameLst>
                                          <p:attrName>style.visibility</p:attrName>
                                        </p:attrNameLst>
                                      </p:cBhvr>
                                      <p:to>
                                        <p:strVal val="visible"/>
                                      </p:to>
                                    </p:set>
                                  </p:childTnLst>
                                </p:cTn>
                              </p:par>
                            </p:childTnLst>
                          </p:cTn>
                        </p:par>
                        <p:par>
                          <p:cTn id="31" fill="hold">
                            <p:stCondLst>
                              <p:cond delay="1000"/>
                            </p:stCondLst>
                            <p:childTnLst>
                              <p:par>
                                <p:cTn id="32" presetID="2" presetClass="entr" presetSubtype="2" fill="hold" grpId="0" nodeType="afterEffect">
                                  <p:stCondLst>
                                    <p:cond delay="0"/>
                                  </p:stCondLst>
                                  <p:childTnLst>
                                    <p:set>
                                      <p:cBhvr>
                                        <p:cTn id="33" dur="1" fill="hold">
                                          <p:stCondLst>
                                            <p:cond delay="0"/>
                                          </p:stCondLst>
                                        </p:cTn>
                                        <p:tgtEl>
                                          <p:spTgt spid="229395"/>
                                        </p:tgtEl>
                                        <p:attrNameLst>
                                          <p:attrName>style.visibility</p:attrName>
                                        </p:attrNameLst>
                                      </p:cBhvr>
                                      <p:to>
                                        <p:strVal val="visible"/>
                                      </p:to>
                                    </p:set>
                                    <p:anim calcmode="lin" valueType="num">
                                      <p:cBhvr additive="base">
                                        <p:cTn id="34" dur="500" fill="hold"/>
                                        <p:tgtEl>
                                          <p:spTgt spid="229395"/>
                                        </p:tgtEl>
                                        <p:attrNameLst>
                                          <p:attrName>ppt_x</p:attrName>
                                        </p:attrNameLst>
                                      </p:cBhvr>
                                      <p:tavLst>
                                        <p:tav tm="0">
                                          <p:val>
                                            <p:strVal val="1+#ppt_w/2"/>
                                          </p:val>
                                        </p:tav>
                                        <p:tav tm="100000">
                                          <p:val>
                                            <p:strVal val="#ppt_x"/>
                                          </p:val>
                                        </p:tav>
                                      </p:tavLst>
                                    </p:anim>
                                    <p:anim calcmode="lin" valueType="num">
                                      <p:cBhvr additive="base">
                                        <p:cTn id="35" dur="500" fill="hold"/>
                                        <p:tgtEl>
                                          <p:spTgt spid="22939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499"/>
                                          </p:stCondLst>
                                        </p:cTn>
                                        <p:tgtEl>
                                          <p:spTgt spid="229395"/>
                                        </p:tgtEl>
                                        <p:attrNameLst>
                                          <p:attrName>style.visibility</p:attrName>
                                        </p:attrNameLst>
                                      </p:cBhvr>
                                      <p:to>
                                        <p:strVal val="hidden"/>
                                      </p:to>
                                    </p:set>
                                  </p:childTnLst>
                                </p:cTn>
                              </p:par>
                            </p:childTnLst>
                          </p:cTn>
                        </p:par>
                        <p:par>
                          <p:cTn id="40" fill="hold">
                            <p:stCondLst>
                              <p:cond delay="500"/>
                            </p:stCondLst>
                            <p:childTnLst>
                              <p:par>
                                <p:cTn id="41" presetID="1" presetClass="entr" presetSubtype="1" fill="hold" grpId="0" nodeType="afterEffect">
                                  <p:stCondLst>
                                    <p:cond delay="0"/>
                                  </p:stCondLst>
                                  <p:childTnLst>
                                    <p:set>
                                      <p:cBhvr>
                                        <p:cTn id="42" dur="1" fill="hold">
                                          <p:stCondLst>
                                            <p:cond delay="499"/>
                                          </p:stCondLst>
                                        </p:cTn>
                                        <p:tgtEl>
                                          <p:spTgt spid="229388"/>
                                        </p:tgtEl>
                                        <p:attrNameLst>
                                          <p:attrName>style.visibility</p:attrName>
                                        </p:attrNameLst>
                                      </p:cBhvr>
                                      <p:to>
                                        <p:strVal val="visible"/>
                                      </p:to>
                                    </p:set>
                                  </p:childTnLst>
                                </p:cTn>
                              </p:par>
                            </p:childTnLst>
                          </p:cTn>
                        </p:par>
                        <p:par>
                          <p:cTn id="43" fill="hold">
                            <p:stCondLst>
                              <p:cond delay="1000"/>
                            </p:stCondLst>
                            <p:childTnLst>
                              <p:par>
                                <p:cTn id="44" presetID="2" presetClass="entr" presetSubtype="2" fill="hold" grpId="0" nodeType="afterEffect">
                                  <p:stCondLst>
                                    <p:cond delay="0"/>
                                  </p:stCondLst>
                                  <p:childTnLst>
                                    <p:set>
                                      <p:cBhvr>
                                        <p:cTn id="45" dur="1" fill="hold">
                                          <p:stCondLst>
                                            <p:cond delay="0"/>
                                          </p:stCondLst>
                                        </p:cTn>
                                        <p:tgtEl>
                                          <p:spTgt spid="229396"/>
                                        </p:tgtEl>
                                        <p:attrNameLst>
                                          <p:attrName>style.visibility</p:attrName>
                                        </p:attrNameLst>
                                      </p:cBhvr>
                                      <p:to>
                                        <p:strVal val="visible"/>
                                      </p:to>
                                    </p:set>
                                    <p:anim calcmode="lin" valueType="num">
                                      <p:cBhvr additive="base">
                                        <p:cTn id="46" dur="500" fill="hold"/>
                                        <p:tgtEl>
                                          <p:spTgt spid="229396"/>
                                        </p:tgtEl>
                                        <p:attrNameLst>
                                          <p:attrName>ppt_x</p:attrName>
                                        </p:attrNameLst>
                                      </p:cBhvr>
                                      <p:tavLst>
                                        <p:tav tm="0">
                                          <p:val>
                                            <p:strVal val="1+#ppt_w/2"/>
                                          </p:val>
                                        </p:tav>
                                        <p:tav tm="100000">
                                          <p:val>
                                            <p:strVal val="#ppt_x"/>
                                          </p:val>
                                        </p:tav>
                                      </p:tavLst>
                                    </p:anim>
                                    <p:anim calcmode="lin" valueType="num">
                                      <p:cBhvr additive="base">
                                        <p:cTn id="47" dur="500" fill="hold"/>
                                        <p:tgtEl>
                                          <p:spTgt spid="229396"/>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499"/>
                                          </p:stCondLst>
                                        </p:cTn>
                                        <p:tgtEl>
                                          <p:spTgt spid="229399"/>
                                        </p:tgtEl>
                                        <p:attrNameLst>
                                          <p:attrName>style.visibility</p:attrName>
                                        </p:attrNameLst>
                                      </p:cBhvr>
                                      <p:to>
                                        <p:strVal val="hidden"/>
                                      </p:to>
                                    </p:set>
                                  </p:childTnLst>
                                </p:cTn>
                              </p:par>
                            </p:childTnLst>
                          </p:cTn>
                        </p:par>
                        <p:par>
                          <p:cTn id="52" fill="hold">
                            <p:stCondLst>
                              <p:cond delay="500"/>
                            </p:stCondLst>
                            <p:childTnLst>
                              <p:par>
                                <p:cTn id="53" presetID="1" presetClass="entr" presetSubtype="1" fill="hold" grpId="0" nodeType="afterEffect">
                                  <p:stCondLst>
                                    <p:cond delay="0"/>
                                  </p:stCondLst>
                                  <p:childTnLst>
                                    <p:set>
                                      <p:cBhvr>
                                        <p:cTn id="54" dur="1" fill="hold">
                                          <p:stCondLst>
                                            <p:cond delay="499"/>
                                          </p:stCondLst>
                                        </p:cTn>
                                        <p:tgtEl>
                                          <p:spTgt spid="229397"/>
                                        </p:tgtEl>
                                        <p:attrNameLst>
                                          <p:attrName>style.visibility</p:attrName>
                                        </p:attrNameLst>
                                      </p:cBhvr>
                                      <p:to>
                                        <p:strVal val="visible"/>
                                      </p:to>
                                    </p:set>
                                  </p:childTnLst>
                                </p:cTn>
                              </p:par>
                            </p:childTnLst>
                          </p:cTn>
                        </p:par>
                        <p:par>
                          <p:cTn id="55" fill="hold">
                            <p:stCondLst>
                              <p:cond delay="1000"/>
                            </p:stCondLst>
                            <p:childTnLst>
                              <p:par>
                                <p:cTn id="56" presetID="1" presetClass="entr" presetSubtype="0" fill="hold" grpId="0" nodeType="afterEffect">
                                  <p:stCondLst>
                                    <p:cond delay="0"/>
                                  </p:stCondLst>
                                  <p:childTnLst>
                                    <p:set>
                                      <p:cBhvr>
                                        <p:cTn id="57" dur="1" fill="hold">
                                          <p:stCondLst>
                                            <p:cond delay="499"/>
                                          </p:stCondLst>
                                        </p:cTn>
                                        <p:tgtEl>
                                          <p:spTgt spid="229400"/>
                                        </p:tgtEl>
                                        <p:attrNameLst>
                                          <p:attrName>style.visibility</p:attrName>
                                        </p:attrNameLst>
                                      </p:cBhvr>
                                      <p:to>
                                        <p:strVal val="visible"/>
                                      </p:to>
                                    </p:set>
                                  </p:childTnLst>
                                </p:cTn>
                              </p:par>
                            </p:childTnLst>
                          </p:cTn>
                        </p:par>
                        <p:par>
                          <p:cTn id="58" fill="hold">
                            <p:stCondLst>
                              <p:cond delay="1500"/>
                            </p:stCondLst>
                            <p:childTnLst>
                              <p:par>
                                <p:cTn id="59" presetID="1" presetClass="exit" presetSubtype="0" fill="hold" grpId="0" nodeType="afterEffect">
                                  <p:stCondLst>
                                    <p:cond delay="0"/>
                                  </p:stCondLst>
                                  <p:childTnLst>
                                    <p:set>
                                      <p:cBhvr>
                                        <p:cTn id="60" dur="1" fill="hold">
                                          <p:stCondLst>
                                            <p:cond delay="499"/>
                                          </p:stCondLst>
                                        </p:cTn>
                                        <p:tgtEl>
                                          <p:spTgt spid="229383"/>
                                        </p:tgtEl>
                                        <p:attrNameLst>
                                          <p:attrName>style.visibility</p:attrName>
                                        </p:attrNameLst>
                                      </p:cBhvr>
                                      <p:to>
                                        <p:strVal val="hidden"/>
                                      </p:to>
                                    </p:set>
                                  </p:childTnLst>
                                </p:cTn>
                              </p:par>
                            </p:childTnLst>
                          </p:cTn>
                        </p:par>
                        <p:par>
                          <p:cTn id="61" fill="hold">
                            <p:stCondLst>
                              <p:cond delay="2000"/>
                            </p:stCondLst>
                            <p:childTnLst>
                              <p:par>
                                <p:cTn id="62" presetID="1" presetClass="exit" presetSubtype="0" fill="hold" grpId="1" nodeType="afterEffect">
                                  <p:stCondLst>
                                    <p:cond delay="0"/>
                                  </p:stCondLst>
                                  <p:childTnLst>
                                    <p:set>
                                      <p:cBhvr>
                                        <p:cTn id="63" dur="1" fill="hold">
                                          <p:stCondLst>
                                            <p:cond delay="499"/>
                                          </p:stCondLst>
                                        </p:cTn>
                                        <p:tgtEl>
                                          <p:spTgt spid="229389"/>
                                        </p:tgtEl>
                                        <p:attrNameLst>
                                          <p:attrName>style.visibility</p:attrName>
                                        </p:attrNameLst>
                                      </p:cBhvr>
                                      <p:to>
                                        <p:strVal val="hidden"/>
                                      </p:to>
                                    </p:set>
                                  </p:childTnLst>
                                </p:cTn>
                              </p:par>
                            </p:childTnLst>
                          </p:cTn>
                        </p:par>
                        <p:par>
                          <p:cTn id="64" fill="hold">
                            <p:stCondLst>
                              <p:cond delay="2500"/>
                            </p:stCondLst>
                            <p:childTnLst>
                              <p:par>
                                <p:cTn id="65" presetID="1" presetClass="entr" presetSubtype="1" fill="hold" grpId="0" nodeType="afterEffect">
                                  <p:stCondLst>
                                    <p:cond delay="0"/>
                                  </p:stCondLst>
                                  <p:childTnLst>
                                    <p:set>
                                      <p:cBhvr>
                                        <p:cTn id="66" dur="1" fill="hold">
                                          <p:stCondLst>
                                            <p:cond delay="499"/>
                                          </p:stCondLst>
                                        </p:cTn>
                                        <p:tgtEl>
                                          <p:spTgt spid="229409"/>
                                        </p:tgtEl>
                                        <p:attrNameLst>
                                          <p:attrName>style.visibility</p:attrName>
                                        </p:attrNameLst>
                                      </p:cBhvr>
                                      <p:to>
                                        <p:strVal val="visible"/>
                                      </p:to>
                                    </p:set>
                                  </p:childTnLst>
                                </p:cTn>
                              </p:par>
                            </p:childTnLst>
                          </p:cTn>
                        </p:par>
                        <p:par>
                          <p:cTn id="67" fill="hold">
                            <p:stCondLst>
                              <p:cond delay="3000"/>
                            </p:stCondLst>
                            <p:childTnLst>
                              <p:par>
                                <p:cTn id="68" presetID="1" presetClass="entr" presetSubtype="0" fill="hold" grpId="0" nodeType="afterEffect">
                                  <p:stCondLst>
                                    <p:cond delay="0"/>
                                  </p:stCondLst>
                                  <p:childTnLst>
                                    <p:set>
                                      <p:cBhvr>
                                        <p:cTn id="69" dur="1" fill="hold">
                                          <p:stCondLst>
                                            <p:cond delay="499"/>
                                          </p:stCondLst>
                                        </p:cTn>
                                        <p:tgtEl>
                                          <p:spTgt spid="229408"/>
                                        </p:tgtEl>
                                        <p:attrNameLst>
                                          <p:attrName>style.visibility</p:attrName>
                                        </p:attrNameLst>
                                      </p:cBhvr>
                                      <p:to>
                                        <p:strVal val="visible"/>
                                      </p:to>
                                    </p:set>
                                  </p:childTnLst>
                                </p:cTn>
                              </p:par>
                            </p:childTnLst>
                          </p:cTn>
                        </p:par>
                        <p:par>
                          <p:cTn id="70" fill="hold">
                            <p:stCondLst>
                              <p:cond delay="3500"/>
                            </p:stCondLst>
                            <p:childTnLst>
                              <p:par>
                                <p:cTn id="71" presetID="1" presetClass="exit" presetSubtype="0" fill="hold" grpId="0" nodeType="afterEffect">
                                  <p:stCondLst>
                                    <p:cond delay="0"/>
                                  </p:stCondLst>
                                  <p:childTnLst>
                                    <p:set>
                                      <p:cBhvr>
                                        <p:cTn id="72" dur="1" fill="hold">
                                          <p:stCondLst>
                                            <p:cond delay="499"/>
                                          </p:stCondLst>
                                        </p:cTn>
                                        <p:tgtEl>
                                          <p:spTgt spid="229384"/>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229391"/>
                                        </p:tgtEl>
                                        <p:attrNameLst>
                                          <p:attrName>style.visibility</p:attrName>
                                        </p:attrNameLst>
                                      </p:cBhvr>
                                      <p:to>
                                        <p:strVal val="visible"/>
                                      </p:to>
                                    </p:set>
                                    <p:anim calcmode="lin" valueType="num">
                                      <p:cBhvr additive="base">
                                        <p:cTn id="77" dur="500" fill="hold"/>
                                        <p:tgtEl>
                                          <p:spTgt spid="229391"/>
                                        </p:tgtEl>
                                        <p:attrNameLst>
                                          <p:attrName>ppt_x</p:attrName>
                                        </p:attrNameLst>
                                      </p:cBhvr>
                                      <p:tavLst>
                                        <p:tav tm="0">
                                          <p:val>
                                            <p:strVal val="1+#ppt_w/2"/>
                                          </p:val>
                                        </p:tav>
                                        <p:tav tm="100000">
                                          <p:val>
                                            <p:strVal val="#ppt_x"/>
                                          </p:val>
                                        </p:tav>
                                      </p:tavLst>
                                    </p:anim>
                                    <p:anim calcmode="lin" valueType="num">
                                      <p:cBhvr additive="base">
                                        <p:cTn id="78" dur="500" fill="hold"/>
                                        <p:tgtEl>
                                          <p:spTgt spid="229391"/>
                                        </p:tgtEl>
                                        <p:attrNameLst>
                                          <p:attrName>ppt_y</p:attrName>
                                        </p:attrNameLst>
                                      </p:cBhvr>
                                      <p:tavLst>
                                        <p:tav tm="0">
                                          <p:val>
                                            <p:strVal val="#ppt_y"/>
                                          </p:val>
                                        </p:tav>
                                        <p:tav tm="100000">
                                          <p:val>
                                            <p:strVal val="#ppt_y"/>
                                          </p:val>
                                        </p:tav>
                                      </p:tavLst>
                                    </p:anim>
                                  </p:childTnLst>
                                </p:cTn>
                              </p:par>
                            </p:childTnLst>
                          </p:cTn>
                        </p:par>
                        <p:par>
                          <p:cTn id="79" fill="hold">
                            <p:stCondLst>
                              <p:cond delay="500"/>
                            </p:stCondLst>
                            <p:childTnLst>
                              <p:par>
                                <p:cTn id="80" presetID="2" presetClass="entr" presetSubtype="2" fill="hold" grpId="0" nodeType="afterEffect">
                                  <p:stCondLst>
                                    <p:cond delay="2000"/>
                                  </p:stCondLst>
                                  <p:childTnLst>
                                    <p:set>
                                      <p:cBhvr>
                                        <p:cTn id="81" dur="1" fill="hold">
                                          <p:stCondLst>
                                            <p:cond delay="0"/>
                                          </p:stCondLst>
                                        </p:cTn>
                                        <p:tgtEl>
                                          <p:spTgt spid="229402"/>
                                        </p:tgtEl>
                                        <p:attrNameLst>
                                          <p:attrName>style.visibility</p:attrName>
                                        </p:attrNameLst>
                                      </p:cBhvr>
                                      <p:to>
                                        <p:strVal val="visible"/>
                                      </p:to>
                                    </p:set>
                                    <p:anim calcmode="lin" valueType="num">
                                      <p:cBhvr additive="base">
                                        <p:cTn id="82" dur="500" fill="hold"/>
                                        <p:tgtEl>
                                          <p:spTgt spid="229402"/>
                                        </p:tgtEl>
                                        <p:attrNameLst>
                                          <p:attrName>ppt_x</p:attrName>
                                        </p:attrNameLst>
                                      </p:cBhvr>
                                      <p:tavLst>
                                        <p:tav tm="0">
                                          <p:val>
                                            <p:strVal val="1+#ppt_w/2"/>
                                          </p:val>
                                        </p:tav>
                                        <p:tav tm="100000">
                                          <p:val>
                                            <p:strVal val="#ppt_x"/>
                                          </p:val>
                                        </p:tav>
                                      </p:tavLst>
                                    </p:anim>
                                    <p:anim calcmode="lin" valueType="num">
                                      <p:cBhvr additive="base">
                                        <p:cTn id="83" dur="500" fill="hold"/>
                                        <p:tgtEl>
                                          <p:spTgt spid="229402"/>
                                        </p:tgtEl>
                                        <p:attrNameLst>
                                          <p:attrName>ppt_y</p:attrName>
                                        </p:attrNameLst>
                                      </p:cBhvr>
                                      <p:tavLst>
                                        <p:tav tm="0">
                                          <p:val>
                                            <p:strVal val="#ppt_y"/>
                                          </p:val>
                                        </p:tav>
                                        <p:tav tm="100000">
                                          <p:val>
                                            <p:strVal val="#ppt_y"/>
                                          </p:val>
                                        </p:tav>
                                      </p:tavLst>
                                    </p:anim>
                                  </p:childTnLst>
                                </p:cTn>
                              </p:par>
                            </p:childTnLst>
                          </p:cTn>
                        </p:par>
                        <p:par>
                          <p:cTn id="84" fill="hold">
                            <p:stCondLst>
                              <p:cond delay="3000"/>
                            </p:stCondLst>
                            <p:childTnLst>
                              <p:par>
                                <p:cTn id="85" presetID="1" presetClass="entr" presetSubtype="0" fill="hold" grpId="0" nodeType="afterEffect">
                                  <p:stCondLst>
                                    <p:cond delay="0"/>
                                  </p:stCondLst>
                                  <p:childTnLst>
                                    <p:set>
                                      <p:cBhvr>
                                        <p:cTn id="86" dur="1" fill="hold">
                                          <p:stCondLst>
                                            <p:cond delay="499"/>
                                          </p:stCondLst>
                                        </p:cTn>
                                        <p:tgtEl>
                                          <p:spTgt spid="229403"/>
                                        </p:tgtEl>
                                        <p:attrNameLst>
                                          <p:attrName>style.visibility</p:attrName>
                                        </p:attrNameLst>
                                      </p:cBhvr>
                                      <p:to>
                                        <p:strVal val="visible"/>
                                      </p:to>
                                    </p:set>
                                  </p:childTnLst>
                                </p:cTn>
                              </p:par>
                            </p:childTnLst>
                          </p:cTn>
                        </p:par>
                        <p:par>
                          <p:cTn id="87" fill="hold">
                            <p:stCondLst>
                              <p:cond delay="3500"/>
                            </p:stCondLst>
                            <p:childTnLst>
                              <p:par>
                                <p:cTn id="88" presetID="1" presetClass="entr" presetSubtype="0" fill="hold" grpId="0" nodeType="afterEffect">
                                  <p:stCondLst>
                                    <p:cond delay="0"/>
                                  </p:stCondLst>
                                  <p:childTnLst>
                                    <p:set>
                                      <p:cBhvr>
                                        <p:cTn id="89" dur="1" fill="hold">
                                          <p:stCondLst>
                                            <p:cond delay="499"/>
                                          </p:stCondLst>
                                        </p:cTn>
                                        <p:tgtEl>
                                          <p:spTgt spid="229404"/>
                                        </p:tgtEl>
                                        <p:attrNameLst>
                                          <p:attrName>style.visibility</p:attrName>
                                        </p:attrNameLst>
                                      </p:cBhvr>
                                      <p:to>
                                        <p:strVal val="visible"/>
                                      </p:to>
                                    </p:set>
                                  </p:childTnLst>
                                </p:cTn>
                              </p:par>
                            </p:childTnLst>
                          </p:cTn>
                        </p:par>
                        <p:par>
                          <p:cTn id="90" fill="hold">
                            <p:stCondLst>
                              <p:cond delay="4000"/>
                            </p:stCondLst>
                            <p:childTnLst>
                              <p:par>
                                <p:cTn id="91" presetID="1" presetClass="entr" presetSubtype="0" fill="hold" grpId="0" nodeType="afterEffect">
                                  <p:stCondLst>
                                    <p:cond delay="0"/>
                                  </p:stCondLst>
                                  <p:childTnLst>
                                    <p:set>
                                      <p:cBhvr>
                                        <p:cTn id="92" dur="1" fill="hold">
                                          <p:stCondLst>
                                            <p:cond delay="499"/>
                                          </p:stCondLst>
                                        </p:cTn>
                                        <p:tgtEl>
                                          <p:spTgt spid="229405"/>
                                        </p:tgtEl>
                                        <p:attrNameLst>
                                          <p:attrName>style.visibility</p:attrName>
                                        </p:attrNameLst>
                                      </p:cBhvr>
                                      <p:to>
                                        <p:strVal val="visible"/>
                                      </p:to>
                                    </p:set>
                                  </p:childTnLst>
                                </p:cTn>
                              </p:par>
                            </p:childTnLst>
                          </p:cTn>
                        </p:par>
                        <p:par>
                          <p:cTn id="93" fill="hold">
                            <p:stCondLst>
                              <p:cond delay="4500"/>
                            </p:stCondLst>
                            <p:childTnLst>
                              <p:par>
                                <p:cTn id="94" presetID="1" presetClass="entr" presetSubtype="0" fill="hold" grpId="0" nodeType="afterEffect">
                                  <p:stCondLst>
                                    <p:cond delay="0"/>
                                  </p:stCondLst>
                                  <p:childTnLst>
                                    <p:set>
                                      <p:cBhvr>
                                        <p:cTn id="95" dur="1" fill="hold">
                                          <p:stCondLst>
                                            <p:cond delay="499"/>
                                          </p:stCondLst>
                                        </p:cTn>
                                        <p:tgtEl>
                                          <p:spTgt spid="229406"/>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2" presetClass="entr" presetSubtype="12" fill="hold" grpId="0" nodeType="clickEffect">
                                  <p:stCondLst>
                                    <p:cond delay="0"/>
                                  </p:stCondLst>
                                  <p:childTnLst>
                                    <p:set>
                                      <p:cBhvr>
                                        <p:cTn id="99" dur="1" fill="hold">
                                          <p:stCondLst>
                                            <p:cond delay="0"/>
                                          </p:stCondLst>
                                        </p:cTn>
                                        <p:tgtEl>
                                          <p:spTgt spid="229401"/>
                                        </p:tgtEl>
                                        <p:attrNameLst>
                                          <p:attrName>style.visibility</p:attrName>
                                        </p:attrNameLst>
                                      </p:cBhvr>
                                      <p:to>
                                        <p:strVal val="visible"/>
                                      </p:to>
                                    </p:set>
                                    <p:anim calcmode="lin" valueType="num">
                                      <p:cBhvr additive="base">
                                        <p:cTn id="100" dur="500" fill="hold"/>
                                        <p:tgtEl>
                                          <p:spTgt spid="229401"/>
                                        </p:tgtEl>
                                        <p:attrNameLst>
                                          <p:attrName>ppt_x</p:attrName>
                                        </p:attrNameLst>
                                      </p:cBhvr>
                                      <p:tavLst>
                                        <p:tav tm="0">
                                          <p:val>
                                            <p:strVal val="0-#ppt_w/2"/>
                                          </p:val>
                                        </p:tav>
                                        <p:tav tm="100000">
                                          <p:val>
                                            <p:strVal val="#ppt_x"/>
                                          </p:val>
                                        </p:tav>
                                      </p:tavLst>
                                    </p:anim>
                                    <p:anim calcmode="lin" valueType="num">
                                      <p:cBhvr additive="base">
                                        <p:cTn id="101" dur="500" fill="hold"/>
                                        <p:tgtEl>
                                          <p:spTgt spid="229401"/>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12" fill="hold" grpId="0" nodeType="clickEffect">
                                  <p:stCondLst>
                                    <p:cond delay="0"/>
                                  </p:stCondLst>
                                  <p:childTnLst>
                                    <p:set>
                                      <p:cBhvr>
                                        <p:cTn id="105" dur="1" fill="hold">
                                          <p:stCondLst>
                                            <p:cond delay="0"/>
                                          </p:stCondLst>
                                        </p:cTn>
                                        <p:tgtEl>
                                          <p:spTgt spid="229407"/>
                                        </p:tgtEl>
                                        <p:attrNameLst>
                                          <p:attrName>style.visibility</p:attrName>
                                        </p:attrNameLst>
                                      </p:cBhvr>
                                      <p:to>
                                        <p:strVal val="visible"/>
                                      </p:to>
                                    </p:set>
                                    <p:anim calcmode="lin" valueType="num">
                                      <p:cBhvr additive="base">
                                        <p:cTn id="106" dur="500" fill="hold"/>
                                        <p:tgtEl>
                                          <p:spTgt spid="229407"/>
                                        </p:tgtEl>
                                        <p:attrNameLst>
                                          <p:attrName>ppt_x</p:attrName>
                                        </p:attrNameLst>
                                      </p:cBhvr>
                                      <p:tavLst>
                                        <p:tav tm="0">
                                          <p:val>
                                            <p:strVal val="0-#ppt_w/2"/>
                                          </p:val>
                                        </p:tav>
                                        <p:tav tm="100000">
                                          <p:val>
                                            <p:strVal val="#ppt_x"/>
                                          </p:val>
                                        </p:tav>
                                      </p:tavLst>
                                    </p:anim>
                                    <p:anim calcmode="lin" valueType="num">
                                      <p:cBhvr additive="base">
                                        <p:cTn id="107" dur="500" fill="hold"/>
                                        <p:tgtEl>
                                          <p:spTgt spid="2294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400" grpId="0" animBg="1"/>
      <p:bldP spid="229408" grpId="0" animBg="1"/>
      <p:bldP spid="229383" grpId="0" animBg="1"/>
      <p:bldP spid="229384" grpId="0" animBg="1"/>
      <p:bldP spid="229388" grpId="0" autoUpdateAnimBg="0"/>
      <p:bldP spid="229389" grpId="0" autoUpdateAnimBg="0"/>
      <p:bldP spid="229389" grpId="1" autoUpdateAnimBg="0"/>
      <p:bldP spid="229390" grpId="0" autoUpdateAnimBg="0"/>
      <p:bldP spid="229391" grpId="0" autoUpdateAnimBg="0"/>
      <p:bldP spid="229393" grpId="0" autoUpdateAnimBg="0"/>
      <p:bldP spid="229393" grpId="1" autoUpdateAnimBg="0"/>
      <p:bldP spid="229394" grpId="0" autoUpdateAnimBg="0"/>
      <p:bldP spid="229394" grpId="1" autoUpdateAnimBg="0"/>
      <p:bldP spid="229395" grpId="0" autoUpdateAnimBg="0"/>
      <p:bldP spid="229395" grpId="1" autoUpdateAnimBg="0"/>
      <p:bldP spid="229396" grpId="0" autoUpdateAnimBg="0"/>
      <p:bldP spid="229399" grpId="0" autoUpdateAnimBg="0"/>
      <p:bldP spid="229399" grpId="1" autoUpdateAnimBg="0"/>
      <p:bldP spid="229397" grpId="0" autoUpdateAnimBg="0"/>
      <p:bldP spid="229401" grpId="0" autoUpdateAnimBg="0"/>
      <p:bldP spid="229402" grpId="0" autoUpdateAnimBg="0"/>
      <p:bldP spid="229403" grpId="0" animBg="1"/>
      <p:bldP spid="229404" grpId="0" animBg="1"/>
      <p:bldP spid="229405" grpId="0" animBg="1"/>
      <p:bldP spid="229406" grpId="0" autoUpdateAnimBg="0"/>
      <p:bldP spid="229407" grpId="0" autoUpdateAnimBg="0"/>
      <p:bldP spid="22940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6EC5CF9-4453-2048-9FE5-53C2ABA52683}" type="slidenum">
              <a:rPr lang="en-US" smtClean="0">
                <a:latin typeface="Times New Roman" charset="0"/>
              </a:rPr>
              <a:pPr/>
              <a:t>18</a:t>
            </a:fld>
            <a:endParaRPr lang="en-US" smtClean="0">
              <a:latin typeface="Times New Roman" charset="0"/>
            </a:endParaRPr>
          </a:p>
        </p:txBody>
      </p:sp>
      <p:sp>
        <p:nvSpPr>
          <p:cNvPr id="232471" name="Rectangle 23"/>
          <p:cNvSpPr>
            <a:spLocks noChangeArrowheads="1"/>
          </p:cNvSpPr>
          <p:nvPr/>
        </p:nvSpPr>
        <p:spPr bwMode="auto">
          <a:xfrm>
            <a:off x="5624513" y="4572000"/>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232469" name="Rectangle 21"/>
          <p:cNvSpPr>
            <a:spLocks noChangeArrowheads="1"/>
          </p:cNvSpPr>
          <p:nvPr/>
        </p:nvSpPr>
        <p:spPr bwMode="auto">
          <a:xfrm>
            <a:off x="5624513" y="3886200"/>
            <a:ext cx="1752600" cy="6858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32773" name="Rectangle 2"/>
          <p:cNvSpPr>
            <a:spLocks noGrp="1" noChangeArrowheads="1"/>
          </p:cNvSpPr>
          <p:nvPr>
            <p:ph type="title"/>
          </p:nvPr>
        </p:nvSpPr>
        <p:spPr>
          <a:xfrm>
            <a:off x="685800" y="457200"/>
            <a:ext cx="7772400" cy="1143000"/>
          </a:xfrm>
        </p:spPr>
        <p:txBody>
          <a:bodyPr/>
          <a:lstStyle/>
          <a:p>
            <a:pPr eaLnBrk="1" hangingPunct="1"/>
            <a:r>
              <a:rPr lang="en-US"/>
              <a:t>Smashing the Stack</a:t>
            </a:r>
          </a:p>
        </p:txBody>
      </p:sp>
      <p:sp>
        <p:nvSpPr>
          <p:cNvPr id="232451" name="Rectangle 3"/>
          <p:cNvSpPr>
            <a:spLocks noChangeArrowheads="1"/>
          </p:cNvSpPr>
          <p:nvPr/>
        </p:nvSpPr>
        <p:spPr bwMode="auto">
          <a:xfrm>
            <a:off x="5624513" y="3897313"/>
            <a:ext cx="1752600" cy="6858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2775" name="Rectangle 4"/>
          <p:cNvSpPr>
            <a:spLocks noChangeArrowheads="1"/>
          </p:cNvSpPr>
          <p:nvPr/>
        </p:nvSpPr>
        <p:spPr bwMode="auto">
          <a:xfrm>
            <a:off x="5624513" y="3211513"/>
            <a:ext cx="1752600" cy="6858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2776" name="Rectangle 5"/>
          <p:cNvSpPr>
            <a:spLocks noChangeArrowheads="1"/>
          </p:cNvSpPr>
          <p:nvPr/>
        </p:nvSpPr>
        <p:spPr bwMode="auto">
          <a:xfrm>
            <a:off x="4614863" y="5573713"/>
            <a:ext cx="1009650"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high </a:t>
            </a:r>
            <a:r>
              <a:rPr lang="en-US" sz="2000">
                <a:sym typeface="Symbol" charset="2"/>
              </a:rPr>
              <a:t></a:t>
            </a:r>
            <a:endParaRPr lang="en-US"/>
          </a:p>
        </p:txBody>
      </p:sp>
      <p:sp>
        <p:nvSpPr>
          <p:cNvPr id="32777" name="Rectangle 6"/>
          <p:cNvSpPr>
            <a:spLocks noChangeArrowheads="1"/>
          </p:cNvSpPr>
          <p:nvPr/>
        </p:nvSpPr>
        <p:spPr bwMode="auto">
          <a:xfrm>
            <a:off x="304800" y="1981200"/>
            <a:ext cx="3657600" cy="11430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r>
              <a:rPr lang="en-US" sz="3200" dirty="0"/>
              <a:t>Trudy has a better idea…</a:t>
            </a:r>
          </a:p>
        </p:txBody>
      </p:sp>
      <p:sp>
        <p:nvSpPr>
          <p:cNvPr id="232455" name="Rectangle 7"/>
          <p:cNvSpPr>
            <a:spLocks noChangeArrowheads="1"/>
          </p:cNvSpPr>
          <p:nvPr/>
        </p:nvSpPr>
        <p:spPr bwMode="auto">
          <a:xfrm>
            <a:off x="5624513" y="45831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2779" name="Rectangle 8"/>
          <p:cNvSpPr>
            <a:spLocks noChangeArrowheads="1"/>
          </p:cNvSpPr>
          <p:nvPr/>
        </p:nvSpPr>
        <p:spPr bwMode="auto">
          <a:xfrm>
            <a:off x="5624513" y="50403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2780" name="Rectangle 9"/>
          <p:cNvSpPr>
            <a:spLocks noChangeArrowheads="1"/>
          </p:cNvSpPr>
          <p:nvPr/>
        </p:nvSpPr>
        <p:spPr bwMode="auto">
          <a:xfrm>
            <a:off x="5624513" y="54975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32781" name="Rectangle 10"/>
          <p:cNvSpPr>
            <a:spLocks noChangeArrowheads="1"/>
          </p:cNvSpPr>
          <p:nvPr/>
        </p:nvSpPr>
        <p:spPr bwMode="auto">
          <a:xfrm>
            <a:off x="5624513" y="1763713"/>
            <a:ext cx="1752600" cy="685800"/>
          </a:xfrm>
          <a:prstGeom prst="rect">
            <a:avLst/>
          </a:prstGeom>
          <a:solidFill>
            <a:schemeClr val="bg2"/>
          </a:solidFill>
          <a:ln w="9525">
            <a:solidFill>
              <a:schemeClr val="tx1"/>
            </a:solidFill>
            <a:miter lim="800000"/>
            <a:headEnd/>
            <a:tailEnd/>
          </a:ln>
        </p:spPr>
        <p:txBody>
          <a:bodyPr wrap="none" anchor="ctr">
            <a:prstTxWarp prst="textNoShape">
              <a:avLst/>
            </a:prstTxWarp>
          </a:bodyPr>
          <a:lstStyle/>
          <a:p>
            <a:endParaRPr lang="en-US"/>
          </a:p>
        </p:txBody>
      </p:sp>
      <p:sp>
        <p:nvSpPr>
          <p:cNvPr id="32782" name="Rectangle 11"/>
          <p:cNvSpPr>
            <a:spLocks noChangeArrowheads="1"/>
          </p:cNvSpPr>
          <p:nvPr/>
        </p:nvSpPr>
        <p:spPr bwMode="auto">
          <a:xfrm>
            <a:off x="6386513" y="2525713"/>
            <a:ext cx="315912" cy="603250"/>
          </a:xfrm>
          <a:prstGeom prst="rect">
            <a:avLst/>
          </a:prstGeom>
          <a:noFill/>
          <a:ln w="9525">
            <a:noFill/>
            <a:miter lim="800000"/>
            <a:headEnd/>
            <a:tailEnd/>
          </a:ln>
        </p:spPr>
        <p:txBody>
          <a:bodyPr wrap="none">
            <a:prstTxWarp prst="textNoShape">
              <a:avLst/>
            </a:prstTxWarp>
            <a:spAutoFit/>
          </a:bodyPr>
          <a:lstStyle/>
          <a:p>
            <a:pPr algn="ctr">
              <a:lnSpc>
                <a:spcPct val="60000"/>
              </a:lnSpc>
            </a:pPr>
            <a:r>
              <a:rPr lang="en-US" b="1"/>
              <a:t>:</a:t>
            </a:r>
          </a:p>
          <a:p>
            <a:pPr algn="ctr">
              <a:lnSpc>
                <a:spcPct val="60000"/>
              </a:lnSpc>
            </a:pPr>
            <a:r>
              <a:rPr lang="en-US" b="1"/>
              <a:t>:</a:t>
            </a:r>
          </a:p>
        </p:txBody>
      </p:sp>
      <p:sp>
        <p:nvSpPr>
          <p:cNvPr id="232460" name="Rectangle 12"/>
          <p:cNvSpPr>
            <a:spLocks noChangeArrowheads="1"/>
          </p:cNvSpPr>
          <p:nvPr/>
        </p:nvSpPr>
        <p:spPr bwMode="auto">
          <a:xfrm>
            <a:off x="5748338" y="4038600"/>
            <a:ext cx="1489075" cy="457200"/>
          </a:xfrm>
          <a:prstGeom prst="rect">
            <a:avLst/>
          </a:prstGeom>
          <a:noFill/>
          <a:ln w="9525">
            <a:noFill/>
            <a:miter lim="800000"/>
            <a:headEnd/>
            <a:tailEnd/>
          </a:ln>
        </p:spPr>
        <p:txBody>
          <a:bodyPr wrap="none">
            <a:prstTxWarp prst="textNoShape">
              <a:avLst/>
            </a:prstTxWarp>
            <a:spAutoFit/>
          </a:bodyPr>
          <a:lstStyle/>
          <a:p>
            <a:pPr algn="ctr"/>
            <a:r>
              <a:rPr lang="en-US" b="1">
                <a:latin typeface="Times-Roman" charset="0"/>
              </a:rPr>
              <a:t>evil code</a:t>
            </a:r>
            <a:endParaRPr lang="en-US">
              <a:latin typeface="Times-Roman" charset="0"/>
            </a:endParaRPr>
          </a:p>
        </p:txBody>
      </p:sp>
      <p:sp>
        <p:nvSpPr>
          <p:cNvPr id="232461" name="Rectangle 13"/>
          <p:cNvSpPr>
            <a:spLocks noChangeArrowheads="1"/>
          </p:cNvSpPr>
          <p:nvPr/>
        </p:nvSpPr>
        <p:spPr bwMode="auto">
          <a:xfrm>
            <a:off x="6310313" y="5040313"/>
            <a:ext cx="354012"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a</a:t>
            </a:r>
          </a:p>
        </p:txBody>
      </p:sp>
      <p:sp>
        <p:nvSpPr>
          <p:cNvPr id="232462" name="Rectangle 14"/>
          <p:cNvSpPr>
            <a:spLocks noChangeArrowheads="1"/>
          </p:cNvSpPr>
          <p:nvPr/>
        </p:nvSpPr>
        <p:spPr bwMode="auto">
          <a:xfrm>
            <a:off x="6310313" y="5497513"/>
            <a:ext cx="354012"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a:t>
            </a:r>
          </a:p>
        </p:txBody>
      </p:sp>
      <p:sp>
        <p:nvSpPr>
          <p:cNvPr id="32786" name="Rectangle 15"/>
          <p:cNvSpPr>
            <a:spLocks noChangeArrowheads="1"/>
          </p:cNvSpPr>
          <p:nvPr/>
        </p:nvSpPr>
        <p:spPr bwMode="auto">
          <a:xfrm>
            <a:off x="4737100" y="1687513"/>
            <a:ext cx="887413"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low </a:t>
            </a:r>
            <a:r>
              <a:rPr lang="en-US" sz="2000">
                <a:sym typeface="Symbol" charset="2"/>
              </a:rPr>
              <a:t></a:t>
            </a:r>
            <a:endParaRPr lang="en-US"/>
          </a:p>
        </p:txBody>
      </p:sp>
      <p:sp>
        <p:nvSpPr>
          <p:cNvPr id="232464" name="Rectangle 16"/>
          <p:cNvSpPr>
            <a:spLocks noChangeArrowheads="1"/>
          </p:cNvSpPr>
          <p:nvPr/>
        </p:nvSpPr>
        <p:spPr bwMode="auto">
          <a:xfrm>
            <a:off x="7456488" y="5497513"/>
            <a:ext cx="849312"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32465" name="Rectangle 17"/>
          <p:cNvSpPr>
            <a:spLocks noChangeArrowheads="1"/>
          </p:cNvSpPr>
          <p:nvPr/>
        </p:nvSpPr>
        <p:spPr bwMode="auto">
          <a:xfrm>
            <a:off x="7453313" y="5040313"/>
            <a:ext cx="849312"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32466" name="Rectangle 18"/>
          <p:cNvSpPr>
            <a:spLocks noChangeArrowheads="1"/>
          </p:cNvSpPr>
          <p:nvPr/>
        </p:nvSpPr>
        <p:spPr bwMode="auto">
          <a:xfrm>
            <a:off x="7453313" y="4618038"/>
            <a:ext cx="849312"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32467" name="Rectangle 19"/>
          <p:cNvSpPr>
            <a:spLocks noChangeArrowheads="1"/>
          </p:cNvSpPr>
          <p:nvPr/>
        </p:nvSpPr>
        <p:spPr bwMode="auto">
          <a:xfrm>
            <a:off x="7453313" y="3856038"/>
            <a:ext cx="849312"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r>
              <a:rPr lang="en-US" sz="2000">
                <a:latin typeface="Times-Roman" charset="0"/>
              </a:rPr>
              <a:t>SP</a:t>
            </a:r>
            <a:endParaRPr lang="en-US"/>
          </a:p>
        </p:txBody>
      </p:sp>
      <p:sp>
        <p:nvSpPr>
          <p:cNvPr id="232468" name="Rectangle 20"/>
          <p:cNvSpPr>
            <a:spLocks noChangeArrowheads="1"/>
          </p:cNvSpPr>
          <p:nvPr/>
        </p:nvSpPr>
        <p:spPr bwMode="auto">
          <a:xfrm>
            <a:off x="6194425" y="4572000"/>
            <a:ext cx="573088" cy="457200"/>
          </a:xfrm>
          <a:prstGeom prst="rect">
            <a:avLst/>
          </a:prstGeom>
          <a:noFill/>
          <a:ln w="9525">
            <a:noFill/>
            <a:miter lim="800000"/>
            <a:headEnd/>
            <a:tailEnd/>
          </a:ln>
        </p:spPr>
        <p:txBody>
          <a:bodyPr wrap="none">
            <a:prstTxWarp prst="textNoShape">
              <a:avLst/>
            </a:prstTxWarp>
            <a:spAutoFit/>
          </a:bodyPr>
          <a:lstStyle/>
          <a:p>
            <a:pPr algn="ctr"/>
            <a:r>
              <a:rPr lang="en-US" b="1">
                <a:solidFill>
                  <a:srgbClr val="FFFFFF"/>
                </a:solidFill>
                <a:latin typeface="Times-Roman" charset="0"/>
              </a:rPr>
              <a:t>ret</a:t>
            </a:r>
            <a:endParaRPr lang="en-US">
              <a:latin typeface="Times-Roman" charset="0"/>
            </a:endParaRPr>
          </a:p>
        </p:txBody>
      </p:sp>
      <p:sp>
        <p:nvSpPr>
          <p:cNvPr id="232470" name="Rectangle 22"/>
          <p:cNvSpPr>
            <a:spLocks noChangeArrowheads="1"/>
          </p:cNvSpPr>
          <p:nvPr/>
        </p:nvSpPr>
        <p:spPr bwMode="auto">
          <a:xfrm>
            <a:off x="6227763" y="4572000"/>
            <a:ext cx="5397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ret</a:t>
            </a:r>
          </a:p>
        </p:txBody>
      </p:sp>
      <p:sp>
        <p:nvSpPr>
          <p:cNvPr id="232472" name="Rectangle 24"/>
          <p:cNvSpPr>
            <a:spLocks noChangeArrowheads="1"/>
          </p:cNvSpPr>
          <p:nvPr/>
        </p:nvSpPr>
        <p:spPr bwMode="auto">
          <a:xfrm>
            <a:off x="304800" y="3048000"/>
            <a:ext cx="3962400" cy="29718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r>
              <a:rPr lang="en-US" sz="3200" b="1" dirty="0">
                <a:solidFill>
                  <a:schemeClr val="accent2"/>
                </a:solidFill>
              </a:rPr>
              <a:t>Code injection</a:t>
            </a:r>
            <a:endParaRPr lang="en-US" sz="3200" b="1" dirty="0">
              <a:solidFill>
                <a:srgbClr val="FF0000"/>
              </a:solidFill>
            </a:endParaRPr>
          </a:p>
          <a:p>
            <a:pPr marL="342900" indent="-342900">
              <a:spcBef>
                <a:spcPct val="20000"/>
              </a:spcBef>
              <a:buClr>
                <a:schemeClr val="accent2"/>
              </a:buClr>
              <a:buSzPct val="75000"/>
              <a:buFont typeface="Wingdings" charset="2"/>
              <a:buChar char="q"/>
            </a:pPr>
            <a:r>
              <a:rPr lang="en-US" sz="3200" dirty="0"/>
              <a:t>Trudy can run code of her choosing…</a:t>
            </a:r>
            <a:endParaRPr lang="en-US" sz="3200" dirty="0" smtClean="0"/>
          </a:p>
          <a:p>
            <a:pPr marL="742950" lvl="1" indent="-285750">
              <a:spcBef>
                <a:spcPct val="20000"/>
              </a:spcBef>
              <a:buClr>
                <a:schemeClr val="accent2"/>
              </a:buClr>
              <a:buSzPct val="95000"/>
              <a:buFontTx/>
              <a:buChar char="o"/>
            </a:pPr>
            <a:r>
              <a:rPr lang="en-US" sz="2800" dirty="0" smtClean="0">
                <a:ea typeface="ＭＳ Ｐゴシック" charset="-128"/>
                <a:cs typeface="ＭＳ Ｐゴシック" charset="-128"/>
              </a:rPr>
              <a:t>…on </a:t>
            </a:r>
            <a:r>
              <a:rPr lang="en-US" sz="2800" dirty="0">
                <a:ea typeface="ＭＳ Ｐゴシック" charset="-128"/>
                <a:cs typeface="ＭＳ Ｐゴシック" charset="-128"/>
              </a:rPr>
              <a:t>your </a:t>
            </a:r>
            <a:r>
              <a:rPr lang="en-US" sz="2800" dirty="0" smtClean="0">
                <a:ea typeface="ＭＳ Ｐゴシック" charset="-128"/>
                <a:cs typeface="ＭＳ Ｐゴシック" charset="-128"/>
              </a:rPr>
              <a:t>machine</a:t>
            </a:r>
            <a:endParaRPr lang="en-US" sz="2800" dirty="0">
              <a:ea typeface="ＭＳ Ｐゴシック" charset="-128"/>
              <a:cs typeface="ＭＳ Ｐゴシック" charset="-128"/>
            </a:endParaRPr>
          </a:p>
        </p:txBody>
      </p:sp>
      <p:sp>
        <p:nvSpPr>
          <p:cNvPr id="232473" name="Line 25"/>
          <p:cNvSpPr>
            <a:spLocks noChangeShapeType="1"/>
          </p:cNvSpPr>
          <p:nvPr/>
        </p:nvSpPr>
        <p:spPr bwMode="auto">
          <a:xfrm flipH="1">
            <a:off x="5091113" y="4800600"/>
            <a:ext cx="533400"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32474" name="Line 26"/>
          <p:cNvSpPr>
            <a:spLocks noChangeShapeType="1"/>
          </p:cNvSpPr>
          <p:nvPr/>
        </p:nvSpPr>
        <p:spPr bwMode="auto">
          <a:xfrm flipV="1">
            <a:off x="5091113" y="3962400"/>
            <a:ext cx="0" cy="83820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32475" name="Line 27"/>
          <p:cNvSpPr>
            <a:spLocks noChangeShapeType="1"/>
          </p:cNvSpPr>
          <p:nvPr/>
        </p:nvSpPr>
        <p:spPr bwMode="auto">
          <a:xfrm>
            <a:off x="5091113" y="3962400"/>
            <a:ext cx="5334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1" fill="hold" grpId="0" nodeType="clickEffect">
                                  <p:stCondLst>
                                    <p:cond delay="0"/>
                                  </p:stCondLst>
                                  <p:childTnLst>
                                    <p:set>
                                      <p:cBhvr>
                                        <p:cTn id="6" dur="1" fill="hold">
                                          <p:stCondLst>
                                            <p:cond delay="499"/>
                                          </p:stCondLst>
                                        </p:cTn>
                                        <p:tgtEl>
                                          <p:spTgt spid="232462"/>
                                        </p:tgtEl>
                                        <p:attrNameLst>
                                          <p:attrName>style.visibility</p:attrName>
                                        </p:attrNameLst>
                                      </p:cBhvr>
                                      <p:to>
                                        <p:strVal val="visible"/>
                                      </p:to>
                                    </p:set>
                                  </p:childTnLst>
                                </p:cTn>
                              </p:par>
                            </p:childTnLst>
                          </p:cTn>
                        </p:par>
                        <p:par>
                          <p:cTn id="7" fill="hold">
                            <p:stCondLst>
                              <p:cond delay="500"/>
                            </p:stCondLst>
                            <p:childTnLst>
                              <p:par>
                                <p:cTn id="8" presetID="2" presetClass="entr" presetSubtype="2" fill="hold" grpId="0" nodeType="afterEffect">
                                  <p:stCondLst>
                                    <p:cond delay="0"/>
                                  </p:stCondLst>
                                  <p:childTnLst>
                                    <p:set>
                                      <p:cBhvr>
                                        <p:cTn id="9" dur="1" fill="hold">
                                          <p:stCondLst>
                                            <p:cond delay="0"/>
                                          </p:stCondLst>
                                        </p:cTn>
                                        <p:tgtEl>
                                          <p:spTgt spid="232464"/>
                                        </p:tgtEl>
                                        <p:attrNameLst>
                                          <p:attrName>style.visibility</p:attrName>
                                        </p:attrNameLst>
                                      </p:cBhvr>
                                      <p:to>
                                        <p:strVal val="visible"/>
                                      </p:to>
                                    </p:set>
                                    <p:anim calcmode="lin" valueType="num">
                                      <p:cBhvr additive="base">
                                        <p:cTn id="10" dur="500" fill="hold"/>
                                        <p:tgtEl>
                                          <p:spTgt spid="232464"/>
                                        </p:tgtEl>
                                        <p:attrNameLst>
                                          <p:attrName>ppt_x</p:attrName>
                                        </p:attrNameLst>
                                      </p:cBhvr>
                                      <p:tavLst>
                                        <p:tav tm="0">
                                          <p:val>
                                            <p:strVal val="1+#ppt_w/2"/>
                                          </p:val>
                                        </p:tav>
                                        <p:tav tm="100000">
                                          <p:val>
                                            <p:strVal val="#ppt_x"/>
                                          </p:val>
                                        </p:tav>
                                      </p:tavLst>
                                    </p:anim>
                                    <p:anim calcmode="lin" valueType="num">
                                      <p:cBhvr additive="base">
                                        <p:cTn id="11" dur="500" fill="hold"/>
                                        <p:tgtEl>
                                          <p:spTgt spid="232464"/>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499"/>
                                          </p:stCondLst>
                                        </p:cTn>
                                        <p:tgtEl>
                                          <p:spTgt spid="232464"/>
                                        </p:tgtEl>
                                        <p:attrNameLst>
                                          <p:attrName>style.visibility</p:attrName>
                                        </p:attrNameLst>
                                      </p:cBhvr>
                                      <p:to>
                                        <p:strVal val="hidden"/>
                                      </p:to>
                                    </p:set>
                                  </p:childTnLst>
                                </p:cTn>
                              </p:par>
                            </p:childTnLst>
                          </p:cTn>
                        </p:par>
                        <p:par>
                          <p:cTn id="16" fill="hold">
                            <p:stCondLst>
                              <p:cond delay="500"/>
                            </p:stCondLst>
                            <p:childTnLst>
                              <p:par>
                                <p:cTn id="17" presetID="1" presetClass="entr" presetSubtype="1" fill="hold" grpId="0" nodeType="afterEffect">
                                  <p:stCondLst>
                                    <p:cond delay="0"/>
                                  </p:stCondLst>
                                  <p:childTnLst>
                                    <p:set>
                                      <p:cBhvr>
                                        <p:cTn id="18" dur="1" fill="hold">
                                          <p:stCondLst>
                                            <p:cond delay="499"/>
                                          </p:stCondLst>
                                        </p:cTn>
                                        <p:tgtEl>
                                          <p:spTgt spid="232461"/>
                                        </p:tgtEl>
                                        <p:attrNameLst>
                                          <p:attrName>style.visibility</p:attrName>
                                        </p:attrNameLst>
                                      </p:cBhvr>
                                      <p:to>
                                        <p:strVal val="visible"/>
                                      </p:to>
                                    </p:set>
                                  </p:childTnLst>
                                </p:cTn>
                              </p:par>
                            </p:childTnLst>
                          </p:cTn>
                        </p:par>
                        <p:par>
                          <p:cTn id="19" fill="hold">
                            <p:stCondLst>
                              <p:cond delay="1000"/>
                            </p:stCondLst>
                            <p:childTnLst>
                              <p:par>
                                <p:cTn id="20" presetID="2" presetClass="entr" presetSubtype="2" fill="hold" grpId="0" nodeType="afterEffect">
                                  <p:stCondLst>
                                    <p:cond delay="0"/>
                                  </p:stCondLst>
                                  <p:childTnLst>
                                    <p:set>
                                      <p:cBhvr>
                                        <p:cTn id="21" dur="1" fill="hold">
                                          <p:stCondLst>
                                            <p:cond delay="0"/>
                                          </p:stCondLst>
                                        </p:cTn>
                                        <p:tgtEl>
                                          <p:spTgt spid="232465"/>
                                        </p:tgtEl>
                                        <p:attrNameLst>
                                          <p:attrName>style.visibility</p:attrName>
                                        </p:attrNameLst>
                                      </p:cBhvr>
                                      <p:to>
                                        <p:strVal val="visible"/>
                                      </p:to>
                                    </p:set>
                                    <p:anim calcmode="lin" valueType="num">
                                      <p:cBhvr additive="base">
                                        <p:cTn id="22" dur="500" fill="hold"/>
                                        <p:tgtEl>
                                          <p:spTgt spid="232465"/>
                                        </p:tgtEl>
                                        <p:attrNameLst>
                                          <p:attrName>ppt_x</p:attrName>
                                        </p:attrNameLst>
                                      </p:cBhvr>
                                      <p:tavLst>
                                        <p:tav tm="0">
                                          <p:val>
                                            <p:strVal val="1+#ppt_w/2"/>
                                          </p:val>
                                        </p:tav>
                                        <p:tav tm="100000">
                                          <p:val>
                                            <p:strVal val="#ppt_x"/>
                                          </p:val>
                                        </p:tav>
                                      </p:tavLst>
                                    </p:anim>
                                    <p:anim calcmode="lin" valueType="num">
                                      <p:cBhvr additive="base">
                                        <p:cTn id="23" dur="500" fill="hold"/>
                                        <p:tgtEl>
                                          <p:spTgt spid="232465"/>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499"/>
                                          </p:stCondLst>
                                        </p:cTn>
                                        <p:tgtEl>
                                          <p:spTgt spid="232465"/>
                                        </p:tgtEl>
                                        <p:attrNameLst>
                                          <p:attrName>style.visibility</p:attrName>
                                        </p:attrNameLst>
                                      </p:cBhvr>
                                      <p:to>
                                        <p:strVal val="hidden"/>
                                      </p:to>
                                    </p:set>
                                  </p:childTnLst>
                                </p:cTn>
                              </p:par>
                            </p:childTnLst>
                          </p:cTn>
                        </p:par>
                        <p:par>
                          <p:cTn id="28" fill="hold">
                            <p:stCondLst>
                              <p:cond delay="500"/>
                            </p:stCondLst>
                            <p:childTnLst>
                              <p:par>
                                <p:cTn id="29" presetID="1" presetClass="entr" presetSubtype="1" fill="hold" grpId="0" nodeType="afterEffect">
                                  <p:stCondLst>
                                    <p:cond delay="0"/>
                                  </p:stCondLst>
                                  <p:childTnLst>
                                    <p:set>
                                      <p:cBhvr>
                                        <p:cTn id="30" dur="1" fill="hold">
                                          <p:stCondLst>
                                            <p:cond delay="499"/>
                                          </p:stCondLst>
                                        </p:cTn>
                                        <p:tgtEl>
                                          <p:spTgt spid="232470"/>
                                        </p:tgtEl>
                                        <p:attrNameLst>
                                          <p:attrName>style.visibility</p:attrName>
                                        </p:attrNameLst>
                                      </p:cBhvr>
                                      <p:to>
                                        <p:strVal val="visible"/>
                                      </p:to>
                                    </p:set>
                                  </p:childTnLst>
                                </p:cTn>
                              </p:par>
                            </p:childTnLst>
                          </p:cTn>
                        </p:par>
                        <p:par>
                          <p:cTn id="31" fill="hold">
                            <p:stCondLst>
                              <p:cond delay="1000"/>
                            </p:stCondLst>
                            <p:childTnLst>
                              <p:par>
                                <p:cTn id="32" presetID="2" presetClass="entr" presetSubtype="2" fill="hold" grpId="0" nodeType="afterEffect">
                                  <p:stCondLst>
                                    <p:cond delay="0"/>
                                  </p:stCondLst>
                                  <p:childTnLst>
                                    <p:set>
                                      <p:cBhvr>
                                        <p:cTn id="33" dur="1" fill="hold">
                                          <p:stCondLst>
                                            <p:cond delay="0"/>
                                          </p:stCondLst>
                                        </p:cTn>
                                        <p:tgtEl>
                                          <p:spTgt spid="232466"/>
                                        </p:tgtEl>
                                        <p:attrNameLst>
                                          <p:attrName>style.visibility</p:attrName>
                                        </p:attrNameLst>
                                      </p:cBhvr>
                                      <p:to>
                                        <p:strVal val="visible"/>
                                      </p:to>
                                    </p:set>
                                    <p:anim calcmode="lin" valueType="num">
                                      <p:cBhvr additive="base">
                                        <p:cTn id="34" dur="500" fill="hold"/>
                                        <p:tgtEl>
                                          <p:spTgt spid="232466"/>
                                        </p:tgtEl>
                                        <p:attrNameLst>
                                          <p:attrName>ppt_x</p:attrName>
                                        </p:attrNameLst>
                                      </p:cBhvr>
                                      <p:tavLst>
                                        <p:tav tm="0">
                                          <p:val>
                                            <p:strVal val="1+#ppt_w/2"/>
                                          </p:val>
                                        </p:tav>
                                        <p:tav tm="100000">
                                          <p:val>
                                            <p:strVal val="#ppt_x"/>
                                          </p:val>
                                        </p:tav>
                                      </p:tavLst>
                                    </p:anim>
                                    <p:anim calcmode="lin" valueType="num">
                                      <p:cBhvr additive="base">
                                        <p:cTn id="35" dur="500" fill="hold"/>
                                        <p:tgtEl>
                                          <p:spTgt spid="23246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499"/>
                                          </p:stCondLst>
                                        </p:cTn>
                                        <p:tgtEl>
                                          <p:spTgt spid="232470"/>
                                        </p:tgtEl>
                                        <p:attrNameLst>
                                          <p:attrName>style.visibility</p:attrName>
                                        </p:attrNameLst>
                                      </p:cBhvr>
                                      <p:to>
                                        <p:strVal val="hidden"/>
                                      </p:to>
                                    </p:set>
                                  </p:childTnLst>
                                </p:cTn>
                              </p:par>
                            </p:childTnLst>
                          </p:cTn>
                        </p:par>
                        <p:par>
                          <p:cTn id="40" fill="hold">
                            <p:stCondLst>
                              <p:cond delay="500"/>
                            </p:stCondLst>
                            <p:childTnLst>
                              <p:par>
                                <p:cTn id="41" presetID="1" presetClass="entr" presetSubtype="1" fill="hold" grpId="0" nodeType="afterEffect">
                                  <p:stCondLst>
                                    <p:cond delay="0"/>
                                  </p:stCondLst>
                                  <p:childTnLst>
                                    <p:set>
                                      <p:cBhvr>
                                        <p:cTn id="42" dur="1" fill="hold">
                                          <p:stCondLst>
                                            <p:cond delay="499"/>
                                          </p:stCondLst>
                                        </p:cTn>
                                        <p:tgtEl>
                                          <p:spTgt spid="232468"/>
                                        </p:tgtEl>
                                        <p:attrNameLst>
                                          <p:attrName>style.visibility</p:attrName>
                                        </p:attrNameLst>
                                      </p:cBhvr>
                                      <p:to>
                                        <p:strVal val="visible"/>
                                      </p:to>
                                    </p:set>
                                  </p:childTnLst>
                                </p:cTn>
                              </p:par>
                            </p:childTnLst>
                          </p:cTn>
                        </p:par>
                        <p:par>
                          <p:cTn id="43" fill="hold">
                            <p:stCondLst>
                              <p:cond delay="1000"/>
                            </p:stCondLst>
                            <p:childTnLst>
                              <p:par>
                                <p:cTn id="44" presetID="1" presetClass="exit" presetSubtype="0" fill="hold" grpId="0" nodeType="afterEffect">
                                  <p:stCondLst>
                                    <p:cond delay="0"/>
                                  </p:stCondLst>
                                  <p:childTnLst>
                                    <p:set>
                                      <p:cBhvr>
                                        <p:cTn id="45" dur="1" fill="hold">
                                          <p:stCondLst>
                                            <p:cond delay="499"/>
                                          </p:stCondLst>
                                        </p:cTn>
                                        <p:tgtEl>
                                          <p:spTgt spid="232455"/>
                                        </p:tgtEl>
                                        <p:attrNameLst>
                                          <p:attrName>style.visibility</p:attrName>
                                        </p:attrNameLst>
                                      </p:cBhvr>
                                      <p:to>
                                        <p:strVal val="hidden"/>
                                      </p:to>
                                    </p:set>
                                  </p:childTnLst>
                                </p:cTn>
                              </p:par>
                            </p:childTnLst>
                          </p:cTn>
                        </p:par>
                        <p:par>
                          <p:cTn id="46" fill="hold">
                            <p:stCondLst>
                              <p:cond delay="1500"/>
                            </p:stCondLst>
                            <p:childTnLst>
                              <p:par>
                                <p:cTn id="47" presetID="1" presetClass="entr" presetSubtype="0" fill="hold" grpId="0" nodeType="afterEffect">
                                  <p:stCondLst>
                                    <p:cond delay="0"/>
                                  </p:stCondLst>
                                  <p:childTnLst>
                                    <p:set>
                                      <p:cBhvr>
                                        <p:cTn id="48" dur="1" fill="hold">
                                          <p:stCondLst>
                                            <p:cond delay="499"/>
                                          </p:stCondLst>
                                        </p:cTn>
                                        <p:tgtEl>
                                          <p:spTgt spid="232471"/>
                                        </p:tgtEl>
                                        <p:attrNameLst>
                                          <p:attrName>style.visibility</p:attrName>
                                        </p:attrNameLst>
                                      </p:cBhvr>
                                      <p:to>
                                        <p:strVal val="visible"/>
                                      </p:to>
                                    </p:set>
                                  </p:childTnLst>
                                </p:cTn>
                              </p:par>
                            </p:childTnLst>
                          </p:cTn>
                        </p:par>
                        <p:par>
                          <p:cTn id="49" fill="hold">
                            <p:stCondLst>
                              <p:cond delay="2000"/>
                            </p:stCondLst>
                            <p:childTnLst>
                              <p:par>
                                <p:cTn id="50" presetID="1" presetClass="exit" presetSubtype="0" fill="hold" grpId="1" nodeType="afterEffect">
                                  <p:stCondLst>
                                    <p:cond delay="0"/>
                                  </p:stCondLst>
                                  <p:childTnLst>
                                    <p:set>
                                      <p:cBhvr>
                                        <p:cTn id="51" dur="1" fill="hold">
                                          <p:stCondLst>
                                            <p:cond delay="499"/>
                                          </p:stCondLst>
                                        </p:cTn>
                                        <p:tgtEl>
                                          <p:spTgt spid="232466"/>
                                        </p:tgtEl>
                                        <p:attrNameLst>
                                          <p:attrName>style.visibility</p:attrName>
                                        </p:attrNameLst>
                                      </p:cBhvr>
                                      <p:to>
                                        <p:strVal val="hidden"/>
                                      </p:to>
                                    </p:set>
                                  </p:childTnLst>
                                </p:cTn>
                              </p:par>
                            </p:childTnLst>
                          </p:cTn>
                        </p:par>
                        <p:par>
                          <p:cTn id="52" fill="hold">
                            <p:stCondLst>
                              <p:cond delay="2500"/>
                            </p:stCondLst>
                            <p:childTnLst>
                              <p:par>
                                <p:cTn id="53" presetID="1" presetClass="entr" presetSubtype="1" fill="hold" grpId="0" nodeType="afterEffect">
                                  <p:stCondLst>
                                    <p:cond delay="0"/>
                                  </p:stCondLst>
                                  <p:childTnLst>
                                    <p:set>
                                      <p:cBhvr>
                                        <p:cTn id="54" dur="1" fill="hold">
                                          <p:stCondLst>
                                            <p:cond delay="499"/>
                                          </p:stCondLst>
                                        </p:cTn>
                                        <p:tgtEl>
                                          <p:spTgt spid="232460"/>
                                        </p:tgtEl>
                                        <p:attrNameLst>
                                          <p:attrName>style.visibility</p:attrName>
                                        </p:attrNameLst>
                                      </p:cBhvr>
                                      <p:to>
                                        <p:strVal val="visible"/>
                                      </p:to>
                                    </p:set>
                                  </p:childTnLst>
                                </p:cTn>
                              </p:par>
                            </p:childTnLst>
                          </p:cTn>
                        </p:par>
                        <p:par>
                          <p:cTn id="55" fill="hold">
                            <p:stCondLst>
                              <p:cond delay="3000"/>
                            </p:stCondLst>
                            <p:childTnLst>
                              <p:par>
                                <p:cTn id="56" presetID="1" presetClass="exit" presetSubtype="0" fill="hold" grpId="0" nodeType="afterEffect">
                                  <p:stCondLst>
                                    <p:cond delay="0"/>
                                  </p:stCondLst>
                                  <p:childTnLst>
                                    <p:set>
                                      <p:cBhvr>
                                        <p:cTn id="57" dur="1" fill="hold">
                                          <p:stCondLst>
                                            <p:cond delay="499"/>
                                          </p:stCondLst>
                                        </p:cTn>
                                        <p:tgtEl>
                                          <p:spTgt spid="232451"/>
                                        </p:tgtEl>
                                        <p:attrNameLst>
                                          <p:attrName>style.visibility</p:attrName>
                                        </p:attrNameLst>
                                      </p:cBhvr>
                                      <p:to>
                                        <p:strVal val="hidden"/>
                                      </p:to>
                                    </p:set>
                                  </p:childTnLst>
                                </p:cTn>
                              </p:par>
                            </p:childTnLst>
                          </p:cTn>
                        </p:par>
                        <p:par>
                          <p:cTn id="58" fill="hold">
                            <p:stCondLst>
                              <p:cond delay="3500"/>
                            </p:stCondLst>
                            <p:childTnLst>
                              <p:par>
                                <p:cTn id="59" presetID="1" presetClass="entr" presetSubtype="0" fill="hold" grpId="0" nodeType="afterEffect">
                                  <p:stCondLst>
                                    <p:cond delay="0"/>
                                  </p:stCondLst>
                                  <p:childTnLst>
                                    <p:set>
                                      <p:cBhvr>
                                        <p:cTn id="60" dur="1" fill="hold">
                                          <p:stCondLst>
                                            <p:cond delay="499"/>
                                          </p:stCondLst>
                                        </p:cTn>
                                        <p:tgtEl>
                                          <p:spTgt spid="232469"/>
                                        </p:tgtEl>
                                        <p:attrNameLst>
                                          <p:attrName>style.visibility</p:attrName>
                                        </p:attrNameLst>
                                      </p:cBhvr>
                                      <p:to>
                                        <p:strVal val="visible"/>
                                      </p:to>
                                    </p:set>
                                  </p:childTnLst>
                                </p:cTn>
                              </p:par>
                            </p:childTnLst>
                          </p:cTn>
                        </p:par>
                        <p:par>
                          <p:cTn id="61" fill="hold">
                            <p:stCondLst>
                              <p:cond delay="4000"/>
                            </p:stCondLst>
                            <p:childTnLst>
                              <p:par>
                                <p:cTn id="62" presetID="2" presetClass="entr" presetSubtype="2" fill="hold" grpId="0" nodeType="afterEffect">
                                  <p:stCondLst>
                                    <p:cond delay="0"/>
                                  </p:stCondLst>
                                  <p:childTnLst>
                                    <p:set>
                                      <p:cBhvr>
                                        <p:cTn id="63" dur="1" fill="hold">
                                          <p:stCondLst>
                                            <p:cond delay="0"/>
                                          </p:stCondLst>
                                        </p:cTn>
                                        <p:tgtEl>
                                          <p:spTgt spid="232467"/>
                                        </p:tgtEl>
                                        <p:attrNameLst>
                                          <p:attrName>style.visibility</p:attrName>
                                        </p:attrNameLst>
                                      </p:cBhvr>
                                      <p:to>
                                        <p:strVal val="visible"/>
                                      </p:to>
                                    </p:set>
                                    <p:anim calcmode="lin" valueType="num">
                                      <p:cBhvr additive="base">
                                        <p:cTn id="64" dur="500" fill="hold"/>
                                        <p:tgtEl>
                                          <p:spTgt spid="232467"/>
                                        </p:tgtEl>
                                        <p:attrNameLst>
                                          <p:attrName>ppt_x</p:attrName>
                                        </p:attrNameLst>
                                      </p:cBhvr>
                                      <p:tavLst>
                                        <p:tav tm="0">
                                          <p:val>
                                            <p:strVal val="1+#ppt_w/2"/>
                                          </p:val>
                                        </p:tav>
                                        <p:tav tm="100000">
                                          <p:val>
                                            <p:strVal val="#ppt_x"/>
                                          </p:val>
                                        </p:tav>
                                      </p:tavLst>
                                    </p:anim>
                                    <p:anim calcmode="lin" valueType="num">
                                      <p:cBhvr additive="base">
                                        <p:cTn id="65" dur="500" fill="hold"/>
                                        <p:tgtEl>
                                          <p:spTgt spid="232467"/>
                                        </p:tgtEl>
                                        <p:attrNameLst>
                                          <p:attrName>ppt_y</p:attrName>
                                        </p:attrNameLst>
                                      </p:cBhvr>
                                      <p:tavLst>
                                        <p:tav tm="0">
                                          <p:val>
                                            <p:strVal val="#ppt_y"/>
                                          </p:val>
                                        </p:tav>
                                        <p:tav tm="100000">
                                          <p:val>
                                            <p:strVal val="#ppt_y"/>
                                          </p:val>
                                        </p:tav>
                                      </p:tavLst>
                                    </p:anim>
                                  </p:childTnLst>
                                </p:cTn>
                              </p:par>
                            </p:childTnLst>
                          </p:cTn>
                        </p:par>
                        <p:par>
                          <p:cTn id="66" fill="hold">
                            <p:stCondLst>
                              <p:cond delay="4500"/>
                            </p:stCondLst>
                            <p:childTnLst>
                              <p:par>
                                <p:cTn id="67" presetID="1" presetClass="entr" presetSubtype="0" fill="hold" grpId="0" nodeType="afterEffect">
                                  <p:stCondLst>
                                    <p:cond delay="0"/>
                                  </p:stCondLst>
                                  <p:childTnLst>
                                    <p:set>
                                      <p:cBhvr>
                                        <p:cTn id="68" dur="1" fill="hold">
                                          <p:stCondLst>
                                            <p:cond delay="499"/>
                                          </p:stCondLst>
                                        </p:cTn>
                                        <p:tgtEl>
                                          <p:spTgt spid="232473"/>
                                        </p:tgtEl>
                                        <p:attrNameLst>
                                          <p:attrName>style.visibility</p:attrName>
                                        </p:attrNameLst>
                                      </p:cBhvr>
                                      <p:to>
                                        <p:strVal val="visible"/>
                                      </p:to>
                                    </p:set>
                                  </p:childTnLst>
                                </p:cTn>
                              </p:par>
                            </p:childTnLst>
                          </p:cTn>
                        </p:par>
                        <p:par>
                          <p:cTn id="69" fill="hold">
                            <p:stCondLst>
                              <p:cond delay="5000"/>
                            </p:stCondLst>
                            <p:childTnLst>
                              <p:par>
                                <p:cTn id="70" presetID="1" presetClass="entr" presetSubtype="0" fill="hold" grpId="0" nodeType="afterEffect">
                                  <p:stCondLst>
                                    <p:cond delay="0"/>
                                  </p:stCondLst>
                                  <p:childTnLst>
                                    <p:set>
                                      <p:cBhvr>
                                        <p:cTn id="71" dur="1" fill="hold">
                                          <p:stCondLst>
                                            <p:cond delay="499"/>
                                          </p:stCondLst>
                                        </p:cTn>
                                        <p:tgtEl>
                                          <p:spTgt spid="232474"/>
                                        </p:tgtEl>
                                        <p:attrNameLst>
                                          <p:attrName>style.visibility</p:attrName>
                                        </p:attrNameLst>
                                      </p:cBhvr>
                                      <p:to>
                                        <p:strVal val="visible"/>
                                      </p:to>
                                    </p:set>
                                  </p:childTnLst>
                                </p:cTn>
                              </p:par>
                            </p:childTnLst>
                          </p:cTn>
                        </p:par>
                        <p:par>
                          <p:cTn id="72" fill="hold">
                            <p:stCondLst>
                              <p:cond delay="5500"/>
                            </p:stCondLst>
                            <p:childTnLst>
                              <p:par>
                                <p:cTn id="73" presetID="1" presetClass="entr" presetSubtype="0" fill="hold" grpId="0" nodeType="afterEffect">
                                  <p:stCondLst>
                                    <p:cond delay="0"/>
                                  </p:stCondLst>
                                  <p:childTnLst>
                                    <p:set>
                                      <p:cBhvr>
                                        <p:cTn id="74" dur="1" fill="hold">
                                          <p:stCondLst>
                                            <p:cond delay="499"/>
                                          </p:stCondLst>
                                        </p:cTn>
                                        <p:tgtEl>
                                          <p:spTgt spid="23247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232472">
                                            <p:txEl>
                                              <p:pRg st="0" end="0"/>
                                            </p:txEl>
                                          </p:spTgt>
                                        </p:tgtEl>
                                        <p:attrNameLst>
                                          <p:attrName>style.visibility</p:attrName>
                                        </p:attrNameLst>
                                      </p:cBhvr>
                                      <p:to>
                                        <p:strVal val="visible"/>
                                      </p:to>
                                    </p:set>
                                    <p:anim calcmode="lin" valueType="num">
                                      <p:cBhvr additive="base">
                                        <p:cTn id="79" dur="500" fill="hold"/>
                                        <p:tgtEl>
                                          <p:spTgt spid="232472">
                                            <p:txEl>
                                              <p:pRg st="0" end="0"/>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2324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232472">
                                            <p:txEl>
                                              <p:pRg st="1" end="1"/>
                                            </p:txEl>
                                          </p:spTgt>
                                        </p:tgtEl>
                                        <p:attrNameLst>
                                          <p:attrName>style.visibility</p:attrName>
                                        </p:attrNameLst>
                                      </p:cBhvr>
                                      <p:to>
                                        <p:strVal val="visible"/>
                                      </p:to>
                                    </p:set>
                                    <p:anim calcmode="lin" valueType="num">
                                      <p:cBhvr additive="base">
                                        <p:cTn id="85" dur="500" fill="hold"/>
                                        <p:tgtEl>
                                          <p:spTgt spid="232472">
                                            <p:txEl>
                                              <p:pRg st="1" end="1"/>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232472">
                                            <p:txEl>
                                              <p:pRg st="1" end="1"/>
                                            </p:txEl>
                                          </p:spTgt>
                                        </p:tgtEl>
                                        <p:attrNameLst>
                                          <p:attrName>ppt_y</p:attrName>
                                        </p:attrNameLst>
                                      </p:cBhvr>
                                      <p:tavLst>
                                        <p:tav tm="0">
                                          <p:val>
                                            <p:strVal val="1+#ppt_h/2"/>
                                          </p:val>
                                        </p:tav>
                                        <p:tav tm="100000">
                                          <p:val>
                                            <p:strVal val="#ppt_y"/>
                                          </p:val>
                                        </p:tav>
                                      </p:tavLst>
                                    </p:anim>
                                  </p:childTnLst>
                                </p:cTn>
                              </p:par>
                              <p:par>
                                <p:cTn id="87" presetID="2" presetClass="entr" presetSubtype="12" fill="hold" grpId="0" nodeType="withEffect">
                                  <p:stCondLst>
                                    <p:cond delay="0"/>
                                  </p:stCondLst>
                                  <p:childTnLst>
                                    <p:set>
                                      <p:cBhvr>
                                        <p:cTn id="88" dur="1" fill="hold">
                                          <p:stCondLst>
                                            <p:cond delay="0"/>
                                          </p:stCondLst>
                                        </p:cTn>
                                        <p:tgtEl>
                                          <p:spTgt spid="232472">
                                            <p:txEl>
                                              <p:pRg st="2" end="2"/>
                                            </p:txEl>
                                          </p:spTgt>
                                        </p:tgtEl>
                                        <p:attrNameLst>
                                          <p:attrName>style.visibility</p:attrName>
                                        </p:attrNameLst>
                                      </p:cBhvr>
                                      <p:to>
                                        <p:strVal val="visible"/>
                                      </p:to>
                                    </p:set>
                                    <p:anim calcmode="lin" valueType="num">
                                      <p:cBhvr additive="base">
                                        <p:cTn id="89" dur="500" fill="hold"/>
                                        <p:tgtEl>
                                          <p:spTgt spid="232472">
                                            <p:txEl>
                                              <p:pRg st="2" end="2"/>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23247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71" grpId="0" animBg="1"/>
      <p:bldP spid="232469" grpId="0" animBg="1"/>
      <p:bldP spid="232451" grpId="0" animBg="1"/>
      <p:bldP spid="232455" grpId="0" animBg="1"/>
      <p:bldP spid="232460" grpId="0" autoUpdateAnimBg="0"/>
      <p:bldP spid="232461" grpId="0" autoUpdateAnimBg="0"/>
      <p:bldP spid="232462" grpId="0" autoUpdateAnimBg="0"/>
      <p:bldP spid="232464" grpId="0" autoUpdateAnimBg="0"/>
      <p:bldP spid="232464" grpId="1" autoUpdateAnimBg="0"/>
      <p:bldP spid="232465" grpId="0" autoUpdateAnimBg="0"/>
      <p:bldP spid="232465" grpId="1" autoUpdateAnimBg="0"/>
      <p:bldP spid="232466" grpId="0" autoUpdateAnimBg="0"/>
      <p:bldP spid="232466" grpId="1" autoUpdateAnimBg="0"/>
      <p:bldP spid="232467" grpId="0" autoUpdateAnimBg="0"/>
      <p:bldP spid="232468" grpId="0" autoUpdateAnimBg="0"/>
      <p:bldP spid="232470" grpId="0" autoUpdateAnimBg="0"/>
      <p:bldP spid="232470" grpId="1" autoUpdateAnimBg="0"/>
      <p:bldP spid="232472" grpId="0" build="p" autoUpdateAnimBg="0"/>
      <p:bldP spid="232473" grpId="0" animBg="1"/>
      <p:bldP spid="232474" grpId="0" animBg="1"/>
      <p:bldP spid="23247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D756B4B1-CD06-0847-9F03-6877958D6FC1}" type="slidenum">
              <a:rPr lang="en-US" smtClean="0">
                <a:latin typeface="Times New Roman" charset="0"/>
              </a:rPr>
              <a:pPr/>
              <a:t>19</a:t>
            </a:fld>
            <a:endParaRPr lang="en-US" smtClean="0">
              <a:latin typeface="Times New Roman" charset="0"/>
            </a:endParaRPr>
          </a:p>
        </p:txBody>
      </p:sp>
      <p:sp>
        <p:nvSpPr>
          <p:cNvPr id="33795" name="Rectangle 2"/>
          <p:cNvSpPr>
            <a:spLocks noGrp="1" noChangeArrowheads="1"/>
          </p:cNvSpPr>
          <p:nvPr>
            <p:ph type="title"/>
          </p:nvPr>
        </p:nvSpPr>
        <p:spPr>
          <a:xfrm>
            <a:off x="685800" y="457200"/>
            <a:ext cx="7772400" cy="1143000"/>
          </a:xfrm>
        </p:spPr>
        <p:txBody>
          <a:bodyPr/>
          <a:lstStyle/>
          <a:p>
            <a:pPr eaLnBrk="1" hangingPunct="1"/>
            <a:r>
              <a:rPr lang="en-US"/>
              <a:t>Smashing the Stack</a:t>
            </a:r>
          </a:p>
        </p:txBody>
      </p:sp>
      <p:sp>
        <p:nvSpPr>
          <p:cNvPr id="33796" name="Rectangle 3"/>
          <p:cNvSpPr>
            <a:spLocks noChangeArrowheads="1"/>
          </p:cNvSpPr>
          <p:nvPr/>
        </p:nvSpPr>
        <p:spPr bwMode="auto">
          <a:xfrm>
            <a:off x="6248400" y="3482975"/>
            <a:ext cx="1752600" cy="6858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230406" name="Rectangle 6"/>
          <p:cNvSpPr>
            <a:spLocks noChangeArrowheads="1"/>
          </p:cNvSpPr>
          <p:nvPr/>
        </p:nvSpPr>
        <p:spPr bwMode="auto">
          <a:xfrm>
            <a:off x="228600" y="1828800"/>
            <a:ext cx="5181600" cy="4343400"/>
          </a:xfrm>
          <a:prstGeom prst="rect">
            <a:avLst/>
          </a:prstGeom>
          <a:noFill/>
          <a:ln w="9525">
            <a:noFill/>
            <a:miter lim="800000"/>
            <a:headEnd/>
            <a:tailEnd/>
          </a:ln>
        </p:spPr>
        <p:txBody>
          <a:bodyPr>
            <a:prstTxWarp prst="textNoShape">
              <a:avLst/>
            </a:prstTxWarp>
          </a:bodyPr>
          <a:lstStyle/>
          <a:p>
            <a:pPr marL="609600" indent="-609600">
              <a:spcBef>
                <a:spcPct val="20000"/>
              </a:spcBef>
              <a:spcAft>
                <a:spcPts val="600"/>
              </a:spcAft>
              <a:buClr>
                <a:schemeClr val="accent2"/>
              </a:buClr>
              <a:buSzPct val="75000"/>
              <a:buFont typeface="Wingdings" charset="2"/>
              <a:buChar char="q"/>
            </a:pPr>
            <a:r>
              <a:rPr lang="en-US" sz="3200" dirty="0"/>
              <a:t>Trudy may not know…</a:t>
            </a:r>
          </a:p>
          <a:p>
            <a:pPr marL="990600" lvl="1" indent="-533400">
              <a:spcBef>
                <a:spcPct val="20000"/>
              </a:spcBef>
              <a:spcAft>
                <a:spcPts val="600"/>
              </a:spcAft>
              <a:buClr>
                <a:schemeClr val="accent2"/>
              </a:buClr>
              <a:buSzPct val="95000"/>
              <a:buFont typeface="Times" charset="0"/>
              <a:buAutoNum type="arabicParenR"/>
            </a:pPr>
            <a:r>
              <a:rPr lang="en-US" sz="2800" dirty="0">
                <a:ea typeface="ＭＳ Ｐゴシック" charset="-128"/>
                <a:cs typeface="ＭＳ Ｐゴシック" charset="-128"/>
              </a:rPr>
              <a:t>Address of evil code</a:t>
            </a:r>
          </a:p>
          <a:p>
            <a:pPr marL="990600" lvl="1" indent="-533400">
              <a:spcBef>
                <a:spcPct val="20000"/>
              </a:spcBef>
              <a:spcAft>
                <a:spcPts val="600"/>
              </a:spcAft>
              <a:buClr>
                <a:schemeClr val="accent2"/>
              </a:buClr>
              <a:buSzPct val="95000"/>
              <a:buFont typeface="Times" charset="0"/>
              <a:buAutoNum type="arabicParenR"/>
            </a:pPr>
            <a:r>
              <a:rPr lang="en-US" sz="2800" dirty="0">
                <a:ea typeface="ＭＳ Ｐゴシック" charset="-128"/>
                <a:cs typeface="ＭＳ Ｐゴシック" charset="-128"/>
              </a:rPr>
              <a:t>Location of </a:t>
            </a:r>
            <a:r>
              <a:rPr lang="en-US" sz="2800" b="1" dirty="0">
                <a:solidFill>
                  <a:schemeClr val="hlink"/>
                </a:solidFill>
                <a:latin typeface="Times-Roman" charset="0"/>
                <a:ea typeface="ＭＳ Ｐゴシック" charset="-128"/>
                <a:cs typeface="ＭＳ Ｐゴシック" charset="-128"/>
              </a:rPr>
              <a:t>ret</a:t>
            </a:r>
            <a:r>
              <a:rPr lang="en-US" sz="2800" dirty="0">
                <a:ea typeface="ＭＳ Ｐゴシック" charset="-128"/>
                <a:cs typeface="ＭＳ Ｐゴシック" charset="-128"/>
              </a:rPr>
              <a:t> on stack</a:t>
            </a:r>
          </a:p>
          <a:p>
            <a:pPr marL="609600" indent="-609600">
              <a:spcBef>
                <a:spcPct val="20000"/>
              </a:spcBef>
              <a:spcAft>
                <a:spcPts val="600"/>
              </a:spcAft>
              <a:buClr>
                <a:schemeClr val="accent2"/>
              </a:buClr>
              <a:buSzPct val="75000"/>
              <a:buFont typeface="Wingdings" charset="2"/>
              <a:buChar char="q"/>
            </a:pPr>
            <a:r>
              <a:rPr lang="en-US" sz="3200" dirty="0"/>
              <a:t>Solutions</a:t>
            </a:r>
          </a:p>
          <a:p>
            <a:pPr marL="990600" lvl="1" indent="-533400">
              <a:spcBef>
                <a:spcPct val="20000"/>
              </a:spcBef>
              <a:spcAft>
                <a:spcPts val="600"/>
              </a:spcAft>
              <a:buClr>
                <a:schemeClr val="accent2"/>
              </a:buClr>
              <a:buSzPct val="95000"/>
              <a:buFont typeface="Times" charset="0"/>
              <a:buAutoNum type="arabicParenR"/>
            </a:pPr>
            <a:r>
              <a:rPr lang="en-US" sz="2800" dirty="0">
                <a:ea typeface="ＭＳ Ｐゴシック" charset="-128"/>
                <a:cs typeface="ＭＳ Ｐゴシック" charset="-128"/>
              </a:rPr>
              <a:t>Precede evil code with NOP “landing pad” </a:t>
            </a:r>
          </a:p>
          <a:p>
            <a:pPr marL="990600" lvl="1" indent="-533400">
              <a:spcBef>
                <a:spcPct val="20000"/>
              </a:spcBef>
              <a:spcAft>
                <a:spcPts val="600"/>
              </a:spcAft>
              <a:buClr>
                <a:schemeClr val="accent2"/>
              </a:buClr>
              <a:buSzPct val="95000"/>
              <a:buFont typeface="Times" charset="0"/>
              <a:buAutoNum type="arabicParenR"/>
            </a:pPr>
            <a:r>
              <a:rPr lang="en-US" sz="2800" dirty="0">
                <a:ea typeface="ＭＳ Ｐゴシック" charset="-128"/>
                <a:cs typeface="ＭＳ Ｐゴシック" charset="-128"/>
              </a:rPr>
              <a:t>Insert</a:t>
            </a:r>
            <a:r>
              <a:rPr lang="en-US" sz="2800" b="1" dirty="0">
                <a:latin typeface="Times-Roman" charset="0"/>
                <a:ea typeface="ＭＳ Ｐゴシック" charset="-128"/>
                <a:cs typeface="ＭＳ Ｐゴシック" charset="-128"/>
              </a:rPr>
              <a:t> ret</a:t>
            </a:r>
            <a:r>
              <a:rPr lang="en-US" sz="2800" dirty="0">
                <a:ea typeface="ＭＳ Ｐゴシック" charset="-128"/>
                <a:cs typeface="ＭＳ Ｐゴシック" charset="-128"/>
              </a:rPr>
              <a:t> many times</a:t>
            </a:r>
          </a:p>
        </p:txBody>
      </p:sp>
      <p:sp>
        <p:nvSpPr>
          <p:cNvPr id="33798" name="Rectangle 7"/>
          <p:cNvSpPr>
            <a:spLocks noChangeArrowheads="1"/>
          </p:cNvSpPr>
          <p:nvPr/>
        </p:nvSpPr>
        <p:spPr bwMode="auto">
          <a:xfrm>
            <a:off x="6248400" y="4168775"/>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230412" name="Rectangle 12"/>
          <p:cNvSpPr>
            <a:spLocks noChangeArrowheads="1"/>
          </p:cNvSpPr>
          <p:nvPr/>
        </p:nvSpPr>
        <p:spPr bwMode="auto">
          <a:xfrm>
            <a:off x="6372225" y="3624263"/>
            <a:ext cx="1489075" cy="457200"/>
          </a:xfrm>
          <a:prstGeom prst="rect">
            <a:avLst/>
          </a:prstGeom>
          <a:noFill/>
          <a:ln w="9525">
            <a:noFill/>
            <a:miter lim="800000"/>
            <a:headEnd/>
            <a:tailEnd/>
          </a:ln>
        </p:spPr>
        <p:txBody>
          <a:bodyPr wrap="none">
            <a:prstTxWarp prst="textNoShape">
              <a:avLst/>
            </a:prstTxWarp>
            <a:spAutoFit/>
          </a:bodyPr>
          <a:lstStyle/>
          <a:p>
            <a:pPr algn="ctr"/>
            <a:r>
              <a:rPr lang="en-US" b="1">
                <a:latin typeface="Times-Roman" charset="0"/>
              </a:rPr>
              <a:t>evil code</a:t>
            </a:r>
            <a:endParaRPr lang="en-US">
              <a:latin typeface="Times-Roman" charset="0"/>
            </a:endParaRPr>
          </a:p>
        </p:txBody>
      </p:sp>
      <p:sp>
        <p:nvSpPr>
          <p:cNvPr id="230427" name="Line 27"/>
          <p:cNvSpPr>
            <a:spLocks noChangeShapeType="1"/>
          </p:cNvSpPr>
          <p:nvPr/>
        </p:nvSpPr>
        <p:spPr bwMode="auto">
          <a:xfrm flipH="1">
            <a:off x="5715000" y="4876800"/>
            <a:ext cx="533400"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30428" name="Line 28"/>
          <p:cNvSpPr>
            <a:spLocks noChangeShapeType="1"/>
          </p:cNvSpPr>
          <p:nvPr/>
        </p:nvSpPr>
        <p:spPr bwMode="auto">
          <a:xfrm flipV="1">
            <a:off x="5715000" y="2743200"/>
            <a:ext cx="0" cy="213360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230429" name="Line 29"/>
          <p:cNvSpPr>
            <a:spLocks noChangeShapeType="1"/>
          </p:cNvSpPr>
          <p:nvPr/>
        </p:nvSpPr>
        <p:spPr bwMode="auto">
          <a:xfrm>
            <a:off x="5715000" y="2743200"/>
            <a:ext cx="5334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33803" name="Rectangle 30"/>
          <p:cNvSpPr>
            <a:spLocks noChangeArrowheads="1"/>
          </p:cNvSpPr>
          <p:nvPr/>
        </p:nvSpPr>
        <p:spPr bwMode="auto">
          <a:xfrm>
            <a:off x="6248400" y="4614863"/>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33804" name="Rectangle 31"/>
          <p:cNvSpPr>
            <a:spLocks noChangeArrowheads="1"/>
          </p:cNvSpPr>
          <p:nvPr/>
        </p:nvSpPr>
        <p:spPr bwMode="auto">
          <a:xfrm>
            <a:off x="6248400" y="5072063"/>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33805" name="Rectangle 32"/>
          <p:cNvSpPr>
            <a:spLocks noChangeArrowheads="1"/>
          </p:cNvSpPr>
          <p:nvPr/>
        </p:nvSpPr>
        <p:spPr bwMode="auto">
          <a:xfrm>
            <a:off x="6248400" y="5529263"/>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33806" name="Rectangle 33"/>
          <p:cNvSpPr>
            <a:spLocks noChangeArrowheads="1"/>
          </p:cNvSpPr>
          <p:nvPr/>
        </p:nvSpPr>
        <p:spPr bwMode="auto">
          <a:xfrm>
            <a:off x="6248400" y="3014663"/>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33807" name="Rectangle 34"/>
          <p:cNvSpPr>
            <a:spLocks noChangeArrowheads="1"/>
          </p:cNvSpPr>
          <p:nvPr/>
        </p:nvSpPr>
        <p:spPr bwMode="auto">
          <a:xfrm>
            <a:off x="6248400" y="2557463"/>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33808" name="Rectangle 35"/>
          <p:cNvSpPr>
            <a:spLocks noChangeArrowheads="1"/>
          </p:cNvSpPr>
          <p:nvPr/>
        </p:nvSpPr>
        <p:spPr bwMode="auto">
          <a:xfrm>
            <a:off x="6248400" y="2100263"/>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230436" name="Rectangle 36"/>
          <p:cNvSpPr>
            <a:spLocks noChangeArrowheads="1"/>
          </p:cNvSpPr>
          <p:nvPr/>
        </p:nvSpPr>
        <p:spPr bwMode="auto">
          <a:xfrm>
            <a:off x="6934200" y="1600200"/>
            <a:ext cx="315913" cy="517525"/>
          </a:xfrm>
          <a:prstGeom prst="rect">
            <a:avLst/>
          </a:prstGeom>
          <a:noFill/>
          <a:ln w="9525">
            <a:noFill/>
            <a:miter lim="800000"/>
            <a:headEnd/>
            <a:tailEnd/>
          </a:ln>
        </p:spPr>
        <p:txBody>
          <a:bodyPr wrap="none">
            <a:prstTxWarp prst="textNoShape">
              <a:avLst/>
            </a:prstTxWarp>
            <a:spAutoFit/>
          </a:bodyPr>
          <a:lstStyle/>
          <a:p>
            <a:pPr algn="ctr">
              <a:lnSpc>
                <a:spcPct val="50000"/>
              </a:lnSpc>
            </a:pPr>
            <a:r>
              <a:rPr lang="en-US" b="1"/>
              <a:t>:</a:t>
            </a:r>
          </a:p>
          <a:p>
            <a:pPr algn="ctr">
              <a:lnSpc>
                <a:spcPct val="50000"/>
              </a:lnSpc>
            </a:pPr>
            <a:r>
              <a:rPr lang="en-US" b="1"/>
              <a:t>:</a:t>
            </a:r>
          </a:p>
        </p:txBody>
      </p:sp>
      <p:sp>
        <p:nvSpPr>
          <p:cNvPr id="230437" name="Rectangle 37"/>
          <p:cNvSpPr>
            <a:spLocks noChangeArrowheads="1"/>
          </p:cNvSpPr>
          <p:nvPr/>
        </p:nvSpPr>
        <p:spPr bwMode="auto">
          <a:xfrm>
            <a:off x="6934200" y="6019800"/>
            <a:ext cx="315913" cy="517525"/>
          </a:xfrm>
          <a:prstGeom prst="rect">
            <a:avLst/>
          </a:prstGeom>
          <a:noFill/>
          <a:ln w="9525">
            <a:noFill/>
            <a:miter lim="800000"/>
            <a:headEnd/>
            <a:tailEnd/>
          </a:ln>
        </p:spPr>
        <p:txBody>
          <a:bodyPr wrap="none">
            <a:prstTxWarp prst="textNoShape">
              <a:avLst/>
            </a:prstTxWarp>
            <a:spAutoFit/>
          </a:bodyPr>
          <a:lstStyle/>
          <a:p>
            <a:pPr algn="ctr">
              <a:lnSpc>
                <a:spcPct val="50000"/>
              </a:lnSpc>
            </a:pPr>
            <a:r>
              <a:rPr lang="en-US" b="1"/>
              <a:t>:</a:t>
            </a:r>
          </a:p>
          <a:p>
            <a:pPr algn="ctr">
              <a:lnSpc>
                <a:spcPct val="50000"/>
              </a:lnSpc>
            </a:pPr>
            <a:r>
              <a:rPr lang="en-US" b="1"/>
              <a:t>:</a:t>
            </a:r>
          </a:p>
        </p:txBody>
      </p:sp>
      <p:sp>
        <p:nvSpPr>
          <p:cNvPr id="230438" name="Rectangle 38"/>
          <p:cNvSpPr>
            <a:spLocks noChangeArrowheads="1"/>
          </p:cNvSpPr>
          <p:nvPr/>
        </p:nvSpPr>
        <p:spPr bwMode="auto">
          <a:xfrm>
            <a:off x="6818313" y="4648200"/>
            <a:ext cx="573087" cy="457200"/>
          </a:xfrm>
          <a:prstGeom prst="rect">
            <a:avLst/>
          </a:prstGeom>
          <a:noFill/>
          <a:ln w="9525">
            <a:noFill/>
            <a:miter lim="800000"/>
            <a:headEnd/>
            <a:tailEnd/>
          </a:ln>
        </p:spPr>
        <p:txBody>
          <a:bodyPr wrap="none">
            <a:prstTxWarp prst="textNoShape">
              <a:avLst/>
            </a:prstTxWarp>
            <a:spAutoFit/>
          </a:bodyPr>
          <a:lstStyle/>
          <a:p>
            <a:pPr algn="ctr"/>
            <a:r>
              <a:rPr lang="en-US" b="1">
                <a:solidFill>
                  <a:srgbClr val="FFFFFF"/>
                </a:solidFill>
                <a:latin typeface="Times-Roman" charset="0"/>
              </a:rPr>
              <a:t>ret</a:t>
            </a:r>
            <a:endParaRPr lang="en-US">
              <a:latin typeface="Times-Roman" charset="0"/>
            </a:endParaRPr>
          </a:p>
        </p:txBody>
      </p:sp>
      <p:sp>
        <p:nvSpPr>
          <p:cNvPr id="230439" name="Rectangle 39"/>
          <p:cNvSpPr>
            <a:spLocks noChangeArrowheads="1"/>
          </p:cNvSpPr>
          <p:nvPr/>
        </p:nvSpPr>
        <p:spPr bwMode="auto">
          <a:xfrm>
            <a:off x="6818313" y="5562600"/>
            <a:ext cx="573087" cy="457200"/>
          </a:xfrm>
          <a:prstGeom prst="rect">
            <a:avLst/>
          </a:prstGeom>
          <a:noFill/>
          <a:ln w="9525">
            <a:noFill/>
            <a:miter lim="800000"/>
            <a:headEnd/>
            <a:tailEnd/>
          </a:ln>
        </p:spPr>
        <p:txBody>
          <a:bodyPr wrap="none">
            <a:prstTxWarp prst="textNoShape">
              <a:avLst/>
            </a:prstTxWarp>
            <a:spAutoFit/>
          </a:bodyPr>
          <a:lstStyle/>
          <a:p>
            <a:pPr algn="ctr"/>
            <a:r>
              <a:rPr lang="en-US" b="1">
                <a:solidFill>
                  <a:srgbClr val="FFFFFF"/>
                </a:solidFill>
                <a:latin typeface="Times-Roman" charset="0"/>
              </a:rPr>
              <a:t>ret</a:t>
            </a:r>
            <a:endParaRPr lang="en-US">
              <a:solidFill>
                <a:schemeClr val="accent2"/>
              </a:solidFill>
              <a:latin typeface="Times-Roman" charset="0"/>
            </a:endParaRPr>
          </a:p>
        </p:txBody>
      </p:sp>
      <p:sp>
        <p:nvSpPr>
          <p:cNvPr id="230440" name="Rectangle 40"/>
          <p:cNvSpPr>
            <a:spLocks noChangeArrowheads="1"/>
          </p:cNvSpPr>
          <p:nvPr/>
        </p:nvSpPr>
        <p:spPr bwMode="auto">
          <a:xfrm>
            <a:off x="6934200" y="5181600"/>
            <a:ext cx="315913" cy="304800"/>
          </a:xfrm>
          <a:prstGeom prst="rect">
            <a:avLst/>
          </a:prstGeom>
          <a:noFill/>
          <a:ln w="9525">
            <a:noFill/>
            <a:miter lim="800000"/>
            <a:headEnd/>
            <a:tailEnd/>
          </a:ln>
        </p:spPr>
        <p:txBody>
          <a:bodyPr wrap="none">
            <a:prstTxWarp prst="textNoShape">
              <a:avLst/>
            </a:prstTxWarp>
            <a:spAutoFit/>
          </a:bodyPr>
          <a:lstStyle/>
          <a:p>
            <a:pPr algn="ctr">
              <a:lnSpc>
                <a:spcPct val="50000"/>
              </a:lnSpc>
            </a:pPr>
            <a:r>
              <a:rPr lang="en-US" b="1"/>
              <a:t>:</a:t>
            </a:r>
            <a:endParaRPr lang="en-US" b="1">
              <a:solidFill>
                <a:schemeClr val="accent2"/>
              </a:solidFill>
            </a:endParaRPr>
          </a:p>
        </p:txBody>
      </p:sp>
      <p:sp>
        <p:nvSpPr>
          <p:cNvPr id="230442" name="Rectangle 42"/>
          <p:cNvSpPr>
            <a:spLocks noChangeArrowheads="1"/>
          </p:cNvSpPr>
          <p:nvPr/>
        </p:nvSpPr>
        <p:spPr bwMode="auto">
          <a:xfrm>
            <a:off x="6699250" y="3048000"/>
            <a:ext cx="8445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NOP</a:t>
            </a:r>
          </a:p>
        </p:txBody>
      </p:sp>
      <p:sp>
        <p:nvSpPr>
          <p:cNvPr id="230443" name="Rectangle 43"/>
          <p:cNvSpPr>
            <a:spLocks noChangeArrowheads="1"/>
          </p:cNvSpPr>
          <p:nvPr/>
        </p:nvSpPr>
        <p:spPr bwMode="auto">
          <a:xfrm>
            <a:off x="6705600" y="2133600"/>
            <a:ext cx="8445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NOP</a:t>
            </a:r>
          </a:p>
        </p:txBody>
      </p:sp>
      <p:sp>
        <p:nvSpPr>
          <p:cNvPr id="230444" name="Rectangle 44"/>
          <p:cNvSpPr>
            <a:spLocks noChangeArrowheads="1"/>
          </p:cNvSpPr>
          <p:nvPr/>
        </p:nvSpPr>
        <p:spPr bwMode="auto">
          <a:xfrm>
            <a:off x="6934200" y="2667000"/>
            <a:ext cx="315913" cy="304800"/>
          </a:xfrm>
          <a:prstGeom prst="rect">
            <a:avLst/>
          </a:prstGeom>
          <a:noFill/>
          <a:ln w="9525">
            <a:noFill/>
            <a:miter lim="800000"/>
            <a:headEnd/>
            <a:tailEnd/>
          </a:ln>
        </p:spPr>
        <p:txBody>
          <a:bodyPr wrap="none">
            <a:prstTxWarp prst="textNoShape">
              <a:avLst/>
            </a:prstTxWarp>
            <a:spAutoFit/>
          </a:bodyPr>
          <a:lstStyle/>
          <a:p>
            <a:pPr algn="ctr">
              <a:lnSpc>
                <a:spcPct val="50000"/>
              </a:lnSpc>
            </a:pPr>
            <a:r>
              <a:rPr lang="en-US" b="1"/>
              <a:t>:</a:t>
            </a:r>
            <a:endParaRPr lang="en-US" b="1">
              <a:solidFill>
                <a:srgbClr val="FF0000"/>
              </a:solidFill>
            </a:endParaRPr>
          </a:p>
        </p:txBody>
      </p:sp>
      <p:sp>
        <p:nvSpPr>
          <p:cNvPr id="230454" name="Rectangle 54"/>
          <p:cNvSpPr>
            <a:spLocks noChangeArrowheads="1"/>
          </p:cNvSpPr>
          <p:nvPr/>
        </p:nvSpPr>
        <p:spPr bwMode="auto">
          <a:xfrm>
            <a:off x="6818313" y="4191000"/>
            <a:ext cx="573087" cy="457200"/>
          </a:xfrm>
          <a:prstGeom prst="rect">
            <a:avLst/>
          </a:prstGeom>
          <a:noFill/>
          <a:ln w="9525">
            <a:noFill/>
            <a:miter lim="800000"/>
            <a:headEnd/>
            <a:tailEnd/>
          </a:ln>
        </p:spPr>
        <p:txBody>
          <a:bodyPr wrap="none">
            <a:prstTxWarp prst="textNoShape">
              <a:avLst/>
            </a:prstTxWarp>
            <a:spAutoFit/>
          </a:bodyPr>
          <a:lstStyle/>
          <a:p>
            <a:pPr algn="ctr"/>
            <a:r>
              <a:rPr lang="en-US" b="1">
                <a:solidFill>
                  <a:srgbClr val="FFFFFF"/>
                </a:solidFill>
                <a:latin typeface="Times-Roman" charset="0"/>
              </a:rPr>
              <a:t>ret</a:t>
            </a:r>
            <a:endParaRPr lang="en-US">
              <a:latin typeface="Times-Roman" charset="0"/>
            </a:endParaRPr>
          </a:p>
        </p:txBody>
      </p:sp>
      <p:sp>
        <p:nvSpPr>
          <p:cNvPr id="230455" name="Rectangle 55"/>
          <p:cNvSpPr>
            <a:spLocks noChangeArrowheads="1"/>
          </p:cNvSpPr>
          <p:nvPr/>
        </p:nvSpPr>
        <p:spPr bwMode="auto">
          <a:xfrm>
            <a:off x="8001000" y="4648200"/>
            <a:ext cx="1066800" cy="420688"/>
          </a:xfrm>
          <a:prstGeom prst="rect">
            <a:avLst/>
          </a:prstGeom>
          <a:noFill/>
          <a:ln w="9525">
            <a:noFill/>
            <a:miter lim="800000"/>
            <a:headEnd/>
            <a:tailEnd/>
          </a:ln>
        </p:spPr>
        <p:txBody>
          <a:bodyPr>
            <a:prstTxWarp prst="textNoShape">
              <a:avLst/>
            </a:prstTxWarp>
            <a:spAutoFit/>
          </a:bodyPr>
          <a:lstStyle/>
          <a:p>
            <a:pPr>
              <a:lnSpc>
                <a:spcPct val="90000"/>
              </a:lnSpc>
              <a:buFont typeface="Symbol" charset="2"/>
              <a:buChar char="¬"/>
            </a:pPr>
            <a:r>
              <a:rPr lang="en-US" sz="2000"/>
              <a:t> </a:t>
            </a:r>
            <a:r>
              <a:rPr lang="en-US" b="1">
                <a:latin typeface="Times-Roman" charset="0"/>
              </a:rPr>
              <a:t>ret</a:t>
            </a: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0406">
                                            <p:txEl>
                                              <p:pRg st="0" end="0"/>
                                            </p:txEl>
                                          </p:spTgt>
                                        </p:tgtEl>
                                        <p:attrNameLst>
                                          <p:attrName>style.visibility</p:attrName>
                                        </p:attrNameLst>
                                      </p:cBhvr>
                                      <p:to>
                                        <p:strVal val="visible"/>
                                      </p:to>
                                    </p:set>
                                    <p:animEffect transition="in" filter="box(out)">
                                      <p:cBhvr>
                                        <p:cTn id="7" dur="500"/>
                                        <p:tgtEl>
                                          <p:spTgt spid="230406">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230406">
                                            <p:txEl>
                                              <p:pRg st="1" end="1"/>
                                            </p:txEl>
                                          </p:spTgt>
                                        </p:tgtEl>
                                        <p:attrNameLst>
                                          <p:attrName>style.visibility</p:attrName>
                                        </p:attrNameLst>
                                      </p:cBhvr>
                                      <p:to>
                                        <p:strVal val="visible"/>
                                      </p:to>
                                    </p:set>
                                    <p:animEffect transition="in" filter="box(out)">
                                      <p:cBhvr>
                                        <p:cTn id="10" dur="500"/>
                                        <p:tgtEl>
                                          <p:spTgt spid="230406">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230406">
                                            <p:txEl>
                                              <p:pRg st="2" end="2"/>
                                            </p:txEl>
                                          </p:spTgt>
                                        </p:tgtEl>
                                        <p:attrNameLst>
                                          <p:attrName>style.visibility</p:attrName>
                                        </p:attrNameLst>
                                      </p:cBhvr>
                                      <p:to>
                                        <p:strVal val="visible"/>
                                      </p:to>
                                    </p:set>
                                    <p:animEffect transition="in" filter="box(out)">
                                      <p:cBhvr>
                                        <p:cTn id="13" dur="500"/>
                                        <p:tgtEl>
                                          <p:spTgt spid="23040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230406">
                                            <p:txEl>
                                              <p:pRg st="3" end="3"/>
                                            </p:txEl>
                                          </p:spTgt>
                                        </p:tgtEl>
                                        <p:attrNameLst>
                                          <p:attrName>style.visibility</p:attrName>
                                        </p:attrNameLst>
                                      </p:cBhvr>
                                      <p:to>
                                        <p:strVal val="visible"/>
                                      </p:to>
                                    </p:set>
                                    <p:animEffect transition="in" filter="box(out)">
                                      <p:cBhvr>
                                        <p:cTn id="18" dur="500"/>
                                        <p:tgtEl>
                                          <p:spTgt spid="230406">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230406">
                                            <p:txEl>
                                              <p:pRg st="4" end="4"/>
                                            </p:txEl>
                                          </p:spTgt>
                                        </p:tgtEl>
                                        <p:attrNameLst>
                                          <p:attrName>style.visibility</p:attrName>
                                        </p:attrNameLst>
                                      </p:cBhvr>
                                      <p:to>
                                        <p:strVal val="visible"/>
                                      </p:to>
                                    </p:set>
                                    <p:animEffect transition="in" filter="box(out)">
                                      <p:cBhvr>
                                        <p:cTn id="21" dur="500"/>
                                        <p:tgtEl>
                                          <p:spTgt spid="230406">
                                            <p:txEl>
                                              <p:pRg st="4" end="4"/>
                                            </p:txEl>
                                          </p:spTgt>
                                        </p:tgtEl>
                                      </p:cBhvr>
                                    </p:animEffect>
                                  </p:childTnLst>
                                </p:cTn>
                              </p:par>
                              <p:par>
                                <p:cTn id="22" presetID="4" presetClass="entr" presetSubtype="32" fill="hold" grpId="0" nodeType="withEffect">
                                  <p:stCondLst>
                                    <p:cond delay="0"/>
                                  </p:stCondLst>
                                  <p:childTnLst>
                                    <p:set>
                                      <p:cBhvr>
                                        <p:cTn id="23" dur="1" fill="hold">
                                          <p:stCondLst>
                                            <p:cond delay="0"/>
                                          </p:stCondLst>
                                        </p:cTn>
                                        <p:tgtEl>
                                          <p:spTgt spid="230406">
                                            <p:txEl>
                                              <p:pRg st="5" end="5"/>
                                            </p:txEl>
                                          </p:spTgt>
                                        </p:tgtEl>
                                        <p:attrNameLst>
                                          <p:attrName>style.visibility</p:attrName>
                                        </p:attrNameLst>
                                      </p:cBhvr>
                                      <p:to>
                                        <p:strVal val="visible"/>
                                      </p:to>
                                    </p:set>
                                    <p:animEffect transition="in" filter="box(out)">
                                      <p:cBhvr>
                                        <p:cTn id="24" dur="500"/>
                                        <p:tgtEl>
                                          <p:spTgt spid="230406">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30437"/>
                                        </p:tgtEl>
                                        <p:attrNameLst>
                                          <p:attrName>style.visibility</p:attrName>
                                        </p:attrNameLst>
                                      </p:cBhvr>
                                      <p:to>
                                        <p:strVal val="visible"/>
                                      </p:to>
                                    </p:set>
                                  </p:childTnLst>
                                </p:cTn>
                              </p:par>
                            </p:childTnLst>
                          </p:cTn>
                        </p:par>
                        <p:par>
                          <p:cTn id="29" fill="hold">
                            <p:stCondLst>
                              <p:cond delay="500"/>
                            </p:stCondLst>
                            <p:childTnLst>
                              <p:par>
                                <p:cTn id="30" presetID="1" presetClass="entr" presetSubtype="1" fill="hold" grpId="0" nodeType="afterEffect">
                                  <p:stCondLst>
                                    <p:cond delay="0"/>
                                  </p:stCondLst>
                                  <p:childTnLst>
                                    <p:set>
                                      <p:cBhvr>
                                        <p:cTn id="31" dur="1" fill="hold">
                                          <p:stCondLst>
                                            <p:cond delay="499"/>
                                          </p:stCondLst>
                                        </p:cTn>
                                        <p:tgtEl>
                                          <p:spTgt spid="230439"/>
                                        </p:tgtEl>
                                        <p:attrNameLst>
                                          <p:attrName>style.visibility</p:attrName>
                                        </p:attrNameLst>
                                      </p:cBhvr>
                                      <p:to>
                                        <p:strVal val="visible"/>
                                      </p:to>
                                    </p:set>
                                  </p:childTnLst>
                                </p:cTn>
                              </p:par>
                            </p:childTnLst>
                          </p:cTn>
                        </p:par>
                        <p:par>
                          <p:cTn id="32" fill="hold">
                            <p:stCondLst>
                              <p:cond delay="1000"/>
                            </p:stCondLst>
                            <p:childTnLst>
                              <p:par>
                                <p:cTn id="33" presetID="1" presetClass="entr" presetSubtype="1" fill="hold" grpId="0" nodeType="afterEffect">
                                  <p:stCondLst>
                                    <p:cond delay="0"/>
                                  </p:stCondLst>
                                  <p:childTnLst>
                                    <p:set>
                                      <p:cBhvr>
                                        <p:cTn id="34" dur="1" fill="hold">
                                          <p:stCondLst>
                                            <p:cond delay="499"/>
                                          </p:stCondLst>
                                        </p:cTn>
                                        <p:tgtEl>
                                          <p:spTgt spid="230440"/>
                                        </p:tgtEl>
                                        <p:attrNameLst>
                                          <p:attrName>style.visibility</p:attrName>
                                        </p:attrNameLst>
                                      </p:cBhvr>
                                      <p:to>
                                        <p:strVal val="visible"/>
                                      </p:to>
                                    </p:set>
                                  </p:childTnLst>
                                </p:cTn>
                              </p:par>
                            </p:childTnLst>
                          </p:cTn>
                        </p:par>
                        <p:par>
                          <p:cTn id="35" fill="hold">
                            <p:stCondLst>
                              <p:cond delay="1500"/>
                            </p:stCondLst>
                            <p:childTnLst>
                              <p:par>
                                <p:cTn id="36" presetID="1" presetClass="entr" presetSubtype="1" fill="hold" grpId="0" nodeType="afterEffect">
                                  <p:stCondLst>
                                    <p:cond delay="0"/>
                                  </p:stCondLst>
                                  <p:childTnLst>
                                    <p:set>
                                      <p:cBhvr>
                                        <p:cTn id="37" dur="1" fill="hold">
                                          <p:stCondLst>
                                            <p:cond delay="499"/>
                                          </p:stCondLst>
                                        </p:cTn>
                                        <p:tgtEl>
                                          <p:spTgt spid="230438"/>
                                        </p:tgtEl>
                                        <p:attrNameLst>
                                          <p:attrName>style.visibility</p:attrName>
                                        </p:attrNameLst>
                                      </p:cBhvr>
                                      <p:to>
                                        <p:strVal val="visible"/>
                                      </p:to>
                                    </p:set>
                                  </p:childTnLst>
                                </p:cTn>
                              </p:par>
                            </p:childTnLst>
                          </p:cTn>
                        </p:par>
                        <p:par>
                          <p:cTn id="38" fill="hold">
                            <p:stCondLst>
                              <p:cond delay="2000"/>
                            </p:stCondLst>
                            <p:childTnLst>
                              <p:par>
                                <p:cTn id="39" presetID="1" presetClass="entr" presetSubtype="1" fill="hold" grpId="0" nodeType="afterEffect">
                                  <p:stCondLst>
                                    <p:cond delay="0"/>
                                  </p:stCondLst>
                                  <p:childTnLst>
                                    <p:set>
                                      <p:cBhvr>
                                        <p:cTn id="40" dur="1" fill="hold">
                                          <p:stCondLst>
                                            <p:cond delay="499"/>
                                          </p:stCondLst>
                                        </p:cTn>
                                        <p:tgtEl>
                                          <p:spTgt spid="230454"/>
                                        </p:tgtEl>
                                        <p:attrNameLst>
                                          <p:attrName>style.visibility</p:attrName>
                                        </p:attrNameLst>
                                      </p:cBhvr>
                                      <p:to>
                                        <p:strVal val="visible"/>
                                      </p:to>
                                    </p:set>
                                  </p:childTnLst>
                                </p:cTn>
                              </p:par>
                            </p:childTnLst>
                          </p:cTn>
                        </p:par>
                        <p:par>
                          <p:cTn id="41" fill="hold">
                            <p:stCondLst>
                              <p:cond delay="2500"/>
                            </p:stCondLst>
                            <p:childTnLst>
                              <p:par>
                                <p:cTn id="42" presetID="1" presetClass="entr" presetSubtype="1" fill="hold" grpId="0" nodeType="afterEffect">
                                  <p:stCondLst>
                                    <p:cond delay="0"/>
                                  </p:stCondLst>
                                  <p:childTnLst>
                                    <p:set>
                                      <p:cBhvr>
                                        <p:cTn id="43" dur="1" fill="hold">
                                          <p:stCondLst>
                                            <p:cond delay="499"/>
                                          </p:stCondLst>
                                        </p:cTn>
                                        <p:tgtEl>
                                          <p:spTgt spid="230412"/>
                                        </p:tgtEl>
                                        <p:attrNameLst>
                                          <p:attrName>style.visibility</p:attrName>
                                        </p:attrNameLst>
                                      </p:cBhvr>
                                      <p:to>
                                        <p:strVal val="visible"/>
                                      </p:to>
                                    </p:set>
                                  </p:childTnLst>
                                </p:cTn>
                              </p:par>
                            </p:childTnLst>
                          </p:cTn>
                        </p:par>
                        <p:par>
                          <p:cTn id="44" fill="hold">
                            <p:stCondLst>
                              <p:cond delay="3000"/>
                            </p:stCondLst>
                            <p:childTnLst>
                              <p:par>
                                <p:cTn id="45" presetID="1" presetClass="entr" presetSubtype="1" fill="hold" grpId="0" nodeType="afterEffect">
                                  <p:stCondLst>
                                    <p:cond delay="0"/>
                                  </p:stCondLst>
                                  <p:childTnLst>
                                    <p:set>
                                      <p:cBhvr>
                                        <p:cTn id="46" dur="1" fill="hold">
                                          <p:stCondLst>
                                            <p:cond delay="499"/>
                                          </p:stCondLst>
                                        </p:cTn>
                                        <p:tgtEl>
                                          <p:spTgt spid="230442"/>
                                        </p:tgtEl>
                                        <p:attrNameLst>
                                          <p:attrName>style.visibility</p:attrName>
                                        </p:attrNameLst>
                                      </p:cBhvr>
                                      <p:to>
                                        <p:strVal val="visible"/>
                                      </p:to>
                                    </p:set>
                                  </p:childTnLst>
                                </p:cTn>
                              </p:par>
                            </p:childTnLst>
                          </p:cTn>
                        </p:par>
                        <p:par>
                          <p:cTn id="47" fill="hold">
                            <p:stCondLst>
                              <p:cond delay="3500"/>
                            </p:stCondLst>
                            <p:childTnLst>
                              <p:par>
                                <p:cTn id="48" presetID="1" presetClass="entr" presetSubtype="1" fill="hold" grpId="0" nodeType="afterEffect">
                                  <p:stCondLst>
                                    <p:cond delay="0"/>
                                  </p:stCondLst>
                                  <p:childTnLst>
                                    <p:set>
                                      <p:cBhvr>
                                        <p:cTn id="49" dur="1" fill="hold">
                                          <p:stCondLst>
                                            <p:cond delay="499"/>
                                          </p:stCondLst>
                                        </p:cTn>
                                        <p:tgtEl>
                                          <p:spTgt spid="230444"/>
                                        </p:tgtEl>
                                        <p:attrNameLst>
                                          <p:attrName>style.visibility</p:attrName>
                                        </p:attrNameLst>
                                      </p:cBhvr>
                                      <p:to>
                                        <p:strVal val="visible"/>
                                      </p:to>
                                    </p:set>
                                  </p:childTnLst>
                                </p:cTn>
                              </p:par>
                            </p:childTnLst>
                          </p:cTn>
                        </p:par>
                        <p:par>
                          <p:cTn id="50" fill="hold">
                            <p:stCondLst>
                              <p:cond delay="4000"/>
                            </p:stCondLst>
                            <p:childTnLst>
                              <p:par>
                                <p:cTn id="51" presetID="1" presetClass="entr" presetSubtype="1" fill="hold" grpId="0" nodeType="afterEffect">
                                  <p:stCondLst>
                                    <p:cond delay="0"/>
                                  </p:stCondLst>
                                  <p:childTnLst>
                                    <p:set>
                                      <p:cBhvr>
                                        <p:cTn id="52" dur="1" fill="hold">
                                          <p:stCondLst>
                                            <p:cond delay="499"/>
                                          </p:stCondLst>
                                        </p:cTn>
                                        <p:tgtEl>
                                          <p:spTgt spid="230443"/>
                                        </p:tgtEl>
                                        <p:attrNameLst>
                                          <p:attrName>style.visibility</p:attrName>
                                        </p:attrNameLst>
                                      </p:cBhvr>
                                      <p:to>
                                        <p:strVal val="visible"/>
                                      </p:to>
                                    </p:set>
                                  </p:childTnLst>
                                </p:cTn>
                              </p:par>
                            </p:childTnLst>
                          </p:cTn>
                        </p:par>
                        <p:par>
                          <p:cTn id="53" fill="hold">
                            <p:stCondLst>
                              <p:cond delay="4500"/>
                            </p:stCondLst>
                            <p:childTnLst>
                              <p:par>
                                <p:cTn id="54" presetID="1" presetClass="entr" presetSubtype="0" fill="hold" grpId="0" nodeType="afterEffect">
                                  <p:stCondLst>
                                    <p:cond delay="0"/>
                                  </p:stCondLst>
                                  <p:childTnLst>
                                    <p:set>
                                      <p:cBhvr>
                                        <p:cTn id="55" dur="1" fill="hold">
                                          <p:stCondLst>
                                            <p:cond delay="499"/>
                                          </p:stCondLst>
                                        </p:cTn>
                                        <p:tgtEl>
                                          <p:spTgt spid="23043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230455"/>
                                        </p:tgtEl>
                                        <p:attrNameLst>
                                          <p:attrName>style.visibility</p:attrName>
                                        </p:attrNameLst>
                                      </p:cBhvr>
                                      <p:to>
                                        <p:strVal val="visible"/>
                                      </p:to>
                                    </p:set>
                                    <p:anim calcmode="lin" valueType="num">
                                      <p:cBhvr additive="base">
                                        <p:cTn id="60" dur="500" fill="hold"/>
                                        <p:tgtEl>
                                          <p:spTgt spid="230455"/>
                                        </p:tgtEl>
                                        <p:attrNameLst>
                                          <p:attrName>ppt_x</p:attrName>
                                        </p:attrNameLst>
                                      </p:cBhvr>
                                      <p:tavLst>
                                        <p:tav tm="0">
                                          <p:val>
                                            <p:strVal val="1+#ppt_w/2"/>
                                          </p:val>
                                        </p:tav>
                                        <p:tav tm="100000">
                                          <p:val>
                                            <p:strVal val="#ppt_x"/>
                                          </p:val>
                                        </p:tav>
                                      </p:tavLst>
                                    </p:anim>
                                    <p:anim calcmode="lin" valueType="num">
                                      <p:cBhvr additive="base">
                                        <p:cTn id="61" dur="500" fill="hold"/>
                                        <p:tgtEl>
                                          <p:spTgt spid="230455"/>
                                        </p:tgtEl>
                                        <p:attrNameLst>
                                          <p:attrName>ppt_y</p:attrName>
                                        </p:attrNameLst>
                                      </p:cBhvr>
                                      <p:tavLst>
                                        <p:tav tm="0">
                                          <p:val>
                                            <p:strVal val="#ppt_y"/>
                                          </p:val>
                                        </p:tav>
                                        <p:tav tm="100000">
                                          <p:val>
                                            <p:strVal val="#ppt_y"/>
                                          </p:val>
                                        </p:tav>
                                      </p:tavLst>
                                    </p:anim>
                                  </p:childTnLst>
                                </p:cTn>
                              </p:par>
                            </p:childTnLst>
                          </p:cTn>
                        </p:par>
                        <p:par>
                          <p:cTn id="62" fill="hold">
                            <p:stCondLst>
                              <p:cond delay="500"/>
                            </p:stCondLst>
                            <p:childTnLst>
                              <p:par>
                                <p:cTn id="63" presetID="1" presetClass="entr" presetSubtype="0" fill="hold" grpId="0" nodeType="afterEffect">
                                  <p:stCondLst>
                                    <p:cond delay="0"/>
                                  </p:stCondLst>
                                  <p:childTnLst>
                                    <p:set>
                                      <p:cBhvr>
                                        <p:cTn id="64" dur="1" fill="hold">
                                          <p:stCondLst>
                                            <p:cond delay="499"/>
                                          </p:stCondLst>
                                        </p:cTn>
                                        <p:tgtEl>
                                          <p:spTgt spid="230427"/>
                                        </p:tgtEl>
                                        <p:attrNameLst>
                                          <p:attrName>style.visibility</p:attrName>
                                        </p:attrNameLst>
                                      </p:cBhvr>
                                      <p:to>
                                        <p:strVal val="visible"/>
                                      </p:to>
                                    </p:set>
                                  </p:childTnLst>
                                </p:cTn>
                              </p:par>
                            </p:childTnLst>
                          </p:cTn>
                        </p:par>
                        <p:par>
                          <p:cTn id="65" fill="hold">
                            <p:stCondLst>
                              <p:cond delay="1000"/>
                            </p:stCondLst>
                            <p:childTnLst>
                              <p:par>
                                <p:cTn id="66" presetID="1" presetClass="entr" presetSubtype="0" fill="hold" grpId="0" nodeType="afterEffect">
                                  <p:stCondLst>
                                    <p:cond delay="0"/>
                                  </p:stCondLst>
                                  <p:childTnLst>
                                    <p:set>
                                      <p:cBhvr>
                                        <p:cTn id="67" dur="1" fill="hold">
                                          <p:stCondLst>
                                            <p:cond delay="499"/>
                                          </p:stCondLst>
                                        </p:cTn>
                                        <p:tgtEl>
                                          <p:spTgt spid="230428"/>
                                        </p:tgtEl>
                                        <p:attrNameLst>
                                          <p:attrName>style.visibility</p:attrName>
                                        </p:attrNameLst>
                                      </p:cBhvr>
                                      <p:to>
                                        <p:strVal val="visible"/>
                                      </p:to>
                                    </p:set>
                                  </p:childTnLst>
                                </p:cTn>
                              </p:par>
                            </p:childTnLst>
                          </p:cTn>
                        </p:par>
                        <p:par>
                          <p:cTn id="68" fill="hold">
                            <p:stCondLst>
                              <p:cond delay="1500"/>
                            </p:stCondLst>
                            <p:childTnLst>
                              <p:par>
                                <p:cTn id="69" presetID="1" presetClass="entr" presetSubtype="0" fill="hold" grpId="0" nodeType="afterEffect">
                                  <p:stCondLst>
                                    <p:cond delay="0"/>
                                  </p:stCondLst>
                                  <p:childTnLst>
                                    <p:set>
                                      <p:cBhvr>
                                        <p:cTn id="70" dur="1" fill="hold">
                                          <p:stCondLst>
                                            <p:cond delay="499"/>
                                          </p:stCondLst>
                                        </p:cTn>
                                        <p:tgtEl>
                                          <p:spTgt spid="2304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6" grpId="0" build="p" autoUpdateAnimBg="0"/>
      <p:bldP spid="230412" grpId="0" autoUpdateAnimBg="0"/>
      <p:bldP spid="230427" grpId="0" animBg="1"/>
      <p:bldP spid="230428" grpId="0" animBg="1"/>
      <p:bldP spid="230429" grpId="0" animBg="1"/>
      <p:bldP spid="230436" grpId="0" autoUpdateAnimBg="0"/>
      <p:bldP spid="230437" grpId="0" autoUpdateAnimBg="0"/>
      <p:bldP spid="230438" grpId="0" autoUpdateAnimBg="0"/>
      <p:bldP spid="230439" grpId="0" autoUpdateAnimBg="0"/>
      <p:bldP spid="230440" grpId="0" autoUpdateAnimBg="0"/>
      <p:bldP spid="230442" grpId="0" autoUpdateAnimBg="0"/>
      <p:bldP spid="230443" grpId="0" autoUpdateAnimBg="0"/>
      <p:bldP spid="230444" grpId="0" autoUpdateAnimBg="0"/>
      <p:bldP spid="230454" grpId="0" autoUpdateAnimBg="0"/>
      <p:bldP spid="230455"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CDC60101-2632-6D47-90B8-72F8CD123AC4}" type="slidenum">
              <a:rPr lang="en-US" smtClean="0">
                <a:latin typeface="Times New Roman" charset="0"/>
              </a:rPr>
              <a:pPr/>
              <a:t>2</a:t>
            </a:fld>
            <a:endParaRPr lang="en-US" smtClean="0">
              <a:latin typeface="Times New Roman" charset="0"/>
            </a:endParaRPr>
          </a:p>
        </p:txBody>
      </p:sp>
      <p:sp>
        <p:nvSpPr>
          <p:cNvPr id="15363" name="Rectangle 2"/>
          <p:cNvSpPr>
            <a:spLocks noGrp="1" noChangeArrowheads="1"/>
          </p:cNvSpPr>
          <p:nvPr>
            <p:ph type="title"/>
          </p:nvPr>
        </p:nvSpPr>
        <p:spPr>
          <a:xfrm>
            <a:off x="685800" y="533400"/>
            <a:ext cx="7772400" cy="1143000"/>
          </a:xfrm>
        </p:spPr>
        <p:txBody>
          <a:bodyPr/>
          <a:lstStyle/>
          <a:p>
            <a:pPr eaLnBrk="1" hangingPunct="1"/>
            <a:r>
              <a:rPr lang="en-US"/>
              <a:t>Why Software?</a:t>
            </a:r>
          </a:p>
        </p:txBody>
      </p:sp>
      <p:sp>
        <p:nvSpPr>
          <p:cNvPr id="15364" name="Rectangle 3"/>
          <p:cNvSpPr>
            <a:spLocks noGrp="1" noChangeArrowheads="1"/>
          </p:cNvSpPr>
          <p:nvPr>
            <p:ph type="body" idx="1"/>
          </p:nvPr>
        </p:nvSpPr>
        <p:spPr>
          <a:xfrm>
            <a:off x="685800" y="1752600"/>
            <a:ext cx="7772400" cy="4267200"/>
          </a:xfrm>
        </p:spPr>
        <p:txBody>
          <a:bodyPr/>
          <a:lstStyle/>
          <a:p>
            <a:pPr eaLnBrk="1" hangingPunct="1">
              <a:lnSpc>
                <a:spcPct val="90000"/>
              </a:lnSpc>
              <a:spcAft>
                <a:spcPts val="600"/>
              </a:spcAft>
            </a:pPr>
            <a:r>
              <a:rPr lang="en-US" sz="2800" dirty="0"/>
              <a:t>Why is software as important to security as crypto, access control, protocols?</a:t>
            </a:r>
          </a:p>
          <a:p>
            <a:pPr eaLnBrk="1" hangingPunct="1">
              <a:lnSpc>
                <a:spcPct val="90000"/>
              </a:lnSpc>
              <a:spcAft>
                <a:spcPts val="600"/>
              </a:spcAft>
            </a:pPr>
            <a:r>
              <a:rPr lang="en-US" sz="2800" dirty="0"/>
              <a:t>Virtually all of information security is implemented in software</a:t>
            </a:r>
          </a:p>
          <a:p>
            <a:pPr eaLnBrk="1" hangingPunct="1">
              <a:lnSpc>
                <a:spcPct val="90000"/>
              </a:lnSpc>
              <a:spcAft>
                <a:spcPts val="600"/>
              </a:spcAft>
            </a:pPr>
            <a:r>
              <a:rPr lang="en-US" sz="2800" dirty="0"/>
              <a:t>If your software is subject to attack, your security can be broken</a:t>
            </a:r>
          </a:p>
          <a:p>
            <a:pPr lvl="1" eaLnBrk="1" hangingPunct="1">
              <a:lnSpc>
                <a:spcPct val="90000"/>
              </a:lnSpc>
              <a:spcAft>
                <a:spcPts val="600"/>
              </a:spcAft>
            </a:pPr>
            <a:r>
              <a:rPr lang="en-US" sz="2400" dirty="0"/>
              <a:t>Regardless of strength of crypto, access control or protocols</a:t>
            </a:r>
          </a:p>
          <a:p>
            <a:pPr eaLnBrk="1" hangingPunct="1">
              <a:lnSpc>
                <a:spcPct val="90000"/>
              </a:lnSpc>
              <a:spcAft>
                <a:spcPts val="600"/>
              </a:spcAft>
            </a:pPr>
            <a:r>
              <a:rPr lang="en-US" sz="2800" dirty="0"/>
              <a:t>Software is a poor foundation for security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42CA03EF-C91B-4E47-9BEF-66E8F9BB6896}" type="slidenum">
              <a:rPr lang="en-US" smtClean="0">
                <a:latin typeface="Times New Roman" charset="0"/>
              </a:rPr>
              <a:pPr/>
              <a:t>20</a:t>
            </a:fld>
            <a:endParaRPr lang="en-US" smtClean="0">
              <a:latin typeface="Times New Roman" charset="0"/>
            </a:endParaRPr>
          </a:p>
        </p:txBody>
      </p:sp>
      <p:sp>
        <p:nvSpPr>
          <p:cNvPr id="34819" name="Rectangle 2"/>
          <p:cNvSpPr>
            <a:spLocks noGrp="1" noChangeArrowheads="1"/>
          </p:cNvSpPr>
          <p:nvPr>
            <p:ph type="title"/>
          </p:nvPr>
        </p:nvSpPr>
        <p:spPr>
          <a:xfrm>
            <a:off x="533400" y="228600"/>
            <a:ext cx="8077200" cy="1143000"/>
          </a:xfrm>
        </p:spPr>
        <p:txBody>
          <a:bodyPr/>
          <a:lstStyle/>
          <a:p>
            <a:pPr eaLnBrk="1" hangingPunct="1"/>
            <a:r>
              <a:rPr lang="en-US" dirty="0"/>
              <a:t>Stack Smashing Summary</a:t>
            </a:r>
          </a:p>
        </p:txBody>
      </p:sp>
      <p:sp>
        <p:nvSpPr>
          <p:cNvPr id="34820" name="Rectangle 3"/>
          <p:cNvSpPr>
            <a:spLocks noGrp="1" noChangeArrowheads="1"/>
          </p:cNvSpPr>
          <p:nvPr>
            <p:ph type="body" idx="1"/>
          </p:nvPr>
        </p:nvSpPr>
        <p:spPr>
          <a:xfrm>
            <a:off x="609600" y="1371600"/>
            <a:ext cx="8153400" cy="4648200"/>
          </a:xfrm>
        </p:spPr>
        <p:txBody>
          <a:bodyPr/>
          <a:lstStyle/>
          <a:p>
            <a:pPr eaLnBrk="1" hangingPunct="1">
              <a:lnSpc>
                <a:spcPct val="80000"/>
              </a:lnSpc>
              <a:spcAft>
                <a:spcPts val="600"/>
              </a:spcAft>
            </a:pPr>
            <a:r>
              <a:rPr lang="en-US" sz="2800" dirty="0"/>
              <a:t>A buffer overflow must exist in the code</a:t>
            </a:r>
          </a:p>
          <a:p>
            <a:pPr eaLnBrk="1" hangingPunct="1">
              <a:lnSpc>
                <a:spcPct val="80000"/>
              </a:lnSpc>
              <a:spcAft>
                <a:spcPts val="600"/>
              </a:spcAft>
            </a:pPr>
            <a:r>
              <a:rPr lang="en-US" sz="2800" dirty="0"/>
              <a:t>Not all buffer overflows are exploitable</a:t>
            </a:r>
          </a:p>
          <a:p>
            <a:pPr lvl="1" eaLnBrk="1" hangingPunct="1">
              <a:lnSpc>
                <a:spcPct val="80000"/>
              </a:lnSpc>
              <a:spcAft>
                <a:spcPts val="600"/>
              </a:spcAft>
            </a:pPr>
            <a:r>
              <a:rPr lang="en-US" sz="2400" dirty="0"/>
              <a:t>Things must align</a:t>
            </a:r>
            <a:r>
              <a:rPr lang="en-US" sz="2400" dirty="0" smtClean="0"/>
              <a:t> properly</a:t>
            </a:r>
          </a:p>
          <a:p>
            <a:pPr eaLnBrk="1" hangingPunct="1">
              <a:lnSpc>
                <a:spcPct val="80000"/>
              </a:lnSpc>
              <a:spcAft>
                <a:spcPts val="600"/>
              </a:spcAft>
            </a:pPr>
            <a:r>
              <a:rPr lang="en-US" sz="2800" dirty="0"/>
              <a:t>If exploitable, attacker can </a:t>
            </a:r>
            <a:r>
              <a:rPr lang="en-US" sz="2800" b="1" dirty="0">
                <a:solidFill>
                  <a:schemeClr val="accent2"/>
                </a:solidFill>
              </a:rPr>
              <a:t>inject code</a:t>
            </a:r>
            <a:endParaRPr lang="en-US" sz="2800" dirty="0"/>
          </a:p>
          <a:p>
            <a:pPr eaLnBrk="1" hangingPunct="1">
              <a:lnSpc>
                <a:spcPct val="80000"/>
              </a:lnSpc>
              <a:spcAft>
                <a:spcPts val="600"/>
              </a:spcAft>
            </a:pPr>
            <a:r>
              <a:rPr lang="en-US" sz="2800" dirty="0"/>
              <a:t>Trial and error is likely required</a:t>
            </a:r>
          </a:p>
          <a:p>
            <a:pPr lvl="1" eaLnBrk="1" hangingPunct="1">
              <a:lnSpc>
                <a:spcPct val="80000"/>
              </a:lnSpc>
              <a:spcAft>
                <a:spcPts val="600"/>
              </a:spcAft>
            </a:pPr>
            <a:r>
              <a:rPr lang="en-US" sz="2400" dirty="0"/>
              <a:t>Fear not, lots of help</a:t>
            </a:r>
            <a:r>
              <a:rPr lang="en-US" sz="2400" dirty="0" smtClean="0"/>
              <a:t> is available online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454B17E3-B708-754A-90AC-0F5AB9B2135E}" type="slidenum">
              <a:rPr lang="en-US" smtClean="0">
                <a:latin typeface="Times New Roman" charset="0"/>
              </a:rPr>
              <a:pPr/>
              <a:t>21</a:t>
            </a:fld>
            <a:endParaRPr lang="en-US" smtClean="0">
              <a:latin typeface="Times New Roman" charset="0"/>
            </a:endParaRPr>
          </a:p>
        </p:txBody>
      </p:sp>
      <p:sp>
        <p:nvSpPr>
          <p:cNvPr id="43011" name="Rectangle 2"/>
          <p:cNvSpPr>
            <a:spLocks noGrp="1" noChangeArrowheads="1"/>
          </p:cNvSpPr>
          <p:nvPr>
            <p:ph type="title"/>
          </p:nvPr>
        </p:nvSpPr>
        <p:spPr>
          <a:xfrm>
            <a:off x="685800" y="457200"/>
            <a:ext cx="7772400" cy="1143000"/>
          </a:xfrm>
        </p:spPr>
        <p:txBody>
          <a:bodyPr/>
          <a:lstStyle/>
          <a:p>
            <a:pPr eaLnBrk="1" hangingPunct="1"/>
            <a:r>
              <a:rPr lang="en-US"/>
              <a:t>Stack Smashing Defenses</a:t>
            </a:r>
          </a:p>
        </p:txBody>
      </p:sp>
      <p:sp>
        <p:nvSpPr>
          <p:cNvPr id="43012" name="Rectangle 3"/>
          <p:cNvSpPr>
            <a:spLocks noGrp="1" noChangeArrowheads="1"/>
          </p:cNvSpPr>
          <p:nvPr>
            <p:ph type="body" idx="1"/>
          </p:nvPr>
        </p:nvSpPr>
        <p:spPr>
          <a:xfrm>
            <a:off x="685800" y="1676400"/>
            <a:ext cx="8001000" cy="4343400"/>
          </a:xfrm>
        </p:spPr>
        <p:txBody>
          <a:bodyPr/>
          <a:lstStyle/>
          <a:p>
            <a:pPr eaLnBrk="1" hangingPunct="1">
              <a:lnSpc>
                <a:spcPct val="90000"/>
              </a:lnSpc>
              <a:spcAft>
                <a:spcPts val="0"/>
              </a:spcAft>
            </a:pPr>
            <a:r>
              <a:rPr lang="en-US" sz="2800" dirty="0" smtClean="0"/>
              <a:t>Employ </a:t>
            </a:r>
            <a:r>
              <a:rPr lang="en-US" sz="2800" b="1" dirty="0" smtClean="0">
                <a:solidFill>
                  <a:schemeClr val="hlink"/>
                </a:solidFill>
              </a:rPr>
              <a:t>non-executable stack</a:t>
            </a:r>
            <a:endParaRPr lang="en-US" sz="2800" dirty="0" smtClean="0"/>
          </a:p>
          <a:p>
            <a:pPr lvl="1" eaLnBrk="1" hangingPunct="1">
              <a:lnSpc>
                <a:spcPct val="90000"/>
              </a:lnSpc>
              <a:spcAft>
                <a:spcPts val="0"/>
              </a:spcAft>
            </a:pPr>
            <a:r>
              <a:rPr lang="en-US" sz="2400" dirty="0" smtClean="0"/>
              <a:t>“No execute” </a:t>
            </a:r>
            <a:r>
              <a:rPr lang="en-US" sz="2400" b="1" dirty="0" smtClean="0">
                <a:solidFill>
                  <a:schemeClr val="hlink"/>
                </a:solidFill>
              </a:rPr>
              <a:t>NX bit</a:t>
            </a:r>
            <a:r>
              <a:rPr lang="en-US" sz="2400" dirty="0" smtClean="0"/>
              <a:t> (if available) </a:t>
            </a:r>
          </a:p>
          <a:p>
            <a:pPr lvl="1" eaLnBrk="1" hangingPunct="1">
              <a:lnSpc>
                <a:spcPct val="90000"/>
              </a:lnSpc>
              <a:spcAft>
                <a:spcPts val="0"/>
              </a:spcAft>
            </a:pPr>
            <a:r>
              <a:rPr lang="en-US" sz="2400" dirty="0" smtClean="0"/>
              <a:t>Seems like the logical thing to do, but some real code executes on the stack (Java, for example)</a:t>
            </a:r>
          </a:p>
          <a:p>
            <a:pPr eaLnBrk="1" hangingPunct="1">
              <a:lnSpc>
                <a:spcPct val="90000"/>
              </a:lnSpc>
              <a:spcAft>
                <a:spcPts val="0"/>
              </a:spcAft>
            </a:pPr>
            <a:r>
              <a:rPr lang="en-US" sz="2800" dirty="0" smtClean="0"/>
              <a:t>Use a </a:t>
            </a:r>
            <a:r>
              <a:rPr lang="en-US" sz="2800" b="1" dirty="0" smtClean="0">
                <a:solidFill>
                  <a:srgbClr val="FFF60D"/>
                </a:solidFill>
              </a:rPr>
              <a:t>canary</a:t>
            </a:r>
          </a:p>
          <a:p>
            <a:pPr eaLnBrk="1" hangingPunct="1">
              <a:lnSpc>
                <a:spcPct val="90000"/>
              </a:lnSpc>
              <a:spcAft>
                <a:spcPts val="0"/>
              </a:spcAft>
            </a:pPr>
            <a:r>
              <a:rPr lang="en-US" sz="2800" dirty="0" smtClean="0"/>
              <a:t>Use </a:t>
            </a:r>
            <a:r>
              <a:rPr lang="en-US" sz="2800" b="1" dirty="0" smtClean="0">
                <a:solidFill>
                  <a:schemeClr val="hlink"/>
                </a:solidFill>
              </a:rPr>
              <a:t>safe languages</a:t>
            </a:r>
            <a:r>
              <a:rPr lang="en-US" sz="2800" dirty="0" smtClean="0"/>
              <a:t> (Java, C#)</a:t>
            </a:r>
          </a:p>
          <a:p>
            <a:pPr eaLnBrk="1" hangingPunct="1">
              <a:lnSpc>
                <a:spcPct val="90000"/>
              </a:lnSpc>
              <a:spcAft>
                <a:spcPts val="0"/>
              </a:spcAft>
            </a:pPr>
            <a:r>
              <a:rPr lang="en-US" sz="2800" dirty="0" smtClean="0"/>
              <a:t>Use </a:t>
            </a:r>
            <a:r>
              <a:rPr lang="en-US" sz="2800" b="1" dirty="0" smtClean="0">
                <a:solidFill>
                  <a:schemeClr val="hlink"/>
                </a:solidFill>
              </a:rPr>
              <a:t>safer C functions</a:t>
            </a:r>
            <a:endParaRPr lang="en-US" sz="2800" dirty="0" smtClean="0"/>
          </a:p>
          <a:p>
            <a:pPr lvl="1" eaLnBrk="1" hangingPunct="1">
              <a:lnSpc>
                <a:spcPct val="90000"/>
              </a:lnSpc>
              <a:spcAft>
                <a:spcPts val="0"/>
              </a:spcAft>
            </a:pPr>
            <a:r>
              <a:rPr lang="en-US" sz="2400" dirty="0" smtClean="0"/>
              <a:t>For unsafe functions, safer versions exist</a:t>
            </a:r>
          </a:p>
          <a:p>
            <a:pPr lvl="1" eaLnBrk="1" hangingPunct="1">
              <a:lnSpc>
                <a:spcPct val="90000"/>
              </a:lnSpc>
              <a:spcAft>
                <a:spcPts val="0"/>
              </a:spcAft>
            </a:pPr>
            <a:r>
              <a:rPr lang="en-US" sz="2400" dirty="0" smtClean="0"/>
              <a:t>For example, </a:t>
            </a:r>
            <a:r>
              <a:rPr lang="en-US" sz="2400" dirty="0" err="1" smtClean="0">
                <a:latin typeface="Times-Roman" charset="0"/>
              </a:rPr>
              <a:t>strncpy</a:t>
            </a:r>
            <a:r>
              <a:rPr lang="en-US" sz="2400" dirty="0" smtClean="0"/>
              <a:t> instead of </a:t>
            </a:r>
            <a:r>
              <a:rPr lang="en-US" sz="2400" dirty="0" err="1" smtClean="0">
                <a:latin typeface="Times-Roman" charset="0"/>
              </a:rPr>
              <a:t>strcpy</a:t>
            </a:r>
            <a:endParaRPr lang="en-US" sz="2400" dirty="0" smtClean="0">
              <a:latin typeface="Times-Roman"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37553C5B-DBD6-0F48-8265-84AC5C77BA29}" type="slidenum">
              <a:rPr lang="en-US" smtClean="0">
                <a:latin typeface="Times New Roman" charset="0"/>
              </a:rPr>
              <a:pPr/>
              <a:t>22</a:t>
            </a:fld>
            <a:endParaRPr lang="en-US" smtClean="0">
              <a:latin typeface="Times New Roman" charset="0"/>
            </a:endParaRPr>
          </a:p>
        </p:txBody>
      </p:sp>
      <p:pic>
        <p:nvPicPr>
          <p:cNvPr id="547883" name="Picture 43" descr="Animal Characters 35.tiff                                      00118CF0Macintosh HD                   BC93A1CC:"/>
          <p:cNvPicPr>
            <a:picLocks noChangeAspect="1" noChangeArrowheads="1"/>
          </p:cNvPicPr>
          <p:nvPr/>
        </p:nvPicPr>
        <p:blipFill>
          <a:blip r:embed="rId4"/>
          <a:srcRect/>
          <a:stretch>
            <a:fillRect/>
          </a:stretch>
        </p:blipFill>
        <p:spPr bwMode="auto">
          <a:xfrm>
            <a:off x="8229600" y="4191000"/>
            <a:ext cx="468313" cy="787400"/>
          </a:xfrm>
          <a:prstGeom prst="rect">
            <a:avLst/>
          </a:prstGeom>
          <a:noFill/>
          <a:ln w="9525">
            <a:noFill/>
            <a:miter lim="800000"/>
            <a:headEnd/>
            <a:tailEnd/>
          </a:ln>
        </p:spPr>
      </p:pic>
      <p:sp>
        <p:nvSpPr>
          <p:cNvPr id="44036" name="Rectangle 42"/>
          <p:cNvSpPr>
            <a:spLocks noChangeArrowheads="1"/>
          </p:cNvSpPr>
          <p:nvPr/>
        </p:nvSpPr>
        <p:spPr bwMode="auto">
          <a:xfrm>
            <a:off x="6019800" y="4267200"/>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37" name="Rectangle 41"/>
          <p:cNvSpPr>
            <a:spLocks noChangeArrowheads="1"/>
          </p:cNvSpPr>
          <p:nvPr/>
        </p:nvSpPr>
        <p:spPr bwMode="auto">
          <a:xfrm>
            <a:off x="6019800" y="4724400"/>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38" name="Rectangle 40"/>
          <p:cNvSpPr>
            <a:spLocks noChangeArrowheads="1"/>
          </p:cNvSpPr>
          <p:nvPr/>
        </p:nvSpPr>
        <p:spPr bwMode="auto">
          <a:xfrm>
            <a:off x="6019800" y="4267200"/>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39" name="Rectangle 39"/>
          <p:cNvSpPr>
            <a:spLocks noChangeArrowheads="1"/>
          </p:cNvSpPr>
          <p:nvPr/>
        </p:nvSpPr>
        <p:spPr bwMode="auto">
          <a:xfrm>
            <a:off x="6019800" y="3810000"/>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547872" name="Rectangle 32"/>
          <p:cNvSpPr>
            <a:spLocks noChangeArrowheads="1"/>
          </p:cNvSpPr>
          <p:nvPr/>
        </p:nvSpPr>
        <p:spPr bwMode="auto">
          <a:xfrm>
            <a:off x="6019800" y="4724400"/>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547869" name="Rectangle 29"/>
          <p:cNvSpPr>
            <a:spLocks noChangeArrowheads="1"/>
          </p:cNvSpPr>
          <p:nvPr/>
        </p:nvSpPr>
        <p:spPr bwMode="auto">
          <a:xfrm>
            <a:off x="6019800" y="3810000"/>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44042" name="Rectangle 33"/>
          <p:cNvSpPr>
            <a:spLocks noChangeArrowheads="1"/>
          </p:cNvSpPr>
          <p:nvPr/>
        </p:nvSpPr>
        <p:spPr bwMode="auto">
          <a:xfrm>
            <a:off x="6019800" y="51927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43" name="Rectangle 34"/>
          <p:cNvSpPr>
            <a:spLocks noChangeArrowheads="1"/>
          </p:cNvSpPr>
          <p:nvPr/>
        </p:nvSpPr>
        <p:spPr bwMode="auto">
          <a:xfrm>
            <a:off x="6019800" y="56499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44" name="Rectangle 2"/>
          <p:cNvSpPr>
            <a:spLocks noGrp="1" noChangeArrowheads="1"/>
          </p:cNvSpPr>
          <p:nvPr>
            <p:ph type="title"/>
          </p:nvPr>
        </p:nvSpPr>
        <p:spPr>
          <a:xfrm>
            <a:off x="685800" y="381000"/>
            <a:ext cx="7772400" cy="838200"/>
          </a:xfrm>
        </p:spPr>
        <p:txBody>
          <a:bodyPr/>
          <a:lstStyle/>
          <a:p>
            <a:pPr eaLnBrk="1" hangingPunct="1"/>
            <a:r>
              <a:rPr lang="en-US"/>
              <a:t>Stack Smashing Defenses</a:t>
            </a:r>
          </a:p>
        </p:txBody>
      </p:sp>
      <p:sp>
        <p:nvSpPr>
          <p:cNvPr id="44045" name="Rectangle 3"/>
          <p:cNvSpPr>
            <a:spLocks noGrp="1" noChangeArrowheads="1"/>
          </p:cNvSpPr>
          <p:nvPr>
            <p:ph type="body" idx="1"/>
          </p:nvPr>
        </p:nvSpPr>
        <p:spPr>
          <a:xfrm>
            <a:off x="457200" y="1905000"/>
            <a:ext cx="4953000" cy="3505200"/>
          </a:xfrm>
        </p:spPr>
        <p:txBody>
          <a:bodyPr/>
          <a:lstStyle/>
          <a:p>
            <a:pPr eaLnBrk="1" hangingPunct="1">
              <a:spcAft>
                <a:spcPts val="600"/>
              </a:spcAft>
            </a:pPr>
            <a:r>
              <a:rPr lang="en-US" b="1" dirty="0">
                <a:solidFill>
                  <a:schemeClr val="accent2"/>
                </a:solidFill>
              </a:rPr>
              <a:t>Canary</a:t>
            </a:r>
            <a:endParaRPr lang="en-US" dirty="0"/>
          </a:p>
          <a:p>
            <a:pPr lvl="1" eaLnBrk="1" hangingPunct="1">
              <a:spcAft>
                <a:spcPts val="600"/>
              </a:spcAft>
            </a:pPr>
            <a:r>
              <a:rPr lang="en-US" dirty="0"/>
              <a:t>Run-time stack check</a:t>
            </a:r>
          </a:p>
          <a:p>
            <a:pPr lvl="1" eaLnBrk="1" hangingPunct="1">
              <a:spcAft>
                <a:spcPts val="600"/>
              </a:spcAft>
            </a:pPr>
            <a:r>
              <a:rPr lang="en-US" dirty="0"/>
              <a:t>Push canary onto </a:t>
            </a:r>
            <a:r>
              <a:rPr lang="en-US" dirty="0" smtClean="0"/>
              <a:t>stack</a:t>
            </a:r>
            <a:endParaRPr lang="en-US" dirty="0"/>
          </a:p>
        </p:txBody>
      </p:sp>
      <p:sp>
        <p:nvSpPr>
          <p:cNvPr id="547845" name="Rectangle 5"/>
          <p:cNvSpPr>
            <a:spLocks noChangeArrowheads="1"/>
          </p:cNvSpPr>
          <p:nvPr/>
        </p:nvSpPr>
        <p:spPr bwMode="auto">
          <a:xfrm>
            <a:off x="7772400" y="4313238"/>
            <a:ext cx="511175" cy="411162"/>
          </a:xfrm>
          <a:prstGeom prst="rect">
            <a:avLst/>
          </a:prstGeom>
          <a:noFill/>
          <a:ln w="9525">
            <a:noFill/>
            <a:miter lim="800000"/>
            <a:headEnd/>
            <a:tailEnd/>
          </a:ln>
        </p:spPr>
        <p:txBody>
          <a:bodyPr wrap="none">
            <a:prstTxWarp prst="textNoShape">
              <a:avLst/>
            </a:prstTxWarp>
            <a:spAutoFit/>
          </a:bodyPr>
          <a:lstStyle/>
          <a:p>
            <a:pPr>
              <a:lnSpc>
                <a:spcPct val="90000"/>
              </a:lnSpc>
              <a:buFont typeface="Symbol" charset="2"/>
              <a:buChar char="¬"/>
            </a:pPr>
            <a:r>
              <a:rPr lang="en-US" sz="2000"/>
              <a:t> </a:t>
            </a:r>
            <a:endParaRPr lang="en-US"/>
          </a:p>
        </p:txBody>
      </p:sp>
      <p:sp>
        <p:nvSpPr>
          <p:cNvPr id="44047" name="Rectangle 8"/>
          <p:cNvSpPr>
            <a:spLocks noChangeArrowheads="1"/>
          </p:cNvSpPr>
          <p:nvPr/>
        </p:nvSpPr>
        <p:spPr bwMode="auto">
          <a:xfrm>
            <a:off x="5029200" y="5649913"/>
            <a:ext cx="1009650"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high </a:t>
            </a:r>
            <a:r>
              <a:rPr lang="en-US" sz="2000">
                <a:sym typeface="Symbol" charset="2"/>
              </a:rPr>
              <a:t></a:t>
            </a:r>
            <a:endParaRPr lang="en-US"/>
          </a:p>
        </p:txBody>
      </p:sp>
      <p:sp>
        <p:nvSpPr>
          <p:cNvPr id="44048" name="Rectangle 13"/>
          <p:cNvSpPr>
            <a:spLocks noChangeArrowheads="1"/>
          </p:cNvSpPr>
          <p:nvPr/>
        </p:nvSpPr>
        <p:spPr bwMode="auto">
          <a:xfrm>
            <a:off x="6705600" y="1916113"/>
            <a:ext cx="315913" cy="517525"/>
          </a:xfrm>
          <a:prstGeom prst="rect">
            <a:avLst/>
          </a:prstGeom>
          <a:noFill/>
          <a:ln w="9525">
            <a:noFill/>
            <a:miter lim="800000"/>
            <a:headEnd/>
            <a:tailEnd/>
          </a:ln>
        </p:spPr>
        <p:txBody>
          <a:bodyPr wrap="none">
            <a:prstTxWarp prst="textNoShape">
              <a:avLst/>
            </a:prstTxWarp>
            <a:spAutoFit/>
          </a:bodyPr>
          <a:lstStyle/>
          <a:p>
            <a:pPr algn="ctr">
              <a:lnSpc>
                <a:spcPct val="50000"/>
              </a:lnSpc>
            </a:pPr>
            <a:r>
              <a:rPr lang="en-US" b="1"/>
              <a:t>:</a:t>
            </a:r>
          </a:p>
          <a:p>
            <a:pPr algn="ctr">
              <a:lnSpc>
                <a:spcPct val="50000"/>
              </a:lnSpc>
            </a:pPr>
            <a:r>
              <a:rPr lang="en-US" b="1"/>
              <a:t>:</a:t>
            </a:r>
          </a:p>
        </p:txBody>
      </p:sp>
      <p:sp>
        <p:nvSpPr>
          <p:cNvPr id="547854" name="Rectangle 14"/>
          <p:cNvSpPr>
            <a:spLocks noChangeArrowheads="1"/>
          </p:cNvSpPr>
          <p:nvPr/>
        </p:nvSpPr>
        <p:spPr bwMode="auto">
          <a:xfrm>
            <a:off x="6423025" y="3821113"/>
            <a:ext cx="9636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buffer</a:t>
            </a:r>
          </a:p>
        </p:txBody>
      </p:sp>
      <p:sp>
        <p:nvSpPr>
          <p:cNvPr id="547855" name="Rectangle 15"/>
          <p:cNvSpPr>
            <a:spLocks noChangeArrowheads="1"/>
          </p:cNvSpPr>
          <p:nvPr/>
        </p:nvSpPr>
        <p:spPr bwMode="auto">
          <a:xfrm>
            <a:off x="6724650" y="5192713"/>
            <a:ext cx="3540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a</a:t>
            </a:r>
          </a:p>
        </p:txBody>
      </p:sp>
      <p:sp>
        <p:nvSpPr>
          <p:cNvPr id="547856" name="Rectangle 16"/>
          <p:cNvSpPr>
            <a:spLocks noChangeArrowheads="1"/>
          </p:cNvSpPr>
          <p:nvPr/>
        </p:nvSpPr>
        <p:spPr bwMode="auto">
          <a:xfrm>
            <a:off x="6724650" y="5649913"/>
            <a:ext cx="3540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b</a:t>
            </a:r>
          </a:p>
        </p:txBody>
      </p:sp>
      <p:sp>
        <p:nvSpPr>
          <p:cNvPr id="44052" name="Rectangle 17"/>
          <p:cNvSpPr>
            <a:spLocks noChangeArrowheads="1"/>
          </p:cNvSpPr>
          <p:nvPr/>
        </p:nvSpPr>
        <p:spPr bwMode="auto">
          <a:xfrm>
            <a:off x="5151438" y="1382713"/>
            <a:ext cx="887412" cy="446087"/>
          </a:xfrm>
          <a:prstGeom prst="rect">
            <a:avLst/>
          </a:prstGeom>
          <a:noFill/>
          <a:ln w="9525">
            <a:noFill/>
            <a:miter lim="800000"/>
            <a:headEnd/>
            <a:tailEnd/>
          </a:ln>
        </p:spPr>
        <p:txBody>
          <a:bodyPr wrap="none">
            <a:prstTxWarp prst="textNoShape">
              <a:avLst/>
            </a:prstTxWarp>
            <a:spAutoFit/>
          </a:bodyPr>
          <a:lstStyle/>
          <a:p>
            <a:pPr>
              <a:buFont typeface="Symbol" charset="2"/>
              <a:buNone/>
            </a:pPr>
            <a:r>
              <a:rPr lang="en-US" sz="2000"/>
              <a:t>low </a:t>
            </a:r>
            <a:r>
              <a:rPr lang="en-US" sz="2000">
                <a:sym typeface="Symbol" charset="2"/>
              </a:rPr>
              <a:t></a:t>
            </a:r>
            <a:endParaRPr lang="en-US"/>
          </a:p>
        </p:txBody>
      </p:sp>
      <p:sp>
        <p:nvSpPr>
          <p:cNvPr id="547858" name="Rectangle 18"/>
          <p:cNvSpPr>
            <a:spLocks noChangeArrowheads="1"/>
          </p:cNvSpPr>
          <p:nvPr/>
        </p:nvSpPr>
        <p:spPr bwMode="auto">
          <a:xfrm>
            <a:off x="6229350" y="4724400"/>
            <a:ext cx="13192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overflow</a:t>
            </a:r>
          </a:p>
        </p:txBody>
      </p:sp>
      <p:sp>
        <p:nvSpPr>
          <p:cNvPr id="547860" name="Rectangle 20"/>
          <p:cNvSpPr>
            <a:spLocks noChangeArrowheads="1"/>
          </p:cNvSpPr>
          <p:nvPr/>
        </p:nvSpPr>
        <p:spPr bwMode="auto">
          <a:xfrm>
            <a:off x="6629400" y="4724400"/>
            <a:ext cx="5397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ret</a:t>
            </a:r>
          </a:p>
        </p:txBody>
      </p:sp>
      <p:sp>
        <p:nvSpPr>
          <p:cNvPr id="547863" name="AutoShape 23"/>
          <p:cNvSpPr>
            <a:spLocks noChangeArrowheads="1"/>
          </p:cNvSpPr>
          <p:nvPr/>
        </p:nvSpPr>
        <p:spPr bwMode="auto">
          <a:xfrm>
            <a:off x="8153400" y="4202113"/>
            <a:ext cx="609600" cy="685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44056" name="Rectangle 25"/>
          <p:cNvSpPr>
            <a:spLocks noChangeArrowheads="1"/>
          </p:cNvSpPr>
          <p:nvPr/>
        </p:nvSpPr>
        <p:spPr bwMode="auto">
          <a:xfrm>
            <a:off x="6019800" y="24495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57" name="Rectangle 26"/>
          <p:cNvSpPr>
            <a:spLocks noChangeArrowheads="1"/>
          </p:cNvSpPr>
          <p:nvPr/>
        </p:nvSpPr>
        <p:spPr bwMode="auto">
          <a:xfrm>
            <a:off x="6019800" y="1382713"/>
            <a:ext cx="1752600" cy="457200"/>
          </a:xfrm>
          <a:prstGeom prst="rect">
            <a:avLst/>
          </a:prstGeom>
          <a:solidFill>
            <a:schemeClr val="bg2"/>
          </a:solidFill>
          <a:ln w="9525">
            <a:solidFill>
              <a:schemeClr val="tx1"/>
            </a:solidFill>
            <a:miter lim="800000"/>
            <a:headEnd/>
            <a:tailEnd/>
          </a:ln>
        </p:spPr>
        <p:txBody>
          <a:bodyPr wrap="none" anchor="ctr">
            <a:prstTxWarp prst="textNoShape">
              <a:avLst/>
            </a:prstTxWarp>
          </a:bodyPr>
          <a:lstStyle/>
          <a:p>
            <a:endParaRPr lang="en-US"/>
          </a:p>
        </p:txBody>
      </p:sp>
      <p:sp>
        <p:nvSpPr>
          <p:cNvPr id="44058" name="Rectangle 27"/>
          <p:cNvSpPr>
            <a:spLocks noChangeArrowheads="1"/>
          </p:cNvSpPr>
          <p:nvPr/>
        </p:nvSpPr>
        <p:spPr bwMode="auto">
          <a:xfrm>
            <a:off x="6019800" y="29067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44059" name="Rectangle 28"/>
          <p:cNvSpPr>
            <a:spLocks noChangeArrowheads="1"/>
          </p:cNvSpPr>
          <p:nvPr/>
        </p:nvSpPr>
        <p:spPr bwMode="auto">
          <a:xfrm>
            <a:off x="6019800" y="3363913"/>
            <a:ext cx="1752600" cy="457200"/>
          </a:xfrm>
          <a:prstGeom prst="rect">
            <a:avLst/>
          </a:prstGeom>
          <a:solidFill>
            <a:srgbClr val="0F69CC"/>
          </a:solidFill>
          <a:ln w="9525">
            <a:solidFill>
              <a:schemeClr val="tx1"/>
            </a:solidFill>
            <a:miter lim="800000"/>
            <a:headEnd/>
            <a:tailEnd/>
          </a:ln>
        </p:spPr>
        <p:txBody>
          <a:bodyPr wrap="none" anchor="ctr">
            <a:prstTxWarp prst="textNoShape">
              <a:avLst/>
            </a:prstTxWarp>
          </a:bodyPr>
          <a:lstStyle/>
          <a:p>
            <a:endParaRPr lang="en-US"/>
          </a:p>
        </p:txBody>
      </p:sp>
      <p:sp>
        <p:nvSpPr>
          <p:cNvPr id="547871" name="Rectangle 31"/>
          <p:cNvSpPr>
            <a:spLocks noChangeArrowheads="1"/>
          </p:cNvSpPr>
          <p:nvPr/>
        </p:nvSpPr>
        <p:spPr bwMode="auto">
          <a:xfrm>
            <a:off x="6019800" y="4267200"/>
            <a:ext cx="1752600" cy="457200"/>
          </a:xfrm>
          <a:prstGeom prst="rect">
            <a:avLst/>
          </a:prstGeom>
          <a:solidFill>
            <a:srgbClr val="FFFB10"/>
          </a:solidFill>
          <a:ln w="9525">
            <a:solidFill>
              <a:schemeClr val="tx1"/>
            </a:solidFill>
            <a:miter lim="800000"/>
            <a:headEnd/>
            <a:tailEnd/>
          </a:ln>
        </p:spPr>
        <p:txBody>
          <a:bodyPr wrap="none" anchor="ctr">
            <a:prstTxWarp prst="textNoShape">
              <a:avLst/>
            </a:prstTxWarp>
          </a:bodyPr>
          <a:lstStyle/>
          <a:p>
            <a:endParaRPr lang="en-US"/>
          </a:p>
        </p:txBody>
      </p:sp>
      <p:sp>
        <p:nvSpPr>
          <p:cNvPr id="547876" name="Rectangle 36"/>
          <p:cNvSpPr>
            <a:spLocks noChangeArrowheads="1"/>
          </p:cNvSpPr>
          <p:nvPr/>
        </p:nvSpPr>
        <p:spPr bwMode="auto">
          <a:xfrm>
            <a:off x="6019800" y="4267200"/>
            <a:ext cx="1752600" cy="457200"/>
          </a:xfrm>
          <a:prstGeom prst="rect">
            <a:avLst/>
          </a:prstGeom>
          <a:solidFill>
            <a:srgbClr val="FF180C"/>
          </a:solidFill>
          <a:ln w="9525">
            <a:solidFill>
              <a:schemeClr val="tx1"/>
            </a:solidFill>
            <a:miter lim="800000"/>
            <a:headEnd/>
            <a:tailEnd/>
          </a:ln>
        </p:spPr>
        <p:txBody>
          <a:bodyPr wrap="none" anchor="ctr">
            <a:prstTxWarp prst="textNoShape">
              <a:avLst/>
            </a:prstTxWarp>
          </a:bodyPr>
          <a:lstStyle/>
          <a:p>
            <a:endParaRPr lang="en-US"/>
          </a:p>
        </p:txBody>
      </p:sp>
      <p:sp>
        <p:nvSpPr>
          <p:cNvPr id="547878" name="Rectangle 38"/>
          <p:cNvSpPr>
            <a:spLocks noChangeArrowheads="1"/>
          </p:cNvSpPr>
          <p:nvPr/>
        </p:nvSpPr>
        <p:spPr bwMode="auto">
          <a:xfrm>
            <a:off x="6400800" y="4267200"/>
            <a:ext cx="1098550"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canary</a:t>
            </a:r>
          </a:p>
        </p:txBody>
      </p:sp>
      <p:sp>
        <p:nvSpPr>
          <p:cNvPr id="547875" name="Rectangle 35"/>
          <p:cNvSpPr>
            <a:spLocks noChangeArrowheads="1"/>
          </p:cNvSpPr>
          <p:nvPr/>
        </p:nvSpPr>
        <p:spPr bwMode="auto">
          <a:xfrm>
            <a:off x="6267450" y="4267200"/>
            <a:ext cx="1319213" cy="457200"/>
          </a:xfrm>
          <a:prstGeom prst="rect">
            <a:avLst/>
          </a:prstGeom>
          <a:noFill/>
          <a:ln w="9525">
            <a:noFill/>
            <a:miter lim="800000"/>
            <a:headEnd/>
            <a:tailEnd/>
          </a:ln>
        </p:spPr>
        <p:txBody>
          <a:bodyPr wrap="none">
            <a:prstTxWarp prst="textNoShape">
              <a:avLst/>
            </a:prstTxWarp>
            <a:spAutoFit/>
          </a:bodyPr>
          <a:lstStyle/>
          <a:p>
            <a:pPr algn="ctr"/>
            <a:r>
              <a:rPr lang="en-US">
                <a:latin typeface="Times-Roman" charset="0"/>
              </a:rPr>
              <a:t>overflow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1" fill="hold" grpId="0" nodeType="clickEffect">
                                  <p:stCondLst>
                                    <p:cond delay="0"/>
                                  </p:stCondLst>
                                  <p:childTnLst>
                                    <p:set>
                                      <p:cBhvr>
                                        <p:cTn id="6" dur="1" fill="hold">
                                          <p:stCondLst>
                                            <p:cond delay="499"/>
                                          </p:stCondLst>
                                        </p:cTn>
                                        <p:tgtEl>
                                          <p:spTgt spid="547856"/>
                                        </p:tgtEl>
                                        <p:attrNameLst>
                                          <p:attrName>style.visibility</p:attrName>
                                        </p:attrNameLst>
                                      </p:cBhvr>
                                      <p:to>
                                        <p:strVal val="visible"/>
                                      </p:to>
                                    </p:set>
                                  </p:childTnLst>
                                </p:cTn>
                              </p:par>
                            </p:childTnLst>
                          </p:cTn>
                        </p:par>
                        <p:par>
                          <p:cTn id="7" fill="hold">
                            <p:stCondLst>
                              <p:cond delay="500"/>
                            </p:stCondLst>
                            <p:childTnLst>
                              <p:par>
                                <p:cTn id="8" presetID="0" presetClass="entr" presetSubtype="1" fill="hold" grpId="0" nodeType="afterEffect">
                                  <p:stCondLst>
                                    <p:cond delay="0"/>
                                  </p:stCondLst>
                                  <p:childTnLst>
                                    <p:set>
                                      <p:cBhvr>
                                        <p:cTn id="9" dur="1" fill="hold">
                                          <p:stCondLst>
                                            <p:cond delay="499"/>
                                          </p:stCondLst>
                                        </p:cTn>
                                        <p:tgtEl>
                                          <p:spTgt spid="547855"/>
                                        </p:tgtEl>
                                        <p:attrNameLst>
                                          <p:attrName>style.visibility</p:attrName>
                                        </p:attrNameLst>
                                      </p:cBhvr>
                                      <p:to>
                                        <p:strVal val="visible"/>
                                      </p:to>
                                    </p:set>
                                  </p:childTnLst>
                                </p:cTn>
                              </p:par>
                            </p:childTnLst>
                          </p:cTn>
                        </p:par>
                        <p:par>
                          <p:cTn id="10" fill="hold">
                            <p:stCondLst>
                              <p:cond delay="1000"/>
                            </p:stCondLst>
                            <p:childTnLst>
                              <p:par>
                                <p:cTn id="11" presetID="0" presetClass="entr" presetSubtype="1" fill="hold" grpId="0" nodeType="afterEffect">
                                  <p:stCondLst>
                                    <p:cond delay="0"/>
                                  </p:stCondLst>
                                  <p:childTnLst>
                                    <p:set>
                                      <p:cBhvr>
                                        <p:cTn id="12" dur="1" fill="hold">
                                          <p:stCondLst>
                                            <p:cond delay="499"/>
                                          </p:stCondLst>
                                        </p:cTn>
                                        <p:tgtEl>
                                          <p:spTgt spid="547860"/>
                                        </p:tgtEl>
                                        <p:attrNameLst>
                                          <p:attrName>style.visibility</p:attrName>
                                        </p:attrNameLst>
                                      </p:cBhvr>
                                      <p:to>
                                        <p:strVal val="visible"/>
                                      </p:to>
                                    </p:set>
                                  </p:childTnLst>
                                </p:cTn>
                              </p:par>
                            </p:childTnLst>
                          </p:cTn>
                        </p:par>
                        <p:par>
                          <p:cTn id="13" fill="hold">
                            <p:stCondLst>
                              <p:cond delay="1500"/>
                            </p:stCondLst>
                            <p:childTnLst>
                              <p:par>
                                <p:cTn id="14" presetID="0" presetClass="entr" presetSubtype="1" fill="hold" grpId="0" nodeType="afterEffect">
                                  <p:stCondLst>
                                    <p:cond delay="0"/>
                                  </p:stCondLst>
                                  <p:childTnLst>
                                    <p:set>
                                      <p:cBhvr>
                                        <p:cTn id="15" dur="1" fill="hold">
                                          <p:stCondLst>
                                            <p:cond delay="499"/>
                                          </p:stCondLst>
                                        </p:cTn>
                                        <p:tgtEl>
                                          <p:spTgt spid="547878"/>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47871"/>
                                        </p:tgtEl>
                                        <p:attrNameLst>
                                          <p:attrName>style.visibility</p:attrName>
                                        </p:attrNameLst>
                                      </p:cBhvr>
                                      <p:to>
                                        <p:strVal val="visible"/>
                                      </p:to>
                                    </p:set>
                                  </p:childTnLst>
                                </p:cTn>
                              </p:par>
                            </p:childTnLst>
                          </p:cTn>
                        </p:par>
                        <p:par>
                          <p:cTn id="19" fill="hold">
                            <p:stCondLst>
                              <p:cond delay="2500"/>
                            </p:stCondLst>
                            <p:childTnLst>
                              <p:par>
                                <p:cTn id="20" presetID="2" presetClass="entr" presetSubtype="2" fill="hold" grpId="0" nodeType="afterEffect">
                                  <p:stCondLst>
                                    <p:cond delay="0"/>
                                  </p:stCondLst>
                                  <p:childTnLst>
                                    <p:set>
                                      <p:cBhvr>
                                        <p:cTn id="21" dur="1" fill="hold">
                                          <p:stCondLst>
                                            <p:cond delay="0"/>
                                          </p:stCondLst>
                                        </p:cTn>
                                        <p:tgtEl>
                                          <p:spTgt spid="547845"/>
                                        </p:tgtEl>
                                        <p:attrNameLst>
                                          <p:attrName>style.visibility</p:attrName>
                                        </p:attrNameLst>
                                      </p:cBhvr>
                                      <p:to>
                                        <p:strVal val="visible"/>
                                      </p:to>
                                    </p:set>
                                    <p:anim calcmode="lin" valueType="num">
                                      <p:cBhvr additive="base">
                                        <p:cTn id="22" dur="500" fill="hold"/>
                                        <p:tgtEl>
                                          <p:spTgt spid="547845"/>
                                        </p:tgtEl>
                                        <p:attrNameLst>
                                          <p:attrName>ppt_x</p:attrName>
                                        </p:attrNameLst>
                                      </p:cBhvr>
                                      <p:tavLst>
                                        <p:tav tm="0">
                                          <p:val>
                                            <p:strVal val="1+#ppt_w/2"/>
                                          </p:val>
                                        </p:tav>
                                        <p:tav tm="100000">
                                          <p:val>
                                            <p:strVal val="#ppt_x"/>
                                          </p:val>
                                        </p:tav>
                                      </p:tavLst>
                                    </p:anim>
                                    <p:anim calcmode="lin" valueType="num">
                                      <p:cBhvr additive="base">
                                        <p:cTn id="23" dur="500" fill="hold"/>
                                        <p:tgtEl>
                                          <p:spTgt spid="54784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Whoosh"/>
                                        </p:tgtEl>
                                      </p:cMediaNode>
                                    </p:audio>
                                  </p:subTnLst>
                                </p:cTn>
                              </p:par>
                            </p:childTnLst>
                          </p:cTn>
                        </p:par>
                        <p:par>
                          <p:cTn id="24" fill="hold">
                            <p:stCondLst>
                              <p:cond delay="3000"/>
                            </p:stCondLst>
                            <p:childTnLst>
                              <p:par>
                                <p:cTn id="25" presetID="2" presetClass="entr" presetSubtype="9" fill="hold" nodeType="afterEffect">
                                  <p:stCondLst>
                                    <p:cond delay="0"/>
                                  </p:stCondLst>
                                  <p:childTnLst>
                                    <p:set>
                                      <p:cBhvr>
                                        <p:cTn id="26" dur="1" fill="hold">
                                          <p:stCondLst>
                                            <p:cond delay="0"/>
                                          </p:stCondLst>
                                        </p:cTn>
                                        <p:tgtEl>
                                          <p:spTgt spid="547883"/>
                                        </p:tgtEl>
                                        <p:attrNameLst>
                                          <p:attrName>style.visibility</p:attrName>
                                        </p:attrNameLst>
                                      </p:cBhvr>
                                      <p:to>
                                        <p:strVal val="visible"/>
                                      </p:to>
                                    </p:set>
                                    <p:anim calcmode="lin" valueType="num">
                                      <p:cBhvr additive="base">
                                        <p:cTn id="27" dur="500" fill="hold"/>
                                        <p:tgtEl>
                                          <p:spTgt spid="547883"/>
                                        </p:tgtEl>
                                        <p:attrNameLst>
                                          <p:attrName>ppt_x</p:attrName>
                                        </p:attrNameLst>
                                      </p:cBhvr>
                                      <p:tavLst>
                                        <p:tav tm="0">
                                          <p:val>
                                            <p:strVal val="0-#ppt_w/2"/>
                                          </p:val>
                                        </p:tav>
                                        <p:tav tm="100000">
                                          <p:val>
                                            <p:strVal val="#ppt_x"/>
                                          </p:val>
                                        </p:tav>
                                      </p:tavLst>
                                    </p:anim>
                                    <p:anim calcmode="lin" valueType="num">
                                      <p:cBhvr additive="base">
                                        <p:cTn id="28" dur="500" fill="hold"/>
                                        <p:tgtEl>
                                          <p:spTgt spid="547883"/>
                                        </p:tgtEl>
                                        <p:attrNameLst>
                                          <p:attrName>ppt_y</p:attrName>
                                        </p:attrNameLst>
                                      </p:cBhvr>
                                      <p:tavLst>
                                        <p:tav tm="0">
                                          <p:val>
                                            <p:strVal val="0-#ppt_h/2"/>
                                          </p:val>
                                        </p:tav>
                                        <p:tav tm="100000">
                                          <p:val>
                                            <p:strVal val="#ppt_y"/>
                                          </p:val>
                                        </p:tav>
                                      </p:tavLst>
                                    </p:anim>
                                  </p:childTnLst>
                                </p:cTn>
                              </p:par>
                            </p:childTnLst>
                          </p:cTn>
                        </p:par>
                        <p:par>
                          <p:cTn id="29" fill="hold">
                            <p:stCondLst>
                              <p:cond delay="3500"/>
                            </p:stCondLst>
                            <p:childTnLst>
                              <p:par>
                                <p:cTn id="30" presetID="2" presetClass="entr" presetSubtype="1" fill="hold" grpId="0" nodeType="afterEffect">
                                  <p:stCondLst>
                                    <p:cond delay="0"/>
                                  </p:stCondLst>
                                  <p:childTnLst>
                                    <p:set>
                                      <p:cBhvr>
                                        <p:cTn id="31" dur="1" fill="hold">
                                          <p:stCondLst>
                                            <p:cond delay="0"/>
                                          </p:stCondLst>
                                        </p:cTn>
                                        <p:tgtEl>
                                          <p:spTgt spid="547854"/>
                                        </p:tgtEl>
                                        <p:attrNameLst>
                                          <p:attrName>style.visibility</p:attrName>
                                        </p:attrNameLst>
                                      </p:cBhvr>
                                      <p:to>
                                        <p:strVal val="visible"/>
                                      </p:to>
                                    </p:set>
                                    <p:anim calcmode="lin" valueType="num">
                                      <p:cBhvr additive="base">
                                        <p:cTn id="32" dur="500" fill="hold"/>
                                        <p:tgtEl>
                                          <p:spTgt spid="547854"/>
                                        </p:tgtEl>
                                        <p:attrNameLst>
                                          <p:attrName>ppt_x</p:attrName>
                                        </p:attrNameLst>
                                      </p:cBhvr>
                                      <p:tavLst>
                                        <p:tav tm="0">
                                          <p:val>
                                            <p:strVal val="#ppt_x"/>
                                          </p:val>
                                        </p:tav>
                                        <p:tav tm="100000">
                                          <p:val>
                                            <p:strVal val="#ppt_x"/>
                                          </p:val>
                                        </p:tav>
                                      </p:tavLst>
                                    </p:anim>
                                    <p:anim calcmode="lin" valueType="num">
                                      <p:cBhvr additive="base">
                                        <p:cTn id="33" dur="500" fill="hold"/>
                                        <p:tgtEl>
                                          <p:spTgt spid="547854"/>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47869"/>
                                        </p:tgtEl>
                                        <p:attrNameLst>
                                          <p:attrName>style.visibility</p:attrName>
                                        </p:attrNameLst>
                                      </p:cBhvr>
                                      <p:to>
                                        <p:strVal val="visible"/>
                                      </p:to>
                                    </p:set>
                                    <p:anim calcmode="lin" valueType="num">
                                      <p:cBhvr additive="base">
                                        <p:cTn id="38" dur="500" fill="hold"/>
                                        <p:tgtEl>
                                          <p:spTgt spid="547869"/>
                                        </p:tgtEl>
                                        <p:attrNameLst>
                                          <p:attrName>ppt_x</p:attrName>
                                        </p:attrNameLst>
                                      </p:cBhvr>
                                      <p:tavLst>
                                        <p:tav tm="0">
                                          <p:val>
                                            <p:strVal val="#ppt_x"/>
                                          </p:val>
                                        </p:tav>
                                        <p:tav tm="100000">
                                          <p:val>
                                            <p:strVal val="#ppt_x"/>
                                          </p:val>
                                        </p:tav>
                                      </p:tavLst>
                                    </p:anim>
                                    <p:anim calcmode="lin" valueType="num">
                                      <p:cBhvr additive="base">
                                        <p:cTn id="39" dur="500" fill="hold"/>
                                        <p:tgtEl>
                                          <p:spTgt spid="547869"/>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1" presetClass="exit" presetSubtype="0" fill="hold" grpId="1" nodeType="afterEffect">
                                  <p:stCondLst>
                                    <p:cond delay="0"/>
                                  </p:stCondLst>
                                  <p:childTnLst>
                                    <p:set>
                                      <p:cBhvr>
                                        <p:cTn id="42" dur="1" fill="hold">
                                          <p:stCondLst>
                                            <p:cond delay="499"/>
                                          </p:stCondLst>
                                        </p:cTn>
                                        <p:tgtEl>
                                          <p:spTgt spid="547878"/>
                                        </p:tgtEl>
                                        <p:attrNameLst>
                                          <p:attrName>style.visibility</p:attrName>
                                        </p:attrNameLst>
                                      </p:cBhvr>
                                      <p:to>
                                        <p:strVal val="hidden"/>
                                      </p:to>
                                    </p:set>
                                  </p:childTnLst>
                                </p:cTn>
                              </p:par>
                            </p:childTnLst>
                          </p:cTn>
                        </p:par>
                        <p:par>
                          <p:cTn id="43" fill="hold">
                            <p:stCondLst>
                              <p:cond delay="1000"/>
                            </p:stCondLst>
                            <p:childTnLst>
                              <p:par>
                                <p:cTn id="44" presetID="1" presetClass="entr" presetSubtype="0" fill="hold" grpId="0" nodeType="afterEffect">
                                  <p:stCondLst>
                                    <p:cond delay="0"/>
                                  </p:stCondLst>
                                  <p:childTnLst>
                                    <p:set>
                                      <p:cBhvr>
                                        <p:cTn id="45" dur="1" fill="hold">
                                          <p:stCondLst>
                                            <p:cond delay="499"/>
                                          </p:stCondLst>
                                        </p:cTn>
                                        <p:tgtEl>
                                          <p:spTgt spid="547876"/>
                                        </p:tgtEl>
                                        <p:attrNameLst>
                                          <p:attrName>style.visibility</p:attrName>
                                        </p:attrNameLst>
                                      </p:cBhvr>
                                      <p:to>
                                        <p:strVal val="visible"/>
                                      </p:to>
                                    </p:set>
                                  </p:childTnLst>
                                </p:cTn>
                              </p:par>
                            </p:childTnLst>
                          </p:cTn>
                        </p:par>
                        <p:par>
                          <p:cTn id="46" fill="hold">
                            <p:stCondLst>
                              <p:cond delay="1500"/>
                            </p:stCondLst>
                            <p:childTnLst>
                              <p:par>
                                <p:cTn id="47" presetID="1" presetClass="entr" presetSubtype="1" fill="hold" grpId="0" nodeType="afterEffect">
                                  <p:stCondLst>
                                    <p:cond delay="0"/>
                                  </p:stCondLst>
                                  <p:childTnLst>
                                    <p:set>
                                      <p:cBhvr>
                                        <p:cTn id="48" dur="1" fill="hold">
                                          <p:stCondLst>
                                            <p:cond delay="499"/>
                                          </p:stCondLst>
                                        </p:cTn>
                                        <p:tgtEl>
                                          <p:spTgt spid="547875"/>
                                        </p:tgtEl>
                                        <p:attrNameLst>
                                          <p:attrName>style.visibility</p:attrName>
                                        </p:attrNameLst>
                                      </p:cBhvr>
                                      <p:to>
                                        <p:strVal val="visible"/>
                                      </p:to>
                                    </p:set>
                                  </p:childTnLst>
                                </p:cTn>
                              </p:par>
                            </p:childTnLst>
                          </p:cTn>
                        </p:par>
                        <p:par>
                          <p:cTn id="49" fill="hold">
                            <p:stCondLst>
                              <p:cond delay="2000"/>
                            </p:stCondLst>
                            <p:childTnLst>
                              <p:par>
                                <p:cTn id="50" presetID="1" presetClass="entr" presetSubtype="0" fill="hold" grpId="0" nodeType="afterEffect">
                                  <p:stCondLst>
                                    <p:cond delay="0"/>
                                  </p:stCondLst>
                                  <p:childTnLst>
                                    <p:set>
                                      <p:cBhvr>
                                        <p:cTn id="51" dur="1" fill="hold">
                                          <p:stCondLst>
                                            <p:cond delay="499"/>
                                          </p:stCondLst>
                                        </p:cTn>
                                        <p:tgtEl>
                                          <p:spTgt spid="547863"/>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Gun"/>
                                        </p:tgtEl>
                                      </p:cMediaNode>
                                    </p:audio>
                                  </p:subTnLst>
                                </p:cTn>
                              </p:par>
                            </p:childTnLst>
                          </p:cTn>
                        </p:par>
                        <p:par>
                          <p:cTn id="52" fill="hold">
                            <p:stCondLst>
                              <p:cond delay="2500"/>
                            </p:stCondLst>
                            <p:childTnLst>
                              <p:par>
                                <p:cTn id="53" presetID="1" presetClass="exit" presetSubtype="0" fill="hold" grpId="1" nodeType="afterEffect">
                                  <p:stCondLst>
                                    <p:cond delay="0"/>
                                  </p:stCondLst>
                                  <p:childTnLst>
                                    <p:set>
                                      <p:cBhvr>
                                        <p:cTn id="54" dur="1" fill="hold">
                                          <p:stCondLst>
                                            <p:cond delay="499"/>
                                          </p:stCondLst>
                                        </p:cTn>
                                        <p:tgtEl>
                                          <p:spTgt spid="547860"/>
                                        </p:tgtEl>
                                        <p:attrNameLst>
                                          <p:attrName>style.visibility</p:attrName>
                                        </p:attrNameLst>
                                      </p:cBhvr>
                                      <p:to>
                                        <p:strVal val="hidden"/>
                                      </p:to>
                                    </p:set>
                                  </p:childTnLst>
                                </p:cTn>
                              </p:par>
                            </p:childTnLst>
                          </p:cTn>
                        </p:par>
                        <p:par>
                          <p:cTn id="55" fill="hold">
                            <p:stCondLst>
                              <p:cond delay="3000"/>
                            </p:stCondLst>
                            <p:childTnLst>
                              <p:par>
                                <p:cTn id="56" presetID="1" presetClass="entr" presetSubtype="0" fill="hold" grpId="0" nodeType="afterEffect">
                                  <p:stCondLst>
                                    <p:cond delay="0"/>
                                  </p:stCondLst>
                                  <p:childTnLst>
                                    <p:set>
                                      <p:cBhvr>
                                        <p:cTn id="57" dur="1" fill="hold">
                                          <p:stCondLst>
                                            <p:cond delay="499"/>
                                          </p:stCondLst>
                                        </p:cTn>
                                        <p:tgtEl>
                                          <p:spTgt spid="547872"/>
                                        </p:tgtEl>
                                        <p:attrNameLst>
                                          <p:attrName>style.visibility</p:attrName>
                                        </p:attrNameLst>
                                      </p:cBhvr>
                                      <p:to>
                                        <p:strVal val="visible"/>
                                      </p:to>
                                    </p:set>
                                  </p:childTnLst>
                                </p:cTn>
                              </p:par>
                            </p:childTnLst>
                          </p:cTn>
                        </p:par>
                        <p:par>
                          <p:cTn id="58" fill="hold">
                            <p:stCondLst>
                              <p:cond delay="3500"/>
                            </p:stCondLst>
                            <p:childTnLst>
                              <p:par>
                                <p:cTn id="59" presetID="1" presetClass="entr" presetSubtype="1" fill="hold" grpId="0" nodeType="afterEffect">
                                  <p:stCondLst>
                                    <p:cond delay="0"/>
                                  </p:stCondLst>
                                  <p:childTnLst>
                                    <p:set>
                                      <p:cBhvr>
                                        <p:cTn id="60" dur="1" fill="hold">
                                          <p:stCondLst>
                                            <p:cond delay="499"/>
                                          </p:stCondLst>
                                        </p:cTn>
                                        <p:tgtEl>
                                          <p:spTgt spid="5478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72" grpId="0" animBg="1"/>
      <p:bldP spid="547869" grpId="0" animBg="1"/>
      <p:bldP spid="547845" grpId="0" autoUpdateAnimBg="0"/>
      <p:bldP spid="547854" grpId="0" autoUpdateAnimBg="0"/>
      <p:bldP spid="547855" grpId="0" autoUpdateAnimBg="0"/>
      <p:bldP spid="547856" grpId="0" autoUpdateAnimBg="0"/>
      <p:bldP spid="547858" grpId="0" autoUpdateAnimBg="0"/>
      <p:bldP spid="547860" grpId="0" autoUpdateAnimBg="0"/>
      <p:bldP spid="547860" grpId="1" autoUpdateAnimBg="0"/>
      <p:bldP spid="547863" grpId="0" animBg="1"/>
      <p:bldP spid="547871" grpId="0" animBg="1"/>
      <p:bldP spid="547876" grpId="0" animBg="1"/>
      <p:bldP spid="547878" grpId="0" autoUpdateAnimBg="0"/>
      <p:bldP spid="547878" grpId="1" autoUpdateAnimBg="0"/>
      <p:bldP spid="54787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295400" y="228600"/>
            <a:ext cx="7239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1" eaLnBrk="0" latinLnBrk="0" hangingPunct="0">
              <a:lnSpc>
                <a:spcPct val="100000"/>
              </a:lnSpc>
              <a:buClrTx/>
              <a:buSzTx/>
              <a:buFontTx/>
              <a:buNone/>
              <a:tabLst/>
              <a:defRPr/>
            </a:pPr>
            <a:r>
              <a:rPr lang="en-US" sz="2800" dirty="0" smtClean="0">
                <a:latin typeface="Times New Roman" pitchFamily="18" charset="0"/>
                <a:ea typeface="+mj-ea"/>
                <a:cs typeface="Nazanin" pitchFamily="2" charset="-78"/>
              </a:rPr>
              <a:t>SQL Injection</a:t>
            </a:r>
          </a:p>
        </p:txBody>
      </p:sp>
      <p:sp>
        <p:nvSpPr>
          <p:cNvPr id="5" name="Rectangle 3"/>
          <p:cNvSpPr txBox="1">
            <a:spLocks noChangeArrowheads="1"/>
          </p:cNvSpPr>
          <p:nvPr/>
        </p:nvSpPr>
        <p:spPr>
          <a:xfrm>
            <a:off x="457200" y="1447800"/>
            <a:ext cx="8229600" cy="48307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SQL stands for </a:t>
            </a:r>
            <a:r>
              <a:rPr kumimoji="0" lang="en-US" sz="2400" b="1"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Structured Query Language</a:t>
            </a: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 </a:t>
            </a:r>
          </a:p>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Allows us to access a database </a:t>
            </a:r>
          </a:p>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ANSI and ISO standard computer language </a:t>
            </a:r>
          </a:p>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24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SQL can: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execute queries against a database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retrieve data from a database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insert new records in a database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delete records from a database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noProof="0" dirty="0" smtClean="0">
                <a:ln>
                  <a:noFill/>
                </a:ln>
                <a:solidFill>
                  <a:schemeClr val="tx1"/>
                </a:solidFill>
                <a:effectLst/>
                <a:uLnTx/>
                <a:uFillTx/>
                <a:latin typeface="Times New Roman" pitchFamily="18" charset="0"/>
                <a:ea typeface="+mn-ea"/>
                <a:cs typeface="Nazanin" pitchFamily="2" charset="-78"/>
              </a:rPr>
              <a:t>update records in a database</a:t>
            </a:r>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23</a:t>
            </a:fld>
            <a:endParaRPr lang="fa-IR"/>
          </a:p>
        </p:txBody>
      </p:sp>
    </p:spTree>
    <p:extLst>
      <p:ext uri="{BB962C8B-B14F-4D97-AF65-F5344CB8AC3E}">
        <p14:creationId xmlns:p14="http://schemas.microsoft.com/office/powerpoint/2010/main" val="1505550265"/>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152400"/>
            <a:ext cx="76200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1" eaLnBrk="0" latinLnBrk="0" hangingPunct="0">
              <a:lnSpc>
                <a:spcPct val="100000"/>
              </a:lnSpc>
              <a:buClrTx/>
              <a:buSzTx/>
              <a:buFontTx/>
              <a:buNone/>
              <a:tabLst/>
              <a:defRPr/>
            </a:pPr>
            <a:r>
              <a:rPr lang="en-US" sz="2800" dirty="0">
                <a:latin typeface="Times New Roman" pitchFamily="18" charset="0"/>
                <a:cs typeface="Nazanin" pitchFamily="2" charset="-78"/>
              </a:rPr>
              <a:t>SQL Injection</a:t>
            </a:r>
          </a:p>
        </p:txBody>
      </p:sp>
      <p:sp>
        <p:nvSpPr>
          <p:cNvPr id="3" name="Rectangle 3"/>
          <p:cNvSpPr txBox="1">
            <a:spLocks noChangeArrowheads="1"/>
          </p:cNvSpPr>
          <p:nvPr/>
        </p:nvSpPr>
        <p:spPr>
          <a:xfrm>
            <a:off x="381000" y="1524000"/>
            <a:ext cx="8153400" cy="4830763"/>
          </a:xfrm>
          <a:prstGeom prst="rect">
            <a:avLst/>
          </a:prstGeom>
        </p:spPr>
        <p:txBody>
          <a:bodyPr/>
          <a:lstStyle/>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There are many different versions of the SQL language</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They support the same major keywords in a similar manner (such as SELECT, UPDATE, DELETE, INSERT, WHERE, and others).</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Most of the SQL database programs also have their own proprietary extensions in addition to the SQL standard!</a:t>
            </a:r>
            <a:endParaRPr lang="en-US" sz="2400" dirty="0">
              <a:latin typeface="Times New Roman" pitchFamily="18" charset="0"/>
              <a:cs typeface="Nazanin" pitchFamily="2" charset="-78"/>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24</a:t>
            </a:fld>
            <a:endParaRPr lang="fa-IR"/>
          </a:p>
        </p:txBody>
      </p:sp>
    </p:spTree>
    <p:extLst>
      <p:ext uri="{BB962C8B-B14F-4D97-AF65-F5344CB8AC3E}">
        <p14:creationId xmlns:p14="http://schemas.microsoft.com/office/powerpoint/2010/main" val="4200554159"/>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43000" y="152400"/>
            <a:ext cx="6934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l" eaLnBrk="0" hangingPunct="0">
              <a:defRPr/>
            </a:pPr>
            <a:r>
              <a:rPr lang="en-US" sz="2800" dirty="0" smtClean="0">
                <a:latin typeface="Times New Roman" pitchFamily="18" charset="0"/>
                <a:ea typeface="+mj-ea"/>
                <a:cs typeface="Nazanin" pitchFamily="2" charset="-78"/>
              </a:rPr>
              <a:t>SQL Database Tables</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533400" y="1219200"/>
            <a:ext cx="8229600" cy="2514600"/>
          </a:xfrm>
          <a:prstGeom prst="rect">
            <a:avLst/>
          </a:prstGeom>
        </p:spPr>
        <p:txBody>
          <a:bodyPr/>
          <a:lstStyle/>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A relational database contains one or more tables identified each by a name</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Tables contain records (rows) with data </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For example, the following table is called "users" and contains data distributed in rows and columns:</a:t>
            </a:r>
          </a:p>
          <a:p>
            <a:pPr marL="342900" lvl="0" indent="-342900" fontAlgn="auto">
              <a:spcBef>
                <a:spcPct val="20000"/>
              </a:spcBef>
              <a:spcAft>
                <a:spcPts val="0"/>
              </a:spcAft>
              <a:buFont typeface="Courier New" pitchFamily="49" charset="0"/>
              <a:buChar char="o"/>
              <a:defRPr/>
            </a:pPr>
            <a:endParaRPr lang="en-US" sz="2400" dirty="0">
              <a:latin typeface="Times New Roman" pitchFamily="18" charset="0"/>
              <a:cs typeface="Nazanin" pitchFamily="2" charset="-78"/>
            </a:endParaRPr>
          </a:p>
        </p:txBody>
      </p:sp>
      <p:graphicFrame>
        <p:nvGraphicFramePr>
          <p:cNvPr id="4" name="Group 4"/>
          <p:cNvGraphicFramePr>
            <a:graphicFrameLocks noGrp="1"/>
          </p:cNvGraphicFramePr>
          <p:nvPr/>
        </p:nvGraphicFramePr>
        <p:xfrm>
          <a:off x="609600" y="3962400"/>
          <a:ext cx="7921625" cy="2022476"/>
        </p:xfrm>
        <a:graphic>
          <a:graphicData uri="http://schemas.openxmlformats.org/drawingml/2006/table">
            <a:tbl>
              <a:tblPr/>
              <a:tblGrid>
                <a:gridCol w="1296987"/>
                <a:gridCol w="1655763"/>
                <a:gridCol w="1655762"/>
                <a:gridCol w="1657350"/>
                <a:gridCol w="1655763"/>
              </a:tblGrid>
              <a:tr h="506413">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1800" b="1" i="0" u="none" strike="noStrike" cap="none" normalizeH="0" baseline="0" smtClean="0">
                          <a:ln>
                            <a:noFill/>
                          </a:ln>
                          <a:solidFill>
                            <a:schemeClr val="tx1"/>
                          </a:solidFill>
                          <a:effectLst/>
                          <a:latin typeface="Tahoma" pitchFamily="34" charset="0"/>
                        </a:rPr>
                        <a:t>userID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1800" b="1" i="0" u="none" strike="noStrike" cap="none" normalizeH="0" baseline="0" smtClean="0">
                          <a:ln>
                            <a:noFill/>
                          </a:ln>
                          <a:solidFill>
                            <a:schemeClr val="tx1"/>
                          </a:solidFill>
                          <a:effectLst/>
                          <a:latin typeface="Tahoma"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1800" b="1" i="0" u="none" strike="noStrike" cap="none" normalizeH="0" baseline="0" smtClean="0">
                          <a:ln>
                            <a:noFill/>
                          </a:ln>
                          <a:solidFill>
                            <a:schemeClr val="tx1"/>
                          </a:solidFill>
                          <a:effectLst/>
                          <a:latin typeface="Tahoma" pitchFamily="34" charset="0"/>
                        </a:rPr>
                        <a:t>LastName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1800" b="1" i="0" u="none" strike="noStrike" cap="none" normalizeH="0" baseline="0" smtClean="0">
                          <a:ln>
                            <a:noFill/>
                          </a:ln>
                          <a:solidFill>
                            <a:schemeClr val="tx1"/>
                          </a:solidFill>
                          <a:effectLst/>
                          <a:latin typeface="Tahoma" pitchFamily="34" charset="0"/>
                        </a:rPr>
                        <a:t>Login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1800" b="1" i="0" u="none" strike="noStrike" cap="none" normalizeH="0" baseline="0" smtClean="0">
                          <a:ln>
                            <a:noFill/>
                          </a:ln>
                          <a:solidFill>
                            <a:schemeClr val="tx1"/>
                          </a:solidFill>
                          <a:effectLst/>
                          <a:latin typeface="Tahoma" pitchFamily="34" charset="0"/>
                        </a:rPr>
                        <a:t>Password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John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Smith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jsmith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hello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6413">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Adam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Taylor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adamt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qwerty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Daniel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Thompson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smtClean="0">
                          <a:ln>
                            <a:noFill/>
                          </a:ln>
                          <a:solidFill>
                            <a:schemeClr val="tx1"/>
                          </a:solidFill>
                          <a:effectLst/>
                          <a:latin typeface="Tahoma" pitchFamily="34" charset="0"/>
                        </a:rPr>
                        <a:t>dthompson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ebdings" pitchFamily="18" charset="2"/>
                        <a:buNone/>
                        <a:tabLst/>
                      </a:pPr>
                      <a:r>
                        <a:rPr kumimoji="0" lang="en-US" sz="2000" b="0" i="0" u="none" strike="noStrike" cap="none" normalizeH="0" baseline="0" dirty="0" err="1" smtClean="0">
                          <a:ln>
                            <a:noFill/>
                          </a:ln>
                          <a:solidFill>
                            <a:schemeClr val="tx1"/>
                          </a:solidFill>
                          <a:effectLst/>
                          <a:latin typeface="Tahoma" pitchFamily="34" charset="0"/>
                        </a:rPr>
                        <a:t>dthompson</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25</a:t>
            </a:fld>
            <a:endParaRPr lang="fa-IR"/>
          </a:p>
        </p:txBody>
      </p:sp>
    </p:spTree>
    <p:extLst>
      <p:ext uri="{BB962C8B-B14F-4D97-AF65-F5344CB8AC3E}">
        <p14:creationId xmlns:p14="http://schemas.microsoft.com/office/powerpoint/2010/main" val="1449515714"/>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198438"/>
            <a:ext cx="5943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l" eaLnBrk="0" hangingPunct="0">
              <a:defRPr/>
            </a:pPr>
            <a:r>
              <a:rPr lang="en-US" sz="2800" dirty="0" smtClean="0">
                <a:latin typeface="Times New Roman" pitchFamily="18" charset="0"/>
                <a:ea typeface="+mj-ea"/>
                <a:cs typeface="Nazanin" pitchFamily="2" charset="-78"/>
              </a:rPr>
              <a:t>SQL Queries</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533400" y="1295400"/>
            <a:ext cx="8229600" cy="4830763"/>
          </a:xfrm>
          <a:prstGeom prst="rect">
            <a:avLst/>
          </a:prstGeom>
        </p:spPr>
        <p:txBody>
          <a:bodyPr/>
          <a:lstStyle/>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With SQL, we can query a database and have a result set returned</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Using the previous table, a query like this:</a:t>
            </a:r>
          </a:p>
          <a:p>
            <a:pPr marL="742950" lvl="1" indent="-28575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SELECT </a:t>
            </a:r>
            <a:r>
              <a:rPr lang="en-US" sz="2400" dirty="0" err="1" smtClean="0">
                <a:latin typeface="Times New Roman" pitchFamily="18" charset="0"/>
                <a:cs typeface="Nazanin" pitchFamily="2" charset="-78"/>
              </a:rPr>
              <a:t>LastName</a:t>
            </a:r>
            <a:r>
              <a:rPr lang="en-US" sz="2400" dirty="0" smtClean="0">
                <a:latin typeface="Times New Roman" pitchFamily="18" charset="0"/>
                <a:cs typeface="Nazanin" pitchFamily="2" charset="-78"/>
              </a:rPr>
              <a:t> </a:t>
            </a:r>
            <a:br>
              <a:rPr lang="en-US" sz="2400" dirty="0" smtClean="0">
                <a:latin typeface="Times New Roman" pitchFamily="18" charset="0"/>
                <a:cs typeface="Nazanin" pitchFamily="2" charset="-78"/>
              </a:rPr>
            </a:br>
            <a:r>
              <a:rPr lang="en-US" sz="2400" dirty="0" smtClean="0">
                <a:latin typeface="Times New Roman" pitchFamily="18" charset="0"/>
                <a:cs typeface="Nazanin" pitchFamily="2" charset="-78"/>
              </a:rPr>
              <a:t>FROM users </a:t>
            </a:r>
            <a:br>
              <a:rPr lang="en-US" sz="2400" dirty="0" smtClean="0">
                <a:latin typeface="Times New Roman" pitchFamily="18" charset="0"/>
                <a:cs typeface="Nazanin" pitchFamily="2" charset="-78"/>
              </a:rPr>
            </a:br>
            <a:r>
              <a:rPr lang="en-US" sz="2400" dirty="0" smtClean="0">
                <a:latin typeface="Times New Roman" pitchFamily="18" charset="0"/>
                <a:cs typeface="Nazanin" pitchFamily="2" charset="-78"/>
              </a:rPr>
              <a:t>WHERE </a:t>
            </a:r>
            <a:r>
              <a:rPr lang="en-US" sz="2400" dirty="0" err="1" smtClean="0">
                <a:latin typeface="Times New Roman" pitchFamily="18" charset="0"/>
                <a:cs typeface="Nazanin" pitchFamily="2" charset="-78"/>
              </a:rPr>
              <a:t>UserID</a:t>
            </a:r>
            <a:r>
              <a:rPr lang="en-US" sz="2400" dirty="0" smtClean="0">
                <a:latin typeface="Times New Roman" pitchFamily="18" charset="0"/>
                <a:cs typeface="Nazanin" pitchFamily="2" charset="-78"/>
              </a:rPr>
              <a:t> = 1;</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Gives a result set like this:</a:t>
            </a:r>
          </a:p>
          <a:p>
            <a:pPr marL="742950" lvl="1" indent="-285750" fontAlgn="auto">
              <a:spcBef>
                <a:spcPct val="20000"/>
              </a:spcBef>
              <a:spcAft>
                <a:spcPts val="0"/>
              </a:spcAft>
              <a:buFont typeface="Arial" pitchFamily="34" charset="0"/>
              <a:buNone/>
              <a:defRPr/>
            </a:pPr>
            <a:r>
              <a:rPr lang="en-US" sz="2400" dirty="0" err="1" smtClean="0">
                <a:latin typeface="Times New Roman" pitchFamily="18" charset="0"/>
                <a:cs typeface="Nazanin" pitchFamily="2" charset="-78"/>
              </a:rPr>
              <a:t>LastName</a:t>
            </a:r>
            <a:endParaRPr lang="en-US" sz="2400" dirty="0" smtClean="0">
              <a:latin typeface="Times New Roman" pitchFamily="18" charset="0"/>
              <a:cs typeface="Nazanin" pitchFamily="2" charset="-78"/>
            </a:endParaRPr>
          </a:p>
          <a:p>
            <a:pPr marL="742950" lvl="1" indent="-28575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a:t>
            </a:r>
          </a:p>
          <a:p>
            <a:pPr marL="742950" lvl="1" indent="-28575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Smith</a:t>
            </a:r>
            <a:endParaRPr lang="en-US" sz="2400" dirty="0">
              <a:latin typeface="Times New Roman" pitchFamily="18" charset="0"/>
              <a:cs typeface="Nazanin" pitchFamily="2" charset="-78"/>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26</a:t>
            </a:fld>
            <a:endParaRPr lang="fa-IR"/>
          </a:p>
        </p:txBody>
      </p:sp>
    </p:spTree>
    <p:extLst>
      <p:ext uri="{BB962C8B-B14F-4D97-AF65-F5344CB8AC3E}">
        <p14:creationId xmlns:p14="http://schemas.microsoft.com/office/powerpoint/2010/main" val="215728752"/>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152400"/>
            <a:ext cx="60960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dirty="0" smtClean="0">
                <a:latin typeface="Times New Roman" pitchFamily="18" charset="0"/>
                <a:ea typeface="+mj-ea"/>
                <a:cs typeface="Nazanin" pitchFamily="2" charset="-78"/>
              </a:rPr>
              <a:t>What is SQL Injection?</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228600" y="838200"/>
            <a:ext cx="4953000" cy="4343400"/>
          </a:xfrm>
          <a:prstGeom prst="rect">
            <a:avLst/>
          </a:prstGeom>
        </p:spPr>
        <p:txBody>
          <a:bodyPr/>
          <a:lstStyle/>
          <a:p>
            <a:pPr marL="342900" lvl="0" indent="-342900" fontAlgn="auto">
              <a:spcBef>
                <a:spcPct val="20000"/>
              </a:spcBef>
              <a:spcAft>
                <a:spcPts val="0"/>
              </a:spcAft>
              <a:buFont typeface="Arial" pitchFamily="34" charset="0"/>
              <a:buNone/>
              <a:defRPr/>
            </a:pPr>
            <a:endParaRPr lang="en-US" sz="2400" dirty="0" smtClean="0">
              <a:latin typeface="Times New Roman" pitchFamily="18" charset="0"/>
              <a:cs typeface="Nazanin" pitchFamily="2" charset="-78"/>
            </a:endParaRP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The ability to inject SQL commands into the database engine</a:t>
            </a:r>
            <a:br>
              <a:rPr lang="en-US" sz="2400" dirty="0" smtClean="0">
                <a:latin typeface="Times New Roman" pitchFamily="18" charset="0"/>
                <a:cs typeface="Nazanin" pitchFamily="2" charset="-78"/>
              </a:rPr>
            </a:br>
            <a:r>
              <a:rPr lang="en-US" sz="2400" dirty="0" smtClean="0">
                <a:latin typeface="Times New Roman" pitchFamily="18" charset="0"/>
                <a:cs typeface="Nazanin" pitchFamily="2" charset="-78"/>
              </a:rPr>
              <a:t>through an existing application</a:t>
            </a:r>
            <a:endParaRPr lang="en-US" sz="2400" dirty="0">
              <a:latin typeface="Times New Roman" pitchFamily="18" charset="0"/>
              <a:cs typeface="Nazanin" pitchFamily="2" charset="-78"/>
            </a:endParaRPr>
          </a:p>
        </p:txBody>
      </p:sp>
      <p:pic>
        <p:nvPicPr>
          <p:cNvPr id="4" name="Picture 1"/>
          <p:cNvPicPr>
            <a:picLocks noChangeAspect="1" noChangeArrowheads="1"/>
          </p:cNvPicPr>
          <p:nvPr/>
        </p:nvPicPr>
        <p:blipFill>
          <a:blip r:embed="rId3" cstate="print"/>
          <a:srcRect/>
          <a:stretch>
            <a:fillRect/>
          </a:stretch>
        </p:blipFill>
        <p:spPr bwMode="auto">
          <a:xfrm>
            <a:off x="5181600" y="1600200"/>
            <a:ext cx="3048000" cy="2579077"/>
          </a:xfrm>
          <a:prstGeom prst="rect">
            <a:avLst/>
          </a:prstGeom>
          <a:noFill/>
          <a:ln w="9525">
            <a:noFill/>
            <a:miter lim="800000"/>
            <a:headEnd/>
            <a:tailEnd/>
          </a:ln>
        </p:spPr>
      </p:pic>
      <p:pic>
        <p:nvPicPr>
          <p:cNvPr id="5" name="Picture 4" descr="figure 1-2"/>
          <p:cNvPicPr>
            <a:picLocks noChangeAspect="1" noChangeArrowheads="1"/>
          </p:cNvPicPr>
          <p:nvPr/>
        </p:nvPicPr>
        <p:blipFill>
          <a:blip r:embed="rId4" cstate="print"/>
          <a:srcRect/>
          <a:stretch>
            <a:fillRect/>
          </a:stretch>
        </p:blipFill>
        <p:spPr bwMode="auto">
          <a:xfrm>
            <a:off x="914400" y="4800600"/>
            <a:ext cx="6248400" cy="1287463"/>
          </a:xfrm>
          <a:prstGeom prst="rect">
            <a:avLst/>
          </a:prstGeom>
          <a:noFill/>
        </p:spPr>
      </p:pic>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27</a:t>
            </a:fld>
            <a:endParaRPr lang="fa-IR"/>
          </a:p>
        </p:txBody>
      </p:sp>
    </p:spTree>
    <p:extLst>
      <p:ext uri="{BB962C8B-B14F-4D97-AF65-F5344CB8AC3E}">
        <p14:creationId xmlns:p14="http://schemas.microsoft.com/office/powerpoint/2010/main" val="4161686358"/>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152400"/>
            <a:ext cx="6705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dirty="0" smtClean="0">
                <a:latin typeface="Times New Roman" pitchFamily="18" charset="0"/>
                <a:ea typeface="+mj-ea"/>
                <a:cs typeface="Nazanin" pitchFamily="2" charset="-78"/>
              </a:rPr>
              <a:t>How common is it?</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457200" y="1295400"/>
            <a:ext cx="8305800" cy="4830763"/>
          </a:xfrm>
          <a:prstGeom prst="rect">
            <a:avLst/>
          </a:prstGeom>
        </p:spPr>
        <p:txBody>
          <a:bodyPr/>
          <a:lstStyle/>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It is probably the most common Website vulnerability today!</a:t>
            </a: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It is a flaw in "web application" development, </a:t>
            </a:r>
            <a:br>
              <a:rPr lang="en-US" sz="2400" dirty="0" smtClean="0">
                <a:latin typeface="Times New Roman" pitchFamily="18" charset="0"/>
                <a:cs typeface="Nazanin" pitchFamily="2" charset="-78"/>
              </a:rPr>
            </a:br>
            <a:r>
              <a:rPr lang="en-US" sz="2400" dirty="0" smtClean="0">
                <a:latin typeface="Times New Roman" pitchFamily="18" charset="0"/>
                <a:cs typeface="Nazanin" pitchFamily="2" charset="-78"/>
              </a:rPr>
              <a:t>it is not a DB or web server problem</a:t>
            </a:r>
          </a:p>
          <a:p>
            <a:pPr marL="742950" lvl="1" indent="-285750" fontAlgn="auto">
              <a:spcBef>
                <a:spcPct val="20000"/>
              </a:spcBef>
              <a:spcAft>
                <a:spcPts val="0"/>
              </a:spcAft>
              <a:buFont typeface="Arial" pitchFamily="34" charset="0"/>
              <a:buChar char="–"/>
              <a:defRPr/>
            </a:pPr>
            <a:r>
              <a:rPr lang="en-US" sz="2400" dirty="0" smtClean="0">
                <a:latin typeface="Times New Roman" pitchFamily="18" charset="0"/>
                <a:cs typeface="Nazanin" pitchFamily="2" charset="-78"/>
              </a:rPr>
              <a:t>Most programmers are still not aware of this problem</a:t>
            </a:r>
          </a:p>
          <a:p>
            <a:pPr marL="742950" lvl="1" indent="-285750" fontAlgn="auto">
              <a:spcBef>
                <a:spcPct val="20000"/>
              </a:spcBef>
              <a:spcAft>
                <a:spcPts val="0"/>
              </a:spcAft>
              <a:buFont typeface="Arial" pitchFamily="34" charset="0"/>
              <a:buChar char="–"/>
              <a:defRPr/>
            </a:pPr>
            <a:r>
              <a:rPr lang="en-US" sz="2400" dirty="0" smtClean="0">
                <a:latin typeface="Times New Roman" pitchFamily="18" charset="0"/>
                <a:cs typeface="Nazanin" pitchFamily="2" charset="-78"/>
              </a:rPr>
              <a:t>A lot of the tutorials &amp; demo “templates” are vulnerable</a:t>
            </a:r>
          </a:p>
          <a:p>
            <a:pPr marL="742950" lvl="1" indent="-285750" fontAlgn="auto">
              <a:spcBef>
                <a:spcPct val="20000"/>
              </a:spcBef>
              <a:spcAft>
                <a:spcPts val="0"/>
              </a:spcAft>
              <a:buFont typeface="Arial" pitchFamily="34" charset="0"/>
              <a:buChar char="–"/>
              <a:defRPr/>
            </a:pPr>
            <a:r>
              <a:rPr lang="en-US" sz="2400" dirty="0" smtClean="0">
                <a:latin typeface="Times New Roman" pitchFamily="18" charset="0"/>
                <a:cs typeface="Nazanin" pitchFamily="2" charset="-78"/>
              </a:rPr>
              <a:t>Even worse, a lot of solutions posted on the Internet are not good enough</a:t>
            </a: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28</a:t>
            </a:fld>
            <a:endParaRPr lang="fa-IR"/>
          </a:p>
        </p:txBody>
      </p:sp>
    </p:spTree>
    <p:extLst>
      <p:ext uri="{BB962C8B-B14F-4D97-AF65-F5344CB8AC3E}">
        <p14:creationId xmlns:p14="http://schemas.microsoft.com/office/powerpoint/2010/main" val="3803674380"/>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43000" y="152400"/>
            <a:ext cx="6781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dirty="0" smtClean="0">
                <a:latin typeface="Times New Roman" pitchFamily="18" charset="0"/>
                <a:ea typeface="+mj-ea"/>
                <a:cs typeface="Nazanin" pitchFamily="2" charset="-78"/>
              </a:rPr>
              <a:t>How does SQL Injection work?</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381000" y="1371600"/>
            <a:ext cx="8458200" cy="5029200"/>
          </a:xfrm>
          <a:prstGeom prst="rect">
            <a:avLst/>
          </a:prstGeom>
        </p:spPr>
        <p:txBody>
          <a:bodyPr/>
          <a:lstStyle/>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Common vulnerable login query </a:t>
            </a:r>
          </a:p>
          <a:p>
            <a:pPr marL="742950" lvl="1" indent="-28575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SELECT * FROM users </a:t>
            </a:r>
          </a:p>
          <a:p>
            <a:pPr marL="742950" lvl="1" indent="-28575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WHERE login = '</a:t>
            </a:r>
            <a:r>
              <a:rPr lang="en-US" sz="2400" dirty="0" err="1" smtClean="0">
                <a:latin typeface="Times New Roman" pitchFamily="18" charset="0"/>
                <a:cs typeface="Nazanin" pitchFamily="2" charset="-78"/>
              </a:rPr>
              <a:t>ali</a:t>
            </a:r>
            <a:r>
              <a:rPr lang="en-US" sz="2400" dirty="0" smtClean="0">
                <a:latin typeface="Times New Roman" pitchFamily="18" charset="0"/>
                <a:cs typeface="Nazanin" pitchFamily="2" charset="-78"/>
              </a:rPr>
              <a:t>'</a:t>
            </a:r>
          </a:p>
          <a:p>
            <a:pPr marL="742950" lvl="1" indent="-28575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AND password = '123'</a:t>
            </a:r>
          </a:p>
          <a:p>
            <a:pPr marL="342900" lvl="0" indent="-342900" fontAlgn="auto">
              <a:spcBef>
                <a:spcPct val="20000"/>
              </a:spcBef>
              <a:spcAft>
                <a:spcPts val="0"/>
              </a:spcAft>
              <a:buFont typeface="Arial" pitchFamily="34" charset="0"/>
              <a:buNone/>
              <a:defRPr/>
            </a:pPr>
            <a:r>
              <a:rPr lang="en-US" sz="2400" dirty="0" smtClean="0">
                <a:latin typeface="Times New Roman" pitchFamily="18" charset="0"/>
                <a:cs typeface="Nazanin" pitchFamily="2" charset="-78"/>
              </a:rPr>
              <a:t>(</a:t>
            </a:r>
            <a:r>
              <a:rPr lang="en-US" sz="2400" dirty="0" smtClean="0">
                <a:solidFill>
                  <a:srgbClr val="FF0000"/>
                </a:solidFill>
                <a:latin typeface="Times New Roman" pitchFamily="18" charset="0"/>
                <a:cs typeface="Nazanin" pitchFamily="2" charset="-78"/>
              </a:rPr>
              <a:t>If it returns something then login!</a:t>
            </a:r>
            <a:r>
              <a:rPr lang="en-US" sz="2400" dirty="0" smtClean="0">
                <a:latin typeface="Times New Roman" pitchFamily="18" charset="0"/>
                <a:cs typeface="Nazanin" pitchFamily="2" charset="-78"/>
              </a:rPr>
              <a:t>)</a:t>
            </a:r>
          </a:p>
          <a:p>
            <a:pPr marL="342900" lvl="0" indent="-342900" fontAlgn="auto">
              <a:spcBef>
                <a:spcPct val="20000"/>
              </a:spcBef>
              <a:spcAft>
                <a:spcPts val="0"/>
              </a:spcAft>
              <a:buFont typeface="Arial" pitchFamily="34" charset="0"/>
              <a:buNone/>
              <a:defRPr/>
            </a:pPr>
            <a:endParaRPr lang="en-US" sz="2400" dirty="0" smtClean="0">
              <a:latin typeface="Times New Roman" pitchFamily="18" charset="0"/>
              <a:cs typeface="Nazanin" pitchFamily="2" charset="-78"/>
            </a:endParaRPr>
          </a:p>
          <a:p>
            <a:pPr marL="342900" lvl="0" indent="-342900" fontAlgn="auto">
              <a:spcBef>
                <a:spcPct val="20000"/>
              </a:spcBef>
              <a:spcAft>
                <a:spcPts val="0"/>
              </a:spcAft>
              <a:buFont typeface="Courier New" pitchFamily="49" charset="0"/>
              <a:buChar char="o"/>
              <a:defRPr/>
            </a:pPr>
            <a:r>
              <a:rPr lang="en-US" sz="2400" dirty="0" smtClean="0">
                <a:latin typeface="Times New Roman" pitchFamily="18" charset="0"/>
                <a:cs typeface="Nazanin" pitchFamily="2" charset="-78"/>
              </a:rPr>
              <a:t>ASP/MS SQL Server login syntax</a:t>
            </a:r>
          </a:p>
          <a:p>
            <a:pPr marL="742950" lvl="1" indent="-285750" fontAlgn="auto">
              <a:spcBef>
                <a:spcPct val="20000"/>
              </a:spcBef>
              <a:spcAft>
                <a:spcPts val="0"/>
              </a:spcAft>
              <a:buFont typeface="Arial" pitchFamily="34" charset="0"/>
              <a:buNone/>
              <a:defRPr/>
            </a:pPr>
            <a:r>
              <a:rPr lang="en-US" sz="2400" dirty="0" err="1" smtClean="0">
                <a:latin typeface="Times New Roman" pitchFamily="18" charset="0"/>
                <a:cs typeface="Nazanin" pitchFamily="2" charset="-78"/>
              </a:rPr>
              <a:t>var</a:t>
            </a:r>
            <a:r>
              <a:rPr lang="en-US" sz="2400" dirty="0" smtClean="0">
                <a:latin typeface="Times New Roman" pitchFamily="18" charset="0"/>
                <a:cs typeface="Nazanin" pitchFamily="2" charset="-78"/>
              </a:rPr>
              <a:t> </a:t>
            </a:r>
            <a:r>
              <a:rPr lang="en-US" sz="2400" dirty="0" err="1" smtClean="0">
                <a:latin typeface="Times New Roman" pitchFamily="18" charset="0"/>
                <a:cs typeface="Nazanin" pitchFamily="2" charset="-78"/>
              </a:rPr>
              <a:t>sql</a:t>
            </a:r>
            <a:r>
              <a:rPr lang="en-US" sz="2400" dirty="0" smtClean="0">
                <a:latin typeface="Times New Roman" pitchFamily="18" charset="0"/>
                <a:cs typeface="Nazanin" pitchFamily="2" charset="-78"/>
              </a:rPr>
              <a:t> = </a:t>
            </a:r>
            <a:r>
              <a:rPr lang="en-US" sz="2400" dirty="0" smtClean="0">
                <a:solidFill>
                  <a:schemeClr val="accent1">
                    <a:lumMod val="60000"/>
                    <a:lumOff val="40000"/>
                  </a:schemeClr>
                </a:solidFill>
                <a:latin typeface="Times New Roman" pitchFamily="18" charset="0"/>
                <a:cs typeface="Nazanin" pitchFamily="2" charset="-78"/>
              </a:rPr>
              <a:t>"SELECT * FROM users WHERE login = '" + </a:t>
            </a:r>
            <a:r>
              <a:rPr lang="en-US" sz="2400" dirty="0" err="1" smtClean="0">
                <a:solidFill>
                  <a:schemeClr val="accent1">
                    <a:lumMod val="60000"/>
                    <a:lumOff val="40000"/>
                  </a:schemeClr>
                </a:solidFill>
                <a:latin typeface="Times New Roman" pitchFamily="18" charset="0"/>
                <a:cs typeface="Nazanin" pitchFamily="2" charset="-78"/>
              </a:rPr>
              <a:t>formusr</a:t>
            </a:r>
            <a:r>
              <a:rPr lang="en-US" sz="2400" dirty="0" smtClean="0">
                <a:solidFill>
                  <a:schemeClr val="accent1">
                    <a:lumMod val="60000"/>
                    <a:lumOff val="40000"/>
                  </a:schemeClr>
                </a:solidFill>
                <a:latin typeface="Times New Roman" pitchFamily="18" charset="0"/>
                <a:cs typeface="Nazanin" pitchFamily="2" charset="-78"/>
              </a:rPr>
              <a:t> + "' AND password = '" + </a:t>
            </a:r>
            <a:r>
              <a:rPr lang="en-US" sz="2400" dirty="0" err="1" smtClean="0">
                <a:solidFill>
                  <a:schemeClr val="accent1">
                    <a:lumMod val="60000"/>
                    <a:lumOff val="40000"/>
                  </a:schemeClr>
                </a:solidFill>
                <a:latin typeface="Times New Roman" pitchFamily="18" charset="0"/>
                <a:cs typeface="Nazanin" pitchFamily="2" charset="-78"/>
              </a:rPr>
              <a:t>formpwd</a:t>
            </a:r>
            <a:r>
              <a:rPr lang="en-US" sz="2400" dirty="0" smtClean="0">
                <a:solidFill>
                  <a:schemeClr val="accent1">
                    <a:lumMod val="60000"/>
                    <a:lumOff val="40000"/>
                  </a:schemeClr>
                </a:solidFill>
                <a:latin typeface="Times New Roman" pitchFamily="18" charset="0"/>
                <a:cs typeface="Nazanin" pitchFamily="2" charset="-78"/>
              </a:rPr>
              <a:t> + "'"</a:t>
            </a:r>
            <a:r>
              <a:rPr lang="en-US" sz="2400" dirty="0" smtClean="0">
                <a:latin typeface="Times New Roman" pitchFamily="18" charset="0"/>
                <a:cs typeface="Nazanin" pitchFamily="2" charset="-78"/>
              </a:rPr>
              <a:t>; </a:t>
            </a:r>
            <a:endParaRPr lang="en-US" sz="2400" dirty="0">
              <a:latin typeface="Times New Roman" pitchFamily="18" charset="0"/>
              <a:cs typeface="Nazanin" pitchFamily="2" charset="-78"/>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29</a:t>
            </a:fld>
            <a:endParaRPr lang="fa-IR"/>
          </a:p>
        </p:txBody>
      </p:sp>
    </p:spTree>
    <p:extLst>
      <p:ext uri="{BB962C8B-B14F-4D97-AF65-F5344CB8AC3E}">
        <p14:creationId xmlns:p14="http://schemas.microsoft.com/office/powerpoint/2010/main" val="128503012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828800"/>
          </a:xfrm>
        </p:spPr>
        <p:txBody>
          <a:bodyPr/>
          <a:lstStyle/>
          <a:p>
            <a:pPr>
              <a:spcAft>
                <a:spcPts val="1200"/>
              </a:spcAft>
            </a:pPr>
            <a:r>
              <a:rPr lang="en-US" dirty="0" smtClean="0"/>
              <a:t>Chapter 11: </a:t>
            </a:r>
            <a:br>
              <a:rPr lang="en-US" dirty="0" smtClean="0"/>
            </a:br>
            <a:r>
              <a:rPr lang="en-US" dirty="0" smtClean="0"/>
              <a:t>Software Flaws and Malware</a:t>
            </a:r>
            <a:endParaRPr lang="en-US" dirty="0"/>
          </a:p>
        </p:txBody>
      </p:sp>
      <p:sp>
        <p:nvSpPr>
          <p:cNvPr id="4" name="Footer Placeholder 3"/>
          <p:cNvSpPr>
            <a:spLocks noGrp="1"/>
          </p:cNvSpPr>
          <p:nvPr>
            <p:ph type="ftr" sz="quarter" idx="10"/>
          </p:nvPr>
        </p:nvSpPr>
        <p:spPr/>
        <p:txBody>
          <a:bodyPr/>
          <a:lstStyle/>
          <a:p>
            <a:pPr>
              <a:defRPr/>
            </a:pPr>
            <a:r>
              <a:rPr lang="en-US" dirty="0" smtClean="0"/>
              <a:t> Part 4 </a:t>
            </a:r>
            <a:r>
              <a:rPr lang="en-US" dirty="0" err="1" smtClean="0">
                <a:sym typeface="Symbol" charset="2"/>
              </a:rPr>
              <a:t></a:t>
            </a:r>
            <a:r>
              <a:rPr lang="en-US" dirty="0" smtClean="0"/>
              <a:t> Software                                                                                                          </a:t>
            </a:r>
            <a:fld id="{C20D8DFE-4F81-B54F-8DE4-394E9A60B123}" type="slidenum">
              <a:rPr lang="en-US" smtClean="0">
                <a:latin typeface="Times New Roman" charset="0"/>
              </a:rPr>
              <a:pPr>
                <a:defRPr/>
              </a:pPr>
              <a:t>3</a:t>
            </a:fld>
            <a:endParaRPr lang="en-US" dirty="0">
              <a:latin typeface="Times New Roman" charset="0"/>
            </a:endParaRPr>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43000" y="198438"/>
            <a:ext cx="6172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dirty="0" smtClean="0">
                <a:latin typeface="Times New Roman" pitchFamily="18" charset="0"/>
                <a:ea typeface="+mj-ea"/>
                <a:cs typeface="Nazanin" pitchFamily="2" charset="-78"/>
              </a:rPr>
              <a:t>Injecting through Strings</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457200" y="1447800"/>
            <a:ext cx="8305800" cy="49530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1" u="none" strike="noStrike" kern="1200" cap="none" spc="0" normalizeH="0" baseline="0" noProof="0" smtClean="0">
                <a:ln>
                  <a:noFill/>
                </a:ln>
                <a:solidFill>
                  <a:schemeClr val="accent2"/>
                </a:solidFill>
                <a:effectLst/>
                <a:uLnTx/>
                <a:uFillTx/>
                <a:latin typeface="Times New Roman" pitchFamily="18" charset="0"/>
                <a:cs typeface="Times New Roman" pitchFamily="18" charset="0"/>
              </a:rPr>
              <a:t>formusr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a:t>
            </a:r>
            <a:r>
              <a:rPr kumimoji="0" lang="en-US" sz="2400" b="1"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or 1=1 – – </a:t>
            </a:r>
            <a:endPar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1" u="none" strike="noStrike" kern="1200" cap="none" spc="0" normalizeH="0" baseline="0" noProof="0" smtClean="0">
                <a:ln>
                  <a:noFill/>
                </a:ln>
                <a:solidFill>
                  <a:schemeClr val="accent2"/>
                </a:solidFill>
                <a:effectLst/>
                <a:uLnTx/>
                <a:uFillTx/>
                <a:latin typeface="Times New Roman" pitchFamily="18" charset="0"/>
                <a:cs typeface="Times New Roman" pitchFamily="18" charset="0"/>
              </a:rPr>
              <a:t>formpwd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anything</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endPar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1"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Final query would look like this:</a:t>
            </a:r>
          </a:p>
          <a:p>
            <a:pPr marL="742950" marR="0" lvl="1" indent="-28575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SELECT * FROM users</a:t>
            </a:r>
          </a:p>
          <a:p>
            <a:pPr marL="742950" marR="0" lvl="1" indent="-28575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WHERE username = </a:t>
            </a:r>
            <a:r>
              <a:rPr kumimoji="0" lang="en-US" sz="2400" b="1"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a:t>
            </a:r>
            <a:r>
              <a:rPr kumimoji="0" lang="en-US" sz="2400" b="1" i="0" u="none" strike="noStrike" kern="1200" cap="none" spc="0" normalizeH="0" baseline="0" noProof="0" smtClean="0">
                <a:ln>
                  <a:noFill/>
                </a:ln>
                <a:solidFill>
                  <a:schemeClr val="accent2"/>
                </a:solidFill>
                <a:effectLst/>
                <a:uLnTx/>
                <a:uFillTx/>
                <a:latin typeface="Times New Roman" pitchFamily="18" charset="0"/>
                <a:cs typeface="Times New Roman" pitchFamily="18" charset="0"/>
              </a:rPr>
              <a:t>' or 1=1</a:t>
            </a:r>
            <a:r>
              <a:rPr kumimoji="0" lang="en-US" sz="2400" b="1"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a:t>
            </a:r>
            <a:endPar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endParaRPr>
          </a:p>
          <a:p>
            <a:pPr marL="742950" marR="0" lvl="1" indent="-28575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smtClean="0">
                <a:ln>
                  <a:noFill/>
                </a:ln>
                <a:solidFill>
                  <a:schemeClr val="accent2"/>
                </a:solidFill>
                <a:effectLst/>
                <a:uLnTx/>
                <a:uFillTx/>
                <a:latin typeface="Times New Roman" pitchFamily="18" charset="0"/>
                <a:cs typeface="Times New Roman" pitchFamily="18" charset="0"/>
              </a:rPr>
              <a:t>– –</a:t>
            </a:r>
            <a:r>
              <a:rPr kumimoji="0" lang="en-US" sz="2400" b="1" i="0" u="none" strike="noStrike" kern="1200" cap="none" spc="0" normalizeH="0" baseline="0" noProof="0" smtClean="0">
                <a:ln>
                  <a:noFill/>
                </a:ln>
                <a:solidFill>
                  <a:srgbClr val="009900"/>
                </a:solidFill>
                <a:effectLst/>
                <a:uLnTx/>
                <a:uFillTx/>
                <a:latin typeface="Times New Roman" pitchFamily="18" charset="0"/>
                <a:cs typeface="Times New Roman" pitchFamily="18" charset="0"/>
              </a:rPr>
              <a:t> </a:t>
            </a:r>
            <a:r>
              <a:rPr kumimoji="0" lang="en-US" sz="2400" b="0" i="0" u="none" strike="noStrike" kern="1200" cap="none" spc="0" normalizeH="0" baseline="0" noProof="0" smtClean="0">
                <a:ln>
                  <a:noFill/>
                </a:ln>
                <a:solidFill>
                  <a:srgbClr val="009900"/>
                </a:solidFill>
                <a:effectLst/>
                <a:uLnTx/>
                <a:uFillTx/>
                <a:latin typeface="Times New Roman" pitchFamily="18" charset="0"/>
                <a:cs typeface="Times New Roman" pitchFamily="18" charset="0"/>
              </a:rPr>
              <a:t>AND password = </a:t>
            </a:r>
            <a:r>
              <a:rPr kumimoji="0" lang="en-US" sz="2400" b="1" i="0" u="none" strike="noStrike" kern="1200" cap="none" spc="0" normalizeH="0" baseline="0" noProof="0" smtClean="0">
                <a:ln>
                  <a:noFill/>
                </a:ln>
                <a:solidFill>
                  <a:srgbClr val="009900"/>
                </a:solidFill>
                <a:effectLst/>
                <a:uLnTx/>
                <a:uFillTx/>
                <a:latin typeface="Times New Roman" pitchFamily="18" charset="0"/>
                <a:cs typeface="Times New Roman" pitchFamily="18" charset="0"/>
              </a:rPr>
              <a:t>'</a:t>
            </a:r>
            <a:r>
              <a:rPr kumimoji="0" lang="en-US" sz="2400" b="0" i="0" u="none" strike="noStrike" kern="1200" cap="none" spc="0" normalizeH="0" baseline="0" noProof="0" smtClean="0">
                <a:ln>
                  <a:noFill/>
                </a:ln>
                <a:solidFill>
                  <a:srgbClr val="009900"/>
                </a:solidFill>
                <a:effectLst/>
                <a:uLnTx/>
                <a:uFillTx/>
                <a:latin typeface="Times New Roman" pitchFamily="18" charset="0"/>
                <a:cs typeface="Times New Roman" pitchFamily="18" charset="0"/>
              </a:rPr>
              <a:t>anything</a:t>
            </a:r>
            <a:r>
              <a:rPr kumimoji="0" lang="en-US" sz="2400" b="1" i="0" u="none" strike="noStrike" kern="1200" cap="none" spc="0" normalizeH="0" baseline="0" noProof="0" smtClean="0">
                <a:ln>
                  <a:noFill/>
                </a:ln>
                <a:solidFill>
                  <a:srgbClr val="009900"/>
                </a:solidFill>
                <a:effectLst/>
                <a:uLnTx/>
                <a:uFillTx/>
                <a:latin typeface="Times New Roman" pitchFamily="18" charset="0"/>
                <a:cs typeface="Times New Roman" pitchFamily="18" charset="0"/>
              </a:rPr>
              <a:t>'</a:t>
            </a:r>
            <a:endParaRPr kumimoji="0" lang="en-US" sz="2400" b="1" i="0" u="none" strike="noStrike" kern="1200" cap="none" spc="0" normalizeH="0" baseline="0" noProof="0" dirty="0">
              <a:ln>
                <a:noFill/>
              </a:ln>
              <a:solidFill>
                <a:srgbClr val="009900"/>
              </a:solidFill>
              <a:effectLst/>
              <a:uLnTx/>
              <a:uFillTx/>
              <a:latin typeface="Times New Roman" pitchFamily="18" charset="0"/>
              <a:cs typeface="Times New Roman" pitchFamily="18" charset="0"/>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30</a:t>
            </a:fld>
            <a:endParaRPr lang="fa-IR"/>
          </a:p>
        </p:txBody>
      </p:sp>
    </p:spTree>
    <p:extLst>
      <p:ext uri="{BB962C8B-B14F-4D97-AF65-F5344CB8AC3E}">
        <p14:creationId xmlns:p14="http://schemas.microsoft.com/office/powerpoint/2010/main" val="242527170"/>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95400" y="228600"/>
            <a:ext cx="5791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smtClean="0">
                <a:latin typeface="Times New Roman" pitchFamily="18" charset="0"/>
                <a:ea typeface="+mj-ea"/>
                <a:cs typeface="Nazanin" pitchFamily="2" charset="-78"/>
              </a:rPr>
              <a:t>If it were numeric?</a:t>
            </a:r>
            <a:endParaRPr lang="en-US" sz="2800">
              <a:latin typeface="Times New Roman" pitchFamily="18" charset="0"/>
              <a:ea typeface="+mj-ea"/>
              <a:cs typeface="Nazanin" pitchFamily="2" charset="-78"/>
            </a:endParaRPr>
          </a:p>
        </p:txBody>
      </p:sp>
      <p:sp>
        <p:nvSpPr>
          <p:cNvPr id="3" name="Rectangle 3"/>
          <p:cNvSpPr txBox="1">
            <a:spLocks noChangeArrowheads="1"/>
          </p:cNvSpPr>
          <p:nvPr/>
        </p:nvSpPr>
        <p:spPr>
          <a:xfrm>
            <a:off x="457200" y="1371600"/>
            <a:ext cx="8229600" cy="48307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SELECT * FROM clients </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WHERE user= </a:t>
            </a:r>
            <a:r>
              <a:rPr kumimoji="0" lang="en-US" sz="2400" b="0"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12345678</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AND pas= </a:t>
            </a:r>
            <a:r>
              <a:rPr kumimoji="0" lang="en-US" sz="2400" b="0"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1111</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PHP/</a:t>
            </a:r>
            <a:r>
              <a:rPr kumimoji="0" lang="en-US" sz="24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MySQL</a:t>
            </a: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login syntax</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sql</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"SELECT * FROM clients WHERE " . </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“user= </a:t>
            </a:r>
            <a:r>
              <a:rPr kumimoji="0" lang="en-US" sz="2400" b="0"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a:t>
            </a:r>
            <a:r>
              <a:rPr kumimoji="0" lang="en-US" sz="2400" b="0" i="0" u="none" strike="noStrike" kern="1200" cap="none" spc="0" normalizeH="0" baseline="0" noProof="0" dirty="0" err="1" smtClean="0">
                <a:ln>
                  <a:noFill/>
                </a:ln>
                <a:solidFill>
                  <a:schemeClr val="accent2"/>
                </a:solidFill>
                <a:effectLst/>
                <a:uLnTx/>
                <a:uFillTx/>
                <a:latin typeface="Times New Roman" pitchFamily="18" charset="0"/>
                <a:cs typeface="Times New Roman" pitchFamily="18" charset="0"/>
              </a:rPr>
              <a:t>formusr</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AND " . </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“pas= </a:t>
            </a:r>
            <a:r>
              <a:rPr kumimoji="0" lang="en-US" sz="2400" b="0"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a:t>
            </a:r>
            <a:r>
              <a:rPr kumimoji="0" lang="en-US" sz="2400" b="0" i="0" u="none" strike="noStrike" kern="1200" cap="none" spc="0" normalizeH="0" baseline="0" noProof="0" dirty="0" err="1" smtClean="0">
                <a:ln>
                  <a:noFill/>
                </a:ln>
                <a:solidFill>
                  <a:schemeClr val="accent2"/>
                </a:solidFill>
                <a:effectLst/>
                <a:uLnTx/>
                <a:uFillTx/>
                <a:latin typeface="Times New Roman" pitchFamily="18" charset="0"/>
                <a:cs typeface="Times New Roman" pitchFamily="18" charset="0"/>
              </a:rPr>
              <a:t>formpas</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endParaRPr kumimoji="0" lang="en-US"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31</a:t>
            </a:fld>
            <a:endParaRPr lang="fa-IR"/>
          </a:p>
        </p:txBody>
      </p:sp>
    </p:spTree>
    <p:extLst>
      <p:ext uri="{BB962C8B-B14F-4D97-AF65-F5344CB8AC3E}">
        <p14:creationId xmlns:p14="http://schemas.microsoft.com/office/powerpoint/2010/main" val="133696619"/>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198438"/>
            <a:ext cx="6324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smtClean="0">
                <a:latin typeface="Times New Roman" pitchFamily="18" charset="0"/>
                <a:ea typeface="+mj-ea"/>
                <a:cs typeface="Nazanin" pitchFamily="2" charset="-78"/>
              </a:rPr>
              <a:t>Injecting Numeric Fields</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457200" y="1371600"/>
            <a:ext cx="8229600" cy="48307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1"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a:t>
            </a:r>
            <a:r>
              <a:rPr kumimoji="0" lang="en-US" sz="2400" b="0" i="1" u="none" strike="noStrike" kern="1200" cap="none" spc="0" normalizeH="0" baseline="0" noProof="0" dirty="0" err="1" smtClean="0">
                <a:ln>
                  <a:noFill/>
                </a:ln>
                <a:solidFill>
                  <a:schemeClr val="accent2"/>
                </a:solidFill>
                <a:effectLst/>
                <a:uLnTx/>
                <a:uFillTx/>
                <a:latin typeface="Times New Roman" pitchFamily="18" charset="0"/>
                <a:cs typeface="Times New Roman" pitchFamily="18" charset="0"/>
              </a:rPr>
              <a:t>formusr</a:t>
            </a:r>
            <a:r>
              <a:rPr kumimoji="0" lang="en-US" sz="2400" b="0" i="1"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1 or 1=1 ;-- </a:t>
            </a: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1"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a:t>
            </a:r>
            <a:r>
              <a:rPr kumimoji="0" lang="en-US" sz="2400" b="0" i="1" u="none" strike="noStrike" kern="1200" cap="none" spc="0" normalizeH="0" baseline="0" noProof="0" dirty="0" err="1" smtClean="0">
                <a:ln>
                  <a:noFill/>
                </a:ln>
                <a:solidFill>
                  <a:schemeClr val="accent2"/>
                </a:solidFill>
                <a:effectLst/>
                <a:uLnTx/>
                <a:uFillTx/>
                <a:latin typeface="Times New Roman" pitchFamily="18" charset="0"/>
                <a:cs typeface="Times New Roman" pitchFamily="18" charset="0"/>
              </a:rPr>
              <a:t>formpas</a:t>
            </a:r>
            <a:r>
              <a:rPr kumimoji="0" lang="en-US" sz="2400" b="0" i="1"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1111</a:t>
            </a: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Final query would look like this:</a:t>
            </a: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742950" marR="0" lvl="1" indent="-28575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SELECT * FROM clients</a:t>
            </a:r>
          </a:p>
          <a:p>
            <a:pPr marL="742950" marR="0" lvl="1" indent="-28575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WHERE user= </a:t>
            </a:r>
            <a:r>
              <a:rPr kumimoji="0" lang="en-US" sz="2400" b="1"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1 or 1=1;</a:t>
            </a: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742950" marR="0" lvl="1" indent="-285750" algn="l" defTabSz="914400" rtl="0" eaLnBrk="1" fontAlgn="auto" latinLnBrk="0" hangingPunct="1">
              <a:lnSpc>
                <a:spcPct val="100000"/>
              </a:lnSpc>
              <a:spcBef>
                <a:spcPct val="20000"/>
              </a:spcBef>
              <a:spcAft>
                <a:spcPts val="0"/>
              </a:spcAft>
              <a:buClrTx/>
              <a:buSzTx/>
              <a:buFont typeface="Webdings" pitchFamily="18" charset="2"/>
              <a:buNone/>
              <a:tabLst/>
              <a:defRPr/>
            </a:pPr>
            <a:r>
              <a:rPr kumimoji="0" lang="en-US" sz="2400" b="1"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a:t>
            </a:r>
            <a:r>
              <a:rPr kumimoji="0" lang="en-US" sz="2400" b="0" i="0" u="none" strike="noStrike" kern="1200" cap="none" spc="0" normalizeH="0" baseline="0" noProof="0" dirty="0" smtClean="0">
                <a:ln>
                  <a:noFill/>
                </a:ln>
                <a:solidFill>
                  <a:srgbClr val="009900"/>
                </a:solidFill>
                <a:effectLst/>
                <a:uLnTx/>
                <a:uFillTx/>
                <a:latin typeface="Times New Roman" pitchFamily="18" charset="0"/>
                <a:cs typeface="Times New Roman" pitchFamily="18" charset="0"/>
              </a:rPr>
              <a:t>AND pas = </a:t>
            </a:r>
            <a:r>
              <a:rPr kumimoji="0" lang="en-US" sz="2400" b="1" i="0" u="none" strike="noStrike" kern="1200" cap="none" spc="0" normalizeH="0" baseline="0" noProof="0" dirty="0" smtClean="0">
                <a:ln>
                  <a:noFill/>
                </a:ln>
                <a:solidFill>
                  <a:srgbClr val="009900"/>
                </a:solidFill>
                <a:effectLst/>
                <a:uLnTx/>
                <a:uFillTx/>
                <a:latin typeface="Times New Roman" pitchFamily="18" charset="0"/>
                <a:cs typeface="Times New Roman" pitchFamily="18" charset="0"/>
              </a:rPr>
              <a:t>1111</a:t>
            </a:r>
            <a:endParaRPr kumimoji="0" lang="en-US" sz="2400" b="1" i="0" u="none" strike="noStrike" kern="1200" cap="none" spc="0" normalizeH="0" baseline="0" noProof="0" dirty="0">
              <a:ln>
                <a:noFill/>
              </a:ln>
              <a:solidFill>
                <a:srgbClr val="009900"/>
              </a:solidFill>
              <a:effectLst/>
              <a:uLnTx/>
              <a:uFillTx/>
              <a:latin typeface="Times New Roman" pitchFamily="18" charset="0"/>
              <a:cs typeface="Times New Roman" pitchFamily="18" charset="0"/>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32</a:t>
            </a:fld>
            <a:endParaRPr lang="fa-IR"/>
          </a:p>
        </p:txBody>
      </p:sp>
    </p:spTree>
    <p:extLst>
      <p:ext uri="{BB962C8B-B14F-4D97-AF65-F5344CB8AC3E}">
        <p14:creationId xmlns:p14="http://schemas.microsoft.com/office/powerpoint/2010/main" val="1679476283"/>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76200"/>
            <a:ext cx="7315200" cy="838200"/>
          </a:xfrm>
          <a:noFill/>
          <a:ln w="9525">
            <a:noFill/>
            <a:miter lim="800000"/>
            <a:headEnd/>
            <a:tailEnd/>
          </a:ln>
        </p:spPr>
        <p:txBody>
          <a:bodyPr vert="horz" wrap="square" lIns="91440" tIns="45720" rIns="91440" bIns="45720" numCol="1" anchor="ctr" anchorCtr="0" compatLnSpc="1">
            <a:prstTxWarp prst="textNoShape">
              <a:avLst/>
            </a:prstTxWarp>
          </a:bodyPr>
          <a:lstStyle/>
          <a:p>
            <a:pPr algn="l" rtl="0">
              <a:defRPr/>
            </a:pPr>
            <a:r>
              <a:rPr lang="en-US" sz="2400" kern="1200" dirty="0" smtClean="0"/>
              <a:t>Examples</a:t>
            </a:r>
            <a:r>
              <a:rPr lang="en-US" sz="3600" kern="1200" dirty="0" smtClean="0"/>
              <a:t> </a:t>
            </a:r>
            <a:r>
              <a:rPr lang="en-US" sz="2800" kern="1200" dirty="0" smtClean="0"/>
              <a:t>of what can SQL Injection do</a:t>
            </a:r>
          </a:p>
        </p:txBody>
      </p:sp>
      <p:sp>
        <p:nvSpPr>
          <p:cNvPr id="26627" name="Rectangle 3"/>
          <p:cNvSpPr>
            <a:spLocks noGrp="1" noChangeArrowheads="1"/>
          </p:cNvSpPr>
          <p:nvPr>
            <p:ph type="body" idx="1"/>
          </p:nvPr>
        </p:nvSpPr>
        <p:spPr>
          <a:xfrm>
            <a:off x="304800" y="1295400"/>
            <a:ext cx="8229600" cy="4754563"/>
          </a:xfrm>
        </p:spPr>
        <p:txBody>
          <a:bodyPr/>
          <a:lstStyle/>
          <a:p>
            <a:pPr algn="l" rtl="0">
              <a:buFont typeface="Courier New" pitchFamily="49" charset="0"/>
              <a:buChar char="o"/>
            </a:pPr>
            <a:r>
              <a:rPr lang="en-US" sz="2400" b="1" dirty="0">
                <a:cs typeface="Times New Roman" pitchFamily="18" charset="0"/>
              </a:rPr>
              <a:t>Delete: </a:t>
            </a:r>
          </a:p>
          <a:p>
            <a:pPr algn="l" rtl="0">
              <a:buFontTx/>
              <a:buNone/>
            </a:pPr>
            <a:r>
              <a:rPr lang="en-US" sz="2400" dirty="0">
                <a:cs typeface="Times New Roman" pitchFamily="18" charset="0"/>
              </a:rPr>
              <a:t>Select </a:t>
            </a:r>
            <a:r>
              <a:rPr lang="en-US" sz="2400" dirty="0" err="1">
                <a:cs typeface="Times New Roman" pitchFamily="18" charset="0"/>
              </a:rPr>
              <a:t>productinfo</a:t>
            </a:r>
            <a:r>
              <a:rPr lang="en-US" sz="2400" dirty="0">
                <a:cs typeface="Times New Roman" pitchFamily="18" charset="0"/>
              </a:rPr>
              <a:t> from table where </a:t>
            </a:r>
            <a:r>
              <a:rPr lang="en-US" sz="2400" dirty="0" err="1">
                <a:cs typeface="Times New Roman" pitchFamily="18" charset="0"/>
              </a:rPr>
              <a:t>productname</a:t>
            </a:r>
            <a:r>
              <a:rPr lang="en-US" sz="2400" dirty="0">
                <a:cs typeface="Times New Roman" pitchFamily="18" charset="0"/>
              </a:rPr>
              <a:t> = </a:t>
            </a:r>
            <a:r>
              <a:rPr lang="en-US" sz="2400" dirty="0">
                <a:solidFill>
                  <a:schemeClr val="accent2"/>
                </a:solidFill>
                <a:cs typeface="Times New Roman" pitchFamily="18" charset="0"/>
              </a:rPr>
              <a:t>‘</a:t>
            </a:r>
            <a:r>
              <a:rPr lang="en-US" sz="2400" b="1" dirty="0" smtClean="0">
                <a:solidFill>
                  <a:schemeClr val="accent2"/>
                </a:solidFill>
                <a:cs typeface="Times New Roman" pitchFamily="18" charset="0"/>
              </a:rPr>
              <a:t>whatever</a:t>
            </a:r>
            <a:r>
              <a:rPr lang="en-US" sz="2400" b="1" dirty="0">
                <a:solidFill>
                  <a:schemeClr val="accent2"/>
                </a:solidFill>
                <a:cs typeface="Times New Roman" pitchFamily="18" charset="0"/>
              </a:rPr>
              <a:t>’; DROP TABLE </a:t>
            </a:r>
            <a:r>
              <a:rPr lang="en-US" sz="2400" b="1" dirty="0" err="1">
                <a:solidFill>
                  <a:schemeClr val="accent2"/>
                </a:solidFill>
                <a:cs typeface="Times New Roman" pitchFamily="18" charset="0"/>
              </a:rPr>
              <a:t>productinfo</a:t>
            </a:r>
            <a:r>
              <a:rPr lang="en-US" sz="2400" b="1" dirty="0">
                <a:solidFill>
                  <a:schemeClr val="accent2"/>
                </a:solidFill>
                <a:cs typeface="Times New Roman" pitchFamily="18" charset="0"/>
              </a:rPr>
              <a:t>; -- </a:t>
            </a:r>
            <a:r>
              <a:rPr lang="en-US" sz="2400" dirty="0">
                <a:solidFill>
                  <a:schemeClr val="accent2"/>
                </a:solidFill>
                <a:cs typeface="Times New Roman" pitchFamily="18" charset="0"/>
              </a:rPr>
              <a:t>’</a:t>
            </a:r>
          </a:p>
          <a:p>
            <a:pPr algn="l" rtl="0">
              <a:buFont typeface="Courier New" pitchFamily="49" charset="0"/>
              <a:buChar char="o"/>
            </a:pPr>
            <a:r>
              <a:rPr lang="en-US" sz="2400" b="1" dirty="0">
                <a:cs typeface="Times New Roman" pitchFamily="18" charset="0"/>
              </a:rPr>
              <a:t>Bypass Authentication</a:t>
            </a:r>
          </a:p>
          <a:p>
            <a:pPr lvl="1" algn="l" rtl="0"/>
            <a:r>
              <a:rPr lang="en-US" sz="2000" dirty="0">
                <a:cs typeface="Times New Roman" pitchFamily="18" charset="0"/>
              </a:rPr>
              <a:t>Select * from users where username=’user ’ and password=’</a:t>
            </a:r>
            <a:r>
              <a:rPr lang="en-US" sz="2000" dirty="0" err="1">
                <a:cs typeface="Times New Roman" pitchFamily="18" charset="0"/>
              </a:rPr>
              <a:t>passwd</a:t>
            </a:r>
            <a:r>
              <a:rPr lang="en-US" sz="2000" dirty="0">
                <a:cs typeface="Times New Roman" pitchFamily="18" charset="0"/>
              </a:rPr>
              <a:t> ’;</a:t>
            </a:r>
          </a:p>
          <a:p>
            <a:pPr lvl="1" algn="l" rtl="0"/>
            <a:r>
              <a:rPr lang="en-US" sz="2000" dirty="0">
                <a:cs typeface="Times New Roman" pitchFamily="18" charset="0"/>
              </a:rPr>
              <a:t>select * from users where username=</a:t>
            </a:r>
            <a:r>
              <a:rPr lang="en-US" sz="2000" dirty="0">
                <a:solidFill>
                  <a:schemeClr val="accent2"/>
                </a:solidFill>
                <a:cs typeface="Times New Roman" pitchFamily="18" charset="0"/>
              </a:rPr>
              <a:t>’admin</a:t>
            </a:r>
            <a:r>
              <a:rPr lang="en-US" sz="2000" b="1" dirty="0">
                <a:solidFill>
                  <a:schemeClr val="accent2"/>
                </a:solidFill>
                <a:cs typeface="Times New Roman" pitchFamily="18" charset="0"/>
              </a:rPr>
              <a:t>’--’</a:t>
            </a:r>
            <a:r>
              <a:rPr lang="en-US" sz="2000" dirty="0">
                <a:solidFill>
                  <a:schemeClr val="accent2"/>
                </a:solidFill>
                <a:cs typeface="Times New Roman" pitchFamily="18" charset="0"/>
              </a:rPr>
              <a:t> and password=’</a:t>
            </a:r>
            <a:r>
              <a:rPr lang="en-US" sz="2000" dirty="0" err="1">
                <a:solidFill>
                  <a:schemeClr val="accent2"/>
                </a:solidFill>
                <a:cs typeface="Times New Roman" pitchFamily="18" charset="0"/>
              </a:rPr>
              <a:t>whocares</a:t>
            </a:r>
            <a:r>
              <a:rPr lang="en-US" sz="2000" dirty="0">
                <a:solidFill>
                  <a:schemeClr val="accent2"/>
                </a:solidFill>
                <a:cs typeface="Times New Roman" pitchFamily="18" charset="0"/>
              </a:rPr>
              <a:t>’;</a:t>
            </a:r>
          </a:p>
          <a:p>
            <a:pPr algn="l" rtl="0">
              <a:buFontTx/>
              <a:buNone/>
            </a:pPr>
            <a:endParaRPr lang="en-US" dirty="0">
              <a:cs typeface="Times New Roman" pitchFamily="18" charset="0"/>
            </a:endParaRPr>
          </a:p>
          <a:p>
            <a:pPr algn="l" rtl="0">
              <a:buFontTx/>
              <a:buNone/>
            </a:pPr>
            <a:endParaRPr lang="en-US" sz="2400" dirty="0">
              <a:cs typeface="Times New Roman" pitchFamily="18" charset="0"/>
            </a:endParaRPr>
          </a:p>
          <a:p>
            <a:pPr algn="l" rtl="0"/>
            <a:endParaRPr lang="en-US" sz="2400" b="1" dirty="0">
              <a:cs typeface="Times New Roman" pitchFamily="18" charset="0"/>
            </a:endParaRPr>
          </a:p>
          <a:p>
            <a:pPr algn="l" rtl="0"/>
            <a:endParaRPr lang="en-US" sz="2400" b="1" dirty="0">
              <a:cs typeface="Times New Roman" pitchFamily="18" charset="0"/>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33</a:t>
            </a:fld>
            <a:endParaRPr lang="fa-IR"/>
          </a:p>
        </p:txBody>
      </p:sp>
    </p:spTree>
    <p:extLst>
      <p:ext uri="{BB962C8B-B14F-4D97-AF65-F5344CB8AC3E}">
        <p14:creationId xmlns:p14="http://schemas.microsoft.com/office/powerpoint/2010/main" val="15211753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43000" y="228600"/>
            <a:ext cx="6172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r>
              <a:rPr lang="en-US" sz="2800" dirty="0" smtClean="0">
                <a:latin typeface="Times New Roman" pitchFamily="18" charset="0"/>
                <a:ea typeface="+mj-ea"/>
                <a:cs typeface="Nazanin" pitchFamily="2" charset="-78"/>
              </a:rPr>
              <a:t>SQL Injection Characters</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457200" y="1371600"/>
            <a:ext cx="8229600" cy="4830763"/>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or</a:t>
            </a:r>
            <a:r>
              <a:rPr kumimoji="0" lang="en-US" sz="2400" b="1"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a:t>
            </a:r>
            <a:r>
              <a:rPr kumimoji="0" lang="en-US" sz="2400" b="0" i="0" u="none" strike="noStrike" kern="1200" cap="none" spc="0" normalizeH="0" baseline="0" noProof="0" smtClean="0">
                <a:ln>
                  <a:noFill/>
                </a:ln>
                <a:solidFill>
                  <a:schemeClr val="accent2"/>
                </a:solidFill>
                <a:effectLst/>
                <a:uLnTx/>
                <a:uFillTx/>
                <a:latin typeface="Times New Roman" pitchFamily="18" charset="0"/>
                <a:cs typeface="Times New Roman" pitchFamily="18" charset="0"/>
              </a:rPr>
              <a:t>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character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String Indicators</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or #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single-line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comment</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multiple-line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comment</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addition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concatenate (or space in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url</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double pipe) concatenate</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a:t>
            </a:r>
            <a:r>
              <a:rPr kumimoji="0" lang="en-US" sz="2400" b="0" i="0" u="none" strike="noStrike" kern="1200" cap="none" spc="0" normalizeH="0" baseline="0" noProof="0" smtClean="0">
                <a:ln>
                  <a:noFill/>
                </a:ln>
                <a:solidFill>
                  <a:schemeClr val="tx1"/>
                </a:solidFill>
                <a:effectLst/>
                <a:uLnTx/>
                <a:uFillTx/>
                <a:latin typeface="Times New Roman" pitchFamily="18" charset="0"/>
                <a:cs typeface="Times New Roman" pitchFamily="18" charset="0"/>
              </a:rPr>
              <a:t>	wildcard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attribute indicator</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?Param1=foo&amp;Param2=bar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URL Parameters</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PRINT</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useful as non transactional command</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a:t>
            </a:r>
            <a:r>
              <a:rPr kumimoji="0" lang="en-US" sz="2400" b="0" i="1"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variable</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local variable</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a:t>
            </a:r>
            <a:r>
              <a:rPr kumimoji="0" lang="en-US" sz="2400" b="0" i="1"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variable</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global variable</a:t>
            </a:r>
          </a:p>
          <a:p>
            <a:pPr marL="342900" marR="0" lvl="0" indent="-342900" algn="l" defTabSz="914400" rtl="0" eaLnBrk="1" fontAlgn="auto" latinLnBrk="0" hangingPunct="1">
              <a:lnSpc>
                <a:spcPct val="8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err="1" smtClean="0">
                <a:ln>
                  <a:noFill/>
                </a:ln>
                <a:solidFill>
                  <a:schemeClr val="accent1">
                    <a:lumMod val="75000"/>
                  </a:schemeClr>
                </a:solidFill>
                <a:effectLst/>
                <a:uLnTx/>
                <a:uFillTx/>
                <a:latin typeface="Times New Roman" pitchFamily="18" charset="0"/>
                <a:cs typeface="Times New Roman" pitchFamily="18" charset="0"/>
              </a:rPr>
              <a:t>waitfor</a:t>
            </a:r>
            <a:r>
              <a:rPr kumimoji="0" lang="en-US" sz="2400" b="0" i="0" u="none" strike="noStrike" kern="1200" cap="none" spc="0" normalizeH="0" baseline="0" noProof="0" dirty="0" smtClean="0">
                <a:ln>
                  <a:noFill/>
                </a:ln>
                <a:solidFill>
                  <a:schemeClr val="accent1">
                    <a:lumMod val="75000"/>
                  </a:schemeClr>
                </a:solidFill>
                <a:effectLst/>
                <a:uLnTx/>
                <a:uFillTx/>
                <a:latin typeface="Times New Roman" pitchFamily="18" charset="0"/>
                <a:cs typeface="Times New Roman" pitchFamily="18" charset="0"/>
              </a:rPr>
              <a:t> delay '0:0:10'</a:t>
            </a:r>
            <a:r>
              <a:rPr kumimoji="0" lang="en-US" sz="2400" b="0" i="0" u="none" strike="noStrike" kern="1200" cap="none" spc="0" normalizeH="0" baseline="0" noProof="0" dirty="0" smtClean="0">
                <a:ln>
                  <a:noFill/>
                </a:ln>
                <a:solidFill>
                  <a:schemeClr val="accent2"/>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time delay</a:t>
            </a:r>
            <a:endParaRPr kumimoji="0" lang="en-US"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34</a:t>
            </a:fld>
            <a:endParaRPr lang="fa-IR"/>
          </a:p>
        </p:txBody>
      </p:sp>
    </p:spTree>
    <p:extLst>
      <p:ext uri="{BB962C8B-B14F-4D97-AF65-F5344CB8AC3E}">
        <p14:creationId xmlns:p14="http://schemas.microsoft.com/office/powerpoint/2010/main" val="85170861"/>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
            <a:ext cx="7239000" cy="838200"/>
          </a:xfrm>
          <a:noFill/>
          <a:ln w="9525">
            <a:noFill/>
            <a:miter lim="800000"/>
            <a:headEnd/>
            <a:tailEnd/>
          </a:ln>
        </p:spPr>
        <p:txBody>
          <a:bodyPr vert="horz" wrap="square" lIns="91440" tIns="45720" rIns="91440" bIns="45720" numCol="1" anchor="ctr" anchorCtr="0" compatLnSpc="1">
            <a:prstTxWarp prst="textNoShape">
              <a:avLst/>
            </a:prstTxWarp>
          </a:bodyPr>
          <a:lstStyle/>
          <a:p>
            <a:pPr algn="l" rtl="0">
              <a:defRPr/>
            </a:pPr>
            <a:r>
              <a:rPr lang="en-US" kern="1200" dirty="0" smtClean="0"/>
              <a:t>SQL Injection Tools</a:t>
            </a:r>
            <a:endParaRPr lang="en-US" kern="1200" dirty="0"/>
          </a:p>
        </p:txBody>
      </p:sp>
      <p:sp>
        <p:nvSpPr>
          <p:cNvPr id="3" name="Content Placeholder 2"/>
          <p:cNvSpPr>
            <a:spLocks noGrp="1"/>
          </p:cNvSpPr>
          <p:nvPr>
            <p:ph idx="1"/>
          </p:nvPr>
        </p:nvSpPr>
        <p:spPr/>
        <p:txBody>
          <a:bodyPr>
            <a:noAutofit/>
          </a:bodyPr>
          <a:lstStyle/>
          <a:p>
            <a:pPr algn="l" rtl="0">
              <a:buFont typeface="Courier New" pitchFamily="49" charset="0"/>
              <a:buChar char="o"/>
            </a:pPr>
            <a:r>
              <a:rPr lang="en-US" sz="2400" dirty="0" smtClean="0"/>
              <a:t>SQL Map* is a tool that aids in the fingerprinting of a backend database</a:t>
            </a:r>
          </a:p>
          <a:p>
            <a:pPr algn="l" rtl="0">
              <a:buFont typeface="Courier New" pitchFamily="49" charset="0"/>
              <a:buChar char="o"/>
            </a:pPr>
            <a:r>
              <a:rPr lang="en-US" sz="2400" dirty="0" smtClean="0"/>
              <a:t>SQL Ninja* </a:t>
            </a:r>
            <a:r>
              <a:rPr lang="en-US" sz="2400" u="sng" dirty="0" smtClean="0">
                <a:hlinkClick r:id="rId2"/>
              </a:rPr>
              <a:t>http://sqlninja.sourceforge.net/ </a:t>
            </a:r>
            <a:endParaRPr lang="en-US" sz="2400" dirty="0" smtClean="0"/>
          </a:p>
          <a:p>
            <a:pPr lvl="1" algn="l" rtl="0"/>
            <a:r>
              <a:rPr lang="en-US" sz="1800" dirty="0" smtClean="0"/>
              <a:t>Aids in the exploitation of SQL injection vulnerabilities can provide root level command access to system</a:t>
            </a:r>
          </a:p>
          <a:p>
            <a:pPr algn="l" rtl="0">
              <a:buFont typeface="Courier New" pitchFamily="49" charset="0"/>
              <a:buChar char="o"/>
            </a:pPr>
            <a:r>
              <a:rPr lang="en-US" sz="2400" dirty="0" err="1" smtClean="0"/>
              <a:t>Automagic</a:t>
            </a:r>
            <a:r>
              <a:rPr lang="en-US" sz="2400" dirty="0" smtClean="0"/>
              <a:t> SQL Injector*</a:t>
            </a:r>
          </a:p>
          <a:p>
            <a:pPr lvl="1" algn="l" rtl="0"/>
            <a:r>
              <a:rPr lang="en-US" sz="1800" dirty="0" smtClean="0"/>
              <a:t>Designed to work with generic installation of MS SQL</a:t>
            </a:r>
          </a:p>
          <a:p>
            <a:pPr lvl="2" algn="l" rtl="0"/>
            <a:r>
              <a:rPr lang="en-US" sz="1800" u="sng" dirty="0" smtClean="0">
                <a:hlinkClick r:id="rId3"/>
              </a:rPr>
              <a:t>http://scoobygang.org/magicsql/</a:t>
            </a:r>
            <a:endParaRPr lang="en-US" sz="1800" dirty="0" smtClean="0"/>
          </a:p>
          <a:p>
            <a:pPr lvl="1" algn="l" rtl="0"/>
            <a:r>
              <a:rPr lang="en-US" sz="1800" dirty="0" smtClean="0"/>
              <a:t>Videos on SQL injection can be found on the internet one great source</a:t>
            </a:r>
          </a:p>
          <a:p>
            <a:pPr lvl="2" algn="l" rtl="0"/>
            <a:r>
              <a:rPr lang="en-US" sz="1800" u="sng" dirty="0" smtClean="0">
                <a:hlinkClick r:id="rId4"/>
              </a:rPr>
              <a:t>http://securitytube.net/</a:t>
            </a:r>
            <a:endParaRPr lang="en-US" sz="1800" u="sng" dirty="0" smtClean="0"/>
          </a:p>
          <a:p>
            <a:pPr algn="l" rtl="0">
              <a:buNone/>
            </a:pPr>
            <a:r>
              <a:rPr lang="en-US" sz="2400" dirty="0" smtClean="0"/>
              <a:t>*</a:t>
            </a:r>
            <a:r>
              <a:rPr lang="en-US" sz="1800" dirty="0" smtClean="0"/>
              <a:t>Source: EC Council Certified Ethical Hacker Volume 3 Chapter 19</a:t>
            </a:r>
            <a:endParaRPr lang="en-US" sz="2400" dirty="0"/>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35</a:t>
            </a:fld>
            <a:endParaRPr lang="fa-IR"/>
          </a:p>
        </p:txBody>
      </p:sp>
    </p:spTree>
    <p:extLst>
      <p:ext uri="{BB962C8B-B14F-4D97-AF65-F5344CB8AC3E}">
        <p14:creationId xmlns:p14="http://schemas.microsoft.com/office/powerpoint/2010/main" val="1974832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152400"/>
            <a:ext cx="66294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eaLnBrk="0" latinLnBrk="0" hangingPunct="0">
              <a:lnSpc>
                <a:spcPct val="100000"/>
              </a:lnSpc>
              <a:buClrTx/>
              <a:buSzTx/>
              <a:buFontTx/>
              <a:buNone/>
              <a:tabLst/>
              <a:defRPr/>
            </a:pPr>
            <a:r>
              <a:rPr lang="en-US" sz="2800" dirty="0" smtClean="0">
                <a:latin typeface="Times New Roman" pitchFamily="18" charset="0"/>
                <a:ea typeface="+mj-ea"/>
                <a:cs typeface="Nazanin" pitchFamily="2" charset="-78"/>
              </a:rPr>
              <a:t>SQL Injection Defense</a:t>
            </a:r>
            <a:endParaRPr lang="en-US" sz="2800" dirty="0">
              <a:latin typeface="Times New Roman" pitchFamily="18" charset="0"/>
              <a:ea typeface="+mj-ea"/>
              <a:cs typeface="Nazanin" pitchFamily="2" charset="-78"/>
            </a:endParaRPr>
          </a:p>
        </p:txBody>
      </p:sp>
      <p:sp>
        <p:nvSpPr>
          <p:cNvPr id="3" name="Rectangle 3"/>
          <p:cNvSpPr txBox="1">
            <a:spLocks noChangeArrowheads="1"/>
          </p:cNvSpPr>
          <p:nvPr/>
        </p:nvSpPr>
        <p:spPr>
          <a:xfrm>
            <a:off x="533400" y="1447801"/>
            <a:ext cx="8001000" cy="49530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It is quite simple: </a:t>
            </a: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input validation</a:t>
            </a: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Enforce "</a:t>
            </a:r>
            <a:r>
              <a:rPr kumimoji="0" lang="en-US"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strong design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in new applications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You should audit your existing websites and source code</a:t>
            </a:r>
          </a:p>
        </p:txBody>
      </p:sp>
      <p:sp>
        <p:nvSpPr>
          <p:cNvPr id="4" name="Slide Number Placeholder 4"/>
          <p:cNvSpPr>
            <a:spLocks noGrp="1"/>
          </p:cNvSpPr>
          <p:nvPr>
            <p:ph type="sldNum" sz="quarter" idx="4294967295"/>
          </p:nvPr>
        </p:nvSpPr>
        <p:spPr>
          <a:xfrm>
            <a:off x="6553200" y="6356350"/>
            <a:ext cx="2133600" cy="365125"/>
          </a:xfrm>
          <a:prstGeom prst="rect">
            <a:avLst/>
          </a:prstGeom>
        </p:spPr>
        <p:txBody>
          <a:bodyPr/>
          <a:lstStyle/>
          <a:p>
            <a:fld id="{AF609A56-AC5A-4F35-9CD4-7517B1924DD8}" type="slidenum">
              <a:rPr lang="fa-IR" smtClean="0"/>
              <a:pPr/>
              <a:t>36</a:t>
            </a:fld>
            <a:endParaRPr lang="fa-IR"/>
          </a:p>
        </p:txBody>
      </p:sp>
    </p:spTree>
    <p:extLst>
      <p:ext uri="{BB962C8B-B14F-4D97-AF65-F5344CB8AC3E}">
        <p14:creationId xmlns:p14="http://schemas.microsoft.com/office/powerpoint/2010/main" val="2730668277"/>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5CC69B49-9427-F849-9F76-51BABE528855}" type="slidenum">
              <a:rPr lang="en-US" smtClean="0">
                <a:latin typeface="Times New Roman" charset="0"/>
              </a:rPr>
              <a:pPr/>
              <a:t>37</a:t>
            </a:fld>
            <a:endParaRPr lang="en-US" smtClean="0">
              <a:latin typeface="Times New Roman" charset="0"/>
            </a:endParaRPr>
          </a:p>
        </p:txBody>
      </p:sp>
      <p:sp>
        <p:nvSpPr>
          <p:cNvPr id="48131" name="Rectangle 2"/>
          <p:cNvSpPr>
            <a:spLocks noGrp="1" noChangeArrowheads="1"/>
          </p:cNvSpPr>
          <p:nvPr>
            <p:ph type="title"/>
          </p:nvPr>
        </p:nvSpPr>
        <p:spPr>
          <a:xfrm>
            <a:off x="685800" y="1371600"/>
            <a:ext cx="7772400" cy="1143000"/>
          </a:xfrm>
        </p:spPr>
        <p:txBody>
          <a:bodyPr/>
          <a:lstStyle/>
          <a:p>
            <a:pPr eaLnBrk="1" hangingPunct="1"/>
            <a:r>
              <a:rPr lang="en-US"/>
              <a:t>Incomplete Mediation</a:t>
            </a:r>
          </a:p>
        </p:txBody>
      </p:sp>
      <p:pic>
        <p:nvPicPr>
          <p:cNvPr id="48132" name="Picture 5" descr="School Kids 44.tiff                                            000675D6Macintosh HD                   BC93A1CC:"/>
          <p:cNvPicPr>
            <a:picLocks noChangeAspect="1" noChangeArrowheads="1"/>
          </p:cNvPicPr>
          <p:nvPr/>
        </p:nvPicPr>
        <p:blipFill>
          <a:blip r:embed="rId3"/>
          <a:srcRect/>
          <a:stretch>
            <a:fillRect/>
          </a:stretch>
        </p:blipFill>
        <p:spPr bwMode="auto">
          <a:xfrm>
            <a:off x="2914650" y="2667000"/>
            <a:ext cx="3257550" cy="2630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759C056F-7808-6141-9658-6E563E1855C5}" type="slidenum">
              <a:rPr lang="en-US" smtClean="0">
                <a:latin typeface="Times New Roman" charset="0"/>
              </a:rPr>
              <a:pPr/>
              <a:t>38</a:t>
            </a:fld>
            <a:endParaRPr lang="en-US" smtClean="0">
              <a:latin typeface="Times New Roman" charset="0"/>
            </a:endParaRPr>
          </a:p>
        </p:txBody>
      </p:sp>
      <p:sp>
        <p:nvSpPr>
          <p:cNvPr id="50179" name="Rectangle 2"/>
          <p:cNvSpPr>
            <a:spLocks noGrp="1" noChangeArrowheads="1"/>
          </p:cNvSpPr>
          <p:nvPr>
            <p:ph type="title"/>
          </p:nvPr>
        </p:nvSpPr>
        <p:spPr/>
        <p:txBody>
          <a:bodyPr/>
          <a:lstStyle/>
          <a:p>
            <a:pPr eaLnBrk="1" hangingPunct="1"/>
            <a:r>
              <a:rPr lang="en-US"/>
              <a:t>Input Validation</a:t>
            </a:r>
          </a:p>
        </p:txBody>
      </p:sp>
      <p:sp>
        <p:nvSpPr>
          <p:cNvPr id="50180" name="Rectangle 3"/>
          <p:cNvSpPr>
            <a:spLocks noGrp="1" noChangeArrowheads="1"/>
          </p:cNvSpPr>
          <p:nvPr>
            <p:ph type="body" idx="1"/>
          </p:nvPr>
        </p:nvSpPr>
        <p:spPr>
          <a:xfrm>
            <a:off x="685800" y="1828800"/>
            <a:ext cx="7772400" cy="4191000"/>
          </a:xfrm>
        </p:spPr>
        <p:txBody>
          <a:bodyPr/>
          <a:lstStyle/>
          <a:p>
            <a:pPr eaLnBrk="1" hangingPunct="1">
              <a:spcAft>
                <a:spcPts val="600"/>
              </a:spcAft>
            </a:pPr>
            <a:r>
              <a:rPr lang="en-US" sz="2800" dirty="0"/>
              <a:t>Consider: </a:t>
            </a:r>
            <a:r>
              <a:rPr lang="en-US" sz="2400" dirty="0" err="1">
                <a:latin typeface="Courier" charset="0"/>
              </a:rPr>
              <a:t>strcpy(buffer</a:t>
            </a:r>
            <a:r>
              <a:rPr lang="en-US" sz="2400" dirty="0">
                <a:latin typeface="Courier" charset="0"/>
              </a:rPr>
              <a:t>, argv[1])</a:t>
            </a:r>
            <a:endParaRPr lang="en-US" sz="2000" dirty="0">
              <a:latin typeface="Courier" charset="0"/>
            </a:endParaRPr>
          </a:p>
          <a:p>
            <a:pPr eaLnBrk="1" hangingPunct="1">
              <a:spcAft>
                <a:spcPts val="600"/>
              </a:spcAft>
            </a:pPr>
            <a:r>
              <a:rPr lang="en-US" sz="2800" dirty="0"/>
              <a:t>A buffer overflow occurs if</a:t>
            </a:r>
          </a:p>
          <a:p>
            <a:pPr eaLnBrk="1" hangingPunct="1">
              <a:spcAft>
                <a:spcPts val="600"/>
              </a:spcAft>
              <a:buFont typeface="Wingdings" charset="2"/>
              <a:buNone/>
            </a:pPr>
            <a:r>
              <a:rPr lang="en-US" sz="2800" dirty="0"/>
              <a:t>	</a:t>
            </a:r>
            <a:r>
              <a:rPr lang="en-US" sz="2800" dirty="0" err="1">
                <a:latin typeface="Courier" charset="0"/>
              </a:rPr>
              <a:t>len(buffer</a:t>
            </a:r>
            <a:r>
              <a:rPr lang="en-US" sz="2800" dirty="0">
                <a:latin typeface="Courier" charset="0"/>
              </a:rPr>
              <a:t>) &lt; len(argv[1])</a:t>
            </a:r>
          </a:p>
          <a:p>
            <a:pPr eaLnBrk="1" hangingPunct="1">
              <a:spcAft>
                <a:spcPts val="600"/>
              </a:spcAft>
            </a:pPr>
            <a:r>
              <a:rPr lang="en-US" sz="2800" dirty="0"/>
              <a:t>Software must </a:t>
            </a:r>
            <a:r>
              <a:rPr lang="en-US" sz="2800" b="1" dirty="0">
                <a:solidFill>
                  <a:schemeClr val="accent2"/>
                </a:solidFill>
              </a:rPr>
              <a:t>validate</a:t>
            </a:r>
            <a:r>
              <a:rPr lang="en-US" sz="2800" dirty="0"/>
              <a:t> the input by checking the length of </a:t>
            </a:r>
            <a:r>
              <a:rPr lang="en-US" sz="2800" dirty="0">
                <a:latin typeface="Courier" charset="0"/>
              </a:rPr>
              <a:t>argv[1]</a:t>
            </a:r>
            <a:endParaRPr lang="en-US" sz="2800" dirty="0"/>
          </a:p>
          <a:p>
            <a:pPr eaLnBrk="1" hangingPunct="1">
              <a:spcAft>
                <a:spcPts val="600"/>
              </a:spcAft>
            </a:pPr>
            <a:r>
              <a:rPr lang="en-US" sz="2800" dirty="0"/>
              <a:t>Failure to do so is an example of a more general problem: </a:t>
            </a:r>
            <a:r>
              <a:rPr lang="en-US" sz="2800" b="1" dirty="0">
                <a:solidFill>
                  <a:schemeClr val="accent2"/>
                </a:solidFill>
              </a:rPr>
              <a:t>incomplete mediation</a:t>
            </a:r>
            <a:endParaRPr lang="en-US" sz="2400" dirty="0">
              <a:latin typeface="Courier"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D196E7C5-3CD1-9F45-A0A4-7685C75C3678}" type="slidenum">
              <a:rPr lang="en-US" smtClean="0">
                <a:latin typeface="Times New Roman" charset="0"/>
              </a:rPr>
              <a:pPr/>
              <a:t>39</a:t>
            </a:fld>
            <a:endParaRPr lang="en-US" smtClean="0">
              <a:latin typeface="Times New Roman" charset="0"/>
            </a:endParaRPr>
          </a:p>
        </p:txBody>
      </p:sp>
      <p:sp>
        <p:nvSpPr>
          <p:cNvPr id="51203" name="Rectangle 2"/>
          <p:cNvSpPr>
            <a:spLocks noGrp="1" noChangeArrowheads="1"/>
          </p:cNvSpPr>
          <p:nvPr>
            <p:ph type="title"/>
          </p:nvPr>
        </p:nvSpPr>
        <p:spPr>
          <a:xfrm>
            <a:off x="685800" y="457200"/>
            <a:ext cx="7772400" cy="1143000"/>
          </a:xfrm>
        </p:spPr>
        <p:txBody>
          <a:bodyPr/>
          <a:lstStyle/>
          <a:p>
            <a:pPr eaLnBrk="1" hangingPunct="1"/>
            <a:r>
              <a:rPr lang="en-US" dirty="0"/>
              <a:t>Input Validation</a:t>
            </a:r>
          </a:p>
        </p:txBody>
      </p:sp>
      <p:sp>
        <p:nvSpPr>
          <p:cNvPr id="51204" name="Rectangle 3"/>
          <p:cNvSpPr>
            <a:spLocks noGrp="1" noChangeArrowheads="1"/>
          </p:cNvSpPr>
          <p:nvPr>
            <p:ph type="body" idx="1"/>
          </p:nvPr>
        </p:nvSpPr>
        <p:spPr>
          <a:xfrm>
            <a:off x="685800" y="1600200"/>
            <a:ext cx="7772400" cy="4495800"/>
          </a:xfrm>
        </p:spPr>
        <p:txBody>
          <a:bodyPr/>
          <a:lstStyle/>
          <a:p>
            <a:pPr eaLnBrk="1" hangingPunct="1">
              <a:lnSpc>
                <a:spcPct val="90000"/>
              </a:lnSpc>
            </a:pPr>
            <a:r>
              <a:rPr lang="en-US" sz="2800" dirty="0"/>
              <a:t>Consider web form data </a:t>
            </a:r>
          </a:p>
          <a:p>
            <a:pPr eaLnBrk="1" hangingPunct="1">
              <a:lnSpc>
                <a:spcPct val="90000"/>
              </a:lnSpc>
            </a:pPr>
            <a:r>
              <a:rPr lang="en-US" sz="2800" dirty="0"/>
              <a:t>Suppose input is validated on client</a:t>
            </a:r>
          </a:p>
          <a:p>
            <a:pPr eaLnBrk="1" hangingPunct="1">
              <a:lnSpc>
                <a:spcPct val="90000"/>
              </a:lnSpc>
            </a:pPr>
            <a:r>
              <a:rPr lang="en-US" sz="2800" dirty="0"/>
              <a:t>For example, the following is valid</a:t>
            </a:r>
          </a:p>
          <a:p>
            <a:pPr lvl="1" eaLnBrk="1" hangingPunct="1">
              <a:lnSpc>
                <a:spcPct val="90000"/>
              </a:lnSpc>
              <a:buFontTx/>
              <a:buNone/>
            </a:pPr>
            <a:r>
              <a:rPr lang="en-US" sz="2000" dirty="0">
                <a:latin typeface="Courier" charset="0"/>
              </a:rPr>
              <a:t>http://</a:t>
            </a:r>
            <a:r>
              <a:rPr lang="en-US" sz="2000" dirty="0" err="1">
                <a:latin typeface="Courier" charset="0"/>
              </a:rPr>
              <a:t>www.things.com/orders/final&amp;custID</a:t>
            </a:r>
            <a:r>
              <a:rPr lang="en-US" sz="2000" dirty="0">
                <a:latin typeface="Courier" charset="0"/>
              </a:rPr>
              <a:t>=112&amp;num=55A&amp;qty=20&amp;price=10&amp;shipping=5&amp;total=205</a:t>
            </a:r>
            <a:endParaRPr lang="en-US" sz="2000" dirty="0"/>
          </a:p>
          <a:p>
            <a:pPr eaLnBrk="1" hangingPunct="1">
              <a:lnSpc>
                <a:spcPct val="90000"/>
              </a:lnSpc>
            </a:pPr>
            <a:r>
              <a:rPr lang="en-US" sz="2800" dirty="0"/>
              <a:t>Suppose input is not checked on server</a:t>
            </a:r>
          </a:p>
          <a:p>
            <a:pPr lvl="1" eaLnBrk="1" hangingPunct="1">
              <a:lnSpc>
                <a:spcPct val="90000"/>
              </a:lnSpc>
            </a:pPr>
            <a:r>
              <a:rPr lang="en-US" sz="2400" dirty="0"/>
              <a:t>Why bother since input checked on client?</a:t>
            </a:r>
          </a:p>
          <a:p>
            <a:pPr lvl="1" eaLnBrk="1" hangingPunct="1">
              <a:lnSpc>
                <a:spcPct val="90000"/>
              </a:lnSpc>
            </a:pPr>
            <a:r>
              <a:rPr lang="en-US" sz="2400" dirty="0"/>
              <a:t>Then attacker could send http message</a:t>
            </a:r>
          </a:p>
          <a:p>
            <a:pPr lvl="1" eaLnBrk="1" hangingPunct="1">
              <a:lnSpc>
                <a:spcPct val="90000"/>
              </a:lnSpc>
              <a:buFontTx/>
              <a:buNone/>
            </a:pPr>
            <a:r>
              <a:rPr lang="en-US" sz="2000" dirty="0">
                <a:latin typeface="Courier" charset="0"/>
              </a:rPr>
              <a:t>http://</a:t>
            </a:r>
            <a:r>
              <a:rPr lang="en-US" sz="2000" dirty="0" err="1">
                <a:latin typeface="Courier" charset="0"/>
              </a:rPr>
              <a:t>www.things.com/orders/final&amp;custID</a:t>
            </a:r>
            <a:r>
              <a:rPr lang="en-US" sz="2000" dirty="0">
                <a:latin typeface="Courier" charset="0"/>
              </a:rPr>
              <a:t>=112&amp;num=55A&amp;qty=20&amp;price=10&amp;shipping=5&amp;total=25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AD8F3E6-FC49-EC49-A4FC-7EAF2D6D4129}" type="slidenum">
              <a:rPr lang="en-US" smtClean="0">
                <a:latin typeface="Times New Roman" charset="0"/>
              </a:rPr>
              <a:pPr/>
              <a:t>4</a:t>
            </a:fld>
            <a:endParaRPr lang="en-US" smtClean="0">
              <a:latin typeface="Times New Roman" charset="0"/>
            </a:endParaRPr>
          </a:p>
        </p:txBody>
      </p:sp>
      <p:sp>
        <p:nvSpPr>
          <p:cNvPr id="17411" name="Rectangle 2"/>
          <p:cNvSpPr>
            <a:spLocks noGrp="1" noChangeArrowheads="1"/>
          </p:cNvSpPr>
          <p:nvPr>
            <p:ph type="title"/>
          </p:nvPr>
        </p:nvSpPr>
        <p:spPr/>
        <p:txBody>
          <a:bodyPr/>
          <a:lstStyle/>
          <a:p>
            <a:pPr eaLnBrk="1" hangingPunct="1"/>
            <a:r>
              <a:rPr lang="en-US" dirty="0"/>
              <a:t>Software Issues</a:t>
            </a:r>
          </a:p>
        </p:txBody>
      </p:sp>
      <p:sp>
        <p:nvSpPr>
          <p:cNvPr id="199683" name="Rectangle 3"/>
          <p:cNvSpPr>
            <a:spLocks noGrp="1" noChangeArrowheads="1"/>
          </p:cNvSpPr>
          <p:nvPr>
            <p:ph type="body" idx="1"/>
          </p:nvPr>
        </p:nvSpPr>
        <p:spPr>
          <a:xfrm>
            <a:off x="4953000" y="1981200"/>
            <a:ext cx="3962400" cy="3962400"/>
          </a:xfrm>
        </p:spPr>
        <p:txBody>
          <a:bodyPr/>
          <a:lstStyle/>
          <a:p>
            <a:pPr eaLnBrk="1" hangingPunct="1">
              <a:lnSpc>
                <a:spcPct val="90000"/>
              </a:lnSpc>
              <a:buFont typeface="Wingdings" charset="2"/>
              <a:buNone/>
            </a:pPr>
            <a:r>
              <a:rPr lang="en-US" sz="2800" b="1" dirty="0" smtClean="0">
                <a:solidFill>
                  <a:schemeClr val="accent2"/>
                </a:solidFill>
              </a:rPr>
              <a:t>Trudy </a:t>
            </a:r>
            <a:endParaRPr lang="en-US" sz="2800" b="1" dirty="0">
              <a:solidFill>
                <a:schemeClr val="accent2"/>
              </a:solidFill>
            </a:endParaRPr>
          </a:p>
          <a:p>
            <a:pPr eaLnBrk="1" hangingPunct="1">
              <a:lnSpc>
                <a:spcPct val="90000"/>
              </a:lnSpc>
              <a:spcAft>
                <a:spcPts val="600"/>
              </a:spcAft>
            </a:pPr>
            <a:r>
              <a:rPr lang="en-US" sz="2800" dirty="0"/>
              <a:t>Actively </a:t>
            </a:r>
            <a:r>
              <a:rPr lang="en-US" sz="2800" dirty="0" smtClean="0"/>
              <a:t>looks </a:t>
            </a:r>
            <a:r>
              <a:rPr lang="en-US" sz="2800" dirty="0"/>
              <a:t>for bugs and flaws</a:t>
            </a:r>
          </a:p>
          <a:p>
            <a:pPr eaLnBrk="1" hangingPunct="1">
              <a:lnSpc>
                <a:spcPct val="90000"/>
              </a:lnSpc>
              <a:spcAft>
                <a:spcPts val="600"/>
              </a:spcAft>
            </a:pPr>
            <a:r>
              <a:rPr lang="en-US" sz="2800" dirty="0" smtClean="0"/>
              <a:t>Likes </a:t>
            </a:r>
            <a:r>
              <a:rPr lang="en-US" sz="2800" dirty="0"/>
              <a:t>bad software…</a:t>
            </a:r>
          </a:p>
          <a:p>
            <a:pPr eaLnBrk="1" hangingPunct="1">
              <a:lnSpc>
                <a:spcPct val="90000"/>
              </a:lnSpc>
              <a:spcAft>
                <a:spcPts val="600"/>
              </a:spcAft>
            </a:pPr>
            <a:r>
              <a:rPr lang="en-US" sz="2800" dirty="0"/>
              <a:t>…and </a:t>
            </a:r>
            <a:r>
              <a:rPr lang="en-US" sz="2800" dirty="0" smtClean="0"/>
              <a:t>tries </a:t>
            </a:r>
            <a:r>
              <a:rPr lang="en-US" sz="2800" dirty="0"/>
              <a:t>to make it misbehave</a:t>
            </a:r>
          </a:p>
          <a:p>
            <a:pPr eaLnBrk="1" hangingPunct="1">
              <a:lnSpc>
                <a:spcPct val="90000"/>
              </a:lnSpc>
              <a:spcAft>
                <a:spcPts val="600"/>
              </a:spcAft>
            </a:pPr>
            <a:r>
              <a:rPr lang="en-US" sz="2800" dirty="0" smtClean="0"/>
              <a:t>Attacks systems via </a:t>
            </a:r>
            <a:r>
              <a:rPr lang="en-US" sz="2800" dirty="0"/>
              <a:t>bad software</a:t>
            </a:r>
          </a:p>
        </p:txBody>
      </p:sp>
      <p:sp>
        <p:nvSpPr>
          <p:cNvPr id="199684" name="Rectangle 4"/>
          <p:cNvSpPr>
            <a:spLocks noChangeArrowheads="1"/>
          </p:cNvSpPr>
          <p:nvPr/>
        </p:nvSpPr>
        <p:spPr bwMode="auto">
          <a:xfrm>
            <a:off x="457200" y="1981200"/>
            <a:ext cx="4038600" cy="4038600"/>
          </a:xfrm>
          <a:prstGeom prst="rect">
            <a:avLst/>
          </a:prstGeom>
          <a:noFill/>
          <a:ln w="9525">
            <a:noFill/>
            <a:miter lim="800000"/>
            <a:headEnd/>
            <a:tailEnd/>
          </a:ln>
        </p:spPr>
        <p:txBody>
          <a:bodyPr>
            <a:prstTxWarp prst="textNoShape">
              <a:avLst/>
            </a:prstTxWarp>
          </a:bodyPr>
          <a:lstStyle/>
          <a:p>
            <a:pPr marL="342900" indent="-342900">
              <a:lnSpc>
                <a:spcPct val="90000"/>
              </a:lnSpc>
              <a:spcBef>
                <a:spcPct val="20000"/>
              </a:spcBef>
              <a:buClr>
                <a:schemeClr val="accent2"/>
              </a:buClr>
              <a:buSzPct val="75000"/>
              <a:buFont typeface="Wingdings" charset="2"/>
              <a:buNone/>
            </a:pPr>
            <a:r>
              <a:rPr lang="en-US" sz="2800" b="1" dirty="0" smtClean="0">
                <a:solidFill>
                  <a:schemeClr val="accent2"/>
                </a:solidFill>
              </a:rPr>
              <a:t>Alice and Bob</a:t>
            </a:r>
            <a:endParaRPr lang="en-US" sz="2800" dirty="0" smtClean="0"/>
          </a:p>
          <a:p>
            <a:pPr marL="342900" indent="-342900">
              <a:lnSpc>
                <a:spcPct val="90000"/>
              </a:lnSpc>
              <a:spcBef>
                <a:spcPct val="20000"/>
              </a:spcBef>
              <a:spcAft>
                <a:spcPts val="600"/>
              </a:spcAft>
              <a:buClr>
                <a:schemeClr val="accent2"/>
              </a:buClr>
              <a:buSzPct val="75000"/>
              <a:buFont typeface="Wingdings" charset="2"/>
              <a:buChar char="q"/>
            </a:pPr>
            <a:r>
              <a:rPr lang="en-US" sz="2800" dirty="0"/>
              <a:t>Find bugs and flaws by accident</a:t>
            </a:r>
          </a:p>
          <a:p>
            <a:pPr marL="342900" indent="-342900">
              <a:lnSpc>
                <a:spcPct val="90000"/>
              </a:lnSpc>
              <a:spcBef>
                <a:spcPct val="20000"/>
              </a:spcBef>
              <a:spcAft>
                <a:spcPts val="600"/>
              </a:spcAft>
              <a:buClr>
                <a:schemeClr val="accent2"/>
              </a:buClr>
              <a:buSzPct val="75000"/>
              <a:buFont typeface="Wingdings" charset="2"/>
              <a:buChar char="q"/>
            </a:pPr>
            <a:r>
              <a:rPr lang="en-US" sz="2800" dirty="0"/>
              <a:t>Hate bad software…</a:t>
            </a:r>
          </a:p>
          <a:p>
            <a:pPr marL="342900" indent="-342900">
              <a:lnSpc>
                <a:spcPct val="90000"/>
              </a:lnSpc>
              <a:spcBef>
                <a:spcPct val="20000"/>
              </a:spcBef>
              <a:spcAft>
                <a:spcPts val="600"/>
              </a:spcAft>
              <a:buClr>
                <a:schemeClr val="accent2"/>
              </a:buClr>
              <a:buSzPct val="75000"/>
              <a:buFont typeface="Wingdings" charset="2"/>
              <a:buChar char="q"/>
            </a:pPr>
            <a:r>
              <a:rPr lang="en-US" sz="2800" dirty="0"/>
              <a:t>…but must learn to live with it</a:t>
            </a:r>
          </a:p>
          <a:p>
            <a:pPr marL="342900" indent="-342900">
              <a:lnSpc>
                <a:spcPct val="90000"/>
              </a:lnSpc>
              <a:spcBef>
                <a:spcPct val="20000"/>
              </a:spcBef>
              <a:spcAft>
                <a:spcPts val="600"/>
              </a:spcAft>
              <a:buClr>
                <a:schemeClr val="accent2"/>
              </a:buClr>
              <a:buSzPct val="75000"/>
              <a:buFont typeface="Wingdings" charset="2"/>
              <a:buChar char="q"/>
            </a:pPr>
            <a:r>
              <a:rPr lang="en-US" sz="2800" dirty="0"/>
              <a:t>Must make bad software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9684">
                                            <p:txEl>
                                              <p:pRg st="0" end="0"/>
                                            </p:txEl>
                                          </p:spTgt>
                                        </p:tgtEl>
                                        <p:attrNameLst>
                                          <p:attrName>style.visibility</p:attrName>
                                        </p:attrNameLst>
                                      </p:cBhvr>
                                      <p:to>
                                        <p:strVal val="visible"/>
                                      </p:to>
                                    </p:set>
                                    <p:animEffect transition="in" filter="blinds(horizontal)">
                                      <p:cBhvr>
                                        <p:cTn id="7" dur="500"/>
                                        <p:tgtEl>
                                          <p:spTgt spid="1996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9684">
                                            <p:txEl>
                                              <p:pRg st="1" end="1"/>
                                            </p:txEl>
                                          </p:spTgt>
                                        </p:tgtEl>
                                        <p:attrNameLst>
                                          <p:attrName>style.visibility</p:attrName>
                                        </p:attrNameLst>
                                      </p:cBhvr>
                                      <p:to>
                                        <p:strVal val="visible"/>
                                      </p:to>
                                    </p:set>
                                    <p:animEffect transition="in" filter="blinds(horizontal)">
                                      <p:cBhvr>
                                        <p:cTn id="12" dur="500"/>
                                        <p:tgtEl>
                                          <p:spTgt spid="19968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9684">
                                            <p:txEl>
                                              <p:pRg st="2" end="2"/>
                                            </p:txEl>
                                          </p:spTgt>
                                        </p:tgtEl>
                                        <p:attrNameLst>
                                          <p:attrName>style.visibility</p:attrName>
                                        </p:attrNameLst>
                                      </p:cBhvr>
                                      <p:to>
                                        <p:strVal val="visible"/>
                                      </p:to>
                                    </p:set>
                                    <p:animEffect transition="in" filter="blinds(horizontal)">
                                      <p:cBhvr>
                                        <p:cTn id="17" dur="500"/>
                                        <p:tgtEl>
                                          <p:spTgt spid="19968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9684">
                                            <p:txEl>
                                              <p:pRg st="3" end="3"/>
                                            </p:txEl>
                                          </p:spTgt>
                                        </p:tgtEl>
                                        <p:attrNameLst>
                                          <p:attrName>style.visibility</p:attrName>
                                        </p:attrNameLst>
                                      </p:cBhvr>
                                      <p:to>
                                        <p:strVal val="visible"/>
                                      </p:to>
                                    </p:set>
                                    <p:animEffect transition="in" filter="blinds(horizontal)">
                                      <p:cBhvr>
                                        <p:cTn id="22" dur="500"/>
                                        <p:tgtEl>
                                          <p:spTgt spid="19968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9684">
                                            <p:txEl>
                                              <p:pRg st="4" end="4"/>
                                            </p:txEl>
                                          </p:spTgt>
                                        </p:tgtEl>
                                        <p:attrNameLst>
                                          <p:attrName>style.visibility</p:attrName>
                                        </p:attrNameLst>
                                      </p:cBhvr>
                                      <p:to>
                                        <p:strVal val="visible"/>
                                      </p:to>
                                    </p:set>
                                    <p:animEffect transition="in" filter="blinds(horizontal)">
                                      <p:cBhvr>
                                        <p:cTn id="27" dur="500"/>
                                        <p:tgtEl>
                                          <p:spTgt spid="19968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199683">
                                            <p:txEl>
                                              <p:pRg st="0" end="0"/>
                                            </p:txEl>
                                          </p:spTgt>
                                        </p:tgtEl>
                                        <p:attrNameLst>
                                          <p:attrName>style.visibility</p:attrName>
                                        </p:attrNameLst>
                                      </p:cBhvr>
                                      <p:to>
                                        <p:strVal val="visible"/>
                                      </p:to>
                                    </p:set>
                                    <p:animEffect transition="in" filter="blinds(vertical)">
                                      <p:cBhvr>
                                        <p:cTn id="32" dur="500"/>
                                        <p:tgtEl>
                                          <p:spTgt spid="19968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199683">
                                            <p:txEl>
                                              <p:pRg st="1" end="1"/>
                                            </p:txEl>
                                          </p:spTgt>
                                        </p:tgtEl>
                                        <p:attrNameLst>
                                          <p:attrName>style.visibility</p:attrName>
                                        </p:attrNameLst>
                                      </p:cBhvr>
                                      <p:to>
                                        <p:strVal val="visible"/>
                                      </p:to>
                                    </p:set>
                                    <p:animEffect transition="in" filter="blinds(vertical)">
                                      <p:cBhvr>
                                        <p:cTn id="37" dur="500"/>
                                        <p:tgtEl>
                                          <p:spTgt spid="19968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199683">
                                            <p:txEl>
                                              <p:pRg st="2" end="2"/>
                                            </p:txEl>
                                          </p:spTgt>
                                        </p:tgtEl>
                                        <p:attrNameLst>
                                          <p:attrName>style.visibility</p:attrName>
                                        </p:attrNameLst>
                                      </p:cBhvr>
                                      <p:to>
                                        <p:strVal val="visible"/>
                                      </p:to>
                                    </p:set>
                                    <p:animEffect transition="in" filter="blinds(vertical)">
                                      <p:cBhvr>
                                        <p:cTn id="42" dur="500"/>
                                        <p:tgtEl>
                                          <p:spTgt spid="19968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199683">
                                            <p:txEl>
                                              <p:pRg st="3" end="3"/>
                                            </p:txEl>
                                          </p:spTgt>
                                        </p:tgtEl>
                                        <p:attrNameLst>
                                          <p:attrName>style.visibility</p:attrName>
                                        </p:attrNameLst>
                                      </p:cBhvr>
                                      <p:to>
                                        <p:strVal val="visible"/>
                                      </p:to>
                                    </p:set>
                                    <p:animEffect transition="in" filter="blinds(vertical)">
                                      <p:cBhvr>
                                        <p:cTn id="47" dur="500"/>
                                        <p:tgtEl>
                                          <p:spTgt spid="19968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5" fill="hold" grpId="0" nodeType="clickEffect">
                                  <p:stCondLst>
                                    <p:cond delay="0"/>
                                  </p:stCondLst>
                                  <p:childTnLst>
                                    <p:set>
                                      <p:cBhvr>
                                        <p:cTn id="51" dur="1" fill="hold">
                                          <p:stCondLst>
                                            <p:cond delay="0"/>
                                          </p:stCondLst>
                                        </p:cTn>
                                        <p:tgtEl>
                                          <p:spTgt spid="199683">
                                            <p:txEl>
                                              <p:pRg st="4" end="4"/>
                                            </p:txEl>
                                          </p:spTgt>
                                        </p:tgtEl>
                                        <p:attrNameLst>
                                          <p:attrName>style.visibility</p:attrName>
                                        </p:attrNameLst>
                                      </p:cBhvr>
                                      <p:to>
                                        <p:strVal val="visible"/>
                                      </p:to>
                                    </p:set>
                                    <p:animEffect transition="in" filter="blinds(vertical)">
                                      <p:cBhvr>
                                        <p:cTn id="52" dur="500"/>
                                        <p:tgtEl>
                                          <p:spTgt spid="199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autoUpdateAnimBg="0"/>
      <p:bldP spid="199684"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7E721FF9-58E4-3D48-B4BE-8CADF6307AAE}" type="slidenum">
              <a:rPr lang="en-US" smtClean="0">
                <a:latin typeface="Times New Roman" charset="0"/>
              </a:rPr>
              <a:pPr/>
              <a:t>40</a:t>
            </a:fld>
            <a:endParaRPr lang="en-US" smtClean="0">
              <a:latin typeface="Times New Roman" charset="0"/>
            </a:endParaRPr>
          </a:p>
        </p:txBody>
      </p:sp>
      <p:sp>
        <p:nvSpPr>
          <p:cNvPr id="52227" name="Rectangle 2"/>
          <p:cNvSpPr>
            <a:spLocks noGrp="1" noChangeArrowheads="1"/>
          </p:cNvSpPr>
          <p:nvPr>
            <p:ph type="title"/>
          </p:nvPr>
        </p:nvSpPr>
        <p:spPr>
          <a:xfrm>
            <a:off x="685800" y="533400"/>
            <a:ext cx="7772400" cy="1143000"/>
          </a:xfrm>
        </p:spPr>
        <p:txBody>
          <a:bodyPr/>
          <a:lstStyle/>
          <a:p>
            <a:pPr eaLnBrk="1" hangingPunct="1"/>
            <a:r>
              <a:rPr lang="en-US"/>
              <a:t>Incomplete Mediation</a:t>
            </a:r>
          </a:p>
        </p:txBody>
      </p:sp>
      <p:sp>
        <p:nvSpPr>
          <p:cNvPr id="52228" name="Rectangle 3"/>
          <p:cNvSpPr>
            <a:spLocks noGrp="1" noChangeArrowheads="1"/>
          </p:cNvSpPr>
          <p:nvPr>
            <p:ph type="body" idx="1"/>
          </p:nvPr>
        </p:nvSpPr>
        <p:spPr>
          <a:xfrm>
            <a:off x="685800" y="1676400"/>
            <a:ext cx="7772400" cy="4419600"/>
          </a:xfrm>
        </p:spPr>
        <p:txBody>
          <a:bodyPr/>
          <a:lstStyle/>
          <a:p>
            <a:pPr eaLnBrk="1" hangingPunct="1">
              <a:lnSpc>
                <a:spcPct val="90000"/>
              </a:lnSpc>
              <a:spcAft>
                <a:spcPts val="600"/>
              </a:spcAft>
            </a:pPr>
            <a:r>
              <a:rPr lang="en-US" sz="2800" dirty="0"/>
              <a:t>Linux kernel</a:t>
            </a:r>
          </a:p>
          <a:p>
            <a:pPr lvl="1" eaLnBrk="1" hangingPunct="1">
              <a:lnSpc>
                <a:spcPct val="90000"/>
              </a:lnSpc>
              <a:spcAft>
                <a:spcPts val="600"/>
              </a:spcAft>
            </a:pPr>
            <a:r>
              <a:rPr lang="en-US" sz="2400" dirty="0"/>
              <a:t>Research has revealed many buffer overflows</a:t>
            </a:r>
          </a:p>
          <a:p>
            <a:pPr lvl="1" eaLnBrk="1" hangingPunct="1">
              <a:lnSpc>
                <a:spcPct val="90000"/>
              </a:lnSpc>
              <a:spcAft>
                <a:spcPts val="600"/>
              </a:spcAft>
            </a:pPr>
            <a:r>
              <a:rPr lang="en-US" sz="2400" dirty="0"/>
              <a:t>Many of these are due to incomplete mediation</a:t>
            </a:r>
          </a:p>
          <a:p>
            <a:pPr eaLnBrk="1" hangingPunct="1">
              <a:lnSpc>
                <a:spcPct val="90000"/>
              </a:lnSpc>
              <a:spcAft>
                <a:spcPts val="600"/>
              </a:spcAft>
            </a:pPr>
            <a:r>
              <a:rPr lang="en-US" sz="2800" dirty="0"/>
              <a:t>Linux kernel is “good” software since</a:t>
            </a:r>
          </a:p>
          <a:p>
            <a:pPr lvl="1" eaLnBrk="1" hangingPunct="1">
              <a:lnSpc>
                <a:spcPct val="90000"/>
              </a:lnSpc>
              <a:spcAft>
                <a:spcPts val="600"/>
              </a:spcAft>
            </a:pPr>
            <a:r>
              <a:rPr lang="en-US" sz="2400" dirty="0"/>
              <a:t>Open-source </a:t>
            </a:r>
          </a:p>
          <a:p>
            <a:pPr lvl="1" eaLnBrk="1" hangingPunct="1">
              <a:lnSpc>
                <a:spcPct val="90000"/>
              </a:lnSpc>
              <a:spcAft>
                <a:spcPts val="600"/>
              </a:spcAft>
            </a:pPr>
            <a:r>
              <a:rPr lang="en-US" sz="2400" dirty="0"/>
              <a:t>Kernel </a:t>
            </a:r>
            <a:r>
              <a:rPr lang="en-US" sz="2400" dirty="0" err="1">
                <a:sym typeface="Symbol" charset="2"/>
              </a:rPr>
              <a:t></a:t>
            </a:r>
            <a:r>
              <a:rPr lang="en-US" sz="2400" dirty="0"/>
              <a:t> written by coding gurus</a:t>
            </a:r>
          </a:p>
          <a:p>
            <a:pPr eaLnBrk="1" hangingPunct="1">
              <a:lnSpc>
                <a:spcPct val="90000"/>
              </a:lnSpc>
              <a:spcAft>
                <a:spcPts val="600"/>
              </a:spcAft>
            </a:pPr>
            <a:r>
              <a:rPr lang="en-US" sz="2800" dirty="0"/>
              <a:t>Tools exist to help find such problems</a:t>
            </a:r>
          </a:p>
          <a:p>
            <a:pPr lvl="1" eaLnBrk="1" hangingPunct="1">
              <a:lnSpc>
                <a:spcPct val="90000"/>
              </a:lnSpc>
              <a:spcAft>
                <a:spcPts val="600"/>
              </a:spcAft>
            </a:pPr>
            <a:r>
              <a:rPr lang="en-US" sz="2400" dirty="0"/>
              <a:t>But incomplete mediation errors can be subtle</a:t>
            </a:r>
          </a:p>
          <a:p>
            <a:pPr lvl="1" eaLnBrk="1" hangingPunct="1">
              <a:lnSpc>
                <a:spcPct val="90000"/>
              </a:lnSpc>
              <a:spcAft>
                <a:spcPts val="600"/>
              </a:spcAft>
            </a:pPr>
            <a:r>
              <a:rPr lang="en-US" sz="2400" dirty="0"/>
              <a:t>And tools useful to attackers too!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F0F858B8-7044-0849-BA9B-8556FE579C8D}" type="slidenum">
              <a:rPr lang="en-US" smtClean="0">
                <a:latin typeface="Times New Roman" charset="0"/>
              </a:rPr>
              <a:pPr/>
              <a:t>41</a:t>
            </a:fld>
            <a:endParaRPr lang="en-US" smtClean="0">
              <a:latin typeface="Times New Roman" charset="0"/>
            </a:endParaRPr>
          </a:p>
        </p:txBody>
      </p:sp>
      <p:sp>
        <p:nvSpPr>
          <p:cNvPr id="58371" name="Rectangle 2"/>
          <p:cNvSpPr>
            <a:spLocks noGrp="1" noChangeArrowheads="1"/>
          </p:cNvSpPr>
          <p:nvPr>
            <p:ph type="title"/>
          </p:nvPr>
        </p:nvSpPr>
        <p:spPr>
          <a:xfrm>
            <a:off x="685800" y="1828800"/>
            <a:ext cx="7848600" cy="1524000"/>
          </a:xfrm>
        </p:spPr>
        <p:txBody>
          <a:bodyPr/>
          <a:lstStyle/>
          <a:p>
            <a:pPr eaLnBrk="1" hangingPunct="1"/>
            <a:r>
              <a:rPr lang="en-US"/>
              <a:t>Malware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942D8C0A-AB67-8E41-808F-3826B85DCF4E}" type="slidenum">
              <a:rPr lang="en-US" smtClean="0">
                <a:latin typeface="Times New Roman" charset="0"/>
              </a:rPr>
              <a:pPr/>
              <a:t>42</a:t>
            </a:fld>
            <a:endParaRPr lang="en-US" smtClean="0">
              <a:latin typeface="Times New Roman" charset="0"/>
            </a:endParaRPr>
          </a:p>
        </p:txBody>
      </p:sp>
      <p:sp>
        <p:nvSpPr>
          <p:cNvPr id="59395" name="Rectangle 2"/>
          <p:cNvSpPr>
            <a:spLocks noGrp="1" noChangeArrowheads="1"/>
          </p:cNvSpPr>
          <p:nvPr>
            <p:ph type="title"/>
          </p:nvPr>
        </p:nvSpPr>
        <p:spPr/>
        <p:txBody>
          <a:bodyPr/>
          <a:lstStyle/>
          <a:p>
            <a:pPr eaLnBrk="1" hangingPunct="1"/>
            <a:r>
              <a:rPr lang="en-US"/>
              <a:t>Malicious Software</a:t>
            </a:r>
          </a:p>
        </p:txBody>
      </p:sp>
      <p:sp>
        <p:nvSpPr>
          <p:cNvPr id="59396" name="Rectangle 3"/>
          <p:cNvSpPr>
            <a:spLocks noGrp="1" noChangeArrowheads="1"/>
          </p:cNvSpPr>
          <p:nvPr>
            <p:ph type="body" idx="1"/>
          </p:nvPr>
        </p:nvSpPr>
        <p:spPr>
          <a:xfrm>
            <a:off x="685800" y="1676400"/>
            <a:ext cx="7848600" cy="4343400"/>
          </a:xfrm>
        </p:spPr>
        <p:txBody>
          <a:bodyPr/>
          <a:lstStyle/>
          <a:p>
            <a:pPr marL="609600" indent="-609600" eaLnBrk="1" hangingPunct="1">
              <a:lnSpc>
                <a:spcPct val="90000"/>
              </a:lnSpc>
              <a:spcAft>
                <a:spcPts val="600"/>
              </a:spcAft>
            </a:pPr>
            <a:r>
              <a:rPr lang="en-US" sz="2800" dirty="0"/>
              <a:t>Malware is not new…</a:t>
            </a:r>
          </a:p>
          <a:p>
            <a:pPr marL="1009650" lvl="1" indent="-609600" eaLnBrk="1" hangingPunct="1">
              <a:lnSpc>
                <a:spcPct val="90000"/>
              </a:lnSpc>
              <a:spcAft>
                <a:spcPts val="600"/>
              </a:spcAft>
            </a:pPr>
            <a:r>
              <a:rPr lang="en-US" sz="2400" dirty="0"/>
              <a:t>Fred Cohen’s initial virus work in 1980’</a:t>
            </a:r>
            <a:r>
              <a:rPr lang="en-US" sz="2400" dirty="0" smtClean="0"/>
              <a:t>s, used </a:t>
            </a:r>
            <a:r>
              <a:rPr lang="en-US" sz="2400" dirty="0"/>
              <a:t>viruses to break MLS systems</a:t>
            </a:r>
          </a:p>
          <a:p>
            <a:pPr marL="609600" indent="-609600" eaLnBrk="1" hangingPunct="1">
              <a:lnSpc>
                <a:spcPct val="90000"/>
              </a:lnSpc>
              <a:spcAft>
                <a:spcPts val="600"/>
              </a:spcAft>
            </a:pPr>
            <a:r>
              <a:rPr lang="en-US" sz="2800" dirty="0"/>
              <a:t>Types of malware (lots of overlap)</a:t>
            </a:r>
          </a:p>
          <a:p>
            <a:pPr marL="990600" lvl="1" indent="-533400" eaLnBrk="1" hangingPunct="1">
              <a:lnSpc>
                <a:spcPct val="90000"/>
              </a:lnSpc>
              <a:spcAft>
                <a:spcPts val="600"/>
              </a:spcAft>
            </a:pPr>
            <a:r>
              <a:rPr lang="en-US" sz="2400" b="1" dirty="0">
                <a:solidFill>
                  <a:schemeClr val="accent2"/>
                </a:solidFill>
              </a:rPr>
              <a:t>Virus</a:t>
            </a:r>
            <a:r>
              <a:rPr lang="en-US" sz="2400" dirty="0"/>
              <a:t> </a:t>
            </a:r>
            <a:r>
              <a:rPr lang="en-US" sz="2400" dirty="0" err="1">
                <a:sym typeface="Symbol" charset="2"/>
              </a:rPr>
              <a:t></a:t>
            </a:r>
            <a:r>
              <a:rPr lang="en-US" sz="2400" dirty="0"/>
              <a:t> passive propagation</a:t>
            </a:r>
          </a:p>
          <a:p>
            <a:pPr marL="990600" lvl="1" indent="-533400" eaLnBrk="1" hangingPunct="1">
              <a:lnSpc>
                <a:spcPct val="90000"/>
              </a:lnSpc>
              <a:spcAft>
                <a:spcPts val="600"/>
              </a:spcAft>
            </a:pPr>
            <a:r>
              <a:rPr lang="en-US" sz="2400" b="1" dirty="0">
                <a:solidFill>
                  <a:srgbClr val="FF0000"/>
                </a:solidFill>
              </a:rPr>
              <a:t>Worm</a:t>
            </a:r>
            <a:r>
              <a:rPr lang="en-US" sz="2400" dirty="0"/>
              <a:t> </a:t>
            </a:r>
            <a:r>
              <a:rPr lang="en-US" sz="2400" dirty="0" err="1">
                <a:sym typeface="Symbol" charset="2"/>
              </a:rPr>
              <a:t></a:t>
            </a:r>
            <a:r>
              <a:rPr lang="en-US" sz="2400" dirty="0"/>
              <a:t> active propagation</a:t>
            </a:r>
          </a:p>
          <a:p>
            <a:pPr marL="990600" lvl="1" indent="-533400" eaLnBrk="1" hangingPunct="1">
              <a:lnSpc>
                <a:spcPct val="90000"/>
              </a:lnSpc>
              <a:spcAft>
                <a:spcPts val="600"/>
              </a:spcAft>
            </a:pPr>
            <a:r>
              <a:rPr lang="en-US" sz="2400" dirty="0"/>
              <a:t>Trojan horse </a:t>
            </a:r>
            <a:r>
              <a:rPr lang="en-US" sz="2400" dirty="0" err="1">
                <a:sym typeface="Symbol" charset="2"/>
              </a:rPr>
              <a:t></a:t>
            </a:r>
            <a:r>
              <a:rPr lang="en-US" sz="2400" dirty="0"/>
              <a:t> unexpected functionality</a:t>
            </a:r>
          </a:p>
          <a:p>
            <a:pPr marL="990600" lvl="1" indent="-533400" eaLnBrk="1" hangingPunct="1">
              <a:lnSpc>
                <a:spcPct val="90000"/>
              </a:lnSpc>
              <a:spcAft>
                <a:spcPts val="600"/>
              </a:spcAft>
            </a:pPr>
            <a:r>
              <a:rPr lang="en-US" sz="2400" dirty="0"/>
              <a:t>Trapdoor/backdoor </a:t>
            </a:r>
            <a:r>
              <a:rPr lang="en-US" sz="2400" dirty="0" err="1">
                <a:sym typeface="Symbol" charset="2"/>
              </a:rPr>
              <a:t></a:t>
            </a:r>
            <a:r>
              <a:rPr lang="en-US" sz="2400" dirty="0"/>
              <a:t> unauthorized access</a:t>
            </a:r>
          </a:p>
          <a:p>
            <a:pPr marL="990600" lvl="1" indent="-533400" eaLnBrk="1" hangingPunct="1">
              <a:lnSpc>
                <a:spcPct val="90000"/>
              </a:lnSpc>
              <a:spcAft>
                <a:spcPts val="600"/>
              </a:spcAft>
            </a:pPr>
            <a:r>
              <a:rPr lang="en-US" sz="2400" dirty="0"/>
              <a:t>Rabbit </a:t>
            </a:r>
            <a:r>
              <a:rPr lang="en-US" sz="2400" dirty="0" err="1">
                <a:sym typeface="Symbol" charset="2"/>
              </a:rPr>
              <a:t></a:t>
            </a:r>
            <a:r>
              <a:rPr lang="en-US" sz="2400" dirty="0"/>
              <a:t> exhaust system resources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807215BB-4415-7748-A9FA-A1FFD96CA9A9}" type="slidenum">
              <a:rPr lang="en-US" smtClean="0">
                <a:latin typeface="Times New Roman" charset="0"/>
              </a:rPr>
              <a:pPr/>
              <a:t>43</a:t>
            </a:fld>
            <a:endParaRPr lang="en-US" smtClean="0">
              <a:latin typeface="Times New Roman" charset="0"/>
            </a:endParaRPr>
          </a:p>
        </p:txBody>
      </p:sp>
      <p:sp>
        <p:nvSpPr>
          <p:cNvPr id="60419" name="Rectangle 2"/>
          <p:cNvSpPr>
            <a:spLocks noGrp="1" noChangeArrowheads="1"/>
          </p:cNvSpPr>
          <p:nvPr>
            <p:ph type="title"/>
          </p:nvPr>
        </p:nvSpPr>
        <p:spPr>
          <a:xfrm>
            <a:off x="685800" y="533400"/>
            <a:ext cx="7772400" cy="1143000"/>
          </a:xfrm>
        </p:spPr>
        <p:txBody>
          <a:bodyPr/>
          <a:lstStyle/>
          <a:p>
            <a:pPr eaLnBrk="1" hangingPunct="1"/>
            <a:r>
              <a:rPr lang="en-US" dirty="0"/>
              <a:t>Where do Viruses Live?</a:t>
            </a:r>
          </a:p>
        </p:txBody>
      </p:sp>
      <p:sp>
        <p:nvSpPr>
          <p:cNvPr id="60420" name="Rectangle 3"/>
          <p:cNvSpPr>
            <a:spLocks noGrp="1" noChangeArrowheads="1"/>
          </p:cNvSpPr>
          <p:nvPr>
            <p:ph type="body" idx="1"/>
          </p:nvPr>
        </p:nvSpPr>
        <p:spPr>
          <a:xfrm>
            <a:off x="685800" y="1828800"/>
            <a:ext cx="7924800" cy="4343400"/>
          </a:xfrm>
        </p:spPr>
        <p:txBody>
          <a:bodyPr/>
          <a:lstStyle/>
          <a:p>
            <a:pPr eaLnBrk="1" hangingPunct="1">
              <a:lnSpc>
                <a:spcPct val="80000"/>
              </a:lnSpc>
              <a:spcAft>
                <a:spcPts val="600"/>
              </a:spcAft>
            </a:pPr>
            <a:r>
              <a:rPr lang="en-US" sz="2800" dirty="0" smtClean="0"/>
              <a:t>They live just </a:t>
            </a:r>
            <a:r>
              <a:rPr lang="en-US" sz="2800" dirty="0"/>
              <a:t>about </a:t>
            </a:r>
            <a:r>
              <a:rPr lang="en-US" sz="2800" dirty="0" smtClean="0"/>
              <a:t>anywhere, such as…</a:t>
            </a:r>
            <a:endParaRPr lang="en-US" sz="2800" dirty="0"/>
          </a:p>
          <a:p>
            <a:pPr eaLnBrk="1" hangingPunct="1">
              <a:lnSpc>
                <a:spcPct val="80000"/>
              </a:lnSpc>
              <a:spcAft>
                <a:spcPts val="600"/>
              </a:spcAft>
            </a:pPr>
            <a:r>
              <a:rPr lang="en-US" sz="2800" dirty="0"/>
              <a:t>Boot sector</a:t>
            </a:r>
          </a:p>
          <a:p>
            <a:pPr lvl="1" eaLnBrk="1" hangingPunct="1">
              <a:lnSpc>
                <a:spcPct val="80000"/>
              </a:lnSpc>
              <a:spcAft>
                <a:spcPts val="600"/>
              </a:spcAft>
            </a:pPr>
            <a:r>
              <a:rPr lang="en-US" sz="2400" dirty="0"/>
              <a:t>Take control before anything else</a:t>
            </a:r>
          </a:p>
          <a:p>
            <a:pPr eaLnBrk="1" hangingPunct="1">
              <a:lnSpc>
                <a:spcPct val="80000"/>
              </a:lnSpc>
              <a:spcAft>
                <a:spcPts val="600"/>
              </a:spcAft>
            </a:pPr>
            <a:r>
              <a:rPr lang="en-US" sz="2800" dirty="0"/>
              <a:t>Memory resident</a:t>
            </a:r>
          </a:p>
          <a:p>
            <a:pPr lvl="1" eaLnBrk="1" hangingPunct="1">
              <a:lnSpc>
                <a:spcPct val="80000"/>
              </a:lnSpc>
              <a:spcAft>
                <a:spcPts val="600"/>
              </a:spcAft>
            </a:pPr>
            <a:r>
              <a:rPr lang="en-US" sz="2400" dirty="0"/>
              <a:t>Stays in memory</a:t>
            </a:r>
          </a:p>
          <a:p>
            <a:pPr eaLnBrk="1" hangingPunct="1">
              <a:lnSpc>
                <a:spcPct val="80000"/>
              </a:lnSpc>
              <a:spcAft>
                <a:spcPts val="600"/>
              </a:spcAft>
            </a:pPr>
            <a:r>
              <a:rPr lang="en-US" sz="2800" dirty="0"/>
              <a:t>Applications, macros, data, etc.</a:t>
            </a:r>
          </a:p>
          <a:p>
            <a:pPr eaLnBrk="1" hangingPunct="1">
              <a:lnSpc>
                <a:spcPct val="80000"/>
              </a:lnSpc>
              <a:spcAft>
                <a:spcPts val="600"/>
              </a:spcAft>
            </a:pPr>
            <a:r>
              <a:rPr lang="en-US" sz="2800" dirty="0"/>
              <a:t>Library routines</a:t>
            </a:r>
          </a:p>
          <a:p>
            <a:pPr eaLnBrk="1" hangingPunct="1">
              <a:lnSpc>
                <a:spcPct val="80000"/>
              </a:lnSpc>
              <a:spcAft>
                <a:spcPts val="600"/>
              </a:spcAft>
            </a:pPr>
            <a:r>
              <a:rPr lang="en-US" sz="2800" dirty="0"/>
              <a:t>Compilers, debuggers, virus checker, etc.</a:t>
            </a:r>
          </a:p>
          <a:p>
            <a:pPr lvl="1" eaLnBrk="1" hangingPunct="1">
              <a:lnSpc>
                <a:spcPct val="80000"/>
              </a:lnSpc>
              <a:spcAft>
                <a:spcPts val="600"/>
              </a:spcAft>
            </a:pPr>
            <a:r>
              <a:rPr lang="en-US" sz="2400" dirty="0"/>
              <a:t>These would be particularly nasty!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073DAD29-D639-5342-8804-0EA2F1225EB8}" type="slidenum">
              <a:rPr lang="en-US" smtClean="0">
                <a:latin typeface="Times New Roman" charset="0"/>
              </a:rPr>
              <a:pPr/>
              <a:t>44</a:t>
            </a:fld>
            <a:endParaRPr lang="en-US" smtClean="0">
              <a:latin typeface="Times New Roman" charset="0"/>
            </a:endParaRPr>
          </a:p>
        </p:txBody>
      </p:sp>
      <p:sp>
        <p:nvSpPr>
          <p:cNvPr id="61443" name="Rectangle 2"/>
          <p:cNvSpPr>
            <a:spLocks noGrp="1" noChangeArrowheads="1"/>
          </p:cNvSpPr>
          <p:nvPr>
            <p:ph type="title"/>
          </p:nvPr>
        </p:nvSpPr>
        <p:spPr/>
        <p:txBody>
          <a:bodyPr/>
          <a:lstStyle/>
          <a:p>
            <a:pPr eaLnBrk="1" hangingPunct="1"/>
            <a:r>
              <a:rPr lang="en-US"/>
              <a:t>Malware Examples</a:t>
            </a:r>
          </a:p>
        </p:txBody>
      </p:sp>
      <p:sp>
        <p:nvSpPr>
          <p:cNvPr id="61444" name="Rectangle 3"/>
          <p:cNvSpPr>
            <a:spLocks noGrp="1" noChangeArrowheads="1"/>
          </p:cNvSpPr>
          <p:nvPr>
            <p:ph type="body" idx="1"/>
          </p:nvPr>
        </p:nvSpPr>
        <p:spPr>
          <a:xfrm>
            <a:off x="685800" y="1905000"/>
            <a:ext cx="7848600" cy="4114800"/>
          </a:xfrm>
        </p:spPr>
        <p:txBody>
          <a:bodyPr/>
          <a:lstStyle/>
          <a:p>
            <a:pPr eaLnBrk="1" hangingPunct="1">
              <a:spcAft>
                <a:spcPts val="600"/>
              </a:spcAft>
            </a:pPr>
            <a:r>
              <a:rPr lang="en-US"/>
              <a:t>Brain virus (1986)</a:t>
            </a:r>
          </a:p>
          <a:p>
            <a:pPr eaLnBrk="1" hangingPunct="1">
              <a:spcAft>
                <a:spcPts val="600"/>
              </a:spcAft>
            </a:pPr>
            <a:r>
              <a:rPr lang="en-US"/>
              <a:t>Morris worm (1988)</a:t>
            </a:r>
          </a:p>
          <a:p>
            <a:pPr eaLnBrk="1" hangingPunct="1">
              <a:spcAft>
                <a:spcPts val="600"/>
              </a:spcAft>
            </a:pPr>
            <a:r>
              <a:rPr lang="en-US"/>
              <a:t>Code Red (2001)</a:t>
            </a:r>
          </a:p>
          <a:p>
            <a:pPr eaLnBrk="1" hangingPunct="1">
              <a:spcAft>
                <a:spcPts val="600"/>
              </a:spcAft>
            </a:pPr>
            <a:r>
              <a:rPr lang="en-US"/>
              <a:t>SQL Slammer (2004)</a:t>
            </a:r>
          </a:p>
          <a:p>
            <a:pPr eaLnBrk="1" hangingPunct="1">
              <a:spcAft>
                <a:spcPts val="600"/>
              </a:spcAft>
            </a:pPr>
            <a:r>
              <a:rPr lang="en-US"/>
              <a:t>Botnets (currently fashionable)</a:t>
            </a:r>
          </a:p>
          <a:p>
            <a:pPr eaLnBrk="1" hangingPunct="1">
              <a:spcAft>
                <a:spcPts val="600"/>
              </a:spcAft>
            </a:pPr>
            <a:r>
              <a:rPr lang="en-US"/>
              <a:t>Future of malware?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DD28D971-EB8B-F246-821A-9E8F79848259}" type="slidenum">
              <a:rPr lang="en-US" smtClean="0">
                <a:latin typeface="Times New Roman" charset="0"/>
              </a:rPr>
              <a:pPr/>
              <a:t>45</a:t>
            </a:fld>
            <a:endParaRPr lang="en-US" smtClean="0">
              <a:latin typeface="Times New Roman" charset="0"/>
            </a:endParaRPr>
          </a:p>
        </p:txBody>
      </p:sp>
      <p:sp>
        <p:nvSpPr>
          <p:cNvPr id="62467" name="Rectangle 2"/>
          <p:cNvSpPr>
            <a:spLocks noGrp="1" noChangeArrowheads="1"/>
          </p:cNvSpPr>
          <p:nvPr>
            <p:ph type="title"/>
          </p:nvPr>
        </p:nvSpPr>
        <p:spPr>
          <a:xfrm>
            <a:off x="685800" y="381000"/>
            <a:ext cx="7772400" cy="1143000"/>
          </a:xfrm>
        </p:spPr>
        <p:txBody>
          <a:bodyPr/>
          <a:lstStyle/>
          <a:p>
            <a:pPr eaLnBrk="1" hangingPunct="1"/>
            <a:r>
              <a:rPr lang="en-US"/>
              <a:t>Brain</a:t>
            </a:r>
          </a:p>
        </p:txBody>
      </p:sp>
      <p:sp>
        <p:nvSpPr>
          <p:cNvPr id="62468" name="Rectangle 3"/>
          <p:cNvSpPr>
            <a:spLocks noGrp="1" noChangeArrowheads="1"/>
          </p:cNvSpPr>
          <p:nvPr>
            <p:ph type="body" idx="1"/>
          </p:nvPr>
        </p:nvSpPr>
        <p:spPr>
          <a:xfrm>
            <a:off x="685800" y="1524000"/>
            <a:ext cx="7772400" cy="4572000"/>
          </a:xfrm>
        </p:spPr>
        <p:txBody>
          <a:bodyPr/>
          <a:lstStyle/>
          <a:p>
            <a:pPr marL="609600" indent="-609600" eaLnBrk="1" hangingPunct="1">
              <a:lnSpc>
                <a:spcPct val="80000"/>
              </a:lnSpc>
              <a:spcAft>
                <a:spcPts val="600"/>
              </a:spcAft>
              <a:buFont typeface="Zapf Dingbats" charset="2"/>
              <a:buChar char="q"/>
            </a:pPr>
            <a:r>
              <a:rPr lang="en-US" sz="2800"/>
              <a:t>First appeared in 1986</a:t>
            </a:r>
          </a:p>
          <a:p>
            <a:pPr marL="609600" indent="-609600" eaLnBrk="1" hangingPunct="1">
              <a:lnSpc>
                <a:spcPct val="80000"/>
              </a:lnSpc>
              <a:spcAft>
                <a:spcPts val="600"/>
              </a:spcAft>
              <a:buFont typeface="Zapf Dingbats" charset="2"/>
              <a:buChar char="q"/>
            </a:pPr>
            <a:r>
              <a:rPr lang="en-US" sz="2800"/>
              <a:t>More annoying than harmful</a:t>
            </a:r>
          </a:p>
          <a:p>
            <a:pPr marL="609600" indent="-609600" eaLnBrk="1" hangingPunct="1">
              <a:lnSpc>
                <a:spcPct val="80000"/>
              </a:lnSpc>
              <a:spcAft>
                <a:spcPts val="600"/>
              </a:spcAft>
              <a:buFont typeface="Zapf Dingbats" charset="2"/>
              <a:buChar char="q"/>
            </a:pPr>
            <a:r>
              <a:rPr lang="en-US" sz="2800"/>
              <a:t>A prototype for later viruses</a:t>
            </a:r>
          </a:p>
          <a:p>
            <a:pPr marL="609600" indent="-609600" eaLnBrk="1" hangingPunct="1">
              <a:lnSpc>
                <a:spcPct val="80000"/>
              </a:lnSpc>
              <a:spcAft>
                <a:spcPts val="600"/>
              </a:spcAft>
              <a:buFont typeface="Zapf Dingbats" charset="2"/>
              <a:buChar char="q"/>
            </a:pPr>
            <a:r>
              <a:rPr lang="en-US" sz="2800"/>
              <a:t>Not much reaction by users</a:t>
            </a:r>
          </a:p>
          <a:p>
            <a:pPr marL="609600" indent="-609600" eaLnBrk="1" hangingPunct="1">
              <a:lnSpc>
                <a:spcPct val="80000"/>
              </a:lnSpc>
              <a:spcAft>
                <a:spcPts val="600"/>
              </a:spcAft>
              <a:buFont typeface="Zapf Dingbats" charset="2"/>
              <a:buChar char="q"/>
            </a:pPr>
            <a:r>
              <a:rPr lang="en-US" sz="2800"/>
              <a:t>What it did</a:t>
            </a:r>
          </a:p>
          <a:p>
            <a:pPr marL="990600" lvl="1" indent="-533400" eaLnBrk="1" hangingPunct="1">
              <a:lnSpc>
                <a:spcPct val="80000"/>
              </a:lnSpc>
              <a:spcAft>
                <a:spcPts val="600"/>
              </a:spcAft>
              <a:buFont typeface="Times" charset="0"/>
              <a:buAutoNum type="arabicPeriod"/>
            </a:pPr>
            <a:r>
              <a:rPr lang="en-US" sz="2400"/>
              <a:t>Placed itself in boot sector (and other places)</a:t>
            </a:r>
          </a:p>
          <a:p>
            <a:pPr marL="990600" lvl="1" indent="-533400" eaLnBrk="1" hangingPunct="1">
              <a:lnSpc>
                <a:spcPct val="80000"/>
              </a:lnSpc>
              <a:spcAft>
                <a:spcPts val="600"/>
              </a:spcAft>
              <a:buFont typeface="Times" charset="0"/>
              <a:buAutoNum type="arabicPeriod"/>
            </a:pPr>
            <a:r>
              <a:rPr lang="en-US" sz="2400"/>
              <a:t>Screened disk calls to avoid detection</a:t>
            </a:r>
          </a:p>
          <a:p>
            <a:pPr marL="990600" lvl="1" indent="-533400" eaLnBrk="1" hangingPunct="1">
              <a:lnSpc>
                <a:spcPct val="80000"/>
              </a:lnSpc>
              <a:spcAft>
                <a:spcPts val="600"/>
              </a:spcAft>
              <a:buFont typeface="Times" charset="0"/>
              <a:buAutoNum type="arabicPeriod"/>
            </a:pPr>
            <a:r>
              <a:rPr lang="en-US" sz="2400"/>
              <a:t>Each disk read, checked boot sector to see if boot sector infected; if not, goto 1</a:t>
            </a:r>
          </a:p>
          <a:p>
            <a:pPr marL="609600" indent="-609600" eaLnBrk="1" hangingPunct="1">
              <a:lnSpc>
                <a:spcPct val="80000"/>
              </a:lnSpc>
              <a:spcAft>
                <a:spcPts val="600"/>
              </a:spcAft>
              <a:buFont typeface="Zapf Dingbats" charset="2"/>
              <a:buChar char="q"/>
            </a:pPr>
            <a:r>
              <a:rPr lang="en-US" sz="2800"/>
              <a:t>Brain did nothing really malicious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01CF1547-8A71-DF4C-92C2-9A5E2162547F}" type="slidenum">
              <a:rPr lang="en-US" smtClean="0">
                <a:latin typeface="Times New Roman" charset="0"/>
              </a:rPr>
              <a:pPr/>
              <a:t>46</a:t>
            </a:fld>
            <a:endParaRPr lang="en-US" smtClean="0">
              <a:latin typeface="Times New Roman" charset="0"/>
            </a:endParaRPr>
          </a:p>
        </p:txBody>
      </p:sp>
      <p:sp>
        <p:nvSpPr>
          <p:cNvPr id="63491" name="Rectangle 2"/>
          <p:cNvSpPr>
            <a:spLocks noGrp="1" noChangeArrowheads="1"/>
          </p:cNvSpPr>
          <p:nvPr>
            <p:ph type="title"/>
          </p:nvPr>
        </p:nvSpPr>
        <p:spPr>
          <a:xfrm>
            <a:off x="685800" y="304800"/>
            <a:ext cx="7772400" cy="914400"/>
          </a:xfrm>
        </p:spPr>
        <p:txBody>
          <a:bodyPr/>
          <a:lstStyle/>
          <a:p>
            <a:pPr eaLnBrk="1" hangingPunct="1"/>
            <a:r>
              <a:rPr lang="en-US"/>
              <a:t>Morris Worm</a:t>
            </a:r>
          </a:p>
        </p:txBody>
      </p:sp>
      <p:sp>
        <p:nvSpPr>
          <p:cNvPr id="63492" name="Rectangle 3"/>
          <p:cNvSpPr>
            <a:spLocks noGrp="1" noChangeArrowheads="1"/>
          </p:cNvSpPr>
          <p:nvPr>
            <p:ph type="body" idx="1"/>
          </p:nvPr>
        </p:nvSpPr>
        <p:spPr>
          <a:xfrm>
            <a:off x="609600" y="1295400"/>
            <a:ext cx="8153400" cy="4800600"/>
          </a:xfrm>
        </p:spPr>
        <p:txBody>
          <a:bodyPr/>
          <a:lstStyle/>
          <a:p>
            <a:pPr eaLnBrk="1" hangingPunct="1">
              <a:lnSpc>
                <a:spcPct val="85000"/>
              </a:lnSpc>
              <a:spcAft>
                <a:spcPts val="600"/>
              </a:spcAft>
            </a:pPr>
            <a:r>
              <a:rPr lang="en-US" dirty="0"/>
              <a:t>First appeared in 1988</a:t>
            </a:r>
          </a:p>
          <a:p>
            <a:pPr eaLnBrk="1" hangingPunct="1">
              <a:lnSpc>
                <a:spcPct val="85000"/>
              </a:lnSpc>
              <a:spcAft>
                <a:spcPts val="600"/>
              </a:spcAft>
            </a:pPr>
            <a:r>
              <a:rPr lang="en-US" dirty="0"/>
              <a:t>What it tried to do</a:t>
            </a:r>
          </a:p>
          <a:p>
            <a:pPr lvl="1" eaLnBrk="1" hangingPunct="1">
              <a:lnSpc>
                <a:spcPct val="85000"/>
              </a:lnSpc>
              <a:spcAft>
                <a:spcPts val="600"/>
              </a:spcAft>
            </a:pPr>
            <a:r>
              <a:rPr lang="en-US" dirty="0"/>
              <a:t>Determine where it could spread, then…</a:t>
            </a:r>
          </a:p>
          <a:p>
            <a:pPr lvl="1" eaLnBrk="1" hangingPunct="1">
              <a:lnSpc>
                <a:spcPct val="85000"/>
              </a:lnSpc>
              <a:spcAft>
                <a:spcPts val="600"/>
              </a:spcAft>
            </a:pPr>
            <a:r>
              <a:rPr lang="en-US" dirty="0"/>
              <a:t>…spread its infection and…</a:t>
            </a:r>
          </a:p>
          <a:p>
            <a:pPr lvl="1" eaLnBrk="1" hangingPunct="1">
              <a:lnSpc>
                <a:spcPct val="85000"/>
              </a:lnSpc>
              <a:spcAft>
                <a:spcPts val="600"/>
              </a:spcAft>
            </a:pPr>
            <a:r>
              <a:rPr lang="en-US" dirty="0"/>
              <a:t>…remain undiscovered</a:t>
            </a:r>
          </a:p>
          <a:p>
            <a:pPr eaLnBrk="1" hangingPunct="1">
              <a:lnSpc>
                <a:spcPct val="85000"/>
              </a:lnSpc>
              <a:spcAft>
                <a:spcPts val="600"/>
              </a:spcAft>
            </a:pPr>
            <a:r>
              <a:rPr lang="en-US" dirty="0"/>
              <a:t>Morris claimed his worm had a bug!</a:t>
            </a:r>
          </a:p>
          <a:p>
            <a:pPr lvl="1" eaLnBrk="1" hangingPunct="1">
              <a:lnSpc>
                <a:spcPct val="85000"/>
              </a:lnSpc>
              <a:spcAft>
                <a:spcPts val="600"/>
              </a:spcAft>
            </a:pPr>
            <a:r>
              <a:rPr lang="en-US" dirty="0"/>
              <a:t>It tried to re-infect infected systems</a:t>
            </a:r>
          </a:p>
          <a:p>
            <a:pPr lvl="1" eaLnBrk="1" hangingPunct="1">
              <a:lnSpc>
                <a:spcPct val="85000"/>
              </a:lnSpc>
              <a:spcAft>
                <a:spcPts val="600"/>
              </a:spcAft>
            </a:pPr>
            <a:r>
              <a:rPr lang="en-US" dirty="0"/>
              <a:t>Led to resource exhaustion</a:t>
            </a:r>
          </a:p>
          <a:p>
            <a:pPr lvl="1" eaLnBrk="1" hangingPunct="1">
              <a:lnSpc>
                <a:spcPct val="85000"/>
              </a:lnSpc>
              <a:spcAft>
                <a:spcPts val="600"/>
              </a:spcAft>
            </a:pPr>
            <a:r>
              <a:rPr lang="en-US" dirty="0"/>
              <a:t>Effect was like a so-called rabbit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F2C17347-DF21-944D-B9F5-2B9B8BA1B111}" type="slidenum">
              <a:rPr lang="en-US" smtClean="0">
                <a:latin typeface="Times New Roman" charset="0"/>
              </a:rPr>
              <a:pPr/>
              <a:t>47</a:t>
            </a:fld>
            <a:endParaRPr lang="en-US" smtClean="0">
              <a:latin typeface="Times New Roman" charset="0"/>
            </a:endParaRPr>
          </a:p>
        </p:txBody>
      </p:sp>
      <p:sp>
        <p:nvSpPr>
          <p:cNvPr id="64515" name="Rectangle 2"/>
          <p:cNvSpPr>
            <a:spLocks noGrp="1" noChangeArrowheads="1"/>
          </p:cNvSpPr>
          <p:nvPr>
            <p:ph type="title"/>
          </p:nvPr>
        </p:nvSpPr>
        <p:spPr/>
        <p:txBody>
          <a:bodyPr/>
          <a:lstStyle/>
          <a:p>
            <a:pPr eaLnBrk="1" hangingPunct="1"/>
            <a:r>
              <a:rPr lang="en-US"/>
              <a:t>How Morris Worm Spread</a:t>
            </a:r>
          </a:p>
        </p:txBody>
      </p:sp>
      <p:sp>
        <p:nvSpPr>
          <p:cNvPr id="64516" name="Rectangle 3"/>
          <p:cNvSpPr>
            <a:spLocks noGrp="1" noChangeArrowheads="1"/>
          </p:cNvSpPr>
          <p:nvPr>
            <p:ph type="body" idx="1"/>
          </p:nvPr>
        </p:nvSpPr>
        <p:spPr/>
        <p:txBody>
          <a:bodyPr/>
          <a:lstStyle/>
          <a:p>
            <a:pPr eaLnBrk="1" hangingPunct="1">
              <a:spcAft>
                <a:spcPts val="600"/>
              </a:spcAft>
            </a:pPr>
            <a:r>
              <a:rPr lang="en-US" dirty="0"/>
              <a:t>Obtained access to machines by…</a:t>
            </a:r>
          </a:p>
          <a:p>
            <a:pPr lvl="1" eaLnBrk="1" hangingPunct="1">
              <a:spcAft>
                <a:spcPts val="600"/>
              </a:spcAft>
            </a:pPr>
            <a:r>
              <a:rPr lang="en-US" dirty="0"/>
              <a:t>User account </a:t>
            </a:r>
            <a:r>
              <a:rPr lang="en-US" b="1" dirty="0">
                <a:solidFill>
                  <a:schemeClr val="hlink"/>
                </a:solidFill>
                <a:hlinkClick r:id="rId2"/>
              </a:rPr>
              <a:t>password guessing</a:t>
            </a:r>
            <a:endParaRPr lang="en-US" dirty="0"/>
          </a:p>
          <a:p>
            <a:pPr lvl="1" eaLnBrk="1" hangingPunct="1">
              <a:spcAft>
                <a:spcPts val="600"/>
              </a:spcAft>
            </a:pPr>
            <a:r>
              <a:rPr lang="en-US" dirty="0"/>
              <a:t>Exploit </a:t>
            </a:r>
            <a:r>
              <a:rPr lang="en-US" b="1" dirty="0">
                <a:solidFill>
                  <a:schemeClr val="hlink"/>
                </a:solidFill>
              </a:rPr>
              <a:t>buffer overflow</a:t>
            </a:r>
            <a:r>
              <a:rPr lang="en-US" dirty="0"/>
              <a:t> in </a:t>
            </a:r>
            <a:r>
              <a:rPr lang="en-US" dirty="0" err="1">
                <a:latin typeface="Times-Roman" charset="0"/>
              </a:rPr>
              <a:t>fingerd</a:t>
            </a:r>
            <a:endParaRPr lang="en-US" dirty="0"/>
          </a:p>
          <a:p>
            <a:pPr lvl="1" eaLnBrk="1" hangingPunct="1">
              <a:spcAft>
                <a:spcPts val="600"/>
              </a:spcAft>
            </a:pPr>
            <a:r>
              <a:rPr lang="en-US" dirty="0"/>
              <a:t>Exploit </a:t>
            </a:r>
            <a:r>
              <a:rPr lang="en-US" b="1" dirty="0">
                <a:solidFill>
                  <a:schemeClr val="hlink"/>
                </a:solidFill>
              </a:rPr>
              <a:t>trapdoor</a:t>
            </a:r>
            <a:r>
              <a:rPr lang="en-US" dirty="0"/>
              <a:t> in </a:t>
            </a:r>
            <a:r>
              <a:rPr lang="en-US" dirty="0" err="1">
                <a:latin typeface="Times-Roman" charset="0"/>
              </a:rPr>
              <a:t>sendmail</a:t>
            </a:r>
            <a:endParaRPr lang="en-US" dirty="0"/>
          </a:p>
          <a:p>
            <a:pPr eaLnBrk="1" hangingPunct="1">
              <a:spcAft>
                <a:spcPts val="600"/>
              </a:spcAft>
            </a:pPr>
            <a:r>
              <a:rPr lang="en-US" dirty="0"/>
              <a:t>Flaws in </a:t>
            </a:r>
            <a:r>
              <a:rPr lang="en-US" dirty="0" err="1">
                <a:latin typeface="Times-Roman" charset="0"/>
              </a:rPr>
              <a:t>fingerd</a:t>
            </a:r>
            <a:r>
              <a:rPr lang="en-US" dirty="0"/>
              <a:t> and </a:t>
            </a:r>
            <a:r>
              <a:rPr lang="en-US" dirty="0" err="1">
                <a:latin typeface="Times-Roman" charset="0"/>
              </a:rPr>
              <a:t>sendmail</a:t>
            </a:r>
            <a:r>
              <a:rPr lang="en-US" dirty="0"/>
              <a:t> were well-known, but not widely patched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9FB1509E-C4F4-E241-A2AB-CDFC489D65BF}" type="slidenum">
              <a:rPr lang="en-US" smtClean="0">
                <a:latin typeface="Times New Roman" charset="0"/>
              </a:rPr>
              <a:pPr/>
              <a:t>48</a:t>
            </a:fld>
            <a:endParaRPr lang="en-US" smtClean="0">
              <a:latin typeface="Times New Roman" charset="0"/>
            </a:endParaRPr>
          </a:p>
        </p:txBody>
      </p:sp>
      <p:sp>
        <p:nvSpPr>
          <p:cNvPr id="65539" name="Rectangle 2"/>
          <p:cNvSpPr>
            <a:spLocks noGrp="1" noChangeArrowheads="1"/>
          </p:cNvSpPr>
          <p:nvPr>
            <p:ph type="title"/>
          </p:nvPr>
        </p:nvSpPr>
        <p:spPr>
          <a:xfrm>
            <a:off x="685800" y="457200"/>
            <a:ext cx="7772400" cy="1143000"/>
          </a:xfrm>
        </p:spPr>
        <p:txBody>
          <a:bodyPr/>
          <a:lstStyle/>
          <a:p>
            <a:pPr eaLnBrk="1" hangingPunct="1"/>
            <a:r>
              <a:rPr lang="en-US" dirty="0" smtClean="0"/>
              <a:t>Bootstrap Loader</a:t>
            </a:r>
          </a:p>
        </p:txBody>
      </p:sp>
      <p:sp>
        <p:nvSpPr>
          <p:cNvPr id="65540" name="Rectangle 3"/>
          <p:cNvSpPr>
            <a:spLocks noGrp="1" noChangeArrowheads="1"/>
          </p:cNvSpPr>
          <p:nvPr>
            <p:ph type="body" idx="1"/>
          </p:nvPr>
        </p:nvSpPr>
        <p:spPr>
          <a:xfrm>
            <a:off x="685800" y="1905000"/>
            <a:ext cx="7924800" cy="4191000"/>
          </a:xfrm>
        </p:spPr>
        <p:txBody>
          <a:bodyPr/>
          <a:lstStyle/>
          <a:p>
            <a:pPr eaLnBrk="1" hangingPunct="1">
              <a:lnSpc>
                <a:spcPct val="90000"/>
              </a:lnSpc>
              <a:spcAft>
                <a:spcPts val="600"/>
              </a:spcAft>
            </a:pPr>
            <a:r>
              <a:rPr lang="en-US" dirty="0"/>
              <a:t>Once</a:t>
            </a:r>
            <a:r>
              <a:rPr lang="en-US" dirty="0" smtClean="0"/>
              <a:t> Morris worm </a:t>
            </a:r>
            <a:r>
              <a:rPr lang="en-US" dirty="0"/>
              <a:t>got access…</a:t>
            </a:r>
          </a:p>
          <a:p>
            <a:pPr eaLnBrk="1" hangingPunct="1">
              <a:lnSpc>
                <a:spcPct val="90000"/>
              </a:lnSpc>
              <a:spcAft>
                <a:spcPts val="600"/>
              </a:spcAft>
            </a:pPr>
            <a:r>
              <a:rPr lang="en-US" dirty="0"/>
              <a:t>“Bootstrap loader” sent to victim</a:t>
            </a:r>
          </a:p>
          <a:p>
            <a:pPr lvl="1" eaLnBrk="1" hangingPunct="1">
              <a:lnSpc>
                <a:spcPct val="90000"/>
              </a:lnSpc>
              <a:spcAft>
                <a:spcPts val="600"/>
              </a:spcAft>
            </a:pPr>
            <a:r>
              <a:rPr lang="en-US" dirty="0"/>
              <a:t>99 lines of C code</a:t>
            </a:r>
          </a:p>
          <a:p>
            <a:pPr eaLnBrk="1" hangingPunct="1">
              <a:lnSpc>
                <a:spcPct val="90000"/>
              </a:lnSpc>
              <a:spcAft>
                <a:spcPts val="600"/>
              </a:spcAft>
            </a:pPr>
            <a:r>
              <a:rPr lang="en-US" dirty="0"/>
              <a:t>Victim compiled and executed code</a:t>
            </a:r>
          </a:p>
          <a:p>
            <a:pPr eaLnBrk="1" hangingPunct="1">
              <a:lnSpc>
                <a:spcPct val="90000"/>
              </a:lnSpc>
              <a:spcAft>
                <a:spcPts val="600"/>
              </a:spcAft>
            </a:pPr>
            <a:r>
              <a:rPr lang="en-US" dirty="0"/>
              <a:t>Bootstrap loader fetched the worm</a:t>
            </a:r>
          </a:p>
          <a:p>
            <a:pPr eaLnBrk="1" hangingPunct="1">
              <a:lnSpc>
                <a:spcPct val="90000"/>
              </a:lnSpc>
              <a:spcAft>
                <a:spcPts val="600"/>
              </a:spcAft>
            </a:pPr>
            <a:r>
              <a:rPr lang="en-US" dirty="0"/>
              <a:t>Victim </a:t>
            </a:r>
            <a:r>
              <a:rPr lang="en-US" b="1" dirty="0">
                <a:solidFill>
                  <a:schemeClr val="accent2"/>
                </a:solidFill>
              </a:rPr>
              <a:t>authenticated</a:t>
            </a:r>
            <a:r>
              <a:rPr lang="en-US" dirty="0"/>
              <a:t> sender!</a:t>
            </a:r>
          </a:p>
          <a:p>
            <a:pPr lvl="1" eaLnBrk="1" hangingPunct="1">
              <a:lnSpc>
                <a:spcPct val="90000"/>
              </a:lnSpc>
              <a:spcAft>
                <a:spcPts val="600"/>
              </a:spcAft>
            </a:pPr>
            <a:r>
              <a:rPr lang="en-US" dirty="0"/>
              <a:t>Don’t want user to get a bad worm…</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585A9A44-F04B-4A40-8AB3-C5B5337B8A97}" type="slidenum">
              <a:rPr lang="en-US" smtClean="0">
                <a:latin typeface="Times New Roman" charset="0"/>
              </a:rPr>
              <a:pPr/>
              <a:t>49</a:t>
            </a:fld>
            <a:endParaRPr lang="en-US" smtClean="0">
              <a:latin typeface="Times New Roman" charset="0"/>
            </a:endParaRPr>
          </a:p>
        </p:txBody>
      </p:sp>
      <p:sp>
        <p:nvSpPr>
          <p:cNvPr id="66563" name="Rectangle 2"/>
          <p:cNvSpPr>
            <a:spLocks noGrp="1" noChangeArrowheads="1"/>
          </p:cNvSpPr>
          <p:nvPr>
            <p:ph type="title"/>
          </p:nvPr>
        </p:nvSpPr>
        <p:spPr/>
        <p:txBody>
          <a:bodyPr/>
          <a:lstStyle/>
          <a:p>
            <a:pPr eaLnBrk="1" hangingPunct="1"/>
            <a:r>
              <a:rPr lang="en-US"/>
              <a:t>How to Remain Undetected?</a:t>
            </a:r>
          </a:p>
        </p:txBody>
      </p:sp>
      <p:sp>
        <p:nvSpPr>
          <p:cNvPr id="66564" name="Rectangle 3"/>
          <p:cNvSpPr>
            <a:spLocks noGrp="1" noChangeArrowheads="1"/>
          </p:cNvSpPr>
          <p:nvPr>
            <p:ph type="body" idx="1"/>
          </p:nvPr>
        </p:nvSpPr>
        <p:spPr>
          <a:xfrm>
            <a:off x="685800" y="1828800"/>
            <a:ext cx="7924800" cy="4191000"/>
          </a:xfrm>
        </p:spPr>
        <p:txBody>
          <a:bodyPr/>
          <a:lstStyle/>
          <a:p>
            <a:pPr eaLnBrk="1" hangingPunct="1">
              <a:spcAft>
                <a:spcPts val="600"/>
              </a:spcAft>
            </a:pPr>
            <a:r>
              <a:rPr lang="en-US"/>
              <a:t>If transmission interrupted, code deleted</a:t>
            </a:r>
          </a:p>
          <a:p>
            <a:pPr eaLnBrk="1" hangingPunct="1">
              <a:spcAft>
                <a:spcPts val="600"/>
              </a:spcAft>
            </a:pPr>
            <a:r>
              <a:rPr lang="en-US"/>
              <a:t>Code encrypted when downloaded</a:t>
            </a:r>
          </a:p>
          <a:p>
            <a:pPr eaLnBrk="1" hangingPunct="1">
              <a:spcAft>
                <a:spcPts val="600"/>
              </a:spcAft>
            </a:pPr>
            <a:r>
              <a:rPr lang="en-US"/>
              <a:t>Code deleted after decrypt/compile</a:t>
            </a:r>
          </a:p>
          <a:p>
            <a:pPr eaLnBrk="1" hangingPunct="1">
              <a:spcAft>
                <a:spcPts val="600"/>
              </a:spcAft>
            </a:pPr>
            <a:r>
              <a:rPr lang="en-US"/>
              <a:t>When running, worm regularly changed name and process identifier (PID)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02721F4-9915-2B42-89DD-0B2BA71774B0}" type="slidenum">
              <a:rPr lang="en-US" smtClean="0">
                <a:latin typeface="Times New Roman" charset="0"/>
              </a:rPr>
              <a:pPr/>
              <a:t>5</a:t>
            </a:fld>
            <a:endParaRPr lang="en-US" smtClean="0">
              <a:latin typeface="Times New Roman" charset="0"/>
            </a:endParaRPr>
          </a:p>
        </p:txBody>
      </p:sp>
      <p:sp>
        <p:nvSpPr>
          <p:cNvPr id="18435" name="Rectangle 2"/>
          <p:cNvSpPr>
            <a:spLocks noGrp="1" noChangeArrowheads="1"/>
          </p:cNvSpPr>
          <p:nvPr>
            <p:ph type="title"/>
          </p:nvPr>
        </p:nvSpPr>
        <p:spPr>
          <a:xfrm>
            <a:off x="685800" y="228600"/>
            <a:ext cx="7772400" cy="1143000"/>
          </a:xfrm>
        </p:spPr>
        <p:txBody>
          <a:bodyPr/>
          <a:lstStyle/>
          <a:p>
            <a:pPr eaLnBrk="1" hangingPunct="1"/>
            <a:r>
              <a:rPr lang="en-US"/>
              <a:t>Complexity</a:t>
            </a:r>
          </a:p>
        </p:txBody>
      </p:sp>
      <p:sp>
        <p:nvSpPr>
          <p:cNvPr id="18436" name="Rectangle 3"/>
          <p:cNvSpPr>
            <a:spLocks noGrp="1" noChangeArrowheads="1"/>
          </p:cNvSpPr>
          <p:nvPr>
            <p:ph type="body" idx="1"/>
          </p:nvPr>
        </p:nvSpPr>
        <p:spPr>
          <a:xfrm>
            <a:off x="685800" y="1447800"/>
            <a:ext cx="7543800" cy="838200"/>
          </a:xfrm>
        </p:spPr>
        <p:txBody>
          <a:bodyPr/>
          <a:lstStyle/>
          <a:p>
            <a:pPr eaLnBrk="1" hangingPunct="1">
              <a:lnSpc>
                <a:spcPct val="90000"/>
              </a:lnSpc>
            </a:pPr>
            <a:r>
              <a:rPr lang="en-US" sz="2400"/>
              <a:t>“Complexity is the enemy of security”, Paul Kocher, Cryptography Research, Inc.</a:t>
            </a:r>
          </a:p>
        </p:txBody>
      </p:sp>
      <p:sp>
        <p:nvSpPr>
          <p:cNvPr id="201766" name="Rectangle 38"/>
          <p:cNvSpPr>
            <a:spLocks noChangeArrowheads="1"/>
          </p:cNvSpPr>
          <p:nvPr/>
        </p:nvSpPr>
        <p:spPr bwMode="auto">
          <a:xfrm>
            <a:off x="685800" y="5181600"/>
            <a:ext cx="7467600" cy="9144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75000"/>
              <a:buFont typeface="Wingdings" charset="2"/>
              <a:buChar char="q"/>
            </a:pPr>
            <a:r>
              <a:rPr lang="en-US"/>
              <a:t>A new car contains more LOC than was required to land the Apollo astronauts on the moon </a:t>
            </a:r>
          </a:p>
        </p:txBody>
      </p:sp>
      <p:graphicFrame>
        <p:nvGraphicFramePr>
          <p:cNvPr id="9" name="Table 8"/>
          <p:cNvGraphicFramePr>
            <a:graphicFrameLocks noGrp="1"/>
          </p:cNvGraphicFramePr>
          <p:nvPr/>
        </p:nvGraphicFramePr>
        <p:xfrm>
          <a:off x="1371600" y="2438400"/>
          <a:ext cx="6096000" cy="25958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t>System</a:t>
                      </a:r>
                      <a:endParaRPr lang="en-US" dirty="0"/>
                    </a:p>
                  </a:txBody>
                  <a:tcPr/>
                </a:tc>
                <a:tc>
                  <a:txBody>
                    <a:bodyPr/>
                    <a:lstStyle/>
                    <a:p>
                      <a:pPr algn="ctr"/>
                      <a:r>
                        <a:rPr lang="en-US" dirty="0" smtClean="0"/>
                        <a:t>Lines of Code (LOC)</a:t>
                      </a:r>
                      <a:endParaRPr lang="en-US" dirty="0"/>
                    </a:p>
                  </a:txBody>
                  <a:tcPr/>
                </a:tc>
              </a:tr>
              <a:tr h="370840">
                <a:tc>
                  <a:txBody>
                    <a:bodyPr/>
                    <a:lstStyle/>
                    <a:p>
                      <a:pPr algn="ctr"/>
                      <a:r>
                        <a:rPr lang="en-US" dirty="0" smtClean="0"/>
                        <a:t>Netscape</a:t>
                      </a:r>
                      <a:endParaRPr lang="en-US" dirty="0"/>
                    </a:p>
                  </a:txBody>
                  <a:tcPr/>
                </a:tc>
                <a:tc>
                  <a:txBody>
                    <a:bodyPr/>
                    <a:lstStyle/>
                    <a:p>
                      <a:pPr algn="ctr"/>
                      <a:r>
                        <a:rPr lang="en-US" dirty="0" smtClean="0"/>
                        <a:t>17 million</a:t>
                      </a:r>
                      <a:endParaRPr lang="en-US" dirty="0"/>
                    </a:p>
                  </a:txBody>
                  <a:tcPr/>
                </a:tc>
              </a:tr>
              <a:tr h="370840">
                <a:tc>
                  <a:txBody>
                    <a:bodyPr/>
                    <a:lstStyle/>
                    <a:p>
                      <a:pPr algn="ctr"/>
                      <a:r>
                        <a:rPr lang="en-US" dirty="0" smtClean="0"/>
                        <a:t>Space Shuttle</a:t>
                      </a:r>
                      <a:endParaRPr lang="en-US" dirty="0"/>
                    </a:p>
                  </a:txBody>
                  <a:tcPr/>
                </a:tc>
                <a:tc>
                  <a:txBody>
                    <a:bodyPr/>
                    <a:lstStyle/>
                    <a:p>
                      <a:pPr algn="ctr"/>
                      <a:r>
                        <a:rPr lang="en-US" dirty="0" smtClean="0"/>
                        <a:t>10 million</a:t>
                      </a:r>
                      <a:endParaRPr lang="en-US" dirty="0"/>
                    </a:p>
                  </a:txBody>
                  <a:tcPr/>
                </a:tc>
              </a:tr>
              <a:tr h="370840">
                <a:tc>
                  <a:txBody>
                    <a:bodyPr/>
                    <a:lstStyle/>
                    <a:p>
                      <a:pPr algn="ctr"/>
                      <a:r>
                        <a:rPr lang="en-US" dirty="0" smtClean="0"/>
                        <a:t>Linux</a:t>
                      </a:r>
                      <a:r>
                        <a:rPr lang="en-US" baseline="0" dirty="0" smtClean="0"/>
                        <a:t> kernel 2.6.0</a:t>
                      </a:r>
                      <a:endParaRPr lang="en-US" dirty="0"/>
                    </a:p>
                  </a:txBody>
                  <a:tcPr/>
                </a:tc>
                <a:tc>
                  <a:txBody>
                    <a:bodyPr/>
                    <a:lstStyle/>
                    <a:p>
                      <a:pPr algn="ctr"/>
                      <a:r>
                        <a:rPr lang="en-US" dirty="0" smtClean="0"/>
                        <a:t>  5 million</a:t>
                      </a:r>
                      <a:endParaRPr lang="en-US" dirty="0"/>
                    </a:p>
                  </a:txBody>
                  <a:tcPr/>
                </a:tc>
              </a:tr>
              <a:tr h="370840">
                <a:tc>
                  <a:txBody>
                    <a:bodyPr/>
                    <a:lstStyle/>
                    <a:p>
                      <a:pPr algn="ctr"/>
                      <a:r>
                        <a:rPr lang="en-US" dirty="0" smtClean="0"/>
                        <a:t>Windows XP</a:t>
                      </a:r>
                      <a:endParaRPr lang="en-US" dirty="0"/>
                    </a:p>
                  </a:txBody>
                  <a:tcPr/>
                </a:tc>
                <a:tc>
                  <a:txBody>
                    <a:bodyPr/>
                    <a:lstStyle/>
                    <a:p>
                      <a:pPr algn="ctr"/>
                      <a:r>
                        <a:rPr lang="en-US" dirty="0" smtClean="0"/>
                        <a:t>40 million</a:t>
                      </a:r>
                      <a:endParaRPr lang="en-US" dirty="0"/>
                    </a:p>
                  </a:txBody>
                  <a:tcPr/>
                </a:tc>
              </a:tr>
              <a:tr h="370840">
                <a:tc>
                  <a:txBody>
                    <a:bodyPr/>
                    <a:lstStyle/>
                    <a:p>
                      <a:pPr algn="ctr"/>
                      <a:r>
                        <a:rPr lang="en-US" dirty="0" smtClean="0"/>
                        <a:t>Mac OS X 10.4</a:t>
                      </a:r>
                      <a:endParaRPr lang="en-US" dirty="0"/>
                    </a:p>
                  </a:txBody>
                  <a:tcPr/>
                </a:tc>
                <a:tc>
                  <a:txBody>
                    <a:bodyPr/>
                    <a:lstStyle/>
                    <a:p>
                      <a:pPr algn="ctr"/>
                      <a:r>
                        <a:rPr lang="en-US" dirty="0" smtClean="0"/>
                        <a:t>86 million</a:t>
                      </a:r>
                      <a:endParaRPr lang="en-US" dirty="0"/>
                    </a:p>
                  </a:txBody>
                  <a:tcPr/>
                </a:tc>
              </a:tr>
              <a:tr h="370840">
                <a:tc>
                  <a:txBody>
                    <a:bodyPr/>
                    <a:lstStyle/>
                    <a:p>
                      <a:pPr algn="ctr"/>
                      <a:r>
                        <a:rPr lang="en-US" dirty="0" smtClean="0"/>
                        <a:t>Boeing 777</a:t>
                      </a:r>
                      <a:endParaRPr lang="en-US" dirty="0"/>
                    </a:p>
                  </a:txBody>
                  <a:tcPr/>
                </a:tc>
                <a:tc>
                  <a:txBody>
                    <a:bodyPr/>
                    <a:lstStyle/>
                    <a:p>
                      <a:pPr algn="ctr"/>
                      <a:r>
                        <a:rPr lang="en-US" dirty="0" smtClean="0"/>
                        <a:t>  7 million</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1766"/>
                                        </p:tgtEl>
                                        <p:attrNameLst>
                                          <p:attrName>style.visibility</p:attrName>
                                        </p:attrNameLst>
                                      </p:cBhvr>
                                      <p:to>
                                        <p:strVal val="visible"/>
                                      </p:to>
                                    </p:set>
                                    <p:animEffect transition="in" filter="checkerboard(across)">
                                      <p:cBhvr>
                                        <p:cTn id="7" dur="500"/>
                                        <p:tgtEl>
                                          <p:spTgt spid="2017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6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D59A73D-BA59-984E-80A1-5C9F01653474}" type="slidenum">
              <a:rPr lang="en-US" smtClean="0">
                <a:latin typeface="Times New Roman" charset="0"/>
              </a:rPr>
              <a:pPr/>
              <a:t>50</a:t>
            </a:fld>
            <a:endParaRPr lang="en-US" smtClean="0">
              <a:latin typeface="Times New Roman" charset="0"/>
            </a:endParaRPr>
          </a:p>
        </p:txBody>
      </p:sp>
      <p:sp>
        <p:nvSpPr>
          <p:cNvPr id="67587" name="Rectangle 2"/>
          <p:cNvSpPr>
            <a:spLocks noGrp="1" noChangeArrowheads="1"/>
          </p:cNvSpPr>
          <p:nvPr>
            <p:ph type="title"/>
          </p:nvPr>
        </p:nvSpPr>
        <p:spPr>
          <a:xfrm>
            <a:off x="685800" y="457200"/>
            <a:ext cx="7772400" cy="1143000"/>
          </a:xfrm>
        </p:spPr>
        <p:txBody>
          <a:bodyPr/>
          <a:lstStyle/>
          <a:p>
            <a:pPr eaLnBrk="1" hangingPunct="1"/>
            <a:r>
              <a:rPr lang="en-US"/>
              <a:t>Morris Worm: Bottom Line</a:t>
            </a:r>
          </a:p>
        </p:txBody>
      </p:sp>
      <p:sp>
        <p:nvSpPr>
          <p:cNvPr id="168963" name="Rectangle 3"/>
          <p:cNvSpPr>
            <a:spLocks noGrp="1" noChangeArrowheads="1"/>
          </p:cNvSpPr>
          <p:nvPr>
            <p:ph type="body" idx="1"/>
          </p:nvPr>
        </p:nvSpPr>
        <p:spPr>
          <a:xfrm>
            <a:off x="685800" y="1828800"/>
            <a:ext cx="8077200" cy="4191000"/>
          </a:xfrm>
        </p:spPr>
        <p:txBody>
          <a:bodyPr/>
          <a:lstStyle/>
          <a:p>
            <a:pPr eaLnBrk="1" hangingPunct="1">
              <a:lnSpc>
                <a:spcPct val="90000"/>
              </a:lnSpc>
              <a:spcAft>
                <a:spcPts val="600"/>
              </a:spcAft>
            </a:pPr>
            <a:r>
              <a:rPr lang="en-US" sz="2800"/>
              <a:t>Shock to Internet community of 1988</a:t>
            </a:r>
          </a:p>
          <a:p>
            <a:pPr lvl="1" eaLnBrk="1" hangingPunct="1">
              <a:lnSpc>
                <a:spcPct val="90000"/>
              </a:lnSpc>
              <a:spcAft>
                <a:spcPts val="600"/>
              </a:spcAft>
            </a:pPr>
            <a:r>
              <a:rPr lang="en-US" sz="2400"/>
              <a:t>Internet of 1988 </a:t>
            </a:r>
            <a:r>
              <a:rPr lang="en-US" sz="2400" b="1" i="1">
                <a:solidFill>
                  <a:schemeClr val="hlink"/>
                </a:solidFill>
              </a:rPr>
              <a:t>much</a:t>
            </a:r>
            <a:r>
              <a:rPr lang="en-US" sz="2400"/>
              <a:t> different than today</a:t>
            </a:r>
          </a:p>
          <a:p>
            <a:pPr eaLnBrk="1" hangingPunct="1">
              <a:lnSpc>
                <a:spcPct val="90000"/>
              </a:lnSpc>
              <a:spcAft>
                <a:spcPts val="600"/>
              </a:spcAft>
            </a:pPr>
            <a:r>
              <a:rPr lang="en-US" sz="2800"/>
              <a:t>Internet designed to withstand nuclear war</a:t>
            </a:r>
          </a:p>
          <a:p>
            <a:pPr lvl="1" eaLnBrk="1" hangingPunct="1">
              <a:lnSpc>
                <a:spcPct val="90000"/>
              </a:lnSpc>
              <a:spcAft>
                <a:spcPts val="600"/>
              </a:spcAft>
            </a:pPr>
            <a:r>
              <a:rPr lang="en-US" sz="2400"/>
              <a:t>Yet, brought down by one graduate student!</a:t>
            </a:r>
          </a:p>
          <a:p>
            <a:pPr lvl="1" eaLnBrk="1" hangingPunct="1">
              <a:lnSpc>
                <a:spcPct val="90000"/>
              </a:lnSpc>
              <a:spcAft>
                <a:spcPts val="600"/>
              </a:spcAft>
            </a:pPr>
            <a:r>
              <a:rPr lang="en-US" sz="2400"/>
              <a:t>At the time, Morris’ father worked at NSA…</a:t>
            </a:r>
          </a:p>
          <a:p>
            <a:pPr eaLnBrk="1" hangingPunct="1">
              <a:lnSpc>
                <a:spcPct val="90000"/>
              </a:lnSpc>
              <a:spcAft>
                <a:spcPts val="600"/>
              </a:spcAft>
            </a:pPr>
            <a:r>
              <a:rPr lang="en-US" sz="2800"/>
              <a:t>Could have been much worse</a:t>
            </a:r>
          </a:p>
          <a:p>
            <a:pPr eaLnBrk="1" hangingPunct="1">
              <a:lnSpc>
                <a:spcPct val="90000"/>
              </a:lnSpc>
              <a:spcAft>
                <a:spcPts val="600"/>
              </a:spcAft>
            </a:pPr>
            <a:r>
              <a:rPr lang="en-US" sz="2800"/>
              <a:t>Result? CERT, more security awareness</a:t>
            </a:r>
          </a:p>
          <a:p>
            <a:pPr eaLnBrk="1" hangingPunct="1">
              <a:lnSpc>
                <a:spcPct val="90000"/>
              </a:lnSpc>
              <a:spcAft>
                <a:spcPts val="600"/>
              </a:spcAft>
            </a:pPr>
            <a:r>
              <a:rPr lang="en-US" sz="2800"/>
              <a:t>But should have been a wakeup call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Effect transition="in" filter="box(out)">
                                      <p:cBhvr>
                                        <p:cTn id="7" dur="500"/>
                                        <p:tgtEl>
                                          <p:spTgt spid="168963">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168963">
                                            <p:txEl>
                                              <p:pRg st="1" end="1"/>
                                            </p:txEl>
                                          </p:spTgt>
                                        </p:tgtEl>
                                        <p:attrNameLst>
                                          <p:attrName>style.visibility</p:attrName>
                                        </p:attrNameLst>
                                      </p:cBhvr>
                                      <p:to>
                                        <p:strVal val="visible"/>
                                      </p:to>
                                    </p:set>
                                    <p:animEffect transition="in" filter="box(out)">
                                      <p:cBhvr>
                                        <p:cTn id="10" dur="500"/>
                                        <p:tgtEl>
                                          <p:spTgt spid="1689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68963">
                                            <p:txEl>
                                              <p:pRg st="2" end="2"/>
                                            </p:txEl>
                                          </p:spTgt>
                                        </p:tgtEl>
                                        <p:attrNameLst>
                                          <p:attrName>style.visibility</p:attrName>
                                        </p:attrNameLst>
                                      </p:cBhvr>
                                      <p:to>
                                        <p:strVal val="visible"/>
                                      </p:to>
                                    </p:set>
                                    <p:animEffect transition="in" filter="box(out)">
                                      <p:cBhvr>
                                        <p:cTn id="15" dur="500"/>
                                        <p:tgtEl>
                                          <p:spTgt spid="168963">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68963">
                                            <p:txEl>
                                              <p:pRg st="3" end="3"/>
                                            </p:txEl>
                                          </p:spTgt>
                                        </p:tgtEl>
                                        <p:attrNameLst>
                                          <p:attrName>style.visibility</p:attrName>
                                        </p:attrNameLst>
                                      </p:cBhvr>
                                      <p:to>
                                        <p:strVal val="visible"/>
                                      </p:to>
                                    </p:set>
                                    <p:animEffect transition="in" filter="box(out)">
                                      <p:cBhvr>
                                        <p:cTn id="18" dur="500"/>
                                        <p:tgtEl>
                                          <p:spTgt spid="168963">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168963">
                                            <p:txEl>
                                              <p:pRg st="4" end="4"/>
                                            </p:txEl>
                                          </p:spTgt>
                                        </p:tgtEl>
                                        <p:attrNameLst>
                                          <p:attrName>style.visibility</p:attrName>
                                        </p:attrNameLst>
                                      </p:cBhvr>
                                      <p:to>
                                        <p:strVal val="visible"/>
                                      </p:to>
                                    </p:set>
                                    <p:animEffect transition="in" filter="box(out)">
                                      <p:cBhvr>
                                        <p:cTn id="21" dur="500"/>
                                        <p:tgtEl>
                                          <p:spTgt spid="16896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168963">
                                            <p:txEl>
                                              <p:pRg st="5" end="5"/>
                                            </p:txEl>
                                          </p:spTgt>
                                        </p:tgtEl>
                                        <p:attrNameLst>
                                          <p:attrName>style.visibility</p:attrName>
                                        </p:attrNameLst>
                                      </p:cBhvr>
                                      <p:to>
                                        <p:strVal val="visible"/>
                                      </p:to>
                                    </p:set>
                                    <p:animEffect transition="in" filter="box(out)">
                                      <p:cBhvr>
                                        <p:cTn id="26" dur="500"/>
                                        <p:tgtEl>
                                          <p:spTgt spid="16896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168963">
                                            <p:txEl>
                                              <p:pRg st="6" end="6"/>
                                            </p:txEl>
                                          </p:spTgt>
                                        </p:tgtEl>
                                        <p:attrNameLst>
                                          <p:attrName>style.visibility</p:attrName>
                                        </p:attrNameLst>
                                      </p:cBhvr>
                                      <p:to>
                                        <p:strVal val="visible"/>
                                      </p:to>
                                    </p:set>
                                    <p:animEffect transition="in" filter="box(out)">
                                      <p:cBhvr>
                                        <p:cTn id="31" dur="500"/>
                                        <p:tgtEl>
                                          <p:spTgt spid="16896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32" fill="hold" grpId="0" nodeType="clickEffect">
                                  <p:stCondLst>
                                    <p:cond delay="0"/>
                                  </p:stCondLst>
                                  <p:childTnLst>
                                    <p:set>
                                      <p:cBhvr>
                                        <p:cTn id="35" dur="1" fill="hold">
                                          <p:stCondLst>
                                            <p:cond delay="0"/>
                                          </p:stCondLst>
                                        </p:cTn>
                                        <p:tgtEl>
                                          <p:spTgt spid="168963">
                                            <p:txEl>
                                              <p:pRg st="7" end="7"/>
                                            </p:txEl>
                                          </p:spTgt>
                                        </p:tgtEl>
                                        <p:attrNameLst>
                                          <p:attrName>style.visibility</p:attrName>
                                        </p:attrNameLst>
                                      </p:cBhvr>
                                      <p:to>
                                        <p:strVal val="visible"/>
                                      </p:to>
                                    </p:set>
                                    <p:animEffect transition="in" filter="box(out)">
                                      <p:cBhvr>
                                        <p:cTn id="36" dur="500"/>
                                        <p:tgtEl>
                                          <p:spTgt spid="1689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5D4D177E-B7B9-2F45-BB96-35E7FA0B3FAE}" type="slidenum">
              <a:rPr lang="en-US" smtClean="0">
                <a:latin typeface="Times New Roman" charset="0"/>
              </a:rPr>
              <a:pPr/>
              <a:t>51</a:t>
            </a:fld>
            <a:endParaRPr lang="en-US" smtClean="0">
              <a:latin typeface="Times New Roman" charset="0"/>
            </a:endParaRPr>
          </a:p>
        </p:txBody>
      </p:sp>
      <p:sp>
        <p:nvSpPr>
          <p:cNvPr id="68611" name="Rectangle 2"/>
          <p:cNvSpPr>
            <a:spLocks noGrp="1" noChangeArrowheads="1"/>
          </p:cNvSpPr>
          <p:nvPr>
            <p:ph type="title"/>
          </p:nvPr>
        </p:nvSpPr>
        <p:spPr>
          <a:xfrm>
            <a:off x="685800" y="457200"/>
            <a:ext cx="7772400" cy="990600"/>
          </a:xfrm>
        </p:spPr>
        <p:txBody>
          <a:bodyPr/>
          <a:lstStyle/>
          <a:p>
            <a:pPr eaLnBrk="1" hangingPunct="1"/>
            <a:r>
              <a:rPr lang="en-US"/>
              <a:t>Code Red Worm</a:t>
            </a:r>
          </a:p>
        </p:txBody>
      </p:sp>
      <p:sp>
        <p:nvSpPr>
          <p:cNvPr id="68612" name="Rectangle 3"/>
          <p:cNvSpPr>
            <a:spLocks noGrp="1" noChangeArrowheads="1"/>
          </p:cNvSpPr>
          <p:nvPr>
            <p:ph type="body" idx="1"/>
          </p:nvPr>
        </p:nvSpPr>
        <p:spPr>
          <a:xfrm>
            <a:off x="685800" y="1600200"/>
            <a:ext cx="7924800" cy="4648200"/>
          </a:xfrm>
        </p:spPr>
        <p:txBody>
          <a:bodyPr/>
          <a:lstStyle/>
          <a:p>
            <a:pPr eaLnBrk="1" hangingPunct="1">
              <a:lnSpc>
                <a:spcPct val="85000"/>
              </a:lnSpc>
              <a:spcAft>
                <a:spcPts val="600"/>
              </a:spcAft>
            </a:pPr>
            <a:r>
              <a:rPr lang="en-US" dirty="0"/>
              <a:t>Appeared in July 2001</a:t>
            </a:r>
          </a:p>
          <a:p>
            <a:pPr eaLnBrk="1" hangingPunct="1">
              <a:lnSpc>
                <a:spcPct val="85000"/>
              </a:lnSpc>
              <a:spcAft>
                <a:spcPts val="600"/>
              </a:spcAft>
            </a:pPr>
            <a:r>
              <a:rPr lang="en-US" dirty="0"/>
              <a:t>Infected more than </a:t>
            </a:r>
            <a:r>
              <a:rPr lang="en-US" b="1" dirty="0">
                <a:solidFill>
                  <a:schemeClr val="accent2"/>
                </a:solidFill>
              </a:rPr>
              <a:t>250,000 systems in about 15 hours</a:t>
            </a:r>
          </a:p>
          <a:p>
            <a:pPr eaLnBrk="1" hangingPunct="1">
              <a:lnSpc>
                <a:spcPct val="85000"/>
              </a:lnSpc>
              <a:spcAft>
                <a:spcPts val="600"/>
              </a:spcAft>
            </a:pPr>
            <a:r>
              <a:rPr lang="en-US" dirty="0"/>
              <a:t>Eventually infected 750,000 out of about 6,000,000 vulnerable systems</a:t>
            </a:r>
          </a:p>
          <a:p>
            <a:pPr eaLnBrk="1" hangingPunct="1">
              <a:lnSpc>
                <a:spcPct val="85000"/>
              </a:lnSpc>
              <a:spcAft>
                <a:spcPts val="600"/>
              </a:spcAft>
            </a:pPr>
            <a:r>
              <a:rPr lang="en-US" dirty="0"/>
              <a:t>Exploited buffer overflow in Microsoft IIS server software</a:t>
            </a:r>
          </a:p>
          <a:p>
            <a:pPr lvl="1" eaLnBrk="1" hangingPunct="1">
              <a:lnSpc>
                <a:spcPct val="85000"/>
              </a:lnSpc>
              <a:spcAft>
                <a:spcPts val="600"/>
              </a:spcAft>
            </a:pPr>
            <a:r>
              <a:rPr lang="en-US" dirty="0"/>
              <a:t>Then monitor traffic on port 80, looking for other susceptible servers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5767F0FB-0F7F-3744-A34C-7D8577712663}" type="slidenum">
              <a:rPr lang="en-US" smtClean="0">
                <a:latin typeface="Times New Roman" charset="0"/>
              </a:rPr>
              <a:pPr/>
              <a:t>52</a:t>
            </a:fld>
            <a:endParaRPr lang="en-US" smtClean="0">
              <a:latin typeface="Times New Roman" charset="0"/>
            </a:endParaRPr>
          </a:p>
        </p:txBody>
      </p:sp>
      <p:sp>
        <p:nvSpPr>
          <p:cNvPr id="69635" name="Rectangle 2"/>
          <p:cNvSpPr>
            <a:spLocks noGrp="1" noChangeArrowheads="1"/>
          </p:cNvSpPr>
          <p:nvPr>
            <p:ph type="title"/>
          </p:nvPr>
        </p:nvSpPr>
        <p:spPr>
          <a:xfrm>
            <a:off x="685800" y="457200"/>
            <a:ext cx="7772400" cy="1143000"/>
          </a:xfrm>
        </p:spPr>
        <p:txBody>
          <a:bodyPr/>
          <a:lstStyle/>
          <a:p>
            <a:pPr eaLnBrk="1" hangingPunct="1"/>
            <a:r>
              <a:rPr lang="en-US"/>
              <a:t>Code Red: What it Did</a:t>
            </a:r>
          </a:p>
        </p:txBody>
      </p:sp>
      <p:sp>
        <p:nvSpPr>
          <p:cNvPr id="69636" name="Rectangle 3"/>
          <p:cNvSpPr>
            <a:spLocks noGrp="1" noChangeArrowheads="1"/>
          </p:cNvSpPr>
          <p:nvPr>
            <p:ph type="body" idx="1"/>
          </p:nvPr>
        </p:nvSpPr>
        <p:spPr>
          <a:xfrm>
            <a:off x="685800" y="1752600"/>
            <a:ext cx="8077200" cy="4419600"/>
          </a:xfrm>
        </p:spPr>
        <p:txBody>
          <a:bodyPr/>
          <a:lstStyle/>
          <a:p>
            <a:pPr eaLnBrk="1" hangingPunct="1">
              <a:spcAft>
                <a:spcPts val="600"/>
              </a:spcAft>
            </a:pPr>
            <a:r>
              <a:rPr lang="en-US" sz="2800"/>
              <a:t>Day 1 to 19 of month: spread its infection</a:t>
            </a:r>
          </a:p>
          <a:p>
            <a:pPr eaLnBrk="1" hangingPunct="1">
              <a:spcAft>
                <a:spcPts val="600"/>
              </a:spcAft>
            </a:pPr>
            <a:r>
              <a:rPr lang="en-US" sz="2800"/>
              <a:t>Day 20 to 27: distributed denial of service attack (DDoS) on </a:t>
            </a:r>
            <a:r>
              <a:rPr lang="en-US" sz="2800">
                <a:latin typeface="Courier" charset="0"/>
              </a:rPr>
              <a:t>www.whitehouse.gov</a:t>
            </a:r>
            <a:endParaRPr lang="en-US" sz="2800"/>
          </a:p>
          <a:p>
            <a:pPr eaLnBrk="1" hangingPunct="1">
              <a:spcAft>
                <a:spcPts val="600"/>
              </a:spcAft>
            </a:pPr>
            <a:r>
              <a:rPr lang="en-US" sz="2800"/>
              <a:t>Later version (several variants)</a:t>
            </a:r>
          </a:p>
          <a:p>
            <a:pPr lvl="1" eaLnBrk="1" hangingPunct="1">
              <a:spcAft>
                <a:spcPts val="600"/>
              </a:spcAft>
            </a:pPr>
            <a:r>
              <a:rPr lang="en-US" sz="2400"/>
              <a:t>Included trapdoor for remote access</a:t>
            </a:r>
          </a:p>
          <a:p>
            <a:pPr lvl="1" eaLnBrk="1" hangingPunct="1">
              <a:spcAft>
                <a:spcPts val="600"/>
              </a:spcAft>
            </a:pPr>
            <a:r>
              <a:rPr lang="en-US" sz="2400"/>
              <a:t>Rebooted to flush worm, leaving only trapdoor</a:t>
            </a:r>
          </a:p>
          <a:p>
            <a:pPr eaLnBrk="1" hangingPunct="1">
              <a:spcAft>
                <a:spcPts val="600"/>
              </a:spcAft>
            </a:pPr>
            <a:r>
              <a:rPr lang="en-US" sz="2800"/>
              <a:t>Some say it was “beta test for info warfare”</a:t>
            </a:r>
          </a:p>
          <a:p>
            <a:pPr lvl="1" eaLnBrk="1" hangingPunct="1">
              <a:spcAft>
                <a:spcPts val="600"/>
              </a:spcAft>
            </a:pPr>
            <a:r>
              <a:rPr lang="en-US" sz="2400"/>
              <a:t>But no evidence to support this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CC1B6E85-7B3A-194C-B10E-49B92BAB5E34}" type="slidenum">
              <a:rPr lang="en-US" smtClean="0">
                <a:latin typeface="Times New Roman" charset="0"/>
              </a:rPr>
              <a:pPr/>
              <a:t>53</a:t>
            </a:fld>
            <a:endParaRPr lang="en-US" smtClean="0">
              <a:latin typeface="Times New Roman" charset="0"/>
            </a:endParaRPr>
          </a:p>
        </p:txBody>
      </p:sp>
      <p:sp>
        <p:nvSpPr>
          <p:cNvPr id="70659" name="Rectangle 2"/>
          <p:cNvSpPr>
            <a:spLocks noGrp="1" noChangeArrowheads="1"/>
          </p:cNvSpPr>
          <p:nvPr>
            <p:ph type="title"/>
          </p:nvPr>
        </p:nvSpPr>
        <p:spPr>
          <a:xfrm>
            <a:off x="685800" y="457200"/>
            <a:ext cx="4191000" cy="914400"/>
          </a:xfrm>
        </p:spPr>
        <p:txBody>
          <a:bodyPr/>
          <a:lstStyle/>
          <a:p>
            <a:pPr eaLnBrk="1" hangingPunct="1"/>
            <a:r>
              <a:rPr lang="en-US"/>
              <a:t>SQL Slammer</a:t>
            </a:r>
          </a:p>
        </p:txBody>
      </p:sp>
      <p:sp>
        <p:nvSpPr>
          <p:cNvPr id="209923" name="Rectangle 3"/>
          <p:cNvSpPr>
            <a:spLocks noGrp="1" noChangeArrowheads="1"/>
          </p:cNvSpPr>
          <p:nvPr>
            <p:ph type="body" idx="1"/>
          </p:nvPr>
        </p:nvSpPr>
        <p:spPr>
          <a:xfrm>
            <a:off x="381000" y="1752600"/>
            <a:ext cx="4953000" cy="4267200"/>
          </a:xfrm>
        </p:spPr>
        <p:txBody>
          <a:bodyPr/>
          <a:lstStyle/>
          <a:p>
            <a:pPr eaLnBrk="1" hangingPunct="1">
              <a:lnSpc>
                <a:spcPct val="85000"/>
              </a:lnSpc>
              <a:spcAft>
                <a:spcPts val="1200"/>
              </a:spcAft>
            </a:pPr>
            <a:r>
              <a:rPr lang="en-US" sz="2800"/>
              <a:t>Infected </a:t>
            </a:r>
            <a:r>
              <a:rPr lang="en-US" sz="2800" b="1">
                <a:solidFill>
                  <a:srgbClr val="FF0000"/>
                </a:solidFill>
              </a:rPr>
              <a:t>75,000 systems</a:t>
            </a:r>
            <a:r>
              <a:rPr lang="en-US" sz="2800"/>
              <a:t> </a:t>
            </a:r>
            <a:r>
              <a:rPr lang="en-US" sz="2800" b="1">
                <a:solidFill>
                  <a:srgbClr val="FF0000"/>
                </a:solidFill>
              </a:rPr>
              <a:t>in 10 minutes!</a:t>
            </a:r>
            <a:endParaRPr lang="en-US" sz="2800" b="1">
              <a:solidFill>
                <a:schemeClr val="accent2"/>
              </a:solidFill>
            </a:endParaRPr>
          </a:p>
          <a:p>
            <a:pPr eaLnBrk="1" hangingPunct="1">
              <a:lnSpc>
                <a:spcPct val="85000"/>
              </a:lnSpc>
              <a:spcAft>
                <a:spcPts val="1200"/>
              </a:spcAft>
            </a:pPr>
            <a:r>
              <a:rPr lang="en-US" sz="2800"/>
              <a:t>At its peak, infections doubled every 8.5 seconds</a:t>
            </a:r>
          </a:p>
          <a:p>
            <a:pPr eaLnBrk="1" hangingPunct="1">
              <a:lnSpc>
                <a:spcPct val="85000"/>
              </a:lnSpc>
              <a:spcAft>
                <a:spcPts val="1200"/>
              </a:spcAft>
            </a:pPr>
            <a:r>
              <a:rPr lang="en-US" sz="2800"/>
              <a:t>Spread “too fast”…</a:t>
            </a:r>
          </a:p>
          <a:p>
            <a:pPr eaLnBrk="1" hangingPunct="1">
              <a:lnSpc>
                <a:spcPct val="85000"/>
              </a:lnSpc>
              <a:spcAft>
                <a:spcPts val="1200"/>
              </a:spcAft>
            </a:pPr>
            <a:r>
              <a:rPr lang="en-US" sz="2800"/>
              <a:t>…so it “burned out” available bandwidth</a:t>
            </a:r>
          </a:p>
        </p:txBody>
      </p:sp>
      <p:pic>
        <p:nvPicPr>
          <p:cNvPr id="70661" name="Picture 6" descr="sapphire5min.gif                                               0007DDCBMacintosh HD                   B7464D7A:"/>
          <p:cNvPicPr>
            <a:picLocks noChangeAspect="1" noChangeArrowheads="1"/>
          </p:cNvPicPr>
          <p:nvPr/>
        </p:nvPicPr>
        <p:blipFill>
          <a:blip r:embed="rId2"/>
          <a:srcRect/>
          <a:stretch>
            <a:fillRect/>
          </a:stretch>
        </p:blipFill>
        <p:spPr bwMode="auto">
          <a:xfrm>
            <a:off x="5410200" y="3490913"/>
            <a:ext cx="3178175" cy="2605087"/>
          </a:xfrm>
          <a:prstGeom prst="rect">
            <a:avLst/>
          </a:prstGeom>
          <a:noFill/>
          <a:ln w="9525">
            <a:noFill/>
            <a:miter lim="800000"/>
            <a:headEnd/>
            <a:tailEnd/>
          </a:ln>
        </p:spPr>
      </p:pic>
      <p:pic>
        <p:nvPicPr>
          <p:cNvPr id="70662" name="Picture 7" descr="newsapphire12hr.gif                                            0007DDCBMacintosh HD                   B7464D7A:"/>
          <p:cNvPicPr>
            <a:picLocks noChangeAspect="1" noChangeArrowheads="1"/>
          </p:cNvPicPr>
          <p:nvPr/>
        </p:nvPicPr>
        <p:blipFill>
          <a:blip r:embed="rId3"/>
          <a:srcRect/>
          <a:stretch>
            <a:fillRect/>
          </a:stretch>
        </p:blipFill>
        <p:spPr bwMode="auto">
          <a:xfrm>
            <a:off x="5486400" y="514350"/>
            <a:ext cx="3276600" cy="2686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Effect transition="in" filter="box(out)">
                                      <p:cBhvr>
                                        <p:cTn id="7" dur="500"/>
                                        <p:tgtEl>
                                          <p:spTgt spid="209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9923">
                                            <p:txEl>
                                              <p:pRg st="1" end="1"/>
                                            </p:txEl>
                                          </p:spTgt>
                                        </p:tgtEl>
                                        <p:attrNameLst>
                                          <p:attrName>style.visibility</p:attrName>
                                        </p:attrNameLst>
                                      </p:cBhvr>
                                      <p:to>
                                        <p:strVal val="visible"/>
                                      </p:to>
                                    </p:set>
                                    <p:animEffect transition="in" filter="box(out)">
                                      <p:cBhvr>
                                        <p:cTn id="12" dur="500"/>
                                        <p:tgtEl>
                                          <p:spTgt spid="209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09923">
                                            <p:txEl>
                                              <p:pRg st="2" end="2"/>
                                            </p:txEl>
                                          </p:spTgt>
                                        </p:tgtEl>
                                        <p:attrNameLst>
                                          <p:attrName>style.visibility</p:attrName>
                                        </p:attrNameLst>
                                      </p:cBhvr>
                                      <p:to>
                                        <p:strVal val="visible"/>
                                      </p:to>
                                    </p:set>
                                    <p:animEffect transition="in" filter="box(out)">
                                      <p:cBhvr>
                                        <p:cTn id="17" dur="500"/>
                                        <p:tgtEl>
                                          <p:spTgt spid="209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09923">
                                            <p:txEl>
                                              <p:pRg st="3" end="3"/>
                                            </p:txEl>
                                          </p:spTgt>
                                        </p:tgtEl>
                                        <p:attrNameLst>
                                          <p:attrName>style.visibility</p:attrName>
                                        </p:attrNameLst>
                                      </p:cBhvr>
                                      <p:to>
                                        <p:strVal val="visible"/>
                                      </p:to>
                                    </p:set>
                                    <p:animEffect transition="in" filter="box(out)">
                                      <p:cBhvr>
                                        <p:cTn id="22" dur="500"/>
                                        <p:tgtEl>
                                          <p:spTgt spid="209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DD12CEB1-8B05-5E4B-B7A2-28838F50F394}" type="slidenum">
              <a:rPr lang="en-US" smtClean="0">
                <a:latin typeface="Times New Roman" charset="0"/>
              </a:rPr>
              <a:pPr/>
              <a:t>54</a:t>
            </a:fld>
            <a:endParaRPr lang="en-US" smtClean="0">
              <a:latin typeface="Times New Roman" charset="0"/>
            </a:endParaRPr>
          </a:p>
        </p:txBody>
      </p:sp>
      <p:sp>
        <p:nvSpPr>
          <p:cNvPr id="71683" name="Rectangle 2"/>
          <p:cNvSpPr>
            <a:spLocks noGrp="1" noChangeArrowheads="1"/>
          </p:cNvSpPr>
          <p:nvPr>
            <p:ph type="title"/>
          </p:nvPr>
        </p:nvSpPr>
        <p:spPr>
          <a:xfrm>
            <a:off x="457200" y="457200"/>
            <a:ext cx="8229600" cy="1219200"/>
          </a:xfrm>
        </p:spPr>
        <p:txBody>
          <a:bodyPr/>
          <a:lstStyle/>
          <a:p>
            <a:pPr eaLnBrk="1" hangingPunct="1"/>
            <a:r>
              <a:rPr lang="en-US"/>
              <a:t>Why was Slammer Successful?</a:t>
            </a:r>
          </a:p>
        </p:txBody>
      </p:sp>
      <p:sp>
        <p:nvSpPr>
          <p:cNvPr id="354307" name="Rectangle 3"/>
          <p:cNvSpPr>
            <a:spLocks noGrp="1" noChangeArrowheads="1"/>
          </p:cNvSpPr>
          <p:nvPr>
            <p:ph type="body" idx="1"/>
          </p:nvPr>
        </p:nvSpPr>
        <p:spPr>
          <a:xfrm>
            <a:off x="609600" y="1828800"/>
            <a:ext cx="8001000" cy="4191000"/>
          </a:xfrm>
        </p:spPr>
        <p:txBody>
          <a:bodyPr/>
          <a:lstStyle/>
          <a:p>
            <a:pPr eaLnBrk="1" hangingPunct="1">
              <a:lnSpc>
                <a:spcPct val="90000"/>
              </a:lnSpc>
              <a:spcAft>
                <a:spcPts val="600"/>
              </a:spcAft>
            </a:pPr>
            <a:r>
              <a:rPr lang="en-US"/>
              <a:t>Worm size: </a:t>
            </a:r>
            <a:r>
              <a:rPr lang="en-US" b="1">
                <a:solidFill>
                  <a:schemeClr val="accent2"/>
                </a:solidFill>
              </a:rPr>
              <a:t>one 376-byte UDP packet</a:t>
            </a:r>
          </a:p>
          <a:p>
            <a:pPr eaLnBrk="1" hangingPunct="1">
              <a:lnSpc>
                <a:spcPct val="90000"/>
              </a:lnSpc>
              <a:spcAft>
                <a:spcPts val="600"/>
              </a:spcAft>
            </a:pPr>
            <a:r>
              <a:rPr lang="en-US"/>
              <a:t>Firewalls often let one packet thru</a:t>
            </a:r>
          </a:p>
          <a:p>
            <a:pPr lvl="1" eaLnBrk="1" hangingPunct="1">
              <a:lnSpc>
                <a:spcPct val="90000"/>
              </a:lnSpc>
              <a:spcAft>
                <a:spcPts val="600"/>
              </a:spcAft>
            </a:pPr>
            <a:r>
              <a:rPr lang="en-US"/>
              <a:t>Then monitor ongoing “connections”</a:t>
            </a:r>
          </a:p>
          <a:p>
            <a:pPr eaLnBrk="1" hangingPunct="1">
              <a:lnSpc>
                <a:spcPct val="90000"/>
              </a:lnSpc>
              <a:spcAft>
                <a:spcPts val="600"/>
              </a:spcAft>
            </a:pPr>
            <a:r>
              <a:rPr lang="en-US"/>
              <a:t>Expectation was that much more data required for an attack</a:t>
            </a:r>
          </a:p>
          <a:p>
            <a:pPr lvl="1" eaLnBrk="1" hangingPunct="1">
              <a:lnSpc>
                <a:spcPct val="90000"/>
              </a:lnSpc>
              <a:spcAft>
                <a:spcPts val="600"/>
              </a:spcAft>
            </a:pPr>
            <a:r>
              <a:rPr lang="en-US"/>
              <a:t>So no need to worry about 1 small packet</a:t>
            </a:r>
          </a:p>
          <a:p>
            <a:pPr eaLnBrk="1" hangingPunct="1">
              <a:lnSpc>
                <a:spcPct val="90000"/>
              </a:lnSpc>
              <a:spcAft>
                <a:spcPts val="600"/>
              </a:spcAft>
            </a:pPr>
            <a:r>
              <a:rPr lang="en-US"/>
              <a:t>Slammer defied “experts”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54307">
                                            <p:txEl>
                                              <p:pRg st="0" end="0"/>
                                            </p:txEl>
                                          </p:spTgt>
                                        </p:tgtEl>
                                        <p:attrNameLst>
                                          <p:attrName>style.visibility</p:attrName>
                                        </p:attrNameLst>
                                      </p:cBhvr>
                                      <p:to>
                                        <p:strVal val="visible"/>
                                      </p:to>
                                    </p:set>
                                    <p:animEffect transition="in" filter="box(out)">
                                      <p:cBhvr>
                                        <p:cTn id="7" dur="500"/>
                                        <p:tgtEl>
                                          <p:spTgt spid="3543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54307">
                                            <p:txEl>
                                              <p:pRg st="1" end="1"/>
                                            </p:txEl>
                                          </p:spTgt>
                                        </p:tgtEl>
                                        <p:attrNameLst>
                                          <p:attrName>style.visibility</p:attrName>
                                        </p:attrNameLst>
                                      </p:cBhvr>
                                      <p:to>
                                        <p:strVal val="visible"/>
                                      </p:to>
                                    </p:set>
                                    <p:animEffect transition="in" filter="box(out)">
                                      <p:cBhvr>
                                        <p:cTn id="12" dur="500"/>
                                        <p:tgtEl>
                                          <p:spTgt spid="354307">
                                            <p:txEl>
                                              <p:pRg st="1" end="1"/>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354307">
                                            <p:txEl>
                                              <p:pRg st="2" end="2"/>
                                            </p:txEl>
                                          </p:spTgt>
                                        </p:tgtEl>
                                        <p:attrNameLst>
                                          <p:attrName>style.visibility</p:attrName>
                                        </p:attrNameLst>
                                      </p:cBhvr>
                                      <p:to>
                                        <p:strVal val="visible"/>
                                      </p:to>
                                    </p:set>
                                    <p:animEffect transition="in" filter="box(out)">
                                      <p:cBhvr>
                                        <p:cTn id="15" dur="500"/>
                                        <p:tgtEl>
                                          <p:spTgt spid="35430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354307">
                                            <p:txEl>
                                              <p:pRg st="3" end="3"/>
                                            </p:txEl>
                                          </p:spTgt>
                                        </p:tgtEl>
                                        <p:attrNameLst>
                                          <p:attrName>style.visibility</p:attrName>
                                        </p:attrNameLst>
                                      </p:cBhvr>
                                      <p:to>
                                        <p:strVal val="visible"/>
                                      </p:to>
                                    </p:set>
                                    <p:animEffect transition="in" filter="box(out)">
                                      <p:cBhvr>
                                        <p:cTn id="20" dur="500"/>
                                        <p:tgtEl>
                                          <p:spTgt spid="354307">
                                            <p:txEl>
                                              <p:pRg st="3" end="3"/>
                                            </p:txEl>
                                          </p:spTgt>
                                        </p:tgtEl>
                                      </p:cBhvr>
                                    </p:animEffect>
                                  </p:childTnLst>
                                </p:cTn>
                              </p:par>
                              <p:par>
                                <p:cTn id="21" presetID="4" presetClass="entr" presetSubtype="32" fill="hold" grpId="0" nodeType="withEffect">
                                  <p:stCondLst>
                                    <p:cond delay="0"/>
                                  </p:stCondLst>
                                  <p:childTnLst>
                                    <p:set>
                                      <p:cBhvr>
                                        <p:cTn id="22" dur="1" fill="hold">
                                          <p:stCondLst>
                                            <p:cond delay="0"/>
                                          </p:stCondLst>
                                        </p:cTn>
                                        <p:tgtEl>
                                          <p:spTgt spid="354307">
                                            <p:txEl>
                                              <p:pRg st="4" end="4"/>
                                            </p:txEl>
                                          </p:spTgt>
                                        </p:tgtEl>
                                        <p:attrNameLst>
                                          <p:attrName>style.visibility</p:attrName>
                                        </p:attrNameLst>
                                      </p:cBhvr>
                                      <p:to>
                                        <p:strVal val="visible"/>
                                      </p:to>
                                    </p:set>
                                    <p:animEffect transition="in" filter="box(out)">
                                      <p:cBhvr>
                                        <p:cTn id="23" dur="500"/>
                                        <p:tgtEl>
                                          <p:spTgt spid="35430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354307">
                                            <p:txEl>
                                              <p:pRg st="5" end="5"/>
                                            </p:txEl>
                                          </p:spTgt>
                                        </p:tgtEl>
                                        <p:attrNameLst>
                                          <p:attrName>style.visibility</p:attrName>
                                        </p:attrNameLst>
                                      </p:cBhvr>
                                      <p:to>
                                        <p:strVal val="visible"/>
                                      </p:to>
                                    </p:set>
                                    <p:animEffect transition="in" filter="box(out)">
                                      <p:cBhvr>
                                        <p:cTn id="28" dur="500"/>
                                        <p:tgtEl>
                                          <p:spTgt spid="3543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0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B2A421C4-DB89-3641-AFE9-C65CBD37607F}" type="slidenum">
              <a:rPr lang="en-US" smtClean="0">
                <a:latin typeface="Times New Roman" charset="0"/>
              </a:rPr>
              <a:pPr/>
              <a:t>55</a:t>
            </a:fld>
            <a:endParaRPr lang="en-US" smtClean="0">
              <a:latin typeface="Times New Roman" charset="0"/>
            </a:endParaRPr>
          </a:p>
        </p:txBody>
      </p:sp>
      <p:sp>
        <p:nvSpPr>
          <p:cNvPr id="72707" name="Rectangle 2"/>
          <p:cNvSpPr>
            <a:spLocks noGrp="1" noChangeArrowheads="1"/>
          </p:cNvSpPr>
          <p:nvPr>
            <p:ph type="title"/>
          </p:nvPr>
        </p:nvSpPr>
        <p:spPr>
          <a:xfrm>
            <a:off x="685800" y="533400"/>
            <a:ext cx="7772400" cy="1143000"/>
          </a:xfrm>
        </p:spPr>
        <p:txBody>
          <a:bodyPr/>
          <a:lstStyle/>
          <a:p>
            <a:pPr eaLnBrk="1" hangingPunct="1"/>
            <a:r>
              <a:rPr lang="en-US"/>
              <a:t>Trojan Horse Example</a:t>
            </a:r>
          </a:p>
        </p:txBody>
      </p:sp>
      <p:sp>
        <p:nvSpPr>
          <p:cNvPr id="539651" name="Rectangle 3"/>
          <p:cNvSpPr>
            <a:spLocks noGrp="1" noChangeArrowheads="1"/>
          </p:cNvSpPr>
          <p:nvPr>
            <p:ph type="body" idx="1"/>
          </p:nvPr>
        </p:nvSpPr>
        <p:spPr>
          <a:xfrm>
            <a:off x="685800" y="1905000"/>
            <a:ext cx="6172200" cy="1905000"/>
          </a:xfrm>
        </p:spPr>
        <p:txBody>
          <a:bodyPr/>
          <a:lstStyle/>
          <a:p>
            <a:pPr eaLnBrk="1" hangingPunct="1">
              <a:spcAft>
                <a:spcPts val="600"/>
              </a:spcAft>
            </a:pPr>
            <a:r>
              <a:rPr lang="en-US" sz="2800"/>
              <a:t>Trojan: unexpected functionality</a:t>
            </a:r>
          </a:p>
          <a:p>
            <a:pPr eaLnBrk="1" hangingPunct="1">
              <a:spcAft>
                <a:spcPts val="600"/>
              </a:spcAft>
            </a:pPr>
            <a:r>
              <a:rPr lang="en-US" sz="2800"/>
              <a:t>Prototype trojan for the Mac </a:t>
            </a:r>
          </a:p>
          <a:p>
            <a:pPr eaLnBrk="1" hangingPunct="1">
              <a:spcAft>
                <a:spcPts val="600"/>
              </a:spcAft>
            </a:pPr>
            <a:r>
              <a:rPr lang="en-US" sz="2800"/>
              <a:t>File icon for </a:t>
            </a:r>
            <a:r>
              <a:rPr lang="en-US" sz="2800">
                <a:latin typeface="Times-Roman" charset="0"/>
              </a:rPr>
              <a:t>freeMusic.mp3</a:t>
            </a:r>
            <a:r>
              <a:rPr lang="en-US" sz="2800"/>
              <a:t>: </a:t>
            </a:r>
          </a:p>
        </p:txBody>
      </p:sp>
      <p:sp>
        <p:nvSpPr>
          <p:cNvPr id="539654" name="Rectangle 6"/>
          <p:cNvSpPr>
            <a:spLocks noChangeArrowheads="1"/>
          </p:cNvSpPr>
          <p:nvPr/>
        </p:nvSpPr>
        <p:spPr bwMode="auto">
          <a:xfrm>
            <a:off x="685800" y="3657600"/>
            <a:ext cx="8001000" cy="2514600"/>
          </a:xfrm>
          <a:prstGeom prst="rect">
            <a:avLst/>
          </a:prstGeom>
          <a:noFill/>
          <a:ln w="9525">
            <a:noFill/>
            <a:miter lim="800000"/>
            <a:headEnd/>
            <a:tailEnd/>
          </a:ln>
        </p:spPr>
        <p:txBody>
          <a:bodyPr>
            <a:prstTxWarp prst="textNoShape">
              <a:avLst/>
            </a:prstTxWarp>
          </a:bodyPr>
          <a:lstStyle/>
          <a:p>
            <a:pPr marL="342900" indent="-342900">
              <a:spcBef>
                <a:spcPct val="20000"/>
              </a:spcBef>
              <a:spcAft>
                <a:spcPts val="600"/>
              </a:spcAft>
              <a:buClr>
                <a:schemeClr val="accent2"/>
              </a:buClr>
              <a:buSzPct val="75000"/>
              <a:buFont typeface="Wingdings" charset="2"/>
              <a:buChar char="q"/>
            </a:pPr>
            <a:r>
              <a:rPr lang="en-US" sz="2800"/>
              <a:t>For a real mp3, double click on icon</a:t>
            </a:r>
          </a:p>
          <a:p>
            <a:pPr marL="742950" lvl="1" indent="-285750">
              <a:spcBef>
                <a:spcPct val="20000"/>
              </a:spcBef>
              <a:spcAft>
                <a:spcPts val="600"/>
              </a:spcAft>
              <a:buClr>
                <a:schemeClr val="accent2"/>
              </a:buClr>
              <a:buSzPct val="95000"/>
              <a:buFontTx/>
              <a:buChar char="o"/>
            </a:pPr>
            <a:r>
              <a:rPr lang="en-US">
                <a:ea typeface="ＭＳ Ｐゴシック" charset="-128"/>
                <a:cs typeface="ＭＳ Ｐゴシック" charset="-128"/>
              </a:rPr>
              <a:t>iTunes opens</a:t>
            </a:r>
          </a:p>
          <a:p>
            <a:pPr marL="742950" lvl="1" indent="-285750">
              <a:spcBef>
                <a:spcPct val="20000"/>
              </a:spcBef>
              <a:spcAft>
                <a:spcPts val="600"/>
              </a:spcAft>
              <a:buClr>
                <a:schemeClr val="accent2"/>
              </a:buClr>
              <a:buSzPct val="95000"/>
              <a:buFontTx/>
              <a:buChar char="o"/>
            </a:pPr>
            <a:r>
              <a:rPr lang="en-US">
                <a:ea typeface="ＭＳ Ｐゴシック" charset="-128"/>
                <a:cs typeface="ＭＳ Ｐゴシック" charset="-128"/>
              </a:rPr>
              <a:t>Music in mp3 file plays</a:t>
            </a:r>
          </a:p>
          <a:p>
            <a:pPr marL="342900" indent="-342900">
              <a:spcBef>
                <a:spcPct val="20000"/>
              </a:spcBef>
              <a:spcAft>
                <a:spcPts val="600"/>
              </a:spcAft>
              <a:buClr>
                <a:schemeClr val="accent2"/>
              </a:buClr>
              <a:buSzPct val="75000"/>
              <a:buFont typeface="Wingdings" charset="2"/>
              <a:buChar char="q"/>
            </a:pPr>
            <a:r>
              <a:rPr lang="en-US" sz="2800"/>
              <a:t>But for </a:t>
            </a:r>
            <a:r>
              <a:rPr lang="en-US" sz="2800">
                <a:latin typeface="Times-Roman" charset="0"/>
              </a:rPr>
              <a:t>freeMusic.mp3</a:t>
            </a:r>
            <a:r>
              <a:rPr lang="en-US" sz="2800"/>
              <a:t>, unexpected results…</a:t>
            </a:r>
          </a:p>
        </p:txBody>
      </p:sp>
      <p:pic>
        <p:nvPicPr>
          <p:cNvPr id="72710" name="Picture 7" descr="freeMusic.tiff                                                 000EFA5AMacintosh HD                   BC93A1CC:"/>
          <p:cNvPicPr>
            <a:picLocks noChangeAspect="1" noChangeArrowheads="1"/>
          </p:cNvPicPr>
          <p:nvPr/>
        </p:nvPicPr>
        <p:blipFill>
          <a:blip r:embed="rId2"/>
          <a:srcRect/>
          <a:stretch>
            <a:fillRect/>
          </a:stretch>
        </p:blipFill>
        <p:spPr bwMode="auto">
          <a:xfrm>
            <a:off x="6604000" y="2971800"/>
            <a:ext cx="1397000" cy="812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03422256" presetClass="entr" presetSubtype="2" fill="hold" grpId="0" nodeType="clickEffect">
                                  <p:stCondLst>
                                    <p:cond delay="0"/>
                                  </p:stCondLst>
                                  <p:childTnLst>
                                    <p:set>
                                      <p:cBhvr>
                                        <p:cTn id="6" dur="1" fill="hold">
                                          <p:stCondLst>
                                            <p:cond delay="499"/>
                                          </p:stCondLst>
                                        </p:cTn>
                                        <p:tgtEl>
                                          <p:spTgt spid="539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03422256" presetClass="entr" presetSubtype="2" fill="hold" grpId="0" nodeType="clickEffect">
                                  <p:stCondLst>
                                    <p:cond delay="0"/>
                                  </p:stCondLst>
                                  <p:childTnLst>
                                    <p:set>
                                      <p:cBhvr>
                                        <p:cTn id="10" dur="1" fill="hold">
                                          <p:stCondLst>
                                            <p:cond delay="499"/>
                                          </p:stCondLst>
                                        </p:cTn>
                                        <p:tgtEl>
                                          <p:spTgt spid="539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03422256" presetClass="entr" presetSubtype="2" fill="hold" grpId="0" nodeType="clickEffect">
                                  <p:stCondLst>
                                    <p:cond delay="0"/>
                                  </p:stCondLst>
                                  <p:childTnLst>
                                    <p:set>
                                      <p:cBhvr>
                                        <p:cTn id="14" dur="1" fill="hold">
                                          <p:stCondLst>
                                            <p:cond delay="499"/>
                                          </p:stCondLst>
                                        </p:cTn>
                                        <p:tgtEl>
                                          <p:spTgt spid="539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03422256" presetClass="entr" presetSubtype="0" fill="hold" grpId="0" nodeType="clickEffect">
                                  <p:stCondLst>
                                    <p:cond delay="0"/>
                                  </p:stCondLst>
                                  <p:childTnLst>
                                    <p:set>
                                      <p:cBhvr>
                                        <p:cTn id="18" dur="1" fill="hold">
                                          <p:stCondLst>
                                            <p:cond delay="499"/>
                                          </p:stCondLst>
                                        </p:cTn>
                                        <p:tgtEl>
                                          <p:spTgt spid="539654">
                                            <p:txEl>
                                              <p:pRg st="0" end="0"/>
                                            </p:txEl>
                                          </p:spTgt>
                                        </p:tgtEl>
                                        <p:attrNameLst>
                                          <p:attrName>style.visibility</p:attrName>
                                        </p:attrNameLst>
                                      </p:cBhvr>
                                      <p:to>
                                        <p:strVal val="visible"/>
                                      </p:to>
                                    </p:set>
                                  </p:childTnLst>
                                </p:cTn>
                              </p:par>
                              <p:par>
                                <p:cTn id="19" presetID="603422256" presetClass="entr" presetSubtype="0" fill="hold" grpId="0" nodeType="withEffect">
                                  <p:stCondLst>
                                    <p:cond delay="0"/>
                                  </p:stCondLst>
                                  <p:childTnLst>
                                    <p:set>
                                      <p:cBhvr>
                                        <p:cTn id="20" dur="1" fill="hold">
                                          <p:stCondLst>
                                            <p:cond delay="499"/>
                                          </p:stCondLst>
                                        </p:cTn>
                                        <p:tgtEl>
                                          <p:spTgt spid="539654">
                                            <p:txEl>
                                              <p:pRg st="1" end="1"/>
                                            </p:txEl>
                                          </p:spTgt>
                                        </p:tgtEl>
                                        <p:attrNameLst>
                                          <p:attrName>style.visibility</p:attrName>
                                        </p:attrNameLst>
                                      </p:cBhvr>
                                      <p:to>
                                        <p:strVal val="visible"/>
                                      </p:to>
                                    </p:set>
                                  </p:childTnLst>
                                </p:cTn>
                              </p:par>
                              <p:par>
                                <p:cTn id="21" presetID="603422256" presetClass="entr" presetSubtype="0" fill="hold" grpId="0" nodeType="withEffect">
                                  <p:stCondLst>
                                    <p:cond delay="0"/>
                                  </p:stCondLst>
                                  <p:childTnLst>
                                    <p:set>
                                      <p:cBhvr>
                                        <p:cTn id="22" dur="1" fill="hold">
                                          <p:stCondLst>
                                            <p:cond delay="499"/>
                                          </p:stCondLst>
                                        </p:cTn>
                                        <p:tgtEl>
                                          <p:spTgt spid="53965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03422256" presetClass="entr" presetSubtype="0" fill="hold" grpId="0" nodeType="clickEffect">
                                  <p:stCondLst>
                                    <p:cond delay="0"/>
                                  </p:stCondLst>
                                  <p:childTnLst>
                                    <p:set>
                                      <p:cBhvr>
                                        <p:cTn id="26" dur="1" fill="hold">
                                          <p:stCondLst>
                                            <p:cond delay="499"/>
                                          </p:stCondLst>
                                        </p:cTn>
                                        <p:tgtEl>
                                          <p:spTgt spid="5396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build="p" autoUpdateAnimBg="0"/>
      <p:bldP spid="539654"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D88A60E3-6688-ED48-B2CE-A63EF110C91F}" type="slidenum">
              <a:rPr lang="en-US" smtClean="0">
                <a:latin typeface="Times New Roman" charset="0"/>
              </a:rPr>
              <a:pPr/>
              <a:t>56</a:t>
            </a:fld>
            <a:endParaRPr lang="en-US" smtClean="0">
              <a:latin typeface="Times New Roman" charset="0"/>
            </a:endParaRPr>
          </a:p>
        </p:txBody>
      </p:sp>
      <p:sp>
        <p:nvSpPr>
          <p:cNvPr id="73731" name="Rectangle 2"/>
          <p:cNvSpPr>
            <a:spLocks noGrp="1" noChangeArrowheads="1"/>
          </p:cNvSpPr>
          <p:nvPr>
            <p:ph type="title"/>
          </p:nvPr>
        </p:nvSpPr>
        <p:spPr>
          <a:xfrm>
            <a:off x="685800" y="457200"/>
            <a:ext cx="7772400" cy="1143000"/>
          </a:xfrm>
        </p:spPr>
        <p:txBody>
          <a:bodyPr/>
          <a:lstStyle/>
          <a:p>
            <a:pPr eaLnBrk="1" hangingPunct="1"/>
            <a:r>
              <a:rPr lang="en-US" dirty="0" smtClean="0"/>
              <a:t>Mac Trojan</a:t>
            </a:r>
            <a:endParaRPr lang="en-US" dirty="0"/>
          </a:p>
        </p:txBody>
      </p:sp>
      <p:sp>
        <p:nvSpPr>
          <p:cNvPr id="540675" name="Rectangle 3"/>
          <p:cNvSpPr>
            <a:spLocks noGrp="1" noChangeArrowheads="1"/>
          </p:cNvSpPr>
          <p:nvPr>
            <p:ph type="body" idx="1"/>
          </p:nvPr>
        </p:nvSpPr>
        <p:spPr>
          <a:xfrm>
            <a:off x="685800" y="1752600"/>
            <a:ext cx="7772400" cy="2514600"/>
          </a:xfrm>
        </p:spPr>
        <p:txBody>
          <a:bodyPr/>
          <a:lstStyle/>
          <a:p>
            <a:pPr eaLnBrk="1" hangingPunct="1">
              <a:spcAft>
                <a:spcPts val="600"/>
              </a:spcAft>
            </a:pPr>
            <a:r>
              <a:rPr lang="en-US"/>
              <a:t>Double click on </a:t>
            </a:r>
            <a:r>
              <a:rPr lang="en-US">
                <a:latin typeface="Times-Roman" charset="0"/>
              </a:rPr>
              <a:t>freeMusic.mp3</a:t>
            </a:r>
            <a:endParaRPr lang="en-US"/>
          </a:p>
          <a:p>
            <a:pPr lvl="1" eaLnBrk="1" hangingPunct="1">
              <a:spcAft>
                <a:spcPts val="600"/>
              </a:spcAft>
            </a:pPr>
            <a:r>
              <a:rPr lang="en-US"/>
              <a:t>iTunes opens (expected)</a:t>
            </a:r>
          </a:p>
          <a:p>
            <a:pPr lvl="1" eaLnBrk="1" hangingPunct="1">
              <a:spcAft>
                <a:spcPts val="600"/>
              </a:spcAft>
            </a:pPr>
            <a:r>
              <a:rPr lang="en-US"/>
              <a:t>“Wild Laugh” (not expected)</a:t>
            </a:r>
          </a:p>
          <a:p>
            <a:pPr lvl="1" eaLnBrk="1" hangingPunct="1">
              <a:spcAft>
                <a:spcPts val="600"/>
              </a:spcAft>
            </a:pPr>
            <a:r>
              <a:rPr lang="en-US"/>
              <a:t>Message box (not expected) </a:t>
            </a:r>
          </a:p>
        </p:txBody>
      </p:sp>
      <p:pic>
        <p:nvPicPr>
          <p:cNvPr id="73733" name="Picture 5" descr="window.tiff                                                    000EFA5AMacintosh HD                   BC93A1CC:"/>
          <p:cNvPicPr>
            <a:picLocks noChangeAspect="1" noChangeArrowheads="1"/>
          </p:cNvPicPr>
          <p:nvPr/>
        </p:nvPicPr>
        <p:blipFill>
          <a:blip r:embed="rId2"/>
          <a:srcRect/>
          <a:stretch>
            <a:fillRect/>
          </a:stretch>
        </p:blipFill>
        <p:spPr bwMode="auto">
          <a:xfrm>
            <a:off x="1219200" y="4241800"/>
            <a:ext cx="6019800" cy="1854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animEffect transition="in" filter="checkerboard(across)">
                                      <p:cBhvr>
                                        <p:cTn id="7" dur="500"/>
                                        <p:tgtEl>
                                          <p:spTgt spid="540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0675">
                                            <p:txEl>
                                              <p:pRg st="1" end="1"/>
                                            </p:txEl>
                                          </p:spTgt>
                                        </p:tgtEl>
                                        <p:attrNameLst>
                                          <p:attrName>style.visibility</p:attrName>
                                        </p:attrNameLst>
                                      </p:cBhvr>
                                      <p:to>
                                        <p:strVal val="visible"/>
                                      </p:to>
                                    </p:set>
                                    <p:animEffect transition="in" filter="checkerboard(across)">
                                      <p:cBhvr>
                                        <p:cTn id="12" dur="500"/>
                                        <p:tgtEl>
                                          <p:spTgt spid="540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40675">
                                            <p:txEl>
                                              <p:pRg st="2" end="2"/>
                                            </p:txEl>
                                          </p:spTgt>
                                        </p:tgtEl>
                                        <p:attrNameLst>
                                          <p:attrName>style.visibility</p:attrName>
                                        </p:attrNameLst>
                                      </p:cBhvr>
                                      <p:to>
                                        <p:strVal val="visible"/>
                                      </p:to>
                                    </p:set>
                                    <p:animEffect transition="in" filter="checkerboard(across)">
                                      <p:cBhvr>
                                        <p:cTn id="17" dur="500"/>
                                        <p:tgtEl>
                                          <p:spTgt spid="540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40675">
                                            <p:txEl>
                                              <p:pRg st="3" end="3"/>
                                            </p:txEl>
                                          </p:spTgt>
                                        </p:tgtEl>
                                        <p:attrNameLst>
                                          <p:attrName>style.visibility</p:attrName>
                                        </p:attrNameLst>
                                      </p:cBhvr>
                                      <p:to>
                                        <p:strVal val="visible"/>
                                      </p:to>
                                    </p:set>
                                    <p:animEffect transition="in" filter="checkerboard(across)">
                                      <p:cBhvr>
                                        <p:cTn id="22" dur="500"/>
                                        <p:tgtEl>
                                          <p:spTgt spid="540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p" bldLvl="2"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5DC2AA3F-4B97-294E-AE19-6BB86CC3FA9E}" type="slidenum">
              <a:rPr lang="en-US" smtClean="0">
                <a:latin typeface="Times New Roman" charset="0"/>
              </a:rPr>
              <a:pPr/>
              <a:t>57</a:t>
            </a:fld>
            <a:endParaRPr lang="en-US" smtClean="0">
              <a:latin typeface="Times New Roman" charset="0"/>
            </a:endParaRPr>
          </a:p>
        </p:txBody>
      </p:sp>
      <p:sp>
        <p:nvSpPr>
          <p:cNvPr id="74755" name="Rectangle 2"/>
          <p:cNvSpPr>
            <a:spLocks noGrp="1" noChangeArrowheads="1"/>
          </p:cNvSpPr>
          <p:nvPr>
            <p:ph type="title"/>
          </p:nvPr>
        </p:nvSpPr>
        <p:spPr>
          <a:xfrm>
            <a:off x="685800" y="152400"/>
            <a:ext cx="7772400" cy="1143000"/>
          </a:xfrm>
        </p:spPr>
        <p:txBody>
          <a:bodyPr/>
          <a:lstStyle/>
          <a:p>
            <a:pPr eaLnBrk="1" hangingPunct="1"/>
            <a:r>
              <a:rPr lang="en-US" dirty="0" smtClean="0"/>
              <a:t>Trojan Example</a:t>
            </a:r>
            <a:endParaRPr lang="en-US" dirty="0"/>
          </a:p>
        </p:txBody>
      </p:sp>
      <p:sp>
        <p:nvSpPr>
          <p:cNvPr id="541699" name="Rectangle 3"/>
          <p:cNvSpPr>
            <a:spLocks noGrp="1" noChangeArrowheads="1"/>
          </p:cNvSpPr>
          <p:nvPr>
            <p:ph type="body" idx="1"/>
          </p:nvPr>
        </p:nvSpPr>
        <p:spPr>
          <a:xfrm>
            <a:off x="685800" y="1295400"/>
            <a:ext cx="7696200" cy="1143000"/>
          </a:xfrm>
        </p:spPr>
        <p:txBody>
          <a:bodyPr/>
          <a:lstStyle/>
          <a:p>
            <a:pPr eaLnBrk="1" hangingPunct="1">
              <a:lnSpc>
                <a:spcPct val="90000"/>
              </a:lnSpc>
              <a:spcAft>
                <a:spcPts val="600"/>
              </a:spcAft>
            </a:pPr>
            <a:r>
              <a:rPr lang="en-US" sz="2800" dirty="0"/>
              <a:t>How does </a:t>
            </a:r>
            <a:r>
              <a:rPr lang="en-US" sz="2800" dirty="0">
                <a:latin typeface="Times-Roman" charset="0"/>
              </a:rPr>
              <a:t>freeMusic.mp3</a:t>
            </a:r>
            <a:r>
              <a:rPr lang="en-US" sz="2800" dirty="0"/>
              <a:t> </a:t>
            </a:r>
            <a:r>
              <a:rPr lang="en-US" sz="2800" dirty="0" err="1"/>
              <a:t>trojan</a:t>
            </a:r>
            <a:r>
              <a:rPr lang="en-US" sz="2800" dirty="0"/>
              <a:t> work?</a:t>
            </a:r>
          </a:p>
          <a:p>
            <a:pPr eaLnBrk="1" hangingPunct="1">
              <a:lnSpc>
                <a:spcPct val="90000"/>
              </a:lnSpc>
              <a:spcAft>
                <a:spcPts val="600"/>
              </a:spcAft>
            </a:pPr>
            <a:r>
              <a:rPr lang="en-US" sz="2800" dirty="0"/>
              <a:t>This “mp3” is an application, not </a:t>
            </a:r>
            <a:r>
              <a:rPr lang="en-US" sz="2800" dirty="0" smtClean="0"/>
              <a:t>data</a:t>
            </a:r>
            <a:endParaRPr lang="en-US" sz="2800" dirty="0"/>
          </a:p>
        </p:txBody>
      </p:sp>
      <p:sp>
        <p:nvSpPr>
          <p:cNvPr id="541701" name="Rectangle 5"/>
          <p:cNvSpPr>
            <a:spLocks noChangeArrowheads="1"/>
          </p:cNvSpPr>
          <p:nvPr/>
        </p:nvSpPr>
        <p:spPr bwMode="auto">
          <a:xfrm>
            <a:off x="685800" y="4648200"/>
            <a:ext cx="7924800" cy="1600200"/>
          </a:xfrm>
          <a:prstGeom prst="rect">
            <a:avLst/>
          </a:prstGeom>
          <a:noFill/>
          <a:ln w="9525">
            <a:noFill/>
            <a:miter lim="800000"/>
            <a:headEnd/>
            <a:tailEnd/>
          </a:ln>
        </p:spPr>
        <p:txBody>
          <a:bodyPr>
            <a:prstTxWarp prst="textNoShape">
              <a:avLst/>
            </a:prstTxWarp>
          </a:bodyPr>
          <a:lstStyle/>
          <a:p>
            <a:pPr marL="342900" indent="-342900">
              <a:lnSpc>
                <a:spcPct val="90000"/>
              </a:lnSpc>
              <a:spcBef>
                <a:spcPct val="20000"/>
              </a:spcBef>
              <a:spcAft>
                <a:spcPts val="600"/>
              </a:spcAft>
              <a:buClr>
                <a:schemeClr val="accent2"/>
              </a:buClr>
              <a:buSzPct val="75000"/>
              <a:buFont typeface="Wingdings" charset="2"/>
              <a:buChar char="q"/>
            </a:pPr>
            <a:r>
              <a:rPr lang="en-US" sz="2800"/>
              <a:t>This trojan is harmless, but…</a:t>
            </a:r>
          </a:p>
          <a:p>
            <a:pPr marL="342900" indent="-342900">
              <a:lnSpc>
                <a:spcPct val="90000"/>
              </a:lnSpc>
              <a:spcBef>
                <a:spcPct val="20000"/>
              </a:spcBef>
              <a:spcAft>
                <a:spcPts val="600"/>
              </a:spcAft>
              <a:buClr>
                <a:schemeClr val="accent2"/>
              </a:buClr>
              <a:buSzPct val="75000"/>
              <a:buFont typeface="Wingdings" charset="2"/>
              <a:buChar char="q"/>
            </a:pPr>
            <a:r>
              <a:rPr lang="en-US" sz="2800"/>
              <a:t>…could have done anything user could do</a:t>
            </a:r>
          </a:p>
          <a:p>
            <a:pPr marL="742950" lvl="1" indent="-285750">
              <a:lnSpc>
                <a:spcPct val="90000"/>
              </a:lnSpc>
              <a:spcBef>
                <a:spcPct val="20000"/>
              </a:spcBef>
              <a:spcAft>
                <a:spcPts val="600"/>
              </a:spcAft>
              <a:buClr>
                <a:schemeClr val="accent2"/>
              </a:buClr>
              <a:buSzPct val="95000"/>
              <a:buFontTx/>
              <a:buChar char="o"/>
            </a:pPr>
            <a:r>
              <a:rPr lang="en-US">
                <a:ea typeface="ＭＳ Ｐゴシック" charset="-128"/>
                <a:cs typeface="ＭＳ Ｐゴシック" charset="-128"/>
              </a:rPr>
              <a:t>Delete files, download files, launch apps, etc.</a:t>
            </a:r>
          </a:p>
        </p:txBody>
      </p:sp>
      <p:pic>
        <p:nvPicPr>
          <p:cNvPr id="74758" name="Picture 6" descr="trojan.tiff                                                    000EFA5AMacintosh HD                   BC93A1CC:"/>
          <p:cNvPicPr>
            <a:picLocks noChangeAspect="1" noChangeArrowheads="1"/>
          </p:cNvPicPr>
          <p:nvPr/>
        </p:nvPicPr>
        <p:blipFill>
          <a:blip r:embed="rId2"/>
          <a:srcRect/>
          <a:stretch>
            <a:fillRect/>
          </a:stretch>
        </p:blipFill>
        <p:spPr bwMode="auto">
          <a:xfrm>
            <a:off x="768350" y="2473325"/>
            <a:ext cx="7766050" cy="2098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03371392" presetClass="entr" presetSubtype="2" fill="hold" grpId="0" nodeType="clickEffect">
                                  <p:stCondLst>
                                    <p:cond delay="0"/>
                                  </p:stCondLst>
                                  <p:childTnLst>
                                    <p:set>
                                      <p:cBhvr>
                                        <p:cTn id="6" dur="1" fill="hold">
                                          <p:stCondLst>
                                            <p:cond delay="499"/>
                                          </p:stCondLst>
                                        </p:cTn>
                                        <p:tgtEl>
                                          <p:spTgt spid="541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03371392" presetClass="entr" presetSubtype="2" fill="hold" grpId="0" nodeType="clickEffect">
                                  <p:stCondLst>
                                    <p:cond delay="0"/>
                                  </p:stCondLst>
                                  <p:childTnLst>
                                    <p:set>
                                      <p:cBhvr>
                                        <p:cTn id="10" dur="1" fill="hold">
                                          <p:stCondLst>
                                            <p:cond delay="499"/>
                                          </p:stCondLst>
                                        </p:cTn>
                                        <p:tgtEl>
                                          <p:spTgt spid="541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03371392" presetClass="entr" presetSubtype="0" fill="hold" grpId="0" nodeType="clickEffect">
                                  <p:stCondLst>
                                    <p:cond delay="0"/>
                                  </p:stCondLst>
                                  <p:childTnLst>
                                    <p:set>
                                      <p:cBhvr>
                                        <p:cTn id="14" dur="1" fill="hold">
                                          <p:stCondLst>
                                            <p:cond delay="499"/>
                                          </p:stCondLst>
                                        </p:cTn>
                                        <p:tgtEl>
                                          <p:spTgt spid="54170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03371392" presetClass="entr" presetSubtype="0" fill="hold" grpId="0" nodeType="clickEffect">
                                  <p:stCondLst>
                                    <p:cond delay="0"/>
                                  </p:stCondLst>
                                  <p:childTnLst>
                                    <p:set>
                                      <p:cBhvr>
                                        <p:cTn id="18" dur="1" fill="hold">
                                          <p:stCondLst>
                                            <p:cond delay="499"/>
                                          </p:stCondLst>
                                        </p:cTn>
                                        <p:tgtEl>
                                          <p:spTgt spid="541701">
                                            <p:txEl>
                                              <p:pRg st="1" end="1"/>
                                            </p:txEl>
                                          </p:spTgt>
                                        </p:tgtEl>
                                        <p:attrNameLst>
                                          <p:attrName>style.visibility</p:attrName>
                                        </p:attrNameLst>
                                      </p:cBhvr>
                                      <p:to>
                                        <p:strVal val="visible"/>
                                      </p:to>
                                    </p:set>
                                  </p:childTnLst>
                                </p:cTn>
                              </p:par>
                              <p:par>
                                <p:cTn id="19" presetID="603371392" presetClass="entr" presetSubtype="0" fill="hold" grpId="0" nodeType="withEffect">
                                  <p:stCondLst>
                                    <p:cond delay="0"/>
                                  </p:stCondLst>
                                  <p:childTnLst>
                                    <p:set>
                                      <p:cBhvr>
                                        <p:cTn id="20" dur="1" fill="hold">
                                          <p:stCondLst>
                                            <p:cond delay="499"/>
                                          </p:stCondLst>
                                        </p:cTn>
                                        <p:tgtEl>
                                          <p:spTgt spid="5417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9" grpId="0" build="p" autoUpdateAnimBg="0"/>
      <p:bldP spid="541701"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CCB2B6C7-CA1F-CD4D-87BE-A4F770A821C1}" type="slidenum">
              <a:rPr lang="en-US" smtClean="0">
                <a:latin typeface="Times New Roman" charset="0"/>
              </a:rPr>
              <a:pPr/>
              <a:t>58</a:t>
            </a:fld>
            <a:endParaRPr lang="en-US" smtClean="0">
              <a:latin typeface="Times New Roman" charset="0"/>
            </a:endParaRPr>
          </a:p>
        </p:txBody>
      </p:sp>
      <p:sp>
        <p:nvSpPr>
          <p:cNvPr id="75779" name="Rectangle 2"/>
          <p:cNvSpPr>
            <a:spLocks noGrp="1" noChangeArrowheads="1"/>
          </p:cNvSpPr>
          <p:nvPr>
            <p:ph type="title"/>
          </p:nvPr>
        </p:nvSpPr>
        <p:spPr/>
        <p:txBody>
          <a:bodyPr/>
          <a:lstStyle/>
          <a:p>
            <a:pPr eaLnBrk="1" hangingPunct="1"/>
            <a:r>
              <a:rPr lang="en-US"/>
              <a:t>Malware Detection</a:t>
            </a:r>
          </a:p>
        </p:txBody>
      </p:sp>
      <p:sp>
        <p:nvSpPr>
          <p:cNvPr id="75780" name="Rectangle 3"/>
          <p:cNvSpPr>
            <a:spLocks noGrp="1" noChangeArrowheads="1"/>
          </p:cNvSpPr>
          <p:nvPr>
            <p:ph type="body" idx="1"/>
          </p:nvPr>
        </p:nvSpPr>
        <p:spPr/>
        <p:txBody>
          <a:bodyPr/>
          <a:lstStyle/>
          <a:p>
            <a:pPr eaLnBrk="1" hangingPunct="1">
              <a:lnSpc>
                <a:spcPct val="90000"/>
              </a:lnSpc>
              <a:spcAft>
                <a:spcPts val="600"/>
              </a:spcAft>
            </a:pPr>
            <a:r>
              <a:rPr lang="en-US"/>
              <a:t>Three common detection methods</a:t>
            </a:r>
          </a:p>
          <a:p>
            <a:pPr lvl="1" eaLnBrk="1" hangingPunct="1">
              <a:lnSpc>
                <a:spcPct val="90000"/>
              </a:lnSpc>
              <a:spcAft>
                <a:spcPts val="600"/>
              </a:spcAft>
            </a:pPr>
            <a:r>
              <a:rPr lang="en-US"/>
              <a:t>Signature detection</a:t>
            </a:r>
          </a:p>
          <a:p>
            <a:pPr lvl="1" eaLnBrk="1" hangingPunct="1">
              <a:lnSpc>
                <a:spcPct val="90000"/>
              </a:lnSpc>
              <a:spcAft>
                <a:spcPts val="600"/>
              </a:spcAft>
            </a:pPr>
            <a:r>
              <a:rPr lang="en-US"/>
              <a:t>Change detection</a:t>
            </a:r>
          </a:p>
          <a:p>
            <a:pPr lvl="1" eaLnBrk="1" hangingPunct="1">
              <a:lnSpc>
                <a:spcPct val="90000"/>
              </a:lnSpc>
              <a:spcAft>
                <a:spcPts val="600"/>
              </a:spcAft>
            </a:pPr>
            <a:r>
              <a:rPr lang="en-US"/>
              <a:t>Anomaly detection</a:t>
            </a:r>
          </a:p>
          <a:p>
            <a:pPr eaLnBrk="1" hangingPunct="1">
              <a:lnSpc>
                <a:spcPct val="90000"/>
              </a:lnSpc>
              <a:spcAft>
                <a:spcPts val="600"/>
              </a:spcAft>
            </a:pPr>
            <a:r>
              <a:rPr lang="en-US"/>
              <a:t>We briefly discuss each of these</a:t>
            </a:r>
          </a:p>
          <a:p>
            <a:pPr lvl="1" eaLnBrk="1" hangingPunct="1">
              <a:lnSpc>
                <a:spcPct val="90000"/>
              </a:lnSpc>
              <a:spcAft>
                <a:spcPts val="600"/>
              </a:spcAft>
            </a:pPr>
            <a:r>
              <a:rPr lang="en-US"/>
              <a:t>And consider advantages…</a:t>
            </a:r>
          </a:p>
          <a:p>
            <a:pPr lvl="1" eaLnBrk="1" hangingPunct="1">
              <a:lnSpc>
                <a:spcPct val="90000"/>
              </a:lnSpc>
              <a:spcAft>
                <a:spcPts val="600"/>
              </a:spcAft>
            </a:pPr>
            <a:r>
              <a:rPr lang="en-US"/>
              <a:t>…and disadvantages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3E934A6-BA59-5C4D-BF07-E582034C25C1}" type="slidenum">
              <a:rPr lang="en-US" smtClean="0">
                <a:latin typeface="Times New Roman" charset="0"/>
              </a:rPr>
              <a:pPr/>
              <a:t>59</a:t>
            </a:fld>
            <a:endParaRPr lang="en-US" smtClean="0">
              <a:latin typeface="Times New Roman" charset="0"/>
            </a:endParaRPr>
          </a:p>
        </p:txBody>
      </p:sp>
      <p:sp>
        <p:nvSpPr>
          <p:cNvPr id="76803" name="Rectangle 2"/>
          <p:cNvSpPr>
            <a:spLocks noGrp="1" noChangeArrowheads="1"/>
          </p:cNvSpPr>
          <p:nvPr>
            <p:ph type="title"/>
          </p:nvPr>
        </p:nvSpPr>
        <p:spPr>
          <a:xfrm>
            <a:off x="685800" y="152400"/>
            <a:ext cx="7772400" cy="914400"/>
          </a:xfrm>
        </p:spPr>
        <p:txBody>
          <a:bodyPr/>
          <a:lstStyle/>
          <a:p>
            <a:pPr eaLnBrk="1" hangingPunct="1"/>
            <a:r>
              <a:rPr lang="en-US"/>
              <a:t>Signature Detection</a:t>
            </a:r>
          </a:p>
        </p:txBody>
      </p:sp>
      <p:sp>
        <p:nvSpPr>
          <p:cNvPr id="530435" name="Rectangle 3"/>
          <p:cNvSpPr>
            <a:spLocks noGrp="1" noChangeArrowheads="1"/>
          </p:cNvSpPr>
          <p:nvPr>
            <p:ph type="body" idx="1"/>
          </p:nvPr>
        </p:nvSpPr>
        <p:spPr>
          <a:xfrm>
            <a:off x="685800" y="1143000"/>
            <a:ext cx="8153400" cy="4953000"/>
          </a:xfrm>
        </p:spPr>
        <p:txBody>
          <a:bodyPr/>
          <a:lstStyle/>
          <a:p>
            <a:pPr eaLnBrk="1" hangingPunct="1">
              <a:lnSpc>
                <a:spcPct val="90000"/>
              </a:lnSpc>
              <a:spcAft>
                <a:spcPts val="600"/>
              </a:spcAft>
            </a:pPr>
            <a:r>
              <a:rPr lang="en-US" sz="2800" dirty="0"/>
              <a:t>A </a:t>
            </a:r>
            <a:r>
              <a:rPr lang="en-US" sz="2800" b="1" dirty="0">
                <a:solidFill>
                  <a:schemeClr val="accent2"/>
                </a:solidFill>
              </a:rPr>
              <a:t>signature</a:t>
            </a:r>
            <a:r>
              <a:rPr lang="en-US" sz="2800" dirty="0"/>
              <a:t> may be a string of bits in exe</a:t>
            </a:r>
          </a:p>
          <a:p>
            <a:pPr lvl="1" eaLnBrk="1" hangingPunct="1">
              <a:lnSpc>
                <a:spcPct val="90000"/>
              </a:lnSpc>
              <a:spcAft>
                <a:spcPts val="600"/>
              </a:spcAft>
            </a:pPr>
            <a:r>
              <a:rPr lang="en-US" sz="2400" dirty="0"/>
              <a:t>Might also use wildcards, hash values, etc.</a:t>
            </a:r>
          </a:p>
          <a:p>
            <a:pPr eaLnBrk="1" hangingPunct="1">
              <a:lnSpc>
                <a:spcPct val="90000"/>
              </a:lnSpc>
              <a:spcAft>
                <a:spcPts val="600"/>
              </a:spcAft>
            </a:pPr>
            <a:r>
              <a:rPr lang="en-US" sz="2800" dirty="0"/>
              <a:t>For example, W32/Beast virus has signature </a:t>
            </a:r>
          </a:p>
          <a:p>
            <a:pPr eaLnBrk="1" hangingPunct="1">
              <a:lnSpc>
                <a:spcPct val="90000"/>
              </a:lnSpc>
              <a:spcAft>
                <a:spcPts val="600"/>
              </a:spcAft>
              <a:buFont typeface="Wingdings" charset="2"/>
              <a:buNone/>
            </a:pPr>
            <a:r>
              <a:rPr lang="en-US" sz="2800" dirty="0">
                <a:latin typeface="Times New Roman" charset="0"/>
                <a:ea typeface="Calibri" charset="0"/>
                <a:cs typeface="Calibri" charset="0"/>
              </a:rPr>
              <a:t>	83EB 0274 EB0E 740A 81EB 0301 0000</a:t>
            </a:r>
            <a:endParaRPr lang="en-US" sz="2800" dirty="0"/>
          </a:p>
          <a:p>
            <a:pPr lvl="1" eaLnBrk="1" hangingPunct="1">
              <a:lnSpc>
                <a:spcPct val="90000"/>
              </a:lnSpc>
              <a:spcAft>
                <a:spcPts val="600"/>
              </a:spcAft>
            </a:pPr>
            <a:r>
              <a:rPr lang="en-US" sz="2400" dirty="0"/>
              <a:t>That is, this string of bits appears in virus</a:t>
            </a:r>
          </a:p>
          <a:p>
            <a:pPr eaLnBrk="1" hangingPunct="1">
              <a:lnSpc>
                <a:spcPct val="90000"/>
              </a:lnSpc>
              <a:spcAft>
                <a:spcPts val="600"/>
              </a:spcAft>
            </a:pPr>
            <a:r>
              <a:rPr lang="en-US" sz="2800" dirty="0"/>
              <a:t>We can search for this signature in all files</a:t>
            </a:r>
          </a:p>
          <a:p>
            <a:pPr eaLnBrk="1" hangingPunct="1">
              <a:lnSpc>
                <a:spcPct val="90000"/>
              </a:lnSpc>
              <a:spcAft>
                <a:spcPts val="600"/>
              </a:spcAft>
            </a:pPr>
            <a:r>
              <a:rPr lang="en-US" sz="2800" dirty="0"/>
              <a:t>If string found, have we found W32/Beast?</a:t>
            </a:r>
          </a:p>
          <a:p>
            <a:pPr lvl="1" eaLnBrk="1" hangingPunct="1">
              <a:lnSpc>
                <a:spcPct val="90000"/>
              </a:lnSpc>
              <a:spcAft>
                <a:spcPts val="600"/>
              </a:spcAft>
            </a:pPr>
            <a:r>
              <a:rPr lang="en-US" sz="2400" dirty="0"/>
              <a:t>Not necessarily </a:t>
            </a:r>
            <a:r>
              <a:rPr lang="en-US" sz="2400" dirty="0" err="1">
                <a:sym typeface="Symbol" charset="2"/>
              </a:rPr>
              <a:t></a:t>
            </a:r>
            <a:r>
              <a:rPr lang="en-US" sz="2400" dirty="0"/>
              <a:t> string could appear elsewhere</a:t>
            </a:r>
          </a:p>
          <a:p>
            <a:pPr lvl="1" eaLnBrk="1" hangingPunct="1">
              <a:lnSpc>
                <a:spcPct val="90000"/>
              </a:lnSpc>
              <a:spcAft>
                <a:spcPts val="600"/>
              </a:spcAft>
            </a:pPr>
            <a:r>
              <a:rPr lang="en-US" sz="2400" dirty="0"/>
              <a:t>At random, chance is only </a:t>
            </a:r>
            <a:r>
              <a:rPr lang="en-US" sz="2400" dirty="0">
                <a:latin typeface="Times-Roman" charset="0"/>
              </a:rPr>
              <a:t>1/2</a:t>
            </a:r>
            <a:r>
              <a:rPr lang="en-US" sz="2400" baseline="30000" dirty="0">
                <a:latin typeface="Times-Roman" charset="0"/>
              </a:rPr>
              <a:t>112</a:t>
            </a:r>
            <a:r>
              <a:rPr lang="en-US" sz="2400" dirty="0" smtClean="0">
                <a:latin typeface="Times-Roman" charset="0"/>
              </a:rPr>
              <a:t> </a:t>
            </a:r>
            <a:endParaRPr lang="en-US" sz="2400" dirty="0" smtClean="0"/>
          </a:p>
          <a:p>
            <a:pPr lvl="1" eaLnBrk="1" hangingPunct="1">
              <a:lnSpc>
                <a:spcPct val="90000"/>
              </a:lnSpc>
              <a:spcAft>
                <a:spcPts val="600"/>
              </a:spcAft>
            </a:pPr>
            <a:r>
              <a:rPr lang="en-US" sz="2400" dirty="0" smtClean="0"/>
              <a:t>But software </a:t>
            </a:r>
            <a:r>
              <a:rPr lang="en-US" sz="2400" dirty="0"/>
              <a:t>is not </a:t>
            </a:r>
            <a:r>
              <a:rPr lang="en-US" sz="2400" dirty="0" smtClean="0"/>
              <a:t>random</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Effect transition="in" filter="box(out)">
                                      <p:cBhvr>
                                        <p:cTn id="7" dur="500"/>
                                        <p:tgtEl>
                                          <p:spTgt spid="530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30435">
                                            <p:txEl>
                                              <p:pRg st="1" end="1"/>
                                            </p:txEl>
                                          </p:spTgt>
                                        </p:tgtEl>
                                        <p:attrNameLst>
                                          <p:attrName>style.visibility</p:attrName>
                                        </p:attrNameLst>
                                      </p:cBhvr>
                                      <p:to>
                                        <p:strVal val="visible"/>
                                      </p:to>
                                    </p:set>
                                    <p:animEffect transition="in" filter="box(out)">
                                      <p:cBhvr>
                                        <p:cTn id="12" dur="500"/>
                                        <p:tgtEl>
                                          <p:spTgt spid="530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30435">
                                            <p:txEl>
                                              <p:pRg st="2" end="2"/>
                                            </p:txEl>
                                          </p:spTgt>
                                        </p:tgtEl>
                                        <p:attrNameLst>
                                          <p:attrName>style.visibility</p:attrName>
                                        </p:attrNameLst>
                                      </p:cBhvr>
                                      <p:to>
                                        <p:strVal val="visible"/>
                                      </p:to>
                                    </p:set>
                                    <p:animEffect transition="in" filter="box(out)">
                                      <p:cBhvr>
                                        <p:cTn id="17" dur="500"/>
                                        <p:tgtEl>
                                          <p:spTgt spid="530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530435">
                                            <p:txEl>
                                              <p:pRg st="3" end="3"/>
                                            </p:txEl>
                                          </p:spTgt>
                                        </p:tgtEl>
                                        <p:attrNameLst>
                                          <p:attrName>style.visibility</p:attrName>
                                        </p:attrNameLst>
                                      </p:cBhvr>
                                      <p:to>
                                        <p:strVal val="visible"/>
                                      </p:to>
                                    </p:set>
                                    <p:animEffect transition="in" filter="box(out)">
                                      <p:cBhvr>
                                        <p:cTn id="22" dur="500"/>
                                        <p:tgtEl>
                                          <p:spTgt spid="530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530435">
                                            <p:txEl>
                                              <p:pRg st="4" end="4"/>
                                            </p:txEl>
                                          </p:spTgt>
                                        </p:tgtEl>
                                        <p:attrNameLst>
                                          <p:attrName>style.visibility</p:attrName>
                                        </p:attrNameLst>
                                      </p:cBhvr>
                                      <p:to>
                                        <p:strVal val="visible"/>
                                      </p:to>
                                    </p:set>
                                    <p:animEffect transition="in" filter="box(out)">
                                      <p:cBhvr>
                                        <p:cTn id="27" dur="500"/>
                                        <p:tgtEl>
                                          <p:spTgt spid="530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530435">
                                            <p:txEl>
                                              <p:pRg st="5" end="5"/>
                                            </p:txEl>
                                          </p:spTgt>
                                        </p:tgtEl>
                                        <p:attrNameLst>
                                          <p:attrName>style.visibility</p:attrName>
                                        </p:attrNameLst>
                                      </p:cBhvr>
                                      <p:to>
                                        <p:strVal val="visible"/>
                                      </p:to>
                                    </p:set>
                                    <p:animEffect transition="in" filter="box(out)">
                                      <p:cBhvr>
                                        <p:cTn id="32" dur="500"/>
                                        <p:tgtEl>
                                          <p:spTgt spid="5304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530435">
                                            <p:txEl>
                                              <p:pRg st="6" end="6"/>
                                            </p:txEl>
                                          </p:spTgt>
                                        </p:tgtEl>
                                        <p:attrNameLst>
                                          <p:attrName>style.visibility</p:attrName>
                                        </p:attrNameLst>
                                      </p:cBhvr>
                                      <p:to>
                                        <p:strVal val="visible"/>
                                      </p:to>
                                    </p:set>
                                    <p:animEffect transition="in" filter="box(out)">
                                      <p:cBhvr>
                                        <p:cTn id="37" dur="500"/>
                                        <p:tgtEl>
                                          <p:spTgt spid="5304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530435">
                                            <p:txEl>
                                              <p:pRg st="7" end="7"/>
                                            </p:txEl>
                                          </p:spTgt>
                                        </p:tgtEl>
                                        <p:attrNameLst>
                                          <p:attrName>style.visibility</p:attrName>
                                        </p:attrNameLst>
                                      </p:cBhvr>
                                      <p:to>
                                        <p:strVal val="visible"/>
                                      </p:to>
                                    </p:set>
                                    <p:animEffect transition="in" filter="box(out)">
                                      <p:cBhvr>
                                        <p:cTn id="42" dur="500"/>
                                        <p:tgtEl>
                                          <p:spTgt spid="5304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530435">
                                            <p:txEl>
                                              <p:pRg st="8" end="8"/>
                                            </p:txEl>
                                          </p:spTgt>
                                        </p:tgtEl>
                                        <p:attrNameLst>
                                          <p:attrName>style.visibility</p:attrName>
                                        </p:attrNameLst>
                                      </p:cBhvr>
                                      <p:to>
                                        <p:strVal val="visible"/>
                                      </p:to>
                                    </p:set>
                                    <p:animEffect transition="in" filter="box(out)">
                                      <p:cBhvr>
                                        <p:cTn id="47" dur="500"/>
                                        <p:tgtEl>
                                          <p:spTgt spid="53043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530435">
                                            <p:txEl>
                                              <p:pRg st="9" end="9"/>
                                            </p:txEl>
                                          </p:spTgt>
                                        </p:tgtEl>
                                        <p:attrNameLst>
                                          <p:attrName>style.visibility</p:attrName>
                                        </p:attrNameLst>
                                      </p:cBhvr>
                                      <p:to>
                                        <p:strVal val="visible"/>
                                      </p:to>
                                    </p:set>
                                    <p:animEffect transition="in" filter="box(out)">
                                      <p:cBhvr>
                                        <p:cTn id="52" dur="500"/>
                                        <p:tgtEl>
                                          <p:spTgt spid="5304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0435"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8E59EC05-7CA0-FE47-A90B-CCA77B105E5C}" type="slidenum">
              <a:rPr lang="en-US" smtClean="0">
                <a:latin typeface="Times New Roman" charset="0"/>
              </a:rPr>
              <a:pPr/>
              <a:t>6</a:t>
            </a:fld>
            <a:endParaRPr lang="en-US" smtClean="0">
              <a:latin typeface="Times New Roman" charset="0"/>
            </a:endParaRPr>
          </a:p>
        </p:txBody>
      </p:sp>
      <p:sp>
        <p:nvSpPr>
          <p:cNvPr id="20483" name="Rectangle 2"/>
          <p:cNvSpPr>
            <a:spLocks noGrp="1" noChangeArrowheads="1"/>
          </p:cNvSpPr>
          <p:nvPr>
            <p:ph type="title"/>
          </p:nvPr>
        </p:nvSpPr>
        <p:spPr/>
        <p:txBody>
          <a:bodyPr/>
          <a:lstStyle/>
          <a:p>
            <a:pPr eaLnBrk="1" hangingPunct="1"/>
            <a:r>
              <a:rPr lang="en-US"/>
              <a:t>Software Security Topics</a:t>
            </a:r>
          </a:p>
        </p:txBody>
      </p:sp>
      <p:sp>
        <p:nvSpPr>
          <p:cNvPr id="20484" name="Rectangle 3"/>
          <p:cNvSpPr>
            <a:spLocks noGrp="1" noChangeArrowheads="1"/>
          </p:cNvSpPr>
          <p:nvPr>
            <p:ph type="body" idx="1"/>
          </p:nvPr>
        </p:nvSpPr>
        <p:spPr>
          <a:xfrm>
            <a:off x="685800" y="1905000"/>
            <a:ext cx="7772400" cy="4114800"/>
          </a:xfrm>
        </p:spPr>
        <p:txBody>
          <a:bodyPr/>
          <a:lstStyle/>
          <a:p>
            <a:pPr eaLnBrk="1" hangingPunct="1">
              <a:lnSpc>
                <a:spcPct val="90000"/>
              </a:lnSpc>
              <a:spcAft>
                <a:spcPts val="600"/>
              </a:spcAft>
            </a:pPr>
            <a:r>
              <a:rPr lang="en-US" sz="2800" dirty="0"/>
              <a:t>Program flaws (unintentional)</a:t>
            </a:r>
          </a:p>
          <a:p>
            <a:pPr lvl="1" eaLnBrk="1" hangingPunct="1">
              <a:lnSpc>
                <a:spcPct val="90000"/>
              </a:lnSpc>
              <a:spcAft>
                <a:spcPts val="600"/>
              </a:spcAft>
            </a:pPr>
            <a:r>
              <a:rPr lang="en-US" sz="2400" dirty="0"/>
              <a:t>Buffer overflow</a:t>
            </a:r>
          </a:p>
          <a:p>
            <a:pPr lvl="1" eaLnBrk="1" hangingPunct="1">
              <a:lnSpc>
                <a:spcPct val="90000"/>
              </a:lnSpc>
              <a:spcAft>
                <a:spcPts val="600"/>
              </a:spcAft>
            </a:pPr>
            <a:r>
              <a:rPr lang="en-US" sz="2400" dirty="0"/>
              <a:t>Incomplete mediation</a:t>
            </a:r>
          </a:p>
          <a:p>
            <a:pPr lvl="1" eaLnBrk="1" hangingPunct="1">
              <a:lnSpc>
                <a:spcPct val="90000"/>
              </a:lnSpc>
              <a:spcAft>
                <a:spcPts val="600"/>
              </a:spcAft>
            </a:pPr>
            <a:r>
              <a:rPr lang="en-US" sz="2400" dirty="0"/>
              <a:t>Race conditions</a:t>
            </a:r>
          </a:p>
          <a:p>
            <a:pPr eaLnBrk="1" hangingPunct="1">
              <a:lnSpc>
                <a:spcPct val="90000"/>
              </a:lnSpc>
              <a:spcAft>
                <a:spcPts val="600"/>
              </a:spcAft>
            </a:pPr>
            <a:r>
              <a:rPr lang="en-US" sz="2800" dirty="0"/>
              <a:t>Malicious software (intentional)</a:t>
            </a:r>
          </a:p>
          <a:p>
            <a:pPr lvl="1" eaLnBrk="1" hangingPunct="1">
              <a:lnSpc>
                <a:spcPct val="90000"/>
              </a:lnSpc>
              <a:spcAft>
                <a:spcPts val="600"/>
              </a:spcAft>
            </a:pPr>
            <a:r>
              <a:rPr lang="en-US" sz="2400" dirty="0"/>
              <a:t>Viruses</a:t>
            </a:r>
          </a:p>
          <a:p>
            <a:pPr lvl="1" eaLnBrk="1" hangingPunct="1">
              <a:lnSpc>
                <a:spcPct val="90000"/>
              </a:lnSpc>
              <a:spcAft>
                <a:spcPts val="600"/>
              </a:spcAft>
            </a:pPr>
            <a:r>
              <a:rPr lang="en-US" sz="2400" dirty="0"/>
              <a:t>Worms</a:t>
            </a:r>
          </a:p>
          <a:p>
            <a:pPr lvl="1" eaLnBrk="1" hangingPunct="1">
              <a:lnSpc>
                <a:spcPct val="90000"/>
              </a:lnSpc>
              <a:spcAft>
                <a:spcPts val="600"/>
              </a:spcAft>
            </a:pPr>
            <a:r>
              <a:rPr lang="en-US" sz="2400" dirty="0"/>
              <a:t>Other breeds of malware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ADF1E7AE-91DA-D845-BFA2-947C53472932}" type="slidenum">
              <a:rPr lang="en-US" smtClean="0">
                <a:latin typeface="Times New Roman" charset="0"/>
              </a:rPr>
              <a:pPr/>
              <a:t>60</a:t>
            </a:fld>
            <a:endParaRPr lang="en-US" smtClean="0">
              <a:latin typeface="Times New Roman" charset="0"/>
            </a:endParaRPr>
          </a:p>
        </p:txBody>
      </p:sp>
      <p:sp>
        <p:nvSpPr>
          <p:cNvPr id="77827" name="Rectangle 2"/>
          <p:cNvSpPr>
            <a:spLocks noGrp="1" noChangeArrowheads="1"/>
          </p:cNvSpPr>
          <p:nvPr>
            <p:ph type="title"/>
          </p:nvPr>
        </p:nvSpPr>
        <p:spPr>
          <a:xfrm>
            <a:off x="685800" y="457200"/>
            <a:ext cx="7772400" cy="838200"/>
          </a:xfrm>
        </p:spPr>
        <p:txBody>
          <a:bodyPr/>
          <a:lstStyle/>
          <a:p>
            <a:pPr eaLnBrk="1" hangingPunct="1"/>
            <a:r>
              <a:rPr lang="en-US" dirty="0"/>
              <a:t>Signature </a:t>
            </a:r>
            <a:r>
              <a:rPr lang="en-US" dirty="0" smtClean="0"/>
              <a:t>Detection</a:t>
            </a:r>
            <a:endParaRPr lang="en-US" dirty="0"/>
          </a:p>
        </p:txBody>
      </p:sp>
      <p:sp>
        <p:nvSpPr>
          <p:cNvPr id="77828" name="Rectangle 3"/>
          <p:cNvSpPr>
            <a:spLocks noGrp="1" noChangeArrowheads="1"/>
          </p:cNvSpPr>
          <p:nvPr>
            <p:ph type="body" idx="1"/>
          </p:nvPr>
        </p:nvSpPr>
        <p:spPr>
          <a:xfrm>
            <a:off x="685800" y="1371600"/>
            <a:ext cx="7772400" cy="4648200"/>
          </a:xfrm>
        </p:spPr>
        <p:txBody>
          <a:bodyPr/>
          <a:lstStyle/>
          <a:p>
            <a:pPr eaLnBrk="1" hangingPunct="1">
              <a:lnSpc>
                <a:spcPct val="85000"/>
              </a:lnSpc>
              <a:spcAft>
                <a:spcPts val="600"/>
              </a:spcAft>
            </a:pPr>
            <a:r>
              <a:rPr lang="en-US" sz="2800" dirty="0"/>
              <a:t>Advantages</a:t>
            </a:r>
          </a:p>
          <a:p>
            <a:pPr lvl="1" eaLnBrk="1" hangingPunct="1">
              <a:lnSpc>
                <a:spcPct val="85000"/>
              </a:lnSpc>
              <a:spcAft>
                <a:spcPts val="600"/>
              </a:spcAft>
            </a:pPr>
            <a:r>
              <a:rPr lang="en-US" sz="2400" dirty="0"/>
              <a:t>Effective on “ordinary” malware</a:t>
            </a:r>
          </a:p>
          <a:p>
            <a:pPr lvl="1" eaLnBrk="1" hangingPunct="1">
              <a:lnSpc>
                <a:spcPct val="85000"/>
              </a:lnSpc>
              <a:spcAft>
                <a:spcPts val="600"/>
              </a:spcAft>
            </a:pPr>
            <a:r>
              <a:rPr lang="en-US" sz="2400" dirty="0"/>
              <a:t>Minimal burden for users/administrators</a:t>
            </a:r>
          </a:p>
          <a:p>
            <a:pPr eaLnBrk="1" hangingPunct="1">
              <a:lnSpc>
                <a:spcPct val="85000"/>
              </a:lnSpc>
              <a:spcAft>
                <a:spcPts val="600"/>
              </a:spcAft>
            </a:pPr>
            <a:r>
              <a:rPr lang="en-US" sz="2800" dirty="0"/>
              <a:t>Disadvantages</a:t>
            </a:r>
          </a:p>
          <a:p>
            <a:pPr lvl="1" eaLnBrk="1" hangingPunct="1">
              <a:lnSpc>
                <a:spcPct val="85000"/>
              </a:lnSpc>
              <a:spcAft>
                <a:spcPts val="600"/>
              </a:spcAft>
            </a:pPr>
            <a:r>
              <a:rPr lang="en-US" sz="2400" dirty="0"/>
              <a:t>Signature file can be large (</a:t>
            </a:r>
            <a:r>
              <a:rPr lang="en-US" sz="2400" dirty="0" smtClean="0"/>
              <a:t>10s of thousands)</a:t>
            </a:r>
            <a:r>
              <a:rPr lang="en-US" sz="2400" dirty="0"/>
              <a:t>…</a:t>
            </a:r>
          </a:p>
          <a:p>
            <a:pPr lvl="1" eaLnBrk="1" hangingPunct="1">
              <a:lnSpc>
                <a:spcPct val="85000"/>
              </a:lnSpc>
              <a:spcAft>
                <a:spcPts val="600"/>
              </a:spcAft>
            </a:pPr>
            <a:r>
              <a:rPr lang="en-US" sz="2400" dirty="0"/>
              <a:t>…making scanning slow</a:t>
            </a:r>
          </a:p>
          <a:p>
            <a:pPr lvl="1" eaLnBrk="1" hangingPunct="1">
              <a:lnSpc>
                <a:spcPct val="85000"/>
              </a:lnSpc>
              <a:spcAft>
                <a:spcPts val="600"/>
              </a:spcAft>
            </a:pPr>
            <a:r>
              <a:rPr lang="en-US" sz="2400" dirty="0"/>
              <a:t>Signature files must be kept up to date</a:t>
            </a:r>
          </a:p>
          <a:p>
            <a:pPr lvl="1" eaLnBrk="1" hangingPunct="1">
              <a:lnSpc>
                <a:spcPct val="85000"/>
              </a:lnSpc>
              <a:spcAft>
                <a:spcPts val="600"/>
              </a:spcAft>
            </a:pPr>
            <a:r>
              <a:rPr lang="en-US" sz="2400" b="1" i="1" dirty="0"/>
              <a:t>Cannot detect unknown viruses</a:t>
            </a:r>
            <a:endParaRPr lang="en-US" sz="2400" dirty="0"/>
          </a:p>
          <a:p>
            <a:pPr lvl="1" eaLnBrk="1" hangingPunct="1">
              <a:lnSpc>
                <a:spcPct val="85000"/>
              </a:lnSpc>
              <a:spcAft>
                <a:spcPts val="600"/>
              </a:spcAft>
            </a:pPr>
            <a:r>
              <a:rPr lang="en-US" sz="2400" dirty="0"/>
              <a:t>Cannot detect some advanced types of malware</a:t>
            </a:r>
          </a:p>
          <a:p>
            <a:pPr eaLnBrk="1" hangingPunct="1">
              <a:lnSpc>
                <a:spcPct val="85000"/>
              </a:lnSpc>
              <a:spcAft>
                <a:spcPts val="600"/>
              </a:spcAft>
            </a:pPr>
            <a:r>
              <a:rPr lang="en-US" sz="2800" dirty="0"/>
              <a:t>The most popular detection method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EAB518A0-8A46-104B-BB2C-1A6E06EEB1BA}" type="slidenum">
              <a:rPr lang="en-US" smtClean="0">
                <a:latin typeface="Times New Roman" charset="0"/>
              </a:rPr>
              <a:pPr/>
              <a:t>61</a:t>
            </a:fld>
            <a:endParaRPr lang="en-US" smtClean="0">
              <a:latin typeface="Times New Roman" charset="0"/>
            </a:endParaRPr>
          </a:p>
        </p:txBody>
      </p:sp>
      <p:sp>
        <p:nvSpPr>
          <p:cNvPr id="78851" name="Rectangle 2"/>
          <p:cNvSpPr>
            <a:spLocks noGrp="1" noChangeArrowheads="1"/>
          </p:cNvSpPr>
          <p:nvPr>
            <p:ph type="title"/>
          </p:nvPr>
        </p:nvSpPr>
        <p:spPr>
          <a:xfrm>
            <a:off x="685800" y="609600"/>
            <a:ext cx="7772400" cy="838200"/>
          </a:xfrm>
        </p:spPr>
        <p:txBody>
          <a:bodyPr/>
          <a:lstStyle/>
          <a:p>
            <a:pPr eaLnBrk="1" hangingPunct="1"/>
            <a:r>
              <a:rPr lang="en-US"/>
              <a:t>Change Detection</a:t>
            </a:r>
          </a:p>
        </p:txBody>
      </p:sp>
      <p:sp>
        <p:nvSpPr>
          <p:cNvPr id="78852" name="Rectangle 3"/>
          <p:cNvSpPr>
            <a:spLocks noGrp="1" noChangeArrowheads="1"/>
          </p:cNvSpPr>
          <p:nvPr>
            <p:ph type="body" idx="1"/>
          </p:nvPr>
        </p:nvSpPr>
        <p:spPr>
          <a:xfrm>
            <a:off x="457200" y="1752600"/>
            <a:ext cx="8229600" cy="4419600"/>
          </a:xfrm>
        </p:spPr>
        <p:txBody>
          <a:bodyPr/>
          <a:lstStyle/>
          <a:p>
            <a:pPr eaLnBrk="1" hangingPunct="1">
              <a:spcAft>
                <a:spcPts val="600"/>
              </a:spcAft>
            </a:pPr>
            <a:r>
              <a:rPr lang="en-US" dirty="0"/>
              <a:t>Viruses must live somewhere </a:t>
            </a:r>
          </a:p>
          <a:p>
            <a:pPr eaLnBrk="1" hangingPunct="1">
              <a:spcAft>
                <a:spcPts val="600"/>
              </a:spcAft>
            </a:pPr>
            <a:r>
              <a:rPr lang="en-US" dirty="0"/>
              <a:t>If</a:t>
            </a:r>
            <a:r>
              <a:rPr lang="en-US" dirty="0" smtClean="0"/>
              <a:t> you detect a </a:t>
            </a:r>
            <a:r>
              <a:rPr lang="en-US" dirty="0"/>
              <a:t>file has changed, it might have been infected</a:t>
            </a:r>
          </a:p>
          <a:p>
            <a:pPr eaLnBrk="1" hangingPunct="1">
              <a:spcAft>
                <a:spcPts val="600"/>
              </a:spcAft>
            </a:pPr>
            <a:r>
              <a:rPr lang="en-US" dirty="0"/>
              <a:t>How to detect changes?</a:t>
            </a:r>
          </a:p>
          <a:p>
            <a:pPr lvl="1" eaLnBrk="1" hangingPunct="1">
              <a:spcAft>
                <a:spcPts val="600"/>
              </a:spcAft>
            </a:pPr>
            <a:r>
              <a:rPr lang="en-US" dirty="0"/>
              <a:t>Hash files and (securely) store hash values</a:t>
            </a:r>
          </a:p>
          <a:p>
            <a:pPr lvl="1" eaLnBrk="1" hangingPunct="1">
              <a:spcAft>
                <a:spcPts val="600"/>
              </a:spcAft>
            </a:pPr>
            <a:r>
              <a:rPr lang="en-US" dirty="0"/>
              <a:t>Periodically </a:t>
            </a:r>
            <a:r>
              <a:rPr lang="en-US" dirty="0" smtClean="0"/>
              <a:t>re-compute </a:t>
            </a:r>
            <a:r>
              <a:rPr lang="en-US" dirty="0"/>
              <a:t>hashes and compare</a:t>
            </a:r>
          </a:p>
          <a:p>
            <a:pPr lvl="1" eaLnBrk="1" hangingPunct="1">
              <a:spcAft>
                <a:spcPts val="600"/>
              </a:spcAft>
            </a:pPr>
            <a:r>
              <a:rPr lang="en-US" dirty="0"/>
              <a:t>If hash changes, file </a:t>
            </a:r>
            <a:r>
              <a:rPr lang="en-US" b="1" dirty="0">
                <a:solidFill>
                  <a:schemeClr val="hlink"/>
                </a:solidFill>
              </a:rPr>
              <a:t>might</a:t>
            </a:r>
            <a:r>
              <a:rPr lang="en-US" dirty="0"/>
              <a:t> be infected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D85C8C7F-9A00-1E4F-B119-815E89A641AD}" type="slidenum">
              <a:rPr lang="en-US" smtClean="0">
                <a:latin typeface="Times New Roman" charset="0"/>
              </a:rPr>
              <a:pPr/>
              <a:t>62</a:t>
            </a:fld>
            <a:endParaRPr lang="en-US" smtClean="0">
              <a:latin typeface="Times New Roman" charset="0"/>
            </a:endParaRPr>
          </a:p>
        </p:txBody>
      </p:sp>
      <p:sp>
        <p:nvSpPr>
          <p:cNvPr id="79875" name="Rectangle 2"/>
          <p:cNvSpPr>
            <a:spLocks noGrp="1" noChangeArrowheads="1"/>
          </p:cNvSpPr>
          <p:nvPr>
            <p:ph type="title"/>
          </p:nvPr>
        </p:nvSpPr>
        <p:spPr>
          <a:xfrm>
            <a:off x="685800" y="609600"/>
            <a:ext cx="7772400" cy="838200"/>
          </a:xfrm>
        </p:spPr>
        <p:txBody>
          <a:bodyPr/>
          <a:lstStyle/>
          <a:p>
            <a:pPr eaLnBrk="1" hangingPunct="1"/>
            <a:r>
              <a:rPr lang="en-US"/>
              <a:t>Change Detection</a:t>
            </a:r>
          </a:p>
        </p:txBody>
      </p:sp>
      <p:sp>
        <p:nvSpPr>
          <p:cNvPr id="79876" name="Rectangle 3"/>
          <p:cNvSpPr>
            <a:spLocks noGrp="1" noChangeArrowheads="1"/>
          </p:cNvSpPr>
          <p:nvPr>
            <p:ph type="body" idx="1"/>
          </p:nvPr>
        </p:nvSpPr>
        <p:spPr>
          <a:xfrm>
            <a:off x="685800" y="1676400"/>
            <a:ext cx="7772400" cy="4343400"/>
          </a:xfrm>
        </p:spPr>
        <p:txBody>
          <a:bodyPr/>
          <a:lstStyle/>
          <a:p>
            <a:pPr eaLnBrk="1" hangingPunct="1">
              <a:lnSpc>
                <a:spcPct val="90000"/>
              </a:lnSpc>
              <a:spcAft>
                <a:spcPts val="600"/>
              </a:spcAft>
            </a:pPr>
            <a:r>
              <a:rPr lang="en-US" sz="2800"/>
              <a:t>Advantages</a:t>
            </a:r>
          </a:p>
          <a:p>
            <a:pPr lvl="1" eaLnBrk="1" hangingPunct="1">
              <a:lnSpc>
                <a:spcPct val="90000"/>
              </a:lnSpc>
              <a:spcAft>
                <a:spcPts val="600"/>
              </a:spcAft>
            </a:pPr>
            <a:r>
              <a:rPr lang="en-US" sz="2400"/>
              <a:t>Virtually no false negatives</a:t>
            </a:r>
          </a:p>
          <a:p>
            <a:pPr lvl="1" eaLnBrk="1" hangingPunct="1">
              <a:lnSpc>
                <a:spcPct val="90000"/>
              </a:lnSpc>
              <a:spcAft>
                <a:spcPts val="600"/>
              </a:spcAft>
            </a:pPr>
            <a:r>
              <a:rPr lang="en-US" sz="2400"/>
              <a:t>Can even detect previously unknown malware</a:t>
            </a:r>
          </a:p>
          <a:p>
            <a:pPr eaLnBrk="1" hangingPunct="1">
              <a:lnSpc>
                <a:spcPct val="90000"/>
              </a:lnSpc>
              <a:spcAft>
                <a:spcPts val="600"/>
              </a:spcAft>
            </a:pPr>
            <a:r>
              <a:rPr lang="en-US" sz="2800"/>
              <a:t>Disadvantages</a:t>
            </a:r>
          </a:p>
          <a:p>
            <a:pPr lvl="1" eaLnBrk="1" hangingPunct="1">
              <a:lnSpc>
                <a:spcPct val="90000"/>
              </a:lnSpc>
              <a:spcAft>
                <a:spcPts val="600"/>
              </a:spcAft>
            </a:pPr>
            <a:r>
              <a:rPr lang="en-US" sz="2400"/>
              <a:t>Many files change </a:t>
            </a:r>
            <a:r>
              <a:rPr lang="en-US" sz="2400">
                <a:sym typeface="Symbol" charset="2"/>
              </a:rPr>
              <a:t></a:t>
            </a:r>
            <a:r>
              <a:rPr lang="en-US" sz="2400"/>
              <a:t> and often</a:t>
            </a:r>
          </a:p>
          <a:p>
            <a:pPr lvl="1" eaLnBrk="1" hangingPunct="1">
              <a:lnSpc>
                <a:spcPct val="90000"/>
              </a:lnSpc>
              <a:spcAft>
                <a:spcPts val="600"/>
              </a:spcAft>
            </a:pPr>
            <a:r>
              <a:rPr lang="en-US" sz="2400"/>
              <a:t>Many false alarms (false positives)</a:t>
            </a:r>
          </a:p>
          <a:p>
            <a:pPr lvl="1" eaLnBrk="1" hangingPunct="1">
              <a:lnSpc>
                <a:spcPct val="90000"/>
              </a:lnSpc>
              <a:spcAft>
                <a:spcPts val="600"/>
              </a:spcAft>
            </a:pPr>
            <a:r>
              <a:rPr lang="en-US" sz="2400"/>
              <a:t>Heavy burden on users/administrators</a:t>
            </a:r>
          </a:p>
          <a:p>
            <a:pPr lvl="1" eaLnBrk="1" hangingPunct="1">
              <a:lnSpc>
                <a:spcPct val="90000"/>
              </a:lnSpc>
              <a:spcAft>
                <a:spcPts val="600"/>
              </a:spcAft>
            </a:pPr>
            <a:r>
              <a:rPr lang="en-US" sz="2400"/>
              <a:t>If suspicious change detected, then what?</a:t>
            </a:r>
          </a:p>
          <a:p>
            <a:pPr lvl="1" eaLnBrk="1" hangingPunct="1">
              <a:lnSpc>
                <a:spcPct val="90000"/>
              </a:lnSpc>
              <a:spcAft>
                <a:spcPts val="600"/>
              </a:spcAft>
            </a:pPr>
            <a:r>
              <a:rPr lang="en-US" sz="2400"/>
              <a:t>Might fall back on signature-based system</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CCC0D059-ADE9-E84E-B875-F1EF3D1802E5}" type="slidenum">
              <a:rPr lang="en-US" smtClean="0">
                <a:latin typeface="Times New Roman" charset="0"/>
              </a:rPr>
              <a:pPr/>
              <a:t>63</a:t>
            </a:fld>
            <a:endParaRPr lang="en-US" smtClean="0">
              <a:latin typeface="Times New Roman" charset="0"/>
            </a:endParaRPr>
          </a:p>
        </p:txBody>
      </p:sp>
      <p:sp>
        <p:nvSpPr>
          <p:cNvPr id="80899" name="Rectangle 2"/>
          <p:cNvSpPr>
            <a:spLocks noGrp="1" noChangeArrowheads="1"/>
          </p:cNvSpPr>
          <p:nvPr>
            <p:ph type="title"/>
          </p:nvPr>
        </p:nvSpPr>
        <p:spPr>
          <a:xfrm>
            <a:off x="685800" y="533400"/>
            <a:ext cx="7772400" cy="838200"/>
          </a:xfrm>
        </p:spPr>
        <p:txBody>
          <a:bodyPr/>
          <a:lstStyle/>
          <a:p>
            <a:pPr eaLnBrk="1" hangingPunct="1"/>
            <a:r>
              <a:rPr lang="en-US"/>
              <a:t>Anomaly Detection</a:t>
            </a:r>
          </a:p>
        </p:txBody>
      </p:sp>
      <p:sp>
        <p:nvSpPr>
          <p:cNvPr id="80900" name="Rectangle 3"/>
          <p:cNvSpPr>
            <a:spLocks noGrp="1" noChangeArrowheads="1"/>
          </p:cNvSpPr>
          <p:nvPr>
            <p:ph type="body" idx="1"/>
          </p:nvPr>
        </p:nvSpPr>
        <p:spPr>
          <a:xfrm>
            <a:off x="685800" y="1676400"/>
            <a:ext cx="7772400" cy="4495800"/>
          </a:xfrm>
        </p:spPr>
        <p:txBody>
          <a:bodyPr/>
          <a:lstStyle/>
          <a:p>
            <a:pPr eaLnBrk="1" hangingPunct="1">
              <a:lnSpc>
                <a:spcPct val="90000"/>
              </a:lnSpc>
              <a:spcAft>
                <a:spcPts val="600"/>
              </a:spcAft>
            </a:pPr>
            <a:r>
              <a:rPr lang="en-US" sz="2800" dirty="0"/>
              <a:t>Monitor system for anything “unusual” or “virus-like” or potentially malicious or … </a:t>
            </a:r>
          </a:p>
          <a:p>
            <a:pPr eaLnBrk="1" hangingPunct="1">
              <a:lnSpc>
                <a:spcPct val="90000"/>
              </a:lnSpc>
              <a:spcAft>
                <a:spcPts val="600"/>
              </a:spcAft>
            </a:pPr>
            <a:r>
              <a:rPr lang="en-US" sz="2800" dirty="0"/>
              <a:t>Examples of “unusual”</a:t>
            </a:r>
          </a:p>
          <a:p>
            <a:pPr lvl="1" eaLnBrk="1" hangingPunct="1">
              <a:lnSpc>
                <a:spcPct val="90000"/>
              </a:lnSpc>
              <a:spcAft>
                <a:spcPts val="600"/>
              </a:spcAft>
            </a:pPr>
            <a:r>
              <a:rPr lang="en-US" sz="2400" dirty="0"/>
              <a:t>Files change in some unexpected way</a:t>
            </a:r>
          </a:p>
          <a:p>
            <a:pPr lvl="1" eaLnBrk="1" hangingPunct="1">
              <a:lnSpc>
                <a:spcPct val="90000"/>
              </a:lnSpc>
              <a:spcAft>
                <a:spcPts val="600"/>
              </a:spcAft>
            </a:pPr>
            <a:r>
              <a:rPr lang="en-US" sz="2400" dirty="0"/>
              <a:t>System misbehaves in some way</a:t>
            </a:r>
          </a:p>
          <a:p>
            <a:pPr lvl="1" eaLnBrk="1" hangingPunct="1">
              <a:lnSpc>
                <a:spcPct val="90000"/>
              </a:lnSpc>
              <a:spcAft>
                <a:spcPts val="600"/>
              </a:spcAft>
            </a:pPr>
            <a:r>
              <a:rPr lang="en-US" sz="2400" dirty="0"/>
              <a:t>Unexpected network activity</a:t>
            </a:r>
          </a:p>
          <a:p>
            <a:pPr lvl="1" eaLnBrk="1" hangingPunct="1">
              <a:lnSpc>
                <a:spcPct val="90000"/>
              </a:lnSpc>
              <a:spcAft>
                <a:spcPts val="600"/>
              </a:spcAft>
            </a:pPr>
            <a:r>
              <a:rPr lang="en-US" sz="2400" dirty="0"/>
              <a:t>Unexpected file access, etc., etc., etc</a:t>
            </a:r>
            <a:r>
              <a:rPr lang="en-US" sz="2400" dirty="0" smtClean="0"/>
              <a:t>., etc.</a:t>
            </a:r>
          </a:p>
          <a:p>
            <a:pPr eaLnBrk="1" hangingPunct="1">
              <a:lnSpc>
                <a:spcPct val="90000"/>
              </a:lnSpc>
              <a:spcAft>
                <a:spcPts val="600"/>
              </a:spcAft>
            </a:pPr>
            <a:r>
              <a:rPr lang="en-US" sz="2800" dirty="0"/>
              <a:t>But, we must first define “normal”</a:t>
            </a:r>
          </a:p>
          <a:p>
            <a:pPr lvl="1" eaLnBrk="1" hangingPunct="1">
              <a:lnSpc>
                <a:spcPct val="90000"/>
              </a:lnSpc>
              <a:spcAft>
                <a:spcPts val="600"/>
              </a:spcAft>
            </a:pPr>
            <a:r>
              <a:rPr lang="en-US" sz="2400" dirty="0"/>
              <a:t>Normal can (and must) change over </a:t>
            </a:r>
            <a:r>
              <a:rPr lang="en-US" sz="2400" dirty="0" smtClean="0"/>
              <a:t>time</a:t>
            </a:r>
            <a:endParaRPr lang="en-US"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4E337D23-F886-2A4C-BAC5-29A26E6A17C2}" type="slidenum">
              <a:rPr lang="en-US" smtClean="0">
                <a:latin typeface="Times New Roman" charset="0"/>
              </a:rPr>
              <a:pPr/>
              <a:t>64</a:t>
            </a:fld>
            <a:endParaRPr lang="en-US" smtClean="0">
              <a:latin typeface="Times New Roman" charset="0"/>
            </a:endParaRPr>
          </a:p>
        </p:txBody>
      </p:sp>
      <p:sp>
        <p:nvSpPr>
          <p:cNvPr id="81923" name="Rectangle 2"/>
          <p:cNvSpPr>
            <a:spLocks noGrp="1" noChangeArrowheads="1"/>
          </p:cNvSpPr>
          <p:nvPr>
            <p:ph type="title"/>
          </p:nvPr>
        </p:nvSpPr>
        <p:spPr>
          <a:xfrm>
            <a:off x="685800" y="457200"/>
            <a:ext cx="7772400" cy="838200"/>
          </a:xfrm>
        </p:spPr>
        <p:txBody>
          <a:bodyPr/>
          <a:lstStyle/>
          <a:p>
            <a:pPr eaLnBrk="1" hangingPunct="1"/>
            <a:r>
              <a:rPr lang="en-US"/>
              <a:t>Anomaly Detection</a:t>
            </a:r>
          </a:p>
        </p:txBody>
      </p:sp>
      <p:sp>
        <p:nvSpPr>
          <p:cNvPr id="81924" name="Rectangle 3"/>
          <p:cNvSpPr>
            <a:spLocks noGrp="1" noChangeArrowheads="1"/>
          </p:cNvSpPr>
          <p:nvPr>
            <p:ph type="body" idx="1"/>
          </p:nvPr>
        </p:nvSpPr>
        <p:spPr>
          <a:xfrm>
            <a:off x="685800" y="1447800"/>
            <a:ext cx="7772400" cy="4648200"/>
          </a:xfrm>
        </p:spPr>
        <p:txBody>
          <a:bodyPr/>
          <a:lstStyle/>
          <a:p>
            <a:pPr eaLnBrk="1" hangingPunct="1">
              <a:lnSpc>
                <a:spcPct val="85000"/>
              </a:lnSpc>
              <a:spcAft>
                <a:spcPts val="600"/>
              </a:spcAft>
            </a:pPr>
            <a:r>
              <a:rPr lang="en-US" sz="2800" dirty="0"/>
              <a:t>Advantages</a:t>
            </a:r>
          </a:p>
          <a:p>
            <a:pPr lvl="1" eaLnBrk="1" hangingPunct="1">
              <a:lnSpc>
                <a:spcPct val="85000"/>
              </a:lnSpc>
              <a:spcAft>
                <a:spcPts val="600"/>
              </a:spcAft>
            </a:pPr>
            <a:r>
              <a:rPr lang="en-US" sz="2400" dirty="0"/>
              <a:t>Chance of detecting unknown malware</a:t>
            </a:r>
          </a:p>
          <a:p>
            <a:pPr eaLnBrk="1" hangingPunct="1">
              <a:lnSpc>
                <a:spcPct val="85000"/>
              </a:lnSpc>
              <a:spcAft>
                <a:spcPts val="600"/>
              </a:spcAft>
            </a:pPr>
            <a:r>
              <a:rPr lang="en-US" sz="2800" dirty="0"/>
              <a:t>Disadvantages</a:t>
            </a:r>
          </a:p>
          <a:p>
            <a:pPr lvl="1" eaLnBrk="1" hangingPunct="1">
              <a:lnSpc>
                <a:spcPct val="85000"/>
              </a:lnSpc>
              <a:spcAft>
                <a:spcPts val="600"/>
              </a:spcAft>
            </a:pPr>
            <a:r>
              <a:rPr lang="en-US" sz="2400" dirty="0"/>
              <a:t>No proven track record</a:t>
            </a:r>
          </a:p>
          <a:p>
            <a:pPr lvl="1" eaLnBrk="1" hangingPunct="1">
              <a:lnSpc>
                <a:spcPct val="85000"/>
              </a:lnSpc>
              <a:spcAft>
                <a:spcPts val="600"/>
              </a:spcAft>
            </a:pPr>
            <a:r>
              <a:rPr lang="en-US" sz="2400" dirty="0"/>
              <a:t>Trudy can make abnormal look normal (go slow)</a:t>
            </a:r>
          </a:p>
          <a:p>
            <a:pPr lvl="1" eaLnBrk="1" hangingPunct="1">
              <a:lnSpc>
                <a:spcPct val="85000"/>
              </a:lnSpc>
              <a:spcAft>
                <a:spcPts val="600"/>
              </a:spcAft>
            </a:pPr>
            <a:r>
              <a:rPr lang="en-US" sz="2400" dirty="0"/>
              <a:t>Must be combined with another method (e.g., signature detection)</a:t>
            </a:r>
          </a:p>
          <a:p>
            <a:pPr eaLnBrk="1" hangingPunct="1">
              <a:lnSpc>
                <a:spcPct val="85000"/>
              </a:lnSpc>
              <a:spcAft>
                <a:spcPts val="600"/>
              </a:spcAft>
            </a:pPr>
            <a:r>
              <a:rPr lang="en-US" sz="2800" dirty="0"/>
              <a:t>Also popular in intrusion detection (IDS)</a:t>
            </a:r>
            <a:endParaRPr lang="en-US" sz="2800" dirty="0" smtClean="0"/>
          </a:p>
          <a:p>
            <a:pPr eaLnBrk="1" hangingPunct="1">
              <a:lnSpc>
                <a:spcPct val="85000"/>
              </a:lnSpc>
              <a:spcAft>
                <a:spcPts val="600"/>
              </a:spcAft>
            </a:pPr>
            <a:r>
              <a:rPr lang="en-US" sz="2800" dirty="0" smtClean="0"/>
              <a:t>Difficult </a:t>
            </a:r>
            <a:r>
              <a:rPr lang="en-US" sz="2800" dirty="0"/>
              <a:t>unsolved (unsolvable?) problem</a:t>
            </a:r>
          </a:p>
          <a:p>
            <a:pPr lvl="1" eaLnBrk="1" hangingPunct="1">
              <a:lnSpc>
                <a:spcPct val="85000"/>
              </a:lnSpc>
              <a:spcAft>
                <a:spcPts val="600"/>
              </a:spcAft>
            </a:pPr>
            <a:r>
              <a:rPr lang="en-US" sz="2400" dirty="0"/>
              <a:t>Reminds me of AI…</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6EAF878-9009-FE46-AC1F-F3865166C95F}" type="slidenum">
              <a:rPr lang="en-US" smtClean="0">
                <a:latin typeface="Times New Roman" charset="0"/>
              </a:rPr>
              <a:pPr/>
              <a:t>65</a:t>
            </a:fld>
            <a:endParaRPr lang="en-US" smtClean="0">
              <a:latin typeface="Times New Roman" charset="0"/>
            </a:endParaRPr>
          </a:p>
        </p:txBody>
      </p:sp>
      <p:sp>
        <p:nvSpPr>
          <p:cNvPr id="82947" name="Rectangle 2"/>
          <p:cNvSpPr>
            <a:spLocks noGrp="1" noChangeArrowheads="1"/>
          </p:cNvSpPr>
          <p:nvPr>
            <p:ph type="title"/>
          </p:nvPr>
        </p:nvSpPr>
        <p:spPr>
          <a:xfrm>
            <a:off x="685800" y="304800"/>
            <a:ext cx="7772400" cy="1143000"/>
          </a:xfrm>
        </p:spPr>
        <p:txBody>
          <a:bodyPr/>
          <a:lstStyle/>
          <a:p>
            <a:pPr eaLnBrk="1" hangingPunct="1"/>
            <a:r>
              <a:rPr lang="en-US" dirty="0"/>
              <a:t>Future of Malware</a:t>
            </a:r>
          </a:p>
        </p:txBody>
      </p:sp>
      <p:sp>
        <p:nvSpPr>
          <p:cNvPr id="172035" name="Rectangle 3"/>
          <p:cNvSpPr>
            <a:spLocks noGrp="1" noChangeArrowheads="1"/>
          </p:cNvSpPr>
          <p:nvPr>
            <p:ph type="body" idx="1"/>
          </p:nvPr>
        </p:nvSpPr>
        <p:spPr>
          <a:xfrm>
            <a:off x="685800" y="1447800"/>
            <a:ext cx="8001000" cy="4572000"/>
          </a:xfrm>
        </p:spPr>
        <p:txBody>
          <a:bodyPr/>
          <a:lstStyle/>
          <a:p>
            <a:pPr eaLnBrk="1" hangingPunct="1">
              <a:lnSpc>
                <a:spcPct val="95000"/>
              </a:lnSpc>
              <a:spcAft>
                <a:spcPts val="600"/>
              </a:spcAft>
            </a:pPr>
            <a:r>
              <a:rPr lang="en-US" sz="2800" dirty="0"/>
              <a:t>Recent trends</a:t>
            </a:r>
          </a:p>
          <a:p>
            <a:pPr lvl="1" eaLnBrk="1" hangingPunct="1">
              <a:lnSpc>
                <a:spcPct val="95000"/>
              </a:lnSpc>
              <a:spcAft>
                <a:spcPts val="600"/>
              </a:spcAft>
            </a:pPr>
            <a:r>
              <a:rPr lang="en-US" sz="2400" dirty="0"/>
              <a:t>Encrypted, polymorphic, metamorphic malware</a:t>
            </a:r>
          </a:p>
          <a:p>
            <a:pPr lvl="1" eaLnBrk="1" hangingPunct="1">
              <a:lnSpc>
                <a:spcPct val="95000"/>
              </a:lnSpc>
              <a:spcAft>
                <a:spcPts val="600"/>
              </a:spcAft>
            </a:pPr>
            <a:r>
              <a:rPr lang="en-US" sz="2400" dirty="0"/>
              <a:t>Fast replication/Warhol worms</a:t>
            </a:r>
          </a:p>
          <a:p>
            <a:pPr lvl="1" eaLnBrk="1" hangingPunct="1">
              <a:lnSpc>
                <a:spcPct val="95000"/>
              </a:lnSpc>
              <a:spcAft>
                <a:spcPts val="600"/>
              </a:spcAft>
            </a:pPr>
            <a:r>
              <a:rPr lang="en-US" sz="2400" dirty="0"/>
              <a:t>Flash worms, slow worms</a:t>
            </a:r>
          </a:p>
          <a:p>
            <a:pPr lvl="1" eaLnBrk="1" hangingPunct="1">
              <a:lnSpc>
                <a:spcPct val="95000"/>
              </a:lnSpc>
              <a:spcAft>
                <a:spcPts val="600"/>
              </a:spcAft>
            </a:pPr>
            <a:r>
              <a:rPr lang="en-US" sz="2400" dirty="0" err="1"/>
              <a:t>Botnets</a:t>
            </a:r>
            <a:endParaRPr lang="en-US" sz="2400" dirty="0"/>
          </a:p>
          <a:p>
            <a:pPr eaLnBrk="1" hangingPunct="1">
              <a:lnSpc>
                <a:spcPct val="95000"/>
              </a:lnSpc>
              <a:spcAft>
                <a:spcPts val="600"/>
              </a:spcAft>
            </a:pPr>
            <a:r>
              <a:rPr lang="en-US" sz="2800" dirty="0"/>
              <a:t>The future is bright for malware</a:t>
            </a:r>
          </a:p>
          <a:p>
            <a:pPr lvl="1" eaLnBrk="1" hangingPunct="1">
              <a:lnSpc>
                <a:spcPct val="95000"/>
              </a:lnSpc>
              <a:spcAft>
                <a:spcPts val="600"/>
              </a:spcAft>
            </a:pPr>
            <a:r>
              <a:rPr lang="en-US" sz="2400" dirty="0"/>
              <a:t>Good news for the bad guys…</a:t>
            </a:r>
          </a:p>
          <a:p>
            <a:pPr lvl="1" eaLnBrk="1" hangingPunct="1">
              <a:lnSpc>
                <a:spcPct val="95000"/>
              </a:lnSpc>
              <a:spcAft>
                <a:spcPts val="600"/>
              </a:spcAft>
            </a:pPr>
            <a:r>
              <a:rPr lang="en-US" sz="2400" dirty="0"/>
              <a:t>…bad news for the good guys</a:t>
            </a:r>
          </a:p>
          <a:p>
            <a:pPr eaLnBrk="1" hangingPunct="1">
              <a:lnSpc>
                <a:spcPct val="95000"/>
              </a:lnSpc>
              <a:spcAft>
                <a:spcPts val="600"/>
              </a:spcAft>
            </a:pPr>
            <a:r>
              <a:rPr lang="en-US" sz="2800" dirty="0"/>
              <a:t>Future of malware detection?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Effect transition="in" filter="box(out)">
                                      <p:cBhvr>
                                        <p:cTn id="7" dur="500"/>
                                        <p:tgtEl>
                                          <p:spTgt spid="172035">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172035">
                                            <p:txEl>
                                              <p:pRg st="1" end="1"/>
                                            </p:txEl>
                                          </p:spTgt>
                                        </p:tgtEl>
                                        <p:attrNameLst>
                                          <p:attrName>style.visibility</p:attrName>
                                        </p:attrNameLst>
                                      </p:cBhvr>
                                      <p:to>
                                        <p:strVal val="visible"/>
                                      </p:to>
                                    </p:set>
                                    <p:animEffect transition="in" filter="box(out)">
                                      <p:cBhvr>
                                        <p:cTn id="10" dur="500"/>
                                        <p:tgtEl>
                                          <p:spTgt spid="172035">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172035">
                                            <p:txEl>
                                              <p:pRg st="2" end="2"/>
                                            </p:txEl>
                                          </p:spTgt>
                                        </p:tgtEl>
                                        <p:attrNameLst>
                                          <p:attrName>style.visibility</p:attrName>
                                        </p:attrNameLst>
                                      </p:cBhvr>
                                      <p:to>
                                        <p:strVal val="visible"/>
                                      </p:to>
                                    </p:set>
                                    <p:animEffect transition="in" filter="box(out)">
                                      <p:cBhvr>
                                        <p:cTn id="13" dur="500"/>
                                        <p:tgtEl>
                                          <p:spTgt spid="172035">
                                            <p:txEl>
                                              <p:pRg st="2" end="2"/>
                                            </p:txEl>
                                          </p:spTgt>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172035">
                                            <p:txEl>
                                              <p:pRg st="3" end="3"/>
                                            </p:txEl>
                                          </p:spTgt>
                                        </p:tgtEl>
                                        <p:attrNameLst>
                                          <p:attrName>style.visibility</p:attrName>
                                        </p:attrNameLst>
                                      </p:cBhvr>
                                      <p:to>
                                        <p:strVal val="visible"/>
                                      </p:to>
                                    </p:set>
                                    <p:animEffect transition="in" filter="box(out)">
                                      <p:cBhvr>
                                        <p:cTn id="16" dur="500"/>
                                        <p:tgtEl>
                                          <p:spTgt spid="172035">
                                            <p:txEl>
                                              <p:pRg st="3" end="3"/>
                                            </p:txEl>
                                          </p:spTgt>
                                        </p:tgtEl>
                                      </p:cBhvr>
                                    </p:animEffect>
                                  </p:childTnLst>
                                </p:cTn>
                              </p:par>
                              <p:par>
                                <p:cTn id="17" presetID="4" presetClass="entr" presetSubtype="32" fill="hold" grpId="0" nodeType="withEffect">
                                  <p:stCondLst>
                                    <p:cond delay="0"/>
                                  </p:stCondLst>
                                  <p:childTnLst>
                                    <p:set>
                                      <p:cBhvr>
                                        <p:cTn id="18" dur="1" fill="hold">
                                          <p:stCondLst>
                                            <p:cond delay="0"/>
                                          </p:stCondLst>
                                        </p:cTn>
                                        <p:tgtEl>
                                          <p:spTgt spid="172035">
                                            <p:txEl>
                                              <p:pRg st="4" end="4"/>
                                            </p:txEl>
                                          </p:spTgt>
                                        </p:tgtEl>
                                        <p:attrNameLst>
                                          <p:attrName>style.visibility</p:attrName>
                                        </p:attrNameLst>
                                      </p:cBhvr>
                                      <p:to>
                                        <p:strVal val="visible"/>
                                      </p:to>
                                    </p:set>
                                    <p:animEffect transition="in" filter="box(out)">
                                      <p:cBhvr>
                                        <p:cTn id="19" dur="500"/>
                                        <p:tgtEl>
                                          <p:spTgt spid="17203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172035">
                                            <p:txEl>
                                              <p:pRg st="5" end="5"/>
                                            </p:txEl>
                                          </p:spTgt>
                                        </p:tgtEl>
                                        <p:attrNameLst>
                                          <p:attrName>style.visibility</p:attrName>
                                        </p:attrNameLst>
                                      </p:cBhvr>
                                      <p:to>
                                        <p:strVal val="visible"/>
                                      </p:to>
                                    </p:set>
                                    <p:animEffect transition="in" filter="box(out)">
                                      <p:cBhvr>
                                        <p:cTn id="24" dur="500"/>
                                        <p:tgtEl>
                                          <p:spTgt spid="172035">
                                            <p:txEl>
                                              <p:pRg st="5" end="5"/>
                                            </p:txEl>
                                          </p:spTgt>
                                        </p:tgtEl>
                                      </p:cBhvr>
                                    </p:animEffect>
                                  </p:childTnLst>
                                </p:cTn>
                              </p:par>
                              <p:par>
                                <p:cTn id="25" presetID="4" presetClass="entr" presetSubtype="32" fill="hold" grpId="0" nodeType="withEffect">
                                  <p:stCondLst>
                                    <p:cond delay="0"/>
                                  </p:stCondLst>
                                  <p:childTnLst>
                                    <p:set>
                                      <p:cBhvr>
                                        <p:cTn id="26" dur="1" fill="hold">
                                          <p:stCondLst>
                                            <p:cond delay="0"/>
                                          </p:stCondLst>
                                        </p:cTn>
                                        <p:tgtEl>
                                          <p:spTgt spid="172035">
                                            <p:txEl>
                                              <p:pRg st="6" end="6"/>
                                            </p:txEl>
                                          </p:spTgt>
                                        </p:tgtEl>
                                        <p:attrNameLst>
                                          <p:attrName>style.visibility</p:attrName>
                                        </p:attrNameLst>
                                      </p:cBhvr>
                                      <p:to>
                                        <p:strVal val="visible"/>
                                      </p:to>
                                    </p:set>
                                    <p:animEffect transition="in" filter="box(out)">
                                      <p:cBhvr>
                                        <p:cTn id="27" dur="500"/>
                                        <p:tgtEl>
                                          <p:spTgt spid="172035">
                                            <p:txEl>
                                              <p:pRg st="6" end="6"/>
                                            </p:txEl>
                                          </p:spTgt>
                                        </p:tgtEl>
                                      </p:cBhvr>
                                    </p:animEffect>
                                  </p:childTnLst>
                                </p:cTn>
                              </p:par>
                              <p:par>
                                <p:cTn id="28" presetID="4" presetClass="entr" presetSubtype="32" fill="hold" grpId="0" nodeType="withEffect">
                                  <p:stCondLst>
                                    <p:cond delay="0"/>
                                  </p:stCondLst>
                                  <p:childTnLst>
                                    <p:set>
                                      <p:cBhvr>
                                        <p:cTn id="29" dur="1" fill="hold">
                                          <p:stCondLst>
                                            <p:cond delay="0"/>
                                          </p:stCondLst>
                                        </p:cTn>
                                        <p:tgtEl>
                                          <p:spTgt spid="172035">
                                            <p:txEl>
                                              <p:pRg st="7" end="7"/>
                                            </p:txEl>
                                          </p:spTgt>
                                        </p:tgtEl>
                                        <p:attrNameLst>
                                          <p:attrName>style.visibility</p:attrName>
                                        </p:attrNameLst>
                                      </p:cBhvr>
                                      <p:to>
                                        <p:strVal val="visible"/>
                                      </p:to>
                                    </p:set>
                                    <p:animEffect transition="in" filter="box(out)">
                                      <p:cBhvr>
                                        <p:cTn id="30" dur="500"/>
                                        <p:tgtEl>
                                          <p:spTgt spid="172035">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172035">
                                            <p:txEl>
                                              <p:pRg st="8" end="8"/>
                                            </p:txEl>
                                          </p:spTgt>
                                        </p:tgtEl>
                                        <p:attrNameLst>
                                          <p:attrName>style.visibility</p:attrName>
                                        </p:attrNameLst>
                                      </p:cBhvr>
                                      <p:to>
                                        <p:strVal val="visible"/>
                                      </p:to>
                                    </p:set>
                                    <p:animEffect transition="in" filter="box(out)">
                                      <p:cBhvr>
                                        <p:cTn id="35" dur="500"/>
                                        <p:tgtEl>
                                          <p:spTgt spid="172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5C6CFDB9-E6B7-6448-AF94-400E16642FE2}" type="slidenum">
              <a:rPr lang="en-US" smtClean="0">
                <a:latin typeface="Times New Roman" charset="0"/>
              </a:rPr>
              <a:pPr/>
              <a:t>66</a:t>
            </a:fld>
            <a:endParaRPr lang="en-US" smtClean="0">
              <a:latin typeface="Times New Roman" charset="0"/>
            </a:endParaRPr>
          </a:p>
        </p:txBody>
      </p:sp>
      <p:sp>
        <p:nvSpPr>
          <p:cNvPr id="83971" name="Rectangle 2"/>
          <p:cNvSpPr>
            <a:spLocks noGrp="1" noChangeArrowheads="1"/>
          </p:cNvSpPr>
          <p:nvPr>
            <p:ph type="title"/>
          </p:nvPr>
        </p:nvSpPr>
        <p:spPr/>
        <p:txBody>
          <a:bodyPr/>
          <a:lstStyle/>
          <a:p>
            <a:pPr eaLnBrk="1" hangingPunct="1"/>
            <a:r>
              <a:rPr lang="en-US"/>
              <a:t>Encrypted Viruses</a:t>
            </a:r>
          </a:p>
        </p:txBody>
      </p:sp>
      <p:sp>
        <p:nvSpPr>
          <p:cNvPr id="83972" name="Rectangle 3"/>
          <p:cNvSpPr>
            <a:spLocks noGrp="1" noChangeArrowheads="1"/>
          </p:cNvSpPr>
          <p:nvPr>
            <p:ph type="body" idx="1"/>
          </p:nvPr>
        </p:nvSpPr>
        <p:spPr>
          <a:xfrm>
            <a:off x="685800" y="1828800"/>
            <a:ext cx="8001000" cy="4114800"/>
          </a:xfrm>
        </p:spPr>
        <p:txBody>
          <a:bodyPr/>
          <a:lstStyle/>
          <a:p>
            <a:pPr eaLnBrk="1" hangingPunct="1">
              <a:spcAft>
                <a:spcPts val="600"/>
              </a:spcAft>
            </a:pPr>
            <a:r>
              <a:rPr lang="en-US" sz="2800" dirty="0"/>
              <a:t>Virus</a:t>
            </a:r>
            <a:r>
              <a:rPr lang="en-US" sz="2800" dirty="0" smtClean="0"/>
              <a:t> writers </a:t>
            </a:r>
            <a:r>
              <a:rPr lang="en-US" sz="2800" dirty="0"/>
              <a:t>know </a:t>
            </a:r>
            <a:r>
              <a:rPr lang="en-US" sz="2800" b="1" dirty="0">
                <a:solidFill>
                  <a:schemeClr val="hlink"/>
                </a:solidFill>
              </a:rPr>
              <a:t>signature </a:t>
            </a:r>
            <a:r>
              <a:rPr lang="en-US" sz="2800" b="1" dirty="0" smtClean="0">
                <a:solidFill>
                  <a:schemeClr val="hlink"/>
                </a:solidFill>
              </a:rPr>
              <a:t>detection </a:t>
            </a:r>
            <a:r>
              <a:rPr lang="en-US" sz="2800" dirty="0" smtClean="0"/>
              <a:t>used</a:t>
            </a:r>
          </a:p>
          <a:p>
            <a:pPr eaLnBrk="1" hangingPunct="1">
              <a:spcAft>
                <a:spcPts val="600"/>
              </a:spcAft>
            </a:pPr>
            <a:r>
              <a:rPr lang="en-US" sz="2800" dirty="0"/>
              <a:t>So, how to evade signature detection?</a:t>
            </a:r>
          </a:p>
          <a:p>
            <a:pPr eaLnBrk="1" hangingPunct="1">
              <a:spcAft>
                <a:spcPts val="600"/>
              </a:spcAft>
            </a:pPr>
            <a:r>
              <a:rPr lang="en-US" sz="2800" dirty="0"/>
              <a:t>Encrypting the virus is a good approach</a:t>
            </a:r>
          </a:p>
          <a:p>
            <a:pPr lvl="1" eaLnBrk="1" hangingPunct="1">
              <a:spcAft>
                <a:spcPts val="600"/>
              </a:spcAft>
            </a:pPr>
            <a:r>
              <a:rPr lang="en-US" sz="2400" dirty="0" err="1"/>
              <a:t>Ciphertext</a:t>
            </a:r>
            <a:r>
              <a:rPr lang="en-US" sz="2400" dirty="0"/>
              <a:t> looks like random bits</a:t>
            </a:r>
          </a:p>
          <a:p>
            <a:pPr lvl="1" eaLnBrk="1" hangingPunct="1">
              <a:spcAft>
                <a:spcPts val="600"/>
              </a:spcAft>
            </a:pPr>
            <a:r>
              <a:rPr lang="en-US" sz="2400" dirty="0"/>
              <a:t>Different key, then different “random” bits</a:t>
            </a:r>
          </a:p>
          <a:p>
            <a:pPr lvl="1" eaLnBrk="1" hangingPunct="1">
              <a:spcAft>
                <a:spcPts val="600"/>
              </a:spcAft>
            </a:pPr>
            <a:r>
              <a:rPr lang="en-US" sz="2400" dirty="0"/>
              <a:t>So, different copies have no common signature</a:t>
            </a:r>
          </a:p>
          <a:p>
            <a:pPr eaLnBrk="1" hangingPunct="1">
              <a:spcAft>
                <a:spcPts val="600"/>
              </a:spcAft>
            </a:pPr>
            <a:r>
              <a:rPr lang="en-US" sz="2800" dirty="0"/>
              <a:t>Encryption often used in viruses today</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EDB1C3D5-F004-8F49-992B-3D3F50EBF6A5}" type="slidenum">
              <a:rPr lang="en-US" smtClean="0">
                <a:latin typeface="Times New Roman" charset="0"/>
              </a:rPr>
              <a:pPr/>
              <a:t>67</a:t>
            </a:fld>
            <a:endParaRPr lang="en-US" smtClean="0">
              <a:latin typeface="Times New Roman" charset="0"/>
            </a:endParaRPr>
          </a:p>
        </p:txBody>
      </p:sp>
      <p:sp>
        <p:nvSpPr>
          <p:cNvPr id="84995" name="Rectangle 2"/>
          <p:cNvSpPr>
            <a:spLocks noGrp="1" noChangeArrowheads="1"/>
          </p:cNvSpPr>
          <p:nvPr>
            <p:ph type="title"/>
          </p:nvPr>
        </p:nvSpPr>
        <p:spPr/>
        <p:txBody>
          <a:bodyPr/>
          <a:lstStyle/>
          <a:p>
            <a:pPr eaLnBrk="1" hangingPunct="1"/>
            <a:r>
              <a:rPr lang="en-US"/>
              <a:t>Encrypted Viruses</a:t>
            </a:r>
          </a:p>
        </p:txBody>
      </p:sp>
      <p:sp>
        <p:nvSpPr>
          <p:cNvPr id="553987" name="Rectangle 3"/>
          <p:cNvSpPr>
            <a:spLocks noGrp="1" noChangeArrowheads="1"/>
          </p:cNvSpPr>
          <p:nvPr>
            <p:ph type="body" idx="1"/>
          </p:nvPr>
        </p:nvSpPr>
        <p:spPr/>
        <p:txBody>
          <a:bodyPr/>
          <a:lstStyle/>
          <a:p>
            <a:pPr eaLnBrk="1" hangingPunct="1">
              <a:lnSpc>
                <a:spcPct val="90000"/>
              </a:lnSpc>
              <a:spcAft>
                <a:spcPts val="600"/>
              </a:spcAft>
            </a:pPr>
            <a:r>
              <a:rPr lang="en-US" sz="2800"/>
              <a:t>How to detect encrypted viruses?</a:t>
            </a:r>
          </a:p>
          <a:p>
            <a:pPr eaLnBrk="1" hangingPunct="1">
              <a:lnSpc>
                <a:spcPct val="90000"/>
              </a:lnSpc>
              <a:spcAft>
                <a:spcPts val="600"/>
              </a:spcAft>
            </a:pPr>
            <a:r>
              <a:rPr lang="en-US" sz="2800"/>
              <a:t>Scan for the decryptor code</a:t>
            </a:r>
          </a:p>
          <a:p>
            <a:pPr lvl="1" eaLnBrk="1" hangingPunct="1">
              <a:lnSpc>
                <a:spcPct val="90000"/>
              </a:lnSpc>
              <a:spcAft>
                <a:spcPts val="600"/>
              </a:spcAft>
            </a:pPr>
            <a:r>
              <a:rPr lang="en-US" sz="2400"/>
              <a:t>More-or-less standard signature detection</a:t>
            </a:r>
          </a:p>
          <a:p>
            <a:pPr lvl="1" eaLnBrk="1" hangingPunct="1">
              <a:lnSpc>
                <a:spcPct val="90000"/>
              </a:lnSpc>
              <a:spcAft>
                <a:spcPts val="600"/>
              </a:spcAft>
            </a:pPr>
            <a:r>
              <a:rPr lang="en-US" sz="2400"/>
              <a:t>But may be more false alarms</a:t>
            </a:r>
          </a:p>
          <a:p>
            <a:pPr eaLnBrk="1" hangingPunct="1">
              <a:lnSpc>
                <a:spcPct val="90000"/>
              </a:lnSpc>
              <a:spcAft>
                <a:spcPts val="600"/>
              </a:spcAft>
            </a:pPr>
            <a:r>
              <a:rPr lang="en-US" sz="2800"/>
              <a:t>Why not encrypt the decryptor code?</a:t>
            </a:r>
          </a:p>
          <a:p>
            <a:pPr lvl="1" eaLnBrk="1" hangingPunct="1">
              <a:lnSpc>
                <a:spcPct val="90000"/>
              </a:lnSpc>
              <a:spcAft>
                <a:spcPts val="600"/>
              </a:spcAft>
            </a:pPr>
            <a:r>
              <a:rPr lang="en-US" sz="2400"/>
              <a:t>Then encrypt the decryptor of the decryptor (and so on…)</a:t>
            </a:r>
          </a:p>
          <a:p>
            <a:pPr eaLnBrk="1" hangingPunct="1">
              <a:lnSpc>
                <a:spcPct val="90000"/>
              </a:lnSpc>
              <a:spcAft>
                <a:spcPts val="600"/>
              </a:spcAft>
            </a:pPr>
            <a:r>
              <a:rPr lang="en-US" sz="2800"/>
              <a:t>Encryption of limited value to virus writers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box(out)">
                                      <p:cBhvr>
                                        <p:cTn id="7" dur="500"/>
                                        <p:tgtEl>
                                          <p:spTgt spid="55398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53987">
                                            <p:txEl>
                                              <p:pRg st="1" end="1"/>
                                            </p:txEl>
                                          </p:spTgt>
                                        </p:tgtEl>
                                        <p:attrNameLst>
                                          <p:attrName>style.visibility</p:attrName>
                                        </p:attrNameLst>
                                      </p:cBhvr>
                                      <p:to>
                                        <p:strVal val="visible"/>
                                      </p:to>
                                    </p:set>
                                    <p:animEffect transition="in" filter="box(out)">
                                      <p:cBhvr>
                                        <p:cTn id="12" dur="500"/>
                                        <p:tgtEl>
                                          <p:spTgt spid="55398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par>
                                <p:cTn id="13" presetID="4" presetClass="entr" presetSubtype="32" fill="hold" grpId="0" nodeType="withEffect">
                                  <p:stCondLst>
                                    <p:cond delay="0"/>
                                  </p:stCondLst>
                                  <p:childTnLst>
                                    <p:set>
                                      <p:cBhvr>
                                        <p:cTn id="14" dur="1" fill="hold">
                                          <p:stCondLst>
                                            <p:cond delay="0"/>
                                          </p:stCondLst>
                                        </p:cTn>
                                        <p:tgtEl>
                                          <p:spTgt spid="553987">
                                            <p:txEl>
                                              <p:pRg st="2" end="2"/>
                                            </p:txEl>
                                          </p:spTgt>
                                        </p:tgtEl>
                                        <p:attrNameLst>
                                          <p:attrName>style.visibility</p:attrName>
                                        </p:attrNameLst>
                                      </p:cBhvr>
                                      <p:to>
                                        <p:strVal val="visible"/>
                                      </p:to>
                                    </p:set>
                                    <p:animEffect transition="in" filter="box(out)">
                                      <p:cBhvr>
                                        <p:cTn id="15" dur="500"/>
                                        <p:tgtEl>
                                          <p:spTgt spid="553987">
                                            <p:txEl>
                                              <p:pRg st="2" end="2"/>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
                                        </p:tgtEl>
                                      </p:cMediaNode>
                                    </p:audio>
                                  </p:subTnLst>
                                </p:cTn>
                              </p:par>
                              <p:par>
                                <p:cTn id="16" presetID="4" presetClass="entr" presetSubtype="32" fill="hold" grpId="0" nodeType="withEffect">
                                  <p:stCondLst>
                                    <p:cond delay="0"/>
                                  </p:stCondLst>
                                  <p:childTnLst>
                                    <p:set>
                                      <p:cBhvr>
                                        <p:cTn id="17" dur="1" fill="hold">
                                          <p:stCondLst>
                                            <p:cond delay="0"/>
                                          </p:stCondLst>
                                        </p:cTn>
                                        <p:tgtEl>
                                          <p:spTgt spid="553987">
                                            <p:txEl>
                                              <p:pRg st="3" end="3"/>
                                            </p:txEl>
                                          </p:spTgt>
                                        </p:tgtEl>
                                        <p:attrNameLst>
                                          <p:attrName>style.visibility</p:attrName>
                                        </p:attrNameLst>
                                      </p:cBhvr>
                                      <p:to>
                                        <p:strVal val="visible"/>
                                      </p:to>
                                    </p:set>
                                    <p:animEffect transition="in" filter="box(out)">
                                      <p:cBhvr>
                                        <p:cTn id="18" dur="500"/>
                                        <p:tgtEl>
                                          <p:spTgt spid="553987">
                                            <p:txEl>
                                              <p:pRg st="3" end="3"/>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
                                        </p:tgtEl>
                                      </p:cMediaNode>
                                    </p:audio>
                                  </p:sub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553987">
                                            <p:txEl>
                                              <p:pRg st="4" end="4"/>
                                            </p:txEl>
                                          </p:spTgt>
                                        </p:tgtEl>
                                        <p:attrNameLst>
                                          <p:attrName>style.visibility</p:attrName>
                                        </p:attrNameLst>
                                      </p:cBhvr>
                                      <p:to>
                                        <p:strVal val="visible"/>
                                      </p:to>
                                    </p:set>
                                    <p:animEffect transition="in" filter="box(out)">
                                      <p:cBhvr>
                                        <p:cTn id="23" dur="500"/>
                                        <p:tgtEl>
                                          <p:spTgt spid="553987">
                                            <p:txEl>
                                              <p:pRg st="4" end="4"/>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2" name="Camera"/>
                                        </p:tgtEl>
                                      </p:cMediaNode>
                                    </p:audio>
                                  </p:subTnLst>
                                </p:cTn>
                              </p:par>
                              <p:par>
                                <p:cTn id="24" presetID="4" presetClass="entr" presetSubtype="32" fill="hold" grpId="0" nodeType="withEffect">
                                  <p:stCondLst>
                                    <p:cond delay="0"/>
                                  </p:stCondLst>
                                  <p:childTnLst>
                                    <p:set>
                                      <p:cBhvr>
                                        <p:cTn id="25" dur="1" fill="hold">
                                          <p:stCondLst>
                                            <p:cond delay="0"/>
                                          </p:stCondLst>
                                        </p:cTn>
                                        <p:tgtEl>
                                          <p:spTgt spid="553987">
                                            <p:txEl>
                                              <p:pRg st="5" end="5"/>
                                            </p:txEl>
                                          </p:spTgt>
                                        </p:tgtEl>
                                        <p:attrNameLst>
                                          <p:attrName>style.visibility</p:attrName>
                                        </p:attrNameLst>
                                      </p:cBhvr>
                                      <p:to>
                                        <p:strVal val="visible"/>
                                      </p:to>
                                    </p:set>
                                    <p:animEffect transition="in" filter="box(out)">
                                      <p:cBhvr>
                                        <p:cTn id="26" dur="500"/>
                                        <p:tgtEl>
                                          <p:spTgt spid="553987">
                                            <p:txEl>
                                              <p:pRg st="5" end="5"/>
                                            </p:txEl>
                                          </p:spTgt>
                                        </p:tgtEl>
                                      </p:cBhvr>
                                    </p:animEffect>
                                  </p:childTnLst>
                                  <p:subTnLst>
                                    <p:audio>
                                      <p:cMediaNode>
                                        <p:cTn display="0" masterRel="sameClick">
                                          <p:stCondLst>
                                            <p:cond evt="begin" delay="0">
                                              <p:tn val="24"/>
                                            </p:cond>
                                          </p:stCondLst>
                                          <p:endCondLst>
                                            <p:cond evt="onStopAudio" delay="0">
                                              <p:tgtEl>
                                                <p:sldTgt/>
                                              </p:tgtEl>
                                            </p:cond>
                                          </p:endCondLst>
                                        </p:cTn>
                                        <p:tgtEl>
                                          <p:sndTgt r:embed="rId2" name="Camera"/>
                                        </p:tgtEl>
                                      </p:cMediaNode>
                                    </p:audio>
                                  </p:sub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553987">
                                            <p:txEl>
                                              <p:pRg st="6" end="6"/>
                                            </p:txEl>
                                          </p:spTgt>
                                        </p:tgtEl>
                                        <p:attrNameLst>
                                          <p:attrName>style.visibility</p:attrName>
                                        </p:attrNameLst>
                                      </p:cBhvr>
                                      <p:to>
                                        <p:strVal val="visible"/>
                                      </p:to>
                                    </p:set>
                                    <p:animEffect transition="in" filter="box(out)">
                                      <p:cBhvr>
                                        <p:cTn id="31" dur="500"/>
                                        <p:tgtEl>
                                          <p:spTgt spid="553987">
                                            <p:txEl>
                                              <p:pRg st="6" end="6"/>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87"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7DABC1F5-5D70-0342-8303-5DCBC0457146}" type="slidenum">
              <a:rPr lang="en-US" smtClean="0">
                <a:latin typeface="Times New Roman" charset="0"/>
              </a:rPr>
              <a:pPr/>
              <a:t>68</a:t>
            </a:fld>
            <a:endParaRPr lang="en-US" smtClean="0">
              <a:latin typeface="Times New Roman" charset="0"/>
            </a:endParaRPr>
          </a:p>
        </p:txBody>
      </p:sp>
      <p:sp>
        <p:nvSpPr>
          <p:cNvPr id="86019" name="Rectangle 2"/>
          <p:cNvSpPr>
            <a:spLocks noGrp="1" noChangeArrowheads="1"/>
          </p:cNvSpPr>
          <p:nvPr>
            <p:ph type="title"/>
          </p:nvPr>
        </p:nvSpPr>
        <p:spPr>
          <a:xfrm>
            <a:off x="685800" y="457200"/>
            <a:ext cx="7772400" cy="1143000"/>
          </a:xfrm>
        </p:spPr>
        <p:txBody>
          <a:bodyPr/>
          <a:lstStyle/>
          <a:p>
            <a:pPr eaLnBrk="1" hangingPunct="1"/>
            <a:r>
              <a:rPr lang="en-US"/>
              <a:t>Polymorphic Malware</a:t>
            </a:r>
          </a:p>
        </p:txBody>
      </p:sp>
      <p:sp>
        <p:nvSpPr>
          <p:cNvPr id="536579" name="Rectangle 3"/>
          <p:cNvSpPr>
            <a:spLocks noGrp="1" noChangeArrowheads="1"/>
          </p:cNvSpPr>
          <p:nvPr>
            <p:ph type="body" idx="1"/>
          </p:nvPr>
        </p:nvSpPr>
        <p:spPr>
          <a:xfrm>
            <a:off x="685800" y="1676400"/>
            <a:ext cx="7848600" cy="4419600"/>
          </a:xfrm>
        </p:spPr>
        <p:txBody>
          <a:bodyPr/>
          <a:lstStyle/>
          <a:p>
            <a:pPr eaLnBrk="1" hangingPunct="1">
              <a:spcAft>
                <a:spcPts val="600"/>
              </a:spcAft>
            </a:pPr>
            <a:r>
              <a:rPr lang="en-US" sz="2800" dirty="0"/>
              <a:t>Polymorphic worm</a:t>
            </a:r>
          </a:p>
          <a:p>
            <a:pPr lvl="1" eaLnBrk="1" hangingPunct="1">
              <a:spcAft>
                <a:spcPts val="600"/>
              </a:spcAft>
            </a:pPr>
            <a:r>
              <a:rPr lang="en-US" sz="2400" dirty="0"/>
              <a:t>Body of worm is encrypted</a:t>
            </a:r>
          </a:p>
          <a:p>
            <a:pPr lvl="1" eaLnBrk="1" hangingPunct="1">
              <a:spcAft>
                <a:spcPts val="600"/>
              </a:spcAft>
            </a:pPr>
            <a:r>
              <a:rPr lang="en-US" sz="2400" dirty="0" err="1"/>
              <a:t>Decryptor</a:t>
            </a:r>
            <a:r>
              <a:rPr lang="en-US" sz="2400" dirty="0"/>
              <a:t> code is “mutated” (or “morphed”) </a:t>
            </a:r>
          </a:p>
          <a:p>
            <a:pPr lvl="1" eaLnBrk="1" hangingPunct="1">
              <a:spcAft>
                <a:spcPts val="600"/>
              </a:spcAft>
            </a:pPr>
            <a:r>
              <a:rPr lang="en-US" sz="2400" dirty="0"/>
              <a:t>Trying to hide </a:t>
            </a:r>
            <a:r>
              <a:rPr lang="en-US" sz="2400" dirty="0" err="1"/>
              <a:t>decryptor</a:t>
            </a:r>
            <a:r>
              <a:rPr lang="en-US" sz="2400" dirty="0"/>
              <a:t> signature</a:t>
            </a:r>
          </a:p>
          <a:p>
            <a:pPr lvl="1" eaLnBrk="1" hangingPunct="1">
              <a:spcAft>
                <a:spcPts val="600"/>
              </a:spcAft>
            </a:pPr>
            <a:r>
              <a:rPr lang="en-US" sz="2400" dirty="0"/>
              <a:t>Like an encrypted worm on steroids…</a:t>
            </a:r>
          </a:p>
          <a:p>
            <a:pPr eaLnBrk="1" hangingPunct="1">
              <a:spcAft>
                <a:spcPts val="600"/>
              </a:spcAft>
              <a:buFont typeface="Wingdings" charset="2"/>
              <a:buNone/>
            </a:pPr>
            <a:r>
              <a:rPr lang="en-US" sz="2800" b="1" dirty="0">
                <a:solidFill>
                  <a:schemeClr val="hlink"/>
                </a:solidFill>
              </a:rPr>
              <a:t>Q</a:t>
            </a:r>
            <a:r>
              <a:rPr lang="en-US" sz="2800" dirty="0"/>
              <a:t>: How to detect?</a:t>
            </a:r>
          </a:p>
          <a:p>
            <a:pPr eaLnBrk="1" hangingPunct="1">
              <a:spcAft>
                <a:spcPts val="600"/>
              </a:spcAft>
              <a:buFont typeface="Wingdings" charset="2"/>
              <a:buNone/>
            </a:pPr>
            <a:r>
              <a:rPr lang="en-US" sz="2800" b="1" dirty="0">
                <a:solidFill>
                  <a:schemeClr val="accent2"/>
                </a:solidFill>
              </a:rPr>
              <a:t>A</a:t>
            </a:r>
            <a:r>
              <a:rPr lang="en-US" sz="2800" dirty="0"/>
              <a:t>: Emulation </a:t>
            </a:r>
            <a:r>
              <a:rPr lang="en-US" sz="2800" dirty="0" err="1">
                <a:sym typeface="Symbol" charset="2"/>
              </a:rPr>
              <a:t></a:t>
            </a:r>
            <a:r>
              <a:rPr lang="en-US" sz="2800" dirty="0"/>
              <a:t> let the code decrypt itself</a:t>
            </a:r>
          </a:p>
          <a:p>
            <a:pPr lvl="1" eaLnBrk="1" hangingPunct="1">
              <a:spcAft>
                <a:spcPts val="600"/>
              </a:spcAft>
            </a:pPr>
            <a:r>
              <a:rPr lang="en-US" sz="2400" dirty="0" smtClean="0"/>
              <a:t>Slow, </a:t>
            </a:r>
            <a:r>
              <a:rPr lang="en-US" sz="2400" dirty="0"/>
              <a:t>and anti-emulation is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36579">
                                            <p:txEl>
                                              <p:pRg st="0" end="0"/>
                                            </p:txEl>
                                          </p:spTgt>
                                        </p:tgtEl>
                                        <p:attrNameLst>
                                          <p:attrName>style.visibility</p:attrName>
                                        </p:attrNameLst>
                                      </p:cBhvr>
                                      <p:to>
                                        <p:strVal val="visible"/>
                                      </p:to>
                                    </p:set>
                                    <p:animEffect transition="in" filter="box(out)">
                                      <p:cBhvr>
                                        <p:cTn id="7" dur="500"/>
                                        <p:tgtEl>
                                          <p:spTgt spid="53657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par>
                                <p:cTn id="8" presetID="4" presetClass="entr" presetSubtype="32" fill="hold" grpId="0" nodeType="withEffect">
                                  <p:stCondLst>
                                    <p:cond delay="0"/>
                                  </p:stCondLst>
                                  <p:childTnLst>
                                    <p:set>
                                      <p:cBhvr>
                                        <p:cTn id="9" dur="1" fill="hold">
                                          <p:stCondLst>
                                            <p:cond delay="0"/>
                                          </p:stCondLst>
                                        </p:cTn>
                                        <p:tgtEl>
                                          <p:spTgt spid="536579">
                                            <p:txEl>
                                              <p:pRg st="1" end="1"/>
                                            </p:txEl>
                                          </p:spTgt>
                                        </p:tgtEl>
                                        <p:attrNameLst>
                                          <p:attrName>style.visibility</p:attrName>
                                        </p:attrNameLst>
                                      </p:cBhvr>
                                      <p:to>
                                        <p:strVal val="visible"/>
                                      </p:to>
                                    </p:set>
                                    <p:animEffect transition="in" filter="box(out)">
                                      <p:cBhvr>
                                        <p:cTn id="10" dur="500"/>
                                        <p:tgtEl>
                                          <p:spTgt spid="536579">
                                            <p:txEl>
                                              <p:pRg st="1" end="1"/>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Camera"/>
                                        </p:tgtEl>
                                      </p:cMediaNode>
                                    </p:audio>
                                  </p:subTnLst>
                                </p:cTn>
                              </p:par>
                              <p:par>
                                <p:cTn id="11" presetID="4" presetClass="entr" presetSubtype="32" fill="hold" grpId="0" nodeType="withEffect">
                                  <p:stCondLst>
                                    <p:cond delay="0"/>
                                  </p:stCondLst>
                                  <p:childTnLst>
                                    <p:set>
                                      <p:cBhvr>
                                        <p:cTn id="12" dur="1" fill="hold">
                                          <p:stCondLst>
                                            <p:cond delay="0"/>
                                          </p:stCondLst>
                                        </p:cTn>
                                        <p:tgtEl>
                                          <p:spTgt spid="536579">
                                            <p:txEl>
                                              <p:pRg st="2" end="2"/>
                                            </p:txEl>
                                          </p:spTgt>
                                        </p:tgtEl>
                                        <p:attrNameLst>
                                          <p:attrName>style.visibility</p:attrName>
                                        </p:attrNameLst>
                                      </p:cBhvr>
                                      <p:to>
                                        <p:strVal val="visible"/>
                                      </p:to>
                                    </p:set>
                                    <p:animEffect transition="in" filter="box(out)">
                                      <p:cBhvr>
                                        <p:cTn id="13" dur="500"/>
                                        <p:tgtEl>
                                          <p:spTgt spid="536579">
                                            <p:txEl>
                                              <p:pRg st="2" end="2"/>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Camera"/>
                                        </p:tgtEl>
                                      </p:cMediaNode>
                                    </p:audio>
                                  </p:subTnLst>
                                </p:cTn>
                              </p:par>
                              <p:par>
                                <p:cTn id="14" presetID="4" presetClass="entr" presetSubtype="32" fill="hold" grpId="0" nodeType="withEffect">
                                  <p:stCondLst>
                                    <p:cond delay="0"/>
                                  </p:stCondLst>
                                  <p:childTnLst>
                                    <p:set>
                                      <p:cBhvr>
                                        <p:cTn id="15" dur="1" fill="hold">
                                          <p:stCondLst>
                                            <p:cond delay="0"/>
                                          </p:stCondLst>
                                        </p:cTn>
                                        <p:tgtEl>
                                          <p:spTgt spid="536579">
                                            <p:txEl>
                                              <p:pRg st="3" end="3"/>
                                            </p:txEl>
                                          </p:spTgt>
                                        </p:tgtEl>
                                        <p:attrNameLst>
                                          <p:attrName>style.visibility</p:attrName>
                                        </p:attrNameLst>
                                      </p:cBhvr>
                                      <p:to>
                                        <p:strVal val="visible"/>
                                      </p:to>
                                    </p:set>
                                    <p:animEffect transition="in" filter="box(out)">
                                      <p:cBhvr>
                                        <p:cTn id="16" dur="500"/>
                                        <p:tgtEl>
                                          <p:spTgt spid="536579">
                                            <p:txEl>
                                              <p:pRg st="3" end="3"/>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Camera"/>
                                        </p:tgtEl>
                                      </p:cMediaNode>
                                    </p:audio>
                                  </p:subTnLst>
                                </p:cTn>
                              </p:par>
                              <p:par>
                                <p:cTn id="17" presetID="4" presetClass="entr" presetSubtype="32" fill="hold" grpId="0" nodeType="withEffect">
                                  <p:stCondLst>
                                    <p:cond delay="0"/>
                                  </p:stCondLst>
                                  <p:childTnLst>
                                    <p:set>
                                      <p:cBhvr>
                                        <p:cTn id="18" dur="1" fill="hold">
                                          <p:stCondLst>
                                            <p:cond delay="0"/>
                                          </p:stCondLst>
                                        </p:cTn>
                                        <p:tgtEl>
                                          <p:spTgt spid="536579">
                                            <p:txEl>
                                              <p:pRg st="4" end="4"/>
                                            </p:txEl>
                                          </p:spTgt>
                                        </p:tgtEl>
                                        <p:attrNameLst>
                                          <p:attrName>style.visibility</p:attrName>
                                        </p:attrNameLst>
                                      </p:cBhvr>
                                      <p:to>
                                        <p:strVal val="visible"/>
                                      </p:to>
                                    </p:set>
                                    <p:animEffect transition="in" filter="box(out)">
                                      <p:cBhvr>
                                        <p:cTn id="19" dur="500"/>
                                        <p:tgtEl>
                                          <p:spTgt spid="536579">
                                            <p:txEl>
                                              <p:pRg st="4" end="4"/>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Camera"/>
                                        </p:tgtEl>
                                      </p:cMediaNode>
                                    </p:audio>
                                  </p:subTnLst>
                                </p:cTn>
                              </p:par>
                            </p:childTnLst>
                          </p:cTn>
                        </p:par>
                      </p:childTnLst>
                    </p:cTn>
                  </p:par>
                  <p:par>
                    <p:cTn id="20" fill="hold">
                      <p:stCondLst>
                        <p:cond delay="indefinite"/>
                      </p:stCondLst>
                      <p:childTnLst>
                        <p:par>
                          <p:cTn id="21" fill="hold">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536579">
                                            <p:txEl>
                                              <p:pRg st="5" end="5"/>
                                            </p:txEl>
                                          </p:spTgt>
                                        </p:tgtEl>
                                        <p:attrNameLst>
                                          <p:attrName>style.visibility</p:attrName>
                                        </p:attrNameLst>
                                      </p:cBhvr>
                                      <p:to>
                                        <p:strVal val="visible"/>
                                      </p:to>
                                    </p:set>
                                    <p:animEffect transition="in" filter="box(out)">
                                      <p:cBhvr>
                                        <p:cTn id="24" dur="500"/>
                                        <p:tgtEl>
                                          <p:spTgt spid="536579">
                                            <p:txEl>
                                              <p:pRg st="5" end="5"/>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2" name="Camera"/>
                                        </p:tgtEl>
                                      </p:cMediaNode>
                                    </p:audio>
                                  </p:sub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536579">
                                            <p:txEl>
                                              <p:pRg st="6" end="6"/>
                                            </p:txEl>
                                          </p:spTgt>
                                        </p:tgtEl>
                                        <p:attrNameLst>
                                          <p:attrName>style.visibility</p:attrName>
                                        </p:attrNameLst>
                                      </p:cBhvr>
                                      <p:to>
                                        <p:strVal val="visible"/>
                                      </p:to>
                                    </p:set>
                                    <p:animEffect transition="in" filter="box(out)">
                                      <p:cBhvr>
                                        <p:cTn id="29" dur="500"/>
                                        <p:tgtEl>
                                          <p:spTgt spid="536579">
                                            <p:txEl>
                                              <p:pRg st="6" end="6"/>
                                            </p:txEl>
                                          </p:spTgt>
                                        </p:tgtEl>
                                      </p:cBhvr>
                                    </p:animEffect>
                                  </p:childTnLst>
                                  <p:subTnLst>
                                    <p:audio>
                                      <p:cMediaNode>
                                        <p:cTn display="0" masterRel="sameClick">
                                          <p:stCondLst>
                                            <p:cond evt="begin" delay="0">
                                              <p:tn val="27"/>
                                            </p:cond>
                                          </p:stCondLst>
                                          <p:endCondLst>
                                            <p:cond evt="onStopAudio" delay="0">
                                              <p:tgtEl>
                                                <p:sldTgt/>
                                              </p:tgtEl>
                                            </p:cond>
                                          </p:endCondLst>
                                        </p:cTn>
                                        <p:tgtEl>
                                          <p:sndTgt r:embed="rId2" name="Camera"/>
                                        </p:tgtEl>
                                      </p:cMediaNode>
                                    </p:audio>
                                  </p:subTnLst>
                                </p:cTn>
                              </p:par>
                              <p:par>
                                <p:cTn id="30" presetID="4" presetClass="entr" presetSubtype="32" fill="hold" grpId="0" nodeType="withEffect">
                                  <p:stCondLst>
                                    <p:cond delay="0"/>
                                  </p:stCondLst>
                                  <p:childTnLst>
                                    <p:set>
                                      <p:cBhvr>
                                        <p:cTn id="31" dur="1" fill="hold">
                                          <p:stCondLst>
                                            <p:cond delay="0"/>
                                          </p:stCondLst>
                                        </p:cTn>
                                        <p:tgtEl>
                                          <p:spTgt spid="536579">
                                            <p:txEl>
                                              <p:pRg st="7" end="7"/>
                                            </p:txEl>
                                          </p:spTgt>
                                        </p:tgtEl>
                                        <p:attrNameLst>
                                          <p:attrName>style.visibility</p:attrName>
                                        </p:attrNameLst>
                                      </p:cBhvr>
                                      <p:to>
                                        <p:strVal val="visible"/>
                                      </p:to>
                                    </p:set>
                                    <p:animEffect transition="in" filter="box(out)">
                                      <p:cBhvr>
                                        <p:cTn id="32" dur="500"/>
                                        <p:tgtEl>
                                          <p:spTgt spid="536579">
                                            <p:txEl>
                                              <p:pRg st="7" end="7"/>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79"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8045145-20CC-3A4E-9767-5DFD2DCC3748}" type="slidenum">
              <a:rPr lang="en-US" smtClean="0">
                <a:latin typeface="Times New Roman" charset="0"/>
              </a:rPr>
              <a:pPr/>
              <a:t>69</a:t>
            </a:fld>
            <a:endParaRPr lang="en-US" smtClean="0">
              <a:latin typeface="Times New Roman" charset="0"/>
            </a:endParaRPr>
          </a:p>
        </p:txBody>
      </p:sp>
      <p:sp>
        <p:nvSpPr>
          <p:cNvPr id="96259" name="Rectangle 2"/>
          <p:cNvSpPr>
            <a:spLocks noGrp="1" noChangeArrowheads="1"/>
          </p:cNvSpPr>
          <p:nvPr>
            <p:ph type="title"/>
          </p:nvPr>
        </p:nvSpPr>
        <p:spPr/>
        <p:txBody>
          <a:bodyPr/>
          <a:lstStyle/>
          <a:p>
            <a:pPr eaLnBrk="1" hangingPunct="1"/>
            <a:r>
              <a:rPr lang="en-US"/>
              <a:t>Botnet</a:t>
            </a:r>
          </a:p>
        </p:txBody>
      </p:sp>
      <p:sp>
        <p:nvSpPr>
          <p:cNvPr id="96260" name="Rectangle 3"/>
          <p:cNvSpPr>
            <a:spLocks noGrp="1" noChangeArrowheads="1"/>
          </p:cNvSpPr>
          <p:nvPr>
            <p:ph type="body" idx="1"/>
          </p:nvPr>
        </p:nvSpPr>
        <p:spPr/>
        <p:txBody>
          <a:bodyPr/>
          <a:lstStyle/>
          <a:p>
            <a:pPr eaLnBrk="1" hangingPunct="1">
              <a:lnSpc>
                <a:spcPct val="90000"/>
              </a:lnSpc>
              <a:spcAft>
                <a:spcPts val="600"/>
              </a:spcAft>
            </a:pPr>
            <a:r>
              <a:rPr lang="en-US" sz="2800" dirty="0" err="1"/>
              <a:t>Botnet</a:t>
            </a:r>
            <a:r>
              <a:rPr lang="en-US" sz="2800" dirty="0"/>
              <a:t>: a “network” of infected machines</a:t>
            </a:r>
          </a:p>
          <a:p>
            <a:pPr eaLnBrk="1" hangingPunct="1">
              <a:lnSpc>
                <a:spcPct val="90000"/>
              </a:lnSpc>
              <a:spcAft>
                <a:spcPts val="600"/>
              </a:spcAft>
            </a:pPr>
            <a:r>
              <a:rPr lang="en-US" sz="2800" dirty="0"/>
              <a:t>Infected machines are “bots”</a:t>
            </a:r>
          </a:p>
          <a:p>
            <a:pPr lvl="1" eaLnBrk="1" hangingPunct="1">
              <a:lnSpc>
                <a:spcPct val="90000"/>
              </a:lnSpc>
              <a:spcAft>
                <a:spcPts val="600"/>
              </a:spcAft>
            </a:pPr>
            <a:r>
              <a:rPr lang="en-US" sz="2400" dirty="0"/>
              <a:t>Victim is unaware of infection (stealthy)</a:t>
            </a:r>
          </a:p>
          <a:p>
            <a:pPr eaLnBrk="1" hangingPunct="1">
              <a:lnSpc>
                <a:spcPct val="90000"/>
              </a:lnSpc>
              <a:spcAft>
                <a:spcPts val="600"/>
              </a:spcAft>
            </a:pPr>
            <a:r>
              <a:rPr lang="en-US" sz="2800" dirty="0" err="1"/>
              <a:t>Botmaster</a:t>
            </a:r>
            <a:r>
              <a:rPr lang="en-US" sz="2800" dirty="0"/>
              <a:t> controls </a:t>
            </a:r>
            <a:r>
              <a:rPr lang="en-US" sz="2800" dirty="0" err="1"/>
              <a:t>botnet</a:t>
            </a:r>
            <a:endParaRPr lang="en-US" sz="2800" dirty="0"/>
          </a:p>
          <a:p>
            <a:pPr lvl="1" eaLnBrk="1" hangingPunct="1">
              <a:lnSpc>
                <a:spcPct val="90000"/>
              </a:lnSpc>
              <a:spcAft>
                <a:spcPts val="600"/>
              </a:spcAft>
            </a:pPr>
            <a:r>
              <a:rPr lang="en-US" sz="2400" dirty="0"/>
              <a:t>Generally, using IRC</a:t>
            </a:r>
            <a:endParaRPr lang="en-US" sz="2400" dirty="0" smtClean="0"/>
          </a:p>
          <a:p>
            <a:pPr lvl="1" eaLnBrk="1" hangingPunct="1">
              <a:lnSpc>
                <a:spcPct val="90000"/>
              </a:lnSpc>
              <a:spcAft>
                <a:spcPts val="600"/>
              </a:spcAft>
            </a:pPr>
            <a:r>
              <a:rPr lang="en-US" sz="2400" dirty="0" smtClean="0"/>
              <a:t>P2P </a:t>
            </a:r>
            <a:r>
              <a:rPr lang="en-US" sz="2400" dirty="0" err="1"/>
              <a:t>botnet</a:t>
            </a:r>
            <a:r>
              <a:rPr lang="en-US" sz="2400" dirty="0"/>
              <a:t> </a:t>
            </a:r>
            <a:r>
              <a:rPr lang="en-US" sz="2400" dirty="0" smtClean="0"/>
              <a:t>architectures exist</a:t>
            </a:r>
          </a:p>
          <a:p>
            <a:pPr eaLnBrk="1" hangingPunct="1">
              <a:lnSpc>
                <a:spcPct val="90000"/>
              </a:lnSpc>
              <a:spcAft>
                <a:spcPts val="600"/>
              </a:spcAft>
            </a:pPr>
            <a:r>
              <a:rPr lang="en-US" sz="2800" dirty="0" err="1"/>
              <a:t>Botnets</a:t>
            </a:r>
            <a:r>
              <a:rPr lang="en-US" sz="2800" dirty="0"/>
              <a:t> used for…</a:t>
            </a:r>
          </a:p>
          <a:p>
            <a:pPr lvl="1" eaLnBrk="1" hangingPunct="1">
              <a:lnSpc>
                <a:spcPct val="90000"/>
              </a:lnSpc>
              <a:spcAft>
                <a:spcPts val="600"/>
              </a:spcAft>
            </a:pPr>
            <a:r>
              <a:rPr lang="en-US" sz="2400" dirty="0"/>
              <a:t>Spam, </a:t>
            </a:r>
            <a:r>
              <a:rPr lang="en-US" sz="2400" dirty="0" err="1"/>
              <a:t>DoS</a:t>
            </a:r>
            <a:r>
              <a:rPr lang="en-US" sz="2400" dirty="0"/>
              <a:t> attacks, </a:t>
            </a:r>
            <a:r>
              <a:rPr lang="en-US" sz="2400" dirty="0" err="1"/>
              <a:t>keylogging</a:t>
            </a:r>
            <a:r>
              <a:rPr lang="en-US" sz="2400" dirty="0"/>
              <a:t>, ID theft, etc.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CC69E5EF-1409-6046-9773-6ED16E2263C4}" type="slidenum">
              <a:rPr lang="en-US" smtClean="0">
                <a:latin typeface="Times New Roman" charset="0"/>
              </a:rPr>
              <a:pPr/>
              <a:t>7</a:t>
            </a:fld>
            <a:endParaRPr lang="en-US" smtClean="0">
              <a:latin typeface="Times New Roman" charset="0"/>
            </a:endParaRPr>
          </a:p>
        </p:txBody>
      </p:sp>
      <p:sp>
        <p:nvSpPr>
          <p:cNvPr id="21507" name="Rectangle 2"/>
          <p:cNvSpPr>
            <a:spLocks noGrp="1" noChangeArrowheads="1"/>
          </p:cNvSpPr>
          <p:nvPr>
            <p:ph type="title"/>
          </p:nvPr>
        </p:nvSpPr>
        <p:spPr/>
        <p:txBody>
          <a:bodyPr/>
          <a:lstStyle/>
          <a:p>
            <a:pPr eaLnBrk="1" hangingPunct="1"/>
            <a:r>
              <a:rPr lang="en-US"/>
              <a:t>Program Flaws</a:t>
            </a:r>
          </a:p>
        </p:txBody>
      </p:sp>
      <p:sp>
        <p:nvSpPr>
          <p:cNvPr id="21508" name="Rectangle 3"/>
          <p:cNvSpPr>
            <a:spLocks noGrp="1" noChangeArrowheads="1"/>
          </p:cNvSpPr>
          <p:nvPr>
            <p:ph type="body" idx="1"/>
          </p:nvPr>
        </p:nvSpPr>
        <p:spPr>
          <a:xfrm>
            <a:off x="685800" y="1828800"/>
            <a:ext cx="7772400" cy="3429000"/>
          </a:xfrm>
        </p:spPr>
        <p:txBody>
          <a:bodyPr/>
          <a:lstStyle/>
          <a:p>
            <a:pPr eaLnBrk="1" hangingPunct="1">
              <a:lnSpc>
                <a:spcPct val="90000"/>
              </a:lnSpc>
              <a:spcAft>
                <a:spcPts val="600"/>
              </a:spcAft>
            </a:pPr>
            <a:r>
              <a:rPr lang="en-US" sz="2800" dirty="0"/>
              <a:t>An </a:t>
            </a:r>
            <a:r>
              <a:rPr lang="en-US" sz="2800" b="1" dirty="0">
                <a:solidFill>
                  <a:schemeClr val="accent2"/>
                </a:solidFill>
              </a:rPr>
              <a:t>error</a:t>
            </a:r>
            <a:r>
              <a:rPr lang="en-US" sz="2800" dirty="0"/>
              <a:t> is a programming mistake</a:t>
            </a:r>
          </a:p>
          <a:p>
            <a:pPr lvl="1" eaLnBrk="1" hangingPunct="1">
              <a:lnSpc>
                <a:spcPct val="90000"/>
              </a:lnSpc>
              <a:spcAft>
                <a:spcPts val="600"/>
              </a:spcAft>
            </a:pPr>
            <a:r>
              <a:rPr lang="en-US" sz="2400" dirty="0"/>
              <a:t>To err is human</a:t>
            </a:r>
          </a:p>
          <a:p>
            <a:pPr eaLnBrk="1" hangingPunct="1">
              <a:lnSpc>
                <a:spcPct val="90000"/>
              </a:lnSpc>
              <a:spcAft>
                <a:spcPts val="600"/>
              </a:spcAft>
            </a:pPr>
            <a:r>
              <a:rPr lang="en-US" sz="2800" dirty="0"/>
              <a:t>An error may lead to incorrect state: </a:t>
            </a:r>
            <a:r>
              <a:rPr lang="en-US" sz="2800" b="1" dirty="0">
                <a:solidFill>
                  <a:schemeClr val="accent2"/>
                </a:solidFill>
              </a:rPr>
              <a:t>fault</a:t>
            </a:r>
            <a:endParaRPr lang="en-US" sz="2800" dirty="0">
              <a:solidFill>
                <a:schemeClr val="accent2"/>
              </a:solidFill>
            </a:endParaRPr>
          </a:p>
          <a:p>
            <a:pPr lvl="1" eaLnBrk="1" hangingPunct="1">
              <a:lnSpc>
                <a:spcPct val="90000"/>
              </a:lnSpc>
              <a:spcAft>
                <a:spcPts val="600"/>
              </a:spcAft>
            </a:pPr>
            <a:r>
              <a:rPr lang="en-US" sz="2400" dirty="0"/>
              <a:t>A fault is internal to the program</a:t>
            </a:r>
          </a:p>
          <a:p>
            <a:pPr eaLnBrk="1" hangingPunct="1">
              <a:lnSpc>
                <a:spcPct val="90000"/>
              </a:lnSpc>
              <a:spcAft>
                <a:spcPts val="600"/>
              </a:spcAft>
            </a:pPr>
            <a:r>
              <a:rPr lang="en-US" sz="2800" dirty="0"/>
              <a:t>A fault may lead to a </a:t>
            </a:r>
            <a:r>
              <a:rPr lang="en-US" sz="2800" b="1" dirty="0">
                <a:solidFill>
                  <a:schemeClr val="accent2"/>
                </a:solidFill>
              </a:rPr>
              <a:t>failure</a:t>
            </a:r>
            <a:r>
              <a:rPr lang="en-US" sz="2800" dirty="0"/>
              <a:t>, where a system departs from its expected behavior</a:t>
            </a:r>
          </a:p>
          <a:p>
            <a:pPr lvl="1" eaLnBrk="1" hangingPunct="1">
              <a:lnSpc>
                <a:spcPct val="90000"/>
              </a:lnSpc>
              <a:spcAft>
                <a:spcPts val="600"/>
              </a:spcAft>
            </a:pPr>
            <a:r>
              <a:rPr lang="en-US" sz="2400" dirty="0"/>
              <a:t>A failure is externally observable</a:t>
            </a:r>
          </a:p>
        </p:txBody>
      </p:sp>
      <p:sp>
        <p:nvSpPr>
          <p:cNvPr id="141316" name="Rectangle 4"/>
          <p:cNvSpPr>
            <a:spLocks noChangeArrowheads="1"/>
          </p:cNvSpPr>
          <p:nvPr/>
        </p:nvSpPr>
        <p:spPr bwMode="auto">
          <a:xfrm>
            <a:off x="998538" y="5502275"/>
            <a:ext cx="954087" cy="517525"/>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rPr>
              <a:t>error</a:t>
            </a:r>
          </a:p>
        </p:txBody>
      </p:sp>
      <p:sp>
        <p:nvSpPr>
          <p:cNvPr id="141317" name="Rectangle 5"/>
          <p:cNvSpPr>
            <a:spLocks noChangeArrowheads="1"/>
          </p:cNvSpPr>
          <p:nvPr/>
        </p:nvSpPr>
        <p:spPr bwMode="auto">
          <a:xfrm>
            <a:off x="3886200" y="5487988"/>
            <a:ext cx="893763" cy="517525"/>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rPr>
              <a:t>fault</a:t>
            </a:r>
          </a:p>
        </p:txBody>
      </p:sp>
      <p:sp>
        <p:nvSpPr>
          <p:cNvPr id="141318" name="Rectangle 6"/>
          <p:cNvSpPr>
            <a:spLocks noChangeArrowheads="1"/>
          </p:cNvSpPr>
          <p:nvPr/>
        </p:nvSpPr>
        <p:spPr bwMode="auto">
          <a:xfrm>
            <a:off x="6696075" y="5487988"/>
            <a:ext cx="1152525" cy="517525"/>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rPr>
              <a:t>failure</a:t>
            </a:r>
          </a:p>
        </p:txBody>
      </p:sp>
      <p:sp>
        <p:nvSpPr>
          <p:cNvPr id="141319" name="Line 7"/>
          <p:cNvSpPr>
            <a:spLocks noChangeShapeType="1"/>
          </p:cNvSpPr>
          <p:nvPr/>
        </p:nvSpPr>
        <p:spPr bwMode="auto">
          <a:xfrm>
            <a:off x="1981200" y="5776913"/>
            <a:ext cx="1905000" cy="0"/>
          </a:xfrm>
          <a:prstGeom prst="line">
            <a:avLst/>
          </a:prstGeom>
          <a:noFill/>
          <a:ln w="50800">
            <a:solidFill>
              <a:srgbClr val="FF0000"/>
            </a:solidFill>
            <a:round/>
            <a:headEnd/>
            <a:tailEnd type="triangle" w="med" len="med"/>
          </a:ln>
        </p:spPr>
        <p:txBody>
          <a:bodyPr wrap="none" anchor="ctr">
            <a:prstTxWarp prst="textNoShape">
              <a:avLst/>
            </a:prstTxWarp>
          </a:bodyPr>
          <a:lstStyle/>
          <a:p>
            <a:endParaRPr lang="en-US"/>
          </a:p>
        </p:txBody>
      </p:sp>
      <p:sp>
        <p:nvSpPr>
          <p:cNvPr id="141320" name="Line 8"/>
          <p:cNvSpPr>
            <a:spLocks noChangeShapeType="1"/>
          </p:cNvSpPr>
          <p:nvPr/>
        </p:nvSpPr>
        <p:spPr bwMode="auto">
          <a:xfrm>
            <a:off x="4800600" y="5776913"/>
            <a:ext cx="1905000" cy="0"/>
          </a:xfrm>
          <a:prstGeom prst="line">
            <a:avLst/>
          </a:prstGeom>
          <a:noFill/>
          <a:ln w="50800">
            <a:solidFill>
              <a:srgbClr val="FF0000"/>
            </a:solidFill>
            <a:round/>
            <a:headEnd/>
            <a:tailEnd type="triangle" w="med" len="med"/>
          </a:ln>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1316"/>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p:stCondLst>
                                    <p:cond delay="0"/>
                                  </p:stCondLst>
                                  <p:childTnLst>
                                    <p:set>
                                      <p:cBhvr>
                                        <p:cTn id="9" dur="1" fill="hold">
                                          <p:stCondLst>
                                            <p:cond delay="0"/>
                                          </p:stCondLst>
                                        </p:cTn>
                                        <p:tgtEl>
                                          <p:spTgt spid="141319"/>
                                        </p:tgtEl>
                                        <p:attrNameLst>
                                          <p:attrName>style.visibility</p:attrName>
                                        </p:attrNameLst>
                                      </p:cBhvr>
                                      <p:to>
                                        <p:strVal val="visible"/>
                                      </p:to>
                                    </p:set>
                                    <p:anim calcmode="lin" valueType="num">
                                      <p:cBhvr additive="base">
                                        <p:cTn id="10" dur="500" fill="hold"/>
                                        <p:tgtEl>
                                          <p:spTgt spid="141319"/>
                                        </p:tgtEl>
                                        <p:attrNameLst>
                                          <p:attrName>ppt_x</p:attrName>
                                        </p:attrNameLst>
                                      </p:cBhvr>
                                      <p:tavLst>
                                        <p:tav tm="0">
                                          <p:val>
                                            <p:strVal val="0-#ppt_w/2"/>
                                          </p:val>
                                        </p:tav>
                                        <p:tav tm="100000">
                                          <p:val>
                                            <p:strVal val="#ppt_x"/>
                                          </p:val>
                                        </p:tav>
                                      </p:tavLst>
                                    </p:anim>
                                    <p:anim calcmode="lin" valueType="num">
                                      <p:cBhvr additive="base">
                                        <p:cTn id="11" dur="500" fill="hold"/>
                                        <p:tgtEl>
                                          <p:spTgt spid="14131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
                                            </p:cond>
                                          </p:stCondLst>
                                          <p:endCondLst>
                                            <p:cond evt="onStopAudio" delay="0">
                                              <p:tgtEl>
                                                <p:sldTgt/>
                                              </p:tgtEl>
                                            </p:cond>
                                          </p:endCondLst>
                                        </p:cTn>
                                        <p:tgtEl>
                                          <p:sndTgt r:embed="rId2" name="Arrow"/>
                                        </p:tgtEl>
                                      </p:cMediaNode>
                                    </p:audio>
                                  </p:sub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141317"/>
                                        </p:tgtEl>
                                        <p:attrNameLst>
                                          <p:attrName>style.visibility</p:attrName>
                                        </p:attrNameLst>
                                      </p:cBhvr>
                                      <p:to>
                                        <p:strVal val="visible"/>
                                      </p:to>
                                    </p:set>
                                  </p:childTnLst>
                                </p:cTn>
                              </p:par>
                            </p:childTnLst>
                          </p:cTn>
                        </p:par>
                        <p:par>
                          <p:cTn id="15" fill="hold">
                            <p:stCondLst>
                              <p:cond delay="1500"/>
                            </p:stCondLst>
                            <p:childTnLst>
                              <p:par>
                                <p:cTn id="16" presetID="2" presetClass="entr" presetSubtype="8" fill="hold" grpId="0" nodeType="afterEffect">
                                  <p:stCondLst>
                                    <p:cond delay="0"/>
                                  </p:stCondLst>
                                  <p:childTnLst>
                                    <p:set>
                                      <p:cBhvr>
                                        <p:cTn id="17" dur="1" fill="hold">
                                          <p:stCondLst>
                                            <p:cond delay="0"/>
                                          </p:stCondLst>
                                        </p:cTn>
                                        <p:tgtEl>
                                          <p:spTgt spid="141320"/>
                                        </p:tgtEl>
                                        <p:attrNameLst>
                                          <p:attrName>style.visibility</p:attrName>
                                        </p:attrNameLst>
                                      </p:cBhvr>
                                      <p:to>
                                        <p:strVal val="visible"/>
                                      </p:to>
                                    </p:set>
                                    <p:anim calcmode="lin" valueType="num">
                                      <p:cBhvr additive="base">
                                        <p:cTn id="18" dur="500" fill="hold"/>
                                        <p:tgtEl>
                                          <p:spTgt spid="141320"/>
                                        </p:tgtEl>
                                        <p:attrNameLst>
                                          <p:attrName>ppt_x</p:attrName>
                                        </p:attrNameLst>
                                      </p:cBhvr>
                                      <p:tavLst>
                                        <p:tav tm="0">
                                          <p:val>
                                            <p:strVal val="0-#ppt_w/2"/>
                                          </p:val>
                                        </p:tav>
                                        <p:tav tm="100000">
                                          <p:val>
                                            <p:strVal val="#ppt_x"/>
                                          </p:val>
                                        </p:tav>
                                      </p:tavLst>
                                    </p:anim>
                                    <p:anim calcmode="lin" valueType="num">
                                      <p:cBhvr additive="base">
                                        <p:cTn id="19" dur="500" fill="hold"/>
                                        <p:tgtEl>
                                          <p:spTgt spid="14132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Arrow"/>
                                        </p:tgtEl>
                                      </p:cMediaNode>
                                    </p:audio>
                                  </p:subTnLst>
                                </p:cTn>
                              </p:par>
                            </p:childTnLst>
                          </p:cTn>
                        </p:par>
                        <p:par>
                          <p:cTn id="20" fill="hold">
                            <p:stCondLst>
                              <p:cond delay="2000"/>
                            </p:stCondLst>
                            <p:childTnLst>
                              <p:par>
                                <p:cTn id="21" presetID="1" presetClass="entr" presetSubtype="0" fill="hold" grpId="0" nodeType="afterEffect">
                                  <p:stCondLst>
                                    <p:cond delay="0"/>
                                  </p:stCondLst>
                                  <p:childTnLst>
                                    <p:set>
                                      <p:cBhvr>
                                        <p:cTn id="22" dur="1" fill="hold">
                                          <p:stCondLst>
                                            <p:cond delay="499"/>
                                          </p:stCondLst>
                                        </p:cTn>
                                        <p:tgtEl>
                                          <p:spTgt spid="1413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6" grpId="0" autoUpdateAnimBg="0"/>
      <p:bldP spid="141317" grpId="0" autoUpdateAnimBg="0"/>
      <p:bldP spid="141318" grpId="0" autoUpdateAnimBg="0"/>
      <p:bldP spid="141319" grpId="0" animBg="1"/>
      <p:bldP spid="141320"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9EB406F3-446A-644D-9C5E-602EBC0EB006}" type="slidenum">
              <a:rPr lang="en-US" smtClean="0">
                <a:latin typeface="Times New Roman" charset="0"/>
              </a:rPr>
              <a:pPr/>
              <a:t>70</a:t>
            </a:fld>
            <a:endParaRPr lang="en-US" smtClean="0">
              <a:latin typeface="Times New Roman" charset="0"/>
            </a:endParaRPr>
          </a:p>
        </p:txBody>
      </p:sp>
      <p:sp>
        <p:nvSpPr>
          <p:cNvPr id="97283" name="Rectangle 2"/>
          <p:cNvSpPr>
            <a:spLocks noGrp="1" noChangeArrowheads="1"/>
          </p:cNvSpPr>
          <p:nvPr>
            <p:ph type="title"/>
          </p:nvPr>
        </p:nvSpPr>
        <p:spPr>
          <a:xfrm>
            <a:off x="685800" y="381000"/>
            <a:ext cx="7772400" cy="1143000"/>
          </a:xfrm>
        </p:spPr>
        <p:txBody>
          <a:bodyPr/>
          <a:lstStyle/>
          <a:p>
            <a:pPr eaLnBrk="1" hangingPunct="1"/>
            <a:r>
              <a:rPr lang="en-US"/>
              <a:t>Botnet Examples</a:t>
            </a:r>
          </a:p>
        </p:txBody>
      </p:sp>
      <p:sp>
        <p:nvSpPr>
          <p:cNvPr id="97284" name="Rectangle 3"/>
          <p:cNvSpPr>
            <a:spLocks noGrp="1" noChangeArrowheads="1"/>
          </p:cNvSpPr>
          <p:nvPr>
            <p:ph type="body" idx="1"/>
          </p:nvPr>
        </p:nvSpPr>
        <p:spPr>
          <a:xfrm>
            <a:off x="685800" y="1524000"/>
            <a:ext cx="7772400" cy="4419600"/>
          </a:xfrm>
        </p:spPr>
        <p:txBody>
          <a:bodyPr/>
          <a:lstStyle/>
          <a:p>
            <a:pPr eaLnBrk="1" hangingPunct="1">
              <a:lnSpc>
                <a:spcPct val="90000"/>
              </a:lnSpc>
              <a:spcAft>
                <a:spcPts val="600"/>
              </a:spcAft>
            </a:pPr>
            <a:r>
              <a:rPr lang="en-US" sz="2800"/>
              <a:t>XtremBot </a:t>
            </a:r>
          </a:p>
          <a:p>
            <a:pPr lvl="1" eaLnBrk="1" hangingPunct="1">
              <a:lnSpc>
                <a:spcPct val="90000"/>
              </a:lnSpc>
              <a:spcAft>
                <a:spcPts val="600"/>
              </a:spcAft>
            </a:pPr>
            <a:r>
              <a:rPr lang="en-US" sz="2400"/>
              <a:t>Similar bots: Agobot, Forbot, Phatbot </a:t>
            </a:r>
          </a:p>
          <a:p>
            <a:pPr lvl="1" eaLnBrk="1" hangingPunct="1">
              <a:lnSpc>
                <a:spcPct val="90000"/>
              </a:lnSpc>
              <a:spcAft>
                <a:spcPts val="600"/>
              </a:spcAft>
            </a:pPr>
            <a:r>
              <a:rPr lang="en-US" sz="2400"/>
              <a:t>Highly modular, easily modified</a:t>
            </a:r>
          </a:p>
          <a:p>
            <a:pPr lvl="1" eaLnBrk="1" hangingPunct="1">
              <a:lnSpc>
                <a:spcPct val="90000"/>
              </a:lnSpc>
              <a:spcAft>
                <a:spcPts val="600"/>
              </a:spcAft>
            </a:pPr>
            <a:r>
              <a:rPr lang="en-US" sz="2400"/>
              <a:t>Source code readily available (GPL license)</a:t>
            </a:r>
          </a:p>
          <a:p>
            <a:pPr eaLnBrk="1" hangingPunct="1">
              <a:lnSpc>
                <a:spcPct val="90000"/>
              </a:lnSpc>
              <a:spcAft>
                <a:spcPts val="600"/>
              </a:spcAft>
            </a:pPr>
            <a:r>
              <a:rPr lang="en-US" sz="2800"/>
              <a:t>UrXbot</a:t>
            </a:r>
          </a:p>
          <a:p>
            <a:pPr lvl="1" eaLnBrk="1" hangingPunct="1">
              <a:lnSpc>
                <a:spcPct val="90000"/>
              </a:lnSpc>
              <a:spcAft>
                <a:spcPts val="600"/>
              </a:spcAft>
            </a:pPr>
            <a:r>
              <a:rPr lang="en-US" sz="2400"/>
              <a:t>Similar bots: SDBot, UrBot, Rbot</a:t>
            </a:r>
          </a:p>
          <a:p>
            <a:pPr lvl="1" eaLnBrk="1" hangingPunct="1">
              <a:lnSpc>
                <a:spcPct val="90000"/>
              </a:lnSpc>
              <a:spcAft>
                <a:spcPts val="600"/>
              </a:spcAft>
            </a:pPr>
            <a:r>
              <a:rPr lang="en-US" sz="2400"/>
              <a:t>Less sophisticated than XtremBot type</a:t>
            </a:r>
          </a:p>
          <a:p>
            <a:pPr eaLnBrk="1" hangingPunct="1">
              <a:lnSpc>
                <a:spcPct val="90000"/>
              </a:lnSpc>
              <a:spcAft>
                <a:spcPts val="600"/>
              </a:spcAft>
            </a:pPr>
            <a:r>
              <a:rPr lang="en-US" sz="2800"/>
              <a:t>GT-Bots and mIRC-based bots</a:t>
            </a:r>
          </a:p>
          <a:p>
            <a:pPr lvl="1" eaLnBrk="1" hangingPunct="1">
              <a:lnSpc>
                <a:spcPct val="90000"/>
              </a:lnSpc>
              <a:spcAft>
                <a:spcPts val="600"/>
              </a:spcAft>
            </a:pPr>
            <a:r>
              <a:rPr lang="en-US" sz="2400"/>
              <a:t>mIRC is common IRC client for Windows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F652AEF-6409-E14F-B9DA-02DA541A21E8}" type="slidenum">
              <a:rPr lang="en-US" smtClean="0">
                <a:latin typeface="Times New Roman" charset="0"/>
              </a:rPr>
              <a:pPr/>
              <a:t>71</a:t>
            </a:fld>
            <a:endParaRPr lang="en-US" smtClean="0">
              <a:latin typeface="Times New Roman" charset="0"/>
            </a:endParaRPr>
          </a:p>
        </p:txBody>
      </p:sp>
      <p:sp>
        <p:nvSpPr>
          <p:cNvPr id="98307" name="Rectangle 2"/>
          <p:cNvSpPr>
            <a:spLocks noGrp="1" noChangeArrowheads="1"/>
          </p:cNvSpPr>
          <p:nvPr>
            <p:ph type="title"/>
          </p:nvPr>
        </p:nvSpPr>
        <p:spPr>
          <a:xfrm>
            <a:off x="685800" y="381000"/>
            <a:ext cx="7772400" cy="1143000"/>
          </a:xfrm>
        </p:spPr>
        <p:txBody>
          <a:bodyPr/>
          <a:lstStyle/>
          <a:p>
            <a:pPr eaLnBrk="1" hangingPunct="1"/>
            <a:r>
              <a:rPr lang="en-US" dirty="0" smtClean="0"/>
              <a:t>More </a:t>
            </a:r>
            <a:r>
              <a:rPr lang="en-US" dirty="0" err="1" smtClean="0"/>
              <a:t>Botnet</a:t>
            </a:r>
            <a:r>
              <a:rPr lang="en-US" dirty="0" smtClean="0"/>
              <a:t> Examples</a:t>
            </a:r>
          </a:p>
        </p:txBody>
      </p:sp>
      <p:sp>
        <p:nvSpPr>
          <p:cNvPr id="98308" name="Rectangle 3"/>
          <p:cNvSpPr>
            <a:spLocks noGrp="1" noChangeArrowheads="1"/>
          </p:cNvSpPr>
          <p:nvPr>
            <p:ph type="body" idx="1"/>
          </p:nvPr>
        </p:nvSpPr>
        <p:spPr>
          <a:xfrm>
            <a:off x="685800" y="1524000"/>
            <a:ext cx="7772400" cy="4419600"/>
          </a:xfrm>
        </p:spPr>
        <p:txBody>
          <a:bodyPr/>
          <a:lstStyle/>
          <a:p>
            <a:pPr eaLnBrk="1" hangingPunct="1">
              <a:lnSpc>
                <a:spcPct val="90000"/>
              </a:lnSpc>
              <a:spcAft>
                <a:spcPts val="600"/>
              </a:spcAft>
            </a:pPr>
            <a:r>
              <a:rPr lang="en-US" sz="2800" smtClean="0"/>
              <a:t>Mariposa </a:t>
            </a:r>
          </a:p>
          <a:p>
            <a:pPr lvl="1" eaLnBrk="1" hangingPunct="1">
              <a:lnSpc>
                <a:spcPct val="90000"/>
              </a:lnSpc>
              <a:spcAft>
                <a:spcPts val="600"/>
              </a:spcAft>
            </a:pPr>
            <a:r>
              <a:rPr lang="en-US" sz="2400" smtClean="0"/>
              <a:t>Used to steal credit card info</a:t>
            </a:r>
          </a:p>
          <a:p>
            <a:pPr lvl="1" eaLnBrk="1" hangingPunct="1">
              <a:lnSpc>
                <a:spcPct val="90000"/>
              </a:lnSpc>
              <a:spcAft>
                <a:spcPts val="600"/>
              </a:spcAft>
            </a:pPr>
            <a:r>
              <a:rPr lang="en-US" sz="2400" smtClean="0"/>
              <a:t>Creator arrested in July 2010</a:t>
            </a:r>
          </a:p>
          <a:p>
            <a:pPr eaLnBrk="1" hangingPunct="1">
              <a:lnSpc>
                <a:spcPct val="90000"/>
              </a:lnSpc>
              <a:spcAft>
                <a:spcPts val="600"/>
              </a:spcAft>
            </a:pPr>
            <a:r>
              <a:rPr lang="en-US" sz="2800" smtClean="0"/>
              <a:t>Conficker</a:t>
            </a:r>
          </a:p>
          <a:p>
            <a:pPr lvl="1" eaLnBrk="1" hangingPunct="1">
              <a:lnSpc>
                <a:spcPct val="90000"/>
              </a:lnSpc>
              <a:spcAft>
                <a:spcPts val="600"/>
              </a:spcAft>
            </a:pPr>
            <a:r>
              <a:rPr lang="en-US" sz="2400" smtClean="0"/>
              <a:t>Estimated 10M infected hosts (2009)</a:t>
            </a:r>
          </a:p>
          <a:p>
            <a:pPr eaLnBrk="1" hangingPunct="1">
              <a:lnSpc>
                <a:spcPct val="90000"/>
              </a:lnSpc>
              <a:spcAft>
                <a:spcPts val="600"/>
              </a:spcAft>
            </a:pPr>
            <a:r>
              <a:rPr lang="en-US" sz="2800" smtClean="0"/>
              <a:t>Kraken</a:t>
            </a:r>
          </a:p>
          <a:p>
            <a:pPr lvl="1" eaLnBrk="1" hangingPunct="1">
              <a:lnSpc>
                <a:spcPct val="90000"/>
              </a:lnSpc>
              <a:spcAft>
                <a:spcPts val="600"/>
              </a:spcAft>
            </a:pPr>
            <a:r>
              <a:rPr lang="en-US" sz="2400" smtClean="0"/>
              <a:t>Largest as of 2008 (400,000 infections)</a:t>
            </a:r>
          </a:p>
          <a:p>
            <a:pPr eaLnBrk="1" hangingPunct="1">
              <a:lnSpc>
                <a:spcPct val="90000"/>
              </a:lnSpc>
              <a:spcAft>
                <a:spcPts val="600"/>
              </a:spcAft>
            </a:pPr>
            <a:r>
              <a:rPr lang="en-US" sz="2800" smtClean="0"/>
              <a:t>Srizbi</a:t>
            </a:r>
          </a:p>
          <a:p>
            <a:pPr lvl="1" eaLnBrk="1" hangingPunct="1">
              <a:lnSpc>
                <a:spcPct val="90000"/>
              </a:lnSpc>
              <a:spcAft>
                <a:spcPts val="600"/>
              </a:spcAft>
            </a:pPr>
            <a:r>
              <a:rPr lang="en-US" sz="2400" smtClean="0"/>
              <a:t>For spam, one of largest as of 2008</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21BFE700-FF22-D149-B186-2E09BCBDEA75}" type="slidenum">
              <a:rPr lang="en-US" smtClean="0">
                <a:latin typeface="Times New Roman" charset="0"/>
              </a:rPr>
              <a:pPr/>
              <a:t>72</a:t>
            </a:fld>
            <a:endParaRPr lang="en-US" smtClean="0">
              <a:latin typeface="Times New Roman" charset="0"/>
            </a:endParaRPr>
          </a:p>
        </p:txBody>
      </p:sp>
      <p:sp>
        <p:nvSpPr>
          <p:cNvPr id="99331" name="Rectangle 2"/>
          <p:cNvSpPr>
            <a:spLocks noGrp="1" noChangeArrowheads="1"/>
          </p:cNvSpPr>
          <p:nvPr>
            <p:ph type="title"/>
          </p:nvPr>
        </p:nvSpPr>
        <p:spPr>
          <a:xfrm>
            <a:off x="533400" y="381000"/>
            <a:ext cx="8077200" cy="1219200"/>
          </a:xfrm>
        </p:spPr>
        <p:txBody>
          <a:bodyPr/>
          <a:lstStyle/>
          <a:p>
            <a:pPr eaLnBrk="1" hangingPunct="1"/>
            <a:r>
              <a:rPr lang="en-US"/>
              <a:t>Computer Infections</a:t>
            </a:r>
          </a:p>
        </p:txBody>
      </p:sp>
      <p:sp>
        <p:nvSpPr>
          <p:cNvPr id="99332" name="Rectangle 3"/>
          <p:cNvSpPr>
            <a:spLocks noGrp="1" noChangeArrowheads="1"/>
          </p:cNvSpPr>
          <p:nvPr>
            <p:ph type="body" idx="1"/>
          </p:nvPr>
        </p:nvSpPr>
        <p:spPr>
          <a:xfrm>
            <a:off x="685800" y="1600200"/>
            <a:ext cx="8001000" cy="4572000"/>
          </a:xfrm>
        </p:spPr>
        <p:txBody>
          <a:bodyPr/>
          <a:lstStyle/>
          <a:p>
            <a:pPr eaLnBrk="1" hangingPunct="1">
              <a:lnSpc>
                <a:spcPct val="95000"/>
              </a:lnSpc>
              <a:spcAft>
                <a:spcPts val="600"/>
              </a:spcAft>
            </a:pPr>
            <a:r>
              <a:rPr lang="en-US" sz="2800"/>
              <a:t>Analogies are made between computer viruses/worms and biological diseases</a:t>
            </a:r>
          </a:p>
          <a:p>
            <a:pPr eaLnBrk="1" hangingPunct="1">
              <a:lnSpc>
                <a:spcPct val="95000"/>
              </a:lnSpc>
              <a:spcAft>
                <a:spcPts val="600"/>
              </a:spcAft>
            </a:pPr>
            <a:r>
              <a:rPr lang="en-US" sz="2800"/>
              <a:t>There are differences</a:t>
            </a:r>
          </a:p>
          <a:p>
            <a:pPr lvl="1" eaLnBrk="1" hangingPunct="1">
              <a:lnSpc>
                <a:spcPct val="95000"/>
              </a:lnSpc>
              <a:spcAft>
                <a:spcPts val="600"/>
              </a:spcAft>
            </a:pPr>
            <a:r>
              <a:rPr lang="en-US" sz="2400"/>
              <a:t>Computer infections are much quicker</a:t>
            </a:r>
          </a:p>
          <a:p>
            <a:pPr lvl="1" eaLnBrk="1" hangingPunct="1">
              <a:lnSpc>
                <a:spcPct val="95000"/>
              </a:lnSpc>
              <a:spcAft>
                <a:spcPts val="600"/>
              </a:spcAft>
            </a:pPr>
            <a:r>
              <a:rPr lang="en-US" sz="2400"/>
              <a:t>Ability to intervene in computer outbreak is more limited (vaccination?)</a:t>
            </a:r>
          </a:p>
          <a:p>
            <a:pPr lvl="1" eaLnBrk="1" hangingPunct="1">
              <a:lnSpc>
                <a:spcPct val="95000"/>
              </a:lnSpc>
              <a:spcAft>
                <a:spcPts val="600"/>
              </a:spcAft>
            </a:pPr>
            <a:r>
              <a:rPr lang="en-US" sz="2400"/>
              <a:t>Bio disease models often not applicable</a:t>
            </a:r>
          </a:p>
          <a:p>
            <a:pPr lvl="1" eaLnBrk="1" hangingPunct="1">
              <a:lnSpc>
                <a:spcPct val="95000"/>
              </a:lnSpc>
              <a:spcAft>
                <a:spcPts val="600"/>
              </a:spcAft>
            </a:pPr>
            <a:r>
              <a:rPr lang="en-US" sz="2400"/>
              <a:t>“Distance” almost meaningless on Internet</a:t>
            </a:r>
          </a:p>
          <a:p>
            <a:pPr eaLnBrk="1" hangingPunct="1">
              <a:lnSpc>
                <a:spcPct val="95000"/>
              </a:lnSpc>
              <a:spcAft>
                <a:spcPts val="600"/>
              </a:spcAft>
            </a:pPr>
            <a:r>
              <a:rPr lang="en-US" sz="2800"/>
              <a:t>But there are some similarities…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DCBD357-BC82-A94E-9D95-B35F2E810D5B}" type="slidenum">
              <a:rPr lang="en-US" smtClean="0">
                <a:latin typeface="Times New Roman" charset="0"/>
              </a:rPr>
              <a:pPr/>
              <a:t>73</a:t>
            </a:fld>
            <a:endParaRPr lang="en-US" smtClean="0">
              <a:latin typeface="Times New Roman" charset="0"/>
            </a:endParaRPr>
          </a:p>
        </p:txBody>
      </p:sp>
      <p:sp>
        <p:nvSpPr>
          <p:cNvPr id="100355" name="Rectangle 2"/>
          <p:cNvSpPr>
            <a:spLocks noGrp="1" noChangeArrowheads="1"/>
          </p:cNvSpPr>
          <p:nvPr>
            <p:ph type="title"/>
          </p:nvPr>
        </p:nvSpPr>
        <p:spPr>
          <a:xfrm>
            <a:off x="533400" y="228600"/>
            <a:ext cx="8077200" cy="1219200"/>
          </a:xfrm>
        </p:spPr>
        <p:txBody>
          <a:bodyPr/>
          <a:lstStyle/>
          <a:p>
            <a:pPr eaLnBrk="1" hangingPunct="1"/>
            <a:r>
              <a:rPr lang="en-US"/>
              <a:t>Computer Infections</a:t>
            </a:r>
          </a:p>
        </p:txBody>
      </p:sp>
      <p:sp>
        <p:nvSpPr>
          <p:cNvPr id="100356" name="Rectangle 3"/>
          <p:cNvSpPr>
            <a:spLocks noGrp="1" noChangeArrowheads="1"/>
          </p:cNvSpPr>
          <p:nvPr>
            <p:ph type="body" idx="1"/>
          </p:nvPr>
        </p:nvSpPr>
        <p:spPr>
          <a:xfrm>
            <a:off x="685800" y="1447800"/>
            <a:ext cx="8153400" cy="4648200"/>
          </a:xfrm>
        </p:spPr>
        <p:txBody>
          <a:bodyPr/>
          <a:lstStyle/>
          <a:p>
            <a:pPr eaLnBrk="1" hangingPunct="1">
              <a:lnSpc>
                <a:spcPct val="90000"/>
              </a:lnSpc>
              <a:spcAft>
                <a:spcPts val="600"/>
              </a:spcAft>
            </a:pPr>
            <a:r>
              <a:rPr lang="en-US" sz="2800"/>
              <a:t>Cyber “diseases” vs biological diseases</a:t>
            </a:r>
          </a:p>
          <a:p>
            <a:pPr eaLnBrk="1" hangingPunct="1">
              <a:lnSpc>
                <a:spcPct val="90000"/>
              </a:lnSpc>
              <a:spcAft>
                <a:spcPts val="600"/>
              </a:spcAft>
            </a:pPr>
            <a:r>
              <a:rPr lang="en-US" sz="2800"/>
              <a:t>One similarity</a:t>
            </a:r>
          </a:p>
          <a:p>
            <a:pPr lvl="1" eaLnBrk="1" hangingPunct="1">
              <a:lnSpc>
                <a:spcPct val="90000"/>
              </a:lnSpc>
              <a:spcAft>
                <a:spcPts val="600"/>
              </a:spcAft>
            </a:pPr>
            <a:r>
              <a:rPr lang="en-US" sz="2400"/>
              <a:t>In nature, too few susceptible individuals and disease will die out</a:t>
            </a:r>
          </a:p>
          <a:p>
            <a:pPr lvl="1" eaLnBrk="1" hangingPunct="1">
              <a:lnSpc>
                <a:spcPct val="90000"/>
              </a:lnSpc>
              <a:spcAft>
                <a:spcPts val="600"/>
              </a:spcAft>
            </a:pPr>
            <a:r>
              <a:rPr lang="en-US" sz="2400"/>
              <a:t>In the Internet, too few susceptible systems and worm might fail to take hold</a:t>
            </a:r>
          </a:p>
          <a:p>
            <a:pPr eaLnBrk="1" hangingPunct="1">
              <a:lnSpc>
                <a:spcPct val="90000"/>
              </a:lnSpc>
              <a:spcAft>
                <a:spcPts val="600"/>
              </a:spcAft>
            </a:pPr>
            <a:r>
              <a:rPr lang="en-US" sz="2800"/>
              <a:t>One difference</a:t>
            </a:r>
          </a:p>
          <a:p>
            <a:pPr lvl="1" eaLnBrk="1" hangingPunct="1">
              <a:lnSpc>
                <a:spcPct val="90000"/>
              </a:lnSpc>
              <a:spcAft>
                <a:spcPts val="600"/>
              </a:spcAft>
            </a:pPr>
            <a:r>
              <a:rPr lang="en-US" sz="2400"/>
              <a:t>In nature, diseases attack more-or-less at random</a:t>
            </a:r>
          </a:p>
          <a:p>
            <a:pPr lvl="1" eaLnBrk="1" hangingPunct="1">
              <a:lnSpc>
                <a:spcPct val="90000"/>
              </a:lnSpc>
              <a:spcAft>
                <a:spcPts val="600"/>
              </a:spcAft>
            </a:pPr>
            <a:r>
              <a:rPr lang="en-US" sz="2400"/>
              <a:t>Cyber attackers select most “desirable” targets</a:t>
            </a:r>
          </a:p>
          <a:p>
            <a:pPr lvl="1" eaLnBrk="1" hangingPunct="1">
              <a:lnSpc>
                <a:spcPct val="90000"/>
              </a:lnSpc>
              <a:spcAft>
                <a:spcPts val="600"/>
              </a:spcAft>
            </a:pPr>
            <a:r>
              <a:rPr lang="en-US" sz="2400"/>
              <a:t>Cyber attacks are more focused and damaging</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19BC4AB8-BC8D-644E-B4EC-01BB6722EB45}" type="slidenum">
              <a:rPr lang="en-US" smtClean="0">
                <a:latin typeface="Times New Roman" charset="0"/>
              </a:rPr>
              <a:pPr/>
              <a:t>74</a:t>
            </a:fld>
            <a:endParaRPr lang="en-US" smtClean="0">
              <a:latin typeface="Times New Roman" charset="0"/>
            </a:endParaRPr>
          </a:p>
        </p:txBody>
      </p:sp>
      <p:sp>
        <p:nvSpPr>
          <p:cNvPr id="101379" name="Rectangle 4"/>
          <p:cNvSpPr>
            <a:spLocks noChangeArrowheads="1"/>
          </p:cNvSpPr>
          <p:nvPr/>
        </p:nvSpPr>
        <p:spPr bwMode="auto">
          <a:xfrm>
            <a:off x="3200400" y="5105400"/>
            <a:ext cx="1371600" cy="457200"/>
          </a:xfrm>
          <a:prstGeom prst="rect">
            <a:avLst/>
          </a:prstGeom>
          <a:solidFill>
            <a:schemeClr val="tx2"/>
          </a:solidFill>
          <a:ln w="9525">
            <a:solidFill>
              <a:schemeClr val="tx1"/>
            </a:solidFill>
            <a:miter lim="800000"/>
            <a:headEnd/>
            <a:tailEnd/>
          </a:ln>
        </p:spPr>
        <p:txBody>
          <a:bodyPr wrap="none" anchor="ctr">
            <a:prstTxWarp prst="textNoShape">
              <a:avLst/>
            </a:prstTxWarp>
          </a:bodyPr>
          <a:lstStyle/>
          <a:p>
            <a:endParaRPr lang="en-US"/>
          </a:p>
        </p:txBody>
      </p:sp>
      <p:sp>
        <p:nvSpPr>
          <p:cNvPr id="101380" name="Rectangle 2"/>
          <p:cNvSpPr>
            <a:spLocks noGrp="1" noChangeArrowheads="1"/>
          </p:cNvSpPr>
          <p:nvPr>
            <p:ph type="title"/>
          </p:nvPr>
        </p:nvSpPr>
        <p:spPr/>
        <p:txBody>
          <a:bodyPr/>
          <a:lstStyle/>
          <a:p>
            <a:pPr eaLnBrk="1" hangingPunct="1"/>
            <a:r>
              <a:rPr lang="en-US"/>
              <a:t>Future Malware Detection?</a:t>
            </a:r>
          </a:p>
        </p:txBody>
      </p:sp>
      <p:sp>
        <p:nvSpPr>
          <p:cNvPr id="101381" name="Rectangle 3"/>
          <p:cNvSpPr>
            <a:spLocks noGrp="1" noChangeArrowheads="1"/>
          </p:cNvSpPr>
          <p:nvPr>
            <p:ph type="body" idx="1"/>
          </p:nvPr>
        </p:nvSpPr>
        <p:spPr/>
        <p:txBody>
          <a:bodyPr/>
          <a:lstStyle/>
          <a:p>
            <a:pPr eaLnBrk="1" hangingPunct="1">
              <a:spcAft>
                <a:spcPts val="600"/>
              </a:spcAft>
            </a:pPr>
            <a:r>
              <a:rPr lang="en-US" sz="2800" dirty="0" smtClean="0"/>
              <a:t>Malware today outnumbers </a:t>
            </a:r>
            <a:r>
              <a:rPr lang="en-US" sz="2800" dirty="0"/>
              <a:t>“</a:t>
            </a:r>
            <a:r>
              <a:rPr lang="en-US" sz="2800" dirty="0" err="1"/>
              <a:t>goodware</a:t>
            </a:r>
            <a:r>
              <a:rPr lang="en-US" sz="2800" dirty="0"/>
              <a:t>”</a:t>
            </a:r>
          </a:p>
          <a:p>
            <a:pPr lvl="1" eaLnBrk="1" hangingPunct="1">
              <a:spcAft>
                <a:spcPts val="600"/>
              </a:spcAft>
            </a:pPr>
            <a:r>
              <a:rPr lang="en-US" sz="2400" dirty="0"/>
              <a:t>Metamorphic copies of existing malware</a:t>
            </a:r>
          </a:p>
          <a:p>
            <a:pPr lvl="1" eaLnBrk="1" hangingPunct="1">
              <a:spcAft>
                <a:spcPts val="600"/>
              </a:spcAft>
            </a:pPr>
            <a:r>
              <a:rPr lang="en-US" sz="2400" dirty="0"/>
              <a:t>Many</a:t>
            </a:r>
            <a:r>
              <a:rPr lang="en-US" sz="2400" dirty="0" smtClean="0"/>
              <a:t> virus </a:t>
            </a:r>
            <a:r>
              <a:rPr lang="en-US" sz="2400" dirty="0"/>
              <a:t>toolkits available</a:t>
            </a:r>
          </a:p>
          <a:p>
            <a:pPr lvl="1" eaLnBrk="1" hangingPunct="1">
              <a:spcAft>
                <a:spcPts val="600"/>
              </a:spcAft>
            </a:pPr>
            <a:r>
              <a:rPr lang="en-US" sz="2400" dirty="0"/>
              <a:t>Trudy: recycle old viruses, different signature</a:t>
            </a:r>
            <a:endParaRPr lang="en-US" sz="2400" dirty="0" smtClean="0"/>
          </a:p>
          <a:p>
            <a:pPr eaLnBrk="1" hangingPunct="1">
              <a:spcAft>
                <a:spcPts val="600"/>
              </a:spcAft>
            </a:pPr>
            <a:r>
              <a:rPr lang="en-US" sz="2800" dirty="0" smtClean="0"/>
              <a:t>So, may </a:t>
            </a:r>
            <a:r>
              <a:rPr lang="en-US" sz="2800" dirty="0"/>
              <a:t>be better to “detect” good code</a:t>
            </a:r>
          </a:p>
          <a:p>
            <a:pPr lvl="1" eaLnBrk="1" hangingPunct="1">
              <a:spcAft>
                <a:spcPts val="600"/>
              </a:spcAft>
            </a:pPr>
            <a:r>
              <a:rPr lang="en-US" sz="2400" dirty="0"/>
              <a:t>If code  not on “good” list, assume it’s bad</a:t>
            </a:r>
          </a:p>
          <a:p>
            <a:pPr lvl="1" eaLnBrk="1" hangingPunct="1">
              <a:spcAft>
                <a:spcPts val="600"/>
              </a:spcAft>
            </a:pPr>
            <a:r>
              <a:rPr lang="en-US" sz="2400" dirty="0"/>
              <a:t>That is, use </a:t>
            </a:r>
            <a:r>
              <a:rPr lang="en-US" sz="2400" b="1" dirty="0" err="1">
                <a:solidFill>
                  <a:schemeClr val="bg1"/>
                </a:solidFill>
              </a:rPr>
              <a:t>whitelist</a:t>
            </a:r>
            <a:r>
              <a:rPr lang="en-US" sz="2400" dirty="0"/>
              <a:t> instead of </a:t>
            </a:r>
            <a:r>
              <a:rPr lang="en-US" sz="2400" b="1" dirty="0"/>
              <a:t>blacklist</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881A7B2A-1EE6-F740-A5A5-2C0836D083B5}" type="slidenum">
              <a:rPr lang="en-US" smtClean="0">
                <a:latin typeface="Times New Roman" charset="0"/>
              </a:rPr>
              <a:pPr/>
              <a:t>8</a:t>
            </a:fld>
            <a:endParaRPr lang="en-US" smtClean="0">
              <a:latin typeface="Times New Roman" charset="0"/>
            </a:endParaRPr>
          </a:p>
        </p:txBody>
      </p:sp>
      <p:sp>
        <p:nvSpPr>
          <p:cNvPr id="22531" name="Rectangle 2"/>
          <p:cNvSpPr>
            <a:spLocks noGrp="1" noChangeArrowheads="1"/>
          </p:cNvSpPr>
          <p:nvPr>
            <p:ph type="title"/>
          </p:nvPr>
        </p:nvSpPr>
        <p:spPr>
          <a:xfrm>
            <a:off x="685800" y="152400"/>
            <a:ext cx="7772400" cy="1143000"/>
          </a:xfrm>
        </p:spPr>
        <p:txBody>
          <a:bodyPr/>
          <a:lstStyle/>
          <a:p>
            <a:pPr eaLnBrk="1" hangingPunct="1"/>
            <a:r>
              <a:rPr lang="en-US"/>
              <a:t>Example</a:t>
            </a:r>
          </a:p>
        </p:txBody>
      </p:sp>
      <p:sp>
        <p:nvSpPr>
          <p:cNvPr id="22532" name="Rectangle 3"/>
          <p:cNvSpPr>
            <a:spLocks noGrp="1" noChangeArrowheads="1"/>
          </p:cNvSpPr>
          <p:nvPr>
            <p:ph type="body" idx="1"/>
          </p:nvPr>
        </p:nvSpPr>
        <p:spPr>
          <a:xfrm>
            <a:off x="685800" y="1371600"/>
            <a:ext cx="7696200" cy="1676400"/>
          </a:xfrm>
        </p:spPr>
        <p:txBody>
          <a:bodyPr/>
          <a:lstStyle/>
          <a:p>
            <a:pPr eaLnBrk="1" hangingPunct="1">
              <a:lnSpc>
                <a:spcPct val="90000"/>
              </a:lnSpc>
              <a:buFont typeface="Wingdings" charset="2"/>
              <a:buNone/>
            </a:pPr>
            <a:r>
              <a:rPr lang="en-US" sz="2400" dirty="0">
                <a:latin typeface="Courier" charset="0"/>
              </a:rPr>
              <a:t>		char array[10];</a:t>
            </a:r>
          </a:p>
          <a:p>
            <a:pPr eaLnBrk="1" hangingPunct="1">
              <a:lnSpc>
                <a:spcPct val="90000"/>
              </a:lnSpc>
              <a:buFont typeface="Wingdings" charset="2"/>
              <a:buNone/>
            </a:pPr>
            <a:r>
              <a:rPr lang="en-US" sz="2400" dirty="0">
                <a:latin typeface="Courier" charset="0"/>
              </a:rPr>
              <a:t>		</a:t>
            </a:r>
            <a:r>
              <a:rPr lang="en-US" sz="2400" dirty="0" err="1">
                <a:latin typeface="Courier" charset="0"/>
              </a:rPr>
              <a:t>for(i</a:t>
            </a:r>
            <a:r>
              <a:rPr lang="en-US" sz="2400" dirty="0">
                <a:latin typeface="Courier" charset="0"/>
              </a:rPr>
              <a:t> = 0; </a:t>
            </a:r>
            <a:r>
              <a:rPr lang="en-US" sz="2400" dirty="0" err="1">
                <a:latin typeface="Courier" charset="0"/>
              </a:rPr>
              <a:t>i</a:t>
            </a:r>
            <a:r>
              <a:rPr lang="en-US" sz="2400" dirty="0">
                <a:latin typeface="Courier" charset="0"/>
              </a:rPr>
              <a:t> &lt; 10; ++</a:t>
            </a:r>
            <a:r>
              <a:rPr lang="en-US" sz="2400" dirty="0" err="1">
                <a:latin typeface="Courier" charset="0"/>
              </a:rPr>
              <a:t>i</a:t>
            </a:r>
            <a:r>
              <a:rPr lang="en-US" sz="2400" dirty="0">
                <a:latin typeface="Courier" charset="0"/>
              </a:rPr>
              <a:t>)</a:t>
            </a:r>
          </a:p>
          <a:p>
            <a:pPr eaLnBrk="1" hangingPunct="1">
              <a:lnSpc>
                <a:spcPct val="90000"/>
              </a:lnSpc>
              <a:buFont typeface="Wingdings" charset="2"/>
              <a:buNone/>
            </a:pPr>
            <a:r>
              <a:rPr lang="en-US" sz="2400" dirty="0">
                <a:latin typeface="Courier" charset="0"/>
              </a:rPr>
              <a:t>			</a:t>
            </a:r>
            <a:r>
              <a:rPr lang="en-US" sz="2400" dirty="0" err="1">
                <a:latin typeface="Courier" charset="0"/>
              </a:rPr>
              <a:t>array[i</a:t>
            </a:r>
            <a:r>
              <a:rPr lang="en-US" sz="2400" dirty="0">
                <a:latin typeface="Courier" charset="0"/>
              </a:rPr>
              <a:t>] = `A`;</a:t>
            </a:r>
          </a:p>
          <a:p>
            <a:pPr eaLnBrk="1" hangingPunct="1">
              <a:lnSpc>
                <a:spcPct val="90000"/>
              </a:lnSpc>
              <a:buFont typeface="Wingdings" charset="2"/>
              <a:buNone/>
            </a:pPr>
            <a:r>
              <a:rPr lang="en-US" sz="2400" dirty="0">
                <a:latin typeface="Courier" charset="0"/>
              </a:rPr>
              <a:t>		array[10] = `B`; </a:t>
            </a:r>
            <a:endParaRPr lang="en-US" sz="2400" dirty="0"/>
          </a:p>
        </p:txBody>
      </p:sp>
      <p:sp>
        <p:nvSpPr>
          <p:cNvPr id="22533" name="Rectangle 4"/>
          <p:cNvSpPr>
            <a:spLocks noChangeArrowheads="1"/>
          </p:cNvSpPr>
          <p:nvPr/>
        </p:nvSpPr>
        <p:spPr bwMode="auto">
          <a:xfrm>
            <a:off x="1447800" y="1295400"/>
            <a:ext cx="4724400" cy="1752600"/>
          </a:xfrm>
          <a:prstGeom prst="rect">
            <a:avLst/>
          </a:prstGeom>
          <a:solidFill>
            <a:schemeClr val="bg1">
              <a:alpha val="0"/>
            </a:schemeClr>
          </a:solidFill>
          <a:ln w="9525">
            <a:solidFill>
              <a:schemeClr val="tx1"/>
            </a:solidFill>
            <a:miter lim="800000"/>
            <a:headEnd/>
            <a:tailEnd/>
          </a:ln>
        </p:spPr>
        <p:txBody>
          <a:bodyPr wrap="none" anchor="ctr">
            <a:prstTxWarp prst="textNoShape">
              <a:avLst/>
            </a:prstTxWarp>
          </a:bodyPr>
          <a:lstStyle/>
          <a:p>
            <a:endParaRPr lang="en-US"/>
          </a:p>
        </p:txBody>
      </p:sp>
      <p:sp>
        <p:nvSpPr>
          <p:cNvPr id="22534" name="Rectangle 5"/>
          <p:cNvSpPr>
            <a:spLocks noChangeArrowheads="1"/>
          </p:cNvSpPr>
          <p:nvPr/>
        </p:nvSpPr>
        <p:spPr bwMode="auto">
          <a:xfrm>
            <a:off x="685800" y="3124200"/>
            <a:ext cx="7696200" cy="3048000"/>
          </a:xfrm>
          <a:prstGeom prst="rect">
            <a:avLst/>
          </a:prstGeom>
          <a:noFill/>
          <a:ln w="9525">
            <a:noFill/>
            <a:miter lim="800000"/>
            <a:headEnd/>
            <a:tailEnd/>
          </a:ln>
        </p:spPr>
        <p:txBody>
          <a:bodyPr>
            <a:prstTxWarp prst="textNoShape">
              <a:avLst/>
            </a:prstTxWarp>
          </a:bodyPr>
          <a:lstStyle/>
          <a:p>
            <a:pPr marL="342900" indent="-342900">
              <a:lnSpc>
                <a:spcPct val="90000"/>
              </a:lnSpc>
              <a:spcBef>
                <a:spcPct val="20000"/>
              </a:spcBef>
              <a:spcAft>
                <a:spcPts val="600"/>
              </a:spcAft>
              <a:buClr>
                <a:schemeClr val="accent2"/>
              </a:buClr>
              <a:buSzPct val="75000"/>
              <a:buFont typeface="Wingdings" charset="2"/>
              <a:buChar char="q"/>
            </a:pPr>
            <a:r>
              <a:rPr lang="en-US" sz="2800" dirty="0"/>
              <a:t>This program has an </a:t>
            </a:r>
            <a:r>
              <a:rPr lang="en-US" sz="2800" b="1" dirty="0">
                <a:solidFill>
                  <a:schemeClr val="accent2"/>
                </a:solidFill>
              </a:rPr>
              <a:t>error</a:t>
            </a:r>
            <a:endParaRPr lang="en-US" sz="2800" dirty="0"/>
          </a:p>
          <a:p>
            <a:pPr marL="342900" indent="-342900">
              <a:lnSpc>
                <a:spcPct val="90000"/>
              </a:lnSpc>
              <a:spcBef>
                <a:spcPct val="20000"/>
              </a:spcBef>
              <a:spcAft>
                <a:spcPts val="600"/>
              </a:spcAft>
              <a:buClr>
                <a:schemeClr val="accent2"/>
              </a:buClr>
              <a:buSzPct val="75000"/>
              <a:buFont typeface="Wingdings" charset="2"/>
              <a:buChar char="q"/>
            </a:pPr>
            <a:r>
              <a:rPr lang="en-US" sz="2800" dirty="0"/>
              <a:t>This error might cause a </a:t>
            </a:r>
            <a:r>
              <a:rPr lang="en-US" sz="2800" b="1" dirty="0">
                <a:solidFill>
                  <a:schemeClr val="accent2"/>
                </a:solidFill>
              </a:rPr>
              <a:t>fault</a:t>
            </a:r>
          </a:p>
          <a:p>
            <a:pPr marL="742950" lvl="1" indent="-285750">
              <a:lnSpc>
                <a:spcPct val="90000"/>
              </a:lnSpc>
              <a:spcBef>
                <a:spcPct val="20000"/>
              </a:spcBef>
              <a:spcAft>
                <a:spcPts val="600"/>
              </a:spcAft>
              <a:buClr>
                <a:schemeClr val="accent2"/>
              </a:buClr>
              <a:buSzPct val="95000"/>
              <a:buFontTx/>
              <a:buChar char="o"/>
            </a:pPr>
            <a:r>
              <a:rPr lang="en-US" dirty="0">
                <a:ea typeface="ＭＳ Ｐゴシック" charset="-128"/>
                <a:cs typeface="ＭＳ Ｐゴシック" charset="-128"/>
              </a:rPr>
              <a:t>Incorrect internal state</a:t>
            </a:r>
            <a:endParaRPr lang="en-US" b="1" dirty="0">
              <a:ea typeface="ＭＳ Ｐゴシック" charset="-128"/>
              <a:cs typeface="ＭＳ Ｐゴシック" charset="-128"/>
            </a:endParaRPr>
          </a:p>
          <a:p>
            <a:pPr marL="342900" indent="-342900">
              <a:lnSpc>
                <a:spcPct val="90000"/>
              </a:lnSpc>
              <a:spcBef>
                <a:spcPct val="20000"/>
              </a:spcBef>
              <a:spcAft>
                <a:spcPts val="600"/>
              </a:spcAft>
              <a:buClr>
                <a:schemeClr val="accent2"/>
              </a:buClr>
              <a:buSzPct val="75000"/>
              <a:buFont typeface="Wingdings" charset="2"/>
              <a:buChar char="q"/>
            </a:pPr>
            <a:r>
              <a:rPr lang="en-US" sz="2800" dirty="0"/>
              <a:t>If a fault occurs, it might lead to a </a:t>
            </a:r>
            <a:r>
              <a:rPr lang="en-US" sz="2800" b="1" dirty="0">
                <a:solidFill>
                  <a:schemeClr val="accent2"/>
                </a:solidFill>
              </a:rPr>
              <a:t>failure</a:t>
            </a:r>
            <a:endParaRPr lang="en-US" sz="2800" dirty="0"/>
          </a:p>
          <a:p>
            <a:pPr marL="742950" lvl="1" indent="-285750">
              <a:lnSpc>
                <a:spcPct val="90000"/>
              </a:lnSpc>
              <a:spcBef>
                <a:spcPct val="20000"/>
              </a:spcBef>
              <a:spcAft>
                <a:spcPts val="600"/>
              </a:spcAft>
              <a:buClr>
                <a:schemeClr val="accent2"/>
              </a:buClr>
              <a:buSzPct val="95000"/>
              <a:buFontTx/>
              <a:buChar char="o"/>
            </a:pPr>
            <a:r>
              <a:rPr lang="en-US" dirty="0">
                <a:ea typeface="ＭＳ Ｐゴシック" charset="-128"/>
                <a:cs typeface="ＭＳ Ｐゴシック" charset="-128"/>
              </a:rPr>
              <a:t>Program behaves incorrectly (external)</a:t>
            </a:r>
          </a:p>
          <a:p>
            <a:pPr marL="342900" indent="-342900">
              <a:lnSpc>
                <a:spcPct val="90000"/>
              </a:lnSpc>
              <a:spcBef>
                <a:spcPct val="20000"/>
              </a:spcBef>
              <a:spcAft>
                <a:spcPts val="600"/>
              </a:spcAft>
              <a:buClr>
                <a:schemeClr val="accent2"/>
              </a:buClr>
              <a:buSzPct val="75000"/>
              <a:buFont typeface="Wingdings" charset="2"/>
              <a:buChar char="q"/>
            </a:pPr>
            <a:r>
              <a:rPr lang="en-US" sz="2800" dirty="0"/>
              <a:t>We use the term </a:t>
            </a:r>
            <a:r>
              <a:rPr lang="en-US" sz="2800" b="1" dirty="0">
                <a:solidFill>
                  <a:schemeClr val="accent2"/>
                </a:solidFill>
              </a:rPr>
              <a:t>flaw</a:t>
            </a:r>
            <a:r>
              <a:rPr lang="en-US" sz="2800" dirty="0"/>
              <a:t> for all of the above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p:spPr>
        <p:txBody>
          <a:bodyPr/>
          <a:lstStyle/>
          <a:p>
            <a:r>
              <a:rPr lang="en-US" smtClean="0"/>
              <a:t> Part 4 </a:t>
            </a:r>
            <a:r>
              <a:rPr lang="en-US" smtClean="0">
                <a:sym typeface="Symbol" charset="2"/>
              </a:rPr>
              <a:t></a:t>
            </a:r>
            <a:r>
              <a:rPr lang="en-US" smtClean="0"/>
              <a:t> Software                                                                                                          </a:t>
            </a:r>
            <a:fld id="{E21A587B-20AB-3742-B498-B9B25C5F23A8}" type="slidenum">
              <a:rPr lang="en-US" smtClean="0">
                <a:latin typeface="Times New Roman" charset="0"/>
              </a:rPr>
              <a:pPr/>
              <a:t>9</a:t>
            </a:fld>
            <a:endParaRPr lang="en-US" smtClean="0">
              <a:latin typeface="Times New Roman" charset="0"/>
            </a:endParaRPr>
          </a:p>
        </p:txBody>
      </p:sp>
      <p:sp>
        <p:nvSpPr>
          <p:cNvPr id="23555" name="Rectangle 2"/>
          <p:cNvSpPr>
            <a:spLocks noGrp="1" noChangeArrowheads="1"/>
          </p:cNvSpPr>
          <p:nvPr>
            <p:ph type="title"/>
          </p:nvPr>
        </p:nvSpPr>
        <p:spPr/>
        <p:txBody>
          <a:bodyPr/>
          <a:lstStyle/>
          <a:p>
            <a:pPr eaLnBrk="1" hangingPunct="1"/>
            <a:r>
              <a:rPr lang="en-US"/>
              <a:t>Secure Software</a:t>
            </a:r>
          </a:p>
        </p:txBody>
      </p:sp>
      <p:sp>
        <p:nvSpPr>
          <p:cNvPr id="146435" name="Rectangle 3"/>
          <p:cNvSpPr>
            <a:spLocks noGrp="1" noChangeArrowheads="1"/>
          </p:cNvSpPr>
          <p:nvPr>
            <p:ph type="body" idx="1"/>
          </p:nvPr>
        </p:nvSpPr>
        <p:spPr/>
        <p:txBody>
          <a:bodyPr/>
          <a:lstStyle/>
          <a:p>
            <a:pPr eaLnBrk="1" hangingPunct="1">
              <a:lnSpc>
                <a:spcPct val="90000"/>
              </a:lnSpc>
              <a:spcAft>
                <a:spcPts val="600"/>
              </a:spcAft>
            </a:pPr>
            <a:r>
              <a:rPr lang="en-US" sz="2800" b="1" i="1" dirty="0" smtClean="0"/>
              <a:t>Secure</a:t>
            </a:r>
            <a:r>
              <a:rPr lang="en-US" sz="2800" dirty="0" smtClean="0"/>
              <a:t> </a:t>
            </a:r>
            <a:r>
              <a:rPr lang="en-US" sz="2800" dirty="0"/>
              <a:t>software engineering requires that</a:t>
            </a:r>
            <a:r>
              <a:rPr lang="en-US" sz="2800" dirty="0" smtClean="0"/>
              <a:t> software </a:t>
            </a:r>
            <a:r>
              <a:rPr lang="en-US" sz="2800" b="1" dirty="0">
                <a:solidFill>
                  <a:schemeClr val="accent2"/>
                </a:solidFill>
              </a:rPr>
              <a:t>does what is </a:t>
            </a:r>
            <a:r>
              <a:rPr lang="en-US" sz="2800" b="1" dirty="0" smtClean="0">
                <a:solidFill>
                  <a:schemeClr val="accent2"/>
                </a:solidFill>
              </a:rPr>
              <a:t>intended…</a:t>
            </a:r>
            <a:endParaRPr lang="en-US" sz="2800" b="1" dirty="0">
              <a:solidFill>
                <a:schemeClr val="accent2"/>
              </a:solidFill>
            </a:endParaRPr>
          </a:p>
          <a:p>
            <a:pPr eaLnBrk="1" hangingPunct="1">
              <a:lnSpc>
                <a:spcPct val="90000"/>
              </a:lnSpc>
              <a:spcAft>
                <a:spcPts val="600"/>
              </a:spcAft>
            </a:pPr>
            <a:r>
              <a:rPr lang="en-US" sz="2800" b="1" dirty="0" smtClean="0">
                <a:solidFill>
                  <a:srgbClr val="FF0000"/>
                </a:solidFill>
              </a:rPr>
              <a:t>…and nothing </a:t>
            </a:r>
            <a:r>
              <a:rPr lang="en-US" sz="2800" b="1" dirty="0">
                <a:solidFill>
                  <a:srgbClr val="FF0000"/>
                </a:solidFill>
              </a:rPr>
              <a:t>more</a:t>
            </a:r>
            <a:endParaRPr lang="en-US" sz="2800" b="1" dirty="0">
              <a:solidFill>
                <a:schemeClr val="accent2"/>
              </a:solidFill>
            </a:endParaRPr>
          </a:p>
          <a:p>
            <a:pPr eaLnBrk="1" hangingPunct="1">
              <a:lnSpc>
                <a:spcPct val="90000"/>
              </a:lnSpc>
              <a:spcAft>
                <a:spcPts val="600"/>
              </a:spcAft>
            </a:pPr>
            <a:r>
              <a:rPr lang="en-US" sz="2800" dirty="0"/>
              <a:t>Absolutely secure software is impossible</a:t>
            </a:r>
            <a:endParaRPr lang="en-US" sz="2800" dirty="0" smtClean="0"/>
          </a:p>
          <a:p>
            <a:pPr lvl="1" eaLnBrk="1" hangingPunct="1">
              <a:lnSpc>
                <a:spcPct val="90000"/>
              </a:lnSpc>
              <a:spcAft>
                <a:spcPts val="600"/>
              </a:spcAft>
            </a:pPr>
            <a:r>
              <a:rPr lang="en-US" sz="2400" dirty="0" smtClean="0"/>
              <a:t>But, absolute </a:t>
            </a:r>
            <a:r>
              <a:rPr lang="en-US" sz="2400" dirty="0"/>
              <a:t>security </a:t>
            </a:r>
            <a:r>
              <a:rPr lang="en-US" sz="2400" b="1" i="1" dirty="0"/>
              <a:t>anywhere</a:t>
            </a:r>
            <a:r>
              <a:rPr lang="en-US" sz="2400" dirty="0"/>
              <a:t> is impossible</a:t>
            </a:r>
          </a:p>
          <a:p>
            <a:pPr eaLnBrk="1" hangingPunct="1">
              <a:lnSpc>
                <a:spcPct val="90000"/>
              </a:lnSpc>
              <a:spcAft>
                <a:spcPts val="600"/>
              </a:spcAft>
            </a:pPr>
            <a:r>
              <a:rPr lang="en-US" sz="2800" dirty="0"/>
              <a:t>How can we manage</a:t>
            </a:r>
            <a:r>
              <a:rPr lang="en-US" sz="2800" dirty="0" smtClean="0"/>
              <a:t> software </a:t>
            </a:r>
            <a:r>
              <a:rPr lang="en-US" sz="2800" dirty="0"/>
              <a:t>risks?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Effect transition="in" filter="box(out)">
                                      <p:cBhvr>
                                        <p:cTn id="7" dur="500"/>
                                        <p:tgtEl>
                                          <p:spTgt spid="146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46435">
                                            <p:txEl>
                                              <p:pRg st="1" end="1"/>
                                            </p:txEl>
                                          </p:spTgt>
                                        </p:tgtEl>
                                        <p:attrNameLst>
                                          <p:attrName>style.visibility</p:attrName>
                                        </p:attrNameLst>
                                      </p:cBhvr>
                                      <p:to>
                                        <p:strVal val="visible"/>
                                      </p:to>
                                    </p:set>
                                    <p:animEffect transition="in" filter="box(out)">
                                      <p:cBhvr>
                                        <p:cTn id="12" dur="500"/>
                                        <p:tgtEl>
                                          <p:spTgt spid="146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46435">
                                            <p:txEl>
                                              <p:pRg st="2" end="2"/>
                                            </p:txEl>
                                          </p:spTgt>
                                        </p:tgtEl>
                                        <p:attrNameLst>
                                          <p:attrName>style.visibility</p:attrName>
                                        </p:attrNameLst>
                                      </p:cBhvr>
                                      <p:to>
                                        <p:strVal val="visible"/>
                                      </p:to>
                                    </p:set>
                                    <p:animEffect transition="in" filter="box(out)">
                                      <p:cBhvr>
                                        <p:cTn id="17" dur="500"/>
                                        <p:tgtEl>
                                          <p:spTgt spid="146435">
                                            <p:txEl>
                                              <p:pRg st="2" end="2"/>
                                            </p:txEl>
                                          </p:spTgt>
                                        </p:tgtEl>
                                      </p:cBhvr>
                                    </p:animEffect>
                                  </p:childTnLst>
                                </p:cTn>
                              </p:par>
                              <p:par>
                                <p:cTn id="18" presetID="4" presetClass="entr" presetSubtype="32" fill="hold" grpId="0" nodeType="withEffect">
                                  <p:stCondLst>
                                    <p:cond delay="0"/>
                                  </p:stCondLst>
                                  <p:childTnLst>
                                    <p:set>
                                      <p:cBhvr>
                                        <p:cTn id="19" dur="1" fill="hold">
                                          <p:stCondLst>
                                            <p:cond delay="0"/>
                                          </p:stCondLst>
                                        </p:cTn>
                                        <p:tgtEl>
                                          <p:spTgt spid="146435">
                                            <p:txEl>
                                              <p:pRg st="3" end="3"/>
                                            </p:txEl>
                                          </p:spTgt>
                                        </p:tgtEl>
                                        <p:attrNameLst>
                                          <p:attrName>style.visibility</p:attrName>
                                        </p:attrNameLst>
                                      </p:cBhvr>
                                      <p:to>
                                        <p:strVal val="visible"/>
                                      </p:to>
                                    </p:set>
                                    <p:animEffect transition="in" filter="box(out)">
                                      <p:cBhvr>
                                        <p:cTn id="20" dur="500"/>
                                        <p:tgtEl>
                                          <p:spTgt spid="14643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146435">
                                            <p:txEl>
                                              <p:pRg st="4" end="4"/>
                                            </p:txEl>
                                          </p:spTgt>
                                        </p:tgtEl>
                                        <p:attrNameLst>
                                          <p:attrName>style.visibility</p:attrName>
                                        </p:attrNameLst>
                                      </p:cBhvr>
                                      <p:to>
                                        <p:strVal val="visible"/>
                                      </p:to>
                                    </p:set>
                                    <p:animEffect transition="in" filter="box(out)">
                                      <p:cBhvr>
                                        <p:cTn id="25" dur="500"/>
                                        <p:tgtEl>
                                          <p:spTgt spid="146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437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8780</TotalTime>
  <Words>5150</Words>
  <Application>Microsoft Office PowerPoint</Application>
  <PresentationFormat>On-screen Show (4:3)</PresentationFormat>
  <Paragraphs>817</Paragraphs>
  <Slides>74</Slides>
  <Notes>13</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Default Design</vt:lpstr>
      <vt:lpstr>Part IV: Software</vt:lpstr>
      <vt:lpstr>Why Software?</vt:lpstr>
      <vt:lpstr>Chapter 11:  Software Flaws and Malware</vt:lpstr>
      <vt:lpstr>Software Issues</vt:lpstr>
      <vt:lpstr>Complexity</vt:lpstr>
      <vt:lpstr>Software Security Topics</vt:lpstr>
      <vt:lpstr>Program Flaws</vt:lpstr>
      <vt:lpstr>Example</vt:lpstr>
      <vt:lpstr>Secure Software</vt:lpstr>
      <vt:lpstr>Program Flaws</vt:lpstr>
      <vt:lpstr>Buffer Overflow</vt:lpstr>
      <vt:lpstr>Possible Attack Scenario</vt:lpstr>
      <vt:lpstr>Buffer Overflow</vt:lpstr>
      <vt:lpstr>Simple Buffer Overflow</vt:lpstr>
      <vt:lpstr>Memory Organization</vt:lpstr>
      <vt:lpstr>Simplified Stack Example</vt:lpstr>
      <vt:lpstr>Smashing the Stack</vt:lpstr>
      <vt:lpstr>Smashing the Stack</vt:lpstr>
      <vt:lpstr>Smashing the Stack</vt:lpstr>
      <vt:lpstr>Stack Smashing Summary</vt:lpstr>
      <vt:lpstr>Stack Smashing Defenses</vt:lpstr>
      <vt:lpstr>Stack Smashing Defenses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of what can SQL Injection do</vt:lpstr>
      <vt:lpstr>PowerPoint Presentation</vt:lpstr>
      <vt:lpstr>SQL Injection Tools</vt:lpstr>
      <vt:lpstr>PowerPoint Presentation</vt:lpstr>
      <vt:lpstr>Incomplete Mediation</vt:lpstr>
      <vt:lpstr>Input Validation</vt:lpstr>
      <vt:lpstr>Input Validation</vt:lpstr>
      <vt:lpstr>Incomplete Mediation</vt:lpstr>
      <vt:lpstr>Malware</vt:lpstr>
      <vt:lpstr>Malicious Software</vt:lpstr>
      <vt:lpstr>Where do Viruses Live?</vt:lpstr>
      <vt:lpstr>Malware Examples</vt:lpstr>
      <vt:lpstr>Brain</vt:lpstr>
      <vt:lpstr>Morris Worm</vt:lpstr>
      <vt:lpstr>How Morris Worm Spread</vt:lpstr>
      <vt:lpstr>Bootstrap Loader</vt:lpstr>
      <vt:lpstr>How to Remain Undetected?</vt:lpstr>
      <vt:lpstr>Morris Worm: Bottom Line</vt:lpstr>
      <vt:lpstr>Code Red Worm</vt:lpstr>
      <vt:lpstr>Code Red: What it Did</vt:lpstr>
      <vt:lpstr>SQL Slammer</vt:lpstr>
      <vt:lpstr>Why was Slammer Successful?</vt:lpstr>
      <vt:lpstr>Trojan Horse Example</vt:lpstr>
      <vt:lpstr>Mac Trojan</vt:lpstr>
      <vt:lpstr>Trojan Example</vt:lpstr>
      <vt:lpstr>Malware Detection</vt:lpstr>
      <vt:lpstr>Signature Detection</vt:lpstr>
      <vt:lpstr>Signature Detection</vt:lpstr>
      <vt:lpstr>Change Detection</vt:lpstr>
      <vt:lpstr>Change Detection</vt:lpstr>
      <vt:lpstr>Anomaly Detection</vt:lpstr>
      <vt:lpstr>Anomaly Detection</vt:lpstr>
      <vt:lpstr>Future of Malware</vt:lpstr>
      <vt:lpstr>Encrypted Viruses</vt:lpstr>
      <vt:lpstr>Encrypted Viruses</vt:lpstr>
      <vt:lpstr>Polymorphic Malware</vt:lpstr>
      <vt:lpstr>Botnet</vt:lpstr>
      <vt:lpstr>Botnet Examples</vt:lpstr>
      <vt:lpstr>More Botnet Examples</vt:lpstr>
      <vt:lpstr>Computer Infections</vt:lpstr>
      <vt:lpstr>Computer Infections</vt:lpstr>
      <vt:lpstr>Future Malware Detection?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dc:title>
  <dc:creator>Mark Stamp</dc:creator>
  <cp:lastModifiedBy>AliFanian</cp:lastModifiedBy>
  <cp:revision>1382</cp:revision>
  <cp:lastPrinted>2005-01-22T21:32:15Z</cp:lastPrinted>
  <dcterms:created xsi:type="dcterms:W3CDTF">2012-05-08T13:42:12Z</dcterms:created>
  <dcterms:modified xsi:type="dcterms:W3CDTF">2014-05-28T05:30:52Z</dcterms:modified>
</cp:coreProperties>
</file>