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1"/>
  </p:notesMasterIdLst>
  <p:sldIdLst>
    <p:sldId id="256" r:id="rId2"/>
    <p:sldId id="292" r:id="rId3"/>
    <p:sldId id="407" r:id="rId4"/>
    <p:sldId id="408" r:id="rId5"/>
    <p:sldId id="425" r:id="rId6"/>
    <p:sldId id="284" r:id="rId7"/>
    <p:sldId id="286" r:id="rId8"/>
    <p:sldId id="285" r:id="rId9"/>
    <p:sldId id="287" r:id="rId10"/>
    <p:sldId id="404" r:id="rId11"/>
    <p:sldId id="410" r:id="rId12"/>
    <p:sldId id="411" r:id="rId13"/>
    <p:sldId id="257" r:id="rId14"/>
    <p:sldId id="401" r:id="rId15"/>
    <p:sldId id="402" r:id="rId16"/>
    <p:sldId id="258" r:id="rId17"/>
    <p:sldId id="260" r:id="rId18"/>
    <p:sldId id="412" r:id="rId19"/>
    <p:sldId id="423" r:id="rId20"/>
    <p:sldId id="280" r:id="rId21"/>
    <p:sldId id="279" r:id="rId22"/>
    <p:sldId id="278" r:id="rId23"/>
    <p:sldId id="320" r:id="rId24"/>
    <p:sldId id="263" r:id="rId25"/>
    <p:sldId id="295" r:id="rId26"/>
    <p:sldId id="413" r:id="rId27"/>
    <p:sldId id="264" r:id="rId28"/>
    <p:sldId id="265" r:id="rId29"/>
    <p:sldId id="414" r:id="rId30"/>
    <p:sldId id="266" r:id="rId31"/>
    <p:sldId id="268" r:id="rId32"/>
    <p:sldId id="267" r:id="rId33"/>
    <p:sldId id="283" r:id="rId34"/>
    <p:sldId id="403" r:id="rId35"/>
    <p:sldId id="415" r:id="rId36"/>
    <p:sldId id="282" r:id="rId37"/>
    <p:sldId id="269" r:id="rId38"/>
    <p:sldId id="271" r:id="rId39"/>
    <p:sldId id="272" r:id="rId40"/>
    <p:sldId id="396" r:id="rId41"/>
    <p:sldId id="397" r:id="rId42"/>
    <p:sldId id="398" r:id="rId43"/>
    <p:sldId id="416" r:id="rId44"/>
    <p:sldId id="399" r:id="rId45"/>
    <p:sldId id="400" r:id="rId46"/>
    <p:sldId id="281" r:id="rId47"/>
    <p:sldId id="273" r:id="rId48"/>
    <p:sldId id="275" r:id="rId49"/>
    <p:sldId id="276" r:id="rId50"/>
    <p:sldId id="417" r:id="rId51"/>
    <p:sldId id="277" r:id="rId52"/>
    <p:sldId id="310" r:id="rId53"/>
    <p:sldId id="311" r:id="rId54"/>
    <p:sldId id="312" r:id="rId55"/>
    <p:sldId id="313" r:id="rId56"/>
    <p:sldId id="315" r:id="rId57"/>
    <p:sldId id="314" r:id="rId58"/>
    <p:sldId id="426" r:id="rId59"/>
    <p:sldId id="318" r:id="rId60"/>
    <p:sldId id="427" r:id="rId61"/>
    <p:sldId id="428" r:id="rId62"/>
    <p:sldId id="429" r:id="rId63"/>
    <p:sldId id="430" r:id="rId64"/>
    <p:sldId id="445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406" r:id="rId82"/>
    <p:sldId id="337" r:id="rId83"/>
    <p:sldId id="338" r:id="rId84"/>
    <p:sldId id="356" r:id="rId85"/>
    <p:sldId id="357" r:id="rId86"/>
    <p:sldId id="358" r:id="rId87"/>
    <p:sldId id="359" r:id="rId88"/>
    <p:sldId id="446" r:id="rId89"/>
    <p:sldId id="418" r:id="rId90"/>
    <p:sldId id="447" r:id="rId91"/>
    <p:sldId id="419" r:id="rId92"/>
    <p:sldId id="360" r:id="rId93"/>
    <p:sldId id="361" r:id="rId94"/>
    <p:sldId id="448" r:id="rId95"/>
    <p:sldId id="449" r:id="rId96"/>
    <p:sldId id="420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6" r:id="rId111"/>
    <p:sldId id="375" r:id="rId112"/>
    <p:sldId id="405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CC0C"/>
    <a:srgbClr val="109B01"/>
    <a:srgbClr val="1FCC0D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693" autoAdjust="0"/>
  </p:normalViewPr>
  <p:slideViewPr>
    <p:cSldViewPr>
      <p:cViewPr varScale="1">
        <p:scale>
          <a:sx n="51" d="100"/>
          <a:sy n="5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Alice could possibly know she is talking to Bob is by checking to see that the encrypted data decrypts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correctly.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Alice is not authenticated to Bob at all, but in most cases, this is reasonable for transactions on the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 pre-master secret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K = h{S,RA,RB)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msgs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= shorthand for "all previous messages"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CLNT = literal string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SRVR = literal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different keys are used in each direction. This could help to prevent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certain types of attacks where Trudy tricks Bob into doing something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Alice should have done, or vice versa.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why h(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msgs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, CLNT,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K)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is encrypted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messages three and four. In fact, this adds no security, although it does add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extra work, so it could be considered a minor flaw in the protocol.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DD28F6-43F7-4F4D-9261-26C85B40FA1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E55E094-F9D6-B34C-BD31-E7397AD409B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B7C8FD-B97F-2548-9DA5-AE69A2578B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ACDA25D-A5DD-1D40-8DC9-38EFBD8CE19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F4E107-292B-3C43-92BA-5596BF6F577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9E1134C-6981-3F40-B469-A1BF5CA81B36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6C244C3-4713-6145-82AE-FB40C4622FE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B20A64-82BB-E446-B8C1-604394C3BA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00FEF1-109D-8D4B-AB87-80FA0B51AE7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2716B9-976E-A84E-9100-3B9C863F7BD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C6E3856-A65B-9D42-BA84-89A177FDF14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5.pd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7" Type="http://schemas.openxmlformats.org/officeDocument/2006/relationships/image" Target="../media/image6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9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8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qs.org/rfcs/rfc2410.html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0920892-1CE1-CD40-999B-D92C014F85E2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8486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Part III: Protocols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3FFCAC8-F36C-E248-969D-FB3B8155DB0C}" type="slidenum">
              <a:rPr lang="en-US" smtClean="0">
                <a:latin typeface="Times New Roman" charset="0"/>
              </a:rPr>
              <a:pPr/>
              <a:t>100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pic>
        <p:nvPicPr>
          <p:cNvPr id="137220" name="Picture 3" descr="labor12a.jpg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1418B2F-E442-CA4F-B3CE-833E540C7511}" type="slidenum">
              <a:rPr lang="en-US" smtClean="0">
                <a:latin typeface="Times New Roman" charset="0"/>
              </a:rPr>
              <a:pPr/>
              <a:t>101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Greek mythology, Kerberos is 3-headed dog that guards entrance to Hades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“Wouldn’t it make more sense to guard the exit?”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security, Kerberos is an authentication protocol based on symmetric key crypto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Originated at MIT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Based on work by Needham and Schroeder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Relies on a </a:t>
            </a:r>
            <a:r>
              <a:rPr lang="en-US" sz="2400" b="1">
                <a:solidFill>
                  <a:schemeClr val="accent2"/>
                </a:solidFill>
              </a:rPr>
              <a:t>Trusted Third Party (TTP)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81F1A3-421B-2C42-BAFE-CC4C7CBED916}" type="slidenum">
              <a:rPr lang="en-US" smtClean="0">
                <a:latin typeface="Times New Roman" charset="0"/>
              </a:rPr>
              <a:pPr/>
              <a:t>102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Motivation for Kerberos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key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requires (on the order of)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Symmetric key case </a:t>
            </a:r>
            <a:r>
              <a:rPr lang="en-US" sz="2800" b="1" dirty="0">
                <a:solidFill>
                  <a:schemeClr val="accent2"/>
                </a:solidFill>
              </a:rPr>
              <a:t>does not </a:t>
            </a:r>
            <a:r>
              <a:rPr lang="en-US" sz="2800" b="1" dirty="0" smtClean="0">
                <a:solidFill>
                  <a:schemeClr val="accent2"/>
                </a:solidFill>
              </a:rPr>
              <a:t>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Kerberos based on symmetric keys but only requires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keys for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users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/>
              <a:t>Security depends on TTP 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sz="2400" dirty="0"/>
              <a:t>No PKI is needed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8B672C2-4AE6-5A4A-A7B9-C6B1EB474C13}" type="slidenum">
              <a:rPr lang="en-US" smtClean="0">
                <a:latin typeface="Times New Roman" charset="0"/>
              </a:rPr>
              <a:pPr/>
              <a:t>103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KDC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Kerberos </a:t>
            </a:r>
            <a:r>
              <a:rPr lang="en-US" sz="2800" b="1" dirty="0">
                <a:solidFill>
                  <a:schemeClr val="accent2"/>
                </a:solidFill>
              </a:rPr>
              <a:t>Key Distribution Center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KDC acts as the TTP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TTP is trusted, so it must not be </a:t>
            </a:r>
            <a:r>
              <a:rPr lang="en-US" sz="2400" dirty="0" smtClean="0"/>
              <a:t>compromised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shares symmetric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with Alice,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/>
              <a:t> with Bob,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C</a:t>
            </a:r>
            <a:r>
              <a:rPr lang="en-US" sz="2800" dirty="0"/>
              <a:t> with Carol, etc.</a:t>
            </a:r>
            <a:endParaRPr lang="en-US" sz="2800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a master </a:t>
            </a: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r>
              <a:rPr lang="en-US" sz="2800" dirty="0"/>
              <a:t> known </a:t>
            </a:r>
            <a:r>
              <a:rPr lang="en-US" sz="2800" b="1" i="1" dirty="0"/>
              <a:t>only</a:t>
            </a:r>
            <a:r>
              <a:rPr lang="en-US" sz="2800" dirty="0"/>
              <a:t> to KDC</a:t>
            </a:r>
            <a:endParaRPr lang="en-US" sz="2800" baseline="-25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enables authentication, session keys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 for confidentiality and integrity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practice, crypto algorithm is 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0C52665-DDC9-A14F-A998-2B2299044F71}" type="slidenum">
              <a:rPr lang="en-US" smtClean="0">
                <a:latin typeface="Times New Roman" charset="0"/>
              </a:rPr>
              <a:pPr/>
              <a:t>104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Tickets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issue </a:t>
            </a:r>
            <a:r>
              <a:rPr lang="en-US" sz="2800" b="1" dirty="0">
                <a:solidFill>
                  <a:schemeClr val="accent2"/>
                </a:solidFill>
              </a:rPr>
              <a:t>tickets</a:t>
            </a:r>
            <a:r>
              <a:rPr lang="en-US" sz="2800" dirty="0"/>
              <a:t> containing info needed to access network resources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also issues </a:t>
            </a:r>
            <a:r>
              <a:rPr lang="en-US" sz="2800" b="1" dirty="0">
                <a:solidFill>
                  <a:schemeClr val="accent2"/>
                </a:solidFill>
              </a:rPr>
              <a:t>Ticket-Granting Tickets</a:t>
            </a:r>
            <a:r>
              <a:rPr lang="en-US" sz="2800" dirty="0"/>
              <a:t> or </a:t>
            </a:r>
            <a:r>
              <a:rPr lang="en-US" sz="2800" b="1" dirty="0" err="1">
                <a:solidFill>
                  <a:schemeClr val="accent2"/>
                </a:solidFill>
                <a:latin typeface="Times-Roman" charset="0"/>
              </a:rPr>
              <a:t>TGT</a:t>
            </a:r>
            <a:r>
              <a:rPr lang="en-US" sz="2800" b="1" dirty="0" err="1">
                <a:solidFill>
                  <a:schemeClr val="accent2"/>
                </a:solidFill>
              </a:rPr>
              <a:t>s</a:t>
            </a:r>
            <a:r>
              <a:rPr lang="en-US" sz="2800" dirty="0"/>
              <a:t> that are used to obtain </a:t>
            </a:r>
            <a:r>
              <a:rPr lang="en-US" sz="2800" dirty="0" smtClean="0"/>
              <a:t>tickets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contains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User’s ID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Expiration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Every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is encrypted with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can only be read by the KDC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F576446-ED6A-F640-BE1F-97F0B3727A90}" type="slidenum">
              <a:rPr lang="en-US" smtClean="0">
                <a:latin typeface="Times New Roman" charset="0"/>
              </a:rPr>
              <a:pPr/>
              <a:t>105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enters her password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Alice’s</a:t>
            </a:r>
            <a:r>
              <a:rPr lang="en-US" sz="2800" dirty="0" smtClean="0"/>
              <a:t> computer does following: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Derives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from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to get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for Alice </a:t>
            </a:r>
            <a:r>
              <a:rPr lang="en-US" sz="2400" dirty="0" smtClean="0"/>
              <a:t>from </a:t>
            </a:r>
            <a:r>
              <a:rPr lang="en-US" sz="2400" dirty="0"/>
              <a:t>KDC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then uses her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(credentials) to securely access network resources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Plus:</a:t>
            </a:r>
            <a:r>
              <a:rPr lang="en-US" sz="2800" dirty="0"/>
              <a:t> Security is transparent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Minus:</a:t>
            </a:r>
            <a:r>
              <a:rPr lang="en-US" sz="2800" dirty="0"/>
              <a:t> KDC </a:t>
            </a:r>
            <a:r>
              <a:rPr lang="en-US" sz="2800" b="1" i="1" dirty="0"/>
              <a:t>must</a:t>
            </a:r>
            <a:r>
              <a:rPr lang="en-US" sz="2800" dirty="0"/>
              <a:t> be secure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it’s trusted!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58119BE-471D-0145-9793-309CDEF8D18D}" type="slidenum">
              <a:rPr lang="en-US" smtClean="0">
                <a:latin typeface="Times New Roman" charset="0"/>
              </a:rPr>
              <a:pPr/>
              <a:t>106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1447800" y="22860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 flipH="1">
            <a:off x="4773613" y="28956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03213" y="30908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773613" y="1828800"/>
            <a:ext cx="1828800" cy="23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1677988" y="1828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Alice’s</a:t>
            </a:r>
            <a:endParaRPr lang="en-US" b="0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724400" y="13716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 wants</a:t>
            </a:r>
            <a:endParaRPr lang="en-US" b="0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1482725" y="22098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password</a:t>
            </a:r>
            <a:endParaRPr lang="en-US" b="0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002213" y="18288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 a TGT</a:t>
            </a:r>
            <a:endParaRPr lang="en-US" b="0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948238" y="2438400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E(S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,TGT,K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143373" name="Picture 14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15"/>
          <p:cNvSpPr>
            <a:spLocks noChangeArrowheads="1"/>
          </p:cNvSpPr>
          <p:nvPr/>
        </p:nvSpPr>
        <p:spPr bwMode="auto">
          <a:xfrm>
            <a:off x="7226300" y="30638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</a:t>
            </a:r>
            <a:r>
              <a:rPr lang="en-US" sz="2800"/>
              <a:t>Alice’s password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KDC creates session key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Alice’s computer decrypts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Then it forgets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</a:t>
            </a:r>
            <a:endParaRPr lang="en-US" sz="24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TGT = E(“Alice”, 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KDC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</p:txBody>
      </p:sp>
      <p:sp>
        <p:nvSpPr>
          <p:cNvPr id="143376" name="Rectangle 17"/>
          <p:cNvSpPr>
            <a:spLocks noChangeArrowheads="1"/>
          </p:cNvSpPr>
          <p:nvPr/>
        </p:nvSpPr>
        <p:spPr bwMode="auto">
          <a:xfrm>
            <a:off x="3048000" y="2971800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33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00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8" name="Picture 1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16002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69" grpId="0" animBg="1"/>
      <p:bldP spid="267271" grpId="0" animBg="1"/>
      <p:bldP spid="267272" grpId="0" autoUpdateAnimBg="0"/>
      <p:bldP spid="267273" grpId="0" autoUpdateAnimBg="0"/>
      <p:bldP spid="267274" grpId="0" autoUpdateAnimBg="0"/>
      <p:bldP spid="267276" grpId="0" autoUpdateAnimBg="0"/>
      <p:bldP spid="267277" grpId="0" autoUpdateAnimBg="0"/>
      <p:bldP spid="267280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7E708-203E-2745-BC26-1800B7432662}" type="slidenum">
              <a:rPr lang="en-US" smtClean="0">
                <a:latin typeface="Times New Roman" charset="0"/>
              </a:rPr>
              <a:pPr/>
              <a:t>107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Alice Requests</a:t>
            </a:r>
            <a:r>
              <a:rPr lang="en-US" dirty="0" smtClean="0"/>
              <a:t> “Ticket </a:t>
            </a:r>
            <a:r>
              <a:rPr lang="en-US" dirty="0"/>
              <a:t>to </a:t>
            </a:r>
            <a:r>
              <a:rPr lang="en-US" dirty="0" smtClean="0"/>
              <a:t>Bob”</a:t>
            </a:r>
            <a:endParaRPr lang="en-US" dirty="0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1371600" y="24384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 flipH="1">
            <a:off x="4800600" y="2971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03213" y="31670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4799013" y="1905000"/>
            <a:ext cx="1828800" cy="19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295400" y="19812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Talk to Bob</a:t>
            </a:r>
            <a:endParaRPr lang="en-US" b="0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906963" y="1219200"/>
            <a:ext cx="138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I want to</a:t>
            </a:r>
          </a:p>
          <a:p>
            <a:pPr algn="ctr"/>
            <a:r>
              <a:rPr lang="en-US" sz="2000" b="0">
                <a:latin typeface="Times-Roman" charset="0"/>
              </a:rPr>
              <a:t>talk to Bob</a:t>
            </a:r>
            <a:endParaRPr lang="en-US" sz="2000" b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913313" y="1946275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REQUEST</a:t>
            </a:r>
            <a:endParaRPr lang="en-US" b="0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5307013" y="259080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REPLY</a:t>
            </a:r>
            <a:endParaRPr lang="en-US" b="0"/>
          </a:p>
        </p:txBody>
      </p:sp>
      <p:pic>
        <p:nvPicPr>
          <p:cNvPr id="144396" name="Picture 13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7315200" y="3200400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Times-Roman" charset="0"/>
              </a:rPr>
              <a:t>REQUEST = (TGT, authenticator)</a:t>
            </a: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authenticator = </a:t>
            </a:r>
            <a:r>
              <a:rPr lang="en-US" sz="2400" dirty="0" err="1">
                <a:latin typeface="Times-Roman" charset="0"/>
              </a:rPr>
              <a:t>E(timestamp</a:t>
            </a:r>
            <a:r>
              <a:rPr lang="en-US" sz="2400" dirty="0">
                <a:latin typeface="Times-Roman" charset="0"/>
              </a:rPr>
              <a:t>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Times-Roman" charset="0"/>
              </a:rPr>
              <a:t>REPLY = </a:t>
            </a:r>
            <a:r>
              <a:rPr lang="en-US" sz="2800" dirty="0" err="1">
                <a:latin typeface="Times-Roman" charset="0"/>
              </a:rPr>
              <a:t>E(“Bob</a:t>
            </a:r>
            <a:r>
              <a:rPr lang="en-US" sz="2800" dirty="0">
                <a:latin typeface="Times-Roman" charset="0"/>
              </a:rPr>
              <a:t>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ticket to Bob, 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ticket to Bob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KDC gets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to verify timestamp</a:t>
            </a:r>
          </a:p>
        </p:txBody>
      </p:sp>
      <p:sp>
        <p:nvSpPr>
          <p:cNvPr id="144399" name="Rectangle 16"/>
          <p:cNvSpPr>
            <a:spLocks noChangeArrowheads="1"/>
          </p:cNvSpPr>
          <p:nvPr/>
        </p:nvSpPr>
        <p:spPr bwMode="auto">
          <a:xfrm>
            <a:off x="3028950" y="3140075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4400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524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1" name="Picture 1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6764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3" grpId="0" animBg="1"/>
      <p:bldP spid="268295" grpId="0" animBg="1"/>
      <p:bldP spid="268296" grpId="0" autoUpdateAnimBg="0"/>
      <p:bldP spid="268297" grpId="0" autoUpdateAnimBg="0"/>
      <p:bldP spid="268299" grpId="0" autoUpdateAnimBg="0"/>
      <p:bldP spid="268300" grpId="0" autoUpdateAnimBg="0"/>
      <p:bldP spid="268303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486CFA-A939-1B42-8F64-491BCDFF9DF3}" type="slidenum">
              <a:rPr lang="en-US" smtClean="0">
                <a:latin typeface="Times New Roman" charset="0"/>
              </a:rPr>
              <a:pPr/>
              <a:t>108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Alice Uses Ticket to Bob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 flipH="1">
            <a:off x="2605088" y="3048000"/>
            <a:ext cx="4114800" cy="2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V="1">
            <a:off x="2605088" y="2413000"/>
            <a:ext cx="4113212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643188" y="1928813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ticket to Bob, authenticator</a:t>
            </a:r>
            <a:endParaRPr lang="en-US" b="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098800" y="2538413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E(timestamp + 1, K</a:t>
            </a:r>
            <a:r>
              <a:rPr lang="en-US" b="0" baseline="-25000">
                <a:latin typeface="Times-Roman" charset="0"/>
              </a:rPr>
              <a:t>AB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3820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ticket to Bob = E(“Alice”,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B</a:t>
            </a:r>
            <a:r>
              <a:rPr lang="en-US" sz="2800">
                <a:latin typeface="Times-Roman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authenticator = E(timestamp,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/>
              <a:t>Bob decrypts </a:t>
            </a:r>
            <a:r>
              <a:rPr lang="en-US" sz="2800">
                <a:latin typeface="Times-Roman" charset="0"/>
              </a:rPr>
              <a:t>“ticket to Bob”</a:t>
            </a:r>
            <a:r>
              <a:rPr lang="en-US" sz="2800"/>
              <a:t> to get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/>
              <a:t> which he then uses to verify </a:t>
            </a:r>
            <a:r>
              <a:rPr lang="en-US" sz="2800">
                <a:latin typeface="Times-Roman" charset="0"/>
              </a:rPr>
              <a:t>timestamp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90600" y="3267075"/>
            <a:ext cx="154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/>
              <a:t>Alice’s </a:t>
            </a:r>
          </a:p>
          <a:p>
            <a:pPr algn="ctr">
              <a:lnSpc>
                <a:spcPct val="80000"/>
              </a:lnSpc>
            </a:pPr>
            <a:r>
              <a:rPr lang="en-US" b="0"/>
              <a:t>Computer</a:t>
            </a:r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7194550" y="32146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pic>
        <p:nvPicPr>
          <p:cNvPr id="145419" name="Picture 1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13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050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7" grpId="0" autoUpdateAnimBg="0"/>
      <p:bldP spid="269319" grpId="0" autoUpdateAnimBg="0"/>
      <p:bldP spid="269320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83F18A0-2D75-8F4A-AE1B-CE0935BADC6E}" type="slidenum">
              <a:rPr lang="en-US" smtClean="0">
                <a:latin typeface="Times New Roman" charset="0"/>
              </a:rPr>
              <a:pPr/>
              <a:t>109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S</a:t>
            </a:r>
            <a:r>
              <a:rPr lang="en-US" baseline="-25000" dirty="0">
                <a:latin typeface="Times-Roman" charset="0"/>
              </a:rPr>
              <a:t>A</a:t>
            </a:r>
            <a:r>
              <a:rPr lang="en-US" dirty="0"/>
              <a:t> used in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confidentiality/integrity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Timestamps for</a:t>
            </a:r>
            <a:r>
              <a:rPr lang="en-US" dirty="0" smtClean="0"/>
              <a:t> authentication and replay </a:t>
            </a:r>
            <a:r>
              <a:rPr lang="en-US" dirty="0"/>
              <a:t>protection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Recall, that timestamps…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Reduce the number of </a:t>
            </a:r>
            <a:r>
              <a:rPr lang="en-US" dirty="0" err="1"/>
              <a:t>messages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err="1"/>
              <a:t>like</a:t>
            </a:r>
            <a:r>
              <a:rPr lang="en-US" dirty="0"/>
              <a:t> a nonce that is known in advance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But,</a:t>
            </a:r>
            <a:r>
              <a:rPr lang="en-US" dirty="0" smtClean="0"/>
              <a:t> “time” </a:t>
            </a:r>
            <a:r>
              <a:rPr lang="en-US" dirty="0"/>
              <a:t>is a security-critical </a:t>
            </a:r>
            <a:r>
              <a:rPr lang="en-US" dirty="0" smtClean="0"/>
              <a:t>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7EA4D7F-5FE0-B843-BFDB-E035B36A28FD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Alice must prove her identity to </a:t>
            </a:r>
            <a:r>
              <a:rPr lang="en-US" sz="2800" dirty="0" smtClean="0"/>
              <a:t>Bob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Alice and Bob can be humans or </a:t>
            </a:r>
            <a:r>
              <a:rPr lang="en-US" sz="2400" b="1" dirty="0">
                <a:solidFill>
                  <a:schemeClr val="hlink"/>
                </a:solidFill>
              </a:rPr>
              <a:t>computers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also require Bob to prove he’s Bob (mutual authentication)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Probably need to establish a </a:t>
            </a:r>
            <a:r>
              <a:rPr lang="en-US" sz="2800" b="1" dirty="0"/>
              <a:t>session key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have other requirements, such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hash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Anonymity, plausible deniability, etc.,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7A781FD-EE0A-9D41-9589-0F3654A5E740}" type="slidenum">
              <a:rPr lang="en-US" smtClean="0">
                <a:latin typeface="Times New Roman" charset="0"/>
              </a:rPr>
              <a:pPr/>
              <a:t>110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Kerberos Questions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When Alice logs in, KDC sends </a:t>
            </a:r>
            <a:r>
              <a:rPr lang="en-US" sz="2400" dirty="0">
                <a:latin typeface="Times-Roman" charset="0"/>
              </a:rPr>
              <a:t>E(S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TGT, 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  <a:r>
              <a:rPr lang="en-US" sz="2800" dirty="0"/>
              <a:t>where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TGT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KDC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Why is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encrypted with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Extra work for no added security!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Why </a:t>
            </a:r>
            <a:r>
              <a:rPr lang="en-US" sz="2800" dirty="0"/>
              <a:t>is “ticket to Bob” sent to Alice?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Why doesn’t KDC send it directly to Bob?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bldLvl="2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EACF4C-A02A-804D-8CBF-D0D6A1BB4951}" type="slidenum">
              <a:rPr lang="en-US" smtClean="0">
                <a:latin typeface="Times New Roman" charset="0"/>
              </a:rPr>
              <a:pPr/>
              <a:t>111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Alternatives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Alice’s computer remember password and use that for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KDC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hard to protect passwords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Also, does not scale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KDC remember session key instead of putting it in a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need for </a:t>
            </a:r>
            <a:r>
              <a:rPr lang="en-US" sz="2400">
                <a:latin typeface="Times-Roman" charset="0"/>
              </a:rPr>
              <a:t>TGT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 b="1">
                <a:solidFill>
                  <a:schemeClr val="accent2"/>
                </a:solidFill>
              </a:rPr>
              <a:t>stateless</a:t>
            </a:r>
            <a:r>
              <a:rPr lang="en-US" sz="2400"/>
              <a:t> KDC is major feature of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676E2ED-DA87-9741-BE03-0578C06B42E4}" type="slidenum">
              <a:rPr lang="en-US" smtClean="0">
                <a:latin typeface="Times New Roman" charset="0"/>
              </a:rPr>
              <a:pPr/>
              <a:t>112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Keys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Kerberos,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h(Alice’s password)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instead generate random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Compute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 = h(Alice’s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And Alice’s computer stores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Then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need not change when Alice changes her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  <a:r>
              <a:rPr lang="en-US" sz="2400"/>
              <a:t> must be stored on computer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This alternative approach is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not in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8F80168-55B9-CD42-B06E-D23B32B98599}" type="slidenum">
              <a:rPr lang="en-US" smtClean="0">
                <a:latin typeface="Times New Roman" charset="0"/>
              </a:rPr>
              <a:pPr/>
              <a:t>113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(In)Security</a:t>
            </a:r>
          </a:p>
        </p:txBody>
      </p:sp>
      <p:pic>
        <p:nvPicPr>
          <p:cNvPr id="150532" name="Picture 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4D483FB-0F9B-964B-8F7F-ED4D59B5A59C}" type="slidenum">
              <a:rPr lang="en-US" smtClean="0">
                <a:latin typeface="Times New Roman" charset="0"/>
              </a:rPr>
              <a:pPr/>
              <a:t>114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Cell Phones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 generation cell phones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Brick-sized, analog</a:t>
            </a:r>
            <a:r>
              <a:rPr lang="en-US" sz="2400" dirty="0"/>
              <a:t>, few standards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Little or </a:t>
            </a:r>
            <a:r>
              <a:rPr lang="en-US" sz="2400" b="1" i="1" dirty="0"/>
              <a:t>no</a:t>
            </a:r>
            <a:r>
              <a:rPr lang="en-US" sz="2400" dirty="0"/>
              <a:t>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Susceptible to </a:t>
            </a:r>
            <a:r>
              <a:rPr lang="en-US" sz="2400" b="1" dirty="0">
                <a:solidFill>
                  <a:schemeClr val="accent2"/>
                </a:solidFill>
              </a:rPr>
              <a:t>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Second generation cell phones: </a:t>
            </a:r>
            <a:r>
              <a:rPr lang="en-US" sz="2800" b="1" dirty="0">
                <a:solidFill>
                  <a:schemeClr val="accent2"/>
                </a:solidFill>
              </a:rPr>
              <a:t>GSM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Began in 1982 as “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Mobile”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Now, Global System for Mobile Communications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Third generation?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3rd Generation Partnership Project (3GPP)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C7A9C2-B49D-8E42-9AF3-D863F5FDA112}" type="slidenum">
              <a:rPr lang="en-US" smtClean="0">
                <a:latin typeface="Times New Roman" charset="0"/>
              </a:rPr>
              <a:pPr/>
              <a:t>115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52579" name="Picture 29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00450"/>
            <a:ext cx="508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Overview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246063" y="2819400"/>
            <a:ext cx="9731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7391400" y="44196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  <a:endParaRPr lang="en-US" sz="2000" b="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5334000" y="3516313"/>
            <a:ext cx="1354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“land line”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1066800" y="2114550"/>
            <a:ext cx="129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air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interface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90800" y="2971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</a:t>
            </a:r>
          </a:p>
          <a:p>
            <a:pPr algn="ctr"/>
            <a:r>
              <a:rPr lang="en-US" sz="2000" b="0"/>
              <a:t>Station</a:t>
            </a: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29000" y="25146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81425" y="4400550"/>
            <a:ext cx="1379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800600" y="3962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2229" y="4030663"/>
            <a:ext cx="1239267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dirty="0" smtClean="0"/>
              <a:t>PSTN</a:t>
            </a:r>
          </a:p>
          <a:p>
            <a:pPr algn="ctr">
              <a:lnSpc>
                <a:spcPct val="80000"/>
              </a:lnSpc>
            </a:pPr>
            <a:r>
              <a:rPr lang="en-US" sz="2000" b="0" dirty="0" smtClean="0"/>
              <a:t>Internet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e</a:t>
            </a:r>
            <a:r>
              <a:rPr lang="en-US" sz="2000" b="0" dirty="0" smtClean="0"/>
              <a:t>tc</a:t>
            </a:r>
            <a:r>
              <a:rPr lang="en-US" sz="2000" b="0" dirty="0"/>
              <a:t>.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438400" y="1676400"/>
            <a:ext cx="2819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19100" y="470535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Visited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1600200" y="5029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4151313" y="3135313"/>
            <a:ext cx="649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159250" y="31242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7016750" y="3744913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HLR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7016750" y="3733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620000" y="2971800"/>
            <a:ext cx="655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AuC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666038" y="2971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600" name="Picture 26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905000"/>
            <a:ext cx="22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1" name="Picture 2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2" name="Picture 2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498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C01DC5B-FC8C-D94E-8063-52219116ED4F}" type="slidenum">
              <a:rPr lang="en-US" smtClean="0">
                <a:latin typeface="Times New Roman" charset="0"/>
              </a:rPr>
              <a:pPr/>
              <a:t>116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Mobile phone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Contains SIM (Subscriber Identity Module)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 is the </a:t>
            </a:r>
            <a:r>
              <a:rPr lang="en-US" sz="2800" b="1" dirty="0">
                <a:solidFill>
                  <a:schemeClr val="accent2"/>
                </a:solidFill>
              </a:rPr>
              <a:t>security module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IMSI (International Mobile Subscriber ID)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 key: </a:t>
            </a:r>
            <a:r>
              <a:rPr lang="en-US" dirty="0" err="1">
                <a:latin typeface="Times-Roman" charset="0"/>
              </a:rPr>
              <a:t>Ki</a:t>
            </a:r>
            <a:r>
              <a:rPr lang="en-US" sz="2400" dirty="0"/>
              <a:t> (128 bits)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Tamper resistant (smart card)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PIN activated </a:t>
            </a:r>
          </a:p>
        </p:txBody>
      </p:sp>
      <p:pic>
        <p:nvPicPr>
          <p:cNvPr id="153605" name="Picture 4" descr="ericssonGSMphoneback.jpg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200400"/>
            <a:ext cx="54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5" descr="ericssonGSMphone.jpg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44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6553200" y="4572000"/>
            <a:ext cx="83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SIM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7391400" y="4800600"/>
            <a:ext cx="533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19B3B3-F04F-2546-A5E7-922F612AE8F1}" type="slidenum">
              <a:rPr lang="en-US" smtClean="0">
                <a:latin typeface="Times New Roman" charset="0"/>
              </a:rPr>
              <a:pPr/>
              <a:t>117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Visited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network where mobile is currently located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one “cell”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controller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manages many cells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VLR (Visitor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info on all visiting mobiles currently in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Home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“home” of the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HLR (Home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keeps track of most recent location of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AuC</a:t>
            </a:r>
            <a:r>
              <a:rPr lang="en-US" sz="2400" dirty="0"/>
              <a:t> (Authentication Center)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 smtClean="0"/>
              <a:t> has IMSI and </a:t>
            </a:r>
            <a:r>
              <a:rPr lang="en-US" dirty="0" err="1" smtClean="0">
                <a:latin typeface="Times-Roman" charset="0"/>
              </a:rPr>
              <a:t>Ki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D083B-1AF6-804D-824A-F067DB3680D0}" type="slidenum">
              <a:rPr lang="en-US" smtClean="0">
                <a:latin typeface="Times New Roman" charset="0"/>
              </a:rPr>
              <a:pPr/>
              <a:t>118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Goals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Primary design goals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Make GSM as secure as ordinary telephone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Not </a:t>
            </a:r>
            <a:r>
              <a:rPr lang="en-US" sz="2800" dirty="0"/>
              <a:t>designed to resist an active </a:t>
            </a:r>
            <a:r>
              <a:rPr lang="en-US" sz="2800" dirty="0" smtClean="0"/>
              <a:t>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 the time this seemed infeasible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Today such an </a:t>
            </a:r>
            <a:r>
              <a:rPr lang="en-US" sz="2400" dirty="0" smtClean="0"/>
              <a:t>attacks are </a:t>
            </a:r>
            <a:r>
              <a:rPr lang="en-US" sz="2400" dirty="0"/>
              <a:t>feasible…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Designers considered biggest threats to be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Insecure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Corruption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Other low-tech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D28CCAE-0757-D749-9785-D747C00996CB}" type="slidenum">
              <a:rPr lang="en-US" smtClean="0">
                <a:latin typeface="Times New Roman" charset="0"/>
              </a:rPr>
              <a:pPr/>
              <a:t>119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Features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Anonymity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Intercepted traffic does not identify user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so important to phone company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Authentication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Necessary for proper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Very, very </a:t>
            </a:r>
            <a:r>
              <a:rPr lang="en-US" sz="2400" dirty="0"/>
              <a:t>important to phone company!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Confidentiality of calls over the air interface</a:t>
            </a:r>
            <a:endParaRPr lang="en-US" sz="24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Not </a:t>
            </a:r>
            <a:r>
              <a:rPr lang="en-US" sz="2400" dirty="0"/>
              <a:t>important to phone company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May be</a:t>
            </a:r>
            <a:r>
              <a:rPr lang="en-US" sz="2400" dirty="0" smtClean="0"/>
              <a:t> important </a:t>
            </a:r>
            <a:r>
              <a:rPr lang="en-US" sz="2400" dirty="0"/>
              <a:t>for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2CC4F25-0E0A-1049-B66A-307EF2D26EDF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on a stand-alone computer is relatively simple</a:t>
            </a:r>
            <a:endParaRPr lang="en-US" sz="28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Hash password with salt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Secure </a:t>
            </a:r>
            <a:r>
              <a:rPr lang="en-US" sz="2400" dirty="0" smtClean="0"/>
              <a:t>path,” attacks </a:t>
            </a:r>
            <a:r>
              <a:rPr lang="en-US" sz="2400" dirty="0"/>
              <a:t>on authentication </a:t>
            </a:r>
            <a:r>
              <a:rPr lang="en-US" sz="2400" dirty="0" smtClean="0"/>
              <a:t>software, keystroke logging, etc., can be issues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over a network is challenging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passively observe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replay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Active attacks possible (insert, delete, change)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3DDBCE7-8E8D-E34C-B135-4B9D43EE5A04}" type="slidenum">
              <a:rPr lang="en-US" smtClean="0">
                <a:latin typeface="Times New Roman" charset="0"/>
              </a:rPr>
              <a:pPr/>
              <a:t>120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GSM: Anonymity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IMSI used to initially identify caller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TMSI (Temporary Mobile Subscriber ID)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TMSI changed frequently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TMSI’s</a:t>
            </a:r>
            <a:r>
              <a:rPr lang="en-US" sz="2400" dirty="0"/>
              <a:t> encrypted when sent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Not a strong form of anonymity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 probably sufficient for most uses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18A054-C498-6247-884D-0CD40D234D8E}" type="slidenum">
              <a:rPr lang="en-US" smtClean="0">
                <a:latin typeface="Times New Roman" charset="0"/>
              </a:rPr>
              <a:pPr/>
              <a:t>121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Authentication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Caller is authenticated to base station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is </a:t>
            </a:r>
            <a:r>
              <a:rPr lang="en-US" sz="2800" b="1">
                <a:solidFill>
                  <a:schemeClr val="accent2"/>
                </a:solidFill>
              </a:rPr>
              <a:t>not</a:t>
            </a:r>
            <a:r>
              <a:rPr lang="en-US" sz="2800"/>
              <a:t> mutual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via </a:t>
            </a:r>
            <a:r>
              <a:rPr lang="en-US" sz="2800" b="1">
                <a:solidFill>
                  <a:schemeClr val="accent2"/>
                </a:solidFill>
              </a:rPr>
              <a:t>challenge-response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Home network generates </a:t>
            </a:r>
            <a:r>
              <a:rPr lang="en-US" sz="2400">
                <a:latin typeface="Times-Roman" charset="0"/>
              </a:rPr>
              <a:t>RAND </a:t>
            </a:r>
            <a:r>
              <a:rPr lang="en-US" sz="2400"/>
              <a:t>and computes </a:t>
            </a:r>
            <a:r>
              <a:rPr lang="en-US" sz="2400">
                <a:latin typeface="Times-Roman" charset="0"/>
              </a:rPr>
              <a:t>XRES = A3(RAND, Ki)</a:t>
            </a:r>
            <a:r>
              <a:rPr lang="en-US" sz="2400"/>
              <a:t> where </a:t>
            </a:r>
            <a:r>
              <a:rPr lang="en-US" sz="2400">
                <a:latin typeface="Times-Roman" charset="0"/>
              </a:rPr>
              <a:t>A3</a:t>
            </a:r>
            <a:r>
              <a:rPr lang="en-US" sz="2400"/>
              <a:t> is a hash</a:t>
            </a:r>
            <a:endParaRPr lang="en-US" sz="240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</a:t>
            </a:r>
            <a:r>
              <a:rPr lang="en-US" sz="2400">
                <a:latin typeface="Times-Roman" charset="0"/>
              </a:rPr>
              <a:t>(RAND,XRES)</a:t>
            </a:r>
            <a:r>
              <a:rPr lang="en-US" sz="2400"/>
              <a:t> sent to base station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sends </a:t>
            </a:r>
            <a:r>
              <a:rPr lang="en-US" sz="2400" b="1">
                <a:solidFill>
                  <a:schemeClr val="accent2"/>
                </a:solidFill>
              </a:rPr>
              <a:t>challenge</a:t>
            </a:r>
            <a:r>
              <a:rPr lang="en-US" sz="2400"/>
              <a:t> </a:t>
            </a:r>
            <a:r>
              <a:rPr lang="en-US" sz="2400">
                <a:latin typeface="Times-Roman" charset="0"/>
              </a:rPr>
              <a:t>RAND</a:t>
            </a:r>
            <a:r>
              <a:rPr lang="en-US" sz="2400"/>
              <a:t> to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Mobile’s </a:t>
            </a:r>
            <a:r>
              <a:rPr lang="en-US" sz="2400" b="1">
                <a:solidFill>
                  <a:schemeClr val="accent2"/>
                </a:solidFill>
              </a:rPr>
              <a:t>response</a:t>
            </a:r>
            <a:r>
              <a:rPr lang="en-US" sz="2400"/>
              <a:t> is </a:t>
            </a:r>
            <a:r>
              <a:rPr lang="en-US" sz="2400">
                <a:latin typeface="Times-Roman" charset="0"/>
              </a:rPr>
              <a:t>SRES = A3(RAND, Ki)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verifies </a:t>
            </a:r>
            <a:r>
              <a:rPr lang="en-US" sz="2400">
                <a:latin typeface="Times-Roman" charset="0"/>
              </a:rPr>
              <a:t>SRES = XRES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Note:</a:t>
            </a: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Ki</a:t>
            </a:r>
            <a:r>
              <a:rPr lang="en-US" sz="2800"/>
              <a:t> never leaves home network!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9178118-C0A3-8D44-8FCD-5D2E702C6B35}" type="slidenum">
              <a:rPr lang="en-US" smtClean="0">
                <a:latin typeface="Times New Roman" charset="0"/>
              </a:rPr>
              <a:pPr/>
              <a:t>122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Confidentiality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Data encrypted with stream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Error rate estimated at about 1/1000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Error rate</a:t>
            </a:r>
            <a:r>
              <a:rPr lang="en-US" sz="2400" dirty="0" smtClean="0"/>
              <a:t> is </a:t>
            </a:r>
            <a:r>
              <a:rPr lang="en-US" sz="2400" dirty="0"/>
              <a:t>high for a block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Encryption key </a:t>
            </a:r>
            <a:r>
              <a:rPr lang="en-US" sz="2800" dirty="0" err="1">
                <a:latin typeface="Times-Roman" charset="0"/>
              </a:rPr>
              <a:t>Kc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 network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sz="2400" dirty="0">
                <a:latin typeface="Times-Roman" charset="0"/>
              </a:rPr>
              <a:t>A8</a:t>
            </a:r>
            <a:r>
              <a:rPr lang="en-US" sz="2400" dirty="0"/>
              <a:t> is a hash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sent to base station with</a:t>
            </a:r>
            <a:r>
              <a:rPr lang="en-US" sz="2400" dirty="0">
                <a:latin typeface="Times-Roman" charset="0"/>
              </a:rPr>
              <a:t> (RAND,XRES)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Mobile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generated from </a:t>
            </a:r>
            <a:r>
              <a:rPr lang="en-US" sz="2400" dirty="0">
                <a:latin typeface="Times-Roman" charset="0"/>
              </a:rPr>
              <a:t>A5(Kc)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network!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545AF49-9C20-4845-ADD5-8E591F8401AC}" type="slidenum">
              <a:rPr lang="en-US" smtClean="0">
                <a:latin typeface="Times New Roman" charset="0"/>
              </a:rPr>
              <a:pPr/>
              <a:t>123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Security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77200" cy="281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SRES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/>
              <a:t> must be uncorrelated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Even though both are derived from </a:t>
            </a:r>
            <a:r>
              <a:rPr lang="en-US" sz="2000" dirty="0">
                <a:latin typeface="Times-Roman" charset="0"/>
              </a:rPr>
              <a:t>RAND</a:t>
            </a:r>
            <a:r>
              <a:rPr lang="en-US" sz="2000" dirty="0"/>
              <a:t> and </a:t>
            </a:r>
            <a:r>
              <a:rPr lang="en-US" sz="2000" dirty="0" err="1">
                <a:latin typeface="Times-Roman" charset="0"/>
              </a:rPr>
              <a:t>Ki</a:t>
            </a:r>
            <a:endParaRPr lang="en-US" sz="2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known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(known plaintext attack)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chosen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(chosen plaintext attack)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With possession of SIM, attacker can choose </a:t>
            </a:r>
            <a:r>
              <a:rPr lang="en-US" sz="2000" dirty="0" err="1">
                <a:latin typeface="Times-Roman" charset="0"/>
              </a:rPr>
              <a:t>RAND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81000" y="2530475"/>
            <a:ext cx="973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962400" y="2590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1370013" y="2133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2057400" y="1778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4. RAND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71600" y="2616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2055813" y="22510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5. SRES</a:t>
            </a:r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V="1">
            <a:off x="1371600" y="307975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552575" y="2705100"/>
            <a:ext cx="21510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6. Encrypt with </a:t>
            </a:r>
            <a:r>
              <a:rPr lang="en-US" sz="1800" b="0">
                <a:latin typeface="Times-Roman" charset="0"/>
              </a:rPr>
              <a:t>Kc</a:t>
            </a:r>
            <a:endParaRPr lang="en-US" sz="2000" b="0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 flipV="1">
            <a:off x="1370013" y="16764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057400" y="13208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1. IMSI</a:t>
            </a:r>
          </a:p>
        </p:txBody>
      </p:sp>
      <p:sp>
        <p:nvSpPr>
          <p:cNvPr id="160783" name="Rectangle 17"/>
          <p:cNvSpPr>
            <a:spLocks noChangeArrowheads="1"/>
          </p:cNvSpPr>
          <p:nvPr/>
        </p:nvSpPr>
        <p:spPr bwMode="auto">
          <a:xfrm>
            <a:off x="7475538" y="2543175"/>
            <a:ext cx="1211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Network</a:t>
            </a: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5027613" y="2362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5257800" y="20050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-Roman" charset="0"/>
              </a:rPr>
              <a:t>3. (RAND,XRES,Kc)</a:t>
            </a:r>
            <a:endParaRPr lang="en-US" sz="2000" b="0">
              <a:latin typeface="Times-Roman" charset="0"/>
            </a:endParaRP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029200" y="19050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5716588" y="1524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2. IMSI</a:t>
            </a:r>
          </a:p>
        </p:txBody>
      </p:sp>
      <p:pic>
        <p:nvPicPr>
          <p:cNvPr id="160788" name="Picture 3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61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9" name="Picture 3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575" y="1524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90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93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5" grpId="0" animBg="1"/>
      <p:bldP spid="283656" grpId="0" autoUpdateAnimBg="0"/>
      <p:bldP spid="283657" grpId="0" animBg="1"/>
      <p:bldP spid="283658" grpId="0" autoUpdateAnimBg="0"/>
      <p:bldP spid="283659" grpId="0" animBg="1"/>
      <p:bldP spid="283660" grpId="0" autoUpdateAnimBg="0"/>
      <p:bldP spid="283662" grpId="0" animBg="1"/>
      <p:bldP spid="283663" grpId="0" autoUpdateAnimBg="0"/>
      <p:bldP spid="283675" grpId="0" animBg="1"/>
      <p:bldP spid="283676" grpId="0" autoUpdateAnimBg="0"/>
      <p:bldP spid="283677" grpId="0" animBg="1"/>
      <p:bldP spid="283678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F98BD0-42BB-BB48-9D26-8FF909220A6E}" type="slidenum">
              <a:rPr lang="en-US" smtClean="0">
                <a:latin typeface="Times New Roman" charset="0"/>
              </a:rPr>
              <a:pPr/>
              <a:t>124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1795" name="Picture 1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175" y="16002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Insecurity 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 used for </a:t>
            </a:r>
            <a:r>
              <a:rPr lang="en-US" sz="2800" dirty="0">
                <a:latin typeface="Times-Roman" charset="0"/>
              </a:rPr>
              <a:t>A3/A8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COMP128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by 160,000 chosen plaintexts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SIM, can get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in 2 to 10 hours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between mobile and base station but </a:t>
            </a:r>
            <a:r>
              <a:rPr lang="en-US" sz="2800" b="1" dirty="0">
                <a:solidFill>
                  <a:schemeClr val="accent2"/>
                </a:solidFill>
              </a:rPr>
              <a:t>no encryption</a:t>
            </a:r>
            <a:r>
              <a:rPr lang="en-US" sz="2800" dirty="0"/>
              <a:t> from base station to base station controller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 transmitted over microwave link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algorithm </a:t>
            </a:r>
            <a:r>
              <a:rPr lang="en-US" sz="2800" dirty="0">
                <a:latin typeface="Times-Roman" charset="0"/>
              </a:rPr>
              <a:t>A5/1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with 2 seconds of known plaintext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7543800" y="272415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161799" name="Rectangle 6"/>
          <p:cNvSpPr>
            <a:spLocks noChangeArrowheads="1"/>
          </p:cNvSpPr>
          <p:nvPr/>
        </p:nvSpPr>
        <p:spPr bwMode="auto">
          <a:xfrm>
            <a:off x="7612063" y="5080000"/>
            <a:ext cx="137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7932738" y="3838575"/>
            <a:ext cx="6492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7940675" y="3827463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466138" y="2133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8770938" y="21336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8542338" y="3962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4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4343400"/>
            <a:ext cx="47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76BD95-C72D-1046-B6D0-1C282BD64516}" type="slidenum">
              <a:rPr lang="en-US" smtClean="0">
                <a:latin typeface="Times New Roman" charset="0"/>
              </a:rPr>
              <a:pPr/>
              <a:t>125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Attacks on SIM card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Optical Fault Induction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dirty="0" smtClean="0"/>
              <a:t>could </a:t>
            </a:r>
            <a:r>
              <a:rPr lang="en-US" sz="2400" dirty="0"/>
              <a:t>attack SIM with a flashbulb to recover </a:t>
            </a:r>
            <a:r>
              <a:rPr lang="en-US" sz="2400" dirty="0" err="1">
                <a:latin typeface="Times-Roman" charset="0"/>
              </a:rPr>
              <a:t>Ki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Partitioning Attacks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using timing and power consumption, </a:t>
            </a:r>
            <a:r>
              <a:rPr lang="en-US" sz="2400" dirty="0" smtClean="0"/>
              <a:t>could </a:t>
            </a:r>
            <a:r>
              <a:rPr lang="en-US" sz="2400" dirty="0"/>
              <a:t>recover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with only 8 adaptively chosen “plaintexts”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possession of SIM, attacker </a:t>
            </a:r>
            <a:r>
              <a:rPr lang="en-US" sz="2800" dirty="0" smtClean="0"/>
              <a:t>could </a:t>
            </a:r>
            <a:r>
              <a:rPr lang="en-US" sz="2800" dirty="0"/>
              <a:t>recover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in seconds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7DC0A1D-7B7A-EB45-AA61-76F3F1F1B1A6}" type="slidenum">
              <a:rPr lang="en-US" smtClean="0">
                <a:latin typeface="Times New Roman" charset="0"/>
              </a:rPr>
              <a:pPr/>
              <a:t>126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3843" name="Picture 2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Insecurity (3)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Fake base station</a:t>
            </a:r>
            <a:r>
              <a:rPr lang="en-US" sz="2800" dirty="0"/>
              <a:t> exploits two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not automatic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not authenticated</a:t>
            </a: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762000" y="4462463"/>
            <a:ext cx="973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838950" y="4610100"/>
            <a:ext cx="1695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 Station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H="1">
            <a:off x="1828800" y="3775075"/>
            <a:ext cx="2055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2449513" y="3379788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RAND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828800" y="422275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2476500" y="385286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SRES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flipV="1">
            <a:off x="1828800" y="4675188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4"/>
          <p:cNvSpPr>
            <a:spLocks noChangeArrowheads="1"/>
          </p:cNvSpPr>
          <p:nvPr/>
        </p:nvSpPr>
        <p:spPr bwMode="auto">
          <a:xfrm>
            <a:off x="3867150" y="4495800"/>
            <a:ext cx="1695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Fake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Base Station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03500" y="4278313"/>
            <a:ext cx="520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No</a:t>
            </a:r>
            <a:endParaRPr lang="en-US" sz="2000" b="0">
              <a:latin typeface="Times-Roman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2209800" y="4629150"/>
            <a:ext cx="1433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encryption</a:t>
            </a: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105400" y="4141788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541963" y="3733800"/>
            <a:ext cx="9350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Call to</a:t>
            </a: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273675" y="4114800"/>
            <a:ext cx="1508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destination</a:t>
            </a:r>
          </a:p>
        </p:txBody>
      </p:sp>
      <p:pic>
        <p:nvPicPr>
          <p:cNvPr id="286740" name="Picture 2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038600"/>
            <a:ext cx="381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dirty="0" smtClean="0"/>
              <a:t> </a:t>
            </a:r>
            <a:r>
              <a:rPr lang="en-US" sz="2800" b="0" dirty="0" smtClean="0"/>
              <a:t>GSM </a:t>
            </a:r>
            <a:r>
              <a:rPr lang="en-US" sz="2800" b="0" dirty="0"/>
              <a:t>bill goes to fake base station!</a:t>
            </a:r>
          </a:p>
        </p:txBody>
      </p:sp>
      <p:pic>
        <p:nvPicPr>
          <p:cNvPr id="163861" name="Picture 2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71850"/>
            <a:ext cx="2778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6" descr="Modern Space 11.tiff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2763" y="3429000"/>
            <a:ext cx="401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3" name="Picture 27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7188" y="396240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nimBg="1"/>
      <p:bldP spid="286729" grpId="0" autoUpdateAnimBg="0"/>
      <p:bldP spid="286730" grpId="0" animBg="1"/>
      <p:bldP spid="286731" grpId="0" autoUpdateAnimBg="0"/>
      <p:bldP spid="286732" grpId="0" animBg="1"/>
      <p:bldP spid="286735" grpId="0" autoUpdateAnimBg="0"/>
      <p:bldP spid="286736" grpId="0" autoUpdateAnimBg="0"/>
      <p:bldP spid="286737" grpId="0" animBg="1"/>
      <p:bldP spid="286738" grpId="0" autoUpdateAnimBg="0"/>
      <p:bldP spid="286739" grpId="0" autoUpdateAnimBg="0"/>
      <p:bldP spid="286741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0C532BF-A676-7A48-856C-67974F35B7CD}" type="slidenum">
              <a:rPr lang="en-US" smtClean="0">
                <a:latin typeface="Times New Roman" charset="0"/>
              </a:rPr>
              <a:pPr/>
              <a:t>127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(4)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Denial of service is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Jamming (always an issue in wireless)</a:t>
            </a:r>
            <a:endParaRPr 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Can replay triple: </a:t>
            </a:r>
            <a:r>
              <a:rPr lang="en-US" dirty="0" smtClean="0">
                <a:latin typeface="Times-Roman" charset="0"/>
              </a:rPr>
              <a:t>(</a:t>
            </a:r>
            <a:r>
              <a:rPr lang="en-US" dirty="0" err="1">
                <a:latin typeface="Times-Roman" charset="0"/>
              </a:rPr>
              <a:t>RAND,XRES,Kc</a:t>
            </a:r>
            <a:r>
              <a:rPr lang="en-US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compromised triple gives attacker a key </a:t>
            </a:r>
            <a:r>
              <a:rPr lang="en-US" dirty="0" err="1">
                <a:latin typeface="Times-Roman" charset="0"/>
              </a:rPr>
              <a:t>Kc</a:t>
            </a:r>
            <a:r>
              <a:rPr lang="en-US" dirty="0"/>
              <a:t> that is valid forever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replay </a:t>
            </a:r>
            <a:r>
              <a:rPr lang="en-US" dirty="0" smtClean="0"/>
              <a:t>protection here</a:t>
            </a: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7FB2A3-CC0E-4048-81B3-506C520F9E14}" type="slidenum">
              <a:rPr lang="en-US" smtClean="0">
                <a:latin typeface="Times New Roman" charset="0"/>
              </a:rPr>
              <a:pPr/>
              <a:t>128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Conclusion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Did GSM achieve its goals?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Eliminate cloning? </a:t>
            </a:r>
            <a:r>
              <a:rPr lang="en-US" sz="2400" b="1" dirty="0">
                <a:solidFill>
                  <a:schemeClr val="accent2"/>
                </a:solidFill>
              </a:rPr>
              <a:t>Yes, as a practical matter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Make air interface as secure as PSTN? </a:t>
            </a:r>
            <a:r>
              <a:rPr lang="en-US" sz="2400" b="1" dirty="0">
                <a:solidFill>
                  <a:schemeClr val="accent2"/>
                </a:solidFill>
              </a:rPr>
              <a:t>Perhaps…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design goals were clearly too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weak crypto, SIM issues, fake base station, replay,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PSTN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tapping, active attack, passive attack (e.g., cordless phones),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a (modest) security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1540BA8-594D-0D44-A5B0-99CD9A9AD4FB}" type="slidenum">
              <a:rPr lang="en-US" smtClean="0">
                <a:latin typeface="Times New Roman" charset="0"/>
              </a:rPr>
              <a:pPr/>
              <a:t>129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3GPP: 3rd Generation Partnership Project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security built on GSM (</a:t>
            </a:r>
            <a:r>
              <a:rPr lang="en-US" sz="2800" dirty="0" err="1"/>
              <a:t>in)security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</a:t>
            </a:r>
            <a:r>
              <a:rPr lang="en-US" sz="2800" dirty="0" smtClean="0"/>
              <a:t>fixed </a:t>
            </a:r>
            <a:r>
              <a:rPr lang="en-US" sz="2800" dirty="0"/>
              <a:t>known GSM security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Integrity-protect signaling (such as “start encryption” command)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Keys (encryption/integrity) cannot be reused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Triples cannot be replayed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Strong encryption algorithm (</a:t>
            </a:r>
            <a:r>
              <a:rPr lang="en-US" sz="2400" dirty="0">
                <a:latin typeface="Times-Roman" charset="0"/>
              </a:rPr>
              <a:t>KASUMI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extended to base station controller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D3304-DF91-1F4D-B517-2C2971DDABF3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157288" y="3636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0725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0480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772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Simple and may be OK for standalone system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But insecure for networked system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Subject to a </a:t>
            </a:r>
            <a:r>
              <a:rPr lang="en-US" sz="2400" b="1" dirty="0">
                <a:solidFill>
                  <a:schemeClr val="accent2"/>
                </a:solidFill>
              </a:rPr>
              <a:t>replay</a:t>
            </a:r>
            <a:r>
              <a:rPr lang="en-US" sz="2400" dirty="0"/>
              <a:t> attack (next 2 slides)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Also, Bob must know Alice’s password</a:t>
            </a:r>
          </a:p>
        </p:txBody>
      </p:sp>
      <p:pic>
        <p:nvPicPr>
          <p:cNvPr id="2663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7" grpId="0" animBg="1"/>
      <p:bldP spid="140298" grpId="0" autoUpdateAnimBg="0"/>
      <p:bldP spid="140299" grpId="0" autoUpdateAnimBg="0"/>
      <p:bldP spid="140300" grpId="0" autoUpdateAnimBg="0"/>
      <p:bldP spid="140302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3DB-0E34-7C44-BBA3-C7CD5D20F189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2192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28956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919538" y="5715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2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992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343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/>
      <p:bldP spid="297990" grpId="0" animBg="1"/>
      <p:bldP spid="297993" grpId="0" animBg="1"/>
      <p:bldP spid="297994" grpId="0" autoUpdateAnimBg="0"/>
      <p:bldP spid="297995" grpId="0" autoUpdateAnimBg="0"/>
      <p:bldP spid="297996" grpId="0" autoUpdateAnimBg="0"/>
      <p:bldP spid="2979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8CDFDB-7064-BA4A-BCBB-AA4E9E3F565F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 flipV="1">
            <a:off x="2286000" y="2554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H="1" flipV="1">
            <a:off x="2209800" y="3163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2390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86000" y="3849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3733800" y="2057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3886200" y="2743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2895600" y="33686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023938" y="3810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902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an example of a </a:t>
            </a:r>
            <a:r>
              <a:rPr lang="en-US" sz="2800" b="1" dirty="0">
                <a:solidFill>
                  <a:schemeClr val="accent2"/>
                </a:solidFill>
              </a:rPr>
              <a:t>replay</a:t>
            </a:r>
            <a:r>
              <a:rPr lang="en-US" sz="2800" dirty="0"/>
              <a:t>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prevent a replay?</a:t>
            </a:r>
          </a:p>
        </p:txBody>
      </p:sp>
      <p:pic>
        <p:nvPicPr>
          <p:cNvPr id="2868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1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438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6329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7" grpId="0" animBg="1"/>
      <p:bldP spid="299018" grpId="0" autoUpdateAnimBg="0"/>
      <p:bldP spid="299019" grpId="0" autoUpdateAnimBg="0"/>
      <p:bldP spid="299020" grpId="0" autoUpdateAnimBg="0"/>
      <p:bldP spid="2990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5A80274-8262-B144-9A39-F4EE27305669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65213" y="4017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3914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V="1">
            <a:off x="2209800" y="3429000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2286000" y="2895600"/>
            <a:ext cx="4424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I’m Alice, my password is “frank”</a:t>
            </a:r>
            <a:endParaRPr lang="en-US" b="0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efficient,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… </a:t>
            </a:r>
            <a:r>
              <a:rPr lang="en-US" sz="2800" dirty="0"/>
              <a:t>same problem as previous version</a:t>
            </a:r>
          </a:p>
        </p:txBody>
      </p:sp>
      <p:pic>
        <p:nvPicPr>
          <p:cNvPr id="2970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373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4" grpId="0" autoUpdateAnimBg="0"/>
      <p:bldP spid="14132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133CB6C-616A-9348-85A0-DC1D8CA1F1D6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Better Authentication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8100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3200400" y="31400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password)</a:t>
            </a:r>
            <a:endParaRPr lang="en-US" b="0"/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Better since it hides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both Bob and</a:t>
            </a:r>
            <a:r>
              <a:rPr lang="en-US" sz="2400" dirty="0" smtClean="0"/>
              <a:t> Trudy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still subject to replay</a:t>
            </a:r>
          </a:p>
        </p:txBody>
      </p:sp>
      <p:pic>
        <p:nvPicPr>
          <p:cNvPr id="30733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9" grpId="0" animBg="1"/>
      <p:bldP spid="143370" grpId="0" autoUpdateAnimBg="0"/>
      <p:bldP spid="143371" grpId="0" autoUpdateAnimBg="0"/>
      <p:bldP spid="143372" grpId="0" autoUpdateAnimBg="0"/>
      <p:bldP spid="14337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24A328-648E-284D-9F17-C3B90AC6660F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prevent replay, use </a:t>
            </a:r>
            <a:r>
              <a:rPr lang="en-US" sz="2800" b="1" i="1" dirty="0">
                <a:solidFill>
                  <a:schemeClr val="hlink"/>
                </a:solidFill>
              </a:rPr>
              <a:t>challenge-response</a:t>
            </a:r>
            <a:endParaRPr lang="en-US" sz="2800" dirty="0" smtClean="0">
              <a:solidFill>
                <a:schemeClr val="hlink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Goal is </a:t>
            </a:r>
            <a:r>
              <a:rPr lang="en-US" sz="2400" dirty="0"/>
              <a:t>to ensure “freshness</a:t>
            </a:r>
            <a:r>
              <a:rPr lang="en-US" sz="2400" dirty="0" smtClean="0"/>
              <a:t>”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Bob wants to authenticate Alice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i="1" dirty="0">
                <a:solidFill>
                  <a:schemeClr val="hlink"/>
                </a:solidFill>
              </a:rPr>
              <a:t>Challenge</a:t>
            </a:r>
            <a:r>
              <a:rPr lang="en-US" sz="2400" dirty="0"/>
              <a:t> sent from Bob to Alice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Challenge is chosen so </a:t>
            </a:r>
            <a:r>
              <a:rPr lang="en-US" sz="2800" dirty="0" smtClean="0"/>
              <a:t>that… 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Replay is not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Only Alice can provide the correct </a:t>
            </a:r>
            <a:r>
              <a:rPr lang="en-US" sz="2400" b="1" i="1" dirty="0">
                <a:solidFill>
                  <a:schemeClr val="hlink"/>
                </a:solidFill>
              </a:rPr>
              <a:t>response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8B4D5B-B6DF-9342-88B1-4B3D33CBDC03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Nonce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ensure freshness, can employ a </a:t>
            </a:r>
            <a:r>
              <a:rPr lang="en-US" sz="2800" b="1" dirty="0">
                <a:solidFill>
                  <a:schemeClr val="hlink"/>
                </a:solidFill>
              </a:rPr>
              <a:t>nonce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Nonce == </a:t>
            </a:r>
            <a:r>
              <a:rPr lang="en-US" sz="2400" b="1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umber used </a:t>
            </a:r>
            <a:r>
              <a:rPr lang="en-US" sz="2400" b="1" dirty="0">
                <a:solidFill>
                  <a:schemeClr val="hlink"/>
                </a:solidFill>
              </a:rPr>
              <a:t>once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What </a:t>
            </a:r>
            <a:r>
              <a:rPr lang="en-US" sz="2800" dirty="0"/>
              <a:t>should Alice do with the nonce?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how to compute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Bob verify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Should we rely on passwords or keys?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650F7F2-5650-794E-A8A2-8AFE9C8A1F8F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Human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rules followed in human interactions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Example: Asking a question in class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Networking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rules followed in networked communication systems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HTTP, FTP,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protocol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(communication) rules followed in a security application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SSL, IPSec, Kerberos,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1DF2A4-A84C-4942-B5EB-6FAFA81BD12C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2192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2286000" y="2097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H="1" flipV="1">
            <a:off x="2209800" y="2706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3152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2286000" y="3392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810000" y="16002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963988" y="22860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Nonce</a:t>
            </a:r>
            <a:endParaRPr lang="en-US" b="0" dirty="0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674938" y="2911475"/>
            <a:ext cx="387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password, Nonce)</a:t>
            </a:r>
            <a:endParaRPr lang="en-US" b="0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2000" y="3962400"/>
            <a:ext cx="75961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Nonce is the </a:t>
            </a:r>
            <a:r>
              <a:rPr lang="en-US" sz="2800" dirty="0">
                <a:solidFill>
                  <a:schemeClr val="accent2"/>
                </a:solidFill>
              </a:rPr>
              <a:t>challenge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The hash is the </a:t>
            </a:r>
            <a:r>
              <a:rPr lang="en-US" sz="2800" dirty="0">
                <a:solidFill>
                  <a:schemeClr val="accent2"/>
                </a:solidFill>
              </a:rPr>
              <a:t>response</a:t>
            </a:r>
            <a:endParaRPr lang="en-US" sz="2800" b="0" dirty="0"/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Nonce prevents replay, ensures freshness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Password is something Alice knows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Note: Bob </a:t>
            </a:r>
            <a:r>
              <a:rPr lang="en-US" sz="2800" b="0" dirty="0"/>
              <a:t>must know Alice’s </a:t>
            </a:r>
            <a:r>
              <a:rPr lang="en-US" sz="2800" b="0" dirty="0" err="1"/>
              <a:t>pwd</a:t>
            </a:r>
            <a:r>
              <a:rPr lang="en-US" sz="2800" b="0" dirty="0"/>
              <a:t> to verify</a:t>
            </a: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1143000" y="33194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pic>
        <p:nvPicPr>
          <p:cNvPr id="33805" name="Picture 19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0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5" grpId="0" animBg="1"/>
      <p:bldP spid="165896" grpId="0" autoUpdateAnimBg="0"/>
      <p:bldP spid="165897" grpId="0" autoUpdateAnimBg="0"/>
      <p:bldP spid="165898" grpId="0" autoUpdateAnimBg="0"/>
      <p:bldP spid="1659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1D7BE4-3113-354A-811A-7433D700A0FD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Generic Challenge</a:t>
            </a:r>
            <a:r>
              <a:rPr lang="en-US" dirty="0"/>
              <a:t>-Response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2286000" y="2401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H="1" flipV="1">
            <a:off x="2209800" y="3011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3152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22860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733800" y="19050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3963988" y="2590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Nonce</a:t>
            </a:r>
            <a:endParaRPr lang="en-US" b="0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2171700" y="3216275"/>
            <a:ext cx="431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Something that could only be</a:t>
            </a:r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081088" y="37131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2190750" y="3673475"/>
            <a:ext cx="465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from Alice (and Bob can verify)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2941638" y="5332413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6488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001000" cy="1676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practice, how to achieve this?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Hashed </a:t>
            </a:r>
            <a:r>
              <a:rPr lang="en-US" sz="2800" dirty="0" smtClean="0"/>
              <a:t>password works,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Encryption </a:t>
            </a:r>
            <a:r>
              <a:rPr lang="en-US" sz="2800" dirty="0"/>
              <a:t>is </a:t>
            </a:r>
            <a:r>
              <a:rPr lang="en-US" sz="2800" dirty="0" smtClean="0"/>
              <a:t>better here (Why?)</a:t>
            </a:r>
            <a:endParaRPr lang="en-US" sz="2800" dirty="0"/>
          </a:p>
        </p:txBody>
      </p:sp>
      <p:pic>
        <p:nvPicPr>
          <p:cNvPr id="34831" name="Picture 21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1" grpId="0" animBg="1"/>
      <p:bldP spid="164872" grpId="0" autoUpdateAnimBg="0"/>
      <p:bldP spid="164873" grpId="0" autoUpdateAnimBg="0"/>
      <p:bldP spid="164874" grpId="0" autoUpdateAnimBg="0"/>
      <p:bldP spid="164881" grpId="0" autoUpdateAnimBg="0"/>
      <p:bldP spid="16488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65F53B4-3BB3-B748-A879-72963F7927A3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Notation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C = E(P,K)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P = D(C,K)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Here, we are concerned with attacks on protocols,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dirty="0"/>
              <a:t>attacks on crypto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we assume crypto algorithms</a:t>
            </a:r>
            <a:r>
              <a:rPr lang="en-US" sz="2400" dirty="0" smtClean="0"/>
              <a:t> are secure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155DB7-056E-BD48-BAD9-50B7DE719414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pPr eaLnBrk="1" hangingPunct="1"/>
            <a:r>
              <a:rPr lang="en-US"/>
              <a:t>Authentication: Symmetric Key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Alice and Bob share symmetric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known only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Authenticate by proving knowledge of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accomplish this?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Cannot </a:t>
            </a:r>
            <a:r>
              <a:rPr lang="en-US" dirty="0"/>
              <a:t>reveal key, must not allow replay (or other) attack, must be verifiable,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F06E65-E67F-454D-ACA0-B918189F0124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/>
          <a:lstStyle/>
          <a:p>
            <a:pPr eaLnBrk="1" hangingPunct="1"/>
            <a:r>
              <a:rPr lang="en-US"/>
              <a:t>Authentication with Symmetric Key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286000" y="28559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 flipV="1">
            <a:off x="22098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62000" y="38258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162800" y="37496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3733800" y="2359025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886200" y="346392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E(R,K)</a:t>
            </a:r>
            <a:endParaRPr lang="en-US" b="0" dirty="0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85800" y="4441825"/>
            <a:ext cx="8045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Secure method for Bob to authenticate Alice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90563" y="4975225"/>
            <a:ext cx="5829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Alice does not authenticate Bob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85800" y="5508625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So, can we achieve mutual authentication?</a:t>
            </a: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2286000" y="3962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4243388" y="2895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pic>
        <p:nvPicPr>
          <p:cNvPr id="37903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9894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6" grpId="0" autoUpdateAnimBg="0"/>
      <p:bldP spid="147467" grpId="0" autoUpdateAnimBg="0"/>
      <p:bldP spid="147469" grpId="0" autoUpdateAnimBg="0"/>
      <p:bldP spid="147470" grpId="0" autoUpdateAnimBg="0"/>
      <p:bldP spid="147471" grpId="0" autoUpdateAnimBg="0"/>
      <p:bldP spid="147472" grpId="0" animBg="1"/>
      <p:bldP spid="1474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F6F9AEC-F8BC-C549-A539-39F3AEE1E7B7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95400"/>
          </a:xfrm>
        </p:spPr>
        <p:txBody>
          <a:bodyPr/>
          <a:lstStyle/>
          <a:p>
            <a:pPr eaLnBrk="1" hangingPunct="1"/>
            <a:r>
              <a:rPr lang="en-US"/>
              <a:t>Mutual Authentication?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9144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162800" y="39020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34290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3886200" y="2819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887788" y="35210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What’s wrong with this picture?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“Alice” could be Trudy (or anybody else)!</a:t>
            </a:r>
          </a:p>
        </p:txBody>
      </p:sp>
      <p:pic>
        <p:nvPicPr>
          <p:cNvPr id="3892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0480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  <p:bldP spid="189449" grpId="0" animBg="1"/>
      <p:bldP spid="189450" grpId="0" autoUpdateAnimBg="0"/>
      <p:bldP spid="189451" grpId="0" autoUpdateAnimBg="0"/>
      <p:bldP spid="189452" grpId="0" autoUpdateAnimBg="0"/>
      <p:bldP spid="1894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5A15F-9973-1344-A231-5A97359054E9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Since we have a secure one-way authentication protocol…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 obvious thing to do is to use the protocol twice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Bob to authenticate Alice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Alice to authenticate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This has got to work…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B6A2557-984A-104E-A52F-7967383C758D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447800"/>
          </a:xfrm>
        </p:spPr>
        <p:txBody>
          <a:bodyPr/>
          <a:lstStyle/>
          <a:p>
            <a:pPr eaLnBrk="1" hangingPunct="1"/>
            <a:r>
              <a:rPr lang="en-US" dirty="0"/>
              <a:t>Mutual Authentication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914400" y="39020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7086600" y="38862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348038" y="22098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533775" y="2819400"/>
            <a:ext cx="180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752850" y="3521075"/>
            <a:ext cx="1295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3054350" y="5349875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provides mutual authentication…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…or does it? See the next slide</a:t>
            </a:r>
          </a:p>
        </p:txBody>
      </p:sp>
      <p:pic>
        <p:nvPicPr>
          <p:cNvPr id="40974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107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9" grpId="0" animBg="1"/>
      <p:bldP spid="148490" grpId="0" autoUpdateAnimBg="0"/>
      <p:bldP spid="148491" grpId="0" autoUpdateAnimBg="0"/>
      <p:bldP spid="148492" grpId="0" autoUpdateAnimBg="0"/>
      <p:bldP spid="14849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FED73D7-43D2-634D-9865-0BDB37ABC813}" type="slidenum">
              <a:rPr lang="en-US" smtClean="0">
                <a:latin typeface="Times New Roman" charset="0"/>
              </a:rPr>
              <a:pPr/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Mutual Authentication Attack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210425" y="30638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429000" y="1544638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1. 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424238" y="2147888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2.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1023938" y="31242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 flipV="1">
            <a:off x="2362200" y="4764088"/>
            <a:ext cx="464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 flipH="1" flipV="1">
            <a:off x="2286000" y="5413375"/>
            <a:ext cx="4724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7162800" y="56388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427413" y="4267200"/>
            <a:ext cx="240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3. “I’m Alice”,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427413" y="4899025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4. R</a:t>
            </a:r>
            <a:r>
              <a:rPr lang="en-US" b="0" baseline="-25000" dirty="0">
                <a:latin typeface="Times-Roman" charset="0"/>
              </a:rPr>
              <a:t>C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>
              <a:latin typeface="Times-Roman" charset="0"/>
            </a:endParaRP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23938" y="56546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04800" y="3886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 rot="24206">
            <a:off x="3411364" y="2774306"/>
            <a:ext cx="160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5.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2438400" y="3276600"/>
            <a:ext cx="449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2362200" y="20574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 flipH="1">
            <a:off x="2362200" y="26670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03" name="Picture 3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1524000"/>
            <a:ext cx="10271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8" name="Picture 3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4114800"/>
            <a:ext cx="10271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1905000"/>
            <a:ext cx="989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0" name="Picture 3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32300"/>
            <a:ext cx="989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utoUpdateAnimBg="0"/>
      <p:bldP spid="149515" grpId="0" autoUpdateAnimBg="0"/>
      <p:bldP spid="149523" grpId="0" animBg="1"/>
      <p:bldP spid="149524" grpId="0" animBg="1"/>
      <p:bldP spid="149525" grpId="0" autoUpdateAnimBg="0"/>
      <p:bldP spid="149526" grpId="0" autoUpdateAnimBg="0"/>
      <p:bldP spid="149527" grpId="0" autoUpdateAnimBg="0"/>
      <p:bldP spid="149529" grpId="0" autoUpdateAnimBg="0"/>
      <p:bldP spid="149530" grpId="0" animBg="1"/>
      <p:bldP spid="149532" grpId="0" autoUpdateAnimBg="0"/>
      <p:bldP spid="149534" grpId="0" animBg="1"/>
      <p:bldP spid="149535" grpId="0" animBg="1"/>
      <p:bldP spid="1495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51E681-6A06-C443-9D0E-2D154E468186}" type="slidenum">
              <a:rPr lang="en-US" smtClean="0">
                <a:latin typeface="Times New Roman" charset="0"/>
              </a:rPr>
              <a:pPr/>
              <a:t>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Our one-way authentication </a:t>
            </a:r>
            <a:r>
              <a:rPr lang="en-US" sz="2800" dirty="0" smtClean="0"/>
              <a:t>protocol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secure for mutual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Protocols are subtle!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“obvious” thing may not be secure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if assumptions or environment change, protocol may not be secure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a common source of security failure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Internet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F13FED6-EB99-864F-AB08-A53EAD149F27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Protocol flaws can be very </a:t>
            </a:r>
            <a:r>
              <a:rPr lang="en-US" b="1" dirty="0"/>
              <a:t>subtle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Several well-known security protocols have significant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Including WEP, GSM, </a:t>
            </a:r>
            <a:r>
              <a:rPr lang="en-US" dirty="0" smtClean="0"/>
              <a:t>and </a:t>
            </a:r>
            <a:r>
              <a:rPr lang="en-US" dirty="0"/>
              <a:t>IPSec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Implementation errors can occur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Recent </a:t>
            </a:r>
            <a:r>
              <a:rPr lang="en-US" dirty="0"/>
              <a:t>IE implementation of SSL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easy to get protocols right…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8E220A-F740-CD4C-82FB-C343654F4E28}" type="slidenum">
              <a:rPr lang="en-US" smtClean="0">
                <a:latin typeface="Times New Roman" charset="0"/>
              </a:rPr>
              <a:pPr/>
              <a:t>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Symmetric Key Mutual Authentication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914400" y="4017963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7086600" y="39782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352800" y="2209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01988" y="2819400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E(“Bob”,R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429000" y="3521075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E(“Alice”,R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these “insignificant” changes help?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Yes!</a:t>
            </a:r>
          </a:p>
        </p:txBody>
      </p:sp>
      <p:pic>
        <p:nvPicPr>
          <p:cNvPr id="4404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24708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7" grpId="0" animBg="1"/>
      <p:bldP spid="150538" grpId="0" autoUpdateAnimBg="0"/>
      <p:bldP spid="150539" grpId="0" autoUpdateAnimBg="0"/>
      <p:bldP spid="150540" grpId="0" autoUpdateAnimBg="0"/>
      <p:bldP spid="1505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C05B061-0880-7C44-9F32-98283B560785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Notation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public key: </a:t>
            </a:r>
            <a:r>
              <a:rPr lang="en-US" sz="2800" dirty="0">
                <a:latin typeface="Times-Roman" charset="0"/>
              </a:rPr>
              <a:t>{</a:t>
            </a:r>
            <a:r>
              <a:rPr lang="en-US" sz="2800" dirty="0" err="1">
                <a:latin typeface="Times-Roman" charset="0"/>
              </a:rPr>
              <a:t>M}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Sign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private key: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[{</a:t>
            </a:r>
            <a:r>
              <a:rPr lang="en-US" sz="2400" dirty="0" err="1">
                <a:latin typeface="Times-Roman" charset="0"/>
              </a:rPr>
              <a:t>M}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]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}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Anybody</a:t>
            </a:r>
            <a:r>
              <a:rPr lang="en-US" sz="2800" dirty="0"/>
              <a:t> can</a:t>
            </a:r>
            <a:r>
              <a:rPr lang="en-US" sz="2800" dirty="0" smtClean="0"/>
              <a:t> use Alice’s </a:t>
            </a:r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 Only </a:t>
            </a:r>
            <a:r>
              <a:rPr lang="en-US" sz="2800" b="1" dirty="0">
                <a:solidFill>
                  <a:schemeClr val="accent2"/>
                </a:solidFill>
              </a:rPr>
              <a:t>Alice</a:t>
            </a:r>
            <a:r>
              <a:rPr lang="en-US" sz="2800" dirty="0"/>
              <a:t> can use her </a:t>
            </a:r>
            <a:r>
              <a:rPr lang="en-US" sz="2800" b="1" dirty="0">
                <a:solidFill>
                  <a:schemeClr val="accent2"/>
                </a:solidFill>
              </a:rPr>
              <a:t>private </a:t>
            </a:r>
            <a:r>
              <a:rPr lang="en-US" sz="2800" b="1" dirty="0" smtClean="0">
                <a:solidFill>
                  <a:schemeClr val="accent2"/>
                </a:solidFill>
              </a:rPr>
              <a:t>key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8187342-DE2D-494E-B41C-EDBD6DB745D4}" type="slidenum">
              <a:rPr lang="en-US" smtClean="0">
                <a:latin typeface="Times New Roman" charset="0"/>
              </a:rPr>
              <a:pPr/>
              <a:t>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72390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792538" y="27781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{R}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014788" y="35210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decrypt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should have two</a:t>
            </a:r>
            <a:r>
              <a:rPr lang="en-US" sz="2400" dirty="0" smtClean="0"/>
              <a:t> key </a:t>
            </a:r>
            <a:r>
              <a:rPr lang="en-US" sz="2400" dirty="0"/>
              <a:t>pairs</a:t>
            </a:r>
          </a:p>
        </p:txBody>
      </p:sp>
      <p:pic>
        <p:nvPicPr>
          <p:cNvPr id="46093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8" grpId="0" animBg="1"/>
      <p:bldP spid="151561" grpId="0" animBg="1"/>
      <p:bldP spid="151562" grpId="0" autoUpdateAnimBg="0"/>
      <p:bldP spid="151563" grpId="0" autoUpdateAnimBg="0"/>
      <p:bldP spid="151564" grpId="0" autoUpdateAnimBg="0"/>
      <p:bldP spid="15156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066F28-EBD3-7343-9A67-80ABAC15EDEB}" type="slidenum">
              <a:rPr lang="en-US" smtClean="0">
                <a:latin typeface="Times New Roman" charset="0"/>
              </a:rPr>
              <a:pPr/>
              <a:t>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735965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0386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3810000" y="34813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9248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sign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Same a previous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should have two key pairs</a:t>
            </a:r>
          </a:p>
        </p:txBody>
      </p:sp>
      <p:pic>
        <p:nvPicPr>
          <p:cNvPr id="4711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3" grpId="0" animBg="1"/>
      <p:bldP spid="169994" grpId="0" autoUpdateAnimBg="0"/>
      <p:bldP spid="169995" grpId="0" autoUpdateAnimBg="0"/>
      <p:bldP spid="169996" grpId="0" autoUpdateAnimBg="0"/>
      <p:bldP spid="1699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C710F5C-E89D-984F-B871-614F76C03712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Generally, a bad idea to use the same key pair for encryption and signing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Instead, should have…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…one key pair for encryption/decryption…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…and a different key pair for signing/verifying signatures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Session Key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Usually, a </a:t>
            </a:r>
            <a:r>
              <a:rPr lang="en-US" sz="2800" b="1" dirty="0">
                <a:solidFill>
                  <a:schemeClr val="accent2"/>
                </a:solidFill>
              </a:rPr>
              <a:t>session key</a:t>
            </a:r>
            <a:r>
              <a:rPr lang="en-US" sz="2800" dirty="0"/>
              <a:t> is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I.e., a symmetric key for a particular session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Used for confidentiality and/or </a:t>
            </a:r>
            <a:r>
              <a:rPr lang="en-US" sz="2400" dirty="0" smtClean="0"/>
              <a:t>integrity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C74974-4B50-DB43-BB34-022DE07486F4}" type="slidenum">
              <a:rPr lang="en-US" smtClean="0">
                <a:latin typeface="Times New Roman" charset="0"/>
              </a:rPr>
              <a:pPr/>
              <a:t>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/>
              <a:t>Authentication &amp; Session Key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2286000" y="2020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 flipV="1">
            <a:off x="2209800" y="2630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1233488" y="3200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7315200" y="31797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286000" y="3316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3429000" y="15240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endParaRPr lang="en-US" b="0" dirty="0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733800" y="2092325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</a:t>
            </a:r>
            <a:r>
              <a:rPr lang="en-US" b="0" dirty="0" err="1">
                <a:latin typeface="Times-Roman" charset="0"/>
              </a:rPr>
              <a:t>R,K}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3581400" y="279558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{R +1,K}</a:t>
            </a:r>
            <a:r>
              <a:rPr lang="en-US" b="0" baseline="-25000" dirty="0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689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77200" cy="2286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is authenticated and session key is secure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Alice’s “nonce”,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, useless to authenticate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is acting as Bob’s nonce to Alice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 mutual authentication</a:t>
            </a:r>
          </a:p>
        </p:txBody>
      </p:sp>
      <p:pic>
        <p:nvPicPr>
          <p:cNvPr id="50189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600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35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0718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9" grpId="0" animBg="1"/>
      <p:bldP spid="168970" grpId="0" autoUpdateAnimBg="0"/>
      <p:bldP spid="168971" grpId="0" autoUpdateAnimBg="0"/>
      <p:bldP spid="168972" grpId="0" autoUpdateAnimBg="0"/>
      <p:bldP spid="168975" grpId="0" build="p" bldLvl="2" autoUpdateAnimBg="0"/>
      <p:bldP spid="168975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F13A42A-63FA-B04B-B3A3-9E350EE3878E}" type="slidenum">
              <a:rPr lang="en-US" smtClean="0">
                <a:latin typeface="Times New Roman" charset="0"/>
              </a:rPr>
              <a:pPr/>
              <a:t>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1157288" y="39417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359650" y="3902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881438" y="27019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[R,K]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3643313" y="3405188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 +1,K]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 (good),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 session key is not secret (very bad)</a:t>
            </a:r>
          </a:p>
        </p:txBody>
      </p:sp>
      <p:pic>
        <p:nvPicPr>
          <p:cNvPr id="51213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679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9" grpId="0" animBg="1"/>
      <p:bldP spid="153610" grpId="0" autoUpdateAnimBg="0"/>
      <p:bldP spid="153611" grpId="0" autoUpdateAnimBg="0"/>
      <p:bldP spid="153612" grpId="0" autoUpdateAnimBg="0"/>
      <p:bldP spid="153615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1430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7359650" y="37893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3621088" y="27225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{[R,K]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3494088" y="3427413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 +1,K]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Mutual authentication and session key!</a:t>
            </a:r>
          </a:p>
        </p:txBody>
      </p:sp>
      <p:pic>
        <p:nvPicPr>
          <p:cNvPr id="5223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7" grpId="0" animBg="1"/>
      <p:bldP spid="155658" grpId="0" autoUpdateAnimBg="0"/>
      <p:bldP spid="155659" grpId="0" autoUpdateAnimBg="0"/>
      <p:bldP spid="155660" grpId="0" autoUpdateAnimBg="0"/>
      <p:bldP spid="1556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7D1F21A-EB74-EB4F-AD41-DC9B3D80DCE1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233488" y="38862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15200" y="38655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2286000" y="3910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052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619500" y="277812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[{R,K}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505200" y="339090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 +1,K}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see </a:t>
            </a:r>
            <a:r>
              <a:rPr lang="en-US" sz="2000" dirty="0">
                <a:latin typeface="Times-Roman" charset="0"/>
              </a:rPr>
              <a:t>{</a:t>
            </a:r>
            <a:r>
              <a:rPr lang="en-US" sz="2000" dirty="0" err="1">
                <a:latin typeface="Times-Roman" charset="0"/>
              </a:rPr>
              <a:t>R,K}</a:t>
            </a:r>
            <a:r>
              <a:rPr lang="en-US" sz="2000" baseline="-25000" dirty="0" err="1">
                <a:latin typeface="Times-Roman" charset="0"/>
              </a:rPr>
              <a:t>Alice</a:t>
            </a:r>
            <a:r>
              <a:rPr lang="en-US" sz="2400" dirty="0"/>
              <a:t> and </a:t>
            </a:r>
            <a:r>
              <a:rPr lang="en-US" sz="2000" dirty="0">
                <a:latin typeface="Times-Roman" charset="0"/>
              </a:rPr>
              <a:t>{R +1,K}</a:t>
            </a:r>
            <a:r>
              <a:rPr lang="en-US" sz="2000" baseline="-25000" dirty="0">
                <a:latin typeface="Times-Roman" charset="0"/>
              </a:rPr>
              <a:t>Bob</a:t>
            </a:r>
            <a:r>
              <a:rPr lang="en-US" sz="2400" dirty="0"/>
              <a:t> </a:t>
            </a:r>
          </a:p>
        </p:txBody>
      </p:sp>
      <p:pic>
        <p:nvPicPr>
          <p:cNvPr id="53261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81" grpId="0" animBg="1"/>
      <p:bldP spid="156682" grpId="0" autoUpdateAnimBg="0"/>
      <p:bldP spid="156683" grpId="0" autoUpdateAnimBg="0"/>
      <p:bldP spid="156684" grpId="0" autoUpdateAnimBg="0"/>
      <p:bldP spid="1566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6D1AB99-4E03-1C48-A10A-4E48531CF242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Ideal Security Protocol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Must satisfy </a:t>
            </a:r>
            <a:r>
              <a:rPr lang="en-US" dirty="0"/>
              <a:t>security requirements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Requirements</a:t>
            </a:r>
            <a:r>
              <a:rPr lang="en-US" dirty="0" smtClean="0"/>
              <a:t> need to </a:t>
            </a:r>
            <a:r>
              <a:rPr lang="en-US" dirty="0"/>
              <a:t>be precise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Efficient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Small computational requirement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Small bandwidth usage,</a:t>
            </a:r>
            <a:r>
              <a:rPr lang="en-US" dirty="0" smtClean="0"/>
              <a:t> minimal </a:t>
            </a:r>
            <a:r>
              <a:rPr lang="en-US" dirty="0"/>
              <a:t>delays…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Robust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Works when attacker tries to break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Works even if environment changes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Easy to </a:t>
            </a:r>
            <a:r>
              <a:rPr lang="en-US" dirty="0" smtClean="0"/>
              <a:t>use &amp; </a:t>
            </a:r>
            <a:r>
              <a:rPr lang="en-US" dirty="0"/>
              <a:t>implement, flexible…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Difficult to satisfy all of these!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1435E93-4999-F54B-9AD1-6434176EBE62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this “issue”…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encrypts message with shared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and sends </a:t>
            </a:r>
            <a:r>
              <a:rPr lang="en-US" sz="2400" dirty="0" err="1"/>
              <a:t>ciphertext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records </a:t>
            </a:r>
            <a:r>
              <a:rPr lang="en-US" sz="2400" dirty="0" err="1"/>
              <a:t>ciphertext</a:t>
            </a:r>
            <a:r>
              <a:rPr lang="en-US" sz="2400" dirty="0"/>
              <a:t> and later attacks Alice’s (or Bob’s) computer to recover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decrypts recorded messages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Perfect forward secrecy (PFS): </a:t>
            </a:r>
            <a:r>
              <a:rPr lang="en-US" sz="2800" dirty="0"/>
              <a:t>Trudy cannot later decrypt recorded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Trudy gets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or other </a:t>
            </a:r>
            <a:r>
              <a:rPr lang="en-US" sz="2400" dirty="0" err="1"/>
              <a:t>secret(s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PFS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BC38E5-E604-C249-81C6-8C2B7E2071E0}" type="slidenum">
              <a:rPr lang="en-US" smtClean="0">
                <a:latin typeface="Times New Roman" charset="0"/>
              </a:rPr>
              <a:pPr/>
              <a:t>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Alice and Bob share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 perfect forward secrecy, Alice and Bob cannot use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encrypt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Instead they must use a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and forget it after it’s 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Alice and Bob agree on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in a way that ensures PFS?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820F5E-8DE7-274D-970B-633404FB1611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Naïve Session Key Protocol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0"/>
            <a:ext cx="7696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Trudy could record </a:t>
            </a:r>
            <a:r>
              <a:rPr lang="en-US" sz="2800" dirty="0">
                <a:latin typeface="Times-Roman" charset="0"/>
              </a:rPr>
              <a:t>E(K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, K)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If Trudy later gets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then she can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can decrypt recorded messages</a:t>
            </a:r>
            <a:endParaRPr lang="en-US" sz="2400" baseline="-25000" dirty="0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2286000" y="2895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8890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091363" y="3865563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3657600" y="238442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3311525" y="3235325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E(messages, 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22860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1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8" grpId="0" animBg="1"/>
      <p:bldP spid="294922" grpId="0" autoUpdateAnimBg="0"/>
      <p:bldP spid="294923" grpId="0" autoUpdateAnimBg="0"/>
      <p:bldP spid="2949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9B5EB67-4534-E64C-80EC-39971A6AE0F6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use </a:t>
            </a:r>
            <a:r>
              <a:rPr lang="en-US" sz="2800" b="1" dirty="0" err="1" smtClean="0">
                <a:solidFill>
                  <a:schemeClr val="hlink"/>
                </a:solidFill>
              </a:rPr>
              <a:t>Diffie</a:t>
            </a:r>
            <a:r>
              <a:rPr lang="en-US" sz="2800" b="1" dirty="0" smtClean="0">
                <a:solidFill>
                  <a:schemeClr val="hlink"/>
                </a:solidFill>
              </a:rPr>
              <a:t>-Hellman</a:t>
            </a:r>
            <a:r>
              <a:rPr lang="en-US" sz="2800" dirty="0" smtClean="0"/>
              <a:t> for PFS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Recall: public </a:t>
            </a:r>
            <a:r>
              <a:rPr lang="en-US" sz="2800" dirty="0" err="1" smtClean="0">
                <a:latin typeface="Times-Roman" charset="0"/>
              </a:rPr>
              <a:t>g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Times-Roman" charset="0"/>
              </a:rPr>
              <a:t>p</a:t>
            </a:r>
            <a:endParaRPr lang="en-US" sz="2800" dirty="0" smtClean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48768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But Diffie-Hellman is subject to MiM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How to get PFS and prevent MiM?</a:t>
            </a: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V="1">
            <a:off x="2041525" y="3468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1965325" y="40259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36600" y="4359275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Alice, </a:t>
            </a:r>
            <a:r>
              <a:rPr lang="en-US" b="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934200" y="4359275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29000" y="29718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3429000" y="35544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pic>
        <p:nvPicPr>
          <p:cNvPr id="57356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68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65112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 autoUpdateAnimBg="0"/>
      <p:bldP spid="314375" grpId="0" animBg="1"/>
      <p:bldP spid="314376" grpId="0" animBg="1"/>
      <p:bldP spid="314379" grpId="0" autoUpdateAnimBg="0"/>
      <p:bldP spid="31438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135E2-1C16-004C-9797-AF27DB76CAAD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153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Session 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S</a:t>
            </a:r>
            <a:r>
              <a:rPr lang="en-US" sz="2800">
                <a:latin typeface="Times-Roman" charset="0"/>
              </a:rPr>
              <a:t> = g</a:t>
            </a:r>
            <a:r>
              <a:rPr lang="en-US" sz="2800" baseline="30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 mod p</a:t>
            </a:r>
            <a:endParaRPr lang="en-US" sz="280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Alice </a:t>
            </a:r>
            <a:r>
              <a:rPr lang="en-US" sz="2800" b="1"/>
              <a:t>forgets</a:t>
            </a: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a</a:t>
            </a:r>
            <a:r>
              <a:rPr lang="en-US" sz="2800"/>
              <a:t>, Bob </a:t>
            </a:r>
            <a:r>
              <a:rPr lang="en-US" sz="2800" b="1"/>
              <a:t>forgets</a:t>
            </a: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b</a:t>
            </a:r>
            <a:endParaRPr lang="en-US" sz="280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So-called </a:t>
            </a:r>
            <a:r>
              <a:rPr lang="en-US" sz="2800" b="1">
                <a:solidFill>
                  <a:schemeClr val="accent2"/>
                </a:solidFill>
              </a:rPr>
              <a:t>Ephemeral Diffie-Hellman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Neither Alice nor Bob can later recover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S</a:t>
            </a:r>
            <a:endParaRPr lang="en-US" sz="280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Are there other ways to achieve PFS?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V="1">
            <a:off x="2049463" y="21240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 flipH="1" flipV="1">
            <a:off x="1973263" y="2681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33400" y="3014663"/>
            <a:ext cx="163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a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858000" y="3014663"/>
            <a:ext cx="1449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b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3048000" y="1627188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3048000" y="22098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pic>
        <p:nvPicPr>
          <p:cNvPr id="5837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447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  <p:bldP spid="295942" grpId="0" animBg="1"/>
      <p:bldP spid="295943" grpId="0" animBg="1"/>
      <p:bldP spid="295946" grpId="0" autoUpdateAnimBg="0"/>
      <p:bldP spid="29594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5DB0E7-5A7F-1A4C-A3B1-7ACD19EE3DFC}" type="slidenum">
              <a:rPr lang="en-US" smtClean="0">
                <a:latin typeface="Times New Roman" charset="0"/>
              </a:rPr>
              <a:pPr/>
              <a:t>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Mutual Authentication, Session Key and PFS</a:t>
            </a: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157288" y="3581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7391400" y="3521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 flipV="1">
            <a:off x="2286000" y="3529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576637" y="1828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2819400" y="2417763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[{R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3076575" y="30305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[{R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609600" y="41910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is </a:t>
            </a:r>
            <a:r>
              <a:rPr lang="en-US" sz="2800" b="0" dirty="0">
                <a:latin typeface="Times-Roman" charset="0"/>
              </a:rPr>
              <a:t>K = g</a:t>
            </a:r>
            <a:r>
              <a:rPr lang="en-US" sz="2800" b="0" baseline="30000" dirty="0">
                <a:latin typeface="Times-Roman" charset="0"/>
              </a:rPr>
              <a:t>ab</a:t>
            </a:r>
            <a:r>
              <a:rPr lang="en-US" sz="2800" b="0" dirty="0">
                <a:latin typeface="Times-Roman" charset="0"/>
              </a:rPr>
              <a:t> mod </a:t>
            </a:r>
            <a:r>
              <a:rPr lang="en-US" sz="2800" b="0" dirty="0" err="1">
                <a:latin typeface="Times-Roman" charset="0"/>
              </a:rPr>
              <a:t>p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Alice forgets </a:t>
            </a:r>
            <a:r>
              <a:rPr lang="en-US" sz="2800" b="0" dirty="0">
                <a:latin typeface="Times-Roman" charset="0"/>
              </a:rPr>
              <a:t>a</a:t>
            </a:r>
            <a:r>
              <a:rPr lang="en-US" sz="2800" b="0" dirty="0"/>
              <a:t> and Bob forgets </a:t>
            </a:r>
            <a:r>
              <a:rPr lang="en-US" sz="2800" b="0" dirty="0" err="1">
                <a:latin typeface="Times-Roman" charset="0"/>
              </a:rPr>
              <a:t>b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If Trudy later gets Bob’s and Alice’s secrets, she cannot recover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</p:txBody>
      </p:sp>
      <p:pic>
        <p:nvPicPr>
          <p:cNvPr id="59405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81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768928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 animBg="1"/>
      <p:bldP spid="296969" grpId="0" animBg="1"/>
      <p:bldP spid="296970" grpId="0" autoUpdateAnimBg="0"/>
      <p:bldP spid="296971" grpId="0" autoUpdateAnimBg="0"/>
      <p:bldP spid="296972" grpId="0" autoUpdateAnimBg="0"/>
      <p:bldP spid="296976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7D2783-5F44-5B48-B21E-854672AB00B1}" type="slidenum">
              <a:rPr lang="en-US" smtClean="0">
                <a:latin typeface="Times New Roman" charset="0"/>
              </a:rPr>
              <a:pPr/>
              <a:t>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Timestamps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timestamp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is derived from current time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used in some security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Kerberos, for example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reduce number of </a:t>
            </a:r>
            <a:r>
              <a:rPr lang="en-US" sz="2800" dirty="0" err="1" smtClean="0"/>
              <a:t>msgs</a:t>
            </a:r>
            <a:r>
              <a:rPr lang="en-US" sz="2800" dirty="0" smtClean="0"/>
              <a:t> (good)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Like a nonce that both sides know in advance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en-US" sz="2800" dirty="0" smtClean="0"/>
              <a:t>ime</a:t>
            </a:r>
            <a:r>
              <a:rPr lang="en-US" sz="2800" dirty="0"/>
              <a:t>” is a security-critical </a:t>
            </a:r>
            <a:r>
              <a:rPr lang="en-US" sz="2800" dirty="0" smtClean="0"/>
              <a:t>parameter (bad)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Clocks never exactly the same, so must allow for </a:t>
            </a:r>
            <a:r>
              <a:rPr lang="en-US" sz="2800" b="1" dirty="0">
                <a:solidFill>
                  <a:schemeClr val="accent2"/>
                </a:solidFill>
              </a:rPr>
              <a:t>clock skew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creates risk of replay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How much clock skew is enough?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9085C68-CB0A-2A4E-AB58-46983AF0C12D}" type="slidenum">
              <a:rPr lang="en-US" smtClean="0">
                <a:latin typeface="Times New Roman" charset="0"/>
              </a:rPr>
              <a:pPr/>
              <a:t>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T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22860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 flipH="1" flipV="1">
            <a:off x="2209800" y="3570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7315200" y="38750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819400" y="24447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{[T, 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373438" y="3055938"/>
            <a:ext cx="243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{[T +1, 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61449" name="Rectangle 19"/>
          <p:cNvSpPr>
            <a:spLocks noChangeArrowheads="1"/>
          </p:cNvSpPr>
          <p:nvPr/>
        </p:nvSpPr>
        <p:spPr bwMode="auto">
          <a:xfrm>
            <a:off x="1219200" y="3890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762000" y="45720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mutual authentication?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Seems to be OK</a:t>
            </a:r>
          </a:p>
        </p:txBody>
      </p:sp>
      <p:pic>
        <p:nvPicPr>
          <p:cNvPr id="61451" name="Picture 2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3510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02" grpId="0" animBg="1"/>
      <p:bldP spid="157706" grpId="0" autoUpdateAnimBg="0"/>
      <p:bldP spid="157707" grpId="0" autoUpdateAnimBg="0"/>
      <p:bldP spid="15771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6209DD3-4BFE-5843-A58D-F768C828AC04}" type="slidenum">
              <a:rPr lang="en-US" smtClean="0">
                <a:latin typeface="Times New Roman" charset="0"/>
              </a:rPr>
              <a:pPr/>
              <a:t>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2286000" y="28463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 flipV="1">
            <a:off x="2209800" y="34559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23900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2819400" y="23304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352800" y="29432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12192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62000" y="45720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authentication and 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can use Alice’s public key to find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{T, </a:t>
            </a:r>
            <a:r>
              <a:rPr lang="en-US" sz="2800" b="0" dirty="0" err="1">
                <a:solidFill>
                  <a:srgbClr val="FF0000"/>
                </a:solidFill>
                <a:latin typeface="Times-Roman" charset="0"/>
              </a:rPr>
              <a:t>K}</a:t>
            </a:r>
            <a:r>
              <a:rPr lang="en-US" sz="2800" b="0" baseline="-25000" dirty="0" err="1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b="0" dirty="0"/>
              <a:t> and then…</a:t>
            </a:r>
          </a:p>
        </p:txBody>
      </p:sp>
      <p:pic>
        <p:nvPicPr>
          <p:cNvPr id="6247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09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1447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49" grpId="0" animBg="1"/>
      <p:bldP spid="159751" grpId="0" autoUpdateAnimBg="0"/>
      <p:bldP spid="159752" grpId="0" autoUpdateAnimBg="0"/>
      <p:bldP spid="15975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C5120CB-095F-624B-A457-FAA099EFB33D}" type="slidenum">
              <a:rPr lang="en-US" smtClean="0">
                <a:latin typeface="Times New Roman" charset="0"/>
              </a:rPr>
              <a:pPr/>
              <a:t>49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3152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743200" y="2532063"/>
            <a:ext cx="374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Trudy”, [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{T, K}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Trudy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3352800" y="31432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947738" y="38258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762000" y="46482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obtains Alice-Bob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b="0" dirty="0"/>
              <a:t> Trudy must act within clock skew</a:t>
            </a:r>
          </a:p>
        </p:txBody>
      </p:sp>
      <p:pic>
        <p:nvPicPr>
          <p:cNvPr id="63499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2590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5" grpId="0" autoUpdateAnimBg="0"/>
      <p:bldP spid="160776" grpId="0" autoUpdateAnimBg="0"/>
      <p:bldP spid="16078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9: </a:t>
            </a:r>
            <a:br>
              <a:rPr lang="en-US" dirty="0" smtClean="0"/>
            </a:br>
            <a:r>
              <a:rPr lang="en-US" dirty="0" smtClean="0"/>
              <a:t>Simple Security Protocols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AE80780-4465-8D4B-96B1-878670A8BEC4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Protocols can be subtle!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40FC728-F5F2-C74B-8CAC-FFA6B368D844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359650" y="39909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895600" y="2532063"/>
            <a:ext cx="361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505200" y="3143250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5545" name="Rectangle 13"/>
          <p:cNvSpPr>
            <a:spLocks noChangeArrowheads="1"/>
          </p:cNvSpPr>
          <p:nvPr/>
        </p:nvSpPr>
        <p:spPr bwMode="auto">
          <a:xfrm>
            <a:off x="1219200" y="40544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62000" y="46482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Is this “encrypt and sign” secure?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Yes, seems to be OK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Does “sign and encrypt” also work here?</a:t>
            </a:r>
          </a:p>
        </p:txBody>
      </p:sp>
      <p:pic>
        <p:nvPicPr>
          <p:cNvPr id="6554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7" grpId="0" animBg="1"/>
      <p:bldP spid="161799" grpId="0" autoUpdateAnimBg="0"/>
      <p:bldP spid="161800" grpId="0" autoUpdateAnimBg="0"/>
      <p:bldP spid="16180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377C1B-7493-234A-B263-6F3B50DCE975}" type="slidenum">
              <a:rPr lang="en-US" smtClean="0">
                <a:latin typeface="Times New Roman" charset="0"/>
              </a:rPr>
              <a:pPr/>
              <a:t>52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and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71E01DF-EC12-464C-BCFF-870BEA4D7FAA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TCP-based Authentication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TCP not intended for use as an authentication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IP address in TCP connection often used for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One mode of IPSec</a:t>
            </a:r>
            <a:r>
              <a:rPr lang="en-US" dirty="0" smtClean="0"/>
              <a:t> relies on </a:t>
            </a:r>
            <a:r>
              <a:rPr lang="en-US" dirty="0"/>
              <a:t>IP address for </a:t>
            </a:r>
            <a:r>
              <a:rPr lang="en-US" dirty="0" smtClean="0"/>
              <a:t>authentication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69E0EDB-4906-3843-8A69-B081DAD0ECB7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3-way Handshake</a:t>
            </a: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143000" y="34845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73596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532188" y="16764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SEQ a</a:t>
            </a:r>
            <a:endParaRPr lang="en-US" b="0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2971800" y="2286000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</a:t>
            </a:r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a+1, SEQ b</a:t>
            </a:r>
            <a:endParaRPr lang="en-US" b="0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3463925" y="2895600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b+1, data</a:t>
            </a:r>
            <a:endParaRPr lang="en-US" b="0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914400" y="4038600"/>
            <a:ext cx="758412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Recall the TCP three way handshake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</a:t>
            </a:r>
            <a:r>
              <a:rPr lang="en-US" sz="2800" b="0" dirty="0" smtClean="0"/>
              <a:t>Initial sequence numbers: </a:t>
            </a:r>
            <a:r>
              <a:rPr lang="en-US" sz="2800" b="0" dirty="0">
                <a:latin typeface="Times-Roman" charset="0"/>
              </a:rPr>
              <a:t>SEQ a</a:t>
            </a:r>
            <a:r>
              <a:rPr lang="en-US" sz="2800" b="0" dirty="0"/>
              <a:t> and </a:t>
            </a:r>
            <a:r>
              <a:rPr lang="en-US" sz="2800" b="0" dirty="0">
                <a:latin typeface="Times-Roman" charset="0"/>
              </a:rPr>
              <a:t>SEQ </a:t>
            </a:r>
            <a:r>
              <a:rPr lang="en-US" sz="2800" b="0" dirty="0" err="1">
                <a:latin typeface="Times-Roman" charset="0"/>
              </a:rPr>
              <a:t>b</a:t>
            </a:r>
            <a:r>
              <a:rPr lang="en-US" sz="2800" b="0" dirty="0"/>
              <a:t> 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SzPct val="85000"/>
              <a:buFont typeface="Courier New"/>
              <a:buChar char="o"/>
            </a:pPr>
            <a:r>
              <a:rPr lang="en-US" sz="2800" b="0" dirty="0"/>
              <a:t> Supposed to be</a:t>
            </a:r>
            <a:r>
              <a:rPr lang="en-US" sz="2800" b="0" dirty="0" smtClean="0"/>
              <a:t> selected at random</a:t>
            </a:r>
            <a:endParaRPr lang="en-US" sz="2800" b="0" dirty="0">
              <a:latin typeface="Times-Roman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>
                <a:latin typeface="Times-Roman" charset="0"/>
              </a:rPr>
              <a:t> </a:t>
            </a:r>
            <a:r>
              <a:rPr lang="en-US" sz="2800" b="0" dirty="0"/>
              <a:t>If not…</a:t>
            </a:r>
          </a:p>
        </p:txBody>
      </p:sp>
      <p:pic>
        <p:nvPicPr>
          <p:cNvPr id="6862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881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  <p:bldP spid="206855" grpId="0" autoUpdateAnimBg="0"/>
      <p:bldP spid="206856" grpId="0" autoUpdateAnimBg="0"/>
      <p:bldP spid="206857" grpId="0" animBg="1"/>
      <p:bldP spid="206858" grpId="0" autoUpdateAnimBg="0"/>
      <p:bldP spid="206859" grpId="0" autoUpdateAnimBg="0"/>
      <p:bldP spid="206860" grpId="0" autoUpdateAnimBg="0"/>
      <p:bldP spid="20686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1B16A91-9823-9E48-8AB5-7F836FA543D3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4800600" y="4167188"/>
            <a:ext cx="28956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757488" y="55546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739140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914400" y="34448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1590776" flipV="1">
            <a:off x="2587625" y="3035300"/>
            <a:ext cx="3889375" cy="1993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rot="1661781" flipV="1">
            <a:off x="2590800" y="2468563"/>
            <a:ext cx="3829050" cy="2028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 rot="-19880">
            <a:off x="2743200" y="1384300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sz="2000" b="0">
                <a:latin typeface="Times-Roman" charset="0"/>
              </a:rPr>
              <a:t> SYN, SEQ = t (as Trudy)</a:t>
            </a:r>
            <a:endParaRPr lang="en-US" sz="2000" b="0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rot="1492594" flipH="1">
            <a:off x="2482850" y="1371600"/>
            <a:ext cx="3913188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 rot="-56418">
            <a:off x="2741613" y="1827213"/>
            <a:ext cx="370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1</a:t>
            </a:r>
            <a:endParaRPr lang="en-US" sz="2000" b="0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 rot="9287">
            <a:off x="2743200" y="31083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sz="2000" b="0">
                <a:latin typeface="Times-Roman" charset="0"/>
              </a:rPr>
              <a:t>  SYN, SEQ = t  (as Alice)</a:t>
            </a:r>
            <a:endParaRPr lang="en-US" sz="2000" b="0"/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 rot="-1682897">
            <a:off x="4727575" y="4924425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2</a:t>
            </a:r>
            <a:endParaRPr lang="en-US" sz="2000" b="0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1605366" flipV="1">
            <a:off x="2609850" y="838200"/>
            <a:ext cx="3735388" cy="192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 rot="-58486">
            <a:off x="2743200" y="360838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sz="2000" b="0" dirty="0">
                <a:latin typeface="Times-Roman" charset="0"/>
              </a:rPr>
              <a:t>  ACK = 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b</a:t>
            </a:r>
            <a:r>
              <a:rPr lang="en-US" sz="2000" baseline="-25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+1</a:t>
            </a:r>
            <a:r>
              <a:rPr lang="en-US" sz="2000" b="0" dirty="0">
                <a:latin typeface="Times-Roman" charset="0"/>
              </a:rPr>
              <a:t>, data</a:t>
            </a:r>
            <a:endParaRPr lang="en-US" sz="2000" b="0" dirty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2438400" y="4852988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33600" y="531018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1905000" y="5995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3124200" y="44719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2035175" y="4624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743200" y="4243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30375" y="5005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1447800" y="5702300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pic>
        <p:nvPicPr>
          <p:cNvPr id="69657" name="Picture 2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4852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2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76847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8" y="2209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2133600" y="2971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Rectangle 32"/>
          <p:cNvSpPr>
            <a:spLocks noChangeArrowheads="1"/>
          </p:cNvSpPr>
          <p:nvPr/>
        </p:nvSpPr>
        <p:spPr bwMode="auto">
          <a:xfrm rot="5380120">
            <a:off x="4037807" y="2377281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-Roman" charset="0"/>
              </a:rPr>
              <a:t>…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  <p:bldP spid="207881" grpId="0" autoUpdateAnimBg="0"/>
      <p:bldP spid="207882" grpId="0" animBg="1"/>
      <p:bldP spid="207883" grpId="0" animBg="1"/>
      <p:bldP spid="207884" grpId="0" autoUpdateAnimBg="0"/>
      <p:bldP spid="207885" grpId="0" animBg="1"/>
      <p:bldP spid="207886" grpId="0" autoUpdateAnimBg="0"/>
      <p:bldP spid="207887" grpId="0" autoUpdateAnimBg="0"/>
      <p:bldP spid="207888" grpId="0" autoUpdateAnimBg="0"/>
      <p:bldP spid="207889" grpId="0" animBg="1"/>
      <p:bldP spid="207890" grpId="0" autoUpdateAnimBg="0"/>
      <p:bldP spid="207891" grpId="0" animBg="1"/>
      <p:bldP spid="207892" grpId="0" animBg="1"/>
      <p:bldP spid="207893" grpId="0" animBg="1"/>
      <p:bldP spid="207894" grpId="0" animBg="1"/>
      <p:bldP spid="207895" grpId="0" autoUpdateAnimBg="0"/>
      <p:bldP spid="207896" grpId="0" autoUpdateAnimBg="0"/>
      <p:bldP spid="207897" grpId="0" autoUpdateAnimBg="0"/>
      <p:bldP spid="207898" grpId="0" autoUpdateAnimBg="0"/>
      <p:bldP spid="207903" grpId="0" animBg="1"/>
      <p:bldP spid="20790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7E29668-C5CE-774D-8669-87E7A28F13C0}" type="slidenum">
              <a:rPr lang="en-US" smtClean="0">
                <a:latin typeface="Times New Roman" charset="0"/>
              </a:rPr>
              <a:pPr/>
              <a:t>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pic>
        <p:nvPicPr>
          <p:cNvPr id="70660" name="Picture 3" descr="Untitled 0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124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Untitled 1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219200"/>
            <a:ext cx="30178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71513" y="4038600"/>
            <a:ext cx="3290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SEQ</a:t>
            </a:r>
            <a:r>
              <a:rPr lang="en-US" b="0" dirty="0"/>
              <a:t> numbers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800600" y="3810000"/>
            <a:ext cx="307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Initial </a:t>
            </a:r>
            <a:r>
              <a:rPr lang="en-US" b="0" dirty="0">
                <a:latin typeface="Times-Roman" charset="0"/>
              </a:rPr>
              <a:t>SEQ numbers</a:t>
            </a:r>
            <a:endParaRPr lang="en-US" b="0" dirty="0"/>
          </a:p>
          <a:p>
            <a:pPr algn="ctr"/>
            <a:r>
              <a:rPr lang="en-US" b="0" dirty="0">
                <a:latin typeface="Times-Roman" charset="0"/>
              </a:rPr>
              <a:t>Mac OS X</a:t>
            </a:r>
            <a:endParaRPr lang="en-US" b="0" dirty="0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14400" y="4724400"/>
            <a:ext cx="7314823" cy="15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If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numbers not very random…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…possible to guess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…and previous attack will succeed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A595786-96E0-E94F-A470-B44BA6148258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cannot see what Bob sends, but she can send packets to Bob, while posing as</a:t>
            </a:r>
            <a:r>
              <a:rPr lang="en-US" sz="2400" b="1" dirty="0">
                <a:solidFill>
                  <a:schemeClr val="accent2"/>
                </a:solidFill>
              </a:rPr>
              <a:t> Alice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must prevent Alice from receiving Bob’s packets (or else connection will terminate)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b="1" dirty="0">
                <a:solidFill>
                  <a:schemeClr val="accent2"/>
                </a:solidFill>
              </a:rPr>
              <a:t>password</a:t>
            </a:r>
            <a:r>
              <a:rPr lang="en-US" sz="2400" dirty="0"/>
              <a:t> (or other authentication) required, this attack fails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TCP connection is relied on for authentication, then attack can succeed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Bad idea</a:t>
            </a:r>
            <a:r>
              <a:rPr lang="en-US" sz="2400" dirty="0"/>
              <a:t> to rely on TCP for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10: </a:t>
            </a:r>
            <a:br>
              <a:rPr lang="en-US" dirty="0" smtClean="0"/>
            </a:br>
            <a:r>
              <a:rPr lang="en-US" dirty="0" smtClean="0"/>
              <a:t>Real-World Protocols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>
              <a:latin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490051-40C1-3342-81EE-2A199745F4CB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Real-World Protocols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Next, we look at</a:t>
            </a:r>
            <a:r>
              <a:rPr lang="en-US" dirty="0" smtClean="0"/>
              <a:t> real </a:t>
            </a:r>
            <a:r>
              <a:rPr lang="en-US" dirty="0"/>
              <a:t>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SSH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smtClean="0"/>
              <a:t> a simple &amp; useful </a:t>
            </a:r>
            <a:r>
              <a:rPr lang="en-US" dirty="0"/>
              <a:t>security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SSL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practical security on the Web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IPSec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security at the IP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Kerberos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symmetric key, single sign-on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WEP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“Swiss cheese” of security protocols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GSM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mobile phone (</a:t>
            </a:r>
            <a:r>
              <a:rPr lang="en-US" dirty="0" err="1"/>
              <a:t>in)security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AFACC2B-AB66-8448-B8BF-E9615B5D2CB9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Entry to NSA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badge into reader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Enter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Get shot by security 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 smtClean="0"/>
              <a:t>Secure Shell (SSH)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60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971" cy="1447799"/>
          </a:xfrm>
          <a:prstGeom prst="rect">
            <a:avLst/>
          </a:prstGeom>
        </p:spPr>
      </p:pic>
      <p:pic>
        <p:nvPicPr>
          <p:cNvPr id="6" name="Picture 5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1240971" cy="1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“secure tunnel”</a:t>
            </a:r>
          </a:p>
          <a:p>
            <a:r>
              <a:rPr lang="en-US" dirty="0" smtClean="0"/>
              <a:t>Insecure command sent thru SSH tunnel are then secure</a:t>
            </a:r>
          </a:p>
          <a:p>
            <a:r>
              <a:rPr lang="en-US" dirty="0" smtClean="0"/>
              <a:t>SSH used with things like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insecure without SSH?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secure with SSH?</a:t>
            </a:r>
          </a:p>
          <a:p>
            <a:r>
              <a:rPr lang="en-US" dirty="0" smtClean="0"/>
              <a:t>SSH is a relatively simple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authentication can be based on:</a:t>
            </a:r>
          </a:p>
          <a:p>
            <a:pPr lvl="1"/>
            <a:r>
              <a:rPr lang="en-US" dirty="0" smtClean="0"/>
              <a:t>Public keys, or</a:t>
            </a:r>
          </a:p>
          <a:p>
            <a:pPr lvl="1"/>
            <a:r>
              <a:rPr lang="en-US" dirty="0" smtClean="0"/>
              <a:t>Digital certificates, or</a:t>
            </a:r>
          </a:p>
          <a:p>
            <a:pPr lvl="1"/>
            <a:r>
              <a:rPr lang="en-US" dirty="0" smtClean="0"/>
              <a:t>Passwords</a:t>
            </a:r>
          </a:p>
          <a:p>
            <a:r>
              <a:rPr lang="en-US" dirty="0" smtClean="0"/>
              <a:t>Here, we consider </a:t>
            </a:r>
            <a:r>
              <a:rPr lang="en-US" b="1" i="1" dirty="0" smtClean="0"/>
              <a:t>certificate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Other modes, see homework problems</a:t>
            </a:r>
          </a:p>
          <a:p>
            <a:r>
              <a:rPr lang="en-US" dirty="0" smtClean="0"/>
              <a:t>We consider slightly simplified SSH…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Simplified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latin typeface="New Times Roman"/>
                <a:cs typeface="New Times Roman"/>
              </a:rPr>
              <a:t>CP = “crypto proposed”, and CS = “crypto selected”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H = </a:t>
            </a:r>
            <a:r>
              <a:rPr lang="en-US" sz="24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err="1" smtClean="0">
                <a:latin typeface="New Times Roman"/>
                <a:cs typeface="New Times Roman"/>
              </a:rPr>
              <a:t>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r>
              <a:rPr lang="en-US" sz="24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= [</a:t>
            </a:r>
            <a:r>
              <a:rPr lang="en-US" sz="2400" dirty="0" err="1" smtClean="0">
                <a:latin typeface="New Times Roman"/>
                <a:cs typeface="New Times Roman"/>
              </a:rPr>
              <a:t>H]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Bob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= [H, Alice, </a:t>
            </a:r>
            <a:r>
              <a:rPr lang="en-US" sz="2400" dirty="0" err="1" smtClean="0">
                <a:latin typeface="New Times Roman"/>
                <a:cs typeface="New Times Roman"/>
              </a:rPr>
              <a:t>certificate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Alice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K = g</a:t>
            </a:r>
            <a:r>
              <a:rPr lang="en-US" sz="2400" baseline="30000" dirty="0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endParaRPr lang="en-US" sz="2400" dirty="0" smtClean="0">
              <a:latin typeface="New Times Roman"/>
              <a:cs typeface="New Times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63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1336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2057400" y="2325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93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2362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133600" y="2767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76600" y="1371600"/>
            <a:ext cx="1854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 CP,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3800" y="1828800"/>
            <a:ext cx="105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CS, R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554413" y="2286000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057400" y="3276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1336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732088" y="2743200"/>
            <a:ext cx="3261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582863" y="3276600"/>
            <a:ext cx="374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E(Alice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K)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/>
              <a:t>MiM</a:t>
            </a:r>
            <a:r>
              <a:rPr lang="en-US" dirty="0" smtClean="0"/>
              <a:t> Attack on SSH?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cs typeface="New Times Roman"/>
              </a:rPr>
              <a:t>Where does this attack fail?</a:t>
            </a:r>
          </a:p>
          <a:p>
            <a:r>
              <a:rPr lang="en-US" sz="2400" dirty="0" smtClean="0">
                <a:cs typeface="New Times Roman"/>
              </a:rPr>
              <a:t>Alice computes:</a:t>
            </a:r>
          </a:p>
          <a:p>
            <a:pPr lvl="1"/>
            <a:r>
              <a:rPr lang="en-US" sz="2000" dirty="0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at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cs typeface="New Times Roman"/>
              </a:rPr>
              <a:t>But Bob signs:</a:t>
            </a:r>
          </a:p>
          <a:p>
            <a:pPr lvl="1"/>
            <a:r>
              <a:rPr lang="en-US" sz="2000" dirty="0" err="1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bt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1600200" y="19019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1524000" y="23591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59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220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524000" y="28163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2600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34028" y="1900535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52600" y="2357735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524000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600200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486400" y="2814935"/>
            <a:ext cx="2122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b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S</a:t>
            </a:r>
            <a:r>
              <a:rPr lang="en-US" sz="2000" b="0" baseline="-25000" dirty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92565" y="3276600"/>
            <a:ext cx="221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sz="2000" b="0" dirty="0">
                <a:latin typeface="Times-Roman" charset="0"/>
              </a:rPr>
              <a:t>)</a:t>
            </a:r>
            <a:endParaRPr lang="en-US" sz="2000" b="0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5617835" y="19050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5541635" y="23622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617835" y="28194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5541635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5617835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46435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209800" y="1901952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46435" y="2357735"/>
            <a:ext cx="125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 smtClean="0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t</a:t>
            </a:r>
            <a:r>
              <a:rPr lang="en-US" b="0" dirty="0" smtClean="0">
                <a:latin typeface="Times-Roman" charset="0"/>
              </a:rPr>
              <a:t> </a:t>
            </a:r>
            <a:r>
              <a:rPr lang="en-US" b="0" dirty="0">
                <a:latin typeface="Times-Roman" charset="0"/>
              </a:rPr>
              <a:t>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447800" y="2819400"/>
            <a:ext cx="2084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t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</a:t>
            </a:r>
            <a:r>
              <a:rPr lang="en-US" sz="2000" b="0" dirty="0" smtClean="0">
                <a:latin typeface="Times-Roman" charset="0"/>
              </a:rPr>
              <a:t>S</a:t>
            </a:r>
            <a:r>
              <a:rPr lang="en-US" sz="2000" b="0" baseline="-25000" dirty="0" smtClean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60016" y="3218688"/>
            <a:ext cx="223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989387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pic>
        <p:nvPicPr>
          <p:cNvPr id="30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387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115775A-FE54-BF4A-AC0C-82375F62D05B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Secure Socket Layer</a:t>
            </a:r>
          </a:p>
        </p:txBody>
      </p:sp>
      <p:pic>
        <p:nvPicPr>
          <p:cNvPr id="88068" name="Picture 5" descr="&#10;plug 1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&#10;plug 2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BC1441-38B9-E947-B0C2-C9DA7A8D98EC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Socket layer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“Socket layer” lives between application and transport layers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SSL usually between HTTP and TCP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8910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8910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3886200" y="2362200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Socket</a:t>
            </a:r>
          </a:p>
          <a:p>
            <a:pPr algn="ctr"/>
            <a:r>
              <a:rPr lang="en-US" b="0"/>
              <a:t>“layer”</a:t>
            </a: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3886200" y="24257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89101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89104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Rectangle 23"/>
          <p:cNvSpPr>
            <a:spLocks noChangeArrowheads="1"/>
          </p:cNvSpPr>
          <p:nvPr/>
        </p:nvSpPr>
        <p:spPr bwMode="auto">
          <a:xfrm>
            <a:off x="8008938" y="466725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9EA1B1-D740-8D4D-A0B4-DAB22B371C32}" type="slidenum">
              <a:rPr lang="en-US" smtClean="0">
                <a:latin typeface="Times New Roman" charset="0"/>
              </a:rPr>
              <a:pPr/>
              <a:t>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What is SSL?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SSL is the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protocol used for </a:t>
            </a:r>
            <a:r>
              <a:rPr lang="en-US" sz="2800" dirty="0" smtClean="0"/>
              <a:t>majority of </a:t>
            </a:r>
            <a:r>
              <a:rPr lang="en-US" sz="2800" dirty="0"/>
              <a:t>secure transactions </a:t>
            </a:r>
            <a:r>
              <a:rPr lang="en-US" sz="2800" dirty="0" smtClean="0"/>
              <a:t>on </a:t>
            </a:r>
            <a:r>
              <a:rPr lang="en-US" sz="2800" dirty="0"/>
              <a:t>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if you want to buy a book at </a:t>
            </a:r>
            <a:r>
              <a:rPr lang="en-US" sz="2800" dirty="0" err="1"/>
              <a:t>amazon.com</a:t>
            </a:r>
            <a:r>
              <a:rPr lang="en-US" sz="2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want to be sure you are dealing with Amazon (</a:t>
            </a:r>
            <a:r>
              <a:rPr lang="en-US" sz="2400" b="1" dirty="0">
                <a:solidFill>
                  <a:schemeClr val="accent2"/>
                </a:solidFill>
              </a:rPr>
              <a:t>authentication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credit card information must be protected in transit (</a:t>
            </a:r>
            <a:r>
              <a:rPr lang="en-US" sz="2400" b="1" dirty="0">
                <a:solidFill>
                  <a:schemeClr val="accent2"/>
                </a:solidFill>
              </a:rPr>
              <a:t>confidentiality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 long as you have money, Amazon does not care who you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</a:t>
            </a:r>
            <a:r>
              <a:rPr lang="en-US" sz="2400" dirty="0"/>
              <a:t>, no need for mutual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56C56C7-4338-4348-8415-D331F9F69399}" type="slidenum">
              <a:rPr lang="en-US" smtClean="0">
                <a:latin typeface="Times New Roman" charset="0"/>
              </a:rPr>
              <a:pPr/>
              <a:t>68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Simple SSL-like Protocol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286000" y="2478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 flipV="1">
            <a:off x="2209800" y="3087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1143000" y="39020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>
            <a:off x="734695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2286000" y="36814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2590800" y="1981200"/>
            <a:ext cx="407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I’d like to talk to you securely</a:t>
            </a:r>
            <a:endParaRPr lang="en-US" b="0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124200" y="2590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Here’s my certificate</a:t>
            </a:r>
            <a:endParaRPr lang="en-US" b="0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3962400" y="32004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{K}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3276600" y="38100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protected HTTP</a:t>
            </a:r>
            <a:endParaRPr lang="en-US" b="0" dirty="0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2209800" y="4267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Alice sure she’s talking to Bob?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Bob sure he’s talking to Alice?</a:t>
            </a:r>
          </a:p>
        </p:txBody>
      </p:sp>
      <p:pic>
        <p:nvPicPr>
          <p:cNvPr id="91151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2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5" grpId="0" animBg="1"/>
      <p:bldP spid="219146" grpId="0" autoUpdateAnimBg="0"/>
      <p:bldP spid="219147" grpId="0" autoUpdateAnimBg="0"/>
      <p:bldP spid="219148" grpId="0" autoUpdateAnimBg="0"/>
      <p:bldP spid="219149" grpId="0" autoUpdateAnimBg="0"/>
      <p:bldP spid="21915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102-AFDD-E049-ABAB-4B43902203C0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Simplified SSL Protocol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209800" y="1905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 flipV="1">
            <a:off x="2133600" y="2362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1004888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734695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2209800" y="28432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2336800" y="1447800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Can we talk?,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863850" y="19050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certificate, cipher,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2390775" y="2362200"/>
            <a:ext cx="408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E(h(msgs,CLNT,K),K)</a:t>
            </a:r>
            <a:endParaRPr lang="en-US" b="0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2743200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Data protected with key K</a:t>
            </a:r>
            <a:endParaRPr lang="en-US" b="0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2133600" y="3810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flipH="1" flipV="1">
            <a:off x="21336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286125" y="28956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h(msgs,SRVR,K)</a:t>
            </a:r>
            <a:endParaRPr lang="en-US" b="0"/>
          </a:p>
        </p:txBody>
      </p:sp>
      <p:sp>
        <p:nvSpPr>
          <p:cNvPr id="9217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90600" y="4114800"/>
            <a:ext cx="7315200" cy="205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-Roman" charset="0"/>
              </a:rPr>
              <a:t>S</a:t>
            </a:r>
            <a:r>
              <a:rPr lang="en-US" sz="2800"/>
              <a:t> is known as </a:t>
            </a:r>
            <a:r>
              <a:rPr lang="en-US" sz="2800" b="1">
                <a:solidFill>
                  <a:schemeClr val="accent2"/>
                </a:solidFill>
              </a:rPr>
              <a:t>pre-master secret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-Roman" charset="0"/>
              </a:rPr>
              <a:t>K = h(S,R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,R</a:t>
            </a:r>
            <a:r>
              <a:rPr lang="en-US" sz="2800" baseline="-25000">
                <a:latin typeface="Times-Roman" charset="0"/>
              </a:rPr>
              <a:t>B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“</a:t>
            </a:r>
            <a:r>
              <a:rPr lang="en-US" sz="2800">
                <a:latin typeface="Times-Roman" charset="0"/>
              </a:rPr>
              <a:t>msgs</a:t>
            </a:r>
            <a:r>
              <a:rPr lang="en-US" sz="2800"/>
              <a:t>” means all previous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-Roman" charset="0"/>
              </a:rPr>
              <a:t>CLNT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SRVR</a:t>
            </a:r>
            <a:r>
              <a:rPr lang="en-US" sz="2800"/>
              <a:t> are constants</a:t>
            </a:r>
          </a:p>
        </p:txBody>
      </p:sp>
      <p:pic>
        <p:nvPicPr>
          <p:cNvPr id="921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8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nimBg="1"/>
      <p:bldP spid="220169" grpId="0" animBg="1"/>
      <p:bldP spid="220170" grpId="0" autoUpdateAnimBg="0"/>
      <p:bldP spid="220171" grpId="0" autoUpdateAnimBg="0"/>
      <p:bldP spid="220172" grpId="0" autoUpdateAnimBg="0"/>
      <p:bldP spid="220173" grpId="0" autoUpdateAnimBg="0"/>
      <p:bldP spid="220174" grpId="0" animBg="1"/>
      <p:bldP spid="220175" grpId="0" animBg="1"/>
      <p:bldP spid="220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B988046-CE55-5044-A6B2-AD5376B68D3D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 Machine Protocol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ATM card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Conduct your transaction(s)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Machine (eventually) eats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AA26F1D-A416-C347-BE4E-5C350ECCEFFE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Keys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6 “keys” derived from </a:t>
            </a: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2 encryption keys: send and receive</a:t>
            </a:r>
          </a:p>
          <a:p>
            <a:pPr lvl="1" eaLnBrk="1" hangingPunct="1"/>
            <a:r>
              <a:rPr lang="en-US" dirty="0"/>
              <a:t>2 integrity keys: send and receive</a:t>
            </a:r>
          </a:p>
          <a:p>
            <a:pPr lvl="1" eaLnBrk="1" hangingPunct="1"/>
            <a:r>
              <a:rPr lang="en-US" dirty="0"/>
              <a:t>2 IVs: send and receive</a:t>
            </a:r>
          </a:p>
          <a:p>
            <a:pPr lvl="1" eaLnBrk="1" hangingPunct="1"/>
            <a:r>
              <a:rPr lang="en-US" dirty="0"/>
              <a:t>Why different keys in each direction?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Q:</a:t>
            </a:r>
            <a:r>
              <a:rPr lang="en-US" dirty="0"/>
              <a:t> Why is </a:t>
            </a:r>
            <a:r>
              <a:rPr lang="en-US" sz="2800" dirty="0" err="1">
                <a:latin typeface="Times-Roman" charset="0"/>
              </a:rPr>
              <a:t>h(msgs,CLNT,K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dirty="0"/>
              <a:t> encrypted?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/>
              <a:t> Apparently, it adds no security…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892EEF-C519-A343-8449-4E76D944D7F1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Authentication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authenticates Bob, not vice-versa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How does client authenticate server?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</a:t>
            </a:r>
            <a:r>
              <a:rPr lang="en-US" sz="2400" dirty="0" smtClean="0"/>
              <a:t> would </a:t>
            </a:r>
            <a:r>
              <a:rPr lang="en-US" sz="2400" dirty="0"/>
              <a:t>server not</a:t>
            </a:r>
            <a:r>
              <a:rPr lang="en-US" sz="2400" dirty="0" smtClean="0"/>
              <a:t> authenticate </a:t>
            </a:r>
            <a:r>
              <a:rPr lang="en-US" sz="2400" dirty="0"/>
              <a:t>client?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Mutual authentication is possible: Bob sends </a:t>
            </a:r>
            <a:r>
              <a:rPr lang="en-US" sz="2800" b="1" dirty="0">
                <a:solidFill>
                  <a:schemeClr val="accent2"/>
                </a:solidFill>
              </a:rPr>
              <a:t>certificate request</a:t>
            </a:r>
            <a:r>
              <a:rPr lang="en-US" sz="2800" dirty="0"/>
              <a:t> in message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Then client must </a:t>
            </a:r>
            <a:r>
              <a:rPr lang="en-US" sz="2400" dirty="0"/>
              <a:t>have</a:t>
            </a:r>
            <a:r>
              <a:rPr lang="en-US" sz="2400" dirty="0" smtClean="0"/>
              <a:t> a valid </a:t>
            </a:r>
            <a:r>
              <a:rPr lang="en-US" sz="2400" dirty="0"/>
              <a:t>certificate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if </a:t>
            </a:r>
            <a:r>
              <a:rPr lang="en-US" sz="2400" dirty="0"/>
              <a:t>server wants to authenticate client, server could instead </a:t>
            </a:r>
            <a:r>
              <a:rPr lang="en-US" sz="2400" dirty="0" smtClean="0"/>
              <a:t>require </a:t>
            </a:r>
            <a:r>
              <a:rPr lang="en-US" sz="2400" dirty="0"/>
              <a:t>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8A0DF51-0FE6-3A41-BA1F-14D4F6784FA0}" type="slidenum">
              <a:rPr lang="en-US" smtClean="0">
                <a:latin typeface="Times New Roman" charset="0"/>
              </a:rPr>
              <a:pPr/>
              <a:t>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MiM</a:t>
            </a:r>
            <a:r>
              <a:rPr lang="en-US" dirty="0" smtClean="0"/>
              <a:t> Attack</a:t>
            </a:r>
            <a:r>
              <a:rPr lang="en-US" dirty="0"/>
              <a:t>?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1295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 flipV="1">
            <a:off x="1219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152400" y="32766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82296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2203450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1371600" y="1828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T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228725" y="22860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1768475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1219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1219200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828800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467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What prevents this </a:t>
            </a:r>
            <a:r>
              <a:rPr lang="en-US" sz="2400" dirty="0" err="1"/>
              <a:t>MiM</a:t>
            </a:r>
            <a:r>
              <a:rPr lang="en-US" sz="2400" dirty="0"/>
              <a:t> “attack”?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Bob’s certificate must be signed by a certificate authority </a:t>
            </a:r>
            <a:r>
              <a:rPr lang="en-US" sz="2400" dirty="0" smtClean="0"/>
              <a:t>(CA)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browser do if signature not valid?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user do when browser complains?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4114800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 flipV="1">
            <a:off x="1295400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 flipV="1">
            <a:off x="5486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 flipH="1" flipV="1">
            <a:off x="5410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6415088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562600" y="18288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591175" y="228600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5957888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5410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 flipV="1">
            <a:off x="5424488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6056313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5500688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60" name="Picture 3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1" name="Picture 3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2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41" grpId="0" autoUpdateAnimBg="0"/>
      <p:bldP spid="223242" grpId="0" autoUpdateAnimBg="0"/>
      <p:bldP spid="223243" grpId="0" autoUpdateAnimBg="0"/>
      <p:bldP spid="223244" grpId="0" autoUpdateAnimBg="0"/>
      <p:bldP spid="223245" grpId="0" animBg="1"/>
      <p:bldP spid="223246" grpId="0" animBg="1"/>
      <p:bldP spid="223247" grpId="0" autoUpdateAnimBg="0"/>
      <p:bldP spid="223248" grpId="0" build="p" autoUpdateAnimBg="0"/>
      <p:bldP spid="223251" grpId="0" animBg="1"/>
      <p:bldP spid="223252" grpId="0" animBg="1"/>
      <p:bldP spid="223253" grpId="0" animBg="1"/>
      <p:bldP spid="223254" grpId="0" autoUpdateAnimBg="0"/>
      <p:bldP spid="223255" grpId="0" autoUpdateAnimBg="0"/>
      <p:bldP spid="223256" grpId="0" autoUpdateAnimBg="0"/>
      <p:bldP spid="223257" grpId="0" autoUpdateAnimBg="0"/>
      <p:bldP spid="223258" grpId="0" animBg="1"/>
      <p:bldP spid="223259" grpId="0" animBg="1"/>
      <p:bldP spid="223260" grpId="0" autoUpdateAnimBg="0"/>
      <p:bldP spid="22326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8605622-0E9F-7741-831B-6FC55A0D5980}" type="slidenum">
              <a:rPr lang="en-US" smtClean="0">
                <a:latin typeface="Times New Roman" charset="0"/>
              </a:rPr>
              <a:pPr/>
              <a:t>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Sessions </a:t>
            </a:r>
            <a:r>
              <a:rPr lang="en-US" dirty="0" err="1"/>
              <a:t>vs</a:t>
            </a:r>
            <a:r>
              <a:rPr lang="en-US" dirty="0"/>
              <a:t> Connections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</a:t>
            </a:r>
            <a:r>
              <a:rPr lang="en-US" sz="2800" b="1" dirty="0">
                <a:solidFill>
                  <a:schemeClr val="accent2"/>
                </a:solidFill>
              </a:rPr>
              <a:t>session</a:t>
            </a:r>
            <a:r>
              <a:rPr lang="en-US" sz="2800" dirty="0"/>
              <a:t> is established as shown on previous slides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designed for use with HTTP 1.0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1.0 often opens multiple simultaneous (parallel) </a:t>
            </a:r>
            <a:r>
              <a:rPr lang="en-US" sz="2800" b="1" dirty="0">
                <a:solidFill>
                  <a:schemeClr val="accent2"/>
                </a:solidFill>
              </a:rPr>
              <a:t>connections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Multiple connections per session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 </a:t>
            </a:r>
            <a:r>
              <a:rPr lang="en-US" sz="2800" dirty="0"/>
              <a:t>session</a:t>
            </a:r>
            <a:r>
              <a:rPr lang="en-US" sz="2800" dirty="0" smtClean="0"/>
              <a:t> is costly, public </a:t>
            </a:r>
            <a:r>
              <a:rPr lang="en-US" sz="2800" dirty="0"/>
              <a:t>key </a:t>
            </a:r>
            <a:r>
              <a:rPr lang="en-US" sz="2800" dirty="0" smtClean="0"/>
              <a:t>operations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has an efficient protocol for opening new connections </a:t>
            </a:r>
            <a:r>
              <a:rPr lang="en-US" sz="2800" b="1" i="1" dirty="0"/>
              <a:t>given an existing session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3AB9E76-D1C1-9D43-B004-A44DCC1A01CD}" type="slidenum">
              <a:rPr lang="en-US" smtClean="0">
                <a:latin typeface="Times New Roman" charset="0"/>
              </a:rPr>
              <a:pPr/>
              <a:t>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SSL Connection</a:t>
            </a: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 flipV="1">
            <a:off x="2133600" y="2590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989013" y="3292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7346950" y="3216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V="1">
            <a:off x="2209800" y="31242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719388" y="1295400"/>
            <a:ext cx="360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session-ID,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835275" y="1841500"/>
            <a:ext cx="3262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session-ID, cipher, R</a:t>
            </a:r>
            <a:r>
              <a:rPr lang="en-US" b="0" baseline="-25000">
                <a:latin typeface="Times-Roman" charset="0"/>
              </a:rPr>
              <a:t>B, </a:t>
            </a:r>
          </a:p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h(msgs,SRVR,K)</a:t>
            </a:r>
            <a:r>
              <a:rPr lang="en-US" b="0" baseline="-25000">
                <a:latin typeface="Times-Roman" charset="0"/>
              </a:rPr>
              <a:t> 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200400" y="26670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h(msgs,CLNT,K)</a:t>
            </a:r>
            <a:endParaRPr lang="en-US" b="0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3352800" y="32004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Protected data</a:t>
            </a:r>
            <a:endParaRPr lang="en-US" b="0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19050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6858000" cy="190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Assuming SSL </a:t>
            </a:r>
            <a:r>
              <a:rPr lang="en-US" sz="2400" b="1" dirty="0">
                <a:solidFill>
                  <a:schemeClr val="accent2"/>
                </a:solidFill>
              </a:rPr>
              <a:t>session</a:t>
            </a:r>
            <a:r>
              <a:rPr lang="en-US" sz="2400" dirty="0"/>
              <a:t> exists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is already known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sides must remember session-ID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Again, </a:t>
            </a:r>
            <a:r>
              <a:rPr lang="en-US" sz="2400" dirty="0">
                <a:latin typeface="Times-Roman" charset="0"/>
              </a:rPr>
              <a:t>K = </a:t>
            </a:r>
            <a:r>
              <a:rPr lang="en-US" sz="2400" dirty="0" err="1">
                <a:latin typeface="Times-Roman" charset="0"/>
              </a:rPr>
              <a:t>h(S,R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791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No public key operations!</a:t>
            </a:r>
            <a:r>
              <a:rPr lang="en-US" b="0" dirty="0"/>
              <a:t> (relies on known </a:t>
            </a:r>
            <a:r>
              <a:rPr lang="en-US" b="0" dirty="0">
                <a:latin typeface="Times-Roman" charset="0"/>
              </a:rPr>
              <a:t>S</a:t>
            </a:r>
            <a:r>
              <a:rPr lang="en-US" b="0" dirty="0"/>
              <a:t>)</a:t>
            </a:r>
          </a:p>
        </p:txBody>
      </p:sp>
      <p:pic>
        <p:nvPicPr>
          <p:cNvPr id="97296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  <p:bldP spid="225286" grpId="0" animBg="1"/>
      <p:bldP spid="225289" grpId="0" animBg="1"/>
      <p:bldP spid="225290" grpId="0" autoUpdateAnimBg="0"/>
      <p:bldP spid="225291" grpId="0" autoUpdateAnimBg="0"/>
      <p:bldP spid="225292" grpId="0" autoUpdateAnimBg="0"/>
      <p:bldP spid="225293" grpId="0" autoUpdateAnimBg="0"/>
      <p:bldP spid="225294" grpId="0" animBg="1"/>
      <p:bldP spid="225295" grpId="0" autoUpdateAnimBg="0"/>
      <p:bldP spid="225296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378132-EEDA-9940-8DDD-69BEEBCF5F75}" type="slidenum">
              <a:rPr lang="en-US" smtClean="0">
                <a:latin typeface="Times New Roman" charset="0"/>
              </a:rPr>
              <a:pPr/>
              <a:t>75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vs IPSec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discussed in next section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the network layer (part of the OS)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overly </a:t>
            </a:r>
            <a:r>
              <a:rPr lang="en-US" sz="2400" dirty="0" smtClean="0"/>
              <a:t>complex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Transparent for application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(and IEEE standard known as TLS)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socket layer (part of user space)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Relatively simple and elegant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EE0756F-644A-9C47-A5C0-FB6B171E3FF9}" type="slidenum">
              <a:rPr lang="en-US" smtClean="0">
                <a:latin typeface="Times New Roman" charset="0"/>
              </a:rPr>
              <a:pPr/>
              <a:t>76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vs</a:t>
            </a:r>
            <a:r>
              <a:rPr lang="en-US" dirty="0"/>
              <a:t> IPSec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IPSec: OS must be aware, but not apps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SSL: Apps must be aware, but not OS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built into Web early-on (Netscape)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often used in VPNs (secure tunnel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5C7C58B-0C2A-DA49-83BE-4C88AF43237B}" type="slidenum">
              <a:rPr lang="en-US" smtClean="0">
                <a:latin typeface="Times New Roman" charset="0"/>
              </a:rPr>
              <a:pPr/>
              <a:t>77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C297EFC-1819-9444-895A-00BC3B24B390}" type="slidenum">
              <a:rPr lang="en-US" smtClean="0">
                <a:latin typeface="Times New Roman" charset="0"/>
              </a:rPr>
              <a:pPr/>
              <a:t>78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 and SSL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IPSec lives at the network layer</a:t>
            </a:r>
          </a:p>
          <a:p>
            <a:pPr eaLnBrk="1" hangingPunct="1"/>
            <a:r>
              <a:rPr lang="en-US" sz="2800"/>
              <a:t>IPSec is transparent to applications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382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10139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10140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3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4090988" y="25304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SSL</a:t>
            </a:r>
          </a:p>
        </p:txBody>
      </p:sp>
      <p:sp>
        <p:nvSpPr>
          <p:cNvPr id="101385" name="Rectangle 14"/>
          <p:cNvSpPr>
            <a:spLocks noChangeArrowheads="1"/>
          </p:cNvSpPr>
          <p:nvPr/>
        </p:nvSpPr>
        <p:spPr bwMode="auto">
          <a:xfrm>
            <a:off x="3886200" y="23622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101389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101392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3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Rectangle 23"/>
          <p:cNvSpPr>
            <a:spLocks noChangeArrowheads="1"/>
          </p:cNvSpPr>
          <p:nvPr/>
        </p:nvSpPr>
        <p:spPr bwMode="auto">
          <a:xfrm>
            <a:off x="8008938" y="4724400"/>
            <a:ext cx="67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NIC</a:t>
            </a:r>
          </a:p>
        </p:txBody>
      </p:sp>
      <p:sp>
        <p:nvSpPr>
          <p:cNvPr id="101395" name="Rectangle 24"/>
          <p:cNvSpPr>
            <a:spLocks noChangeArrowheads="1"/>
          </p:cNvSpPr>
          <p:nvPr/>
        </p:nvSpPr>
        <p:spPr bwMode="auto">
          <a:xfrm>
            <a:off x="3886200" y="3581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Line 25"/>
          <p:cNvSpPr>
            <a:spLocks noChangeShapeType="1"/>
          </p:cNvSpPr>
          <p:nvPr/>
        </p:nvSpPr>
        <p:spPr bwMode="auto">
          <a:xfrm>
            <a:off x="5029200" y="3962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Rectangle 26"/>
          <p:cNvSpPr>
            <a:spLocks noChangeArrowheads="1"/>
          </p:cNvSpPr>
          <p:nvPr/>
        </p:nvSpPr>
        <p:spPr bwMode="auto">
          <a:xfrm>
            <a:off x="3968750" y="37338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IPSec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89192BA-1716-D741-A6D5-566C7A6B13BA}" type="slidenum">
              <a:rPr lang="en-US" smtClean="0">
                <a:latin typeface="Times New Roman" charset="0"/>
              </a:rPr>
              <a:pPr/>
              <a:t>79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 and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is a complex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Over-engineered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(generally useless) features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Flawed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Some significant security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Interoperability is serious challenge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Defeats the purpose of having a standard!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Complex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And, did I mention, it’s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7A703CA-3CBC-B14E-8F89-03DBBDA2B569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Identify Friend or Foe (IFF)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 flipV="1">
            <a:off x="2057400" y="45720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581400" y="50292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4114800" y="42672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438400" y="43434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838200" y="43815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6" name="Rectangle 31"/>
          <p:cNvSpPr>
            <a:spLocks noChangeArrowheads="1"/>
          </p:cNvSpPr>
          <p:nvPr/>
        </p:nvSpPr>
        <p:spPr bwMode="auto">
          <a:xfrm>
            <a:off x="838200" y="23241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1517" name="Picture 34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6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utoUpdateAnimBg="0"/>
      <p:bldP spid="178201" grpId="0" autoUpdateAnimBg="0"/>
      <p:bldP spid="17820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9E63DD5-2B64-8047-94D3-1E01D6DE6006}" type="slidenum">
              <a:rPr lang="en-US" smtClean="0">
                <a:latin typeface="Times New Roman" charset="0"/>
              </a:rPr>
              <a:pPr/>
              <a:t>80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and ESP/AH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Two parts to IPSec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IKE: </a:t>
            </a:r>
            <a:r>
              <a:rPr lang="en-US" sz="2800" dirty="0"/>
              <a:t>Internet Key Exchange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Establish </a:t>
            </a:r>
            <a:r>
              <a:rPr lang="en-US" sz="2400" dirty="0" smtClean="0"/>
              <a:t>session </a:t>
            </a:r>
            <a:r>
              <a:rPr lang="en-US" sz="2400" dirty="0"/>
              <a:t>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Two “phases”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like SSL session/connection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ESP/AH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ESP</a:t>
            </a:r>
            <a:r>
              <a:rPr lang="en-US" sz="2400" dirty="0"/>
              <a:t>: Encapsulating Security Payload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for encryption and/or integrity of IP packets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AH</a:t>
            </a:r>
            <a:r>
              <a:rPr lang="en-US" sz="2400" dirty="0"/>
              <a:t>: Authentication Header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integrity only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D4A357F-C3B9-3749-B7DA-DF1ED5947AC5}" type="slidenum">
              <a:rPr lang="en-US" smtClean="0">
                <a:latin typeface="Times New Roman" charset="0"/>
              </a:rPr>
              <a:pPr/>
              <a:t>81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64FFC22-F7DD-9E40-8EE6-9D2424975904}" type="slidenum">
              <a:rPr lang="en-US" smtClean="0">
                <a:latin typeface="Times New Roman" charset="0"/>
              </a:rPr>
              <a:pPr/>
              <a:t>82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IKE has 2 phases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1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IKE security association (SA)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2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AH/ESP security association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1 is co</a:t>
            </a:r>
            <a:r>
              <a:rPr lang="en-US" sz="2800" dirty="0">
                <a:sym typeface="Symbol" charset="2"/>
              </a:rPr>
              <a:t>mparable to SSL </a:t>
            </a:r>
            <a:r>
              <a:rPr lang="en-US" sz="2800" b="1" i="1" dirty="0">
                <a:sym typeface="Symbol" charset="2"/>
              </a:rPr>
              <a:t>session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2 is comparable to SSL </a:t>
            </a:r>
            <a:r>
              <a:rPr lang="en-US" sz="2800" b="1" i="1" dirty="0">
                <a:sym typeface="Symbol" charset="2"/>
              </a:rPr>
              <a:t>connection</a:t>
            </a:r>
            <a:r>
              <a:rPr lang="en-US" sz="2800" dirty="0">
                <a:sym typeface="Symbol" charset="2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an obvious need for two phases in </a:t>
            </a:r>
            <a:r>
              <a:rPr lang="en-US" sz="2800" dirty="0" smtClean="0"/>
              <a:t>IKE</a:t>
            </a:r>
            <a:endParaRPr lang="en-US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DF46C2C-5FFE-524F-A918-C5162DDC1E4C}" type="slidenum">
              <a:rPr lang="en-US" smtClean="0">
                <a:latin typeface="Times New Roman" charset="0"/>
              </a:rPr>
              <a:pPr/>
              <a:t>83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Four different “key” options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(original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(improved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signature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Symmetric key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For each of these, two different “modes”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Main </a:t>
            </a:r>
            <a:r>
              <a:rPr lang="en-US" sz="2400" dirty="0" smtClean="0"/>
              <a:t>mode and aggressive </a:t>
            </a:r>
            <a:r>
              <a:rPr lang="en-US" sz="2400" dirty="0"/>
              <a:t>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There are 8 versions of IKE Phase 1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C3C8DA3-9B5F-9046-9107-08CF80E8807E}" type="slidenum">
              <a:rPr lang="en-US" smtClean="0">
                <a:latin typeface="Times New Roman" charset="0"/>
              </a:rPr>
              <a:pPr/>
              <a:t>84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1, we have an IKE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2, we have an IPSec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Both sides have a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Now what?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want to protect </a:t>
            </a:r>
            <a:r>
              <a:rPr lang="en-US" sz="2400" b="1" dirty="0">
                <a:solidFill>
                  <a:schemeClr val="hlink"/>
                </a:solidFill>
              </a:rPr>
              <a:t>IP </a:t>
            </a:r>
            <a:r>
              <a:rPr lang="en-US" sz="2400" b="1" dirty="0" err="1">
                <a:solidFill>
                  <a:schemeClr val="hlink"/>
                </a:solidFill>
              </a:rPr>
              <a:t>datagrams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what is an IP datagram?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Considered from </a:t>
            </a:r>
            <a:r>
              <a:rPr lang="en-US" sz="2400" dirty="0"/>
              <a:t>the perspective of </a:t>
            </a:r>
            <a:r>
              <a:rPr lang="en-US" sz="2400" dirty="0" smtClean="0"/>
              <a:t>IPSec…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DF1454-C510-BC48-A4C3-6183CDC45929}" type="slidenum">
              <a:rPr lang="en-US" smtClean="0">
                <a:latin typeface="Times New Roman" charset="0"/>
              </a:rPr>
              <a:pPr/>
              <a:t>85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25955" name="Picture 11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786188"/>
            <a:ext cx="45450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IP Review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001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Where IP header is</a:t>
            </a:r>
            <a:r>
              <a:rPr lang="en-US"/>
              <a:t> 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2668588" y="23876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4867275" y="23622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2590800" y="23622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7"/>
          <p:cNvSpPr>
            <a:spLocks noChangeShapeType="1"/>
          </p:cNvSpPr>
          <p:nvPr/>
        </p:nvSpPr>
        <p:spPr bwMode="auto">
          <a:xfrm>
            <a:off x="4648200" y="2387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Rectangle 8"/>
          <p:cNvSpPr>
            <a:spLocks noChangeArrowheads="1"/>
          </p:cNvSpPr>
          <p:nvPr/>
        </p:nvSpPr>
        <p:spPr bwMode="auto">
          <a:xfrm>
            <a:off x="685800" y="160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 datagram is of the form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547C3D2-8AA2-FC45-815C-8AB270897530}" type="slidenum">
              <a:rPr lang="en-US" smtClean="0">
                <a:latin typeface="Times New Roman" charset="0"/>
              </a:rPr>
              <a:pPr/>
              <a:t>86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and TCP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1905000"/>
          </a:xfrm>
        </p:spPr>
        <p:txBody>
          <a:bodyPr/>
          <a:lstStyle/>
          <a:p>
            <a:pPr eaLnBrk="1" hangingPunct="1"/>
            <a:r>
              <a:rPr lang="en-US" dirty="0"/>
              <a:t>Consider</a:t>
            </a:r>
            <a:r>
              <a:rPr lang="en-US" dirty="0" smtClean="0"/>
              <a:t> Web traffic</a:t>
            </a:r>
          </a:p>
          <a:p>
            <a:pPr lvl="1" eaLnBrk="1" hangingPunct="1"/>
            <a:r>
              <a:rPr lang="en-US" dirty="0"/>
              <a:t>IP encapsulates TCP and…</a:t>
            </a:r>
          </a:p>
          <a:p>
            <a:pPr lvl="1" eaLnBrk="1" hangingPunct="1"/>
            <a:r>
              <a:rPr lang="en-US" dirty="0"/>
              <a:t>…TCP encapsulates HTTP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992188" y="4772025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3124200" y="4772025"/>
            <a:ext cx="1579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TCP hdr</a:t>
            </a:r>
            <a:endParaRPr lang="en-US" sz="3200"/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914400" y="47244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>
            <a:off x="297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>
            <a:off x="48006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678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4824413" y="4772025"/>
            <a:ext cx="1881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HTTP hdr</a:t>
            </a:r>
            <a:endParaRPr lang="en-US" sz="3200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6846888" y="4772025"/>
            <a:ext cx="1687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app data</a:t>
            </a:r>
            <a:endParaRPr lang="en-US" sz="3200"/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992188" y="36068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90875" y="35814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914400" y="35814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2" name="Line 15"/>
          <p:cNvSpPr>
            <a:spLocks noChangeShapeType="1"/>
          </p:cNvSpPr>
          <p:nvPr/>
        </p:nvSpPr>
        <p:spPr bwMode="auto">
          <a:xfrm>
            <a:off x="2971800" y="3606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3" name="Line 16"/>
          <p:cNvSpPr>
            <a:spLocks noChangeShapeType="1"/>
          </p:cNvSpPr>
          <p:nvPr/>
        </p:nvSpPr>
        <p:spPr bwMode="auto">
          <a:xfrm>
            <a:off x="3657600" y="4216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3886200" y="42164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267200" y="4216400"/>
            <a:ext cx="3276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685800" y="5562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IP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data</a:t>
            </a:r>
            <a:r>
              <a:rPr lang="en-US" sz="3200" b="0"/>
              <a:t> includes TCP header, etc.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5F8C701-C905-9A4B-9555-52620C60EF51}" type="slidenum">
              <a:rPr lang="en-US" smtClean="0">
                <a:latin typeface="Times New Roman" charset="0"/>
              </a:rPr>
              <a:pPr/>
              <a:t>87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Transport Mode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/>
              <a:t>IPSec </a:t>
            </a:r>
            <a:r>
              <a:rPr lang="en-US" sz="2800" b="1">
                <a:solidFill>
                  <a:schemeClr val="accent2"/>
                </a:solidFill>
              </a:rPr>
              <a:t>Transport Mode</a:t>
            </a:r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67000" y="20574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087813" y="20764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667000" y="30670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114800" y="30670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410200" y="30559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667000" y="20653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667000" y="30480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4038600" y="2065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0386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53340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3352800" y="2522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4800600" y="25225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designed for </a:t>
            </a:r>
            <a:r>
              <a:rPr lang="en-US" sz="2800" i="1" dirty="0"/>
              <a:t>host-to-host</a:t>
            </a:r>
            <a:endParaRPr lang="en-U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is efficient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Adds minimal amount of extra header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The original header remains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Passive attacker can see who is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Host-to-Host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r>
              <a:rPr lang="en-US" dirty="0" smtClean="0"/>
              <a:t>IPSec transport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88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host-h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739095" cy="205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There may be firewalls in between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95000"/>
              <a:buFont typeface="Courier New"/>
              <a:buChar char="o"/>
              <a:defRPr/>
            </a:pPr>
            <a:r>
              <a:rPr lang="en-US" sz="2800" b="0" kern="0" dirty="0" smtClean="0">
                <a:latin typeface="+mn-lt"/>
                <a:ea typeface="ＭＳ Ｐゴシック" charset="-128"/>
                <a:cs typeface="ＭＳ Ｐゴシック" charset="-128"/>
              </a:rPr>
              <a:t>If so, is that a problem?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D6A3C1A-4E2B-724E-970C-2AF01073C945}" type="slidenum">
              <a:rPr lang="en-US" smtClean="0">
                <a:latin typeface="Times New Roman" charset="0"/>
              </a:rPr>
              <a:pPr/>
              <a:t>89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Tunnel Mode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1371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IPSec </a:t>
            </a:r>
            <a:r>
              <a:rPr lang="en-US" sz="2800">
                <a:solidFill>
                  <a:schemeClr val="accent2"/>
                </a:solidFill>
              </a:rPr>
              <a:t>Tunnel Mode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29029" name="Rectangle 17"/>
          <p:cNvSpPr>
            <a:spLocks noChangeArrowheads="1"/>
          </p:cNvSpPr>
          <p:nvPr/>
        </p:nvSpPr>
        <p:spPr bwMode="auto">
          <a:xfrm>
            <a:off x="4510088" y="19812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9030" name="Rectangle 18"/>
          <p:cNvSpPr>
            <a:spLocks noChangeArrowheads="1"/>
          </p:cNvSpPr>
          <p:nvPr/>
        </p:nvSpPr>
        <p:spPr bwMode="auto">
          <a:xfrm>
            <a:off x="5916613" y="20002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9031" name="Rectangle 19"/>
          <p:cNvSpPr>
            <a:spLocks noChangeArrowheads="1"/>
          </p:cNvSpPr>
          <p:nvPr/>
        </p:nvSpPr>
        <p:spPr bwMode="auto">
          <a:xfrm>
            <a:off x="1501775" y="29829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29032" name="Rectangle 20"/>
          <p:cNvSpPr>
            <a:spLocks noChangeArrowheads="1"/>
          </p:cNvSpPr>
          <p:nvPr/>
        </p:nvSpPr>
        <p:spPr bwMode="auto">
          <a:xfrm>
            <a:off x="3181350" y="29829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9033" name="Rectangle 21"/>
          <p:cNvSpPr>
            <a:spLocks noChangeArrowheads="1"/>
          </p:cNvSpPr>
          <p:nvPr/>
        </p:nvSpPr>
        <p:spPr bwMode="auto">
          <a:xfrm>
            <a:off x="4495800" y="29718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9034" name="Rectangle 22"/>
          <p:cNvSpPr>
            <a:spLocks noChangeArrowheads="1"/>
          </p:cNvSpPr>
          <p:nvPr/>
        </p:nvSpPr>
        <p:spPr bwMode="auto">
          <a:xfrm>
            <a:off x="4495800" y="19891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Rectangle 23"/>
          <p:cNvSpPr>
            <a:spLocks noChangeArrowheads="1"/>
          </p:cNvSpPr>
          <p:nvPr/>
        </p:nvSpPr>
        <p:spPr bwMode="auto">
          <a:xfrm>
            <a:off x="1447800" y="29718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24"/>
          <p:cNvSpPr>
            <a:spLocks noChangeShapeType="1"/>
          </p:cNvSpPr>
          <p:nvPr/>
        </p:nvSpPr>
        <p:spPr bwMode="auto">
          <a:xfrm>
            <a:off x="5867400" y="1989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Line 25"/>
          <p:cNvSpPr>
            <a:spLocks noChangeShapeType="1"/>
          </p:cNvSpPr>
          <p:nvPr/>
        </p:nvSpPr>
        <p:spPr bwMode="auto">
          <a:xfrm>
            <a:off x="2971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8" name="Line 26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9" name="Line 27"/>
          <p:cNvSpPr>
            <a:spLocks noChangeShapeType="1"/>
          </p:cNvSpPr>
          <p:nvPr/>
        </p:nvSpPr>
        <p:spPr bwMode="auto">
          <a:xfrm>
            <a:off x="52578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0" name="Line 28"/>
          <p:cNvSpPr>
            <a:spLocks noChangeShapeType="1"/>
          </p:cNvSpPr>
          <p:nvPr/>
        </p:nvSpPr>
        <p:spPr bwMode="auto">
          <a:xfrm>
            <a:off x="62484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1" name="Rectangle 29"/>
          <p:cNvSpPr>
            <a:spLocks noChangeArrowheads="1"/>
          </p:cNvSpPr>
          <p:nvPr/>
        </p:nvSpPr>
        <p:spPr bwMode="auto">
          <a:xfrm>
            <a:off x="5916613" y="29829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>
            <a:off x="5867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47" name="Rectangle 31"/>
          <p:cNvSpPr>
            <a:spLocks noChangeArrowheads="1"/>
          </p:cNvSpPr>
          <p:nvPr/>
        </p:nvSpPr>
        <p:spPr bwMode="auto">
          <a:xfrm>
            <a:off x="685800" y="36576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 for </a:t>
            </a:r>
            <a:r>
              <a:rPr lang="en-US" sz="2800" i="1" dirty="0"/>
              <a:t>firewall-to-firewall</a:t>
            </a:r>
            <a:r>
              <a:rPr lang="en-US" sz="2800" b="0" dirty="0"/>
              <a:t> 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packet encapsulated in IPSec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header not visible to attacker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New IP header from firewall to firewall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Attacker does not know which hosts are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36108FA-B685-1F47-9AED-08C73B9704C1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MIG in the Middle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H="1" flipV="1">
            <a:off x="2057400" y="47244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733800" y="5181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191000" y="2895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2133600" y="2895600"/>
            <a:ext cx="43434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2133600" y="1905000"/>
            <a:ext cx="4343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4495800" y="1752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2209800" y="2209800"/>
            <a:ext cx="40386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2971800" y="24384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2438400" y="3124200"/>
            <a:ext cx="41910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4768850" y="3657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4267200" y="4419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6.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2438400" y="44958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609600" y="22479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48" name="Rectangle 23"/>
          <p:cNvSpPr>
            <a:spLocks noChangeArrowheads="1"/>
          </p:cNvSpPr>
          <p:nvPr/>
        </p:nvSpPr>
        <p:spPr bwMode="auto">
          <a:xfrm>
            <a:off x="609600" y="46482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2549" name="Picture 28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9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87775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1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2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362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 animBg="1"/>
      <p:bldP spid="180235" grpId="0" autoUpdateAnimBg="0"/>
      <p:bldP spid="180236" grpId="0" autoUpdateAnimBg="0"/>
      <p:bldP spid="180237" grpId="0" animBg="1"/>
      <p:bldP spid="180238" grpId="0" animBg="1"/>
      <p:bldP spid="180239" grpId="0" autoUpdateAnimBg="0"/>
      <p:bldP spid="180240" grpId="0" animBg="1"/>
      <p:bldP spid="180241" grpId="0" autoUpdateAnimBg="0"/>
      <p:bldP spid="180242" grpId="0" animBg="1"/>
      <p:bldP spid="180243" grpId="0" autoUpdateAnimBg="0"/>
      <p:bldP spid="180244" grpId="0" autoUpdateAnimBg="0"/>
      <p:bldP spid="18024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Firewall-to-Firewall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dirty="0" smtClean="0"/>
              <a:t>IPSec tunnel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90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firewall-fire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79852"/>
            <a:ext cx="9018588" cy="20445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800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Local networks not protected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Is there any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advantage here?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BB036D0-A14A-EC46-A8D9-0009B52D5388}" type="slidenum">
              <a:rPr lang="en-US" smtClean="0">
                <a:latin typeface="Times New Roman" charset="0"/>
              </a:rPr>
              <a:pPr/>
              <a:t>91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Comparison of IPSec Modes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Transport Mode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3810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Tunnel Mode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990600" y="22098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2411413" y="22288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990600" y="32194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57" name="Rectangle 8"/>
          <p:cNvSpPr>
            <a:spLocks noChangeArrowheads="1"/>
          </p:cNvSpPr>
          <p:nvPr/>
        </p:nvSpPr>
        <p:spPr bwMode="auto">
          <a:xfrm>
            <a:off x="2438400" y="32194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58" name="Rectangle 9"/>
          <p:cNvSpPr>
            <a:spLocks noChangeArrowheads="1"/>
          </p:cNvSpPr>
          <p:nvPr/>
        </p:nvSpPr>
        <p:spPr bwMode="auto">
          <a:xfrm>
            <a:off x="3733800" y="32083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59" name="Rectangle 10"/>
          <p:cNvSpPr>
            <a:spLocks noChangeArrowheads="1"/>
          </p:cNvSpPr>
          <p:nvPr/>
        </p:nvSpPr>
        <p:spPr bwMode="auto">
          <a:xfrm>
            <a:off x="990600" y="22177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Rectangle 11"/>
          <p:cNvSpPr>
            <a:spLocks noChangeArrowheads="1"/>
          </p:cNvSpPr>
          <p:nvPr/>
        </p:nvSpPr>
        <p:spPr bwMode="auto">
          <a:xfrm>
            <a:off x="990600" y="32004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>
            <a:off x="2362200" y="2217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>
            <a:off x="23622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Line 14"/>
          <p:cNvSpPr>
            <a:spLocks noChangeShapeType="1"/>
          </p:cNvSpPr>
          <p:nvPr/>
        </p:nvSpPr>
        <p:spPr bwMode="auto">
          <a:xfrm>
            <a:off x="36576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Line 15"/>
          <p:cNvSpPr>
            <a:spLocks noChangeShapeType="1"/>
          </p:cNvSpPr>
          <p:nvPr/>
        </p:nvSpPr>
        <p:spPr bwMode="auto">
          <a:xfrm>
            <a:off x="1676400" y="26749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5" name="Line 16"/>
          <p:cNvSpPr>
            <a:spLocks noChangeShapeType="1"/>
          </p:cNvSpPr>
          <p:nvPr/>
        </p:nvSpPr>
        <p:spPr bwMode="auto">
          <a:xfrm>
            <a:off x="3124200" y="26749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6" name="Rectangle 17"/>
          <p:cNvSpPr>
            <a:spLocks noChangeArrowheads="1"/>
          </p:cNvSpPr>
          <p:nvPr/>
        </p:nvSpPr>
        <p:spPr bwMode="auto">
          <a:xfrm>
            <a:off x="3138488" y="45720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67" name="Rectangle 18"/>
          <p:cNvSpPr>
            <a:spLocks noChangeArrowheads="1"/>
          </p:cNvSpPr>
          <p:nvPr/>
        </p:nvSpPr>
        <p:spPr bwMode="auto">
          <a:xfrm>
            <a:off x="4545013" y="45910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68" name="Rectangle 19"/>
          <p:cNvSpPr>
            <a:spLocks noChangeArrowheads="1"/>
          </p:cNvSpPr>
          <p:nvPr/>
        </p:nvSpPr>
        <p:spPr bwMode="auto">
          <a:xfrm>
            <a:off x="130175" y="55737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30069" name="Rectangle 20"/>
          <p:cNvSpPr>
            <a:spLocks noChangeArrowheads="1"/>
          </p:cNvSpPr>
          <p:nvPr/>
        </p:nvSpPr>
        <p:spPr bwMode="auto">
          <a:xfrm>
            <a:off x="1809750" y="55737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70" name="Rectangle 21"/>
          <p:cNvSpPr>
            <a:spLocks noChangeArrowheads="1"/>
          </p:cNvSpPr>
          <p:nvPr/>
        </p:nvSpPr>
        <p:spPr bwMode="auto">
          <a:xfrm>
            <a:off x="3124200" y="55626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71" name="Rectangle 22"/>
          <p:cNvSpPr>
            <a:spLocks noChangeArrowheads="1"/>
          </p:cNvSpPr>
          <p:nvPr/>
        </p:nvSpPr>
        <p:spPr bwMode="auto">
          <a:xfrm>
            <a:off x="3124200" y="45799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2" name="Rectangle 23"/>
          <p:cNvSpPr>
            <a:spLocks noChangeArrowheads="1"/>
          </p:cNvSpPr>
          <p:nvPr/>
        </p:nvSpPr>
        <p:spPr bwMode="auto">
          <a:xfrm>
            <a:off x="76200" y="55626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3" name="Line 24"/>
          <p:cNvSpPr>
            <a:spLocks noChangeShapeType="1"/>
          </p:cNvSpPr>
          <p:nvPr/>
        </p:nvSpPr>
        <p:spPr bwMode="auto">
          <a:xfrm>
            <a:off x="4495800" y="4579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4" name="Line 25"/>
          <p:cNvSpPr>
            <a:spLocks noChangeShapeType="1"/>
          </p:cNvSpPr>
          <p:nvPr/>
        </p:nvSpPr>
        <p:spPr bwMode="auto">
          <a:xfrm>
            <a:off x="1600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5" name="Line 26"/>
          <p:cNvSpPr>
            <a:spLocks noChangeShapeType="1"/>
          </p:cNvSpPr>
          <p:nvPr/>
        </p:nvSpPr>
        <p:spPr bwMode="auto">
          <a:xfrm>
            <a:off x="3124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6" name="Line 27"/>
          <p:cNvSpPr>
            <a:spLocks noChangeShapeType="1"/>
          </p:cNvSpPr>
          <p:nvPr/>
        </p:nvSpPr>
        <p:spPr bwMode="auto">
          <a:xfrm>
            <a:off x="38862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7" name="Line 28"/>
          <p:cNvSpPr>
            <a:spLocks noChangeShapeType="1"/>
          </p:cNvSpPr>
          <p:nvPr/>
        </p:nvSpPr>
        <p:spPr bwMode="auto">
          <a:xfrm>
            <a:off x="48768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8" name="Rectangle 29"/>
          <p:cNvSpPr>
            <a:spLocks noChangeArrowheads="1"/>
          </p:cNvSpPr>
          <p:nvPr/>
        </p:nvSpPr>
        <p:spPr bwMode="auto">
          <a:xfrm>
            <a:off x="4545013" y="55737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79" name="Line 30"/>
          <p:cNvSpPr>
            <a:spLocks noChangeShapeType="1"/>
          </p:cNvSpPr>
          <p:nvPr/>
        </p:nvSpPr>
        <p:spPr bwMode="auto">
          <a:xfrm>
            <a:off x="44958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1" name="Rectangle 31"/>
          <p:cNvSpPr>
            <a:spLocks noChangeArrowheads="1"/>
          </p:cNvSpPr>
          <p:nvPr/>
        </p:nvSpPr>
        <p:spPr bwMode="auto">
          <a:xfrm>
            <a:off x="5410200" y="14478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Host-to-host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Firewall-to-firewall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</a:t>
            </a:r>
            <a:r>
              <a:rPr lang="en-US" sz="2800" b="0" dirty="0" smtClean="0"/>
              <a:t> Mode </a:t>
            </a:r>
            <a:r>
              <a:rPr lang="en-US" sz="2800" b="0" dirty="0"/>
              <a:t>not </a:t>
            </a:r>
            <a:r>
              <a:rPr lang="en-US" sz="2800" b="0" dirty="0" smtClean="0"/>
              <a:t>necessary…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…but it’s </a:t>
            </a:r>
            <a:r>
              <a:rPr lang="en-US" sz="2800" b="0" dirty="0"/>
              <a:t>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1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CB310D-F8C5-1846-A3EA-465C9A13FC7E}" type="slidenum">
              <a:rPr lang="en-US" smtClean="0">
                <a:latin typeface="Times New Roman" charset="0"/>
              </a:rPr>
              <a:pPr/>
              <a:t>92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Security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kind of protection?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protect?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ESP/AH do some combinations of these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8B53ED-536B-3848-AC42-5209A0C72390}" type="slidenum">
              <a:rPr lang="en-US" smtClean="0">
                <a:latin typeface="Times New Roman" charset="0"/>
              </a:rPr>
              <a:pPr/>
              <a:t>93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AH vs ESP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AH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Authentication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only</a:t>
            </a:r>
            <a:r>
              <a:rPr lang="en-US" sz="2400" dirty="0" smtClean="0"/>
              <a:t> (no confidentiality)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Integrity-protect everything beyond IP header and some fields of header (why not all fields?)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ESP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Encapsulating Security Payload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chemeClr val="accent2"/>
                </a:solidFill>
              </a:rPr>
              <a:t> confidentiality</a:t>
            </a:r>
            <a:r>
              <a:rPr lang="en-US" sz="2400" dirty="0" smtClean="0"/>
              <a:t> both </a:t>
            </a:r>
            <a:r>
              <a:rPr lang="en-US" sz="2400" b="1" dirty="0" smtClean="0">
                <a:solidFill>
                  <a:srgbClr val="FF0000"/>
                </a:solidFill>
              </a:rPr>
              <a:t>required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Protects everything beyond IP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Integrity-only by using </a:t>
            </a:r>
            <a:r>
              <a:rPr lang="en-US" sz="2400" dirty="0" smtClean="0">
                <a:hlinkClick r:id="rId2"/>
              </a:rPr>
              <a:t>NULL encryption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Transport Mode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768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ESP protects higher layer payload only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AH can protect IP headers as well as higher layer payload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3000" y="1600200"/>
            <a:ext cx="11430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IP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362200" y="1600200"/>
            <a:ext cx="1219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IP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options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657600" y="16002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IPSec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029200" y="1600200"/>
            <a:ext cx="22098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Higher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layer protocol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657600" y="25908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ESP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657600" y="38100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AH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953000" y="3276600"/>
            <a:ext cx="2209800" cy="228600"/>
          </a:xfrm>
          <a:prstGeom prst="rightArrow">
            <a:avLst>
              <a:gd name="adj1" fmla="val 50000"/>
              <a:gd name="adj2" fmla="val 2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1600200" y="4495800"/>
            <a:ext cx="5562600" cy="228600"/>
          </a:xfrm>
          <a:prstGeom prst="leftRightArrow">
            <a:avLst>
              <a:gd name="adj1" fmla="val 50000"/>
              <a:gd name="adj2" fmla="val 48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1752600" y="2438400"/>
            <a:ext cx="15240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050925" y="2809875"/>
            <a:ext cx="1824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Real IP</a:t>
            </a:r>
          </a:p>
          <a:p>
            <a:r>
              <a:rPr lang="en-US" sz="2400">
                <a:solidFill>
                  <a:srgbClr val="FF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28848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Tunnel Mode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ESP applies only to the tunneled packet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AH can be applied to portions of the outer header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28800" y="1676400"/>
            <a:ext cx="1219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Outer IP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495800" y="1676400"/>
            <a:ext cx="1219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Inner IP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24200" y="16764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IPSec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791200" y="1676400"/>
            <a:ext cx="22098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Higher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layer protocol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124200" y="26670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ESP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124200" y="3886200"/>
            <a:ext cx="12954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AH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4419600" y="3352800"/>
            <a:ext cx="2209800" cy="228600"/>
          </a:xfrm>
          <a:prstGeom prst="rightArrow">
            <a:avLst>
              <a:gd name="adj1" fmla="val 50000"/>
              <a:gd name="adj2" fmla="val 2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981200" y="4572000"/>
            <a:ext cx="5562600" cy="228600"/>
          </a:xfrm>
          <a:prstGeom prst="leftRightArrow">
            <a:avLst>
              <a:gd name="adj1" fmla="val 50000"/>
              <a:gd name="adj2" fmla="val 48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2057400" y="2514600"/>
            <a:ext cx="38100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 flipV="1">
            <a:off x="5029200" y="2514600"/>
            <a:ext cx="83820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867400" y="2667000"/>
            <a:ext cx="2467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Real IP destination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279525" y="2733675"/>
            <a:ext cx="1580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Destination</a:t>
            </a:r>
          </a:p>
          <a:p>
            <a:r>
              <a:rPr lang="en-US" sz="2000">
                <a:solidFill>
                  <a:srgbClr val="FF0000"/>
                </a:solidFill>
              </a:rPr>
              <a:t>IPSec</a:t>
            </a:r>
          </a:p>
          <a:p>
            <a:r>
              <a:rPr lang="en-US" sz="2000">
                <a:solidFill>
                  <a:srgbClr val="FF0000"/>
                </a:solidFill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27319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E8EAF5-5C01-D743-8A38-EB2739E310AF}" type="slidenum">
              <a:rPr lang="en-US" smtClean="0">
                <a:latin typeface="Times New Roman" charset="0"/>
              </a:rPr>
              <a:pPr/>
              <a:t>96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ESP’s NULL Encryption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According to RFC 2410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NULL encryption “is a block cipher the origins of which appear to be lost in antiquity”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“Despite rumors”, there is no evidence that NSA “suppressed publication of this algorithm”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Evidence suggests it was developed in Roman times as exportable version of Caesar’s cipher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Can make use of keys of varying length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 IV is required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 err="1"/>
              <a:t>Null(P,K</a:t>
            </a:r>
            <a:r>
              <a:rPr lang="en-US" sz="2400" dirty="0"/>
              <a:t>) = P for any P and any key 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Bottom </a:t>
            </a:r>
            <a:r>
              <a:rPr lang="en-US" sz="2800" dirty="0"/>
              <a:t>line: Security people</a:t>
            </a:r>
            <a:r>
              <a:rPr lang="en-US" sz="2800" dirty="0" smtClean="0"/>
              <a:t> can be strange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433C28-97C3-2643-9E4D-9070FDEA5270}" type="slidenum">
              <a:rPr lang="en-US" smtClean="0">
                <a:latin typeface="Times New Roman" charset="0"/>
              </a:rPr>
              <a:pPr/>
              <a:t>97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AH Exist? (1)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Cannot encrypt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Routers must look at the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addresses, TTL,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header exists to route packets!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AH protects </a:t>
            </a:r>
            <a:r>
              <a:rPr lang="en-US" sz="2800" b="1" dirty="0">
                <a:solidFill>
                  <a:schemeClr val="accent2"/>
                </a:solidFill>
              </a:rPr>
              <a:t>immutable fields</a:t>
            </a:r>
            <a:r>
              <a:rPr lang="en-US" sz="2800" dirty="0"/>
              <a:t> in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integrity protect all header fields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TTL, for example,</a:t>
            </a:r>
            <a:r>
              <a:rPr lang="en-US" sz="2400" dirty="0" smtClean="0"/>
              <a:t> will change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 does not protect IP header at all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504CB1-2FC4-1A4F-AE43-DF3584DF7DE2}" type="slidenum">
              <a:rPr lang="en-US" smtClean="0">
                <a:latin typeface="Times New Roman" charset="0"/>
              </a:rPr>
              <a:pPr/>
              <a:t>98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Why Does AH Exist?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ESP encrypts everything beyond the IP header (if non-null encryption)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ESP-encrypted, firewall cannot look at TCP header (e.g., port numbers)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not use ESP with NULL encryption?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Firewall sees ESP header, but does not know whether null encryption is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End systems know, but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the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1B6082B-04AE-084B-8E8C-47F09FADD15E}" type="slidenum">
              <a:rPr lang="en-US" smtClean="0">
                <a:latin typeface="Times New Roman" charset="0"/>
              </a:rPr>
              <a:pPr/>
              <a:t>99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Does AH Exist? (3)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real reason why AH exists: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At one IETF meeting “someone from Microsoft gave an impassioned speech about how AH was useless…”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“…everyone in the room looked around and said `Hmm. He’s right, and we hate AH also, but if it annoys Microsoft let’s leave it in since we hate Microsoft more than we hate AH.’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20702</TotalTime>
  <Words>6463</Words>
  <Application>Microsoft Office PowerPoint</Application>
  <PresentationFormat>On-screen Show (4:3)</PresentationFormat>
  <Paragraphs>1249</Paragraphs>
  <Slides>129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Default Design</vt:lpstr>
      <vt:lpstr>Part III: Protocols</vt:lpstr>
      <vt:lpstr>Protocol</vt:lpstr>
      <vt:lpstr>Protocols</vt:lpstr>
      <vt:lpstr>Ideal Security Protocol</vt:lpstr>
      <vt:lpstr>Chapter 9:  Simple Security Protocols </vt:lpstr>
      <vt:lpstr>Secure Entry to NSA</vt:lpstr>
      <vt:lpstr>ATM Machine Protocol</vt:lpstr>
      <vt:lpstr>Identify Friend or Foe (IFF)</vt:lpstr>
      <vt:lpstr>MIG in the Middle</vt:lpstr>
      <vt:lpstr>Authentication Protocols</vt:lpstr>
      <vt:lpstr>Authentication</vt:lpstr>
      <vt:lpstr>Authentication</vt:lpstr>
      <vt:lpstr>Simple Authentication</vt:lpstr>
      <vt:lpstr>Authentication Attack</vt:lpstr>
      <vt:lpstr>Authentication Attack</vt:lpstr>
      <vt:lpstr>Simple Authentication</vt:lpstr>
      <vt:lpstr>Better Authentication</vt:lpstr>
      <vt:lpstr>Challenge-Response</vt:lpstr>
      <vt:lpstr>Nonce</vt:lpstr>
      <vt:lpstr>Challenge-Response</vt:lpstr>
      <vt:lpstr>Generic Challenge-Response</vt:lpstr>
      <vt:lpstr>Symmetric Key Notation</vt:lpstr>
      <vt:lpstr>Authentication: Symmetric Key</vt:lpstr>
      <vt:lpstr>Authentication with Symmetric Key</vt:lpstr>
      <vt:lpstr>Mutual Authentication?</vt:lpstr>
      <vt:lpstr>Mutual Authentication</vt:lpstr>
      <vt:lpstr>Mutual Authentication</vt:lpstr>
      <vt:lpstr>Mutual Authentication Attack</vt:lpstr>
      <vt:lpstr>Mutual Authentication</vt:lpstr>
      <vt:lpstr>Symmetric Key Mutual Authentication</vt:lpstr>
      <vt:lpstr>Public Key Notation</vt:lpstr>
      <vt:lpstr>Public Key Authentication</vt:lpstr>
      <vt:lpstr>Public Key Authentication</vt:lpstr>
      <vt:lpstr>Public Keys</vt:lpstr>
      <vt:lpstr>Session Key</vt:lpstr>
      <vt:lpstr>Authentication &amp; Session Key</vt:lpstr>
      <vt:lpstr>Public Key Authentication and Session Key</vt:lpstr>
      <vt:lpstr>Public Key Authentication and Session Key</vt:lpstr>
      <vt:lpstr>Public Key Authentication and Session Key</vt:lpstr>
      <vt:lpstr>Perfect Forward Secrecy</vt:lpstr>
      <vt:lpstr>Perfect Forward Secrecy</vt:lpstr>
      <vt:lpstr>Naïve Session Key Protocol</vt:lpstr>
      <vt:lpstr>Perfect Forward Secrecy</vt:lpstr>
      <vt:lpstr>Perfect Forward Secrecy</vt:lpstr>
      <vt:lpstr>Mutual Authentication, Session Key and PFS</vt:lpstr>
      <vt:lpstr>Timestamps</vt:lpstr>
      <vt:lpstr>Public Key Authentication with Timestamp T</vt:lpstr>
      <vt:lpstr>Public Key Authentication with Timestamp T</vt:lpstr>
      <vt:lpstr>Public Key Authentication with Timestamp T</vt:lpstr>
      <vt:lpstr>Public Key Authentication</vt:lpstr>
      <vt:lpstr>Public Key Authentication with Timestamp T</vt:lpstr>
      <vt:lpstr>Authentication and TCP</vt:lpstr>
      <vt:lpstr>TCP-based Authentication</vt:lpstr>
      <vt:lpstr>TCP 3-way Handshake</vt:lpstr>
      <vt:lpstr>TCP Authentication Attack</vt:lpstr>
      <vt:lpstr>TCP Authentication Attack</vt:lpstr>
      <vt:lpstr>TCP Authentication Attack</vt:lpstr>
      <vt:lpstr>Chapter 10:  Real-World Protocols </vt:lpstr>
      <vt:lpstr>Real-World Protocols</vt:lpstr>
      <vt:lpstr>Secure Shell (SSH)</vt:lpstr>
      <vt:lpstr>SSH</vt:lpstr>
      <vt:lpstr>SSH</vt:lpstr>
      <vt:lpstr>Simplified SSH</vt:lpstr>
      <vt:lpstr>MiM Attack on SSH?</vt:lpstr>
      <vt:lpstr>Secure Socket Layer</vt:lpstr>
      <vt:lpstr>Socket layer</vt:lpstr>
      <vt:lpstr>What is SSL?</vt:lpstr>
      <vt:lpstr>Simple SSL-like Protocol</vt:lpstr>
      <vt:lpstr>Simplified SSL Protocol</vt:lpstr>
      <vt:lpstr>SSL Keys</vt:lpstr>
      <vt:lpstr>SSL Authentication</vt:lpstr>
      <vt:lpstr>SSL MiM Attack?</vt:lpstr>
      <vt:lpstr>SSL Sessions vs Connections</vt:lpstr>
      <vt:lpstr>SSL Connection</vt:lpstr>
      <vt:lpstr>SSL vs IPSec</vt:lpstr>
      <vt:lpstr>SSL vs IPSec</vt:lpstr>
      <vt:lpstr>IPSec</vt:lpstr>
      <vt:lpstr>IPSec and SSL</vt:lpstr>
      <vt:lpstr>IPSec and Complexity</vt:lpstr>
      <vt:lpstr>IKE and ESP/AH</vt:lpstr>
      <vt:lpstr>IKE</vt:lpstr>
      <vt:lpstr>IKE</vt:lpstr>
      <vt:lpstr>IKE Phase 1</vt:lpstr>
      <vt:lpstr>IPSec</vt:lpstr>
      <vt:lpstr>IP Review</vt:lpstr>
      <vt:lpstr>IP and TCP</vt:lpstr>
      <vt:lpstr>IPSec Transport Mode</vt:lpstr>
      <vt:lpstr>IPSec: Host-to-Host</vt:lpstr>
      <vt:lpstr>IPSec Tunnel Mode</vt:lpstr>
      <vt:lpstr>IPSec: Firewall-to-Firewall</vt:lpstr>
      <vt:lpstr>Comparison of IPSec Modes</vt:lpstr>
      <vt:lpstr>IPSec Security</vt:lpstr>
      <vt:lpstr>AH vs ESP</vt:lpstr>
      <vt:lpstr>Transport Mode</vt:lpstr>
      <vt:lpstr>Tunnel Mode</vt:lpstr>
      <vt:lpstr>ESP’s NULL Encryption</vt:lpstr>
      <vt:lpstr>Why Does AH Exist? (1)</vt:lpstr>
      <vt:lpstr>Why Does AH Exist? (2)</vt:lpstr>
      <vt:lpstr>Why Does AH Exist? (3)</vt:lpstr>
      <vt:lpstr>Kerberos</vt:lpstr>
      <vt:lpstr>Kerberos</vt:lpstr>
      <vt:lpstr>Motivation for Kerberos</vt:lpstr>
      <vt:lpstr>Kerberos KDC</vt:lpstr>
      <vt:lpstr>Kerberos Tickets</vt:lpstr>
      <vt:lpstr>Kerberized Login</vt:lpstr>
      <vt:lpstr>Kerberized Login</vt:lpstr>
      <vt:lpstr>Alice Requests “Ticket to Bob”</vt:lpstr>
      <vt:lpstr>Alice Uses Ticket to Bob</vt:lpstr>
      <vt:lpstr>Kerberos</vt:lpstr>
      <vt:lpstr>Kerberos Questions</vt:lpstr>
      <vt:lpstr>Kerberos Alternatives</vt:lpstr>
      <vt:lpstr>Kerberos Keys</vt:lpstr>
      <vt:lpstr>GSM (In)Security</vt:lpstr>
      <vt:lpstr>Cell Phones</vt:lpstr>
      <vt:lpstr>GSM System Overview</vt:lpstr>
      <vt:lpstr>GSM System Components</vt:lpstr>
      <vt:lpstr>GSM System Components</vt:lpstr>
      <vt:lpstr>GSM Security Goals</vt:lpstr>
      <vt:lpstr>GSM Security Features</vt:lpstr>
      <vt:lpstr>GSM: Anonymity</vt:lpstr>
      <vt:lpstr>GSM: Authentication</vt:lpstr>
      <vt:lpstr>GSM: Confidentiality</vt:lpstr>
      <vt:lpstr>GSM Security</vt:lpstr>
      <vt:lpstr>GSM Insecurity (1)</vt:lpstr>
      <vt:lpstr>GSM Insecurity (2)</vt:lpstr>
      <vt:lpstr>GSM Insecurity (3)</vt:lpstr>
      <vt:lpstr>GSM Insecurity (4)</vt:lpstr>
      <vt:lpstr>GSM Conclusion</vt:lpstr>
      <vt:lpstr>3GPP: 3rd Generation Partnership Project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creator>Mark Stamp</dc:creator>
  <cp:lastModifiedBy>Ali</cp:lastModifiedBy>
  <cp:revision>1102</cp:revision>
  <cp:lastPrinted>2011-05-18T13:24:01Z</cp:lastPrinted>
  <dcterms:created xsi:type="dcterms:W3CDTF">2012-05-01T14:42:25Z</dcterms:created>
  <dcterms:modified xsi:type="dcterms:W3CDTF">2014-05-09T11:54:14Z</dcterms:modified>
</cp:coreProperties>
</file>