
<file path=[Content_Types].xml><?xml version="1.0" encoding="utf-8"?>
<Types xmlns="http://schemas.openxmlformats.org/package/2006/content-types">
  <Default Extension="bin" ContentType="audio/unknown"/>
  <Default Extension="png" ContentType="image/png"/>
  <Default Extension="pdf" ContentType="application/pd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6"/>
  </p:notesMasterIdLst>
  <p:sldIdLst>
    <p:sldId id="262" r:id="rId2"/>
    <p:sldId id="351" r:id="rId3"/>
    <p:sldId id="256" r:id="rId4"/>
    <p:sldId id="259" r:id="rId5"/>
    <p:sldId id="261" r:id="rId6"/>
    <p:sldId id="275" r:id="rId7"/>
    <p:sldId id="273" r:id="rId8"/>
    <p:sldId id="276" r:id="rId9"/>
    <p:sldId id="277" r:id="rId10"/>
    <p:sldId id="278" r:id="rId11"/>
    <p:sldId id="283" r:id="rId12"/>
    <p:sldId id="284" r:id="rId13"/>
    <p:sldId id="285" r:id="rId14"/>
    <p:sldId id="325" r:id="rId15"/>
    <p:sldId id="287" r:id="rId16"/>
    <p:sldId id="288" r:id="rId17"/>
    <p:sldId id="289" r:id="rId18"/>
    <p:sldId id="445" r:id="rId19"/>
    <p:sldId id="286" r:id="rId20"/>
    <p:sldId id="290" r:id="rId21"/>
    <p:sldId id="401" r:id="rId22"/>
    <p:sldId id="291" r:id="rId23"/>
    <p:sldId id="400" r:id="rId24"/>
    <p:sldId id="381" r:id="rId25"/>
    <p:sldId id="382" r:id="rId26"/>
    <p:sldId id="260" r:id="rId27"/>
    <p:sldId id="268" r:id="rId28"/>
    <p:sldId id="269" r:id="rId29"/>
    <p:sldId id="352" r:id="rId30"/>
    <p:sldId id="447" r:id="rId31"/>
    <p:sldId id="293" r:id="rId32"/>
    <p:sldId id="280" r:id="rId33"/>
    <p:sldId id="264" r:id="rId34"/>
    <p:sldId id="281" r:id="rId35"/>
    <p:sldId id="282" r:id="rId36"/>
    <p:sldId id="443" r:id="rId37"/>
    <p:sldId id="322" r:id="rId38"/>
    <p:sldId id="323" r:id="rId39"/>
    <p:sldId id="324" r:id="rId40"/>
    <p:sldId id="442" r:id="rId41"/>
    <p:sldId id="320" r:id="rId42"/>
    <p:sldId id="266" r:id="rId43"/>
    <p:sldId id="308" r:id="rId44"/>
    <p:sldId id="310" r:id="rId45"/>
    <p:sldId id="309" r:id="rId46"/>
    <p:sldId id="311" r:id="rId47"/>
    <p:sldId id="347" r:id="rId48"/>
    <p:sldId id="340" r:id="rId49"/>
    <p:sldId id="341" r:id="rId50"/>
    <p:sldId id="326" r:id="rId51"/>
    <p:sldId id="327" r:id="rId52"/>
    <p:sldId id="333" r:id="rId53"/>
    <p:sldId id="328" r:id="rId54"/>
    <p:sldId id="329" r:id="rId55"/>
    <p:sldId id="334" r:id="rId56"/>
    <p:sldId id="335" r:id="rId57"/>
    <p:sldId id="344" r:id="rId58"/>
    <p:sldId id="345" r:id="rId59"/>
    <p:sldId id="448" r:id="rId60"/>
    <p:sldId id="450" r:id="rId61"/>
    <p:sldId id="374" r:id="rId62"/>
    <p:sldId id="375" r:id="rId63"/>
    <p:sldId id="331" r:id="rId64"/>
    <p:sldId id="337" r:id="rId65"/>
    <p:sldId id="346" r:id="rId66"/>
    <p:sldId id="348" r:id="rId67"/>
    <p:sldId id="350" r:id="rId68"/>
    <p:sldId id="338" r:id="rId69"/>
    <p:sldId id="339" r:id="rId70"/>
    <p:sldId id="427" r:id="rId71"/>
    <p:sldId id="410" r:id="rId72"/>
    <p:sldId id="430" r:id="rId73"/>
    <p:sldId id="411" r:id="rId74"/>
    <p:sldId id="412" r:id="rId75"/>
    <p:sldId id="413" r:id="rId76"/>
    <p:sldId id="414" r:id="rId77"/>
    <p:sldId id="415" r:id="rId78"/>
    <p:sldId id="416" r:id="rId79"/>
    <p:sldId id="417" r:id="rId80"/>
    <p:sldId id="418" r:id="rId81"/>
    <p:sldId id="419" r:id="rId82"/>
    <p:sldId id="432" r:id="rId83"/>
    <p:sldId id="433" r:id="rId84"/>
    <p:sldId id="420" r:id="rId85"/>
    <p:sldId id="421" r:id="rId86"/>
    <p:sldId id="434" r:id="rId87"/>
    <p:sldId id="435" r:id="rId88"/>
    <p:sldId id="436" r:id="rId89"/>
    <p:sldId id="437" r:id="rId90"/>
    <p:sldId id="438" r:id="rId91"/>
    <p:sldId id="425" r:id="rId92"/>
    <p:sldId id="426" r:id="rId93"/>
    <p:sldId id="439" r:id="rId94"/>
    <p:sldId id="440" r:id="rId9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omic Sans MS" charset="0"/>
        <a:ea typeface="+mn-ea"/>
        <a:cs typeface="+mn-cs"/>
      </a:defRPr>
    </a:lvl1pPr>
    <a:lvl2pPr marL="457200" algn="l" rtl="0" fontAlgn="base">
      <a:spcBef>
        <a:spcPct val="0"/>
      </a:spcBef>
      <a:spcAft>
        <a:spcPct val="0"/>
      </a:spcAft>
      <a:defRPr sz="2400" kern="1200">
        <a:solidFill>
          <a:schemeClr val="tx1"/>
        </a:solidFill>
        <a:latin typeface="Comic Sans MS" charset="0"/>
        <a:ea typeface="+mn-ea"/>
        <a:cs typeface="+mn-cs"/>
      </a:defRPr>
    </a:lvl2pPr>
    <a:lvl3pPr marL="914400" algn="l" rtl="0" fontAlgn="base">
      <a:spcBef>
        <a:spcPct val="0"/>
      </a:spcBef>
      <a:spcAft>
        <a:spcPct val="0"/>
      </a:spcAft>
      <a:defRPr sz="2400" kern="1200">
        <a:solidFill>
          <a:schemeClr val="tx1"/>
        </a:solidFill>
        <a:latin typeface="Comic Sans MS" charset="0"/>
        <a:ea typeface="+mn-ea"/>
        <a:cs typeface="+mn-cs"/>
      </a:defRPr>
    </a:lvl3pPr>
    <a:lvl4pPr marL="1371600" algn="l" rtl="0" fontAlgn="base">
      <a:spcBef>
        <a:spcPct val="0"/>
      </a:spcBef>
      <a:spcAft>
        <a:spcPct val="0"/>
      </a:spcAft>
      <a:defRPr sz="2400" kern="1200">
        <a:solidFill>
          <a:schemeClr val="tx1"/>
        </a:solidFill>
        <a:latin typeface="Comic Sans MS" charset="0"/>
        <a:ea typeface="+mn-ea"/>
        <a:cs typeface="+mn-cs"/>
      </a:defRPr>
    </a:lvl4pPr>
    <a:lvl5pPr marL="1828800" algn="l" rtl="0" fontAlgn="base">
      <a:spcBef>
        <a:spcPct val="0"/>
      </a:spcBef>
      <a:spcAft>
        <a:spcPct val="0"/>
      </a:spcAft>
      <a:defRPr sz="2400" kern="1200">
        <a:solidFill>
          <a:schemeClr val="tx1"/>
        </a:solidFill>
        <a:latin typeface="Comic Sans MS" charset="0"/>
        <a:ea typeface="+mn-ea"/>
        <a:cs typeface="+mn-cs"/>
      </a:defRPr>
    </a:lvl5pPr>
    <a:lvl6pPr marL="2286000" algn="l" defTabSz="457200" rtl="0" eaLnBrk="1" latinLnBrk="0" hangingPunct="1">
      <a:defRPr sz="2400" kern="1200">
        <a:solidFill>
          <a:schemeClr val="tx1"/>
        </a:solidFill>
        <a:latin typeface="Comic Sans MS" charset="0"/>
        <a:ea typeface="+mn-ea"/>
        <a:cs typeface="+mn-cs"/>
      </a:defRPr>
    </a:lvl6pPr>
    <a:lvl7pPr marL="2743200" algn="l" defTabSz="457200" rtl="0" eaLnBrk="1" latinLnBrk="0" hangingPunct="1">
      <a:defRPr sz="2400" kern="1200">
        <a:solidFill>
          <a:schemeClr val="tx1"/>
        </a:solidFill>
        <a:latin typeface="Comic Sans MS" charset="0"/>
        <a:ea typeface="+mn-ea"/>
        <a:cs typeface="+mn-cs"/>
      </a:defRPr>
    </a:lvl7pPr>
    <a:lvl8pPr marL="3200400" algn="l" defTabSz="457200" rtl="0" eaLnBrk="1" latinLnBrk="0" hangingPunct="1">
      <a:defRPr sz="2400" kern="1200">
        <a:solidFill>
          <a:schemeClr val="tx1"/>
        </a:solidFill>
        <a:latin typeface="Comic Sans MS" charset="0"/>
        <a:ea typeface="+mn-ea"/>
        <a:cs typeface="+mn-cs"/>
      </a:defRPr>
    </a:lvl8pPr>
    <a:lvl9pPr marL="3657600" algn="l" defTabSz="457200" rtl="0" eaLnBrk="1" latinLnBrk="0" hangingPunct="1">
      <a:defRPr sz="2400" kern="1200">
        <a:solidFill>
          <a:schemeClr val="tx1"/>
        </a:solidFill>
        <a:latin typeface="Comic Sans M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712"/>
    <a:srgbClr val="1320EE"/>
    <a:srgbClr val="40FF0E"/>
    <a:srgbClr val="FFFFFF"/>
    <a:srgbClr val="FF0000"/>
    <a:srgbClr val="B73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897" autoAdjust="0"/>
  </p:normalViewPr>
  <p:slideViewPr>
    <p:cSldViewPr>
      <p:cViewPr varScale="1">
        <p:scale>
          <a:sx n="47" d="100"/>
          <a:sy n="47" d="100"/>
        </p:scale>
        <p:origin x="-4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F1A2A85-B6CC-DA44-96F0-95DB1BDA0F38}" type="slidenum">
              <a:rPr lang="en-US"/>
              <a:pPr>
                <a:defRPr/>
              </a:pPr>
              <a:t>‹#›</a:t>
            </a:fld>
            <a:endParaRPr lang="en-US"/>
          </a:p>
        </p:txBody>
      </p:sp>
    </p:spTree>
    <p:extLst>
      <p:ext uri="{BB962C8B-B14F-4D97-AF65-F5344CB8AC3E}">
        <p14:creationId xmlns:p14="http://schemas.microsoft.com/office/powerpoint/2010/main" val="15681509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mic Sans M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02D4929-5418-3E4E-A386-6F49E2673B30}" type="slidenum">
              <a:rPr lang="en-US"/>
              <a:pPr/>
              <a:t>19</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a:t>Picture would be useful 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01D8FC0-8585-C34B-B492-5B91F3EE31D5}" type="slidenum">
              <a:rPr lang="en-US"/>
              <a:pPr/>
              <a:t>20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Calculation for salted case:</a:t>
            </a:r>
          </a:p>
          <a:p>
            <a:pPr eaLnBrk="1" hangingPunct="1"/>
            <a:endParaRPr lang="en-US" dirty="0"/>
          </a:p>
          <a:p>
            <a:pPr eaLnBrk="1" hangingPunct="1"/>
            <a:r>
              <a:rPr lang="en-US" dirty="0"/>
              <a:t>Number the passwords in file, pwd1, pwd2, …,pwd1024</a:t>
            </a:r>
          </a:p>
          <a:p>
            <a:pPr eaLnBrk="1" hangingPunct="1"/>
            <a:r>
              <a:rPr lang="en-US" dirty="0"/>
              <a:t>Consider checking each </a:t>
            </a:r>
            <a:r>
              <a:rPr lang="en-US" dirty="0" err="1"/>
              <a:t>pwd</a:t>
            </a:r>
            <a:r>
              <a:rPr lang="en-US" dirty="0"/>
              <a:t> in turn. The probability pwd1 is in the dictionary is 1/4 and, if so, expected work (no. of hashes) is 2^19. If pwd1 is not in dictionary but pwd2 is, we do 2^20 hashes (for pwd1) plus an expected 2^19 hashes for pwd2 and so on. We find the expected work factor is</a:t>
            </a:r>
          </a:p>
          <a:p>
            <a:pPr eaLnBrk="1" hangingPunct="1"/>
            <a:endParaRPr lang="en-US" dirty="0"/>
          </a:p>
          <a:p>
            <a:pPr eaLnBrk="1" hangingPunct="1"/>
            <a:r>
              <a:rPr lang="en-US" dirty="0"/>
              <a:t>(1/4)*(2^19) + (3/4)*((1/4)*(2^20+2^19) + (3/4)*((1/4)*(2*2^20+2^19)+…+(3/4)((1/4)(1023*2^20+2^19)))…) &lt; 2^22</a:t>
            </a:r>
          </a:p>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Comic Sans MS" charset="0"/>
                <a:ea typeface="ＭＳ Ｐゴシック" charset="-128"/>
                <a:cs typeface="ＭＳ Ｐゴシック" charset="-128"/>
              </a:rPr>
              <a:t>argument</a:t>
            </a:r>
            <a:endParaRPr lang="en-US" dirty="0"/>
          </a:p>
        </p:txBody>
      </p:sp>
      <p:sp>
        <p:nvSpPr>
          <p:cNvPr id="4" name="Slide Number Placeholder 3"/>
          <p:cNvSpPr>
            <a:spLocks noGrp="1"/>
          </p:cNvSpPr>
          <p:nvPr>
            <p:ph type="sldNum" sz="quarter" idx="10"/>
          </p:nvPr>
        </p:nvSpPr>
        <p:spPr/>
        <p:txBody>
          <a:bodyPr/>
          <a:lstStyle/>
          <a:p>
            <a:pPr>
              <a:defRPr/>
            </a:pPr>
            <a:fld id="{4F1A2A85-B6CC-DA44-96F0-95DB1BDA0F38}" type="slidenum">
              <a:rPr lang="en-US" smtClean="0"/>
              <a:pPr>
                <a:defRPr/>
              </a:pPr>
              <a:t>27</a:t>
            </a:fld>
            <a:endParaRPr lang="en-US"/>
          </a:p>
        </p:txBody>
      </p:sp>
    </p:spTree>
    <p:extLst>
      <p:ext uri="{BB962C8B-B14F-4D97-AF65-F5344CB8AC3E}">
        <p14:creationId xmlns:p14="http://schemas.microsoft.com/office/powerpoint/2010/main" val="1277270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Comic Sans MS" charset="0"/>
                <a:ea typeface="ＭＳ Ｐゴシック" charset="-128"/>
                <a:cs typeface="ＭＳ Ｐゴシック" charset="-128"/>
              </a:rPr>
              <a:t>with capabilities, the association</a:t>
            </a:r>
          </a:p>
          <a:p>
            <a:r>
              <a:rPr lang="en-US" sz="1200" b="0" i="0" u="none" strike="noStrike" kern="1200" baseline="0" dirty="0" smtClean="0">
                <a:solidFill>
                  <a:schemeClr val="tx1"/>
                </a:solidFill>
                <a:latin typeface="Comic Sans MS" charset="0"/>
                <a:ea typeface="ＭＳ Ｐゴシック" charset="-128"/>
                <a:cs typeface="ＭＳ Ｐゴシック" charset="-128"/>
              </a:rPr>
              <a:t>between users and files is built into the system, while for an ACL-based</a:t>
            </a:r>
          </a:p>
          <a:p>
            <a:r>
              <a:rPr lang="en-US" sz="1200" b="0" i="0" u="none" strike="noStrike" kern="1200" baseline="0" dirty="0" smtClean="0">
                <a:solidFill>
                  <a:schemeClr val="tx1"/>
                </a:solidFill>
                <a:latin typeface="Comic Sans MS" charset="0"/>
                <a:ea typeface="ＭＳ Ｐゴシック" charset="-128"/>
                <a:cs typeface="ＭＳ Ｐゴシック" charset="-128"/>
              </a:rPr>
              <a:t>system, a separate method for associating users to files is required. This</a:t>
            </a:r>
          </a:p>
          <a:p>
            <a:r>
              <a:rPr lang="en-US" sz="1200" b="0" i="0" u="none" strike="noStrike" kern="1200" baseline="0" dirty="0" smtClean="0">
                <a:solidFill>
                  <a:schemeClr val="tx1"/>
                </a:solidFill>
                <a:latin typeface="Comic Sans MS" charset="0"/>
                <a:ea typeface="ＭＳ Ｐゴシック" charset="-128"/>
                <a:cs typeface="ＭＳ Ｐゴシック" charset="-128"/>
              </a:rPr>
              <a:t>illustrates one of the inherent advantages of capabilities. In fact, capabilities</a:t>
            </a:r>
          </a:p>
          <a:p>
            <a:r>
              <a:rPr lang="en-US" sz="1200" b="0" i="0" u="none" strike="noStrike" kern="1200" baseline="0" dirty="0" smtClean="0">
                <a:solidFill>
                  <a:schemeClr val="tx1"/>
                </a:solidFill>
                <a:latin typeface="Comic Sans MS" charset="0"/>
                <a:ea typeface="ＭＳ Ｐゴシック" charset="-128"/>
                <a:cs typeface="ＭＳ Ｐゴシック" charset="-128"/>
              </a:rPr>
              <a:t>have several security advantages over ACLs and, for this reason, C-lists are</a:t>
            </a:r>
          </a:p>
          <a:p>
            <a:r>
              <a:rPr lang="en-US" sz="1200" b="0" i="0" u="none" strike="noStrike" kern="1200" baseline="0" dirty="0" smtClean="0">
                <a:solidFill>
                  <a:schemeClr val="tx1"/>
                </a:solidFill>
                <a:latin typeface="Comic Sans MS" charset="0"/>
                <a:ea typeface="ＭＳ Ｐゴシック" charset="-128"/>
                <a:cs typeface="ＭＳ Ｐゴシック" charset="-128"/>
              </a:rPr>
              <a:t>much beloved within the academic research community [206]. In the next</a:t>
            </a:r>
          </a:p>
          <a:p>
            <a:r>
              <a:rPr lang="en-US" sz="1200" b="0" i="0" u="none" strike="noStrike" kern="1200" baseline="0" dirty="0" smtClean="0">
                <a:solidFill>
                  <a:schemeClr val="tx1"/>
                </a:solidFill>
                <a:latin typeface="Comic Sans MS" charset="0"/>
                <a:ea typeface="ＭＳ Ｐゴシック" charset="-128"/>
                <a:cs typeface="ＭＳ Ｐゴシック" charset="-128"/>
              </a:rPr>
              <a:t>section, we discuss one potential security advantage of capabilities over ACLs.</a:t>
            </a:r>
          </a:p>
          <a:p>
            <a:r>
              <a:rPr lang="en-US" sz="1200" b="0" i="0" u="none" strike="noStrike" kern="1200" baseline="0" dirty="0" smtClean="0">
                <a:solidFill>
                  <a:schemeClr val="tx1"/>
                </a:solidFill>
                <a:latin typeface="Comic Sans MS" charset="0"/>
                <a:ea typeface="ＭＳ Ｐゴシック" charset="-128"/>
                <a:cs typeface="ＭＳ Ｐゴシック" charset="-128"/>
              </a:rPr>
              <a:t>Then we move on to the topic of multilevel security</a:t>
            </a:r>
            <a:endParaRPr lang="en-US" dirty="0"/>
          </a:p>
        </p:txBody>
      </p:sp>
      <p:sp>
        <p:nvSpPr>
          <p:cNvPr id="4" name="Slide Number Placeholder 3"/>
          <p:cNvSpPr>
            <a:spLocks noGrp="1"/>
          </p:cNvSpPr>
          <p:nvPr>
            <p:ph type="sldNum" sz="quarter" idx="10"/>
          </p:nvPr>
        </p:nvSpPr>
        <p:spPr/>
        <p:txBody>
          <a:bodyPr/>
          <a:lstStyle/>
          <a:p>
            <a:pPr>
              <a:defRPr/>
            </a:pPr>
            <a:fld id="{4F1A2A85-B6CC-DA44-96F0-95DB1BDA0F38}" type="slidenum">
              <a:rPr lang="en-US" smtClean="0"/>
              <a:pPr>
                <a:defRPr/>
              </a:pPr>
              <a:t>36</a:t>
            </a:fld>
            <a:endParaRPr lang="en-US"/>
          </a:p>
        </p:txBody>
      </p:sp>
    </p:spTree>
    <p:extLst>
      <p:ext uri="{BB962C8B-B14F-4D97-AF65-F5344CB8AC3E}">
        <p14:creationId xmlns:p14="http://schemas.microsoft.com/office/powerpoint/2010/main" val="1134750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Comic Sans MS" charset="0"/>
                <a:ea typeface="ＭＳ Ｐゴシック" charset="-128"/>
                <a:cs typeface="ＭＳ Ｐゴシック" charset="-128"/>
              </a:rPr>
              <a:t>With ACLs, it's more difficult (but not impossible) to avoid the confused</a:t>
            </a:r>
          </a:p>
          <a:p>
            <a:r>
              <a:rPr lang="en-US" sz="1200" b="0" i="0" u="none" strike="noStrike" kern="1200" baseline="0" dirty="0" smtClean="0">
                <a:solidFill>
                  <a:schemeClr val="tx1"/>
                </a:solidFill>
                <a:latin typeface="Comic Sans MS" charset="0"/>
                <a:ea typeface="ＭＳ Ｐゴシック" charset="-128"/>
                <a:cs typeface="ＭＳ Ｐゴシック" charset="-128"/>
              </a:rPr>
              <a:t>deputy. In contrast, with capabilities it's relatively easy to prevent this</a:t>
            </a:r>
          </a:p>
          <a:p>
            <a:r>
              <a:rPr lang="en-US" sz="1200" b="0" i="0" u="none" strike="noStrike" kern="1200" baseline="0" dirty="0" smtClean="0">
                <a:solidFill>
                  <a:schemeClr val="tx1"/>
                </a:solidFill>
                <a:latin typeface="Comic Sans MS" charset="0"/>
                <a:ea typeface="ＭＳ Ｐゴシック" charset="-128"/>
                <a:cs typeface="ＭＳ Ｐゴシック" charset="-128"/>
              </a:rPr>
              <a:t>problem, since capabilities are easily delegated, while ACLs are not. In a</a:t>
            </a:r>
          </a:p>
          <a:p>
            <a:r>
              <a:rPr lang="en-US" sz="1200" b="0" i="0" u="none" strike="noStrike" kern="1200" baseline="0" dirty="0" smtClean="0">
                <a:solidFill>
                  <a:schemeClr val="tx1"/>
                </a:solidFill>
                <a:latin typeface="Comic Sans MS" charset="0"/>
                <a:ea typeface="ＭＳ Ｐゴシック" charset="-128"/>
                <a:cs typeface="ＭＳ Ｐゴシック" charset="-128"/>
              </a:rPr>
              <a:t>capabilities-based system, when Alice invokes the compiler, she can simply</a:t>
            </a:r>
          </a:p>
          <a:p>
            <a:r>
              <a:rPr lang="en-US" sz="1200" b="0" i="0" u="none" strike="noStrike" kern="1200" baseline="0" dirty="0" smtClean="0">
                <a:solidFill>
                  <a:schemeClr val="tx1"/>
                </a:solidFill>
                <a:latin typeface="Comic Sans MS" charset="0"/>
                <a:ea typeface="ＭＳ Ｐゴシック" charset="-128"/>
                <a:cs typeface="ＭＳ Ｐゴシック" charset="-128"/>
              </a:rPr>
              <a:t>give her C-list to the compiler. The compiler then consults Alice's C-list when</a:t>
            </a:r>
          </a:p>
          <a:p>
            <a:r>
              <a:rPr lang="en-US" sz="1200" b="0" i="0" u="none" strike="noStrike" kern="1200" baseline="0" dirty="0" smtClean="0">
                <a:solidFill>
                  <a:schemeClr val="tx1"/>
                </a:solidFill>
                <a:latin typeface="Comic Sans MS" charset="0"/>
                <a:ea typeface="ＭＳ Ｐゴシック" charset="-128"/>
                <a:cs typeface="ＭＳ Ｐゴシック" charset="-128"/>
              </a:rPr>
              <a:t>checking privileges before attempting to create the debug file. Since Alice does</a:t>
            </a:r>
          </a:p>
          <a:p>
            <a:r>
              <a:rPr lang="en-US" sz="1200" b="0" i="0" u="none" strike="noStrike" kern="1200" baseline="0" dirty="0" smtClean="0">
                <a:solidFill>
                  <a:schemeClr val="tx1"/>
                </a:solidFill>
                <a:latin typeface="Comic Sans MS" charset="0"/>
                <a:ea typeface="ＭＳ Ｐゴシック" charset="-128"/>
                <a:cs typeface="ＭＳ Ｐゴシック" charset="-128"/>
              </a:rPr>
              <a:t>not have the privilege to overwrite BILL, the situation in Figure 8.2 can be</a:t>
            </a:r>
          </a:p>
          <a:p>
            <a:r>
              <a:rPr lang="en-US" sz="1200" b="0" i="0" u="none" strike="noStrike" kern="1200" baseline="0" dirty="0" smtClean="0">
                <a:solidFill>
                  <a:schemeClr val="tx1"/>
                </a:solidFill>
                <a:latin typeface="Comic Sans MS" charset="0"/>
                <a:ea typeface="ＭＳ Ｐゴシック" charset="-128"/>
                <a:cs typeface="ＭＳ Ｐゴシック" charset="-128"/>
              </a:rPr>
              <a:t>avoided.</a:t>
            </a:r>
            <a:endParaRPr lang="en-US" dirty="0"/>
          </a:p>
        </p:txBody>
      </p:sp>
      <p:sp>
        <p:nvSpPr>
          <p:cNvPr id="4" name="Slide Number Placeholder 3"/>
          <p:cNvSpPr>
            <a:spLocks noGrp="1"/>
          </p:cNvSpPr>
          <p:nvPr>
            <p:ph type="sldNum" sz="quarter" idx="10"/>
          </p:nvPr>
        </p:nvSpPr>
        <p:spPr/>
        <p:txBody>
          <a:bodyPr/>
          <a:lstStyle/>
          <a:p>
            <a:pPr>
              <a:defRPr/>
            </a:pPr>
            <a:fld id="{4F1A2A85-B6CC-DA44-96F0-95DB1BDA0F38}" type="slidenum">
              <a:rPr lang="en-US" smtClean="0"/>
              <a:pPr>
                <a:defRPr/>
              </a:pPr>
              <a:t>39</a:t>
            </a:fld>
            <a:endParaRPr lang="en-US"/>
          </a:p>
        </p:txBody>
      </p:sp>
    </p:spTree>
    <p:extLst>
      <p:ext uri="{BB962C8B-B14F-4D97-AF65-F5344CB8AC3E}">
        <p14:creationId xmlns:p14="http://schemas.microsoft.com/office/powerpoint/2010/main" val="245473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Comic Sans MS" charset="0"/>
                <a:ea typeface="ＭＳ Ｐゴシック" charset="-128"/>
                <a:cs typeface="ＭＳ Ｐゴシック" charset="-128"/>
              </a:rPr>
              <a:t>A comparison of the relative advantages of ACLs and capabilities is instructive.</a:t>
            </a:r>
          </a:p>
          <a:p>
            <a:r>
              <a:rPr lang="en-US" sz="1200" b="0" i="0" u="none" strike="noStrike" kern="1200" baseline="0" dirty="0" smtClean="0">
                <a:solidFill>
                  <a:schemeClr val="tx1"/>
                </a:solidFill>
                <a:latin typeface="Comic Sans MS" charset="0"/>
                <a:ea typeface="ＭＳ Ｐゴシック" charset="-128"/>
                <a:cs typeface="ＭＳ Ｐゴシック" charset="-128"/>
              </a:rPr>
              <a:t>ACLs are preferable when users manage their own files and when</a:t>
            </a:r>
          </a:p>
          <a:p>
            <a:r>
              <a:rPr lang="en-US" sz="1200" b="0" i="0" u="none" strike="noStrike" kern="1200" baseline="0" dirty="0" smtClean="0">
                <a:solidFill>
                  <a:schemeClr val="tx1"/>
                </a:solidFill>
                <a:latin typeface="Comic Sans MS" charset="0"/>
                <a:ea typeface="ＭＳ Ｐゴシック" charset="-128"/>
                <a:cs typeface="ＭＳ Ｐゴシック" charset="-128"/>
              </a:rPr>
              <a:t>protection is data oriented. With ACLs, it's also easy to change rights to a</a:t>
            </a:r>
          </a:p>
          <a:p>
            <a:r>
              <a:rPr lang="en-US" sz="1200" b="0" i="0" u="none" strike="noStrike" kern="1200" baseline="0" dirty="0" smtClean="0">
                <a:solidFill>
                  <a:schemeClr val="tx1"/>
                </a:solidFill>
                <a:latin typeface="Comic Sans MS" charset="0"/>
                <a:ea typeface="ＭＳ Ｐゴシック" charset="-128"/>
                <a:cs typeface="ＭＳ Ｐゴシック" charset="-128"/>
              </a:rPr>
              <a:t>particular resource. On the other hand, with capabilities it's easy to delegate</a:t>
            </a:r>
          </a:p>
          <a:p>
            <a:r>
              <a:rPr lang="en-US" sz="1200" b="0" i="0" u="none" strike="noStrike" kern="1200" baseline="0" dirty="0" smtClean="0">
                <a:solidFill>
                  <a:schemeClr val="tx1"/>
                </a:solidFill>
                <a:latin typeface="Comic Sans MS" charset="0"/>
                <a:ea typeface="ＭＳ Ｐゴシック" charset="-128"/>
                <a:cs typeface="ＭＳ Ｐゴシック" charset="-128"/>
              </a:rPr>
              <a:t>(and sub-delegate and sub-sub-delegate, and so on), and it's easier to add or</a:t>
            </a:r>
          </a:p>
          <a:p>
            <a:r>
              <a:rPr lang="en-US" sz="1200" b="0" i="0" u="none" strike="noStrike" kern="1200" baseline="0" dirty="0" smtClean="0">
                <a:solidFill>
                  <a:schemeClr val="tx1"/>
                </a:solidFill>
                <a:latin typeface="Comic Sans MS" charset="0"/>
                <a:ea typeface="ＭＳ Ｐゴシック" charset="-128"/>
                <a:cs typeface="ＭＳ Ｐゴシック" charset="-128"/>
              </a:rPr>
              <a:t>delete users. Due to the ability to delegate, it's easy to avoid the confused</a:t>
            </a:r>
          </a:p>
          <a:p>
            <a:r>
              <a:rPr lang="en-US" sz="1200" b="0" i="0" u="none" strike="noStrike" kern="1200" baseline="0" dirty="0" smtClean="0">
                <a:solidFill>
                  <a:schemeClr val="tx1"/>
                </a:solidFill>
                <a:latin typeface="Comic Sans MS" charset="0"/>
                <a:ea typeface="ＭＳ Ｐゴシック" charset="-128"/>
                <a:cs typeface="ＭＳ Ｐゴシック" charset="-128"/>
              </a:rPr>
              <a:t>deputy when using capabilities. However, capabilities are more complex to</a:t>
            </a:r>
          </a:p>
          <a:p>
            <a:r>
              <a:rPr lang="en-US" sz="1200" b="0" i="0" u="none" strike="noStrike" kern="1200" baseline="0" dirty="0" smtClean="0">
                <a:solidFill>
                  <a:schemeClr val="tx1"/>
                </a:solidFill>
                <a:latin typeface="Comic Sans MS" charset="0"/>
                <a:ea typeface="ＭＳ Ｐゴシック" charset="-128"/>
                <a:cs typeface="ＭＳ Ｐゴシック" charset="-128"/>
              </a:rPr>
              <a:t>implement and they have somewhat higher overhead—although it may not</a:t>
            </a:r>
          </a:p>
          <a:p>
            <a:r>
              <a:rPr lang="en-US" sz="1200" b="0" i="0" u="none" strike="noStrike" kern="1200" baseline="0" dirty="0" smtClean="0">
                <a:solidFill>
                  <a:schemeClr val="tx1"/>
                </a:solidFill>
                <a:latin typeface="Comic Sans MS" charset="0"/>
                <a:ea typeface="ＭＳ Ｐゴシック" charset="-128"/>
                <a:cs typeface="ＭＳ Ｐゴシック" charset="-128"/>
              </a:rPr>
              <a:t>be obvious, many of the difficult issues inherent in distributed systems arise</a:t>
            </a:r>
          </a:p>
          <a:p>
            <a:r>
              <a:rPr lang="en-US" sz="1200" b="0" i="0" u="none" strike="noStrike" kern="1200" baseline="0" dirty="0" smtClean="0">
                <a:solidFill>
                  <a:schemeClr val="tx1"/>
                </a:solidFill>
                <a:latin typeface="Comic Sans MS" charset="0"/>
                <a:ea typeface="ＭＳ Ｐゴシック" charset="-128"/>
                <a:cs typeface="ＭＳ Ｐゴシック" charset="-128"/>
              </a:rPr>
              <a:t>in the context of capabilities. For these reasons, ACLs are used in practice</a:t>
            </a:r>
          </a:p>
          <a:p>
            <a:r>
              <a:rPr lang="en-US" sz="1200" b="0" i="0" u="none" strike="noStrike" kern="1200" baseline="0" dirty="0" smtClean="0">
                <a:solidFill>
                  <a:schemeClr val="tx1"/>
                </a:solidFill>
                <a:latin typeface="Comic Sans MS" charset="0"/>
                <a:ea typeface="ＭＳ Ｐゴシック" charset="-128"/>
                <a:cs typeface="ＭＳ Ｐゴシック" charset="-128"/>
              </a:rPr>
              <a:t>far more often than capabilities.</a:t>
            </a:r>
            <a:endParaRPr lang="en-US" dirty="0"/>
          </a:p>
        </p:txBody>
      </p:sp>
      <p:sp>
        <p:nvSpPr>
          <p:cNvPr id="4" name="Slide Number Placeholder 3"/>
          <p:cNvSpPr>
            <a:spLocks noGrp="1"/>
          </p:cNvSpPr>
          <p:nvPr>
            <p:ph type="sldNum" sz="quarter" idx="10"/>
          </p:nvPr>
        </p:nvSpPr>
        <p:spPr/>
        <p:txBody>
          <a:bodyPr/>
          <a:lstStyle/>
          <a:p>
            <a:pPr>
              <a:defRPr/>
            </a:pPr>
            <a:fld id="{4F1A2A85-B6CC-DA44-96F0-95DB1BDA0F38}" type="slidenum">
              <a:rPr lang="en-US" smtClean="0"/>
              <a:pPr>
                <a:defRPr/>
              </a:pPr>
              <a:t>40</a:t>
            </a:fld>
            <a:endParaRPr lang="en-US"/>
          </a:p>
        </p:txBody>
      </p:sp>
    </p:spTree>
    <p:extLst>
      <p:ext uri="{BB962C8B-B14F-4D97-AF65-F5344CB8AC3E}">
        <p14:creationId xmlns:p14="http://schemas.microsoft.com/office/powerpoint/2010/main" val="1189447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Comic Sans MS" charset="0"/>
                <a:ea typeface="ＭＳ Ｐゴシック" charset="-128"/>
                <a:cs typeface="ＭＳ Ｐゴシック" charset="-128"/>
              </a:rPr>
              <a:t>The U.S. Department of Defense, or </a:t>
            </a:r>
            <a:r>
              <a:rPr lang="en-US" sz="1200" b="0" i="0" u="none" strike="noStrike" kern="1200" baseline="0" dirty="0" err="1" smtClean="0">
                <a:solidFill>
                  <a:schemeClr val="tx1"/>
                </a:solidFill>
                <a:latin typeface="Comic Sans MS" charset="0"/>
                <a:ea typeface="ＭＳ Ｐゴシック" charset="-128"/>
                <a:cs typeface="ＭＳ Ｐゴシック" charset="-128"/>
              </a:rPr>
              <a:t>DoD</a:t>
            </a:r>
            <a:r>
              <a:rPr lang="en-US" sz="1200" b="0" i="0" u="none" strike="noStrike" kern="1200" baseline="0" dirty="0" smtClean="0">
                <a:solidFill>
                  <a:schemeClr val="tx1"/>
                </a:solidFill>
                <a:latin typeface="Comic Sans MS" charset="0"/>
                <a:ea typeface="ＭＳ Ｐゴシック" charset="-128"/>
                <a:cs typeface="ＭＳ Ｐゴシック" charset="-128"/>
              </a:rPr>
              <a:t>,</a:t>
            </a:r>
            <a:endParaRPr lang="en-US" dirty="0"/>
          </a:p>
        </p:txBody>
      </p:sp>
      <p:sp>
        <p:nvSpPr>
          <p:cNvPr id="4" name="Slide Number Placeholder 3"/>
          <p:cNvSpPr>
            <a:spLocks noGrp="1"/>
          </p:cNvSpPr>
          <p:nvPr>
            <p:ph type="sldNum" sz="quarter" idx="10"/>
          </p:nvPr>
        </p:nvSpPr>
        <p:spPr/>
        <p:txBody>
          <a:bodyPr/>
          <a:lstStyle/>
          <a:p>
            <a:pPr>
              <a:defRPr/>
            </a:pPr>
            <a:fld id="{4F1A2A85-B6CC-DA44-96F0-95DB1BDA0F38}" type="slidenum">
              <a:rPr lang="en-US" smtClean="0"/>
              <a:pPr>
                <a:defRPr/>
              </a:pPr>
              <a:t>46</a:t>
            </a:fld>
            <a:endParaRPr lang="en-US"/>
          </a:p>
        </p:txBody>
      </p:sp>
    </p:spTree>
    <p:extLst>
      <p:ext uri="{BB962C8B-B14F-4D97-AF65-F5344CB8AC3E}">
        <p14:creationId xmlns:p14="http://schemas.microsoft.com/office/powerpoint/2010/main" val="333977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696A2577-7E47-6D43-B9C5-B6BE4D0CE347}"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8F623A42-C162-4242-9B8E-7DF443DFC1B5}"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139534AE-BAA8-6240-ADB3-E2618FF98326}"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C20D8DFE-4F81-B54F-8DE4-394E9A60B123}"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84269C2E-66AB-F646-B567-C7239C3B31AB}"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8FED1F54-EF01-1240-9E24-FBB82BDFA2AC}"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1533AD71-4F76-A346-9934-CA10A6135985}"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D8DDB50C-6750-8E45-9E57-039BA300DDE3}"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F84BD759-BAFB-9946-804F-DBB28E3C14EF}"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30C5F8FF-4FA6-C044-B3E8-973FF9FF3902}" type="slidenum">
              <a:rPr lang="en-US">
                <a:latin typeface="Times New Roman" charset="0"/>
              </a:rPr>
              <a:pPr>
                <a:defRPr/>
              </a:pPr>
              <a:t>‹#›</a:t>
            </a:fld>
            <a:endParaRPr lang="en-US">
              <a:latin typeface="Times New Roman"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 Part 2 </a:t>
            </a:r>
            <a:r>
              <a:rPr lang="en-US">
                <a:sym typeface="Symbol" charset="2"/>
              </a:rPr>
              <a:t></a:t>
            </a:r>
            <a:r>
              <a:rPr lang="en-US"/>
              <a:t> Access Control                                                                                                  </a:t>
            </a:r>
            <a:fld id="{2F83DC3A-2173-414F-B9AE-84582AB85D98}" type="slidenum">
              <a:rPr lang="en-US">
                <a:latin typeface="Times New Roman" charset="0"/>
              </a:rPr>
              <a:pPr>
                <a:defRPr/>
              </a:pPr>
              <a:t>‹#›</a:t>
            </a:fld>
            <a:endParaRPr lang="en-US">
              <a:latin typeface="Times New Roman"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828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85800" y="6248400"/>
            <a:ext cx="7848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t> Part 2 </a:t>
            </a:r>
            <a:r>
              <a:rPr lang="en-US">
                <a:sym typeface="Symbol" charset="2"/>
              </a:rPr>
              <a:t></a:t>
            </a:r>
            <a:r>
              <a:rPr lang="en-US"/>
              <a:t> Access Control                                                                                                  </a:t>
            </a:r>
            <a:fld id="{E63A15F3-2106-974D-915F-FDBD551DE9EA}" type="slidenum">
              <a:rPr lang="en-US">
                <a:latin typeface="Times New Roman" charset="0"/>
              </a:rPr>
              <a:pPr>
                <a:defRPr/>
              </a:pPr>
              <a:t>‹#›</a:t>
            </a:fld>
            <a:endParaRPr lang="en-US">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accent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2pPr>
      <a:lvl3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3pPr>
      <a:lvl4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4pPr>
      <a:lvl5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5pPr>
      <a:lvl6pPr marL="457200" algn="ctr" rtl="0" fontAlgn="base">
        <a:spcBef>
          <a:spcPct val="0"/>
        </a:spcBef>
        <a:spcAft>
          <a:spcPct val="0"/>
        </a:spcAft>
        <a:defRPr sz="4400">
          <a:solidFill>
            <a:schemeClr val="accent2"/>
          </a:solidFill>
          <a:latin typeface="Comic Sans MS" charset="0"/>
        </a:defRPr>
      </a:lvl6pPr>
      <a:lvl7pPr marL="914400" algn="ctr" rtl="0" fontAlgn="base">
        <a:spcBef>
          <a:spcPct val="0"/>
        </a:spcBef>
        <a:spcAft>
          <a:spcPct val="0"/>
        </a:spcAft>
        <a:defRPr sz="4400">
          <a:solidFill>
            <a:schemeClr val="accent2"/>
          </a:solidFill>
          <a:latin typeface="Comic Sans MS" charset="0"/>
        </a:defRPr>
      </a:lvl7pPr>
      <a:lvl8pPr marL="1371600" algn="ctr" rtl="0" fontAlgn="base">
        <a:spcBef>
          <a:spcPct val="0"/>
        </a:spcBef>
        <a:spcAft>
          <a:spcPct val="0"/>
        </a:spcAft>
        <a:defRPr sz="4400">
          <a:solidFill>
            <a:schemeClr val="accent2"/>
          </a:solidFill>
          <a:latin typeface="Comic Sans MS" charset="0"/>
        </a:defRPr>
      </a:lvl8pPr>
      <a:lvl9pPr marL="1828800" algn="ctr" rtl="0" fontAlgn="base">
        <a:spcBef>
          <a:spcPct val="0"/>
        </a:spcBef>
        <a:spcAft>
          <a:spcPct val="0"/>
        </a:spcAft>
        <a:defRPr sz="4400">
          <a:solidFill>
            <a:schemeClr val="accent2"/>
          </a:solidFill>
          <a:latin typeface="Comic Sans MS" charset="0"/>
        </a:defRPr>
      </a:lvl9pPr>
    </p:titleStyle>
    <p:bodyStyle>
      <a:lvl1pPr marL="342900" indent="-342900" algn="l" rtl="0" eaLnBrk="0" fontAlgn="base" hangingPunct="0">
        <a:spcBef>
          <a:spcPct val="20000"/>
        </a:spcBef>
        <a:spcAft>
          <a:spcPct val="0"/>
        </a:spcAft>
        <a:buClr>
          <a:schemeClr val="accent2"/>
        </a:buClr>
        <a:buSzPct val="75000"/>
        <a:buFont typeface="Wingdings" charset="2"/>
        <a:buChar char="q"/>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95000"/>
        <a:buChar char="o"/>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accent2"/>
        </a:buClr>
        <a:buFont typeface="Wingdings" charset="2"/>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5000"/>
        <a:buFont typeface="Wingdings" charset="2"/>
        <a:buChar char="Ø"/>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passwordportal.net/" TargetMode="External"/><Relationship Id="rId7" Type="http://schemas.openxmlformats.org/officeDocument/2006/relationships/hyperlink" Target="http://news.bbc.co.uk/2/hi/technology/3639679.stm" TargetMode="External"/><Relationship Id="rId2" Type="http://schemas.openxmlformats.org/officeDocument/2006/relationships/hyperlink" Target="http://www.pwcrack.com/index.shtml" TargetMode="External"/><Relationship Id="rId1" Type="http://schemas.openxmlformats.org/officeDocument/2006/relationships/slideLayout" Target="../slideLayouts/slideLayout2.xml"/><Relationship Id="rId6" Type="http://schemas.openxmlformats.org/officeDocument/2006/relationships/hyperlink" Target="http://www.securityfocus.com/infocus/1192" TargetMode="External"/><Relationship Id="rId5" Type="http://schemas.openxmlformats.org/officeDocument/2006/relationships/hyperlink" Target="http://www.openwall.com/john/" TargetMode="External"/><Relationship Id="rId4" Type="http://schemas.openxmlformats.org/officeDocument/2006/relationships/hyperlink" Target="http://www.atstake.com/products/lc/" TargetMode="External"/></Relationships>
</file>

<file path=ppt/slides/_rels/slide2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2.bin"/><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audio" Target="../media/audio3.bin"/><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audio" Target="../media/audio3.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erights.org/elib/capability/duals/myths.html" TargetMode="External"/><Relationship Id="rId4" Type="http://schemas.openxmlformats.org/officeDocument/2006/relationships/hyperlink" Target="http://www.cis.upenn.edu/~KeyKOS/ConfusedDeputy.html"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audio" Target="../media/audio3.bin"/><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2.pdf"/><Relationship Id="rId7" Type="http://schemas.openxmlformats.org/officeDocument/2006/relationships/image" Target="../media/image8.png"/><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1.png"/><Relationship Id="rId4" Type="http://schemas.openxmlformats.org/officeDocument/2006/relationships/image" Target="../media/image14.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32.pdf"/><Relationship Id="rId4" Type="http://schemas.openxmlformats.org/officeDocument/2006/relationships/image" Target="../media/image11.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6.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15F26466-F52E-8A40-94D1-A23CBC879894}" type="slidenum">
              <a:rPr lang="en-US" smtClean="0">
                <a:latin typeface="Times New Roman" charset="0"/>
              </a:rPr>
              <a:pPr/>
              <a:t>1</a:t>
            </a:fld>
            <a:endParaRPr lang="en-US" smtClean="0">
              <a:latin typeface="Times New Roman" charset="0"/>
            </a:endParaRPr>
          </a:p>
        </p:txBody>
      </p:sp>
      <p:sp>
        <p:nvSpPr>
          <p:cNvPr id="14339" name="Rectangle 2"/>
          <p:cNvSpPr>
            <a:spLocks noGrp="1" noChangeArrowheads="1"/>
          </p:cNvSpPr>
          <p:nvPr>
            <p:ph type="title"/>
          </p:nvPr>
        </p:nvSpPr>
        <p:spPr>
          <a:xfrm>
            <a:off x="457200" y="1524000"/>
            <a:ext cx="8077200" cy="2438400"/>
          </a:xfrm>
        </p:spPr>
        <p:txBody>
          <a:bodyPr/>
          <a:lstStyle/>
          <a:p>
            <a:pPr eaLnBrk="1" hangingPunct="1"/>
            <a:r>
              <a:rPr lang="en-US" dirty="0" smtClean="0"/>
              <a:t>Part II: Access </a:t>
            </a:r>
            <a:r>
              <a:rPr lang="en-US" dirty="0"/>
              <a:t>Control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5D28E245-650A-4B4C-8F4A-D466FB8C3AAA}" type="slidenum">
              <a:rPr lang="en-US" smtClean="0">
                <a:latin typeface="Times New Roman" charset="0"/>
              </a:rPr>
              <a:pPr/>
              <a:t>10</a:t>
            </a:fld>
            <a:endParaRPr lang="en-US" smtClean="0">
              <a:latin typeface="Times New Roman" charset="0"/>
            </a:endParaRPr>
          </a:p>
        </p:txBody>
      </p:sp>
      <p:sp>
        <p:nvSpPr>
          <p:cNvPr id="24579" name="Rectangle 2"/>
          <p:cNvSpPr>
            <a:spLocks noGrp="1" noChangeArrowheads="1"/>
          </p:cNvSpPr>
          <p:nvPr>
            <p:ph type="title"/>
          </p:nvPr>
        </p:nvSpPr>
        <p:spPr/>
        <p:txBody>
          <a:bodyPr/>
          <a:lstStyle/>
          <a:p>
            <a:pPr eaLnBrk="1" hangingPunct="1"/>
            <a:r>
              <a:rPr lang="en-US"/>
              <a:t>Password Experiment</a:t>
            </a:r>
          </a:p>
        </p:txBody>
      </p:sp>
      <p:sp>
        <p:nvSpPr>
          <p:cNvPr id="161795" name="Rectangle 3"/>
          <p:cNvSpPr>
            <a:spLocks noGrp="1" noChangeArrowheads="1"/>
          </p:cNvSpPr>
          <p:nvPr>
            <p:ph type="body" idx="1"/>
          </p:nvPr>
        </p:nvSpPr>
        <p:spPr/>
        <p:txBody>
          <a:bodyPr/>
          <a:lstStyle/>
          <a:p>
            <a:pPr eaLnBrk="1" hangingPunct="1">
              <a:lnSpc>
                <a:spcPct val="90000"/>
              </a:lnSpc>
              <a:spcAft>
                <a:spcPts val="600"/>
              </a:spcAft>
            </a:pPr>
            <a:r>
              <a:rPr lang="en-US" sz="2800" dirty="0"/>
              <a:t>User compliance hard to achieve</a:t>
            </a:r>
          </a:p>
          <a:p>
            <a:pPr eaLnBrk="1" hangingPunct="1">
              <a:lnSpc>
                <a:spcPct val="90000"/>
              </a:lnSpc>
              <a:spcAft>
                <a:spcPts val="600"/>
              </a:spcAft>
            </a:pPr>
            <a:r>
              <a:rPr lang="en-US" sz="2800" dirty="0"/>
              <a:t>In each case, 1/3rd did not comply</a:t>
            </a:r>
          </a:p>
          <a:p>
            <a:pPr lvl="1" eaLnBrk="1" hangingPunct="1">
              <a:lnSpc>
                <a:spcPct val="90000"/>
              </a:lnSpc>
              <a:spcAft>
                <a:spcPts val="600"/>
              </a:spcAft>
            </a:pPr>
            <a:r>
              <a:rPr lang="en-US" sz="2400" dirty="0"/>
              <a:t>And about 1/3rd of those easy to crack!</a:t>
            </a:r>
          </a:p>
          <a:p>
            <a:pPr eaLnBrk="1" hangingPunct="1">
              <a:lnSpc>
                <a:spcPct val="90000"/>
              </a:lnSpc>
              <a:spcAft>
                <a:spcPts val="600"/>
              </a:spcAft>
            </a:pPr>
            <a:r>
              <a:rPr lang="en-US" sz="2800" dirty="0"/>
              <a:t>Assigned passwords sometimes best</a:t>
            </a:r>
          </a:p>
          <a:p>
            <a:pPr eaLnBrk="1" hangingPunct="1">
              <a:lnSpc>
                <a:spcPct val="90000"/>
              </a:lnSpc>
              <a:spcAft>
                <a:spcPts val="600"/>
              </a:spcAft>
            </a:pPr>
            <a:r>
              <a:rPr lang="en-US" sz="2800" dirty="0"/>
              <a:t>If passwords not assigned, best advice is…</a:t>
            </a:r>
          </a:p>
          <a:p>
            <a:pPr lvl="1" eaLnBrk="1" hangingPunct="1">
              <a:lnSpc>
                <a:spcPct val="90000"/>
              </a:lnSpc>
              <a:spcAft>
                <a:spcPts val="600"/>
              </a:spcAft>
            </a:pPr>
            <a:r>
              <a:rPr lang="en-US" sz="2400" dirty="0"/>
              <a:t>Choose passwords based on passphrase</a:t>
            </a:r>
          </a:p>
          <a:p>
            <a:pPr lvl="1" eaLnBrk="1" hangingPunct="1">
              <a:lnSpc>
                <a:spcPct val="90000"/>
              </a:lnSpc>
              <a:spcAft>
                <a:spcPts val="600"/>
              </a:spcAft>
            </a:pPr>
            <a:r>
              <a:rPr lang="en-US" sz="2400" dirty="0"/>
              <a:t>Use </a:t>
            </a:r>
            <a:r>
              <a:rPr lang="en-US" sz="2400" dirty="0" err="1"/>
              <a:t>pwd</a:t>
            </a:r>
            <a:r>
              <a:rPr lang="en-US" sz="2400" dirty="0"/>
              <a:t> cracking tool to test for weak </a:t>
            </a:r>
            <a:r>
              <a:rPr lang="en-US" sz="2400" dirty="0" err="1"/>
              <a:t>pwds</a:t>
            </a:r>
            <a:endParaRPr lang="en-US" sz="2400" dirty="0"/>
          </a:p>
          <a:p>
            <a:pPr eaLnBrk="1" hangingPunct="1">
              <a:lnSpc>
                <a:spcPct val="90000"/>
              </a:lnSpc>
              <a:spcAft>
                <a:spcPts val="600"/>
              </a:spcAft>
            </a:pPr>
            <a:r>
              <a:rPr lang="en-US" sz="2800" dirty="0"/>
              <a:t>Require periodic password changes?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D49BC241-2249-9F42-A76E-891EC558042D}" type="slidenum">
              <a:rPr lang="en-US" smtClean="0">
                <a:latin typeface="Times New Roman" charset="0"/>
              </a:rPr>
              <a:pPr/>
              <a:t>11</a:t>
            </a:fld>
            <a:endParaRPr lang="en-US" smtClean="0">
              <a:latin typeface="Times New Roman" charset="0"/>
            </a:endParaRPr>
          </a:p>
        </p:txBody>
      </p:sp>
      <p:sp>
        <p:nvSpPr>
          <p:cNvPr id="25603" name="Rectangle 2"/>
          <p:cNvSpPr>
            <a:spLocks noGrp="1" noChangeArrowheads="1"/>
          </p:cNvSpPr>
          <p:nvPr>
            <p:ph type="title"/>
          </p:nvPr>
        </p:nvSpPr>
        <p:spPr/>
        <p:txBody>
          <a:bodyPr/>
          <a:lstStyle/>
          <a:p>
            <a:pPr eaLnBrk="1" hangingPunct="1"/>
            <a:r>
              <a:rPr lang="en-US"/>
              <a:t>Attacks on Passwords</a:t>
            </a:r>
          </a:p>
        </p:txBody>
      </p:sp>
      <p:sp>
        <p:nvSpPr>
          <p:cNvPr id="166915" name="Rectangle 3"/>
          <p:cNvSpPr>
            <a:spLocks noGrp="1" noChangeArrowheads="1"/>
          </p:cNvSpPr>
          <p:nvPr>
            <p:ph type="body" idx="1"/>
          </p:nvPr>
        </p:nvSpPr>
        <p:spPr/>
        <p:txBody>
          <a:bodyPr/>
          <a:lstStyle/>
          <a:p>
            <a:pPr eaLnBrk="1" hangingPunct="1">
              <a:lnSpc>
                <a:spcPct val="90000"/>
              </a:lnSpc>
              <a:spcAft>
                <a:spcPts val="600"/>
              </a:spcAft>
            </a:pPr>
            <a:r>
              <a:rPr lang="en-US" sz="2800" dirty="0"/>
              <a:t>Attacker could…</a:t>
            </a:r>
          </a:p>
          <a:p>
            <a:pPr lvl="1" eaLnBrk="1" hangingPunct="1">
              <a:lnSpc>
                <a:spcPct val="90000"/>
              </a:lnSpc>
              <a:spcAft>
                <a:spcPts val="600"/>
              </a:spcAft>
            </a:pPr>
            <a:r>
              <a:rPr lang="en-US" sz="2400" dirty="0"/>
              <a:t>Target one particular account</a:t>
            </a:r>
          </a:p>
          <a:p>
            <a:pPr lvl="1" eaLnBrk="1" hangingPunct="1">
              <a:lnSpc>
                <a:spcPct val="90000"/>
              </a:lnSpc>
              <a:spcAft>
                <a:spcPts val="600"/>
              </a:spcAft>
            </a:pPr>
            <a:r>
              <a:rPr lang="en-US" sz="2400" dirty="0"/>
              <a:t>Target any account on system</a:t>
            </a:r>
          </a:p>
          <a:p>
            <a:pPr lvl="1" eaLnBrk="1" hangingPunct="1">
              <a:lnSpc>
                <a:spcPct val="90000"/>
              </a:lnSpc>
              <a:spcAft>
                <a:spcPts val="600"/>
              </a:spcAft>
            </a:pPr>
            <a:r>
              <a:rPr lang="en-US" sz="2400" dirty="0"/>
              <a:t>Target any account on any system</a:t>
            </a:r>
          </a:p>
          <a:p>
            <a:pPr lvl="1" eaLnBrk="1" hangingPunct="1">
              <a:lnSpc>
                <a:spcPct val="90000"/>
              </a:lnSpc>
              <a:spcAft>
                <a:spcPts val="600"/>
              </a:spcAft>
            </a:pPr>
            <a:r>
              <a:rPr lang="en-US" sz="2400" dirty="0"/>
              <a:t>Attempt denial of service (</a:t>
            </a:r>
            <a:r>
              <a:rPr lang="en-US" sz="2400" dirty="0" err="1"/>
              <a:t>DoS</a:t>
            </a:r>
            <a:r>
              <a:rPr lang="en-US" sz="2400" dirty="0"/>
              <a:t>) attack</a:t>
            </a:r>
          </a:p>
          <a:p>
            <a:pPr eaLnBrk="1" hangingPunct="1">
              <a:lnSpc>
                <a:spcPct val="90000"/>
              </a:lnSpc>
              <a:spcAft>
                <a:spcPts val="600"/>
              </a:spcAft>
            </a:pPr>
            <a:r>
              <a:rPr lang="en-US" sz="2800" dirty="0"/>
              <a:t>Common attack path</a:t>
            </a:r>
          </a:p>
          <a:p>
            <a:pPr lvl="1" eaLnBrk="1" hangingPunct="1">
              <a:lnSpc>
                <a:spcPct val="90000"/>
              </a:lnSpc>
              <a:spcAft>
                <a:spcPts val="600"/>
              </a:spcAft>
            </a:pPr>
            <a:r>
              <a:rPr lang="en-US" sz="2400" dirty="0"/>
              <a:t>Outsider </a:t>
            </a:r>
            <a:r>
              <a:rPr lang="en-US" sz="2400" dirty="0" err="1">
                <a:sym typeface="Symbol" charset="2"/>
              </a:rPr>
              <a:t></a:t>
            </a:r>
            <a:r>
              <a:rPr lang="en-US" sz="2400" dirty="0">
                <a:sym typeface="Symbol" charset="2"/>
              </a:rPr>
              <a:t> normal user </a:t>
            </a:r>
            <a:r>
              <a:rPr lang="en-US" sz="2400" dirty="0" err="1">
                <a:sym typeface="Symbol" charset="2"/>
              </a:rPr>
              <a:t></a:t>
            </a:r>
            <a:r>
              <a:rPr lang="en-US" sz="2400" dirty="0">
                <a:sym typeface="Symbol" charset="2"/>
              </a:rPr>
              <a:t> administrator</a:t>
            </a:r>
          </a:p>
          <a:p>
            <a:pPr lvl="1" eaLnBrk="1" hangingPunct="1">
              <a:lnSpc>
                <a:spcPct val="90000"/>
              </a:lnSpc>
              <a:spcAft>
                <a:spcPts val="600"/>
              </a:spcAft>
            </a:pPr>
            <a:r>
              <a:rPr lang="en-US" sz="2400" dirty="0">
                <a:sym typeface="Symbol" charset="2"/>
              </a:rPr>
              <a:t>May only require </a:t>
            </a:r>
            <a:r>
              <a:rPr lang="en-US" sz="2400" b="1" dirty="0">
                <a:solidFill>
                  <a:schemeClr val="accent2"/>
                </a:solidFill>
                <a:sym typeface="Symbol" charset="2"/>
              </a:rPr>
              <a:t>one</a:t>
            </a:r>
            <a:r>
              <a:rPr lang="en-US" sz="2400" dirty="0">
                <a:sym typeface="Symbol" charset="2"/>
              </a:rPr>
              <a:t> weak password!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47F1768E-413A-104A-AB85-1743E4AA6D97}" type="slidenum">
              <a:rPr lang="en-US" smtClean="0">
                <a:latin typeface="Times New Roman" charset="0"/>
              </a:rPr>
              <a:pPr/>
              <a:t>12</a:t>
            </a:fld>
            <a:endParaRPr lang="en-US" smtClean="0">
              <a:latin typeface="Times New Roman" charset="0"/>
            </a:endParaRPr>
          </a:p>
        </p:txBody>
      </p:sp>
      <p:sp>
        <p:nvSpPr>
          <p:cNvPr id="26627" name="Rectangle 2"/>
          <p:cNvSpPr>
            <a:spLocks noGrp="1" noChangeArrowheads="1"/>
          </p:cNvSpPr>
          <p:nvPr>
            <p:ph type="title"/>
          </p:nvPr>
        </p:nvSpPr>
        <p:spPr/>
        <p:txBody>
          <a:bodyPr/>
          <a:lstStyle/>
          <a:p>
            <a:pPr eaLnBrk="1" hangingPunct="1"/>
            <a:r>
              <a:rPr lang="en-US"/>
              <a:t>Password Retry</a:t>
            </a:r>
          </a:p>
        </p:txBody>
      </p:sp>
      <p:sp>
        <p:nvSpPr>
          <p:cNvPr id="26628" name="Rectangle 3"/>
          <p:cNvSpPr>
            <a:spLocks noGrp="1" noChangeArrowheads="1"/>
          </p:cNvSpPr>
          <p:nvPr>
            <p:ph type="body" idx="1"/>
          </p:nvPr>
        </p:nvSpPr>
        <p:spPr/>
        <p:txBody>
          <a:bodyPr/>
          <a:lstStyle/>
          <a:p>
            <a:pPr eaLnBrk="1" hangingPunct="1">
              <a:spcAft>
                <a:spcPts val="600"/>
              </a:spcAft>
            </a:pPr>
            <a:r>
              <a:rPr lang="en-US" dirty="0"/>
              <a:t>Suppose system locks after 3 bad passwords. How long should it lock?</a:t>
            </a:r>
          </a:p>
          <a:p>
            <a:pPr lvl="1" eaLnBrk="1" hangingPunct="1">
              <a:spcAft>
                <a:spcPts val="600"/>
              </a:spcAft>
            </a:pPr>
            <a:r>
              <a:rPr lang="en-US" dirty="0"/>
              <a:t>5 seconds</a:t>
            </a:r>
          </a:p>
          <a:p>
            <a:pPr lvl="1" eaLnBrk="1" hangingPunct="1">
              <a:spcAft>
                <a:spcPts val="600"/>
              </a:spcAft>
            </a:pPr>
            <a:r>
              <a:rPr lang="en-US" dirty="0"/>
              <a:t>5 minutes</a:t>
            </a:r>
          </a:p>
          <a:p>
            <a:pPr lvl="1" eaLnBrk="1" hangingPunct="1">
              <a:spcAft>
                <a:spcPts val="600"/>
              </a:spcAft>
            </a:pPr>
            <a:r>
              <a:rPr lang="en-US" dirty="0"/>
              <a:t>Until SA restores service</a:t>
            </a:r>
          </a:p>
          <a:p>
            <a:pPr eaLnBrk="1" hangingPunct="1">
              <a:spcAft>
                <a:spcPts val="600"/>
              </a:spcAft>
            </a:pPr>
            <a:r>
              <a:rPr lang="en-US" dirty="0"/>
              <a:t>What are +’</a:t>
            </a:r>
            <a:r>
              <a:rPr lang="en-US" dirty="0" err="1"/>
              <a:t>s</a:t>
            </a:r>
            <a:r>
              <a:rPr lang="en-US" dirty="0"/>
              <a:t> and -’</a:t>
            </a:r>
            <a:r>
              <a:rPr lang="en-US" dirty="0" err="1"/>
              <a:t>s</a:t>
            </a:r>
            <a:r>
              <a:rPr lang="en-US" dirty="0"/>
              <a:t> of each?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08B72682-6BB2-F54B-88BE-B7C9BAB58A6A}" type="slidenum">
              <a:rPr lang="en-US" smtClean="0">
                <a:latin typeface="Times New Roman" charset="0"/>
              </a:rPr>
              <a:pPr/>
              <a:t>13</a:t>
            </a:fld>
            <a:endParaRPr lang="en-US" smtClean="0">
              <a:latin typeface="Times New Roman" charset="0"/>
            </a:endParaRPr>
          </a:p>
        </p:txBody>
      </p:sp>
      <p:sp>
        <p:nvSpPr>
          <p:cNvPr id="27651" name="Rectangle 2"/>
          <p:cNvSpPr>
            <a:spLocks noGrp="1" noChangeArrowheads="1"/>
          </p:cNvSpPr>
          <p:nvPr>
            <p:ph type="title"/>
          </p:nvPr>
        </p:nvSpPr>
        <p:spPr>
          <a:xfrm>
            <a:off x="685800" y="457200"/>
            <a:ext cx="7772400" cy="1143000"/>
          </a:xfrm>
        </p:spPr>
        <p:txBody>
          <a:bodyPr/>
          <a:lstStyle/>
          <a:p>
            <a:pPr eaLnBrk="1" hangingPunct="1"/>
            <a:r>
              <a:rPr lang="en-US" dirty="0"/>
              <a:t>Password </a:t>
            </a:r>
            <a:r>
              <a:rPr lang="en-US" dirty="0" smtClean="0"/>
              <a:t>File?</a:t>
            </a:r>
            <a:endParaRPr lang="en-US" dirty="0"/>
          </a:p>
        </p:txBody>
      </p:sp>
      <p:sp>
        <p:nvSpPr>
          <p:cNvPr id="168963" name="Rectangle 3"/>
          <p:cNvSpPr>
            <a:spLocks noGrp="1" noChangeArrowheads="1"/>
          </p:cNvSpPr>
          <p:nvPr>
            <p:ph type="body" idx="1"/>
          </p:nvPr>
        </p:nvSpPr>
        <p:spPr>
          <a:xfrm>
            <a:off x="685800" y="1600200"/>
            <a:ext cx="7772400" cy="4419600"/>
          </a:xfrm>
        </p:spPr>
        <p:txBody>
          <a:bodyPr/>
          <a:lstStyle/>
          <a:p>
            <a:pPr eaLnBrk="1" hangingPunct="1">
              <a:lnSpc>
                <a:spcPct val="90000"/>
              </a:lnSpc>
            </a:pPr>
            <a:r>
              <a:rPr lang="en-US" dirty="0"/>
              <a:t>Bad idea to store passwords in a file</a:t>
            </a:r>
          </a:p>
          <a:p>
            <a:pPr eaLnBrk="1" hangingPunct="1">
              <a:lnSpc>
                <a:spcPct val="90000"/>
              </a:lnSpc>
            </a:pPr>
            <a:r>
              <a:rPr lang="en-US" dirty="0"/>
              <a:t>But</a:t>
            </a:r>
            <a:r>
              <a:rPr lang="en-US" dirty="0" smtClean="0"/>
              <a:t> we need </a:t>
            </a:r>
            <a:r>
              <a:rPr lang="en-US" dirty="0"/>
              <a:t>to verify passwords</a:t>
            </a:r>
          </a:p>
          <a:p>
            <a:pPr eaLnBrk="1" hangingPunct="1">
              <a:lnSpc>
                <a:spcPct val="90000"/>
              </a:lnSpc>
            </a:pPr>
            <a:r>
              <a:rPr lang="en-US" dirty="0"/>
              <a:t>Cryptographic solution: </a:t>
            </a:r>
            <a:r>
              <a:rPr lang="en-US" b="1" dirty="0">
                <a:solidFill>
                  <a:schemeClr val="accent2"/>
                </a:solidFill>
              </a:rPr>
              <a:t>hash</a:t>
            </a:r>
            <a:r>
              <a:rPr lang="en-US" dirty="0"/>
              <a:t> the </a:t>
            </a:r>
            <a:r>
              <a:rPr lang="en-US" dirty="0" err="1" smtClean="0"/>
              <a:t>pwd</a:t>
            </a:r>
            <a:endParaRPr lang="en-US" dirty="0" smtClean="0"/>
          </a:p>
          <a:p>
            <a:pPr lvl="1" eaLnBrk="1" hangingPunct="1">
              <a:lnSpc>
                <a:spcPct val="90000"/>
              </a:lnSpc>
            </a:pPr>
            <a:r>
              <a:rPr lang="en-US" dirty="0"/>
              <a:t>Store </a:t>
            </a:r>
            <a:r>
              <a:rPr lang="en-US" dirty="0" err="1">
                <a:latin typeface="Times-Roman" charset="0"/>
              </a:rPr>
              <a:t>y</a:t>
            </a:r>
            <a:r>
              <a:rPr lang="en-US" dirty="0">
                <a:latin typeface="Times-Roman" charset="0"/>
              </a:rPr>
              <a:t> = </a:t>
            </a:r>
            <a:r>
              <a:rPr lang="en-US" dirty="0" err="1">
                <a:latin typeface="Times-Roman" charset="0"/>
              </a:rPr>
              <a:t>h(password</a:t>
            </a:r>
            <a:r>
              <a:rPr lang="en-US" dirty="0">
                <a:latin typeface="Times-Roman" charset="0"/>
              </a:rPr>
              <a:t>)</a:t>
            </a:r>
            <a:endParaRPr lang="en-US" dirty="0"/>
          </a:p>
          <a:p>
            <a:pPr lvl="1" eaLnBrk="1" hangingPunct="1">
              <a:lnSpc>
                <a:spcPct val="90000"/>
              </a:lnSpc>
            </a:pPr>
            <a:r>
              <a:rPr lang="en-US" dirty="0"/>
              <a:t>Can verify entered password by hashing</a:t>
            </a:r>
          </a:p>
          <a:p>
            <a:pPr lvl="1" eaLnBrk="1" hangingPunct="1">
              <a:lnSpc>
                <a:spcPct val="90000"/>
              </a:lnSpc>
            </a:pPr>
            <a:r>
              <a:rPr lang="en-US" dirty="0"/>
              <a:t>If Trudy obtains</a:t>
            </a:r>
            <a:r>
              <a:rPr lang="en-US" dirty="0" smtClean="0"/>
              <a:t> “password file,” </a:t>
            </a:r>
            <a:r>
              <a:rPr lang="en-US" dirty="0"/>
              <a:t>she does not obtain passwords</a:t>
            </a:r>
          </a:p>
          <a:p>
            <a:pPr eaLnBrk="1" hangingPunct="1">
              <a:lnSpc>
                <a:spcPct val="90000"/>
              </a:lnSpc>
            </a:pPr>
            <a:r>
              <a:rPr lang="en-US" dirty="0"/>
              <a:t>But Trudy can try a </a:t>
            </a:r>
            <a:r>
              <a:rPr lang="en-US" i="1" dirty="0"/>
              <a:t>forward search</a:t>
            </a:r>
          </a:p>
          <a:p>
            <a:pPr lvl="1" eaLnBrk="1" hangingPunct="1">
              <a:lnSpc>
                <a:spcPct val="90000"/>
              </a:lnSpc>
            </a:pPr>
            <a:r>
              <a:rPr lang="en-US" dirty="0"/>
              <a:t>Guess </a:t>
            </a:r>
            <a:r>
              <a:rPr lang="en-US" dirty="0" err="1">
                <a:latin typeface="Times-Roman" charset="0"/>
              </a:rPr>
              <a:t>x</a:t>
            </a:r>
            <a:r>
              <a:rPr lang="en-US" dirty="0"/>
              <a:t> and check whether </a:t>
            </a:r>
            <a:r>
              <a:rPr lang="en-US" dirty="0" err="1">
                <a:latin typeface="Times-Roman" charset="0"/>
              </a:rPr>
              <a:t>y</a:t>
            </a:r>
            <a:r>
              <a:rPr lang="en-US" dirty="0">
                <a:latin typeface="Times-Roman" charset="0"/>
              </a:rPr>
              <a:t> = </a:t>
            </a:r>
            <a:r>
              <a:rPr lang="en-US" dirty="0" err="1">
                <a:latin typeface="Times-Roman" charset="0"/>
              </a:rPr>
              <a:t>h(x</a:t>
            </a:r>
            <a:r>
              <a:rPr lang="en-US" dirty="0">
                <a:latin typeface="Times-Roman" charset="0"/>
              </a:rPr>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A2B32A55-E4FF-284A-85F8-05604A5E55C0}" type="slidenum">
              <a:rPr lang="en-US" smtClean="0">
                <a:latin typeface="Times New Roman" charset="0"/>
              </a:rPr>
              <a:pPr/>
              <a:t>14</a:t>
            </a:fld>
            <a:endParaRPr lang="en-US" smtClean="0">
              <a:latin typeface="Times New Roman" charset="0"/>
            </a:endParaRPr>
          </a:p>
        </p:txBody>
      </p:sp>
      <p:sp>
        <p:nvSpPr>
          <p:cNvPr id="28675" name="Rectangle 2"/>
          <p:cNvSpPr>
            <a:spLocks noGrp="1" noChangeArrowheads="1"/>
          </p:cNvSpPr>
          <p:nvPr>
            <p:ph type="title"/>
          </p:nvPr>
        </p:nvSpPr>
        <p:spPr>
          <a:xfrm>
            <a:off x="685800" y="457200"/>
            <a:ext cx="7772400" cy="1143000"/>
          </a:xfrm>
        </p:spPr>
        <p:txBody>
          <a:bodyPr/>
          <a:lstStyle/>
          <a:p>
            <a:pPr eaLnBrk="1" hangingPunct="1"/>
            <a:r>
              <a:rPr lang="en-US" dirty="0"/>
              <a:t>Dictionary Attack</a:t>
            </a:r>
          </a:p>
        </p:txBody>
      </p:sp>
      <p:sp>
        <p:nvSpPr>
          <p:cNvPr id="28676" name="Rectangle 3"/>
          <p:cNvSpPr>
            <a:spLocks noGrp="1" noChangeArrowheads="1"/>
          </p:cNvSpPr>
          <p:nvPr>
            <p:ph type="body" idx="1"/>
          </p:nvPr>
        </p:nvSpPr>
        <p:spPr>
          <a:xfrm>
            <a:off x="685800" y="1752600"/>
            <a:ext cx="7772400" cy="4343400"/>
          </a:xfrm>
        </p:spPr>
        <p:txBody>
          <a:bodyPr/>
          <a:lstStyle/>
          <a:p>
            <a:pPr eaLnBrk="1" hangingPunct="1">
              <a:lnSpc>
                <a:spcPct val="90000"/>
              </a:lnSpc>
              <a:spcAft>
                <a:spcPts val="600"/>
              </a:spcAft>
            </a:pPr>
            <a:r>
              <a:rPr lang="en-US" sz="2800" dirty="0" smtClean="0"/>
              <a:t>Trudy pre-computes </a:t>
            </a:r>
            <a:r>
              <a:rPr lang="en-US" sz="2800" dirty="0" err="1" smtClean="0">
                <a:latin typeface="Times-Roman" charset="0"/>
              </a:rPr>
              <a:t>h(x</a:t>
            </a:r>
            <a:r>
              <a:rPr lang="en-US" sz="2800" dirty="0" smtClean="0">
                <a:latin typeface="Times-Roman" charset="0"/>
              </a:rPr>
              <a:t>)</a:t>
            </a:r>
            <a:r>
              <a:rPr lang="en-US" sz="2800" dirty="0" smtClean="0"/>
              <a:t> for all </a:t>
            </a:r>
            <a:r>
              <a:rPr lang="en-US" sz="2800" dirty="0" err="1" smtClean="0">
                <a:latin typeface="Times-Roman" charset="0"/>
              </a:rPr>
              <a:t>x</a:t>
            </a:r>
            <a:r>
              <a:rPr lang="en-US" sz="2800" dirty="0" smtClean="0"/>
              <a:t> in a </a:t>
            </a:r>
            <a:r>
              <a:rPr lang="en-US" sz="2800" b="1" dirty="0" smtClean="0">
                <a:solidFill>
                  <a:schemeClr val="accent2"/>
                </a:solidFill>
              </a:rPr>
              <a:t>dictionary</a:t>
            </a:r>
            <a:r>
              <a:rPr lang="en-US" sz="2800" dirty="0" smtClean="0"/>
              <a:t> of common passwords</a:t>
            </a:r>
          </a:p>
          <a:p>
            <a:pPr eaLnBrk="1" hangingPunct="1">
              <a:lnSpc>
                <a:spcPct val="90000"/>
              </a:lnSpc>
              <a:spcAft>
                <a:spcPts val="600"/>
              </a:spcAft>
            </a:pPr>
            <a:r>
              <a:rPr lang="en-US" sz="2800" dirty="0" smtClean="0"/>
              <a:t>Suppose Trudy gets access to password file containing hashed passwords</a:t>
            </a:r>
          </a:p>
          <a:p>
            <a:pPr lvl="1" eaLnBrk="1" hangingPunct="1">
              <a:lnSpc>
                <a:spcPct val="90000"/>
              </a:lnSpc>
              <a:spcAft>
                <a:spcPts val="600"/>
              </a:spcAft>
            </a:pPr>
            <a:r>
              <a:rPr lang="en-US" sz="2400" dirty="0" smtClean="0"/>
              <a:t>She only needs to compare hashes to her pre-computed dictionary</a:t>
            </a:r>
          </a:p>
          <a:p>
            <a:pPr lvl="1" eaLnBrk="1" hangingPunct="1">
              <a:lnSpc>
                <a:spcPct val="90000"/>
              </a:lnSpc>
              <a:spcAft>
                <a:spcPts val="600"/>
              </a:spcAft>
            </a:pPr>
            <a:r>
              <a:rPr lang="en-US" sz="2400" dirty="0" smtClean="0"/>
              <a:t>After one-time work, actual attack is trivial</a:t>
            </a:r>
          </a:p>
          <a:p>
            <a:pPr eaLnBrk="1" hangingPunct="1">
              <a:lnSpc>
                <a:spcPct val="90000"/>
              </a:lnSpc>
              <a:spcAft>
                <a:spcPts val="600"/>
              </a:spcAft>
            </a:pPr>
            <a:r>
              <a:rPr lang="en-US" sz="2800" dirty="0" smtClean="0"/>
              <a:t>Can we prevent this attack? Or at least make attacker’s job more difficult?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FD27485E-FF82-694D-AE51-2E555D67DFD8}" type="slidenum">
              <a:rPr lang="en-US" smtClean="0">
                <a:latin typeface="Times New Roman" charset="0"/>
              </a:rPr>
              <a:pPr/>
              <a:t>15</a:t>
            </a:fld>
            <a:endParaRPr lang="en-US" smtClean="0">
              <a:latin typeface="Times New Roman" charset="0"/>
            </a:endParaRPr>
          </a:p>
        </p:txBody>
      </p:sp>
      <p:sp>
        <p:nvSpPr>
          <p:cNvPr id="29699" name="Rectangle 2"/>
          <p:cNvSpPr>
            <a:spLocks noGrp="1" noChangeArrowheads="1"/>
          </p:cNvSpPr>
          <p:nvPr>
            <p:ph type="title"/>
          </p:nvPr>
        </p:nvSpPr>
        <p:spPr/>
        <p:txBody>
          <a:bodyPr/>
          <a:lstStyle/>
          <a:p>
            <a:pPr eaLnBrk="1" hangingPunct="1"/>
            <a:r>
              <a:rPr lang="en-US" dirty="0" smtClean="0"/>
              <a:t>Salt</a:t>
            </a:r>
            <a:endParaRPr lang="en-US" dirty="0"/>
          </a:p>
        </p:txBody>
      </p:sp>
      <p:sp>
        <p:nvSpPr>
          <p:cNvPr id="171011" name="Rectangle 3"/>
          <p:cNvSpPr>
            <a:spLocks noGrp="1" noChangeArrowheads="1"/>
          </p:cNvSpPr>
          <p:nvPr>
            <p:ph type="body" idx="1"/>
          </p:nvPr>
        </p:nvSpPr>
        <p:spPr>
          <a:xfrm>
            <a:off x="685800" y="1828800"/>
            <a:ext cx="7772400" cy="4267200"/>
          </a:xfrm>
        </p:spPr>
        <p:txBody>
          <a:bodyPr/>
          <a:lstStyle/>
          <a:p>
            <a:pPr eaLnBrk="1" hangingPunct="1">
              <a:lnSpc>
                <a:spcPct val="80000"/>
              </a:lnSpc>
              <a:spcAft>
                <a:spcPts val="600"/>
              </a:spcAft>
            </a:pPr>
            <a:r>
              <a:rPr lang="en-US" sz="2800" dirty="0" smtClean="0"/>
              <a:t>Hash password with </a:t>
            </a:r>
            <a:r>
              <a:rPr lang="en-US" sz="2800" b="1" dirty="0">
                <a:solidFill>
                  <a:schemeClr val="hlink"/>
                </a:solidFill>
              </a:rPr>
              <a:t>salt</a:t>
            </a:r>
            <a:endParaRPr lang="en-US" sz="2800" dirty="0"/>
          </a:p>
          <a:p>
            <a:pPr eaLnBrk="1" hangingPunct="1">
              <a:lnSpc>
                <a:spcPct val="80000"/>
              </a:lnSpc>
              <a:spcAft>
                <a:spcPts val="0"/>
              </a:spcAft>
            </a:pPr>
            <a:r>
              <a:rPr lang="en-US" sz="2800" dirty="0"/>
              <a:t>Choose </a:t>
            </a:r>
            <a:r>
              <a:rPr lang="en-US" sz="2800" dirty="0" smtClean="0"/>
              <a:t>random salt </a:t>
            </a:r>
            <a:r>
              <a:rPr lang="en-US" sz="2800" dirty="0" err="1">
                <a:latin typeface="Times-Roman" charset="0"/>
              </a:rPr>
              <a:t>s</a:t>
            </a:r>
            <a:r>
              <a:rPr lang="en-US" sz="2800" dirty="0"/>
              <a:t> and compute </a:t>
            </a:r>
          </a:p>
          <a:p>
            <a:pPr eaLnBrk="1" hangingPunct="1">
              <a:lnSpc>
                <a:spcPct val="80000"/>
              </a:lnSpc>
              <a:spcAft>
                <a:spcPts val="0"/>
              </a:spcAft>
              <a:buFont typeface="Wingdings" charset="2"/>
              <a:buNone/>
            </a:pPr>
            <a:r>
              <a:rPr lang="en-US" sz="2800" dirty="0"/>
              <a:t>			</a:t>
            </a:r>
            <a:r>
              <a:rPr lang="en-US" sz="2800" dirty="0" err="1">
                <a:latin typeface="Times-Roman" charset="0"/>
              </a:rPr>
              <a:t>y</a:t>
            </a:r>
            <a:r>
              <a:rPr lang="en-US" sz="2800" dirty="0">
                <a:latin typeface="Times-Roman" charset="0"/>
              </a:rPr>
              <a:t> = </a:t>
            </a:r>
            <a:r>
              <a:rPr lang="en-US" sz="2800" dirty="0" err="1">
                <a:latin typeface="Times-Roman" charset="0"/>
              </a:rPr>
              <a:t>h(password</a:t>
            </a:r>
            <a:r>
              <a:rPr lang="en-US" sz="2800" dirty="0">
                <a:latin typeface="Times-Roman" charset="0"/>
              </a:rPr>
              <a:t>, </a:t>
            </a:r>
            <a:r>
              <a:rPr lang="en-US" sz="2800" dirty="0" err="1">
                <a:latin typeface="Times-Roman" charset="0"/>
              </a:rPr>
              <a:t>s</a:t>
            </a:r>
            <a:r>
              <a:rPr lang="en-US" sz="2800" dirty="0">
                <a:latin typeface="Times-Roman" charset="0"/>
              </a:rPr>
              <a:t>)</a:t>
            </a:r>
            <a:r>
              <a:rPr lang="en-US" sz="2800" dirty="0"/>
              <a:t> </a:t>
            </a:r>
          </a:p>
          <a:p>
            <a:pPr eaLnBrk="1" hangingPunct="1">
              <a:lnSpc>
                <a:spcPct val="80000"/>
              </a:lnSpc>
              <a:spcAft>
                <a:spcPts val="0"/>
              </a:spcAft>
              <a:buFont typeface="Wingdings" charset="2"/>
              <a:buNone/>
            </a:pPr>
            <a:r>
              <a:rPr lang="en-US" sz="2800" dirty="0"/>
              <a:t>	and store </a:t>
            </a:r>
            <a:r>
              <a:rPr lang="en-US" sz="2800" dirty="0">
                <a:latin typeface="Times-Roman" charset="0"/>
              </a:rPr>
              <a:t>(</a:t>
            </a:r>
            <a:r>
              <a:rPr lang="en-US" sz="2800" dirty="0" err="1">
                <a:latin typeface="Times-Roman" charset="0"/>
              </a:rPr>
              <a:t>s,y</a:t>
            </a:r>
            <a:r>
              <a:rPr lang="en-US" sz="2800" dirty="0">
                <a:latin typeface="Times-Roman" charset="0"/>
              </a:rPr>
              <a:t>)</a:t>
            </a:r>
            <a:r>
              <a:rPr lang="en-US" sz="2800" dirty="0"/>
              <a:t> in the password file</a:t>
            </a:r>
          </a:p>
          <a:p>
            <a:pPr eaLnBrk="1" hangingPunct="1">
              <a:lnSpc>
                <a:spcPct val="80000"/>
              </a:lnSpc>
              <a:spcAft>
                <a:spcPts val="600"/>
              </a:spcAft>
            </a:pPr>
            <a:r>
              <a:rPr lang="en-US" sz="2800" dirty="0"/>
              <a:t>Note: The salt </a:t>
            </a:r>
            <a:r>
              <a:rPr lang="en-US" sz="2800" dirty="0" err="1">
                <a:latin typeface="Times-Roman" charset="0"/>
              </a:rPr>
              <a:t>s</a:t>
            </a:r>
            <a:r>
              <a:rPr lang="en-US" sz="2800" dirty="0"/>
              <a:t> is not secret</a:t>
            </a:r>
            <a:endParaRPr lang="en-US" sz="2800" dirty="0" smtClean="0"/>
          </a:p>
          <a:p>
            <a:pPr eaLnBrk="1" hangingPunct="1">
              <a:lnSpc>
                <a:spcPct val="80000"/>
              </a:lnSpc>
              <a:spcAft>
                <a:spcPts val="600"/>
              </a:spcAft>
            </a:pPr>
            <a:r>
              <a:rPr lang="en-US" sz="2800" dirty="0" smtClean="0"/>
              <a:t>Easy </a:t>
            </a:r>
            <a:r>
              <a:rPr lang="en-US" sz="2800" dirty="0"/>
              <a:t>to verify</a:t>
            </a:r>
            <a:r>
              <a:rPr lang="en-US" sz="2800" dirty="0" smtClean="0"/>
              <a:t> salted password</a:t>
            </a:r>
            <a:endParaRPr lang="en-US" sz="2800" dirty="0"/>
          </a:p>
          <a:p>
            <a:pPr eaLnBrk="1" hangingPunct="1">
              <a:lnSpc>
                <a:spcPct val="80000"/>
              </a:lnSpc>
              <a:spcAft>
                <a:spcPts val="600"/>
              </a:spcAft>
            </a:pPr>
            <a:r>
              <a:rPr lang="en-US" sz="2800" dirty="0"/>
              <a:t>But Trudy must </a:t>
            </a:r>
            <a:r>
              <a:rPr lang="en-US" sz="2800" dirty="0" smtClean="0"/>
              <a:t>re-compute </a:t>
            </a:r>
            <a:r>
              <a:rPr lang="en-US" sz="2800" dirty="0"/>
              <a:t>dictionary hashes for each </a:t>
            </a:r>
            <a:r>
              <a:rPr lang="en-US" sz="2800" dirty="0" smtClean="0"/>
              <a:t>user</a:t>
            </a:r>
          </a:p>
          <a:p>
            <a:pPr lvl="1" eaLnBrk="1" hangingPunct="1">
              <a:lnSpc>
                <a:spcPct val="80000"/>
              </a:lnSpc>
              <a:spcAft>
                <a:spcPts val="600"/>
              </a:spcAft>
            </a:pPr>
            <a:r>
              <a:rPr lang="en-US" sz="2400" dirty="0" smtClean="0"/>
              <a:t>Lots </a:t>
            </a:r>
            <a:r>
              <a:rPr lang="en-US" sz="2400" dirty="0"/>
              <a:t>more </a:t>
            </a:r>
            <a:r>
              <a:rPr lang="en-US" sz="2400" dirty="0" smtClean="0"/>
              <a:t>work for Trudy!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429355A3-B804-C341-868D-8A7CC86B2BB7}" type="slidenum">
              <a:rPr lang="en-US" smtClean="0">
                <a:latin typeface="Times New Roman" charset="0"/>
              </a:rPr>
              <a:pPr/>
              <a:t>16</a:t>
            </a:fld>
            <a:endParaRPr lang="en-US" smtClean="0">
              <a:latin typeface="Times New Roman" charset="0"/>
            </a:endParaRPr>
          </a:p>
        </p:txBody>
      </p:sp>
      <p:sp>
        <p:nvSpPr>
          <p:cNvPr id="30723" name="Rectangle 2"/>
          <p:cNvSpPr>
            <a:spLocks noGrp="1" noChangeArrowheads="1"/>
          </p:cNvSpPr>
          <p:nvPr>
            <p:ph type="title"/>
          </p:nvPr>
        </p:nvSpPr>
        <p:spPr>
          <a:xfrm>
            <a:off x="685800" y="381000"/>
            <a:ext cx="7772400" cy="1371600"/>
          </a:xfrm>
        </p:spPr>
        <p:txBody>
          <a:bodyPr/>
          <a:lstStyle/>
          <a:p>
            <a:pPr eaLnBrk="1" hangingPunct="1"/>
            <a:r>
              <a:rPr lang="en-US"/>
              <a:t>Password Cracking:</a:t>
            </a:r>
            <a:br>
              <a:rPr lang="en-US"/>
            </a:br>
            <a:r>
              <a:rPr lang="en-US"/>
              <a:t>Do the Math</a:t>
            </a:r>
          </a:p>
        </p:txBody>
      </p:sp>
      <p:sp>
        <p:nvSpPr>
          <p:cNvPr id="172035" name="Rectangle 3"/>
          <p:cNvSpPr>
            <a:spLocks noGrp="1" noChangeArrowheads="1"/>
          </p:cNvSpPr>
          <p:nvPr>
            <p:ph type="body" idx="1"/>
          </p:nvPr>
        </p:nvSpPr>
        <p:spPr>
          <a:xfrm>
            <a:off x="685800" y="1905000"/>
            <a:ext cx="8077200" cy="4191000"/>
          </a:xfrm>
        </p:spPr>
        <p:txBody>
          <a:bodyPr/>
          <a:lstStyle/>
          <a:p>
            <a:pPr eaLnBrk="1" hangingPunct="1">
              <a:spcAft>
                <a:spcPts val="600"/>
              </a:spcAft>
            </a:pPr>
            <a:r>
              <a:rPr lang="en-US" sz="2800" dirty="0" smtClean="0"/>
              <a:t>Assumptions:</a:t>
            </a:r>
          </a:p>
          <a:p>
            <a:pPr eaLnBrk="1" hangingPunct="1">
              <a:spcAft>
                <a:spcPts val="600"/>
              </a:spcAft>
            </a:pPr>
            <a:r>
              <a:rPr lang="en-US" sz="2800" dirty="0" err="1"/>
              <a:t>Pwds</a:t>
            </a:r>
            <a:r>
              <a:rPr lang="en-US" sz="2800" dirty="0"/>
              <a:t> are 8 chars, 128 choices per character</a:t>
            </a:r>
          </a:p>
          <a:p>
            <a:pPr lvl="1" eaLnBrk="1" hangingPunct="1">
              <a:spcAft>
                <a:spcPts val="600"/>
              </a:spcAft>
            </a:pPr>
            <a:r>
              <a:rPr lang="en-US" sz="2400" dirty="0"/>
              <a:t>Then 128</a:t>
            </a:r>
            <a:r>
              <a:rPr lang="en-US" sz="2400" baseline="30000" dirty="0"/>
              <a:t>8</a:t>
            </a:r>
            <a:r>
              <a:rPr lang="en-US" sz="2400" dirty="0"/>
              <a:t> = 2</a:t>
            </a:r>
            <a:r>
              <a:rPr lang="en-US" sz="2400" baseline="30000" dirty="0"/>
              <a:t>56</a:t>
            </a:r>
            <a:r>
              <a:rPr lang="en-US" sz="2400" dirty="0"/>
              <a:t> possible passwords</a:t>
            </a:r>
          </a:p>
          <a:p>
            <a:pPr eaLnBrk="1" hangingPunct="1">
              <a:spcAft>
                <a:spcPts val="600"/>
              </a:spcAft>
            </a:pPr>
            <a:r>
              <a:rPr lang="en-US" sz="2800" dirty="0"/>
              <a:t>There is a </a:t>
            </a:r>
            <a:r>
              <a:rPr lang="en-US" sz="2800" b="1" dirty="0">
                <a:solidFill>
                  <a:schemeClr val="accent2"/>
                </a:solidFill>
              </a:rPr>
              <a:t>password file</a:t>
            </a:r>
            <a:r>
              <a:rPr lang="en-US" sz="2800" dirty="0"/>
              <a:t> with 2</a:t>
            </a:r>
            <a:r>
              <a:rPr lang="en-US" sz="2800" baseline="30000" dirty="0"/>
              <a:t>10</a:t>
            </a:r>
            <a:r>
              <a:rPr lang="en-US" sz="2800" dirty="0"/>
              <a:t> </a:t>
            </a:r>
            <a:r>
              <a:rPr lang="en-US" sz="2800" dirty="0" err="1"/>
              <a:t>pwds</a:t>
            </a:r>
            <a:endParaRPr lang="en-US" sz="2800" dirty="0"/>
          </a:p>
          <a:p>
            <a:pPr eaLnBrk="1" hangingPunct="1">
              <a:spcAft>
                <a:spcPts val="600"/>
              </a:spcAft>
            </a:pPr>
            <a:r>
              <a:rPr lang="en-US" sz="2800" dirty="0"/>
              <a:t>Attacker has </a:t>
            </a:r>
            <a:r>
              <a:rPr lang="en-US" sz="2800" b="1" dirty="0">
                <a:solidFill>
                  <a:schemeClr val="accent2"/>
                </a:solidFill>
              </a:rPr>
              <a:t>dictionary</a:t>
            </a:r>
            <a:r>
              <a:rPr lang="en-US" sz="2800" dirty="0"/>
              <a:t> of 2</a:t>
            </a:r>
            <a:r>
              <a:rPr lang="en-US" sz="2800" baseline="30000" dirty="0"/>
              <a:t>20</a:t>
            </a:r>
            <a:r>
              <a:rPr lang="en-US" sz="2800" dirty="0"/>
              <a:t> common </a:t>
            </a:r>
            <a:r>
              <a:rPr lang="en-US" sz="2800" dirty="0" err="1"/>
              <a:t>pwds</a:t>
            </a:r>
            <a:endParaRPr lang="en-US" sz="2800" dirty="0"/>
          </a:p>
          <a:p>
            <a:pPr eaLnBrk="1" hangingPunct="1">
              <a:spcAft>
                <a:spcPts val="600"/>
              </a:spcAft>
            </a:pPr>
            <a:r>
              <a:rPr lang="en-US" sz="2800" b="1" dirty="0">
                <a:solidFill>
                  <a:srgbClr val="0000FF"/>
                </a:solidFill>
              </a:rPr>
              <a:t>Probability</a:t>
            </a:r>
            <a:r>
              <a:rPr lang="en-US" sz="2800" dirty="0"/>
              <a:t> of 1/4 that a </a:t>
            </a:r>
            <a:r>
              <a:rPr lang="en-US" sz="2800" dirty="0" err="1"/>
              <a:t>pwd</a:t>
            </a:r>
            <a:r>
              <a:rPr lang="en-US" sz="2800" dirty="0"/>
              <a:t> is in dictionary</a:t>
            </a:r>
          </a:p>
          <a:p>
            <a:pPr eaLnBrk="1" hangingPunct="1">
              <a:spcAft>
                <a:spcPts val="600"/>
              </a:spcAft>
            </a:pPr>
            <a:r>
              <a:rPr lang="en-US" sz="2800" dirty="0"/>
              <a:t>Work is measured by number of hashes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30F6DB2E-AF5C-D347-B5B6-77E04EA86BCE}" type="slidenum">
              <a:rPr lang="en-US" smtClean="0">
                <a:latin typeface="Times New Roman" charset="0"/>
              </a:rPr>
              <a:pPr/>
              <a:t>17</a:t>
            </a:fld>
            <a:endParaRPr lang="en-US" smtClean="0">
              <a:latin typeface="Times New Roman" charset="0"/>
            </a:endParaRPr>
          </a:p>
        </p:txBody>
      </p:sp>
      <p:sp>
        <p:nvSpPr>
          <p:cNvPr id="31747" name="Rectangle 2"/>
          <p:cNvSpPr>
            <a:spLocks noGrp="1" noChangeArrowheads="1"/>
          </p:cNvSpPr>
          <p:nvPr>
            <p:ph type="title"/>
          </p:nvPr>
        </p:nvSpPr>
        <p:spPr/>
        <p:txBody>
          <a:bodyPr/>
          <a:lstStyle/>
          <a:p>
            <a:pPr eaLnBrk="1" hangingPunct="1"/>
            <a:r>
              <a:rPr lang="en-US"/>
              <a:t>Password Cracking: Case I</a:t>
            </a:r>
          </a:p>
        </p:txBody>
      </p:sp>
      <p:sp>
        <p:nvSpPr>
          <p:cNvPr id="173059" name="Rectangle 3"/>
          <p:cNvSpPr>
            <a:spLocks noGrp="1" noChangeArrowheads="1"/>
          </p:cNvSpPr>
          <p:nvPr>
            <p:ph type="body" idx="1"/>
          </p:nvPr>
        </p:nvSpPr>
        <p:spPr/>
        <p:txBody>
          <a:bodyPr/>
          <a:lstStyle/>
          <a:p>
            <a:pPr eaLnBrk="1" hangingPunct="1">
              <a:spcAft>
                <a:spcPts val="600"/>
              </a:spcAft>
            </a:pPr>
            <a:r>
              <a:rPr lang="en-US" dirty="0"/>
              <a:t>Attack </a:t>
            </a:r>
            <a:r>
              <a:rPr lang="en-US" dirty="0">
                <a:latin typeface="Times-Roman" charset="0"/>
              </a:rPr>
              <a:t>1</a:t>
            </a:r>
            <a:r>
              <a:rPr lang="en-US" dirty="0"/>
              <a:t> password without dictionary</a:t>
            </a:r>
          </a:p>
          <a:p>
            <a:pPr lvl="1" eaLnBrk="1" hangingPunct="1">
              <a:spcAft>
                <a:spcPts val="600"/>
              </a:spcAft>
            </a:pPr>
            <a:r>
              <a:rPr lang="en-US" dirty="0"/>
              <a:t>Must try </a:t>
            </a:r>
            <a:r>
              <a:rPr lang="en-US" dirty="0">
                <a:latin typeface="Times-Roman" charset="0"/>
              </a:rPr>
              <a:t>2</a:t>
            </a:r>
            <a:r>
              <a:rPr lang="en-US" baseline="30000" dirty="0">
                <a:latin typeface="Times-Roman" charset="0"/>
              </a:rPr>
              <a:t>56</a:t>
            </a:r>
            <a:r>
              <a:rPr lang="en-US" dirty="0">
                <a:latin typeface="Times-Roman" charset="0"/>
              </a:rPr>
              <a:t>/2 = 2</a:t>
            </a:r>
            <a:r>
              <a:rPr lang="en-US" baseline="30000" dirty="0">
                <a:latin typeface="Times-Roman" charset="0"/>
              </a:rPr>
              <a:t>55</a:t>
            </a:r>
            <a:r>
              <a:rPr lang="en-US" dirty="0"/>
              <a:t> on average</a:t>
            </a:r>
          </a:p>
          <a:p>
            <a:pPr lvl="1" eaLnBrk="1" hangingPunct="1">
              <a:spcAft>
                <a:spcPts val="600"/>
              </a:spcAft>
            </a:pPr>
            <a:r>
              <a:rPr lang="en-US" dirty="0"/>
              <a:t>Like exhaustive key search</a:t>
            </a:r>
            <a:endParaRPr lang="en-US" dirty="0" smtClean="0"/>
          </a:p>
          <a:p>
            <a:pPr eaLnBrk="1" hangingPunct="1">
              <a:spcAft>
                <a:spcPts val="600"/>
              </a:spcAft>
            </a:pPr>
            <a:r>
              <a:rPr lang="en-US" dirty="0" smtClean="0"/>
              <a:t>Does </a:t>
            </a:r>
            <a:r>
              <a:rPr lang="en-US" b="1" dirty="0">
                <a:solidFill>
                  <a:srgbClr val="1320EE"/>
                </a:solidFill>
              </a:rPr>
              <a:t>salt</a:t>
            </a:r>
            <a:r>
              <a:rPr lang="en-US" dirty="0" smtClean="0"/>
              <a:t> help </a:t>
            </a:r>
            <a:r>
              <a:rPr lang="en-US" dirty="0"/>
              <a:t>in this </a:t>
            </a:r>
            <a:r>
              <a:rPr lang="en-US" dirty="0" smtClean="0"/>
              <a:t>case?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607C2657-2DC4-7347-8CBE-D6B11C10EE9C}" type="slidenum">
              <a:rPr lang="en-US" smtClean="0">
                <a:latin typeface="Times New Roman" charset="0"/>
              </a:rPr>
              <a:pPr/>
              <a:t>18</a:t>
            </a:fld>
            <a:endParaRPr lang="en-US" smtClean="0">
              <a:latin typeface="Times New Roman" charset="0"/>
            </a:endParaRPr>
          </a:p>
        </p:txBody>
      </p:sp>
      <p:sp>
        <p:nvSpPr>
          <p:cNvPr id="32771" name="Rectangle 2"/>
          <p:cNvSpPr>
            <a:spLocks noGrp="1" noChangeArrowheads="1"/>
          </p:cNvSpPr>
          <p:nvPr>
            <p:ph type="title"/>
          </p:nvPr>
        </p:nvSpPr>
        <p:spPr>
          <a:xfrm>
            <a:off x="685800" y="304800"/>
            <a:ext cx="7772400" cy="1143000"/>
          </a:xfrm>
        </p:spPr>
        <p:txBody>
          <a:bodyPr/>
          <a:lstStyle/>
          <a:p>
            <a:pPr eaLnBrk="1" hangingPunct="1"/>
            <a:r>
              <a:rPr lang="en-US"/>
              <a:t>Password Cracking: Case II</a:t>
            </a:r>
          </a:p>
        </p:txBody>
      </p:sp>
      <p:sp>
        <p:nvSpPr>
          <p:cNvPr id="348163" name="Rectangle 3"/>
          <p:cNvSpPr>
            <a:spLocks noGrp="1" noChangeArrowheads="1"/>
          </p:cNvSpPr>
          <p:nvPr>
            <p:ph type="body" idx="1"/>
          </p:nvPr>
        </p:nvSpPr>
        <p:spPr>
          <a:xfrm>
            <a:off x="685800" y="1447800"/>
            <a:ext cx="7620000" cy="4648200"/>
          </a:xfrm>
        </p:spPr>
        <p:txBody>
          <a:bodyPr/>
          <a:lstStyle/>
          <a:p>
            <a:pPr eaLnBrk="1" hangingPunct="1">
              <a:lnSpc>
                <a:spcPct val="80000"/>
              </a:lnSpc>
              <a:spcAft>
                <a:spcPts val="600"/>
              </a:spcAft>
            </a:pPr>
            <a:r>
              <a:rPr lang="en-US" sz="2800" dirty="0"/>
              <a:t>Attack </a:t>
            </a:r>
            <a:r>
              <a:rPr lang="en-US" sz="2800" dirty="0">
                <a:latin typeface="Times-Roman" charset="0"/>
              </a:rPr>
              <a:t>1</a:t>
            </a:r>
            <a:r>
              <a:rPr lang="en-US" sz="2800" dirty="0"/>
              <a:t> password with dictionary</a:t>
            </a:r>
          </a:p>
          <a:p>
            <a:pPr eaLnBrk="1" hangingPunct="1">
              <a:lnSpc>
                <a:spcPct val="80000"/>
              </a:lnSpc>
              <a:spcAft>
                <a:spcPts val="600"/>
              </a:spcAft>
            </a:pPr>
            <a:r>
              <a:rPr lang="en-US" sz="2800" dirty="0"/>
              <a:t>With </a:t>
            </a:r>
            <a:r>
              <a:rPr lang="en-US" sz="2800" b="1" dirty="0">
                <a:solidFill>
                  <a:srgbClr val="1320EE"/>
                </a:solidFill>
              </a:rPr>
              <a:t>salt</a:t>
            </a:r>
            <a:endParaRPr lang="en-US" sz="2800" dirty="0"/>
          </a:p>
          <a:p>
            <a:pPr lvl="1" eaLnBrk="1" hangingPunct="1">
              <a:lnSpc>
                <a:spcPct val="80000"/>
              </a:lnSpc>
              <a:spcAft>
                <a:spcPts val="600"/>
              </a:spcAft>
            </a:pPr>
            <a:r>
              <a:rPr lang="en-US" sz="2400" dirty="0"/>
              <a:t>Expected work: </a:t>
            </a:r>
            <a:r>
              <a:rPr lang="en-US" sz="2400" dirty="0">
                <a:latin typeface="Times-Roman" charset="0"/>
              </a:rPr>
              <a:t>1/4 (2</a:t>
            </a:r>
            <a:r>
              <a:rPr lang="en-US" sz="2400" baseline="30000" dirty="0">
                <a:latin typeface="Times-Roman" charset="0"/>
              </a:rPr>
              <a:t>19</a:t>
            </a:r>
            <a:r>
              <a:rPr lang="en-US" sz="2400" dirty="0">
                <a:latin typeface="Times-Roman" charset="0"/>
              </a:rPr>
              <a:t>) + 3/4 (2</a:t>
            </a:r>
            <a:r>
              <a:rPr lang="en-US" sz="2400" baseline="30000" dirty="0">
                <a:latin typeface="Times-Roman" charset="0"/>
              </a:rPr>
              <a:t>55</a:t>
            </a:r>
            <a:r>
              <a:rPr lang="en-US" sz="2400" dirty="0">
                <a:latin typeface="Times-Roman" charset="0"/>
              </a:rPr>
              <a:t>) = 2</a:t>
            </a:r>
            <a:r>
              <a:rPr lang="en-US" sz="2400" baseline="30000" dirty="0">
                <a:latin typeface="Times-Roman" charset="0"/>
              </a:rPr>
              <a:t>54.6</a:t>
            </a:r>
            <a:endParaRPr lang="en-US" sz="2400" dirty="0"/>
          </a:p>
          <a:p>
            <a:pPr lvl="1" eaLnBrk="1" hangingPunct="1">
              <a:lnSpc>
                <a:spcPct val="80000"/>
              </a:lnSpc>
              <a:spcAft>
                <a:spcPts val="600"/>
              </a:spcAft>
            </a:pPr>
            <a:r>
              <a:rPr lang="en-US" sz="2400" dirty="0"/>
              <a:t>In practice, try all </a:t>
            </a:r>
            <a:r>
              <a:rPr lang="en-US" sz="2400" dirty="0" err="1"/>
              <a:t>pwds</a:t>
            </a:r>
            <a:r>
              <a:rPr lang="en-US" sz="2400" dirty="0"/>
              <a:t> in dictionary…</a:t>
            </a:r>
          </a:p>
          <a:p>
            <a:pPr lvl="1" eaLnBrk="1" hangingPunct="1">
              <a:lnSpc>
                <a:spcPct val="80000"/>
              </a:lnSpc>
              <a:spcAft>
                <a:spcPts val="600"/>
              </a:spcAft>
            </a:pPr>
            <a:r>
              <a:rPr lang="en-US" sz="2400" dirty="0"/>
              <a:t>…then work is at most </a:t>
            </a:r>
            <a:r>
              <a:rPr lang="en-US" sz="2400" dirty="0">
                <a:latin typeface="Times-Roman" charset="0"/>
              </a:rPr>
              <a:t>2</a:t>
            </a:r>
            <a:r>
              <a:rPr lang="en-US" sz="2400" baseline="30000" dirty="0">
                <a:latin typeface="Times-Roman" charset="0"/>
              </a:rPr>
              <a:t>20</a:t>
            </a:r>
            <a:r>
              <a:rPr lang="en-US" sz="2400" dirty="0"/>
              <a:t> and probability of success is </a:t>
            </a:r>
            <a:r>
              <a:rPr lang="en-US" sz="2400" dirty="0">
                <a:latin typeface="Times-Roman" charset="0"/>
              </a:rPr>
              <a:t>1/4</a:t>
            </a:r>
            <a:r>
              <a:rPr lang="en-US" sz="2400" dirty="0"/>
              <a:t> </a:t>
            </a:r>
          </a:p>
          <a:p>
            <a:pPr eaLnBrk="1" hangingPunct="1">
              <a:lnSpc>
                <a:spcPct val="80000"/>
              </a:lnSpc>
              <a:spcAft>
                <a:spcPts val="600"/>
              </a:spcAft>
            </a:pPr>
            <a:r>
              <a:rPr lang="en-US" sz="2800" dirty="0"/>
              <a:t>What if </a:t>
            </a:r>
            <a:r>
              <a:rPr lang="en-US" sz="2800" b="1" dirty="0">
                <a:solidFill>
                  <a:srgbClr val="1320EE"/>
                </a:solidFill>
              </a:rPr>
              <a:t>no salt</a:t>
            </a:r>
            <a:r>
              <a:rPr lang="en-US" sz="2800" dirty="0"/>
              <a:t> is used?</a:t>
            </a:r>
          </a:p>
          <a:p>
            <a:pPr lvl="1" eaLnBrk="1" hangingPunct="1">
              <a:lnSpc>
                <a:spcPct val="80000"/>
              </a:lnSpc>
              <a:spcAft>
                <a:spcPts val="600"/>
              </a:spcAft>
            </a:pPr>
            <a:r>
              <a:rPr lang="en-US" sz="2400" dirty="0"/>
              <a:t>One-time work to compute dictionary: </a:t>
            </a:r>
            <a:r>
              <a:rPr lang="en-US" sz="2400" dirty="0">
                <a:latin typeface="Times-Roman" charset="0"/>
              </a:rPr>
              <a:t>2</a:t>
            </a:r>
            <a:r>
              <a:rPr lang="en-US" sz="2400" baseline="30000" dirty="0">
                <a:latin typeface="Times-Roman" charset="0"/>
              </a:rPr>
              <a:t>20</a:t>
            </a:r>
            <a:endParaRPr lang="en-US" sz="2400" dirty="0"/>
          </a:p>
          <a:p>
            <a:pPr lvl="1" eaLnBrk="1" hangingPunct="1">
              <a:lnSpc>
                <a:spcPct val="80000"/>
              </a:lnSpc>
              <a:spcAft>
                <a:spcPts val="600"/>
              </a:spcAft>
            </a:pPr>
            <a:r>
              <a:rPr lang="en-US" sz="2400" dirty="0"/>
              <a:t>Expected work still same order as above</a:t>
            </a:r>
          </a:p>
          <a:p>
            <a:pPr lvl="1" eaLnBrk="1" hangingPunct="1">
              <a:lnSpc>
                <a:spcPct val="80000"/>
              </a:lnSpc>
              <a:spcAft>
                <a:spcPts val="600"/>
              </a:spcAft>
            </a:pPr>
            <a:r>
              <a:rPr lang="en-US" sz="2400" dirty="0"/>
              <a:t>But with </a:t>
            </a:r>
            <a:r>
              <a:rPr lang="en-US" sz="2400" dirty="0" err="1"/>
              <a:t>precomputed</a:t>
            </a:r>
            <a:r>
              <a:rPr lang="en-US" sz="2400" dirty="0"/>
              <a:t> dictionary hashes, the  “in practice” attack is free…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482BF418-2BD1-6E4E-9B54-F7386C496387}" type="slidenum">
              <a:rPr lang="en-US" smtClean="0">
                <a:latin typeface="Times New Roman" charset="0"/>
              </a:rPr>
              <a:pPr/>
              <a:t>19</a:t>
            </a:fld>
            <a:endParaRPr lang="en-US" smtClean="0">
              <a:latin typeface="Times New Roman" charset="0"/>
            </a:endParaRPr>
          </a:p>
        </p:txBody>
      </p:sp>
      <p:sp>
        <p:nvSpPr>
          <p:cNvPr id="33795" name="Rectangle 2"/>
          <p:cNvSpPr>
            <a:spLocks noGrp="1" noChangeArrowheads="1"/>
          </p:cNvSpPr>
          <p:nvPr>
            <p:ph type="title"/>
          </p:nvPr>
        </p:nvSpPr>
        <p:spPr>
          <a:xfrm>
            <a:off x="685800" y="457200"/>
            <a:ext cx="7772400" cy="1143000"/>
          </a:xfrm>
        </p:spPr>
        <p:txBody>
          <a:bodyPr/>
          <a:lstStyle/>
          <a:p>
            <a:pPr eaLnBrk="1" hangingPunct="1"/>
            <a:r>
              <a:rPr lang="en-US"/>
              <a:t>Password Cracking: Case III</a:t>
            </a:r>
          </a:p>
        </p:txBody>
      </p:sp>
      <p:sp>
        <p:nvSpPr>
          <p:cNvPr id="169987" name="Rectangle 3"/>
          <p:cNvSpPr>
            <a:spLocks noGrp="1" noChangeArrowheads="1"/>
          </p:cNvSpPr>
          <p:nvPr>
            <p:ph type="body" idx="1"/>
          </p:nvPr>
        </p:nvSpPr>
        <p:spPr>
          <a:xfrm>
            <a:off x="685800" y="1676400"/>
            <a:ext cx="8001000" cy="4495800"/>
          </a:xfrm>
        </p:spPr>
        <p:txBody>
          <a:bodyPr/>
          <a:lstStyle/>
          <a:p>
            <a:pPr eaLnBrk="1" hangingPunct="1">
              <a:lnSpc>
                <a:spcPct val="90000"/>
              </a:lnSpc>
              <a:spcAft>
                <a:spcPts val="600"/>
              </a:spcAft>
            </a:pPr>
            <a:r>
              <a:rPr lang="en-US" sz="2800" dirty="0"/>
              <a:t>Any of </a:t>
            </a:r>
            <a:r>
              <a:rPr lang="en-US" sz="2800" dirty="0">
                <a:latin typeface="Times-Roman" charset="0"/>
              </a:rPr>
              <a:t>1024</a:t>
            </a:r>
            <a:r>
              <a:rPr lang="en-US" sz="2800" dirty="0"/>
              <a:t> </a:t>
            </a:r>
            <a:r>
              <a:rPr lang="en-US" sz="2800" dirty="0" err="1"/>
              <a:t>pwds</a:t>
            </a:r>
            <a:r>
              <a:rPr lang="en-US" sz="2800" dirty="0"/>
              <a:t> in file, </a:t>
            </a:r>
            <a:r>
              <a:rPr lang="en-US" sz="2800" b="1" dirty="0">
                <a:solidFill>
                  <a:schemeClr val="hlink"/>
                </a:solidFill>
              </a:rPr>
              <a:t>without</a:t>
            </a:r>
            <a:r>
              <a:rPr lang="en-US" sz="2800" dirty="0"/>
              <a:t> dictionary</a:t>
            </a:r>
          </a:p>
          <a:p>
            <a:pPr lvl="1" eaLnBrk="1" hangingPunct="1">
              <a:lnSpc>
                <a:spcPct val="90000"/>
              </a:lnSpc>
              <a:spcAft>
                <a:spcPts val="600"/>
              </a:spcAft>
            </a:pPr>
            <a:r>
              <a:rPr lang="en-US" sz="2400" dirty="0"/>
              <a:t>Assume all </a:t>
            </a:r>
            <a:r>
              <a:rPr lang="en-US" sz="2400" dirty="0">
                <a:latin typeface="Times-Roman" charset="0"/>
              </a:rPr>
              <a:t>2</a:t>
            </a:r>
            <a:r>
              <a:rPr lang="en-US" sz="2400" baseline="30000" dirty="0">
                <a:latin typeface="Times-Roman" charset="0"/>
              </a:rPr>
              <a:t>10</a:t>
            </a:r>
            <a:r>
              <a:rPr lang="en-US" sz="2400" dirty="0"/>
              <a:t> passwords are distinct </a:t>
            </a:r>
          </a:p>
          <a:p>
            <a:pPr lvl="1" eaLnBrk="1" hangingPunct="1">
              <a:lnSpc>
                <a:spcPct val="90000"/>
              </a:lnSpc>
              <a:spcAft>
                <a:spcPts val="600"/>
              </a:spcAft>
            </a:pPr>
            <a:r>
              <a:rPr lang="en-US" sz="2400" dirty="0"/>
              <a:t>Need </a:t>
            </a:r>
            <a:r>
              <a:rPr lang="en-US" sz="2400" dirty="0">
                <a:latin typeface="Times-Roman" charset="0"/>
              </a:rPr>
              <a:t>2</a:t>
            </a:r>
            <a:r>
              <a:rPr lang="en-US" sz="2400" baseline="30000" dirty="0">
                <a:latin typeface="Times-Roman" charset="0"/>
              </a:rPr>
              <a:t>55</a:t>
            </a:r>
            <a:r>
              <a:rPr lang="en-US" sz="2400" dirty="0"/>
              <a:t> </a:t>
            </a:r>
            <a:r>
              <a:rPr lang="en-US" sz="2400" b="1" dirty="0">
                <a:solidFill>
                  <a:srgbClr val="FF0000"/>
                </a:solidFill>
              </a:rPr>
              <a:t>comparisons</a:t>
            </a:r>
            <a:r>
              <a:rPr lang="en-US" sz="2400" dirty="0"/>
              <a:t> before expect to find </a:t>
            </a:r>
            <a:r>
              <a:rPr lang="en-US" sz="2400" dirty="0" err="1"/>
              <a:t>pwd</a:t>
            </a:r>
            <a:endParaRPr lang="en-US" sz="2400" dirty="0"/>
          </a:p>
          <a:p>
            <a:pPr eaLnBrk="1" hangingPunct="1">
              <a:lnSpc>
                <a:spcPct val="90000"/>
              </a:lnSpc>
              <a:spcAft>
                <a:spcPts val="600"/>
              </a:spcAft>
            </a:pPr>
            <a:r>
              <a:rPr lang="en-US" sz="2800" dirty="0"/>
              <a:t>If </a:t>
            </a:r>
            <a:r>
              <a:rPr lang="en-US" sz="2800" b="1" dirty="0">
                <a:solidFill>
                  <a:srgbClr val="1320EE"/>
                </a:solidFill>
              </a:rPr>
              <a:t>no salt</a:t>
            </a:r>
            <a:r>
              <a:rPr lang="en-US" sz="2800" dirty="0"/>
              <a:t> is used</a:t>
            </a:r>
          </a:p>
          <a:p>
            <a:pPr lvl="1" eaLnBrk="1" hangingPunct="1">
              <a:lnSpc>
                <a:spcPct val="90000"/>
              </a:lnSpc>
              <a:spcAft>
                <a:spcPts val="600"/>
              </a:spcAft>
            </a:pPr>
            <a:r>
              <a:rPr lang="en-US" sz="2400" dirty="0"/>
              <a:t>Each computed hash yields </a:t>
            </a:r>
            <a:r>
              <a:rPr lang="en-US" sz="2400" dirty="0">
                <a:latin typeface="Times-Roman" charset="0"/>
              </a:rPr>
              <a:t>2</a:t>
            </a:r>
            <a:r>
              <a:rPr lang="en-US" sz="2400" baseline="30000" dirty="0">
                <a:latin typeface="Times-Roman" charset="0"/>
              </a:rPr>
              <a:t>10</a:t>
            </a:r>
            <a:r>
              <a:rPr lang="en-US" sz="2400" dirty="0"/>
              <a:t> comparisons</a:t>
            </a:r>
          </a:p>
          <a:p>
            <a:pPr lvl="1" eaLnBrk="1" hangingPunct="1">
              <a:lnSpc>
                <a:spcPct val="90000"/>
              </a:lnSpc>
              <a:spcAft>
                <a:spcPts val="600"/>
              </a:spcAft>
            </a:pPr>
            <a:r>
              <a:rPr lang="en-US" sz="2400" dirty="0"/>
              <a:t>So expected work (hashes) is </a:t>
            </a:r>
            <a:r>
              <a:rPr lang="en-US" sz="2400" dirty="0">
                <a:latin typeface="Times-Roman" charset="0"/>
              </a:rPr>
              <a:t>2</a:t>
            </a:r>
            <a:r>
              <a:rPr lang="en-US" sz="2400" baseline="30000" dirty="0">
                <a:latin typeface="Times-Roman" charset="0"/>
              </a:rPr>
              <a:t>55</a:t>
            </a:r>
            <a:r>
              <a:rPr lang="en-US" sz="2400" dirty="0">
                <a:latin typeface="Times-Roman" charset="0"/>
              </a:rPr>
              <a:t>/2</a:t>
            </a:r>
            <a:r>
              <a:rPr lang="en-US" sz="2400" baseline="30000" dirty="0">
                <a:latin typeface="Times-Roman" charset="0"/>
              </a:rPr>
              <a:t>10</a:t>
            </a:r>
            <a:r>
              <a:rPr lang="en-US" sz="2400" dirty="0">
                <a:latin typeface="Times-Roman" charset="0"/>
              </a:rPr>
              <a:t> =</a:t>
            </a:r>
            <a:r>
              <a:rPr lang="en-US" sz="2400" baseline="30000" dirty="0">
                <a:latin typeface="Times-Roman" charset="0"/>
              </a:rPr>
              <a:t> </a:t>
            </a:r>
            <a:r>
              <a:rPr lang="en-US" sz="2400" dirty="0">
                <a:latin typeface="Times-Roman" charset="0"/>
              </a:rPr>
              <a:t>2</a:t>
            </a:r>
            <a:r>
              <a:rPr lang="en-US" sz="2400" baseline="30000" dirty="0">
                <a:latin typeface="Times-Roman" charset="0"/>
              </a:rPr>
              <a:t>45</a:t>
            </a:r>
            <a:endParaRPr lang="en-US" sz="2400" dirty="0"/>
          </a:p>
          <a:p>
            <a:pPr eaLnBrk="1" hangingPunct="1">
              <a:lnSpc>
                <a:spcPct val="90000"/>
              </a:lnSpc>
              <a:spcAft>
                <a:spcPts val="600"/>
              </a:spcAft>
            </a:pPr>
            <a:r>
              <a:rPr lang="en-US" sz="2800" dirty="0"/>
              <a:t>If </a:t>
            </a:r>
            <a:r>
              <a:rPr lang="en-US" sz="2800" b="1" dirty="0">
                <a:solidFill>
                  <a:srgbClr val="1320EE"/>
                </a:solidFill>
              </a:rPr>
              <a:t>salt</a:t>
            </a:r>
            <a:r>
              <a:rPr lang="en-US" sz="2800" dirty="0"/>
              <a:t> is used</a:t>
            </a:r>
          </a:p>
          <a:p>
            <a:pPr lvl="1" eaLnBrk="1" hangingPunct="1">
              <a:lnSpc>
                <a:spcPct val="90000"/>
              </a:lnSpc>
              <a:spcAft>
                <a:spcPts val="600"/>
              </a:spcAft>
            </a:pPr>
            <a:r>
              <a:rPr lang="en-US" sz="2400" dirty="0"/>
              <a:t>Expected work is </a:t>
            </a:r>
            <a:r>
              <a:rPr lang="en-US" sz="2400" dirty="0">
                <a:latin typeface="Times-Roman" charset="0"/>
              </a:rPr>
              <a:t>2</a:t>
            </a:r>
            <a:r>
              <a:rPr lang="en-US" sz="2400" baseline="30000" dirty="0">
                <a:latin typeface="Times-Roman" charset="0"/>
              </a:rPr>
              <a:t>55</a:t>
            </a:r>
            <a:r>
              <a:rPr lang="en-US" sz="2400" dirty="0"/>
              <a:t> </a:t>
            </a:r>
          </a:p>
          <a:p>
            <a:pPr lvl="1" eaLnBrk="1" hangingPunct="1">
              <a:lnSpc>
                <a:spcPct val="90000"/>
              </a:lnSpc>
              <a:spcAft>
                <a:spcPts val="600"/>
              </a:spcAft>
            </a:pPr>
            <a:r>
              <a:rPr lang="en-US" sz="2400" dirty="0"/>
              <a:t>Each comparison requires a hash computation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65A6BB49-92A8-2A42-88DE-103EE98F078E}" type="slidenum">
              <a:rPr lang="en-US" smtClean="0">
                <a:latin typeface="Times New Roman" charset="0"/>
              </a:rPr>
              <a:pPr/>
              <a:t>2</a:t>
            </a:fld>
            <a:endParaRPr lang="en-US" smtClean="0">
              <a:latin typeface="Times New Roman" charset="0"/>
            </a:endParaRPr>
          </a:p>
        </p:txBody>
      </p:sp>
      <p:sp>
        <p:nvSpPr>
          <p:cNvPr id="15363" name="Rectangle 2"/>
          <p:cNvSpPr>
            <a:spLocks noGrp="1" noChangeArrowheads="1"/>
          </p:cNvSpPr>
          <p:nvPr>
            <p:ph type="title"/>
          </p:nvPr>
        </p:nvSpPr>
        <p:spPr>
          <a:xfrm>
            <a:off x="685800" y="533400"/>
            <a:ext cx="7772400" cy="1143000"/>
          </a:xfrm>
        </p:spPr>
        <p:txBody>
          <a:bodyPr/>
          <a:lstStyle/>
          <a:p>
            <a:pPr eaLnBrk="1" hangingPunct="1"/>
            <a:r>
              <a:rPr lang="en-US" dirty="0"/>
              <a:t>Access Control</a:t>
            </a:r>
          </a:p>
        </p:txBody>
      </p:sp>
      <p:sp>
        <p:nvSpPr>
          <p:cNvPr id="15364" name="Rectangle 3"/>
          <p:cNvSpPr>
            <a:spLocks noGrp="1" noChangeArrowheads="1"/>
          </p:cNvSpPr>
          <p:nvPr>
            <p:ph type="body" idx="1"/>
          </p:nvPr>
        </p:nvSpPr>
        <p:spPr>
          <a:xfrm>
            <a:off x="533400" y="1752600"/>
            <a:ext cx="8229600" cy="4191000"/>
          </a:xfrm>
        </p:spPr>
        <p:txBody>
          <a:bodyPr/>
          <a:lstStyle/>
          <a:p>
            <a:pPr eaLnBrk="1" hangingPunct="1">
              <a:lnSpc>
                <a:spcPct val="90000"/>
              </a:lnSpc>
            </a:pPr>
            <a:r>
              <a:rPr lang="en-US" sz="2800" dirty="0"/>
              <a:t>Two parts to access control</a:t>
            </a:r>
            <a:endParaRPr lang="en-US" sz="2800" b="1" dirty="0">
              <a:solidFill>
                <a:schemeClr val="accent2"/>
              </a:solidFill>
            </a:endParaRPr>
          </a:p>
          <a:p>
            <a:pPr eaLnBrk="1" hangingPunct="1">
              <a:lnSpc>
                <a:spcPct val="90000"/>
              </a:lnSpc>
            </a:pPr>
            <a:r>
              <a:rPr lang="en-US" sz="2800" b="1" dirty="0">
                <a:solidFill>
                  <a:schemeClr val="accent2"/>
                </a:solidFill>
              </a:rPr>
              <a:t>Authentication: </a:t>
            </a:r>
            <a:r>
              <a:rPr lang="en-US" sz="2800" dirty="0"/>
              <a:t>Are you who you say you are?</a:t>
            </a:r>
          </a:p>
          <a:p>
            <a:pPr lvl="1" eaLnBrk="1" hangingPunct="1">
              <a:lnSpc>
                <a:spcPct val="90000"/>
              </a:lnSpc>
            </a:pPr>
            <a:r>
              <a:rPr lang="en-US" sz="2400" dirty="0"/>
              <a:t>Determine whether access is allowed</a:t>
            </a:r>
          </a:p>
          <a:p>
            <a:pPr lvl="1" eaLnBrk="1" hangingPunct="1">
              <a:lnSpc>
                <a:spcPct val="90000"/>
              </a:lnSpc>
            </a:pPr>
            <a:r>
              <a:rPr lang="en-US" sz="2400" dirty="0"/>
              <a:t>Authenticate human to machine</a:t>
            </a:r>
          </a:p>
          <a:p>
            <a:pPr lvl="1" eaLnBrk="1" hangingPunct="1">
              <a:lnSpc>
                <a:spcPct val="90000"/>
              </a:lnSpc>
            </a:pPr>
            <a:r>
              <a:rPr lang="en-US" sz="2400" dirty="0"/>
              <a:t>Or authenticate machine to machine</a:t>
            </a:r>
          </a:p>
          <a:p>
            <a:pPr eaLnBrk="1" hangingPunct="1">
              <a:lnSpc>
                <a:spcPct val="90000"/>
              </a:lnSpc>
            </a:pPr>
            <a:r>
              <a:rPr lang="en-US" sz="2800" b="1" dirty="0">
                <a:solidFill>
                  <a:schemeClr val="accent2"/>
                </a:solidFill>
              </a:rPr>
              <a:t>Authorization: </a:t>
            </a:r>
            <a:r>
              <a:rPr lang="en-US" sz="2800" dirty="0"/>
              <a:t>Are you allowed to do that?</a:t>
            </a:r>
          </a:p>
          <a:p>
            <a:pPr lvl="1" eaLnBrk="1" hangingPunct="1">
              <a:lnSpc>
                <a:spcPct val="90000"/>
              </a:lnSpc>
            </a:pPr>
            <a:r>
              <a:rPr lang="en-US" sz="2400" dirty="0"/>
              <a:t>Once you have access, what can you do?</a:t>
            </a:r>
          </a:p>
          <a:p>
            <a:pPr lvl="1" eaLnBrk="1" hangingPunct="1">
              <a:lnSpc>
                <a:spcPct val="90000"/>
              </a:lnSpc>
            </a:pPr>
            <a:r>
              <a:rPr lang="en-US" sz="2400" dirty="0"/>
              <a:t>Enforces limits on actions</a:t>
            </a:r>
          </a:p>
          <a:p>
            <a:pPr eaLnBrk="1" hangingPunct="1">
              <a:lnSpc>
                <a:spcPct val="90000"/>
              </a:lnSpc>
            </a:pPr>
            <a:r>
              <a:rPr lang="en-US" sz="2800" dirty="0"/>
              <a:t>Note: </a:t>
            </a:r>
            <a:r>
              <a:rPr lang="en-US" sz="2800" dirty="0" smtClean="0"/>
              <a:t>“access </a:t>
            </a:r>
            <a:r>
              <a:rPr lang="en-US" sz="2800" dirty="0"/>
              <a:t>control” often used as synonym for authorization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9E67156B-1F25-6C48-89D0-A157265F6320}" type="slidenum">
              <a:rPr lang="en-US" smtClean="0">
                <a:latin typeface="Times New Roman" charset="0"/>
              </a:rPr>
              <a:pPr/>
              <a:t>20</a:t>
            </a:fld>
            <a:endParaRPr lang="en-US" smtClean="0">
              <a:latin typeface="Times New Roman" charset="0"/>
            </a:endParaRPr>
          </a:p>
        </p:txBody>
      </p:sp>
      <p:sp>
        <p:nvSpPr>
          <p:cNvPr id="35843" name="Rectangle 2"/>
          <p:cNvSpPr>
            <a:spLocks noGrp="1" noChangeArrowheads="1"/>
          </p:cNvSpPr>
          <p:nvPr>
            <p:ph type="title"/>
          </p:nvPr>
        </p:nvSpPr>
        <p:spPr>
          <a:xfrm>
            <a:off x="685800" y="533400"/>
            <a:ext cx="7772400" cy="1143000"/>
          </a:xfrm>
        </p:spPr>
        <p:txBody>
          <a:bodyPr/>
          <a:lstStyle/>
          <a:p>
            <a:pPr eaLnBrk="1" hangingPunct="1"/>
            <a:r>
              <a:rPr lang="en-US"/>
              <a:t>Password Cracking: Case IV</a:t>
            </a:r>
          </a:p>
        </p:txBody>
      </p:sp>
      <p:sp>
        <p:nvSpPr>
          <p:cNvPr id="175107" name="Rectangle 3"/>
          <p:cNvSpPr>
            <a:spLocks noGrp="1" noChangeArrowheads="1"/>
          </p:cNvSpPr>
          <p:nvPr>
            <p:ph type="body" idx="1"/>
          </p:nvPr>
        </p:nvSpPr>
        <p:spPr>
          <a:xfrm>
            <a:off x="685800" y="1752600"/>
            <a:ext cx="7848600" cy="4191000"/>
          </a:xfrm>
        </p:spPr>
        <p:txBody>
          <a:bodyPr/>
          <a:lstStyle/>
          <a:p>
            <a:pPr eaLnBrk="1" hangingPunct="1">
              <a:lnSpc>
                <a:spcPct val="90000"/>
              </a:lnSpc>
              <a:spcAft>
                <a:spcPts val="600"/>
              </a:spcAft>
            </a:pPr>
            <a:r>
              <a:rPr lang="en-US" sz="2800" dirty="0"/>
              <a:t>Any of </a:t>
            </a:r>
            <a:r>
              <a:rPr lang="en-US" sz="2800" dirty="0">
                <a:latin typeface="Times-Roman" charset="0"/>
              </a:rPr>
              <a:t>1024</a:t>
            </a:r>
            <a:r>
              <a:rPr lang="en-US" sz="2800" dirty="0"/>
              <a:t> </a:t>
            </a:r>
            <a:r>
              <a:rPr lang="en-US" sz="2800" dirty="0" err="1"/>
              <a:t>pwds</a:t>
            </a:r>
            <a:r>
              <a:rPr lang="en-US" sz="2800" dirty="0"/>
              <a:t> in file, </a:t>
            </a:r>
            <a:r>
              <a:rPr lang="en-US" sz="2800" b="1" dirty="0">
                <a:solidFill>
                  <a:schemeClr val="hlink"/>
                </a:solidFill>
              </a:rPr>
              <a:t>with</a:t>
            </a:r>
            <a:r>
              <a:rPr lang="en-US" sz="2800" dirty="0"/>
              <a:t> dictionary</a:t>
            </a:r>
          </a:p>
          <a:p>
            <a:pPr lvl="1" eaLnBrk="1" hangingPunct="1">
              <a:lnSpc>
                <a:spcPct val="90000"/>
              </a:lnSpc>
              <a:spcAft>
                <a:spcPts val="600"/>
              </a:spcAft>
            </a:pPr>
            <a:r>
              <a:rPr lang="en-US" sz="2400" dirty="0"/>
              <a:t>Prob. one or more </a:t>
            </a:r>
            <a:r>
              <a:rPr lang="en-US" sz="2400" dirty="0" err="1"/>
              <a:t>pwd</a:t>
            </a:r>
            <a:r>
              <a:rPr lang="en-US" sz="2400" dirty="0"/>
              <a:t> in dict.: </a:t>
            </a:r>
            <a:r>
              <a:rPr lang="en-US" sz="2400" dirty="0">
                <a:latin typeface="Times-Roman" charset="0"/>
              </a:rPr>
              <a:t>1 – (3/4)</a:t>
            </a:r>
            <a:r>
              <a:rPr lang="en-US" sz="2400" baseline="30000" dirty="0">
                <a:latin typeface="Times-Roman" charset="0"/>
              </a:rPr>
              <a:t>1024</a:t>
            </a:r>
            <a:r>
              <a:rPr lang="en-US" sz="2400" dirty="0">
                <a:latin typeface="Times-Roman" charset="0"/>
              </a:rPr>
              <a:t> = 1</a:t>
            </a:r>
            <a:endParaRPr lang="en-US" sz="2400" dirty="0"/>
          </a:p>
          <a:p>
            <a:pPr lvl="1" eaLnBrk="1" hangingPunct="1">
              <a:lnSpc>
                <a:spcPct val="90000"/>
              </a:lnSpc>
              <a:spcAft>
                <a:spcPts val="600"/>
              </a:spcAft>
            </a:pPr>
            <a:r>
              <a:rPr lang="en-US" sz="2400" dirty="0"/>
              <a:t>So, we ignore case where no </a:t>
            </a:r>
            <a:r>
              <a:rPr lang="en-US" sz="2400" dirty="0" err="1"/>
              <a:t>pwd</a:t>
            </a:r>
            <a:r>
              <a:rPr lang="en-US" sz="2400" dirty="0"/>
              <a:t> is in dictionary</a:t>
            </a:r>
          </a:p>
          <a:p>
            <a:pPr eaLnBrk="1" hangingPunct="1">
              <a:lnSpc>
                <a:spcPct val="90000"/>
              </a:lnSpc>
              <a:spcAft>
                <a:spcPts val="600"/>
              </a:spcAft>
            </a:pPr>
            <a:r>
              <a:rPr lang="en-US" sz="2800" dirty="0"/>
              <a:t>If </a:t>
            </a:r>
            <a:r>
              <a:rPr lang="en-US" sz="2800" b="1" dirty="0">
                <a:solidFill>
                  <a:srgbClr val="1320EE"/>
                </a:solidFill>
              </a:rPr>
              <a:t>salt</a:t>
            </a:r>
            <a:r>
              <a:rPr lang="en-US" sz="2800" dirty="0"/>
              <a:t> is used, expected work less than </a:t>
            </a:r>
            <a:r>
              <a:rPr lang="en-US" sz="2800" dirty="0">
                <a:latin typeface="Times-Roman" charset="0"/>
              </a:rPr>
              <a:t>2</a:t>
            </a:r>
            <a:r>
              <a:rPr lang="en-US" sz="2800" baseline="30000" dirty="0">
                <a:latin typeface="Times-Roman" charset="0"/>
              </a:rPr>
              <a:t>22</a:t>
            </a:r>
            <a:endParaRPr lang="en-US" sz="2800" dirty="0"/>
          </a:p>
          <a:p>
            <a:pPr lvl="1" eaLnBrk="1" hangingPunct="1">
              <a:lnSpc>
                <a:spcPct val="90000"/>
              </a:lnSpc>
              <a:spcAft>
                <a:spcPts val="600"/>
              </a:spcAft>
            </a:pPr>
            <a:r>
              <a:rPr lang="en-US" sz="2400" dirty="0"/>
              <a:t>See </a:t>
            </a:r>
            <a:r>
              <a:rPr lang="en-US" sz="2400" dirty="0" smtClean="0"/>
              <a:t>book, or slide notes for details</a:t>
            </a:r>
          </a:p>
          <a:p>
            <a:pPr lvl="1" eaLnBrk="1" hangingPunct="1">
              <a:lnSpc>
                <a:spcPct val="90000"/>
              </a:lnSpc>
              <a:spcAft>
                <a:spcPts val="600"/>
              </a:spcAft>
            </a:pPr>
            <a:r>
              <a:rPr lang="en-US" sz="2400" dirty="0" smtClean="0"/>
              <a:t>Approximate work: size of dict. / probability </a:t>
            </a:r>
          </a:p>
          <a:p>
            <a:pPr eaLnBrk="1" hangingPunct="1">
              <a:lnSpc>
                <a:spcPct val="90000"/>
              </a:lnSpc>
              <a:spcAft>
                <a:spcPts val="600"/>
              </a:spcAft>
            </a:pPr>
            <a:r>
              <a:rPr lang="en-US" sz="2800" dirty="0"/>
              <a:t>What if </a:t>
            </a:r>
            <a:r>
              <a:rPr lang="en-US" sz="2800" b="1" dirty="0">
                <a:solidFill>
                  <a:srgbClr val="1320EE"/>
                </a:solidFill>
              </a:rPr>
              <a:t>no salt</a:t>
            </a:r>
            <a:r>
              <a:rPr lang="en-US" sz="2800" dirty="0"/>
              <a:t> is used? </a:t>
            </a:r>
            <a:endParaRPr lang="en-US" sz="2800" dirty="0" smtClean="0"/>
          </a:p>
          <a:p>
            <a:pPr lvl="1" eaLnBrk="1" hangingPunct="1">
              <a:lnSpc>
                <a:spcPct val="90000"/>
              </a:lnSpc>
              <a:spcAft>
                <a:spcPts val="600"/>
              </a:spcAft>
            </a:pPr>
            <a:r>
              <a:rPr lang="en-US" sz="2400" dirty="0" smtClean="0"/>
              <a:t>????</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7C39338C-7DD0-F54A-B5B4-548C127DA469}" type="slidenum">
              <a:rPr lang="en-US" smtClean="0">
                <a:latin typeface="Times New Roman" charset="0"/>
              </a:rPr>
              <a:pPr/>
              <a:t>21</a:t>
            </a:fld>
            <a:endParaRPr lang="en-US" smtClean="0">
              <a:latin typeface="Times New Roman" charset="0"/>
            </a:endParaRPr>
          </a:p>
        </p:txBody>
      </p:sp>
      <p:sp>
        <p:nvSpPr>
          <p:cNvPr id="37891" name="Rectangle 2"/>
          <p:cNvSpPr>
            <a:spLocks noGrp="1" noChangeArrowheads="1"/>
          </p:cNvSpPr>
          <p:nvPr>
            <p:ph type="title"/>
          </p:nvPr>
        </p:nvSpPr>
        <p:spPr>
          <a:xfrm>
            <a:off x="685800" y="457200"/>
            <a:ext cx="7772400" cy="1143000"/>
          </a:xfrm>
        </p:spPr>
        <p:txBody>
          <a:bodyPr/>
          <a:lstStyle/>
          <a:p>
            <a:pPr eaLnBrk="1" hangingPunct="1"/>
            <a:r>
              <a:rPr lang="en-US" dirty="0"/>
              <a:t>Other Password Issues</a:t>
            </a:r>
          </a:p>
        </p:txBody>
      </p:sp>
      <p:sp>
        <p:nvSpPr>
          <p:cNvPr id="292867" name="Rectangle 3"/>
          <p:cNvSpPr>
            <a:spLocks noGrp="1" noChangeArrowheads="1"/>
          </p:cNvSpPr>
          <p:nvPr>
            <p:ph type="body" idx="1"/>
          </p:nvPr>
        </p:nvSpPr>
        <p:spPr>
          <a:xfrm>
            <a:off x="685800" y="1600200"/>
            <a:ext cx="7772400" cy="4419600"/>
          </a:xfrm>
        </p:spPr>
        <p:txBody>
          <a:bodyPr/>
          <a:lstStyle/>
          <a:p>
            <a:pPr eaLnBrk="1" hangingPunct="1">
              <a:lnSpc>
                <a:spcPct val="85000"/>
              </a:lnSpc>
              <a:spcAft>
                <a:spcPts val="600"/>
              </a:spcAft>
            </a:pPr>
            <a:r>
              <a:rPr lang="en-US" sz="2800" dirty="0"/>
              <a:t>Too many passwords to remember</a:t>
            </a:r>
          </a:p>
          <a:p>
            <a:pPr lvl="1" eaLnBrk="1" hangingPunct="1">
              <a:lnSpc>
                <a:spcPct val="85000"/>
              </a:lnSpc>
              <a:spcAft>
                <a:spcPts val="600"/>
              </a:spcAft>
            </a:pPr>
            <a:r>
              <a:rPr lang="en-US" sz="2400" dirty="0"/>
              <a:t>Results in password reuse</a:t>
            </a:r>
          </a:p>
          <a:p>
            <a:pPr lvl="1" eaLnBrk="1" hangingPunct="1">
              <a:lnSpc>
                <a:spcPct val="85000"/>
              </a:lnSpc>
              <a:spcAft>
                <a:spcPts val="600"/>
              </a:spcAft>
            </a:pPr>
            <a:r>
              <a:rPr lang="en-US" sz="2400" dirty="0"/>
              <a:t>Why is this a problem?</a:t>
            </a:r>
          </a:p>
          <a:p>
            <a:pPr eaLnBrk="1" hangingPunct="1">
              <a:lnSpc>
                <a:spcPct val="85000"/>
              </a:lnSpc>
              <a:spcAft>
                <a:spcPts val="600"/>
              </a:spcAft>
            </a:pPr>
            <a:r>
              <a:rPr lang="en-US" sz="2800" dirty="0" smtClean="0"/>
              <a:t>Who suffers from bad password? </a:t>
            </a:r>
          </a:p>
          <a:p>
            <a:pPr lvl="1" eaLnBrk="1" hangingPunct="1">
              <a:lnSpc>
                <a:spcPct val="85000"/>
              </a:lnSpc>
              <a:spcAft>
                <a:spcPts val="600"/>
              </a:spcAft>
            </a:pPr>
            <a:r>
              <a:rPr lang="en-US" sz="2400" dirty="0" smtClean="0"/>
              <a:t>Login password </a:t>
            </a:r>
            <a:r>
              <a:rPr lang="en-US" sz="2400" dirty="0" err="1" smtClean="0"/>
              <a:t>vs</a:t>
            </a:r>
            <a:r>
              <a:rPr lang="en-US" sz="2400" dirty="0" smtClean="0"/>
              <a:t> ATM PIN</a:t>
            </a:r>
          </a:p>
          <a:p>
            <a:pPr marL="342900" lvl="1" indent="-342900" eaLnBrk="1" hangingPunct="1">
              <a:lnSpc>
                <a:spcPct val="85000"/>
              </a:lnSpc>
              <a:spcAft>
                <a:spcPts val="600"/>
              </a:spcAft>
              <a:buSzPct val="75000"/>
              <a:buFont typeface="Wingdings" charset="2"/>
              <a:buChar char="q"/>
            </a:pPr>
            <a:r>
              <a:rPr lang="en-US" sz="2400" dirty="0" smtClean="0"/>
              <a:t>Keystroke </a:t>
            </a:r>
            <a:r>
              <a:rPr lang="en-US" sz="2400" dirty="0"/>
              <a:t>logging software and similar Spyware</a:t>
            </a:r>
          </a:p>
          <a:p>
            <a:pPr eaLnBrk="1" hangingPunct="1">
              <a:lnSpc>
                <a:spcPct val="85000"/>
              </a:lnSpc>
              <a:spcAft>
                <a:spcPts val="600"/>
              </a:spcAft>
            </a:pPr>
            <a:r>
              <a:rPr lang="en-US" sz="2800" dirty="0" smtClean="0"/>
              <a:t>Social </a:t>
            </a:r>
            <a:r>
              <a:rPr lang="en-US" sz="2800" dirty="0"/>
              <a:t>engineering</a:t>
            </a:r>
          </a:p>
          <a:p>
            <a:pPr eaLnBrk="1" hangingPunct="1">
              <a:lnSpc>
                <a:spcPct val="85000"/>
              </a:lnSpc>
              <a:spcAft>
                <a:spcPts val="600"/>
              </a:spcAft>
            </a:pPr>
            <a:r>
              <a:rPr lang="en-US" sz="2800" dirty="0"/>
              <a:t>Error logs may contain “almost” </a:t>
            </a:r>
            <a:r>
              <a:rPr lang="en-US" sz="2800" dirty="0" smtClean="0"/>
              <a:t>passwords</a:t>
            </a:r>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B55C09C6-0620-C747-B1F4-BEB078BD7D80}" type="slidenum">
              <a:rPr lang="en-US" smtClean="0">
                <a:latin typeface="Times New Roman" charset="0"/>
              </a:rPr>
              <a:pPr/>
              <a:t>22</a:t>
            </a:fld>
            <a:endParaRPr lang="en-US" smtClean="0">
              <a:latin typeface="Times New Roman" charset="0"/>
            </a:endParaRPr>
          </a:p>
        </p:txBody>
      </p:sp>
      <p:sp>
        <p:nvSpPr>
          <p:cNvPr id="38915" name="Rectangle 2"/>
          <p:cNvSpPr>
            <a:spLocks noGrp="1" noChangeArrowheads="1"/>
          </p:cNvSpPr>
          <p:nvPr>
            <p:ph type="title"/>
          </p:nvPr>
        </p:nvSpPr>
        <p:spPr>
          <a:xfrm>
            <a:off x="685800" y="381000"/>
            <a:ext cx="7772400" cy="1143000"/>
          </a:xfrm>
        </p:spPr>
        <p:txBody>
          <a:bodyPr/>
          <a:lstStyle/>
          <a:p>
            <a:pPr eaLnBrk="1" hangingPunct="1"/>
            <a:r>
              <a:rPr lang="en-US" dirty="0"/>
              <a:t>Passwords</a:t>
            </a:r>
          </a:p>
        </p:txBody>
      </p:sp>
      <p:sp>
        <p:nvSpPr>
          <p:cNvPr id="38916" name="Rectangle 3"/>
          <p:cNvSpPr>
            <a:spLocks noGrp="1" noChangeArrowheads="1"/>
          </p:cNvSpPr>
          <p:nvPr>
            <p:ph type="body" idx="1"/>
          </p:nvPr>
        </p:nvSpPr>
        <p:spPr>
          <a:xfrm>
            <a:off x="685800" y="1524000"/>
            <a:ext cx="7696200" cy="4495800"/>
          </a:xfrm>
        </p:spPr>
        <p:txBody>
          <a:bodyPr/>
          <a:lstStyle/>
          <a:p>
            <a:pPr eaLnBrk="1" hangingPunct="1">
              <a:lnSpc>
                <a:spcPct val="90000"/>
              </a:lnSpc>
              <a:spcAft>
                <a:spcPts val="600"/>
              </a:spcAft>
            </a:pPr>
            <a:r>
              <a:rPr lang="en-US" sz="2800" dirty="0"/>
              <a:t>The bottom line…</a:t>
            </a:r>
          </a:p>
          <a:p>
            <a:pPr eaLnBrk="1" hangingPunct="1">
              <a:lnSpc>
                <a:spcPct val="90000"/>
              </a:lnSpc>
              <a:spcAft>
                <a:spcPts val="600"/>
              </a:spcAft>
            </a:pPr>
            <a:r>
              <a:rPr lang="en-US" sz="2800" b="1" dirty="0">
                <a:solidFill>
                  <a:srgbClr val="FF0000"/>
                </a:solidFill>
              </a:rPr>
              <a:t>Password cracking is too easy</a:t>
            </a:r>
          </a:p>
          <a:p>
            <a:pPr lvl="1" eaLnBrk="1" hangingPunct="1">
              <a:lnSpc>
                <a:spcPct val="90000"/>
              </a:lnSpc>
              <a:spcAft>
                <a:spcPts val="600"/>
              </a:spcAft>
            </a:pPr>
            <a:r>
              <a:rPr lang="en-US" sz="2400" dirty="0"/>
              <a:t>One weak password may break security</a:t>
            </a:r>
          </a:p>
          <a:p>
            <a:pPr lvl="1" eaLnBrk="1" hangingPunct="1">
              <a:lnSpc>
                <a:spcPct val="90000"/>
              </a:lnSpc>
              <a:spcAft>
                <a:spcPts val="600"/>
              </a:spcAft>
            </a:pPr>
            <a:r>
              <a:rPr lang="en-US" sz="2400" dirty="0"/>
              <a:t>Users choose bad passwords</a:t>
            </a:r>
          </a:p>
          <a:p>
            <a:pPr lvl="1" eaLnBrk="1" hangingPunct="1">
              <a:lnSpc>
                <a:spcPct val="90000"/>
              </a:lnSpc>
              <a:spcAft>
                <a:spcPts val="600"/>
              </a:spcAft>
            </a:pPr>
            <a:r>
              <a:rPr lang="en-US" sz="2400" dirty="0"/>
              <a:t>Social engineering attacks, etc.</a:t>
            </a:r>
          </a:p>
          <a:p>
            <a:pPr eaLnBrk="1" hangingPunct="1">
              <a:lnSpc>
                <a:spcPct val="90000"/>
              </a:lnSpc>
              <a:spcAft>
                <a:spcPts val="600"/>
              </a:spcAft>
            </a:pPr>
            <a:r>
              <a:rPr lang="en-US" sz="2800" dirty="0"/>
              <a:t>Trudy has (almost) all of the advantages</a:t>
            </a:r>
          </a:p>
          <a:p>
            <a:pPr eaLnBrk="1" hangingPunct="1">
              <a:lnSpc>
                <a:spcPct val="90000"/>
              </a:lnSpc>
              <a:spcAft>
                <a:spcPts val="600"/>
              </a:spcAft>
            </a:pPr>
            <a:r>
              <a:rPr lang="en-US" sz="2800" dirty="0"/>
              <a:t>All of the math favors bad guys</a:t>
            </a:r>
          </a:p>
          <a:p>
            <a:pPr eaLnBrk="1" hangingPunct="1">
              <a:lnSpc>
                <a:spcPct val="90000"/>
              </a:lnSpc>
              <a:spcAft>
                <a:spcPts val="600"/>
              </a:spcAft>
            </a:pPr>
            <a:r>
              <a:rPr lang="en-US" sz="2800" dirty="0"/>
              <a:t>Passwords are a </a:t>
            </a:r>
            <a:r>
              <a:rPr lang="en-US" sz="2800" b="1" dirty="0">
                <a:solidFill>
                  <a:schemeClr val="accent2"/>
                </a:solidFill>
              </a:rPr>
              <a:t>BIG</a:t>
            </a:r>
            <a:r>
              <a:rPr lang="en-US" sz="2800" dirty="0"/>
              <a:t> security problem</a:t>
            </a:r>
          </a:p>
          <a:p>
            <a:pPr lvl="1" eaLnBrk="1" hangingPunct="1">
              <a:lnSpc>
                <a:spcPct val="90000"/>
              </a:lnSpc>
              <a:spcAft>
                <a:spcPts val="600"/>
              </a:spcAft>
            </a:pPr>
            <a:r>
              <a:rPr lang="en-US" sz="2400" dirty="0"/>
              <a:t>And will continue to be a big problem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D4D2D201-9446-7446-9007-A1DF4420F33B}" type="slidenum">
              <a:rPr lang="en-US" smtClean="0">
                <a:latin typeface="Times New Roman" charset="0"/>
              </a:rPr>
              <a:pPr/>
              <a:t>23</a:t>
            </a:fld>
            <a:endParaRPr lang="en-US" smtClean="0">
              <a:latin typeface="Times New Roman" charset="0"/>
            </a:endParaRPr>
          </a:p>
        </p:txBody>
      </p:sp>
      <p:sp>
        <p:nvSpPr>
          <p:cNvPr id="39939" name="Rectangle 2"/>
          <p:cNvSpPr>
            <a:spLocks noGrp="1" noChangeArrowheads="1"/>
          </p:cNvSpPr>
          <p:nvPr>
            <p:ph type="title"/>
          </p:nvPr>
        </p:nvSpPr>
        <p:spPr>
          <a:xfrm>
            <a:off x="685800" y="457200"/>
            <a:ext cx="7772400" cy="1143000"/>
          </a:xfrm>
        </p:spPr>
        <p:txBody>
          <a:bodyPr/>
          <a:lstStyle/>
          <a:p>
            <a:pPr eaLnBrk="1" hangingPunct="1"/>
            <a:r>
              <a:rPr lang="en-US"/>
              <a:t>Password Cracking Tools</a:t>
            </a:r>
          </a:p>
        </p:txBody>
      </p:sp>
      <p:sp>
        <p:nvSpPr>
          <p:cNvPr id="39940" name="Rectangle 3"/>
          <p:cNvSpPr>
            <a:spLocks noGrp="1" noChangeArrowheads="1"/>
          </p:cNvSpPr>
          <p:nvPr>
            <p:ph type="body" idx="1"/>
          </p:nvPr>
        </p:nvSpPr>
        <p:spPr>
          <a:xfrm>
            <a:off x="685800" y="1676400"/>
            <a:ext cx="7848600" cy="4419600"/>
          </a:xfrm>
        </p:spPr>
        <p:txBody>
          <a:bodyPr/>
          <a:lstStyle/>
          <a:p>
            <a:pPr eaLnBrk="1" hangingPunct="1">
              <a:lnSpc>
                <a:spcPct val="80000"/>
              </a:lnSpc>
              <a:spcAft>
                <a:spcPts val="600"/>
              </a:spcAft>
            </a:pPr>
            <a:r>
              <a:rPr lang="en-US" sz="2800" dirty="0"/>
              <a:t>Popular password cracking tools</a:t>
            </a:r>
            <a:endParaRPr lang="en-US" sz="2800" dirty="0">
              <a:hlinkClick r:id="rId2"/>
            </a:endParaRPr>
          </a:p>
          <a:p>
            <a:pPr lvl="1" eaLnBrk="1" hangingPunct="1">
              <a:lnSpc>
                <a:spcPct val="80000"/>
              </a:lnSpc>
              <a:spcAft>
                <a:spcPts val="600"/>
              </a:spcAft>
            </a:pPr>
            <a:r>
              <a:rPr lang="en-US" sz="2400" dirty="0">
                <a:hlinkClick r:id="rId2"/>
              </a:rPr>
              <a:t>Password Crackers</a:t>
            </a:r>
            <a:endParaRPr lang="en-US" sz="2400" dirty="0"/>
          </a:p>
          <a:p>
            <a:pPr lvl="1" eaLnBrk="1" hangingPunct="1">
              <a:lnSpc>
                <a:spcPct val="80000"/>
              </a:lnSpc>
              <a:spcAft>
                <a:spcPts val="600"/>
              </a:spcAft>
            </a:pPr>
            <a:r>
              <a:rPr lang="en-US" sz="2400" dirty="0">
                <a:hlinkClick r:id="rId3"/>
              </a:rPr>
              <a:t>Password Portal</a:t>
            </a:r>
            <a:endParaRPr lang="en-US" sz="2400" dirty="0"/>
          </a:p>
          <a:p>
            <a:pPr lvl="1" eaLnBrk="1" hangingPunct="1">
              <a:lnSpc>
                <a:spcPct val="80000"/>
              </a:lnSpc>
              <a:spcAft>
                <a:spcPts val="600"/>
              </a:spcAft>
            </a:pPr>
            <a:r>
              <a:rPr lang="en-US" sz="2400" dirty="0">
                <a:hlinkClick r:id="rId4"/>
              </a:rPr>
              <a:t>L0phtCrack and LC4</a:t>
            </a:r>
            <a:r>
              <a:rPr lang="en-US" sz="2400" dirty="0"/>
              <a:t> (Windows)</a:t>
            </a:r>
          </a:p>
          <a:p>
            <a:pPr lvl="1" eaLnBrk="1" hangingPunct="1">
              <a:lnSpc>
                <a:spcPct val="80000"/>
              </a:lnSpc>
              <a:spcAft>
                <a:spcPts val="600"/>
              </a:spcAft>
            </a:pPr>
            <a:r>
              <a:rPr lang="en-US" sz="2400" dirty="0">
                <a:hlinkClick r:id="rId5"/>
              </a:rPr>
              <a:t>John the Ripper</a:t>
            </a:r>
            <a:r>
              <a:rPr lang="en-US" sz="2400" dirty="0"/>
              <a:t> (Unix)</a:t>
            </a:r>
          </a:p>
          <a:p>
            <a:pPr eaLnBrk="1" hangingPunct="1">
              <a:lnSpc>
                <a:spcPct val="80000"/>
              </a:lnSpc>
              <a:spcAft>
                <a:spcPts val="600"/>
              </a:spcAft>
            </a:pPr>
            <a:r>
              <a:rPr lang="en-US" sz="2800" dirty="0" err="1"/>
              <a:t>Admins</a:t>
            </a:r>
            <a:r>
              <a:rPr lang="en-US" sz="2800" dirty="0"/>
              <a:t> should use these tools to test for weak passwords since attackers </a:t>
            </a:r>
            <a:r>
              <a:rPr lang="en-US" sz="2800" dirty="0" smtClean="0"/>
              <a:t>will</a:t>
            </a:r>
          </a:p>
          <a:p>
            <a:pPr eaLnBrk="1" hangingPunct="1">
              <a:lnSpc>
                <a:spcPct val="80000"/>
              </a:lnSpc>
              <a:spcAft>
                <a:spcPts val="600"/>
              </a:spcAft>
            </a:pPr>
            <a:r>
              <a:rPr lang="en-US" sz="2800" dirty="0"/>
              <a:t>Good articles on password cracking</a:t>
            </a:r>
          </a:p>
          <a:p>
            <a:pPr lvl="1" eaLnBrk="1" hangingPunct="1">
              <a:lnSpc>
                <a:spcPct val="80000"/>
              </a:lnSpc>
              <a:spcAft>
                <a:spcPts val="600"/>
              </a:spcAft>
            </a:pPr>
            <a:r>
              <a:rPr lang="en-US" sz="2400" dirty="0">
                <a:hlinkClick r:id="rId6"/>
              </a:rPr>
              <a:t>Passwords - Conerstone of Computer Security</a:t>
            </a:r>
            <a:endParaRPr lang="en-US" sz="2400" dirty="0"/>
          </a:p>
          <a:p>
            <a:pPr lvl="1" eaLnBrk="1" hangingPunct="1">
              <a:lnSpc>
                <a:spcPct val="80000"/>
              </a:lnSpc>
              <a:spcAft>
                <a:spcPts val="600"/>
              </a:spcAft>
            </a:pPr>
            <a:r>
              <a:rPr lang="en-US" sz="2400" dirty="0">
                <a:hlinkClick r:id="rId7"/>
              </a:rPr>
              <a:t>Passwords revealed by sweet deal</a:t>
            </a: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867B34F4-CEF9-4D47-A50F-68D87EDC53B9}" type="slidenum">
              <a:rPr lang="en-US" smtClean="0">
                <a:latin typeface="Times New Roman" charset="0"/>
              </a:rPr>
              <a:pPr/>
              <a:t>24</a:t>
            </a:fld>
            <a:endParaRPr lang="en-US" smtClean="0">
              <a:latin typeface="Times New Roman" charset="0"/>
            </a:endParaRPr>
          </a:p>
        </p:txBody>
      </p:sp>
      <p:sp>
        <p:nvSpPr>
          <p:cNvPr id="64515" name="Rectangle 2"/>
          <p:cNvSpPr>
            <a:spLocks noGrp="1" noChangeArrowheads="1"/>
          </p:cNvSpPr>
          <p:nvPr>
            <p:ph type="title"/>
          </p:nvPr>
        </p:nvSpPr>
        <p:spPr/>
        <p:txBody>
          <a:bodyPr/>
          <a:lstStyle/>
          <a:p>
            <a:pPr eaLnBrk="1" hangingPunct="1"/>
            <a:r>
              <a:rPr lang="en-US"/>
              <a:t>Something You Have</a:t>
            </a:r>
          </a:p>
        </p:txBody>
      </p:sp>
      <p:sp>
        <p:nvSpPr>
          <p:cNvPr id="272387" name="Rectangle 3"/>
          <p:cNvSpPr>
            <a:spLocks noGrp="1" noChangeArrowheads="1"/>
          </p:cNvSpPr>
          <p:nvPr>
            <p:ph type="body" idx="1"/>
          </p:nvPr>
        </p:nvSpPr>
        <p:spPr>
          <a:xfrm>
            <a:off x="685800" y="1828800"/>
            <a:ext cx="8001000" cy="4343400"/>
          </a:xfrm>
        </p:spPr>
        <p:txBody>
          <a:bodyPr/>
          <a:lstStyle/>
          <a:p>
            <a:pPr eaLnBrk="1" hangingPunct="1">
              <a:spcAft>
                <a:spcPts val="600"/>
              </a:spcAft>
            </a:pPr>
            <a:r>
              <a:rPr lang="en-US" dirty="0"/>
              <a:t>Something in your possession</a:t>
            </a:r>
          </a:p>
          <a:p>
            <a:pPr eaLnBrk="1" hangingPunct="1">
              <a:spcAft>
                <a:spcPts val="600"/>
              </a:spcAft>
            </a:pPr>
            <a:r>
              <a:rPr lang="en-US" dirty="0"/>
              <a:t>Examples include following…</a:t>
            </a:r>
          </a:p>
          <a:p>
            <a:pPr lvl="1" eaLnBrk="1" hangingPunct="1">
              <a:spcAft>
                <a:spcPts val="600"/>
              </a:spcAft>
            </a:pPr>
            <a:r>
              <a:rPr lang="en-US" dirty="0"/>
              <a:t>Car key</a:t>
            </a:r>
          </a:p>
          <a:p>
            <a:pPr lvl="1" eaLnBrk="1" hangingPunct="1">
              <a:spcAft>
                <a:spcPts val="600"/>
              </a:spcAft>
            </a:pPr>
            <a:r>
              <a:rPr lang="en-US" dirty="0"/>
              <a:t>Laptop computer (or</a:t>
            </a:r>
            <a:r>
              <a:rPr lang="en-US" dirty="0" smtClean="0"/>
              <a:t> MAC </a:t>
            </a:r>
            <a:r>
              <a:rPr lang="en-US" dirty="0"/>
              <a:t>address)</a:t>
            </a:r>
          </a:p>
          <a:p>
            <a:pPr lvl="1" eaLnBrk="1" hangingPunct="1">
              <a:spcAft>
                <a:spcPts val="600"/>
              </a:spcAft>
            </a:pPr>
            <a:r>
              <a:rPr lang="en-US" dirty="0"/>
              <a:t>Password generator </a:t>
            </a:r>
            <a:r>
              <a:rPr lang="en-US" dirty="0" smtClean="0"/>
              <a:t>(next</a:t>
            </a:r>
            <a:r>
              <a:rPr lang="en-US" dirty="0"/>
              <a:t>)</a:t>
            </a:r>
          </a:p>
          <a:p>
            <a:pPr lvl="1" eaLnBrk="1" hangingPunct="1">
              <a:spcAft>
                <a:spcPts val="600"/>
              </a:spcAft>
            </a:pPr>
            <a:r>
              <a:rPr lang="en-US" dirty="0"/>
              <a:t>ATM card, smartcard,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2387">
                                            <p:txEl>
                                              <p:pRg st="0" end="0"/>
                                            </p:txEl>
                                          </p:spTgt>
                                        </p:tgtEl>
                                        <p:attrNameLst>
                                          <p:attrName>style.visibility</p:attrName>
                                        </p:attrNameLst>
                                      </p:cBhvr>
                                      <p:to>
                                        <p:strVal val="visible"/>
                                      </p:to>
                                    </p:set>
                                    <p:animEffect transition="in" filter="box(out)">
                                      <p:cBhvr>
                                        <p:cTn id="7" dur="500"/>
                                        <p:tgtEl>
                                          <p:spTgt spid="27238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2387">
                                            <p:txEl>
                                              <p:pRg st="1" end="1"/>
                                            </p:txEl>
                                          </p:spTgt>
                                        </p:tgtEl>
                                        <p:attrNameLst>
                                          <p:attrName>style.visibility</p:attrName>
                                        </p:attrNameLst>
                                      </p:cBhvr>
                                      <p:to>
                                        <p:strVal val="visible"/>
                                      </p:to>
                                    </p:set>
                                    <p:animEffect transition="in" filter="box(out)">
                                      <p:cBhvr>
                                        <p:cTn id="12" dur="500"/>
                                        <p:tgtEl>
                                          <p:spTgt spid="27238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par>
                                <p:cTn id="13" presetID="4" presetClass="entr" presetSubtype="32" fill="hold" grpId="0" nodeType="withEffect">
                                  <p:stCondLst>
                                    <p:cond delay="0"/>
                                  </p:stCondLst>
                                  <p:childTnLst>
                                    <p:set>
                                      <p:cBhvr>
                                        <p:cTn id="14" dur="1" fill="hold">
                                          <p:stCondLst>
                                            <p:cond delay="0"/>
                                          </p:stCondLst>
                                        </p:cTn>
                                        <p:tgtEl>
                                          <p:spTgt spid="272387">
                                            <p:txEl>
                                              <p:pRg st="2" end="2"/>
                                            </p:txEl>
                                          </p:spTgt>
                                        </p:tgtEl>
                                        <p:attrNameLst>
                                          <p:attrName>style.visibility</p:attrName>
                                        </p:attrNameLst>
                                      </p:cBhvr>
                                      <p:to>
                                        <p:strVal val="visible"/>
                                      </p:to>
                                    </p:set>
                                    <p:animEffect transition="in" filter="box(out)">
                                      <p:cBhvr>
                                        <p:cTn id="15" dur="500"/>
                                        <p:tgtEl>
                                          <p:spTgt spid="272387">
                                            <p:txEl>
                                              <p:pRg st="2" end="2"/>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
                                        </p:tgtEl>
                                      </p:cMediaNode>
                                    </p:audio>
                                  </p:subTnLst>
                                </p:cTn>
                              </p:par>
                              <p:par>
                                <p:cTn id="16" presetID="4" presetClass="entr" presetSubtype="32" fill="hold" grpId="0" nodeType="withEffect">
                                  <p:stCondLst>
                                    <p:cond delay="0"/>
                                  </p:stCondLst>
                                  <p:childTnLst>
                                    <p:set>
                                      <p:cBhvr>
                                        <p:cTn id="17" dur="1" fill="hold">
                                          <p:stCondLst>
                                            <p:cond delay="0"/>
                                          </p:stCondLst>
                                        </p:cTn>
                                        <p:tgtEl>
                                          <p:spTgt spid="272387">
                                            <p:txEl>
                                              <p:pRg st="3" end="3"/>
                                            </p:txEl>
                                          </p:spTgt>
                                        </p:tgtEl>
                                        <p:attrNameLst>
                                          <p:attrName>style.visibility</p:attrName>
                                        </p:attrNameLst>
                                      </p:cBhvr>
                                      <p:to>
                                        <p:strVal val="visible"/>
                                      </p:to>
                                    </p:set>
                                    <p:animEffect transition="in" filter="box(out)">
                                      <p:cBhvr>
                                        <p:cTn id="18" dur="500"/>
                                        <p:tgtEl>
                                          <p:spTgt spid="272387">
                                            <p:txEl>
                                              <p:pRg st="3" end="3"/>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2" name="Camera"/>
                                        </p:tgtEl>
                                      </p:cMediaNode>
                                    </p:audio>
                                  </p:subTnLst>
                                </p:cTn>
                              </p:par>
                              <p:par>
                                <p:cTn id="19" presetID="4" presetClass="entr" presetSubtype="32" fill="hold" grpId="0" nodeType="withEffect">
                                  <p:stCondLst>
                                    <p:cond delay="0"/>
                                  </p:stCondLst>
                                  <p:childTnLst>
                                    <p:set>
                                      <p:cBhvr>
                                        <p:cTn id="20" dur="1" fill="hold">
                                          <p:stCondLst>
                                            <p:cond delay="0"/>
                                          </p:stCondLst>
                                        </p:cTn>
                                        <p:tgtEl>
                                          <p:spTgt spid="272387">
                                            <p:txEl>
                                              <p:pRg st="4" end="4"/>
                                            </p:txEl>
                                          </p:spTgt>
                                        </p:tgtEl>
                                        <p:attrNameLst>
                                          <p:attrName>style.visibility</p:attrName>
                                        </p:attrNameLst>
                                      </p:cBhvr>
                                      <p:to>
                                        <p:strVal val="visible"/>
                                      </p:to>
                                    </p:set>
                                    <p:animEffect transition="in" filter="box(out)">
                                      <p:cBhvr>
                                        <p:cTn id="21" dur="500"/>
                                        <p:tgtEl>
                                          <p:spTgt spid="272387">
                                            <p:txEl>
                                              <p:pRg st="4" end="4"/>
                                            </p:txEl>
                                          </p:spTgt>
                                        </p:tgtEl>
                                      </p:cBhvr>
                                    </p:animEffect>
                                  </p:childTnLst>
                                  <p:subTnLst>
                                    <p:audio>
                                      <p:cMediaNode>
                                        <p:cTn display="0" masterRel="sameClick">
                                          <p:stCondLst>
                                            <p:cond evt="begin" delay="0">
                                              <p:tn val="19"/>
                                            </p:cond>
                                          </p:stCondLst>
                                          <p:endCondLst>
                                            <p:cond evt="onStopAudio" delay="0">
                                              <p:tgtEl>
                                                <p:sldTgt/>
                                              </p:tgtEl>
                                            </p:cond>
                                          </p:endCondLst>
                                        </p:cTn>
                                        <p:tgtEl>
                                          <p:sndTgt r:embed="rId2" name="Camera"/>
                                        </p:tgtEl>
                                      </p:cMediaNode>
                                    </p:audio>
                                  </p:subTnLst>
                                </p:cTn>
                              </p:par>
                              <p:par>
                                <p:cTn id="22" presetID="4" presetClass="entr" presetSubtype="32" fill="hold" grpId="0" nodeType="withEffect">
                                  <p:stCondLst>
                                    <p:cond delay="0"/>
                                  </p:stCondLst>
                                  <p:childTnLst>
                                    <p:set>
                                      <p:cBhvr>
                                        <p:cTn id="23" dur="1" fill="hold">
                                          <p:stCondLst>
                                            <p:cond delay="0"/>
                                          </p:stCondLst>
                                        </p:cTn>
                                        <p:tgtEl>
                                          <p:spTgt spid="272387">
                                            <p:txEl>
                                              <p:pRg st="5" end="5"/>
                                            </p:txEl>
                                          </p:spTgt>
                                        </p:tgtEl>
                                        <p:attrNameLst>
                                          <p:attrName>style.visibility</p:attrName>
                                        </p:attrNameLst>
                                      </p:cBhvr>
                                      <p:to>
                                        <p:strVal val="visible"/>
                                      </p:to>
                                    </p:set>
                                    <p:animEffect transition="in" filter="box(out)">
                                      <p:cBhvr>
                                        <p:cTn id="24" dur="500"/>
                                        <p:tgtEl>
                                          <p:spTgt spid="272387">
                                            <p:txEl>
                                              <p:pRg st="5" end="5"/>
                                            </p:txEl>
                                          </p:spTgt>
                                        </p:tgtEl>
                                      </p:cBhvr>
                                    </p:animEffect>
                                  </p:childTnLst>
                                  <p:subTnLst>
                                    <p:audio>
                                      <p:cMediaNode>
                                        <p:cTn display="0" masterRel="sameClick">
                                          <p:stCondLst>
                                            <p:cond evt="begin" delay="0">
                                              <p:tn val="22"/>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B6B00963-B96F-FF48-BB10-590FAFC67FB7}" type="slidenum">
              <a:rPr lang="en-US" smtClean="0">
                <a:latin typeface="Times New Roman" charset="0"/>
              </a:rPr>
              <a:pPr/>
              <a:t>25</a:t>
            </a:fld>
            <a:endParaRPr lang="en-US" smtClean="0">
              <a:latin typeface="Times New Roman" charset="0"/>
            </a:endParaRPr>
          </a:p>
        </p:txBody>
      </p:sp>
      <p:pic>
        <p:nvPicPr>
          <p:cNvPr id="65539" name="Picture 27" descr="Urban Business 4.tiff                                          00118CF0Macintosh HD                   BC93A1CC:"/>
          <p:cNvPicPr>
            <a:picLocks noChangeAspect="1" noChangeArrowheads="1"/>
          </p:cNvPicPr>
          <p:nvPr/>
        </p:nvPicPr>
        <p:blipFill>
          <a:blip r:embed="rId3"/>
          <a:srcRect/>
          <a:stretch>
            <a:fillRect/>
          </a:stretch>
        </p:blipFill>
        <p:spPr bwMode="auto">
          <a:xfrm>
            <a:off x="304800" y="1600200"/>
            <a:ext cx="679450" cy="1066800"/>
          </a:xfrm>
          <a:prstGeom prst="rect">
            <a:avLst/>
          </a:prstGeom>
          <a:noFill/>
          <a:ln w="9525">
            <a:noFill/>
            <a:miter lim="800000"/>
            <a:headEnd/>
            <a:tailEnd/>
          </a:ln>
        </p:spPr>
      </p:pic>
      <p:sp>
        <p:nvSpPr>
          <p:cNvPr id="65540" name="Rectangle 2"/>
          <p:cNvSpPr>
            <a:spLocks noGrp="1" noChangeArrowheads="1"/>
          </p:cNvSpPr>
          <p:nvPr>
            <p:ph type="title"/>
          </p:nvPr>
        </p:nvSpPr>
        <p:spPr>
          <a:xfrm>
            <a:off x="685800" y="228600"/>
            <a:ext cx="7772400" cy="914400"/>
          </a:xfrm>
        </p:spPr>
        <p:txBody>
          <a:bodyPr/>
          <a:lstStyle/>
          <a:p>
            <a:pPr eaLnBrk="1" hangingPunct="1"/>
            <a:r>
              <a:rPr lang="en-US" dirty="0"/>
              <a:t>Password Generator</a:t>
            </a:r>
          </a:p>
        </p:txBody>
      </p:sp>
      <p:sp>
        <p:nvSpPr>
          <p:cNvPr id="273414" name="Rectangle 6"/>
          <p:cNvSpPr>
            <a:spLocks noGrp="1" noChangeArrowheads="1"/>
          </p:cNvSpPr>
          <p:nvPr>
            <p:ph type="body" idx="1"/>
          </p:nvPr>
        </p:nvSpPr>
        <p:spPr>
          <a:xfrm>
            <a:off x="685800" y="3429000"/>
            <a:ext cx="8077200" cy="2590800"/>
          </a:xfrm>
        </p:spPr>
        <p:txBody>
          <a:bodyPr/>
          <a:lstStyle/>
          <a:p>
            <a:pPr eaLnBrk="1" hangingPunct="1">
              <a:lnSpc>
                <a:spcPct val="85000"/>
              </a:lnSpc>
              <a:spcAft>
                <a:spcPts val="600"/>
              </a:spcAft>
            </a:pPr>
            <a:r>
              <a:rPr lang="en-US" sz="2400" dirty="0"/>
              <a:t>Alice receives random “challenge” </a:t>
            </a:r>
            <a:r>
              <a:rPr lang="en-US" sz="2400" dirty="0">
                <a:latin typeface="Times-Roman" charset="0"/>
              </a:rPr>
              <a:t>R</a:t>
            </a:r>
            <a:r>
              <a:rPr lang="en-US" sz="2400" dirty="0"/>
              <a:t> from Bob</a:t>
            </a:r>
          </a:p>
          <a:p>
            <a:pPr eaLnBrk="1" hangingPunct="1">
              <a:lnSpc>
                <a:spcPct val="85000"/>
              </a:lnSpc>
              <a:spcAft>
                <a:spcPts val="600"/>
              </a:spcAft>
            </a:pPr>
            <a:r>
              <a:rPr lang="en-US" sz="2400" dirty="0"/>
              <a:t>Alice enters </a:t>
            </a:r>
            <a:r>
              <a:rPr lang="en-US" sz="2400" dirty="0">
                <a:latin typeface="Times-Roman" charset="0"/>
              </a:rPr>
              <a:t>PIN</a:t>
            </a:r>
            <a:r>
              <a:rPr lang="en-US" sz="2400" dirty="0"/>
              <a:t> and </a:t>
            </a:r>
            <a:r>
              <a:rPr lang="en-US" sz="2400" dirty="0">
                <a:latin typeface="Times-Roman" charset="0"/>
              </a:rPr>
              <a:t>R</a:t>
            </a:r>
            <a:r>
              <a:rPr lang="en-US" sz="2400" dirty="0"/>
              <a:t> in password generator</a:t>
            </a:r>
          </a:p>
          <a:p>
            <a:pPr eaLnBrk="1" hangingPunct="1">
              <a:lnSpc>
                <a:spcPct val="85000"/>
              </a:lnSpc>
              <a:spcAft>
                <a:spcPts val="600"/>
              </a:spcAft>
            </a:pPr>
            <a:r>
              <a:rPr lang="en-US" sz="2400" dirty="0"/>
              <a:t>Password generator hashes symmetric key </a:t>
            </a:r>
            <a:r>
              <a:rPr lang="en-US" sz="2400" dirty="0">
                <a:latin typeface="Times-Roman" charset="0"/>
              </a:rPr>
              <a:t>K </a:t>
            </a:r>
            <a:r>
              <a:rPr lang="en-US" sz="2400" dirty="0"/>
              <a:t>with </a:t>
            </a:r>
            <a:r>
              <a:rPr lang="en-US" sz="2400" dirty="0">
                <a:latin typeface="Times-Roman" charset="0"/>
              </a:rPr>
              <a:t>R</a:t>
            </a:r>
            <a:r>
              <a:rPr lang="en-US" sz="2400" dirty="0"/>
              <a:t> </a:t>
            </a:r>
            <a:endParaRPr lang="en-US" sz="2400" dirty="0">
              <a:latin typeface="Times-Roman" charset="0"/>
            </a:endParaRPr>
          </a:p>
          <a:p>
            <a:pPr eaLnBrk="1" hangingPunct="1">
              <a:lnSpc>
                <a:spcPct val="85000"/>
              </a:lnSpc>
              <a:spcAft>
                <a:spcPts val="600"/>
              </a:spcAft>
            </a:pPr>
            <a:r>
              <a:rPr lang="en-US" sz="2400" dirty="0"/>
              <a:t>Alice sends “response</a:t>
            </a:r>
            <a:r>
              <a:rPr lang="en-US" sz="2400" dirty="0" smtClean="0"/>
              <a:t>” </a:t>
            </a:r>
            <a:r>
              <a:rPr lang="en-US" sz="2400" dirty="0" err="1">
                <a:latin typeface="Times-Roman" charset="0"/>
              </a:rPr>
              <a:t>h(K,R</a:t>
            </a:r>
            <a:r>
              <a:rPr lang="en-US" sz="2400" dirty="0" smtClean="0">
                <a:latin typeface="Times-Roman" charset="0"/>
              </a:rPr>
              <a:t>)</a:t>
            </a:r>
            <a:r>
              <a:rPr lang="en-US" sz="2400" dirty="0" smtClean="0"/>
              <a:t> </a:t>
            </a:r>
            <a:r>
              <a:rPr lang="en-US" sz="2400" dirty="0"/>
              <a:t>back to Bob</a:t>
            </a:r>
          </a:p>
          <a:p>
            <a:pPr eaLnBrk="1" hangingPunct="1">
              <a:lnSpc>
                <a:spcPct val="85000"/>
              </a:lnSpc>
              <a:spcAft>
                <a:spcPts val="600"/>
              </a:spcAft>
            </a:pPr>
            <a:r>
              <a:rPr lang="en-US" sz="2400" dirty="0"/>
              <a:t>Bob verifies response</a:t>
            </a:r>
          </a:p>
          <a:p>
            <a:pPr eaLnBrk="1" hangingPunct="1">
              <a:lnSpc>
                <a:spcPct val="85000"/>
              </a:lnSpc>
              <a:spcAft>
                <a:spcPts val="600"/>
              </a:spcAft>
            </a:pPr>
            <a:r>
              <a:rPr lang="en-US" sz="2400" dirty="0"/>
              <a:t>Note: Alice </a:t>
            </a:r>
            <a:r>
              <a:rPr lang="en-US" sz="2400" b="1" dirty="0">
                <a:solidFill>
                  <a:schemeClr val="hlink"/>
                </a:solidFill>
              </a:rPr>
              <a:t>has</a:t>
            </a:r>
            <a:r>
              <a:rPr lang="en-US" sz="2400" dirty="0"/>
              <a:t> </a:t>
            </a:r>
            <a:r>
              <a:rPr lang="en-US" sz="2400" dirty="0" err="1"/>
              <a:t>pwd</a:t>
            </a:r>
            <a:r>
              <a:rPr lang="en-US" sz="2400" dirty="0"/>
              <a:t> generator and </a:t>
            </a:r>
            <a:r>
              <a:rPr lang="en-US" sz="2400" b="1" dirty="0">
                <a:solidFill>
                  <a:schemeClr val="hlink"/>
                </a:solidFill>
              </a:rPr>
              <a:t>knows</a:t>
            </a:r>
            <a:r>
              <a:rPr lang="en-US" sz="2400" dirty="0"/>
              <a:t> </a:t>
            </a:r>
            <a:r>
              <a:rPr lang="en-US" sz="2400" dirty="0">
                <a:latin typeface="Times-Roman" charset="0"/>
              </a:rPr>
              <a:t>PIN</a:t>
            </a:r>
          </a:p>
        </p:txBody>
      </p:sp>
      <p:sp>
        <p:nvSpPr>
          <p:cNvPr id="273418" name="Line 10"/>
          <p:cNvSpPr>
            <a:spLocks noChangeShapeType="1"/>
          </p:cNvSpPr>
          <p:nvPr/>
        </p:nvSpPr>
        <p:spPr bwMode="auto">
          <a:xfrm flipV="1">
            <a:off x="3886200" y="1639888"/>
            <a:ext cx="34290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273419" name="Line 11"/>
          <p:cNvSpPr>
            <a:spLocks noChangeShapeType="1"/>
          </p:cNvSpPr>
          <p:nvPr/>
        </p:nvSpPr>
        <p:spPr bwMode="auto">
          <a:xfrm flipH="1" flipV="1">
            <a:off x="3810000" y="2249488"/>
            <a:ext cx="35052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65544" name="Rectangle 12"/>
          <p:cNvSpPr>
            <a:spLocks noChangeArrowheads="1"/>
          </p:cNvSpPr>
          <p:nvPr/>
        </p:nvSpPr>
        <p:spPr bwMode="auto">
          <a:xfrm>
            <a:off x="2757488" y="2819400"/>
            <a:ext cx="900112" cy="517525"/>
          </a:xfrm>
          <a:prstGeom prst="rect">
            <a:avLst/>
          </a:prstGeom>
          <a:noFill/>
          <a:ln w="9525">
            <a:noFill/>
            <a:miter lim="800000"/>
            <a:headEnd/>
            <a:tailEnd/>
          </a:ln>
        </p:spPr>
        <p:txBody>
          <a:bodyPr wrap="none">
            <a:prstTxWarp prst="textNoShape">
              <a:avLst/>
            </a:prstTxWarp>
            <a:spAutoFit/>
          </a:bodyPr>
          <a:lstStyle/>
          <a:p>
            <a:r>
              <a:rPr lang="en-US"/>
              <a:t>Alice</a:t>
            </a:r>
          </a:p>
        </p:txBody>
      </p:sp>
      <p:sp>
        <p:nvSpPr>
          <p:cNvPr id="65545" name="Rectangle 13"/>
          <p:cNvSpPr>
            <a:spLocks noChangeArrowheads="1"/>
          </p:cNvSpPr>
          <p:nvPr/>
        </p:nvSpPr>
        <p:spPr bwMode="auto">
          <a:xfrm>
            <a:off x="7564227" y="2819400"/>
            <a:ext cx="1122573" cy="430887"/>
          </a:xfrm>
          <a:prstGeom prst="rect">
            <a:avLst/>
          </a:prstGeom>
          <a:noFill/>
          <a:ln w="9525">
            <a:noFill/>
            <a:miter lim="800000"/>
            <a:headEnd/>
            <a:tailEnd/>
          </a:ln>
        </p:spPr>
        <p:txBody>
          <a:bodyPr wrap="none">
            <a:prstTxWarp prst="textNoShape">
              <a:avLst/>
            </a:prstTxWarp>
            <a:spAutoFit/>
          </a:bodyPr>
          <a:lstStyle/>
          <a:p>
            <a:pPr algn="ctr">
              <a:lnSpc>
                <a:spcPct val="90000"/>
              </a:lnSpc>
            </a:pPr>
            <a:r>
              <a:rPr lang="en-US" dirty="0" smtClean="0"/>
              <a:t>Bob, </a:t>
            </a:r>
            <a:r>
              <a:rPr lang="en-US" dirty="0" smtClean="0">
                <a:latin typeface="Times-Roman" charset="0"/>
              </a:rPr>
              <a:t>K</a:t>
            </a:r>
            <a:endParaRPr lang="en-US" dirty="0"/>
          </a:p>
        </p:txBody>
      </p:sp>
      <p:sp>
        <p:nvSpPr>
          <p:cNvPr id="273423" name="Rectangle 15"/>
          <p:cNvSpPr>
            <a:spLocks noChangeArrowheads="1"/>
          </p:cNvSpPr>
          <p:nvPr/>
        </p:nvSpPr>
        <p:spPr bwMode="auto">
          <a:xfrm>
            <a:off x="4572000" y="1143000"/>
            <a:ext cx="1876425" cy="457200"/>
          </a:xfrm>
          <a:prstGeom prst="rect">
            <a:avLst/>
          </a:prstGeom>
          <a:noFill/>
          <a:ln w="9525">
            <a:noFill/>
            <a:miter lim="800000"/>
            <a:headEnd/>
            <a:tailEnd/>
          </a:ln>
        </p:spPr>
        <p:txBody>
          <a:bodyPr wrap="none">
            <a:prstTxWarp prst="textNoShape">
              <a:avLst/>
            </a:prstTxWarp>
            <a:spAutoFit/>
          </a:bodyPr>
          <a:lstStyle/>
          <a:p>
            <a:r>
              <a:rPr lang="en-US" b="1">
                <a:latin typeface="Times-Roman" charset="0"/>
              </a:rPr>
              <a:t>1.</a:t>
            </a:r>
            <a:r>
              <a:rPr lang="en-US">
                <a:latin typeface="Times-Roman" charset="0"/>
              </a:rPr>
              <a:t> “I’m Alice”</a:t>
            </a:r>
            <a:endParaRPr lang="en-US"/>
          </a:p>
        </p:txBody>
      </p:sp>
      <p:sp>
        <p:nvSpPr>
          <p:cNvPr id="273424" name="Rectangle 16"/>
          <p:cNvSpPr>
            <a:spLocks noChangeArrowheads="1"/>
          </p:cNvSpPr>
          <p:nvPr/>
        </p:nvSpPr>
        <p:spPr bwMode="auto">
          <a:xfrm>
            <a:off x="5124450" y="1752600"/>
            <a:ext cx="742950" cy="457200"/>
          </a:xfrm>
          <a:prstGeom prst="rect">
            <a:avLst/>
          </a:prstGeom>
          <a:noFill/>
          <a:ln w="9525">
            <a:noFill/>
            <a:miter lim="800000"/>
            <a:headEnd/>
            <a:tailEnd/>
          </a:ln>
        </p:spPr>
        <p:txBody>
          <a:bodyPr wrap="none">
            <a:prstTxWarp prst="textNoShape">
              <a:avLst/>
            </a:prstTxWarp>
            <a:spAutoFit/>
          </a:bodyPr>
          <a:lstStyle/>
          <a:p>
            <a:r>
              <a:rPr lang="en-US" b="1">
                <a:latin typeface="Times-Roman" charset="0"/>
              </a:rPr>
              <a:t>2.</a:t>
            </a:r>
            <a:r>
              <a:rPr lang="en-US">
                <a:latin typeface="Times-Roman" charset="0"/>
              </a:rPr>
              <a:t> R</a:t>
            </a:r>
            <a:endParaRPr lang="en-US"/>
          </a:p>
        </p:txBody>
      </p:sp>
      <p:sp>
        <p:nvSpPr>
          <p:cNvPr id="273425" name="Rectangle 17"/>
          <p:cNvSpPr>
            <a:spLocks noChangeArrowheads="1"/>
          </p:cNvSpPr>
          <p:nvPr/>
        </p:nvSpPr>
        <p:spPr bwMode="auto">
          <a:xfrm>
            <a:off x="4997450" y="2438400"/>
            <a:ext cx="1403350" cy="457200"/>
          </a:xfrm>
          <a:prstGeom prst="rect">
            <a:avLst/>
          </a:prstGeom>
          <a:noFill/>
          <a:ln w="9525">
            <a:noFill/>
            <a:miter lim="800000"/>
            <a:headEnd/>
            <a:tailEnd/>
          </a:ln>
        </p:spPr>
        <p:txBody>
          <a:bodyPr wrap="none">
            <a:prstTxWarp prst="textNoShape">
              <a:avLst/>
            </a:prstTxWarp>
            <a:spAutoFit/>
          </a:bodyPr>
          <a:lstStyle/>
          <a:p>
            <a:r>
              <a:rPr lang="en-US" b="1">
                <a:latin typeface="Times-Roman" charset="0"/>
              </a:rPr>
              <a:t>5.</a:t>
            </a:r>
            <a:r>
              <a:rPr lang="en-US">
                <a:latin typeface="Times-Roman" charset="0"/>
              </a:rPr>
              <a:t> h(K,R)</a:t>
            </a:r>
            <a:endParaRPr lang="en-US"/>
          </a:p>
        </p:txBody>
      </p:sp>
      <p:sp>
        <p:nvSpPr>
          <p:cNvPr id="273426" name="Line 18"/>
          <p:cNvSpPr>
            <a:spLocks noChangeShapeType="1"/>
          </p:cNvSpPr>
          <p:nvPr/>
        </p:nvSpPr>
        <p:spPr bwMode="auto">
          <a:xfrm flipH="1">
            <a:off x="1143000" y="1944688"/>
            <a:ext cx="13716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273427" name="Line 19"/>
          <p:cNvSpPr>
            <a:spLocks noChangeShapeType="1"/>
          </p:cNvSpPr>
          <p:nvPr/>
        </p:nvSpPr>
        <p:spPr bwMode="auto">
          <a:xfrm>
            <a:off x="1219200" y="2478088"/>
            <a:ext cx="13716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273428" name="Rectangle 20"/>
          <p:cNvSpPr>
            <a:spLocks noChangeArrowheads="1"/>
          </p:cNvSpPr>
          <p:nvPr/>
        </p:nvSpPr>
        <p:spPr bwMode="auto">
          <a:xfrm>
            <a:off x="1295400" y="1512888"/>
            <a:ext cx="1214438" cy="396875"/>
          </a:xfrm>
          <a:prstGeom prst="rect">
            <a:avLst/>
          </a:prstGeom>
          <a:noFill/>
          <a:ln w="9525">
            <a:noFill/>
            <a:miter lim="800000"/>
            <a:headEnd/>
            <a:tailEnd/>
          </a:ln>
        </p:spPr>
        <p:txBody>
          <a:bodyPr wrap="none">
            <a:prstTxWarp prst="textNoShape">
              <a:avLst/>
            </a:prstTxWarp>
            <a:spAutoFit/>
          </a:bodyPr>
          <a:lstStyle/>
          <a:p>
            <a:r>
              <a:rPr lang="en-US" sz="2000" b="1">
                <a:latin typeface="Times-Roman" charset="0"/>
              </a:rPr>
              <a:t>3.</a:t>
            </a:r>
            <a:r>
              <a:rPr lang="en-US" sz="2000">
                <a:latin typeface="Times-Roman" charset="0"/>
              </a:rPr>
              <a:t> PIN, R</a:t>
            </a:r>
            <a:endParaRPr lang="en-US" sz="2000"/>
          </a:p>
        </p:txBody>
      </p:sp>
      <p:sp>
        <p:nvSpPr>
          <p:cNvPr id="273429" name="Rectangle 21"/>
          <p:cNvSpPr>
            <a:spLocks noChangeArrowheads="1"/>
          </p:cNvSpPr>
          <p:nvPr/>
        </p:nvSpPr>
        <p:spPr bwMode="auto">
          <a:xfrm>
            <a:off x="1219200" y="2020888"/>
            <a:ext cx="1212850" cy="457200"/>
          </a:xfrm>
          <a:prstGeom prst="rect">
            <a:avLst/>
          </a:prstGeom>
          <a:noFill/>
          <a:ln w="9525">
            <a:noFill/>
            <a:miter lim="800000"/>
            <a:headEnd/>
            <a:tailEnd/>
          </a:ln>
        </p:spPr>
        <p:txBody>
          <a:bodyPr wrap="none">
            <a:prstTxWarp prst="textNoShape">
              <a:avLst/>
            </a:prstTxWarp>
            <a:spAutoFit/>
          </a:bodyPr>
          <a:lstStyle/>
          <a:p>
            <a:r>
              <a:rPr lang="en-US" sz="2000" b="1">
                <a:latin typeface="Times-Roman" charset="0"/>
              </a:rPr>
              <a:t>4.</a:t>
            </a:r>
            <a:r>
              <a:rPr lang="en-US">
                <a:latin typeface="Times-Roman" charset="0"/>
              </a:rPr>
              <a:t> </a:t>
            </a:r>
            <a:r>
              <a:rPr lang="en-US" sz="2000">
                <a:latin typeface="Times-Roman" charset="0"/>
              </a:rPr>
              <a:t>h(K,R)</a:t>
            </a:r>
            <a:endParaRPr lang="en-US"/>
          </a:p>
        </p:txBody>
      </p:sp>
      <p:sp>
        <p:nvSpPr>
          <p:cNvPr id="65553" name="Rectangle 22"/>
          <p:cNvSpPr>
            <a:spLocks noChangeArrowheads="1"/>
          </p:cNvSpPr>
          <p:nvPr/>
        </p:nvSpPr>
        <p:spPr bwMode="auto">
          <a:xfrm>
            <a:off x="17463" y="2286000"/>
            <a:ext cx="1271587" cy="920750"/>
          </a:xfrm>
          <a:prstGeom prst="rect">
            <a:avLst/>
          </a:prstGeom>
          <a:noFill/>
          <a:ln w="9525">
            <a:noFill/>
            <a:miter lim="800000"/>
            <a:headEnd/>
            <a:tailEnd/>
          </a:ln>
        </p:spPr>
        <p:txBody>
          <a:bodyPr wrap="none">
            <a:prstTxWarp prst="textNoShape">
              <a:avLst/>
            </a:prstTxWarp>
            <a:spAutoFit/>
          </a:bodyPr>
          <a:lstStyle/>
          <a:p>
            <a:pPr algn="ctr">
              <a:lnSpc>
                <a:spcPct val="85000"/>
              </a:lnSpc>
            </a:pPr>
            <a:r>
              <a:rPr lang="en-US" sz="2000" dirty="0">
                <a:latin typeface="Times-Roman" charset="0"/>
              </a:rPr>
              <a:t>password</a:t>
            </a:r>
          </a:p>
          <a:p>
            <a:pPr algn="ctr">
              <a:lnSpc>
                <a:spcPct val="85000"/>
              </a:lnSpc>
            </a:pPr>
            <a:r>
              <a:rPr lang="en-US" sz="2000" dirty="0">
                <a:latin typeface="Times-Roman" charset="0"/>
              </a:rPr>
              <a:t>generator</a:t>
            </a:r>
            <a:endParaRPr lang="en-US" dirty="0">
              <a:latin typeface="Times-Roman" charset="0"/>
            </a:endParaRPr>
          </a:p>
          <a:p>
            <a:pPr algn="ctr">
              <a:lnSpc>
                <a:spcPct val="85000"/>
              </a:lnSpc>
            </a:pPr>
            <a:r>
              <a:rPr lang="en-US" dirty="0">
                <a:latin typeface="Times-Roman" charset="0"/>
              </a:rPr>
              <a:t>K</a:t>
            </a:r>
            <a:endParaRPr lang="en-US" dirty="0"/>
          </a:p>
        </p:txBody>
      </p:sp>
      <p:pic>
        <p:nvPicPr>
          <p:cNvPr id="65554" name="Picture 24" descr="alice3Rev.tiff                                                 0010273EMacintosh HD                   BC93A1CC:"/>
          <p:cNvPicPr>
            <a:picLocks noChangeAspect="1" noChangeArrowheads="1"/>
          </p:cNvPicPr>
          <p:nvPr/>
        </p:nvPicPr>
        <p:blipFill>
          <a:blip r:embed="rId4"/>
          <a:srcRect/>
          <a:stretch>
            <a:fillRect/>
          </a:stretch>
        </p:blipFill>
        <p:spPr bwMode="auto">
          <a:xfrm>
            <a:off x="2681288" y="1295400"/>
            <a:ext cx="946150" cy="1624013"/>
          </a:xfrm>
          <a:prstGeom prst="rect">
            <a:avLst/>
          </a:prstGeom>
          <a:noFill/>
          <a:ln w="9525">
            <a:noFill/>
            <a:miter lim="800000"/>
            <a:headEnd/>
            <a:tailEnd/>
          </a:ln>
        </p:spPr>
      </p:pic>
      <p:pic>
        <p:nvPicPr>
          <p:cNvPr id="65555" name="Picture 25" descr="rabbit3.tiff                                                   0010273EMacintosh HD                   BC93A1CC:"/>
          <p:cNvPicPr>
            <a:picLocks noChangeAspect="1" noChangeArrowheads="1"/>
          </p:cNvPicPr>
          <p:nvPr/>
        </p:nvPicPr>
        <p:blipFill>
          <a:blip r:embed="rId5"/>
          <a:srcRect/>
          <a:stretch>
            <a:fillRect/>
          </a:stretch>
        </p:blipFill>
        <p:spPr bwMode="auto">
          <a:xfrm>
            <a:off x="7467600" y="1143000"/>
            <a:ext cx="1076325" cy="1665288"/>
          </a:xfrm>
          <a:prstGeom prst="rect">
            <a:avLst/>
          </a:prstGeom>
          <a:noFill/>
          <a:ln w="9525">
            <a:noFill/>
            <a:miter lim="800000"/>
            <a:headEnd/>
            <a:tailEnd/>
          </a:ln>
        </p:spPr>
      </p:pic>
      <p:sp>
        <p:nvSpPr>
          <p:cNvPr id="273434" name="Line 26"/>
          <p:cNvSpPr>
            <a:spLocks noChangeShapeType="1"/>
          </p:cNvSpPr>
          <p:nvPr/>
        </p:nvSpPr>
        <p:spPr bwMode="auto">
          <a:xfrm>
            <a:off x="3886200" y="2895600"/>
            <a:ext cx="342900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3418"/>
                                        </p:tgtEl>
                                        <p:attrNameLst>
                                          <p:attrName>style.visibility</p:attrName>
                                        </p:attrNameLst>
                                      </p:cBhvr>
                                      <p:to>
                                        <p:strVal val="visible"/>
                                      </p:to>
                                    </p:set>
                                    <p:anim calcmode="lin" valueType="num">
                                      <p:cBhvr additive="base">
                                        <p:cTn id="7" dur="500" fill="hold"/>
                                        <p:tgtEl>
                                          <p:spTgt spid="273418"/>
                                        </p:tgtEl>
                                        <p:attrNameLst>
                                          <p:attrName>ppt_x</p:attrName>
                                        </p:attrNameLst>
                                      </p:cBhvr>
                                      <p:tavLst>
                                        <p:tav tm="0">
                                          <p:val>
                                            <p:strVal val="0-#ppt_w/2"/>
                                          </p:val>
                                        </p:tav>
                                        <p:tav tm="100000">
                                          <p:val>
                                            <p:strVal val="#ppt_x"/>
                                          </p:val>
                                        </p:tav>
                                      </p:tavLst>
                                    </p:anim>
                                    <p:anim calcmode="lin" valueType="num">
                                      <p:cBhvr additive="base">
                                        <p:cTn id="8" dur="500" fill="hold"/>
                                        <p:tgtEl>
                                          <p:spTgt spid="2734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Arrow"/>
                                        </p:tgtEl>
                                      </p:cMediaNode>
                                    </p:audio>
                                  </p:sub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27342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2" fill="hold" grpId="0" nodeType="clickEffect">
                                  <p:stCondLst>
                                    <p:cond delay="0"/>
                                  </p:stCondLst>
                                  <p:childTnLst>
                                    <p:set>
                                      <p:cBhvr>
                                        <p:cTn id="15" dur="1" fill="hold">
                                          <p:stCondLst>
                                            <p:cond delay="0"/>
                                          </p:stCondLst>
                                        </p:cTn>
                                        <p:tgtEl>
                                          <p:spTgt spid="273419"/>
                                        </p:tgtEl>
                                        <p:attrNameLst>
                                          <p:attrName>style.visibility</p:attrName>
                                        </p:attrNameLst>
                                      </p:cBhvr>
                                      <p:to>
                                        <p:strVal val="visible"/>
                                      </p:to>
                                    </p:set>
                                    <p:anim calcmode="lin" valueType="num">
                                      <p:cBhvr additive="base">
                                        <p:cTn id="16" dur="500" fill="hold"/>
                                        <p:tgtEl>
                                          <p:spTgt spid="273419"/>
                                        </p:tgtEl>
                                        <p:attrNameLst>
                                          <p:attrName>ppt_x</p:attrName>
                                        </p:attrNameLst>
                                      </p:cBhvr>
                                      <p:tavLst>
                                        <p:tav tm="0">
                                          <p:val>
                                            <p:strVal val="1+#ppt_w/2"/>
                                          </p:val>
                                        </p:tav>
                                        <p:tav tm="100000">
                                          <p:val>
                                            <p:strVal val="#ppt_x"/>
                                          </p:val>
                                        </p:tav>
                                      </p:tavLst>
                                    </p:anim>
                                    <p:anim calcmode="lin" valueType="num">
                                      <p:cBhvr additive="base">
                                        <p:cTn id="17" dur="500" fill="hold"/>
                                        <p:tgtEl>
                                          <p:spTgt spid="27341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2" name="Arrow"/>
                                        </p:tgtEl>
                                      </p:cMediaNode>
                                    </p:audio>
                                  </p:sub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499"/>
                                          </p:stCondLst>
                                        </p:cTn>
                                        <p:tgtEl>
                                          <p:spTgt spid="2734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2" fill="hold" grpId="0" nodeType="clickEffect">
                                  <p:stCondLst>
                                    <p:cond delay="0"/>
                                  </p:stCondLst>
                                  <p:childTnLst>
                                    <p:set>
                                      <p:cBhvr>
                                        <p:cTn id="24" dur="1" fill="hold">
                                          <p:stCondLst>
                                            <p:cond delay="499"/>
                                          </p:stCondLst>
                                        </p:cTn>
                                        <p:tgtEl>
                                          <p:spTgt spid="273426"/>
                                        </p:tgtEl>
                                        <p:attrNameLst>
                                          <p:attrName>style.visibility</p:attrName>
                                        </p:attrNameLst>
                                      </p:cBhvr>
                                      <p:to>
                                        <p:strVal val="visible"/>
                                      </p:to>
                                    </p:set>
                                  </p:childTnLst>
                                  <p:subTnLst>
                                    <p:audio>
                                      <p:cMediaNode>
                                        <p:cTn display="0" masterRel="sameClick">
                                          <p:stCondLst>
                                            <p:cond evt="begin" delay="0">
                                              <p:tn val="23"/>
                                            </p:cond>
                                          </p:stCondLst>
                                          <p:endCondLst>
                                            <p:cond evt="onStopAudio" delay="0">
                                              <p:tgtEl>
                                                <p:sldTgt/>
                                              </p:tgtEl>
                                            </p:cond>
                                          </p:endCondLst>
                                        </p:cTn>
                                        <p:tgtEl>
                                          <p:sndTgt r:embed="rId2" name="Arrow"/>
                                        </p:tgtEl>
                                      </p:cMediaNode>
                                    </p:audio>
                                  </p:sub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499"/>
                                          </p:stCondLst>
                                        </p:cTn>
                                        <p:tgtEl>
                                          <p:spTgt spid="27342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273427"/>
                                        </p:tgtEl>
                                        <p:attrNameLst>
                                          <p:attrName>style.visibility</p:attrName>
                                        </p:attrNameLst>
                                      </p:cBhvr>
                                      <p:to>
                                        <p:strVal val="visible"/>
                                      </p:to>
                                    </p:set>
                                    <p:anim calcmode="lin" valueType="num">
                                      <p:cBhvr additive="base">
                                        <p:cTn id="32" dur="500" fill="hold"/>
                                        <p:tgtEl>
                                          <p:spTgt spid="273427"/>
                                        </p:tgtEl>
                                        <p:attrNameLst>
                                          <p:attrName>ppt_x</p:attrName>
                                        </p:attrNameLst>
                                      </p:cBhvr>
                                      <p:tavLst>
                                        <p:tav tm="0">
                                          <p:val>
                                            <p:strVal val="0-#ppt_w/2"/>
                                          </p:val>
                                        </p:tav>
                                        <p:tav tm="100000">
                                          <p:val>
                                            <p:strVal val="#ppt_x"/>
                                          </p:val>
                                        </p:tav>
                                      </p:tavLst>
                                    </p:anim>
                                    <p:anim calcmode="lin" valueType="num">
                                      <p:cBhvr additive="base">
                                        <p:cTn id="33" dur="500" fill="hold"/>
                                        <p:tgtEl>
                                          <p:spTgt spid="27342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2" name="Arrow"/>
                                        </p:tgtEl>
                                      </p:cMediaNode>
                                    </p:audio>
                                  </p:subTnLst>
                                </p:cTn>
                              </p:par>
                            </p:childTnLst>
                          </p:cTn>
                        </p:par>
                        <p:par>
                          <p:cTn id="34" fill="hold">
                            <p:stCondLst>
                              <p:cond delay="500"/>
                            </p:stCondLst>
                            <p:childTnLst>
                              <p:par>
                                <p:cTn id="35" presetID="1" presetClass="entr" presetSubtype="0" fill="hold" grpId="0" nodeType="afterEffect">
                                  <p:stCondLst>
                                    <p:cond delay="0"/>
                                  </p:stCondLst>
                                  <p:childTnLst>
                                    <p:set>
                                      <p:cBhvr>
                                        <p:cTn id="36" dur="1" fill="hold">
                                          <p:stCondLst>
                                            <p:cond delay="499"/>
                                          </p:stCondLst>
                                        </p:cTn>
                                        <p:tgtEl>
                                          <p:spTgt spid="2734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273434"/>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Arrow"/>
                                        </p:tgtEl>
                                      </p:cMediaNode>
                                    </p:audio>
                                  </p:subTnLst>
                                </p:cTn>
                              </p:par>
                            </p:childTnLst>
                          </p:cTn>
                        </p:par>
                        <p:par>
                          <p:cTn id="41" fill="hold">
                            <p:stCondLst>
                              <p:cond delay="500"/>
                            </p:stCondLst>
                            <p:childTnLst>
                              <p:par>
                                <p:cTn id="42" presetID="1" presetClass="entr" presetSubtype="0" fill="hold" grpId="0" nodeType="afterEffect">
                                  <p:stCondLst>
                                    <p:cond delay="0"/>
                                  </p:stCondLst>
                                  <p:childTnLst>
                                    <p:set>
                                      <p:cBhvr>
                                        <p:cTn id="43" dur="1" fill="hold">
                                          <p:stCondLst>
                                            <p:cond delay="499"/>
                                          </p:stCondLst>
                                        </p:cTn>
                                        <p:tgtEl>
                                          <p:spTgt spid="27342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73414">
                                            <p:txEl>
                                              <p:pRg st="0" end="0"/>
                                            </p:txEl>
                                          </p:spTgt>
                                        </p:tgtEl>
                                        <p:attrNameLst>
                                          <p:attrName>style.visibility</p:attrName>
                                        </p:attrNameLst>
                                      </p:cBhvr>
                                      <p:to>
                                        <p:strVal val="visible"/>
                                      </p:to>
                                    </p:set>
                                    <p:animEffect transition="in" filter="blinds(horizontal)">
                                      <p:cBhvr>
                                        <p:cTn id="48" dur="500"/>
                                        <p:tgtEl>
                                          <p:spTgt spid="27341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73414">
                                            <p:txEl>
                                              <p:pRg st="1" end="1"/>
                                            </p:txEl>
                                          </p:spTgt>
                                        </p:tgtEl>
                                        <p:attrNameLst>
                                          <p:attrName>style.visibility</p:attrName>
                                        </p:attrNameLst>
                                      </p:cBhvr>
                                      <p:to>
                                        <p:strVal val="visible"/>
                                      </p:to>
                                    </p:set>
                                    <p:animEffect transition="in" filter="blinds(horizontal)">
                                      <p:cBhvr>
                                        <p:cTn id="53" dur="500"/>
                                        <p:tgtEl>
                                          <p:spTgt spid="273414">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273414">
                                            <p:txEl>
                                              <p:pRg st="2" end="2"/>
                                            </p:txEl>
                                          </p:spTgt>
                                        </p:tgtEl>
                                        <p:attrNameLst>
                                          <p:attrName>style.visibility</p:attrName>
                                        </p:attrNameLst>
                                      </p:cBhvr>
                                      <p:to>
                                        <p:strVal val="visible"/>
                                      </p:to>
                                    </p:set>
                                    <p:animEffect transition="in" filter="blinds(horizontal)">
                                      <p:cBhvr>
                                        <p:cTn id="58" dur="500"/>
                                        <p:tgtEl>
                                          <p:spTgt spid="273414">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73414">
                                            <p:txEl>
                                              <p:pRg st="3" end="3"/>
                                            </p:txEl>
                                          </p:spTgt>
                                        </p:tgtEl>
                                        <p:attrNameLst>
                                          <p:attrName>style.visibility</p:attrName>
                                        </p:attrNameLst>
                                      </p:cBhvr>
                                      <p:to>
                                        <p:strVal val="visible"/>
                                      </p:to>
                                    </p:set>
                                    <p:animEffect transition="in" filter="blinds(horizontal)">
                                      <p:cBhvr>
                                        <p:cTn id="63" dur="500"/>
                                        <p:tgtEl>
                                          <p:spTgt spid="273414">
                                            <p:txEl>
                                              <p:pRg st="3" end="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73414">
                                            <p:txEl>
                                              <p:pRg st="4" end="4"/>
                                            </p:txEl>
                                          </p:spTgt>
                                        </p:tgtEl>
                                        <p:attrNameLst>
                                          <p:attrName>style.visibility</p:attrName>
                                        </p:attrNameLst>
                                      </p:cBhvr>
                                      <p:to>
                                        <p:strVal val="visible"/>
                                      </p:to>
                                    </p:set>
                                    <p:animEffect transition="in" filter="blinds(horizontal)">
                                      <p:cBhvr>
                                        <p:cTn id="68" dur="500"/>
                                        <p:tgtEl>
                                          <p:spTgt spid="273414">
                                            <p:txEl>
                                              <p:pRg st="4" end="4"/>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73414">
                                            <p:txEl>
                                              <p:pRg st="5" end="5"/>
                                            </p:txEl>
                                          </p:spTgt>
                                        </p:tgtEl>
                                        <p:attrNameLst>
                                          <p:attrName>style.visibility</p:attrName>
                                        </p:attrNameLst>
                                      </p:cBhvr>
                                      <p:to>
                                        <p:strVal val="visible"/>
                                      </p:to>
                                    </p:set>
                                    <p:animEffect transition="in" filter="blinds(horizontal)">
                                      <p:cBhvr>
                                        <p:cTn id="73" dur="500"/>
                                        <p:tgtEl>
                                          <p:spTgt spid="2734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4" grpId="0" build="p" autoUpdateAnimBg="0"/>
      <p:bldP spid="273418" grpId="0" animBg="1"/>
      <p:bldP spid="273419" grpId="0" animBg="1"/>
      <p:bldP spid="273423" grpId="0" autoUpdateAnimBg="0"/>
      <p:bldP spid="273424" grpId="0" autoUpdateAnimBg="0"/>
      <p:bldP spid="273425" grpId="0" autoUpdateAnimBg="0"/>
      <p:bldP spid="273426" grpId="0" animBg="1"/>
      <p:bldP spid="273427" grpId="0" animBg="1"/>
      <p:bldP spid="273428" grpId="0" autoUpdateAnimBg="0"/>
      <p:bldP spid="273429" grpId="0" autoUpdateAnimBg="0"/>
      <p:bldP spid="273434"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1E58951A-401D-2C42-A26D-37801C5E7352}" type="slidenum">
              <a:rPr lang="en-US" smtClean="0">
                <a:latin typeface="Times New Roman" charset="0"/>
              </a:rPr>
              <a:pPr/>
              <a:t>26</a:t>
            </a:fld>
            <a:endParaRPr lang="en-US" smtClean="0">
              <a:latin typeface="Times New Roman" charset="0"/>
            </a:endParaRPr>
          </a:p>
        </p:txBody>
      </p:sp>
      <p:sp>
        <p:nvSpPr>
          <p:cNvPr id="66563" name="Rectangle 2"/>
          <p:cNvSpPr>
            <a:spLocks noGrp="1" noChangeArrowheads="1"/>
          </p:cNvSpPr>
          <p:nvPr>
            <p:ph type="title"/>
          </p:nvPr>
        </p:nvSpPr>
        <p:spPr>
          <a:xfrm>
            <a:off x="685800" y="381000"/>
            <a:ext cx="7772400" cy="1143000"/>
          </a:xfrm>
        </p:spPr>
        <p:txBody>
          <a:bodyPr/>
          <a:lstStyle/>
          <a:p>
            <a:pPr eaLnBrk="1" hangingPunct="1"/>
            <a:r>
              <a:rPr lang="en-US"/>
              <a:t>2-factor Authentication</a:t>
            </a:r>
          </a:p>
        </p:txBody>
      </p:sp>
      <p:sp>
        <p:nvSpPr>
          <p:cNvPr id="143363" name="Rectangle 3"/>
          <p:cNvSpPr>
            <a:spLocks noGrp="1" noChangeArrowheads="1"/>
          </p:cNvSpPr>
          <p:nvPr>
            <p:ph type="body" idx="1"/>
          </p:nvPr>
        </p:nvSpPr>
        <p:spPr>
          <a:xfrm>
            <a:off x="685800" y="1600200"/>
            <a:ext cx="7848600" cy="4267200"/>
          </a:xfrm>
        </p:spPr>
        <p:txBody>
          <a:bodyPr/>
          <a:lstStyle/>
          <a:p>
            <a:pPr marL="533400" indent="-533400" eaLnBrk="1" hangingPunct="1">
              <a:lnSpc>
                <a:spcPct val="90000"/>
              </a:lnSpc>
              <a:spcAft>
                <a:spcPts val="600"/>
              </a:spcAft>
            </a:pPr>
            <a:r>
              <a:rPr lang="en-US" sz="2800" dirty="0"/>
              <a:t>Requires any </a:t>
            </a:r>
            <a:r>
              <a:rPr lang="en-US" sz="2800" dirty="0">
                <a:latin typeface="Times-Roman" charset="0"/>
              </a:rPr>
              <a:t>2</a:t>
            </a:r>
            <a:r>
              <a:rPr lang="en-US" sz="2800" dirty="0"/>
              <a:t> out of </a:t>
            </a:r>
            <a:r>
              <a:rPr lang="en-US" sz="2800" dirty="0">
                <a:latin typeface="Times-Roman" charset="0"/>
              </a:rPr>
              <a:t>3</a:t>
            </a:r>
            <a:r>
              <a:rPr lang="en-US" sz="2800" dirty="0"/>
              <a:t> of</a:t>
            </a:r>
          </a:p>
          <a:p>
            <a:pPr marL="914400" lvl="1" indent="-457200" eaLnBrk="1" hangingPunct="1">
              <a:lnSpc>
                <a:spcPct val="90000"/>
              </a:lnSpc>
              <a:spcAft>
                <a:spcPts val="600"/>
              </a:spcAft>
              <a:buFont typeface="Times" charset="0"/>
              <a:buChar char="o"/>
            </a:pPr>
            <a:r>
              <a:rPr lang="en-US" sz="2400" dirty="0"/>
              <a:t>Something you know</a:t>
            </a:r>
          </a:p>
          <a:p>
            <a:pPr marL="914400" lvl="1" indent="-457200" eaLnBrk="1" hangingPunct="1">
              <a:lnSpc>
                <a:spcPct val="90000"/>
              </a:lnSpc>
              <a:spcAft>
                <a:spcPts val="600"/>
              </a:spcAft>
              <a:buFont typeface="Times" charset="0"/>
              <a:buChar char="o"/>
            </a:pPr>
            <a:r>
              <a:rPr lang="en-US" sz="2400" dirty="0"/>
              <a:t>Something you have</a:t>
            </a:r>
          </a:p>
          <a:p>
            <a:pPr marL="914400" lvl="1" indent="-457200" eaLnBrk="1" hangingPunct="1">
              <a:lnSpc>
                <a:spcPct val="90000"/>
              </a:lnSpc>
              <a:spcAft>
                <a:spcPts val="600"/>
              </a:spcAft>
              <a:buFont typeface="Times" charset="0"/>
              <a:buChar char="o"/>
            </a:pPr>
            <a:r>
              <a:rPr lang="en-US" sz="2400" dirty="0"/>
              <a:t>Something you are</a:t>
            </a:r>
          </a:p>
          <a:p>
            <a:pPr marL="533400" indent="-533400" eaLnBrk="1" hangingPunct="1">
              <a:lnSpc>
                <a:spcPct val="90000"/>
              </a:lnSpc>
              <a:spcAft>
                <a:spcPts val="600"/>
              </a:spcAft>
            </a:pPr>
            <a:r>
              <a:rPr lang="en-US" sz="2800" dirty="0"/>
              <a:t>Examples</a:t>
            </a:r>
          </a:p>
          <a:p>
            <a:pPr marL="914400" lvl="1" indent="-457200" eaLnBrk="1" hangingPunct="1">
              <a:lnSpc>
                <a:spcPct val="90000"/>
              </a:lnSpc>
              <a:spcAft>
                <a:spcPts val="600"/>
              </a:spcAft>
            </a:pPr>
            <a:r>
              <a:rPr lang="en-US" sz="2400" dirty="0"/>
              <a:t>ATM: Card and PIN</a:t>
            </a:r>
          </a:p>
          <a:p>
            <a:pPr marL="914400" lvl="1" indent="-457200" eaLnBrk="1" hangingPunct="1">
              <a:lnSpc>
                <a:spcPct val="90000"/>
              </a:lnSpc>
              <a:spcAft>
                <a:spcPts val="600"/>
              </a:spcAft>
            </a:pPr>
            <a:r>
              <a:rPr lang="en-US" sz="2400" dirty="0"/>
              <a:t>Credit card: Card and signature</a:t>
            </a:r>
          </a:p>
          <a:p>
            <a:pPr marL="914400" lvl="1" indent="-457200" eaLnBrk="1" hangingPunct="1">
              <a:lnSpc>
                <a:spcPct val="90000"/>
              </a:lnSpc>
              <a:spcAft>
                <a:spcPts val="600"/>
              </a:spcAft>
            </a:pPr>
            <a:r>
              <a:rPr lang="en-US" sz="2400" dirty="0"/>
              <a:t>Password generator: Device and PIN</a:t>
            </a:r>
          </a:p>
          <a:p>
            <a:pPr marL="914400" lvl="1" indent="-457200" eaLnBrk="1" hangingPunct="1">
              <a:lnSpc>
                <a:spcPct val="90000"/>
              </a:lnSpc>
              <a:spcAft>
                <a:spcPts val="600"/>
              </a:spcAft>
            </a:pPr>
            <a:r>
              <a:rPr lang="en-US" sz="2400" dirty="0"/>
              <a:t>Smartcard with password/PIN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Effect transition="in" filter="box(out)">
                                      <p:cBhvr>
                                        <p:cTn id="7" dur="500"/>
                                        <p:tgtEl>
                                          <p:spTgt spid="14336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43363">
                                            <p:txEl>
                                              <p:pRg st="1" end="1"/>
                                            </p:txEl>
                                          </p:spTgt>
                                        </p:tgtEl>
                                        <p:attrNameLst>
                                          <p:attrName>style.visibility</p:attrName>
                                        </p:attrNameLst>
                                      </p:cBhvr>
                                      <p:to>
                                        <p:strVal val="visible"/>
                                      </p:to>
                                    </p:set>
                                    <p:animEffect transition="in" filter="box(out)">
                                      <p:cBhvr>
                                        <p:cTn id="12" dur="500"/>
                                        <p:tgtEl>
                                          <p:spTgt spid="143363">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43363">
                                            <p:txEl>
                                              <p:pRg st="2" end="2"/>
                                            </p:txEl>
                                          </p:spTgt>
                                        </p:tgtEl>
                                        <p:attrNameLst>
                                          <p:attrName>style.visibility</p:attrName>
                                        </p:attrNameLst>
                                      </p:cBhvr>
                                      <p:to>
                                        <p:strVal val="visible"/>
                                      </p:to>
                                    </p:set>
                                    <p:animEffect transition="in" filter="box(out)">
                                      <p:cBhvr>
                                        <p:cTn id="17" dur="500"/>
                                        <p:tgtEl>
                                          <p:spTgt spid="143363">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43363">
                                            <p:txEl>
                                              <p:pRg st="3" end="3"/>
                                            </p:txEl>
                                          </p:spTgt>
                                        </p:tgtEl>
                                        <p:attrNameLst>
                                          <p:attrName>style.visibility</p:attrName>
                                        </p:attrNameLst>
                                      </p:cBhvr>
                                      <p:to>
                                        <p:strVal val="visible"/>
                                      </p:to>
                                    </p:set>
                                    <p:animEffect transition="in" filter="box(out)">
                                      <p:cBhvr>
                                        <p:cTn id="22" dur="500"/>
                                        <p:tgtEl>
                                          <p:spTgt spid="143363">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43363">
                                            <p:txEl>
                                              <p:pRg st="4" end="4"/>
                                            </p:txEl>
                                          </p:spTgt>
                                        </p:tgtEl>
                                        <p:attrNameLst>
                                          <p:attrName>style.visibility</p:attrName>
                                        </p:attrNameLst>
                                      </p:cBhvr>
                                      <p:to>
                                        <p:strVal val="visible"/>
                                      </p:to>
                                    </p:set>
                                    <p:animEffect transition="in" filter="box(out)">
                                      <p:cBhvr>
                                        <p:cTn id="27" dur="500"/>
                                        <p:tgtEl>
                                          <p:spTgt spid="143363">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43363">
                                            <p:txEl>
                                              <p:pRg st="5" end="5"/>
                                            </p:txEl>
                                          </p:spTgt>
                                        </p:tgtEl>
                                        <p:attrNameLst>
                                          <p:attrName>style.visibility</p:attrName>
                                        </p:attrNameLst>
                                      </p:cBhvr>
                                      <p:to>
                                        <p:strVal val="visible"/>
                                      </p:to>
                                    </p:set>
                                    <p:animEffect transition="in" filter="box(out)">
                                      <p:cBhvr>
                                        <p:cTn id="32" dur="500"/>
                                        <p:tgtEl>
                                          <p:spTgt spid="143363">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
                                        </p:tgtEl>
                                      </p:cMediaNode>
                                    </p:audio>
                                  </p:sub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43363">
                                            <p:txEl>
                                              <p:pRg st="6" end="6"/>
                                            </p:txEl>
                                          </p:spTgt>
                                        </p:tgtEl>
                                        <p:attrNameLst>
                                          <p:attrName>style.visibility</p:attrName>
                                        </p:attrNameLst>
                                      </p:cBhvr>
                                      <p:to>
                                        <p:strVal val="visible"/>
                                      </p:to>
                                    </p:set>
                                    <p:animEffect transition="in" filter="box(out)">
                                      <p:cBhvr>
                                        <p:cTn id="37" dur="500"/>
                                        <p:tgtEl>
                                          <p:spTgt spid="143363">
                                            <p:txEl>
                                              <p:pRg st="6" end="6"/>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2" name="Camera"/>
                                        </p:tgtEl>
                                      </p:cMediaNode>
                                    </p:audio>
                                  </p:subTnLst>
                                </p:cTn>
                              </p:par>
                            </p:childTnLst>
                          </p:cTn>
                        </p:par>
                      </p:childTnLst>
                    </p:cTn>
                  </p:par>
                  <p:par>
                    <p:cTn id="38" fill="hold">
                      <p:stCondLst>
                        <p:cond delay="indefinite"/>
                      </p:stCondLst>
                      <p:childTnLst>
                        <p:par>
                          <p:cTn id="39" fill="hold">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43363">
                                            <p:txEl>
                                              <p:pRg st="7" end="7"/>
                                            </p:txEl>
                                          </p:spTgt>
                                        </p:tgtEl>
                                        <p:attrNameLst>
                                          <p:attrName>style.visibility</p:attrName>
                                        </p:attrNameLst>
                                      </p:cBhvr>
                                      <p:to>
                                        <p:strVal val="visible"/>
                                      </p:to>
                                    </p:set>
                                    <p:animEffect transition="in" filter="box(out)">
                                      <p:cBhvr>
                                        <p:cTn id="42" dur="500"/>
                                        <p:tgtEl>
                                          <p:spTgt spid="143363">
                                            <p:txEl>
                                              <p:pRg st="7" end="7"/>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2" name="Camera"/>
                                        </p:tgtEl>
                                      </p:cMediaNode>
                                    </p:audio>
                                  </p:subTnLst>
                                </p:cTn>
                              </p:par>
                            </p:childTnLst>
                          </p:cTn>
                        </p:par>
                      </p:childTnLst>
                    </p:cTn>
                  </p:par>
                  <p:par>
                    <p:cTn id="43" fill="hold">
                      <p:stCondLst>
                        <p:cond delay="indefinite"/>
                      </p:stCondLst>
                      <p:childTnLst>
                        <p:par>
                          <p:cTn id="44" fill="hold">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143363">
                                            <p:txEl>
                                              <p:pRg st="8" end="8"/>
                                            </p:txEl>
                                          </p:spTgt>
                                        </p:tgtEl>
                                        <p:attrNameLst>
                                          <p:attrName>style.visibility</p:attrName>
                                        </p:attrNameLst>
                                      </p:cBhvr>
                                      <p:to>
                                        <p:strVal val="visible"/>
                                      </p:to>
                                    </p:set>
                                    <p:animEffect transition="in" filter="box(out)">
                                      <p:cBhvr>
                                        <p:cTn id="47" dur="500"/>
                                        <p:tgtEl>
                                          <p:spTgt spid="143363">
                                            <p:txEl>
                                              <p:pRg st="8" end="8"/>
                                            </p:txEl>
                                          </p:spTgt>
                                        </p:tgtEl>
                                      </p:cBhvr>
                                    </p:animEffect>
                                  </p:childTnLst>
                                  <p:subTnLst>
                                    <p:audio>
                                      <p:cMediaNode>
                                        <p:cTn display="0" masterRel="sameClick">
                                          <p:stCondLst>
                                            <p:cond evt="begin" delay="0">
                                              <p:tn val="45"/>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bldLvl="2"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B06EE5AB-C0FE-BD47-B39A-4934DC3750C0}" type="slidenum">
              <a:rPr lang="en-US" smtClean="0">
                <a:latin typeface="Times New Roman" charset="0"/>
              </a:rPr>
              <a:pPr/>
              <a:t>27</a:t>
            </a:fld>
            <a:endParaRPr lang="en-US" smtClean="0">
              <a:latin typeface="Times New Roman" charset="0"/>
            </a:endParaRPr>
          </a:p>
        </p:txBody>
      </p:sp>
      <p:sp>
        <p:nvSpPr>
          <p:cNvPr id="67587" name="Rectangle 2"/>
          <p:cNvSpPr>
            <a:spLocks noGrp="1" noChangeArrowheads="1"/>
          </p:cNvSpPr>
          <p:nvPr>
            <p:ph type="title"/>
          </p:nvPr>
        </p:nvSpPr>
        <p:spPr>
          <a:xfrm>
            <a:off x="685800" y="381000"/>
            <a:ext cx="7772400" cy="1143000"/>
          </a:xfrm>
        </p:spPr>
        <p:txBody>
          <a:bodyPr/>
          <a:lstStyle/>
          <a:p>
            <a:pPr eaLnBrk="1" hangingPunct="1"/>
            <a:r>
              <a:rPr lang="en-US"/>
              <a:t>Single Sign-on</a:t>
            </a:r>
          </a:p>
        </p:txBody>
      </p:sp>
      <p:sp>
        <p:nvSpPr>
          <p:cNvPr id="67588" name="Rectangle 3"/>
          <p:cNvSpPr>
            <a:spLocks noGrp="1" noChangeArrowheads="1"/>
          </p:cNvSpPr>
          <p:nvPr>
            <p:ph type="body" idx="1"/>
          </p:nvPr>
        </p:nvSpPr>
        <p:spPr>
          <a:xfrm>
            <a:off x="609600" y="1600200"/>
            <a:ext cx="8001000" cy="4343400"/>
          </a:xfrm>
        </p:spPr>
        <p:txBody>
          <a:bodyPr/>
          <a:lstStyle/>
          <a:p>
            <a:pPr eaLnBrk="1" hangingPunct="1"/>
            <a:r>
              <a:rPr lang="en-US" sz="2800" dirty="0"/>
              <a:t>A hassle to enter </a:t>
            </a:r>
            <a:r>
              <a:rPr lang="en-US" sz="2800" dirty="0" err="1"/>
              <a:t>password(s</a:t>
            </a:r>
            <a:r>
              <a:rPr lang="en-US" sz="2800" dirty="0"/>
              <a:t>) repeatedly </a:t>
            </a:r>
            <a:endParaRPr lang="en-US" sz="2800" dirty="0" smtClean="0"/>
          </a:p>
          <a:p>
            <a:pPr lvl="1" eaLnBrk="1" hangingPunct="1"/>
            <a:r>
              <a:rPr lang="en-US" sz="2400" dirty="0" smtClean="0"/>
              <a:t>Alice wants </a:t>
            </a:r>
            <a:r>
              <a:rPr lang="en-US" sz="2400" dirty="0"/>
              <a:t>to authenticate only once</a:t>
            </a:r>
          </a:p>
          <a:p>
            <a:pPr lvl="1" eaLnBrk="1" hangingPunct="1"/>
            <a:r>
              <a:rPr lang="en-US" sz="2400" dirty="0"/>
              <a:t>“Credentials” stay with</a:t>
            </a:r>
            <a:r>
              <a:rPr lang="en-US" sz="2400" dirty="0" smtClean="0"/>
              <a:t> Alice </a:t>
            </a:r>
            <a:r>
              <a:rPr lang="en-US" sz="2400" dirty="0"/>
              <a:t>wherever</a:t>
            </a:r>
            <a:r>
              <a:rPr lang="en-US" sz="2400" dirty="0" smtClean="0"/>
              <a:t> she </a:t>
            </a:r>
            <a:r>
              <a:rPr lang="en-US" sz="2400" dirty="0"/>
              <a:t>goes</a:t>
            </a:r>
          </a:p>
          <a:p>
            <a:pPr lvl="1" eaLnBrk="1" hangingPunct="1"/>
            <a:r>
              <a:rPr lang="en-US" sz="2400" dirty="0"/>
              <a:t>Subsequent </a:t>
            </a:r>
            <a:r>
              <a:rPr lang="en-US" sz="2400" dirty="0" smtClean="0"/>
              <a:t>authentications </a:t>
            </a:r>
            <a:r>
              <a:rPr lang="en-US" sz="2400" dirty="0"/>
              <a:t>transparent to</a:t>
            </a:r>
            <a:r>
              <a:rPr lang="en-US" sz="2400" dirty="0" smtClean="0"/>
              <a:t> Alice</a:t>
            </a:r>
          </a:p>
          <a:p>
            <a:pPr eaLnBrk="1" hangingPunct="1"/>
            <a:r>
              <a:rPr lang="en-US" sz="2800" dirty="0"/>
              <a:t>Kerberos --- example single sign-on </a:t>
            </a:r>
            <a:r>
              <a:rPr lang="en-US" sz="2800" dirty="0" smtClean="0"/>
              <a:t>protocol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0C0D8D34-9061-604E-BFFC-709082F075F1}" type="slidenum">
              <a:rPr lang="en-US" smtClean="0">
                <a:latin typeface="Times New Roman" charset="0"/>
              </a:rPr>
              <a:pPr/>
              <a:t>28</a:t>
            </a:fld>
            <a:endParaRPr lang="en-US" smtClean="0">
              <a:latin typeface="Times New Roman" charset="0"/>
            </a:endParaRPr>
          </a:p>
        </p:txBody>
      </p:sp>
      <p:sp>
        <p:nvSpPr>
          <p:cNvPr id="68611" name="Rectangle 2"/>
          <p:cNvSpPr>
            <a:spLocks noGrp="1" noChangeArrowheads="1"/>
          </p:cNvSpPr>
          <p:nvPr>
            <p:ph type="title"/>
          </p:nvPr>
        </p:nvSpPr>
        <p:spPr>
          <a:xfrm>
            <a:off x="685800" y="381000"/>
            <a:ext cx="7772400" cy="1143000"/>
          </a:xfrm>
        </p:spPr>
        <p:txBody>
          <a:bodyPr/>
          <a:lstStyle/>
          <a:p>
            <a:pPr eaLnBrk="1" hangingPunct="1"/>
            <a:r>
              <a:rPr lang="en-US" dirty="0"/>
              <a:t>Web Cookies</a:t>
            </a:r>
          </a:p>
        </p:txBody>
      </p:sp>
      <p:sp>
        <p:nvSpPr>
          <p:cNvPr id="68612" name="Rectangle 3"/>
          <p:cNvSpPr>
            <a:spLocks noGrp="1" noChangeArrowheads="1"/>
          </p:cNvSpPr>
          <p:nvPr>
            <p:ph type="body" idx="1"/>
          </p:nvPr>
        </p:nvSpPr>
        <p:spPr>
          <a:xfrm>
            <a:off x="685800" y="1600200"/>
            <a:ext cx="7924800" cy="4495800"/>
          </a:xfrm>
        </p:spPr>
        <p:txBody>
          <a:bodyPr/>
          <a:lstStyle/>
          <a:p>
            <a:pPr eaLnBrk="1" hangingPunct="1">
              <a:lnSpc>
                <a:spcPct val="90000"/>
              </a:lnSpc>
              <a:spcAft>
                <a:spcPts val="600"/>
              </a:spcAft>
            </a:pPr>
            <a:r>
              <a:rPr lang="en-US" sz="2800" dirty="0"/>
              <a:t>Cookie is provided by a Website and stored on user’s machine</a:t>
            </a:r>
          </a:p>
          <a:p>
            <a:pPr eaLnBrk="1" hangingPunct="1">
              <a:lnSpc>
                <a:spcPct val="90000"/>
              </a:lnSpc>
              <a:spcAft>
                <a:spcPts val="600"/>
              </a:spcAft>
            </a:pPr>
            <a:r>
              <a:rPr lang="en-US" sz="2800" dirty="0"/>
              <a:t>Cookie indexes a database at Website </a:t>
            </a:r>
          </a:p>
          <a:p>
            <a:pPr eaLnBrk="1" hangingPunct="1">
              <a:lnSpc>
                <a:spcPct val="90000"/>
              </a:lnSpc>
              <a:spcAft>
                <a:spcPts val="600"/>
              </a:spcAft>
            </a:pPr>
            <a:r>
              <a:rPr lang="en-US" sz="2800" dirty="0"/>
              <a:t>Cookies </a:t>
            </a:r>
            <a:r>
              <a:rPr lang="en-US" sz="2800" b="1" dirty="0">
                <a:solidFill>
                  <a:schemeClr val="accent2"/>
                </a:solidFill>
              </a:rPr>
              <a:t>maintain state</a:t>
            </a:r>
            <a:r>
              <a:rPr lang="en-US" sz="2800" dirty="0"/>
              <a:t> across sessions</a:t>
            </a:r>
          </a:p>
          <a:p>
            <a:pPr lvl="1" eaLnBrk="1" hangingPunct="1">
              <a:lnSpc>
                <a:spcPct val="90000"/>
              </a:lnSpc>
              <a:spcAft>
                <a:spcPts val="600"/>
              </a:spcAft>
            </a:pPr>
            <a:r>
              <a:rPr lang="en-US" sz="2400" dirty="0"/>
              <a:t>Web uses a stateless protocol: HTTP</a:t>
            </a:r>
          </a:p>
          <a:p>
            <a:pPr lvl="1" eaLnBrk="1" hangingPunct="1">
              <a:lnSpc>
                <a:spcPct val="90000"/>
              </a:lnSpc>
              <a:spcAft>
                <a:spcPts val="600"/>
              </a:spcAft>
            </a:pPr>
            <a:r>
              <a:rPr lang="en-US" sz="2400" dirty="0"/>
              <a:t>Cookies also maintain state within a session</a:t>
            </a:r>
          </a:p>
          <a:p>
            <a:pPr eaLnBrk="1" hangingPunct="1">
              <a:lnSpc>
                <a:spcPct val="90000"/>
              </a:lnSpc>
              <a:spcAft>
                <a:spcPts val="600"/>
              </a:spcAft>
            </a:pPr>
            <a:r>
              <a:rPr lang="en-US" sz="2800" dirty="0" smtClean="0"/>
              <a:t>Cookies </a:t>
            </a:r>
            <a:r>
              <a:rPr lang="en-US" sz="2800" dirty="0"/>
              <a:t>also create privacy concerns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FF837467-DB22-3C42-9D2F-72135C598B12}" type="slidenum">
              <a:rPr lang="en-US" smtClean="0">
                <a:latin typeface="Times New Roman" charset="0"/>
              </a:rPr>
              <a:pPr/>
              <a:t>29</a:t>
            </a:fld>
            <a:endParaRPr lang="en-US" smtClean="0">
              <a:latin typeface="Times New Roman" charset="0"/>
            </a:endParaRPr>
          </a:p>
        </p:txBody>
      </p:sp>
      <p:sp>
        <p:nvSpPr>
          <p:cNvPr id="69635" name="Rectangle 2"/>
          <p:cNvSpPr>
            <a:spLocks noGrp="1" noChangeArrowheads="1"/>
          </p:cNvSpPr>
          <p:nvPr>
            <p:ph type="title"/>
          </p:nvPr>
        </p:nvSpPr>
        <p:spPr>
          <a:xfrm>
            <a:off x="685800" y="1752600"/>
            <a:ext cx="7772400" cy="1143000"/>
          </a:xfrm>
        </p:spPr>
        <p:txBody>
          <a:bodyPr/>
          <a:lstStyle/>
          <a:p>
            <a:pPr eaLnBrk="1" hangingPunct="1"/>
            <a:r>
              <a:rPr lang="en-US" dirty="0"/>
              <a:t>Authorization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8FA70287-CBFC-1940-B983-1B8E65CE581A}" type="slidenum">
              <a:rPr lang="en-US" smtClean="0">
                <a:latin typeface="Times New Roman" charset="0"/>
              </a:rPr>
              <a:pPr/>
              <a:t>3</a:t>
            </a:fld>
            <a:endParaRPr lang="en-US" smtClean="0">
              <a:latin typeface="Times New Roman" charset="0"/>
            </a:endParaRPr>
          </a:p>
        </p:txBody>
      </p:sp>
      <p:sp>
        <p:nvSpPr>
          <p:cNvPr id="17411" name="Rectangle 2"/>
          <p:cNvSpPr>
            <a:spLocks noGrp="1" noChangeArrowheads="1"/>
          </p:cNvSpPr>
          <p:nvPr>
            <p:ph type="title"/>
          </p:nvPr>
        </p:nvSpPr>
        <p:spPr>
          <a:xfrm>
            <a:off x="228600" y="457200"/>
            <a:ext cx="8763000" cy="1371600"/>
          </a:xfrm>
        </p:spPr>
        <p:txBody>
          <a:bodyPr/>
          <a:lstStyle/>
          <a:p>
            <a:pPr eaLnBrk="1" hangingPunct="1"/>
            <a:r>
              <a:rPr lang="en-US" dirty="0" smtClean="0"/>
              <a:t>Chapter </a:t>
            </a:r>
            <a:r>
              <a:rPr lang="en-US" dirty="0"/>
              <a:t>7: </a:t>
            </a:r>
            <a:r>
              <a:rPr lang="en-US" dirty="0" smtClean="0"/>
              <a:t>Authentication</a:t>
            </a:r>
            <a:br>
              <a:rPr lang="en-US" dirty="0" smtClean="0"/>
            </a:br>
            <a:r>
              <a:rPr lang="en-US" dirty="0" smtClean="0"/>
              <a:t>Are </a:t>
            </a:r>
            <a:r>
              <a:rPr lang="en-US" dirty="0"/>
              <a:t>You Who You Say You Are</a:t>
            </a:r>
            <a:r>
              <a:rPr lang="en-US" dirty="0" smtClean="0"/>
              <a:t>?</a:t>
            </a:r>
            <a:endParaRPr lang="en-US" dirty="0"/>
          </a:p>
        </p:txBody>
      </p:sp>
      <p:sp>
        <p:nvSpPr>
          <p:cNvPr id="139267" name="Rectangle 3"/>
          <p:cNvSpPr>
            <a:spLocks noGrp="1" noChangeArrowheads="1"/>
          </p:cNvSpPr>
          <p:nvPr>
            <p:ph type="body" idx="1"/>
          </p:nvPr>
        </p:nvSpPr>
        <p:spPr>
          <a:xfrm>
            <a:off x="685800" y="1828800"/>
            <a:ext cx="8001000" cy="4114800"/>
          </a:xfrm>
        </p:spPr>
        <p:txBody>
          <a:bodyPr/>
          <a:lstStyle/>
          <a:p>
            <a:pPr eaLnBrk="1" hangingPunct="1"/>
            <a:r>
              <a:rPr lang="en-US" dirty="0"/>
              <a:t>How to authenticate</a:t>
            </a:r>
            <a:r>
              <a:rPr lang="en-US" dirty="0" smtClean="0"/>
              <a:t> human a </a:t>
            </a:r>
            <a:r>
              <a:rPr lang="en-US" dirty="0"/>
              <a:t>machine?</a:t>
            </a:r>
          </a:p>
          <a:p>
            <a:pPr eaLnBrk="1" hangingPunct="1"/>
            <a:r>
              <a:rPr lang="en-US" dirty="0"/>
              <a:t>Can be based on…</a:t>
            </a:r>
          </a:p>
          <a:p>
            <a:pPr lvl="1" eaLnBrk="1" hangingPunct="1"/>
            <a:r>
              <a:rPr lang="en-US" dirty="0"/>
              <a:t>Something you </a:t>
            </a:r>
            <a:r>
              <a:rPr lang="en-US" b="1" dirty="0">
                <a:solidFill>
                  <a:schemeClr val="accent2"/>
                </a:solidFill>
              </a:rPr>
              <a:t>know</a:t>
            </a:r>
            <a:endParaRPr lang="en-US" dirty="0">
              <a:solidFill>
                <a:srgbClr val="FF0000"/>
              </a:solidFill>
            </a:endParaRPr>
          </a:p>
          <a:p>
            <a:pPr lvl="2" eaLnBrk="1" hangingPunct="1"/>
            <a:r>
              <a:rPr lang="en-US" dirty="0"/>
              <a:t>For example, a password</a:t>
            </a:r>
          </a:p>
          <a:p>
            <a:pPr lvl="1" eaLnBrk="1" hangingPunct="1"/>
            <a:r>
              <a:rPr lang="en-US" dirty="0"/>
              <a:t>Something you </a:t>
            </a:r>
            <a:r>
              <a:rPr lang="en-US" b="1" dirty="0">
                <a:solidFill>
                  <a:schemeClr val="accent2"/>
                </a:solidFill>
              </a:rPr>
              <a:t>have</a:t>
            </a:r>
          </a:p>
          <a:p>
            <a:pPr lvl="2" eaLnBrk="1" hangingPunct="1"/>
            <a:r>
              <a:rPr lang="en-US" dirty="0"/>
              <a:t>For example, a smartcard</a:t>
            </a:r>
          </a:p>
          <a:p>
            <a:pPr lvl="1" eaLnBrk="1" hangingPunct="1"/>
            <a:r>
              <a:rPr lang="en-US" dirty="0"/>
              <a:t>Something you </a:t>
            </a:r>
            <a:r>
              <a:rPr lang="en-US" b="1" dirty="0">
                <a:solidFill>
                  <a:schemeClr val="accent2"/>
                </a:solidFill>
              </a:rPr>
              <a:t>are</a:t>
            </a:r>
            <a:endParaRPr lang="en-US" dirty="0">
              <a:solidFill>
                <a:srgbClr val="FF0000"/>
              </a:solidFill>
            </a:endParaRPr>
          </a:p>
          <a:p>
            <a:pPr lvl="2" eaLnBrk="1" hangingPunct="1"/>
            <a:r>
              <a:rPr lang="en-US" dirty="0"/>
              <a:t>For example, your fingerprint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r>
              <a:rPr lang="en-US" dirty="0" smtClean="0"/>
              <a:t>Chapter 8: Authorization </a:t>
            </a:r>
            <a:endParaRPr lang="en-US" dirty="0"/>
          </a:p>
        </p:txBody>
      </p:sp>
      <p:sp>
        <p:nvSpPr>
          <p:cNvPr id="4" name="Footer Placeholder 3"/>
          <p:cNvSpPr>
            <a:spLocks noGrp="1"/>
          </p:cNvSpPr>
          <p:nvPr>
            <p:ph type="ftr" sz="quarter" idx="10"/>
          </p:nvPr>
        </p:nvSpPr>
        <p:spPr/>
        <p:txBody>
          <a:bodyPr/>
          <a:lstStyle/>
          <a:p>
            <a:pPr>
              <a:defRPr/>
            </a:pPr>
            <a:r>
              <a:rPr lang="en-US" smtClean="0"/>
              <a:t> Part 2 </a:t>
            </a:r>
            <a:r>
              <a:rPr lang="en-US" smtClean="0">
                <a:sym typeface="Symbol" charset="2"/>
              </a:rPr>
              <a:t></a:t>
            </a:r>
            <a:r>
              <a:rPr lang="en-US" smtClean="0"/>
              <a:t> Access Control                                                                                                  </a:t>
            </a:r>
            <a:fld id="{C20D8DFE-4F81-B54F-8DE4-394E9A60B123}" type="slidenum">
              <a:rPr lang="en-US" smtClean="0">
                <a:latin typeface="Times New Roman" charset="0"/>
              </a:rPr>
              <a:pPr>
                <a:defRPr/>
              </a:pPr>
              <a:t>30</a:t>
            </a:fld>
            <a:endParaRPr lang="en-US">
              <a:latin typeface="Times New Roman"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B42EBB36-5D54-0C48-9AC5-11737CE9DA19}" type="slidenum">
              <a:rPr lang="en-US" smtClean="0">
                <a:latin typeface="Times New Roman" charset="0"/>
              </a:rPr>
              <a:pPr/>
              <a:t>31</a:t>
            </a:fld>
            <a:endParaRPr lang="en-US" smtClean="0">
              <a:latin typeface="Times New Roman" charset="0"/>
            </a:endParaRPr>
          </a:p>
        </p:txBody>
      </p:sp>
      <p:sp>
        <p:nvSpPr>
          <p:cNvPr id="70659" name="Rectangle 2"/>
          <p:cNvSpPr>
            <a:spLocks noGrp="1" noChangeArrowheads="1"/>
          </p:cNvSpPr>
          <p:nvPr>
            <p:ph type="title"/>
          </p:nvPr>
        </p:nvSpPr>
        <p:spPr>
          <a:xfrm>
            <a:off x="685800" y="228600"/>
            <a:ext cx="7848600" cy="1447800"/>
          </a:xfrm>
        </p:spPr>
        <p:txBody>
          <a:bodyPr/>
          <a:lstStyle/>
          <a:p>
            <a:pPr eaLnBrk="1" hangingPunct="1">
              <a:lnSpc>
                <a:spcPct val="90000"/>
              </a:lnSpc>
            </a:pPr>
            <a:r>
              <a:rPr lang="en-US"/>
              <a:t>Authentication vs Authorization </a:t>
            </a:r>
          </a:p>
        </p:txBody>
      </p:sp>
      <p:sp>
        <p:nvSpPr>
          <p:cNvPr id="180227" name="Rectangle 3"/>
          <p:cNvSpPr>
            <a:spLocks noGrp="1" noChangeArrowheads="1"/>
          </p:cNvSpPr>
          <p:nvPr>
            <p:ph type="body" idx="1"/>
          </p:nvPr>
        </p:nvSpPr>
        <p:spPr>
          <a:xfrm>
            <a:off x="457200" y="1828800"/>
            <a:ext cx="8458200" cy="4191000"/>
          </a:xfrm>
        </p:spPr>
        <p:txBody>
          <a:bodyPr/>
          <a:lstStyle/>
          <a:p>
            <a:pPr eaLnBrk="1" hangingPunct="1">
              <a:lnSpc>
                <a:spcPct val="90000"/>
              </a:lnSpc>
              <a:spcAft>
                <a:spcPts val="600"/>
              </a:spcAft>
            </a:pPr>
            <a:r>
              <a:rPr lang="en-US" sz="2800" dirty="0"/>
              <a:t>Authentication </a:t>
            </a:r>
            <a:r>
              <a:rPr lang="en-US" sz="2800" dirty="0" err="1">
                <a:sym typeface="Symbol" charset="2"/>
              </a:rPr>
              <a:t></a:t>
            </a:r>
            <a:r>
              <a:rPr lang="en-US" sz="2800" dirty="0"/>
              <a:t> Are you who you say you are?</a:t>
            </a:r>
          </a:p>
          <a:p>
            <a:pPr lvl="1" eaLnBrk="1" hangingPunct="1">
              <a:lnSpc>
                <a:spcPct val="90000"/>
              </a:lnSpc>
              <a:spcAft>
                <a:spcPts val="600"/>
              </a:spcAft>
            </a:pPr>
            <a:r>
              <a:rPr lang="en-US" sz="2400" dirty="0"/>
              <a:t>Restrictions on who (or what) can access system</a:t>
            </a:r>
            <a:endParaRPr lang="en-US" sz="2400" b="1" dirty="0"/>
          </a:p>
          <a:p>
            <a:pPr eaLnBrk="1" hangingPunct="1">
              <a:lnSpc>
                <a:spcPct val="90000"/>
              </a:lnSpc>
              <a:spcAft>
                <a:spcPts val="600"/>
              </a:spcAft>
            </a:pPr>
            <a:r>
              <a:rPr lang="en-US" sz="2800" b="1" dirty="0">
                <a:solidFill>
                  <a:schemeClr val="accent2"/>
                </a:solidFill>
              </a:rPr>
              <a:t>Authorization</a:t>
            </a:r>
            <a:r>
              <a:rPr lang="en-US" sz="2800" dirty="0"/>
              <a:t> </a:t>
            </a:r>
            <a:r>
              <a:rPr lang="en-US" sz="2800" dirty="0" err="1">
                <a:sym typeface="Symbol" charset="2"/>
              </a:rPr>
              <a:t></a:t>
            </a:r>
            <a:r>
              <a:rPr lang="en-US" sz="2800" dirty="0"/>
              <a:t> Are you allowed to do that?</a:t>
            </a:r>
          </a:p>
          <a:p>
            <a:pPr lvl="1" eaLnBrk="1" hangingPunct="1">
              <a:lnSpc>
                <a:spcPct val="90000"/>
              </a:lnSpc>
              <a:spcAft>
                <a:spcPts val="600"/>
              </a:spcAft>
            </a:pPr>
            <a:r>
              <a:rPr lang="en-US" sz="2400" dirty="0"/>
              <a:t>Restrictions on actions of authenticated users</a:t>
            </a:r>
          </a:p>
          <a:p>
            <a:pPr eaLnBrk="1" hangingPunct="1">
              <a:lnSpc>
                <a:spcPct val="90000"/>
              </a:lnSpc>
              <a:spcAft>
                <a:spcPts val="600"/>
              </a:spcAft>
            </a:pPr>
            <a:r>
              <a:rPr lang="en-US" sz="2800" dirty="0"/>
              <a:t>Authorization is a form of </a:t>
            </a:r>
            <a:r>
              <a:rPr lang="en-US" sz="2800" b="1" dirty="0">
                <a:solidFill>
                  <a:schemeClr val="accent2"/>
                </a:solidFill>
              </a:rPr>
              <a:t>access control</a:t>
            </a:r>
            <a:endParaRPr lang="en-US" sz="2800" b="1" dirty="0" smtClean="0">
              <a:solidFill>
                <a:schemeClr val="accent2"/>
              </a:solidFill>
            </a:endParaRPr>
          </a:p>
          <a:p>
            <a:pPr eaLnBrk="1" hangingPunct="1">
              <a:lnSpc>
                <a:spcPct val="90000"/>
              </a:lnSpc>
              <a:spcAft>
                <a:spcPts val="600"/>
              </a:spcAft>
            </a:pPr>
            <a:r>
              <a:rPr lang="en-US" sz="2800" dirty="0" smtClean="0"/>
              <a:t>Classic authorization </a:t>
            </a:r>
            <a:r>
              <a:rPr lang="en-US" sz="2800" dirty="0"/>
              <a:t>enforced by</a:t>
            </a:r>
          </a:p>
          <a:p>
            <a:pPr lvl="1" eaLnBrk="1" hangingPunct="1">
              <a:lnSpc>
                <a:spcPct val="90000"/>
              </a:lnSpc>
              <a:spcAft>
                <a:spcPts val="600"/>
              </a:spcAft>
            </a:pPr>
            <a:r>
              <a:rPr lang="en-US" sz="2400" dirty="0"/>
              <a:t>Access Control Lists (</a:t>
            </a:r>
            <a:r>
              <a:rPr lang="en-US" sz="2400" dirty="0" err="1"/>
              <a:t>ACLs</a:t>
            </a:r>
            <a:r>
              <a:rPr lang="en-US" sz="2400" dirty="0"/>
              <a:t>)</a:t>
            </a:r>
          </a:p>
          <a:p>
            <a:pPr lvl="1" eaLnBrk="1" hangingPunct="1">
              <a:lnSpc>
                <a:spcPct val="90000"/>
              </a:lnSpc>
              <a:spcAft>
                <a:spcPts val="600"/>
              </a:spcAft>
            </a:pPr>
            <a:r>
              <a:rPr lang="en-US" sz="2400" dirty="0"/>
              <a:t>Capabilities (C-lists)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0227">
                                            <p:txEl>
                                              <p:pRg st="0" end="0"/>
                                            </p:txEl>
                                          </p:spTgt>
                                        </p:tgtEl>
                                        <p:attrNameLst>
                                          <p:attrName>style.visibility</p:attrName>
                                        </p:attrNameLst>
                                      </p:cBhvr>
                                      <p:to>
                                        <p:strVal val="visible"/>
                                      </p:to>
                                    </p:set>
                                    <p:animEffect transition="in" filter="wipe(left)">
                                      <p:cBhvr>
                                        <p:cTn id="7" dur="500"/>
                                        <p:tgtEl>
                                          <p:spTgt spid="1802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80227">
                                            <p:txEl>
                                              <p:pRg st="1" end="1"/>
                                            </p:txEl>
                                          </p:spTgt>
                                        </p:tgtEl>
                                        <p:attrNameLst>
                                          <p:attrName>style.visibility</p:attrName>
                                        </p:attrNameLst>
                                      </p:cBhvr>
                                      <p:to>
                                        <p:strVal val="visible"/>
                                      </p:to>
                                    </p:set>
                                    <p:animEffect transition="in" filter="wipe(left)">
                                      <p:cBhvr>
                                        <p:cTn id="10" dur="500"/>
                                        <p:tgtEl>
                                          <p:spTgt spid="18022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80227">
                                            <p:txEl>
                                              <p:pRg st="2" end="2"/>
                                            </p:txEl>
                                          </p:spTgt>
                                        </p:tgtEl>
                                        <p:attrNameLst>
                                          <p:attrName>style.visibility</p:attrName>
                                        </p:attrNameLst>
                                      </p:cBhvr>
                                      <p:to>
                                        <p:strVal val="visible"/>
                                      </p:to>
                                    </p:set>
                                    <p:animEffect transition="in" filter="wipe(left)">
                                      <p:cBhvr>
                                        <p:cTn id="15" dur="500"/>
                                        <p:tgtEl>
                                          <p:spTgt spid="18022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80227">
                                            <p:txEl>
                                              <p:pRg st="3" end="3"/>
                                            </p:txEl>
                                          </p:spTgt>
                                        </p:tgtEl>
                                        <p:attrNameLst>
                                          <p:attrName>style.visibility</p:attrName>
                                        </p:attrNameLst>
                                      </p:cBhvr>
                                      <p:to>
                                        <p:strVal val="visible"/>
                                      </p:to>
                                    </p:set>
                                    <p:animEffect transition="in" filter="wipe(left)">
                                      <p:cBhvr>
                                        <p:cTn id="18" dur="500"/>
                                        <p:tgtEl>
                                          <p:spTgt spid="18022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80227">
                                            <p:txEl>
                                              <p:pRg st="4" end="4"/>
                                            </p:txEl>
                                          </p:spTgt>
                                        </p:tgtEl>
                                        <p:attrNameLst>
                                          <p:attrName>style.visibility</p:attrName>
                                        </p:attrNameLst>
                                      </p:cBhvr>
                                      <p:to>
                                        <p:strVal val="visible"/>
                                      </p:to>
                                    </p:set>
                                    <p:animEffect transition="in" filter="wipe(left)">
                                      <p:cBhvr>
                                        <p:cTn id="23" dur="500"/>
                                        <p:tgtEl>
                                          <p:spTgt spid="18022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80227">
                                            <p:txEl>
                                              <p:pRg st="5" end="5"/>
                                            </p:txEl>
                                          </p:spTgt>
                                        </p:tgtEl>
                                        <p:attrNameLst>
                                          <p:attrName>style.visibility</p:attrName>
                                        </p:attrNameLst>
                                      </p:cBhvr>
                                      <p:to>
                                        <p:strVal val="visible"/>
                                      </p:to>
                                    </p:set>
                                    <p:animEffect transition="in" filter="wipe(left)">
                                      <p:cBhvr>
                                        <p:cTn id="28" dur="500"/>
                                        <p:tgtEl>
                                          <p:spTgt spid="180227">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80227">
                                            <p:txEl>
                                              <p:pRg st="6" end="6"/>
                                            </p:txEl>
                                          </p:spTgt>
                                        </p:tgtEl>
                                        <p:attrNameLst>
                                          <p:attrName>style.visibility</p:attrName>
                                        </p:attrNameLst>
                                      </p:cBhvr>
                                      <p:to>
                                        <p:strVal val="visible"/>
                                      </p:to>
                                    </p:set>
                                    <p:animEffect transition="in" filter="wipe(left)">
                                      <p:cBhvr>
                                        <p:cTn id="31" dur="500"/>
                                        <p:tgtEl>
                                          <p:spTgt spid="180227">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80227">
                                            <p:txEl>
                                              <p:pRg st="7" end="7"/>
                                            </p:txEl>
                                          </p:spTgt>
                                        </p:tgtEl>
                                        <p:attrNameLst>
                                          <p:attrName>style.visibility</p:attrName>
                                        </p:attrNameLst>
                                      </p:cBhvr>
                                      <p:to>
                                        <p:strVal val="visible"/>
                                      </p:to>
                                    </p:set>
                                    <p:animEffect transition="in" filter="wipe(left)">
                                      <p:cBhvr>
                                        <p:cTn id="34" dur="500"/>
                                        <p:tgtEl>
                                          <p:spTgt spid="1802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7"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A8CC3B5A-FC17-904F-AAAE-8F58D815E3F5}" type="slidenum">
              <a:rPr lang="en-US" smtClean="0">
                <a:latin typeface="Times New Roman" charset="0"/>
              </a:rPr>
              <a:pPr/>
              <a:t>32</a:t>
            </a:fld>
            <a:endParaRPr lang="en-US" smtClean="0">
              <a:latin typeface="Times New Roman" charset="0"/>
            </a:endParaRPr>
          </a:p>
        </p:txBody>
      </p:sp>
      <p:sp>
        <p:nvSpPr>
          <p:cNvPr id="71683" name="Rectangle 2"/>
          <p:cNvSpPr>
            <a:spLocks noGrp="1" noChangeArrowheads="1"/>
          </p:cNvSpPr>
          <p:nvPr>
            <p:ph type="title"/>
          </p:nvPr>
        </p:nvSpPr>
        <p:spPr>
          <a:xfrm>
            <a:off x="304800" y="228600"/>
            <a:ext cx="8610600" cy="838200"/>
          </a:xfrm>
        </p:spPr>
        <p:txBody>
          <a:bodyPr/>
          <a:lstStyle/>
          <a:p>
            <a:pPr eaLnBrk="1" hangingPunct="1"/>
            <a:r>
              <a:rPr lang="en-US" sz="4000" dirty="0"/>
              <a:t>Lampson’s Access Control Matrix</a:t>
            </a:r>
            <a:endParaRPr lang="en-US" dirty="0"/>
          </a:p>
        </p:txBody>
      </p:sp>
      <p:graphicFrame>
        <p:nvGraphicFramePr>
          <p:cNvPr id="163887" name="Group 47"/>
          <p:cNvGraphicFramePr>
            <a:graphicFrameLocks noGrp="1"/>
          </p:cNvGraphicFramePr>
          <p:nvPr/>
        </p:nvGraphicFramePr>
        <p:xfrm>
          <a:off x="1600200" y="2971800"/>
          <a:ext cx="6324600" cy="3200400"/>
        </p:xfrm>
        <a:graphic>
          <a:graphicData uri="http://schemas.openxmlformats.org/drawingml/2006/table">
            <a:tbl>
              <a:tblPr/>
              <a:tblGrid>
                <a:gridCol w="1265238"/>
                <a:gridCol w="1265237"/>
                <a:gridCol w="1263650"/>
                <a:gridCol w="1265238"/>
                <a:gridCol w="1265237"/>
              </a:tblGrid>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1716" name="Rectangle 38"/>
          <p:cNvSpPr>
            <a:spLocks noChangeArrowheads="1"/>
          </p:cNvSpPr>
          <p:nvPr/>
        </p:nvSpPr>
        <p:spPr bwMode="auto">
          <a:xfrm>
            <a:off x="1905000" y="2454275"/>
            <a:ext cx="638175" cy="517525"/>
          </a:xfrm>
          <a:prstGeom prst="rect">
            <a:avLst/>
          </a:prstGeom>
          <a:noFill/>
          <a:ln w="9525">
            <a:noFill/>
            <a:miter lim="800000"/>
            <a:headEnd/>
            <a:tailEnd/>
          </a:ln>
        </p:spPr>
        <p:txBody>
          <a:bodyPr wrap="none">
            <a:prstTxWarp prst="textNoShape">
              <a:avLst/>
            </a:prstTxWarp>
            <a:spAutoFit/>
          </a:bodyPr>
          <a:lstStyle/>
          <a:p>
            <a:r>
              <a:rPr lang="en-US"/>
              <a:t>OS</a:t>
            </a:r>
          </a:p>
        </p:txBody>
      </p:sp>
      <p:sp>
        <p:nvSpPr>
          <p:cNvPr id="71717" name="Rectangle 39"/>
          <p:cNvSpPr>
            <a:spLocks noChangeArrowheads="1"/>
          </p:cNvSpPr>
          <p:nvPr/>
        </p:nvSpPr>
        <p:spPr bwMode="auto">
          <a:xfrm>
            <a:off x="2819400" y="2209800"/>
            <a:ext cx="1357313" cy="730250"/>
          </a:xfrm>
          <a:prstGeom prst="rect">
            <a:avLst/>
          </a:prstGeom>
          <a:noFill/>
          <a:ln w="9525">
            <a:noFill/>
            <a:miter lim="800000"/>
            <a:headEnd/>
            <a:tailEnd/>
          </a:ln>
        </p:spPr>
        <p:txBody>
          <a:bodyPr wrap="none">
            <a:prstTxWarp prst="textNoShape">
              <a:avLst/>
            </a:prstTxWarp>
            <a:spAutoFit/>
          </a:bodyPr>
          <a:lstStyle/>
          <a:p>
            <a:pPr algn="ctr"/>
            <a:r>
              <a:rPr lang="en-US" sz="1800"/>
              <a:t>Accounting</a:t>
            </a:r>
          </a:p>
          <a:p>
            <a:pPr algn="ctr"/>
            <a:r>
              <a:rPr lang="en-US" sz="1800"/>
              <a:t>program</a:t>
            </a:r>
          </a:p>
        </p:txBody>
      </p:sp>
      <p:sp>
        <p:nvSpPr>
          <p:cNvPr id="71718" name="Rectangle 40"/>
          <p:cNvSpPr>
            <a:spLocks noChangeArrowheads="1"/>
          </p:cNvSpPr>
          <p:nvPr/>
        </p:nvSpPr>
        <p:spPr bwMode="auto">
          <a:xfrm>
            <a:off x="4205288" y="2241550"/>
            <a:ext cx="1357312" cy="730250"/>
          </a:xfrm>
          <a:prstGeom prst="rect">
            <a:avLst/>
          </a:prstGeom>
          <a:noFill/>
          <a:ln w="9525">
            <a:noFill/>
            <a:miter lim="800000"/>
            <a:headEnd/>
            <a:tailEnd/>
          </a:ln>
        </p:spPr>
        <p:txBody>
          <a:bodyPr wrap="none">
            <a:prstTxWarp prst="textNoShape">
              <a:avLst/>
            </a:prstTxWarp>
            <a:spAutoFit/>
          </a:bodyPr>
          <a:lstStyle/>
          <a:p>
            <a:pPr algn="ctr"/>
            <a:r>
              <a:rPr lang="en-US" sz="1800"/>
              <a:t>Accounting</a:t>
            </a:r>
          </a:p>
          <a:p>
            <a:pPr algn="ctr"/>
            <a:r>
              <a:rPr lang="en-US" sz="1800"/>
              <a:t>data</a:t>
            </a:r>
          </a:p>
        </p:txBody>
      </p:sp>
      <p:sp>
        <p:nvSpPr>
          <p:cNvPr id="71719" name="Rectangle 41"/>
          <p:cNvSpPr>
            <a:spLocks noChangeArrowheads="1"/>
          </p:cNvSpPr>
          <p:nvPr/>
        </p:nvSpPr>
        <p:spPr bwMode="auto">
          <a:xfrm>
            <a:off x="5562600" y="2209800"/>
            <a:ext cx="1247775" cy="730250"/>
          </a:xfrm>
          <a:prstGeom prst="rect">
            <a:avLst/>
          </a:prstGeom>
          <a:noFill/>
          <a:ln w="9525">
            <a:noFill/>
            <a:miter lim="800000"/>
            <a:headEnd/>
            <a:tailEnd/>
          </a:ln>
        </p:spPr>
        <p:txBody>
          <a:bodyPr wrap="none">
            <a:prstTxWarp prst="textNoShape">
              <a:avLst/>
            </a:prstTxWarp>
            <a:spAutoFit/>
          </a:bodyPr>
          <a:lstStyle/>
          <a:p>
            <a:pPr algn="ctr"/>
            <a:r>
              <a:rPr lang="en-US" sz="1800"/>
              <a:t>Insurance</a:t>
            </a:r>
          </a:p>
          <a:p>
            <a:pPr algn="ctr"/>
            <a:r>
              <a:rPr lang="en-US" sz="1800"/>
              <a:t>data</a:t>
            </a:r>
          </a:p>
        </p:txBody>
      </p:sp>
      <p:sp>
        <p:nvSpPr>
          <p:cNvPr id="71720" name="Rectangle 42"/>
          <p:cNvSpPr>
            <a:spLocks noChangeArrowheads="1"/>
          </p:cNvSpPr>
          <p:nvPr/>
        </p:nvSpPr>
        <p:spPr bwMode="auto">
          <a:xfrm>
            <a:off x="6878638" y="2241550"/>
            <a:ext cx="893762" cy="730250"/>
          </a:xfrm>
          <a:prstGeom prst="rect">
            <a:avLst/>
          </a:prstGeom>
          <a:noFill/>
          <a:ln w="9525">
            <a:noFill/>
            <a:miter lim="800000"/>
            <a:headEnd/>
            <a:tailEnd/>
          </a:ln>
        </p:spPr>
        <p:txBody>
          <a:bodyPr wrap="none">
            <a:prstTxWarp prst="textNoShape">
              <a:avLst/>
            </a:prstTxWarp>
            <a:spAutoFit/>
          </a:bodyPr>
          <a:lstStyle/>
          <a:p>
            <a:pPr algn="ctr"/>
            <a:r>
              <a:rPr lang="en-US" sz="1800"/>
              <a:t>Payroll</a:t>
            </a:r>
          </a:p>
          <a:p>
            <a:pPr algn="ctr"/>
            <a:r>
              <a:rPr lang="en-US" sz="1800"/>
              <a:t>data</a:t>
            </a:r>
          </a:p>
        </p:txBody>
      </p:sp>
      <p:sp>
        <p:nvSpPr>
          <p:cNvPr id="71721" name="Rectangle 43"/>
          <p:cNvSpPr>
            <a:spLocks noChangeArrowheads="1"/>
          </p:cNvSpPr>
          <p:nvPr/>
        </p:nvSpPr>
        <p:spPr bwMode="auto">
          <a:xfrm>
            <a:off x="882650" y="3140075"/>
            <a:ext cx="717550" cy="517525"/>
          </a:xfrm>
          <a:prstGeom prst="rect">
            <a:avLst/>
          </a:prstGeom>
          <a:noFill/>
          <a:ln w="9525">
            <a:noFill/>
            <a:miter lim="800000"/>
            <a:headEnd/>
            <a:tailEnd/>
          </a:ln>
        </p:spPr>
        <p:txBody>
          <a:bodyPr wrap="none">
            <a:prstTxWarp prst="textNoShape">
              <a:avLst/>
            </a:prstTxWarp>
            <a:spAutoFit/>
          </a:bodyPr>
          <a:lstStyle/>
          <a:p>
            <a:r>
              <a:rPr lang="en-US"/>
              <a:t>Bob</a:t>
            </a:r>
          </a:p>
        </p:txBody>
      </p:sp>
      <p:sp>
        <p:nvSpPr>
          <p:cNvPr id="71722" name="Rectangle 44"/>
          <p:cNvSpPr>
            <a:spLocks noChangeArrowheads="1"/>
          </p:cNvSpPr>
          <p:nvPr/>
        </p:nvSpPr>
        <p:spPr bwMode="auto">
          <a:xfrm>
            <a:off x="700088" y="3902075"/>
            <a:ext cx="900112" cy="517525"/>
          </a:xfrm>
          <a:prstGeom prst="rect">
            <a:avLst/>
          </a:prstGeom>
          <a:noFill/>
          <a:ln w="9525">
            <a:noFill/>
            <a:miter lim="800000"/>
            <a:headEnd/>
            <a:tailEnd/>
          </a:ln>
        </p:spPr>
        <p:txBody>
          <a:bodyPr wrap="none">
            <a:prstTxWarp prst="textNoShape">
              <a:avLst/>
            </a:prstTxWarp>
            <a:spAutoFit/>
          </a:bodyPr>
          <a:lstStyle/>
          <a:p>
            <a:r>
              <a:rPr lang="en-US"/>
              <a:t>Alice</a:t>
            </a:r>
          </a:p>
        </p:txBody>
      </p:sp>
      <p:sp>
        <p:nvSpPr>
          <p:cNvPr id="71723" name="Rectangle 45"/>
          <p:cNvSpPr>
            <a:spLocks noChangeArrowheads="1"/>
          </p:cNvSpPr>
          <p:nvPr/>
        </p:nvSpPr>
        <p:spPr bwMode="auto">
          <a:xfrm>
            <a:off x="735013" y="4740275"/>
            <a:ext cx="788987" cy="517525"/>
          </a:xfrm>
          <a:prstGeom prst="rect">
            <a:avLst/>
          </a:prstGeom>
          <a:noFill/>
          <a:ln w="9525">
            <a:noFill/>
            <a:miter lim="800000"/>
            <a:headEnd/>
            <a:tailEnd/>
          </a:ln>
        </p:spPr>
        <p:txBody>
          <a:bodyPr wrap="none">
            <a:prstTxWarp prst="textNoShape">
              <a:avLst/>
            </a:prstTxWarp>
            <a:spAutoFit/>
          </a:bodyPr>
          <a:lstStyle/>
          <a:p>
            <a:r>
              <a:rPr lang="en-US"/>
              <a:t>Sam</a:t>
            </a:r>
          </a:p>
        </p:txBody>
      </p:sp>
      <p:sp>
        <p:nvSpPr>
          <p:cNvPr id="71724" name="Rectangle 46"/>
          <p:cNvSpPr>
            <a:spLocks noChangeArrowheads="1"/>
          </p:cNvSpPr>
          <p:nvPr/>
        </p:nvSpPr>
        <p:spPr bwMode="auto">
          <a:xfrm>
            <a:off x="76200" y="5410200"/>
            <a:ext cx="1487488" cy="800100"/>
          </a:xfrm>
          <a:prstGeom prst="rect">
            <a:avLst/>
          </a:prstGeom>
          <a:noFill/>
          <a:ln w="9525">
            <a:noFill/>
            <a:miter lim="800000"/>
            <a:headEnd/>
            <a:tailEnd/>
          </a:ln>
        </p:spPr>
        <p:txBody>
          <a:bodyPr wrap="none">
            <a:prstTxWarp prst="textNoShape">
              <a:avLst/>
            </a:prstTxWarp>
            <a:spAutoFit/>
          </a:bodyPr>
          <a:lstStyle/>
          <a:p>
            <a:pPr algn="r"/>
            <a:r>
              <a:rPr lang="en-US" sz="2000"/>
              <a:t>Accounting</a:t>
            </a:r>
          </a:p>
          <a:p>
            <a:pPr algn="r"/>
            <a:r>
              <a:rPr lang="en-US" sz="2000"/>
              <a:t>program</a:t>
            </a:r>
          </a:p>
        </p:txBody>
      </p:sp>
      <p:sp>
        <p:nvSpPr>
          <p:cNvPr id="163888" name="Rectangle 48"/>
          <p:cNvSpPr>
            <a:spLocks noGrp="1" noChangeArrowheads="1"/>
          </p:cNvSpPr>
          <p:nvPr>
            <p:ph type="body" idx="1"/>
          </p:nvPr>
        </p:nvSpPr>
        <p:spPr>
          <a:xfrm>
            <a:off x="685800" y="1219200"/>
            <a:ext cx="8001000" cy="990600"/>
          </a:xfrm>
          <a:noFill/>
        </p:spPr>
        <p:txBody>
          <a:bodyPr/>
          <a:lstStyle/>
          <a:p>
            <a:pPr eaLnBrk="1" hangingPunct="1">
              <a:lnSpc>
                <a:spcPct val="90000"/>
              </a:lnSpc>
            </a:pPr>
            <a:r>
              <a:rPr lang="en-US" sz="2800" b="1" dirty="0">
                <a:solidFill>
                  <a:schemeClr val="accent2"/>
                </a:solidFill>
              </a:rPr>
              <a:t>Subjects</a:t>
            </a:r>
            <a:r>
              <a:rPr lang="en-US" sz="2800" dirty="0"/>
              <a:t> (users) index the rows</a:t>
            </a:r>
          </a:p>
          <a:p>
            <a:pPr eaLnBrk="1" hangingPunct="1">
              <a:lnSpc>
                <a:spcPct val="90000"/>
              </a:lnSpc>
            </a:pPr>
            <a:r>
              <a:rPr lang="en-US" sz="2800" b="1" dirty="0">
                <a:solidFill>
                  <a:schemeClr val="accent2"/>
                </a:solidFill>
              </a:rPr>
              <a:t>Objects</a:t>
            </a:r>
            <a:r>
              <a:rPr lang="en-US" sz="2800" dirty="0"/>
              <a:t> (resources) index the columns</a:t>
            </a:r>
            <a:r>
              <a:rPr lang="en-US" sz="2400" dirty="0"/>
              <a:t> </a:t>
            </a:r>
            <a:endParaRPr 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88">
                                            <p:txEl>
                                              <p:pRg st="0" end="0"/>
                                            </p:txEl>
                                          </p:spTgt>
                                        </p:tgtEl>
                                        <p:attrNameLst>
                                          <p:attrName>style.visibility</p:attrName>
                                        </p:attrNameLst>
                                      </p:cBhvr>
                                      <p:to>
                                        <p:strVal val="visible"/>
                                      </p:to>
                                    </p:set>
                                    <p:animEffect transition="in" filter="blinds(horizontal)">
                                      <p:cBhvr>
                                        <p:cTn id="7" dur="500"/>
                                        <p:tgtEl>
                                          <p:spTgt spid="1638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88">
                                            <p:txEl>
                                              <p:pRg st="1" end="1"/>
                                            </p:txEl>
                                          </p:spTgt>
                                        </p:tgtEl>
                                        <p:attrNameLst>
                                          <p:attrName>style.visibility</p:attrName>
                                        </p:attrNameLst>
                                      </p:cBhvr>
                                      <p:to>
                                        <p:strVal val="visible"/>
                                      </p:to>
                                    </p:set>
                                    <p:animEffect transition="in" filter="blinds(horizontal)">
                                      <p:cBhvr>
                                        <p:cTn id="12" dur="500"/>
                                        <p:tgtEl>
                                          <p:spTgt spid="16388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8"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64155704-2A3D-E343-BEB7-F16C826764F5}" type="slidenum">
              <a:rPr lang="en-US" smtClean="0">
                <a:latin typeface="Times New Roman" charset="0"/>
              </a:rPr>
              <a:pPr/>
              <a:t>33</a:t>
            </a:fld>
            <a:endParaRPr lang="en-US" smtClean="0">
              <a:latin typeface="Times New Roman" charset="0"/>
            </a:endParaRPr>
          </a:p>
        </p:txBody>
      </p:sp>
      <p:sp>
        <p:nvSpPr>
          <p:cNvPr id="72707" name="Rectangle 2"/>
          <p:cNvSpPr>
            <a:spLocks noGrp="1" noChangeArrowheads="1"/>
          </p:cNvSpPr>
          <p:nvPr>
            <p:ph type="title"/>
          </p:nvPr>
        </p:nvSpPr>
        <p:spPr>
          <a:xfrm>
            <a:off x="685800" y="457200"/>
            <a:ext cx="7848600" cy="1066800"/>
          </a:xfrm>
        </p:spPr>
        <p:txBody>
          <a:bodyPr/>
          <a:lstStyle/>
          <a:p>
            <a:pPr eaLnBrk="1" hangingPunct="1"/>
            <a:r>
              <a:rPr lang="en-US"/>
              <a:t>Are You Allowed to Do That? </a:t>
            </a:r>
          </a:p>
        </p:txBody>
      </p:sp>
      <p:sp>
        <p:nvSpPr>
          <p:cNvPr id="72708" name="Rectangle 3"/>
          <p:cNvSpPr>
            <a:spLocks noGrp="1" noChangeArrowheads="1"/>
          </p:cNvSpPr>
          <p:nvPr>
            <p:ph type="body" idx="1"/>
          </p:nvPr>
        </p:nvSpPr>
        <p:spPr>
          <a:xfrm>
            <a:off x="533400" y="1752600"/>
            <a:ext cx="8229600" cy="4343400"/>
          </a:xfrm>
        </p:spPr>
        <p:txBody>
          <a:bodyPr/>
          <a:lstStyle/>
          <a:p>
            <a:pPr eaLnBrk="1" hangingPunct="1">
              <a:spcAft>
                <a:spcPts val="600"/>
              </a:spcAft>
            </a:pPr>
            <a:r>
              <a:rPr lang="en-US" sz="2800" b="1" dirty="0">
                <a:solidFill>
                  <a:schemeClr val="accent2"/>
                </a:solidFill>
              </a:rPr>
              <a:t>Access control matrix</a:t>
            </a:r>
            <a:r>
              <a:rPr lang="en-US" sz="2800" dirty="0"/>
              <a:t> has </a:t>
            </a:r>
            <a:r>
              <a:rPr lang="en-US" sz="2800" b="1" dirty="0">
                <a:solidFill>
                  <a:schemeClr val="accent2"/>
                </a:solidFill>
              </a:rPr>
              <a:t>all</a:t>
            </a:r>
            <a:r>
              <a:rPr lang="en-US" sz="2800" dirty="0"/>
              <a:t> relevant info</a:t>
            </a:r>
            <a:endParaRPr lang="en-US" sz="2800" dirty="0" smtClean="0"/>
          </a:p>
          <a:p>
            <a:pPr eaLnBrk="1" hangingPunct="1">
              <a:spcAft>
                <a:spcPts val="600"/>
              </a:spcAft>
            </a:pPr>
            <a:r>
              <a:rPr lang="en-US" sz="2800" dirty="0" smtClean="0"/>
              <a:t>Could </a:t>
            </a:r>
            <a:r>
              <a:rPr lang="en-US" sz="2800" dirty="0"/>
              <a:t>be 1000’s of users, 1000’s of resources</a:t>
            </a:r>
          </a:p>
          <a:p>
            <a:pPr eaLnBrk="1" hangingPunct="1">
              <a:spcAft>
                <a:spcPts val="600"/>
              </a:spcAft>
            </a:pPr>
            <a:r>
              <a:rPr lang="en-US" sz="2800" dirty="0"/>
              <a:t>Then matrix with 1,000,000’s of </a:t>
            </a:r>
            <a:r>
              <a:rPr lang="en-US" sz="2800" dirty="0" smtClean="0"/>
              <a:t>entries</a:t>
            </a:r>
          </a:p>
          <a:p>
            <a:pPr eaLnBrk="1" hangingPunct="1">
              <a:spcAft>
                <a:spcPts val="600"/>
              </a:spcAft>
            </a:pPr>
            <a:r>
              <a:rPr lang="en-US" sz="2800" dirty="0" smtClean="0"/>
              <a:t>How to manage such a large matrix?</a:t>
            </a:r>
          </a:p>
          <a:p>
            <a:pPr eaLnBrk="1" hangingPunct="1">
              <a:spcAft>
                <a:spcPts val="600"/>
              </a:spcAft>
            </a:pPr>
            <a:r>
              <a:rPr lang="en-US" sz="2800" dirty="0"/>
              <a:t>Need to check this matrix before access to any resource is allowed</a:t>
            </a:r>
          </a:p>
          <a:p>
            <a:pPr eaLnBrk="1" hangingPunct="1">
              <a:spcAft>
                <a:spcPts val="600"/>
              </a:spcAft>
            </a:pPr>
            <a:r>
              <a:rPr lang="en-US" sz="2800" dirty="0" smtClean="0"/>
              <a:t>How to make this efficient?</a:t>
            </a:r>
            <a:endParaRPr lang="en-US"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8BD2C8F5-47FA-4545-BCC7-847FB3FF2064}" type="slidenum">
              <a:rPr lang="en-US" smtClean="0">
                <a:latin typeface="Times New Roman" charset="0"/>
              </a:rPr>
              <a:pPr/>
              <a:t>34</a:t>
            </a:fld>
            <a:endParaRPr lang="en-US" smtClean="0">
              <a:latin typeface="Times New Roman" charset="0"/>
            </a:endParaRPr>
          </a:p>
        </p:txBody>
      </p:sp>
      <p:sp>
        <p:nvSpPr>
          <p:cNvPr id="73731" name="Rectangle 2"/>
          <p:cNvSpPr>
            <a:spLocks noGrp="1" noChangeArrowheads="1"/>
          </p:cNvSpPr>
          <p:nvPr>
            <p:ph type="title"/>
          </p:nvPr>
        </p:nvSpPr>
        <p:spPr>
          <a:xfrm>
            <a:off x="609600" y="304800"/>
            <a:ext cx="7848600" cy="685800"/>
          </a:xfrm>
        </p:spPr>
        <p:txBody>
          <a:bodyPr/>
          <a:lstStyle/>
          <a:p>
            <a:pPr eaLnBrk="1" hangingPunct="1"/>
            <a:r>
              <a:rPr lang="en-US"/>
              <a:t>Access Control Lists (ACLs)</a:t>
            </a:r>
          </a:p>
        </p:txBody>
      </p:sp>
      <p:sp>
        <p:nvSpPr>
          <p:cNvPr id="164867" name="Rectangle 3"/>
          <p:cNvSpPr>
            <a:spLocks noGrp="1" noChangeArrowheads="1"/>
          </p:cNvSpPr>
          <p:nvPr>
            <p:ph type="body" idx="1"/>
          </p:nvPr>
        </p:nvSpPr>
        <p:spPr>
          <a:xfrm>
            <a:off x="685800" y="1066800"/>
            <a:ext cx="7848600" cy="1143000"/>
          </a:xfrm>
        </p:spPr>
        <p:txBody>
          <a:bodyPr/>
          <a:lstStyle/>
          <a:p>
            <a:pPr eaLnBrk="1" hangingPunct="1">
              <a:lnSpc>
                <a:spcPct val="90000"/>
              </a:lnSpc>
            </a:pPr>
            <a:r>
              <a:rPr lang="en-US" sz="2800"/>
              <a:t>ACL: store access control matrix by </a:t>
            </a:r>
            <a:r>
              <a:rPr lang="en-US" sz="2800" b="1">
                <a:solidFill>
                  <a:schemeClr val="hlink"/>
                </a:solidFill>
              </a:rPr>
              <a:t>column</a:t>
            </a:r>
            <a:endParaRPr lang="en-US" sz="2800"/>
          </a:p>
          <a:p>
            <a:pPr eaLnBrk="1" hangingPunct="1">
              <a:lnSpc>
                <a:spcPct val="90000"/>
              </a:lnSpc>
            </a:pPr>
            <a:r>
              <a:rPr lang="en-US" sz="2800"/>
              <a:t>Example: ACL for </a:t>
            </a:r>
            <a:r>
              <a:rPr lang="en-US" sz="2800" b="1">
                <a:solidFill>
                  <a:schemeClr val="hlink"/>
                </a:solidFill>
              </a:rPr>
              <a:t>insurance data</a:t>
            </a:r>
            <a:r>
              <a:rPr lang="en-US" sz="2800"/>
              <a:t> is in </a:t>
            </a:r>
            <a:r>
              <a:rPr lang="en-US" sz="2800" b="1">
                <a:solidFill>
                  <a:schemeClr val="hlink"/>
                </a:solidFill>
              </a:rPr>
              <a:t>blue</a:t>
            </a:r>
            <a:endParaRPr lang="en-US" sz="2800">
              <a:solidFill>
                <a:srgbClr val="FF0000"/>
              </a:solidFill>
            </a:endParaRPr>
          </a:p>
        </p:txBody>
      </p:sp>
      <p:graphicFrame>
        <p:nvGraphicFramePr>
          <p:cNvPr id="164868" name="Group 4"/>
          <p:cNvGraphicFramePr>
            <a:graphicFrameLocks noGrp="1"/>
          </p:cNvGraphicFramePr>
          <p:nvPr/>
        </p:nvGraphicFramePr>
        <p:xfrm>
          <a:off x="1600200" y="2895600"/>
          <a:ext cx="6324600" cy="3200400"/>
        </p:xfrm>
        <a:graphic>
          <a:graphicData uri="http://schemas.openxmlformats.org/drawingml/2006/table">
            <a:tbl>
              <a:tblPr/>
              <a:tblGrid>
                <a:gridCol w="1265238"/>
                <a:gridCol w="1265237"/>
                <a:gridCol w="1263650"/>
                <a:gridCol w="1265238"/>
                <a:gridCol w="1265237"/>
              </a:tblGrid>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hlink"/>
                          </a:solidFill>
                          <a:effectLst/>
                          <a:latin typeface="Comic Sans MS"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hlink"/>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hlink"/>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hlink"/>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900" name="Rectangle 36"/>
          <p:cNvSpPr>
            <a:spLocks noChangeArrowheads="1"/>
          </p:cNvSpPr>
          <p:nvPr/>
        </p:nvSpPr>
        <p:spPr bwMode="auto">
          <a:xfrm>
            <a:off x="1905000" y="2378075"/>
            <a:ext cx="638175" cy="517525"/>
          </a:xfrm>
          <a:prstGeom prst="rect">
            <a:avLst/>
          </a:prstGeom>
          <a:noFill/>
          <a:ln w="9525">
            <a:noFill/>
            <a:miter lim="800000"/>
            <a:headEnd/>
            <a:tailEnd/>
          </a:ln>
        </p:spPr>
        <p:txBody>
          <a:bodyPr wrap="none">
            <a:prstTxWarp prst="textNoShape">
              <a:avLst/>
            </a:prstTxWarp>
            <a:spAutoFit/>
          </a:bodyPr>
          <a:lstStyle/>
          <a:p>
            <a:r>
              <a:rPr lang="en-US"/>
              <a:t>OS</a:t>
            </a:r>
          </a:p>
        </p:txBody>
      </p:sp>
      <p:sp>
        <p:nvSpPr>
          <p:cNvPr id="164901" name="Rectangle 37"/>
          <p:cNvSpPr>
            <a:spLocks noChangeArrowheads="1"/>
          </p:cNvSpPr>
          <p:nvPr/>
        </p:nvSpPr>
        <p:spPr bwMode="auto">
          <a:xfrm>
            <a:off x="2819400" y="2133600"/>
            <a:ext cx="1357313" cy="730250"/>
          </a:xfrm>
          <a:prstGeom prst="rect">
            <a:avLst/>
          </a:prstGeom>
          <a:noFill/>
          <a:ln w="9525">
            <a:noFill/>
            <a:miter lim="800000"/>
            <a:headEnd/>
            <a:tailEnd/>
          </a:ln>
        </p:spPr>
        <p:txBody>
          <a:bodyPr wrap="none">
            <a:prstTxWarp prst="textNoShape">
              <a:avLst/>
            </a:prstTxWarp>
            <a:spAutoFit/>
          </a:bodyPr>
          <a:lstStyle/>
          <a:p>
            <a:pPr algn="ctr"/>
            <a:r>
              <a:rPr lang="en-US" sz="1800"/>
              <a:t>Accounting</a:t>
            </a:r>
          </a:p>
          <a:p>
            <a:pPr algn="ctr"/>
            <a:r>
              <a:rPr lang="en-US" sz="1800"/>
              <a:t>program</a:t>
            </a:r>
          </a:p>
        </p:txBody>
      </p:sp>
      <p:sp>
        <p:nvSpPr>
          <p:cNvPr id="164902" name="Rectangle 38"/>
          <p:cNvSpPr>
            <a:spLocks noChangeArrowheads="1"/>
          </p:cNvSpPr>
          <p:nvPr/>
        </p:nvSpPr>
        <p:spPr bwMode="auto">
          <a:xfrm>
            <a:off x="4205288" y="2165350"/>
            <a:ext cx="1357312" cy="730250"/>
          </a:xfrm>
          <a:prstGeom prst="rect">
            <a:avLst/>
          </a:prstGeom>
          <a:noFill/>
          <a:ln w="9525">
            <a:noFill/>
            <a:miter lim="800000"/>
            <a:headEnd/>
            <a:tailEnd/>
          </a:ln>
        </p:spPr>
        <p:txBody>
          <a:bodyPr wrap="none">
            <a:prstTxWarp prst="textNoShape">
              <a:avLst/>
            </a:prstTxWarp>
            <a:spAutoFit/>
          </a:bodyPr>
          <a:lstStyle/>
          <a:p>
            <a:pPr algn="ctr"/>
            <a:r>
              <a:rPr lang="en-US" sz="1800"/>
              <a:t>Accounting</a:t>
            </a:r>
          </a:p>
          <a:p>
            <a:pPr algn="ctr"/>
            <a:r>
              <a:rPr lang="en-US" sz="1800"/>
              <a:t>data</a:t>
            </a:r>
          </a:p>
        </p:txBody>
      </p:sp>
      <p:sp>
        <p:nvSpPr>
          <p:cNvPr id="164903" name="Rectangle 39"/>
          <p:cNvSpPr>
            <a:spLocks noChangeArrowheads="1"/>
          </p:cNvSpPr>
          <p:nvPr/>
        </p:nvSpPr>
        <p:spPr bwMode="auto">
          <a:xfrm>
            <a:off x="5562600" y="2133600"/>
            <a:ext cx="1260475" cy="730250"/>
          </a:xfrm>
          <a:prstGeom prst="rect">
            <a:avLst/>
          </a:prstGeom>
          <a:noFill/>
          <a:ln w="9525">
            <a:noFill/>
            <a:miter lim="800000"/>
            <a:headEnd/>
            <a:tailEnd/>
          </a:ln>
        </p:spPr>
        <p:txBody>
          <a:bodyPr wrap="none">
            <a:prstTxWarp prst="textNoShape">
              <a:avLst/>
            </a:prstTxWarp>
            <a:spAutoFit/>
          </a:bodyPr>
          <a:lstStyle/>
          <a:p>
            <a:pPr algn="ctr"/>
            <a:r>
              <a:rPr lang="en-US" sz="1800" b="1">
                <a:solidFill>
                  <a:schemeClr val="hlink"/>
                </a:solidFill>
              </a:rPr>
              <a:t>Insurance</a:t>
            </a:r>
          </a:p>
          <a:p>
            <a:pPr algn="ctr"/>
            <a:r>
              <a:rPr lang="en-US" sz="1800" b="1">
                <a:solidFill>
                  <a:schemeClr val="hlink"/>
                </a:solidFill>
              </a:rPr>
              <a:t>data</a:t>
            </a:r>
          </a:p>
        </p:txBody>
      </p:sp>
      <p:sp>
        <p:nvSpPr>
          <p:cNvPr id="164904" name="Rectangle 40"/>
          <p:cNvSpPr>
            <a:spLocks noChangeArrowheads="1"/>
          </p:cNvSpPr>
          <p:nvPr/>
        </p:nvSpPr>
        <p:spPr bwMode="auto">
          <a:xfrm>
            <a:off x="6878638" y="2165350"/>
            <a:ext cx="893762" cy="730250"/>
          </a:xfrm>
          <a:prstGeom prst="rect">
            <a:avLst/>
          </a:prstGeom>
          <a:noFill/>
          <a:ln w="9525">
            <a:noFill/>
            <a:miter lim="800000"/>
            <a:headEnd/>
            <a:tailEnd/>
          </a:ln>
        </p:spPr>
        <p:txBody>
          <a:bodyPr wrap="none">
            <a:prstTxWarp prst="textNoShape">
              <a:avLst/>
            </a:prstTxWarp>
            <a:spAutoFit/>
          </a:bodyPr>
          <a:lstStyle/>
          <a:p>
            <a:pPr algn="ctr"/>
            <a:r>
              <a:rPr lang="en-US" sz="1800"/>
              <a:t>Payroll</a:t>
            </a:r>
          </a:p>
          <a:p>
            <a:pPr algn="ctr"/>
            <a:r>
              <a:rPr lang="en-US" sz="1800"/>
              <a:t>data</a:t>
            </a:r>
          </a:p>
        </p:txBody>
      </p:sp>
      <p:sp>
        <p:nvSpPr>
          <p:cNvPr id="164905" name="Rectangle 41"/>
          <p:cNvSpPr>
            <a:spLocks noChangeArrowheads="1"/>
          </p:cNvSpPr>
          <p:nvPr/>
        </p:nvSpPr>
        <p:spPr bwMode="auto">
          <a:xfrm>
            <a:off x="882650" y="3063875"/>
            <a:ext cx="717550" cy="517525"/>
          </a:xfrm>
          <a:prstGeom prst="rect">
            <a:avLst/>
          </a:prstGeom>
          <a:noFill/>
          <a:ln w="9525">
            <a:noFill/>
            <a:miter lim="800000"/>
            <a:headEnd/>
            <a:tailEnd/>
          </a:ln>
        </p:spPr>
        <p:txBody>
          <a:bodyPr wrap="none">
            <a:prstTxWarp prst="textNoShape">
              <a:avLst/>
            </a:prstTxWarp>
            <a:spAutoFit/>
          </a:bodyPr>
          <a:lstStyle/>
          <a:p>
            <a:r>
              <a:rPr lang="en-US"/>
              <a:t>Bob</a:t>
            </a:r>
          </a:p>
        </p:txBody>
      </p:sp>
      <p:sp>
        <p:nvSpPr>
          <p:cNvPr id="164906" name="Rectangle 42"/>
          <p:cNvSpPr>
            <a:spLocks noChangeArrowheads="1"/>
          </p:cNvSpPr>
          <p:nvPr/>
        </p:nvSpPr>
        <p:spPr bwMode="auto">
          <a:xfrm>
            <a:off x="700088" y="3825875"/>
            <a:ext cx="900112" cy="517525"/>
          </a:xfrm>
          <a:prstGeom prst="rect">
            <a:avLst/>
          </a:prstGeom>
          <a:noFill/>
          <a:ln w="9525">
            <a:noFill/>
            <a:miter lim="800000"/>
            <a:headEnd/>
            <a:tailEnd/>
          </a:ln>
        </p:spPr>
        <p:txBody>
          <a:bodyPr wrap="none">
            <a:prstTxWarp prst="textNoShape">
              <a:avLst/>
            </a:prstTxWarp>
            <a:spAutoFit/>
          </a:bodyPr>
          <a:lstStyle/>
          <a:p>
            <a:r>
              <a:rPr lang="en-US"/>
              <a:t>Alice</a:t>
            </a:r>
            <a:endParaRPr lang="en-US">
              <a:solidFill>
                <a:srgbClr val="FF0000"/>
              </a:solidFill>
            </a:endParaRPr>
          </a:p>
        </p:txBody>
      </p:sp>
      <p:sp>
        <p:nvSpPr>
          <p:cNvPr id="164907" name="Rectangle 43"/>
          <p:cNvSpPr>
            <a:spLocks noChangeArrowheads="1"/>
          </p:cNvSpPr>
          <p:nvPr/>
        </p:nvSpPr>
        <p:spPr bwMode="auto">
          <a:xfrm>
            <a:off x="735013" y="4664075"/>
            <a:ext cx="788987" cy="517525"/>
          </a:xfrm>
          <a:prstGeom prst="rect">
            <a:avLst/>
          </a:prstGeom>
          <a:noFill/>
          <a:ln w="9525">
            <a:noFill/>
            <a:miter lim="800000"/>
            <a:headEnd/>
            <a:tailEnd/>
          </a:ln>
        </p:spPr>
        <p:txBody>
          <a:bodyPr wrap="none">
            <a:prstTxWarp prst="textNoShape">
              <a:avLst/>
            </a:prstTxWarp>
            <a:spAutoFit/>
          </a:bodyPr>
          <a:lstStyle/>
          <a:p>
            <a:r>
              <a:rPr lang="en-US"/>
              <a:t>Sam</a:t>
            </a:r>
          </a:p>
        </p:txBody>
      </p:sp>
      <p:sp>
        <p:nvSpPr>
          <p:cNvPr id="164909" name="Rectangle 45"/>
          <p:cNvSpPr>
            <a:spLocks noChangeArrowheads="1"/>
          </p:cNvSpPr>
          <p:nvPr/>
        </p:nvSpPr>
        <p:spPr bwMode="auto">
          <a:xfrm>
            <a:off x="0" y="5295900"/>
            <a:ext cx="1487488" cy="800100"/>
          </a:xfrm>
          <a:prstGeom prst="rect">
            <a:avLst/>
          </a:prstGeom>
          <a:noFill/>
          <a:ln w="9525">
            <a:noFill/>
            <a:miter lim="800000"/>
            <a:headEnd/>
            <a:tailEnd/>
          </a:ln>
        </p:spPr>
        <p:txBody>
          <a:bodyPr wrap="none">
            <a:prstTxWarp prst="textNoShape">
              <a:avLst/>
            </a:prstTxWarp>
            <a:spAutoFit/>
          </a:bodyPr>
          <a:lstStyle/>
          <a:p>
            <a:pPr algn="r"/>
            <a:r>
              <a:rPr lang="en-US" sz="2000"/>
              <a:t>Accounting</a:t>
            </a:r>
          </a:p>
          <a:p>
            <a:pPr algn="r"/>
            <a:r>
              <a:rPr lang="en-US" sz="2000"/>
              <a:t>program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Effect transition="in" filter="blinds(horizontal)">
                                      <p:cBhvr>
                                        <p:cTn id="7" dur="500"/>
                                        <p:tgtEl>
                                          <p:spTgt spid="164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4867">
                                            <p:txEl>
                                              <p:pRg st="1" end="1"/>
                                            </p:txEl>
                                          </p:spTgt>
                                        </p:tgtEl>
                                        <p:attrNameLst>
                                          <p:attrName>style.visibility</p:attrName>
                                        </p:attrNameLst>
                                      </p:cBhvr>
                                      <p:to>
                                        <p:strVal val="visible"/>
                                      </p:to>
                                    </p:set>
                                    <p:animEffect transition="in" filter="blinds(horizontal)">
                                      <p:cBhvr>
                                        <p:cTn id="12" dur="500"/>
                                        <p:tgtEl>
                                          <p:spTgt spid="164867">
                                            <p:txEl>
                                              <p:pRg st="1" end="1"/>
                                            </p:txEl>
                                          </p:spTgt>
                                        </p:tgtEl>
                                      </p:cBhvr>
                                    </p:animEffect>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499"/>
                                          </p:stCondLst>
                                        </p:cTn>
                                        <p:tgtEl>
                                          <p:spTgt spid="164868"/>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499"/>
                                          </p:stCondLst>
                                        </p:cTn>
                                        <p:tgtEl>
                                          <p:spTgt spid="164900"/>
                                        </p:tgtEl>
                                        <p:attrNameLst>
                                          <p:attrName>style.visibility</p:attrName>
                                        </p:attrNameLst>
                                      </p:cBhvr>
                                      <p:to>
                                        <p:strVal val="visible"/>
                                      </p:to>
                                    </p:set>
                                  </p:childTnLst>
                                </p:cTn>
                              </p:par>
                            </p:childTnLst>
                          </p:cTn>
                        </p:par>
                        <p:par>
                          <p:cTn id="19" fill="hold">
                            <p:stCondLst>
                              <p:cond delay="1500"/>
                            </p:stCondLst>
                            <p:childTnLst>
                              <p:par>
                                <p:cTn id="20" presetID="1" presetClass="entr" presetSubtype="0" fill="hold" grpId="0" nodeType="afterEffect">
                                  <p:stCondLst>
                                    <p:cond delay="0"/>
                                  </p:stCondLst>
                                  <p:childTnLst>
                                    <p:set>
                                      <p:cBhvr>
                                        <p:cTn id="21" dur="1" fill="hold">
                                          <p:stCondLst>
                                            <p:cond delay="499"/>
                                          </p:stCondLst>
                                        </p:cTn>
                                        <p:tgtEl>
                                          <p:spTgt spid="164901"/>
                                        </p:tgtEl>
                                        <p:attrNameLst>
                                          <p:attrName>style.visibility</p:attrName>
                                        </p:attrNameLst>
                                      </p:cBhvr>
                                      <p:to>
                                        <p:strVal val="visible"/>
                                      </p:to>
                                    </p:set>
                                  </p:childTnLst>
                                </p:cTn>
                              </p:par>
                            </p:childTnLst>
                          </p:cTn>
                        </p:par>
                        <p:par>
                          <p:cTn id="22" fill="hold">
                            <p:stCondLst>
                              <p:cond delay="2000"/>
                            </p:stCondLst>
                            <p:childTnLst>
                              <p:par>
                                <p:cTn id="23" presetID="1" presetClass="entr" presetSubtype="0" fill="hold" grpId="0" nodeType="afterEffect">
                                  <p:stCondLst>
                                    <p:cond delay="0"/>
                                  </p:stCondLst>
                                  <p:childTnLst>
                                    <p:set>
                                      <p:cBhvr>
                                        <p:cTn id="24" dur="1" fill="hold">
                                          <p:stCondLst>
                                            <p:cond delay="499"/>
                                          </p:stCondLst>
                                        </p:cTn>
                                        <p:tgtEl>
                                          <p:spTgt spid="164902"/>
                                        </p:tgtEl>
                                        <p:attrNameLst>
                                          <p:attrName>style.visibility</p:attrName>
                                        </p:attrNameLst>
                                      </p:cBhvr>
                                      <p:to>
                                        <p:strVal val="visible"/>
                                      </p:to>
                                    </p:set>
                                  </p:childTnLst>
                                </p:cTn>
                              </p:par>
                            </p:childTnLst>
                          </p:cTn>
                        </p:par>
                        <p:par>
                          <p:cTn id="25" fill="hold">
                            <p:stCondLst>
                              <p:cond delay="2500"/>
                            </p:stCondLst>
                            <p:childTnLst>
                              <p:par>
                                <p:cTn id="26" presetID="1" presetClass="entr" presetSubtype="0" fill="hold" grpId="0" nodeType="afterEffect">
                                  <p:stCondLst>
                                    <p:cond delay="0"/>
                                  </p:stCondLst>
                                  <p:childTnLst>
                                    <p:set>
                                      <p:cBhvr>
                                        <p:cTn id="27" dur="1" fill="hold">
                                          <p:stCondLst>
                                            <p:cond delay="499"/>
                                          </p:stCondLst>
                                        </p:cTn>
                                        <p:tgtEl>
                                          <p:spTgt spid="164903"/>
                                        </p:tgtEl>
                                        <p:attrNameLst>
                                          <p:attrName>style.visibility</p:attrName>
                                        </p:attrNameLst>
                                      </p:cBhvr>
                                      <p:to>
                                        <p:strVal val="visible"/>
                                      </p:to>
                                    </p:set>
                                  </p:childTnLst>
                                </p:cTn>
                              </p:par>
                            </p:childTnLst>
                          </p:cTn>
                        </p:par>
                        <p:par>
                          <p:cTn id="28" fill="hold">
                            <p:stCondLst>
                              <p:cond delay="3000"/>
                            </p:stCondLst>
                            <p:childTnLst>
                              <p:par>
                                <p:cTn id="29" presetID="1" presetClass="entr" presetSubtype="0" fill="hold" grpId="0" nodeType="afterEffect">
                                  <p:stCondLst>
                                    <p:cond delay="0"/>
                                  </p:stCondLst>
                                  <p:childTnLst>
                                    <p:set>
                                      <p:cBhvr>
                                        <p:cTn id="30" dur="1" fill="hold">
                                          <p:stCondLst>
                                            <p:cond delay="499"/>
                                          </p:stCondLst>
                                        </p:cTn>
                                        <p:tgtEl>
                                          <p:spTgt spid="164904"/>
                                        </p:tgtEl>
                                        <p:attrNameLst>
                                          <p:attrName>style.visibility</p:attrName>
                                        </p:attrNameLst>
                                      </p:cBhvr>
                                      <p:to>
                                        <p:strVal val="visible"/>
                                      </p:to>
                                    </p:set>
                                  </p:childTnLst>
                                </p:cTn>
                              </p:par>
                            </p:childTnLst>
                          </p:cTn>
                        </p:par>
                        <p:par>
                          <p:cTn id="31" fill="hold">
                            <p:stCondLst>
                              <p:cond delay="3500"/>
                            </p:stCondLst>
                            <p:childTnLst>
                              <p:par>
                                <p:cTn id="32" presetID="1" presetClass="entr" presetSubtype="0" fill="hold" grpId="0" nodeType="afterEffect">
                                  <p:stCondLst>
                                    <p:cond delay="0"/>
                                  </p:stCondLst>
                                  <p:childTnLst>
                                    <p:set>
                                      <p:cBhvr>
                                        <p:cTn id="33" dur="1" fill="hold">
                                          <p:stCondLst>
                                            <p:cond delay="499"/>
                                          </p:stCondLst>
                                        </p:cTn>
                                        <p:tgtEl>
                                          <p:spTgt spid="164905"/>
                                        </p:tgtEl>
                                        <p:attrNameLst>
                                          <p:attrName>style.visibility</p:attrName>
                                        </p:attrNameLst>
                                      </p:cBhvr>
                                      <p:to>
                                        <p:strVal val="visible"/>
                                      </p:to>
                                    </p:set>
                                  </p:childTnLst>
                                </p:cTn>
                              </p:par>
                            </p:childTnLst>
                          </p:cTn>
                        </p:par>
                        <p:par>
                          <p:cTn id="34" fill="hold">
                            <p:stCondLst>
                              <p:cond delay="4000"/>
                            </p:stCondLst>
                            <p:childTnLst>
                              <p:par>
                                <p:cTn id="35" presetID="1" presetClass="entr" presetSubtype="0" fill="hold" grpId="0" nodeType="afterEffect">
                                  <p:stCondLst>
                                    <p:cond delay="0"/>
                                  </p:stCondLst>
                                  <p:childTnLst>
                                    <p:set>
                                      <p:cBhvr>
                                        <p:cTn id="36" dur="1" fill="hold">
                                          <p:stCondLst>
                                            <p:cond delay="499"/>
                                          </p:stCondLst>
                                        </p:cTn>
                                        <p:tgtEl>
                                          <p:spTgt spid="164906"/>
                                        </p:tgtEl>
                                        <p:attrNameLst>
                                          <p:attrName>style.visibility</p:attrName>
                                        </p:attrNameLst>
                                      </p:cBhvr>
                                      <p:to>
                                        <p:strVal val="visible"/>
                                      </p:to>
                                    </p:set>
                                  </p:childTnLst>
                                </p:cTn>
                              </p:par>
                            </p:childTnLst>
                          </p:cTn>
                        </p:par>
                        <p:par>
                          <p:cTn id="37" fill="hold">
                            <p:stCondLst>
                              <p:cond delay="4500"/>
                            </p:stCondLst>
                            <p:childTnLst>
                              <p:par>
                                <p:cTn id="38" presetID="1" presetClass="entr" presetSubtype="0" fill="hold" grpId="0" nodeType="afterEffect">
                                  <p:stCondLst>
                                    <p:cond delay="0"/>
                                  </p:stCondLst>
                                  <p:childTnLst>
                                    <p:set>
                                      <p:cBhvr>
                                        <p:cTn id="39" dur="1" fill="hold">
                                          <p:stCondLst>
                                            <p:cond delay="499"/>
                                          </p:stCondLst>
                                        </p:cTn>
                                        <p:tgtEl>
                                          <p:spTgt spid="164907"/>
                                        </p:tgtEl>
                                        <p:attrNameLst>
                                          <p:attrName>style.visibility</p:attrName>
                                        </p:attrNameLst>
                                      </p:cBhvr>
                                      <p:to>
                                        <p:strVal val="visible"/>
                                      </p:to>
                                    </p:set>
                                  </p:childTnLst>
                                </p:cTn>
                              </p:par>
                            </p:childTnLst>
                          </p:cTn>
                        </p:par>
                        <p:par>
                          <p:cTn id="40" fill="hold">
                            <p:stCondLst>
                              <p:cond delay="5000"/>
                            </p:stCondLst>
                            <p:childTnLst>
                              <p:par>
                                <p:cTn id="41" presetID="1" presetClass="entr" presetSubtype="0" fill="hold" grpId="0" nodeType="afterEffect">
                                  <p:stCondLst>
                                    <p:cond delay="0"/>
                                  </p:stCondLst>
                                  <p:childTnLst>
                                    <p:set>
                                      <p:cBhvr>
                                        <p:cTn id="42" dur="1" fill="hold">
                                          <p:stCondLst>
                                            <p:cond delay="499"/>
                                          </p:stCondLst>
                                        </p:cTn>
                                        <p:tgtEl>
                                          <p:spTgt spid="1649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autoUpdateAnimBg="0"/>
      <p:bldP spid="164900" grpId="0" autoUpdateAnimBg="0"/>
      <p:bldP spid="164901" grpId="0" autoUpdateAnimBg="0"/>
      <p:bldP spid="164902" grpId="0" autoUpdateAnimBg="0"/>
      <p:bldP spid="164903" grpId="0" autoUpdateAnimBg="0"/>
      <p:bldP spid="164904" grpId="0" autoUpdateAnimBg="0"/>
      <p:bldP spid="164905" grpId="0" autoUpdateAnimBg="0"/>
      <p:bldP spid="164906" grpId="0" autoUpdateAnimBg="0"/>
      <p:bldP spid="164907" grpId="0" autoUpdateAnimBg="0"/>
      <p:bldP spid="164909"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0F5257E4-C726-BC48-BFB5-DE4268B1EA7A}" type="slidenum">
              <a:rPr lang="en-US" smtClean="0">
                <a:latin typeface="Times New Roman" charset="0"/>
              </a:rPr>
              <a:pPr/>
              <a:t>35</a:t>
            </a:fld>
            <a:endParaRPr lang="en-US" smtClean="0">
              <a:latin typeface="Times New Roman" charset="0"/>
            </a:endParaRPr>
          </a:p>
        </p:txBody>
      </p:sp>
      <p:sp>
        <p:nvSpPr>
          <p:cNvPr id="74755" name="Rectangle 2"/>
          <p:cNvSpPr>
            <a:spLocks noGrp="1" noChangeArrowheads="1"/>
          </p:cNvSpPr>
          <p:nvPr>
            <p:ph type="title"/>
          </p:nvPr>
        </p:nvSpPr>
        <p:spPr>
          <a:xfrm>
            <a:off x="685800" y="152400"/>
            <a:ext cx="7772400" cy="990600"/>
          </a:xfrm>
        </p:spPr>
        <p:txBody>
          <a:bodyPr/>
          <a:lstStyle/>
          <a:p>
            <a:pPr eaLnBrk="1" hangingPunct="1"/>
            <a:r>
              <a:rPr lang="en-US"/>
              <a:t>Capabilities (or C-Lists)</a:t>
            </a:r>
          </a:p>
        </p:txBody>
      </p:sp>
      <p:sp>
        <p:nvSpPr>
          <p:cNvPr id="74756" name="Rectangle 3"/>
          <p:cNvSpPr>
            <a:spLocks noGrp="1" noChangeArrowheads="1"/>
          </p:cNvSpPr>
          <p:nvPr>
            <p:ph type="body" idx="1"/>
          </p:nvPr>
        </p:nvSpPr>
        <p:spPr>
          <a:xfrm>
            <a:off x="685800" y="1066800"/>
            <a:ext cx="7772400" cy="1143000"/>
          </a:xfrm>
        </p:spPr>
        <p:txBody>
          <a:bodyPr/>
          <a:lstStyle/>
          <a:p>
            <a:pPr eaLnBrk="1" hangingPunct="1">
              <a:lnSpc>
                <a:spcPct val="90000"/>
              </a:lnSpc>
            </a:pPr>
            <a:r>
              <a:rPr lang="en-US" sz="2800"/>
              <a:t>Store access control matrix by </a:t>
            </a:r>
            <a:r>
              <a:rPr lang="en-US" sz="2800" b="1">
                <a:solidFill>
                  <a:srgbClr val="FF0000"/>
                </a:solidFill>
              </a:rPr>
              <a:t>row</a:t>
            </a:r>
            <a:endParaRPr lang="en-US" sz="2800"/>
          </a:p>
          <a:p>
            <a:pPr eaLnBrk="1" hangingPunct="1">
              <a:lnSpc>
                <a:spcPct val="90000"/>
              </a:lnSpc>
            </a:pPr>
            <a:r>
              <a:rPr lang="en-US" sz="2800"/>
              <a:t>Example: Capability for </a:t>
            </a:r>
            <a:r>
              <a:rPr lang="en-US" sz="2800" b="1">
                <a:solidFill>
                  <a:srgbClr val="FF0000"/>
                </a:solidFill>
              </a:rPr>
              <a:t>Alice</a:t>
            </a:r>
            <a:r>
              <a:rPr lang="en-US" sz="2800"/>
              <a:t> is in </a:t>
            </a:r>
            <a:r>
              <a:rPr lang="en-US" sz="2800" b="1">
                <a:solidFill>
                  <a:srgbClr val="FF0000"/>
                </a:solidFill>
              </a:rPr>
              <a:t>red</a:t>
            </a:r>
            <a:endParaRPr lang="en-US" sz="2800"/>
          </a:p>
        </p:txBody>
      </p:sp>
      <p:graphicFrame>
        <p:nvGraphicFramePr>
          <p:cNvPr id="165892" name="Group 4"/>
          <p:cNvGraphicFramePr>
            <a:graphicFrameLocks noGrp="1"/>
          </p:cNvGraphicFramePr>
          <p:nvPr/>
        </p:nvGraphicFramePr>
        <p:xfrm>
          <a:off x="1600200" y="2895600"/>
          <a:ext cx="6324600" cy="3200400"/>
        </p:xfrm>
        <a:graphic>
          <a:graphicData uri="http://schemas.openxmlformats.org/drawingml/2006/table">
            <a:tbl>
              <a:tblPr/>
              <a:tblGrid>
                <a:gridCol w="1265238"/>
                <a:gridCol w="1265237"/>
                <a:gridCol w="1263650"/>
                <a:gridCol w="1265238"/>
                <a:gridCol w="1265237"/>
              </a:tblGrid>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rgbClr val="FF0000"/>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rgbClr val="FF0000"/>
                          </a:solidFill>
                          <a:effectLst/>
                          <a:latin typeface="Comic Sans MS" charset="0"/>
                        </a:rPr>
                        <a:t>rx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rgbClr val="FF0000"/>
                          </a:solidFill>
                          <a:effectLst/>
                          <a:latin typeface="Comic Sans MS" charset="0"/>
                        </a:rPr>
                        <a:t>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rgbClr val="FF0000"/>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rgbClr val="FF0000"/>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5924" name="Rectangle 36"/>
          <p:cNvSpPr>
            <a:spLocks noChangeArrowheads="1"/>
          </p:cNvSpPr>
          <p:nvPr/>
        </p:nvSpPr>
        <p:spPr bwMode="auto">
          <a:xfrm>
            <a:off x="1905000" y="2378075"/>
            <a:ext cx="638175" cy="517525"/>
          </a:xfrm>
          <a:prstGeom prst="rect">
            <a:avLst/>
          </a:prstGeom>
          <a:noFill/>
          <a:ln w="9525">
            <a:noFill/>
            <a:miter lim="800000"/>
            <a:headEnd/>
            <a:tailEnd/>
          </a:ln>
        </p:spPr>
        <p:txBody>
          <a:bodyPr wrap="none">
            <a:prstTxWarp prst="textNoShape">
              <a:avLst/>
            </a:prstTxWarp>
            <a:spAutoFit/>
          </a:bodyPr>
          <a:lstStyle/>
          <a:p>
            <a:r>
              <a:rPr lang="en-US"/>
              <a:t>OS</a:t>
            </a:r>
          </a:p>
        </p:txBody>
      </p:sp>
      <p:sp>
        <p:nvSpPr>
          <p:cNvPr id="165925" name="Rectangle 37"/>
          <p:cNvSpPr>
            <a:spLocks noChangeArrowheads="1"/>
          </p:cNvSpPr>
          <p:nvPr/>
        </p:nvSpPr>
        <p:spPr bwMode="auto">
          <a:xfrm>
            <a:off x="2819400" y="2133600"/>
            <a:ext cx="1357313" cy="730250"/>
          </a:xfrm>
          <a:prstGeom prst="rect">
            <a:avLst/>
          </a:prstGeom>
          <a:noFill/>
          <a:ln w="9525">
            <a:noFill/>
            <a:miter lim="800000"/>
            <a:headEnd/>
            <a:tailEnd/>
          </a:ln>
        </p:spPr>
        <p:txBody>
          <a:bodyPr wrap="none">
            <a:prstTxWarp prst="textNoShape">
              <a:avLst/>
            </a:prstTxWarp>
            <a:spAutoFit/>
          </a:bodyPr>
          <a:lstStyle/>
          <a:p>
            <a:pPr algn="ctr"/>
            <a:r>
              <a:rPr lang="en-US" sz="1800"/>
              <a:t>Accounting</a:t>
            </a:r>
          </a:p>
          <a:p>
            <a:pPr algn="ctr"/>
            <a:r>
              <a:rPr lang="en-US" sz="1800"/>
              <a:t>program</a:t>
            </a:r>
          </a:p>
        </p:txBody>
      </p:sp>
      <p:sp>
        <p:nvSpPr>
          <p:cNvPr id="165926" name="Rectangle 38"/>
          <p:cNvSpPr>
            <a:spLocks noChangeArrowheads="1"/>
          </p:cNvSpPr>
          <p:nvPr/>
        </p:nvSpPr>
        <p:spPr bwMode="auto">
          <a:xfrm>
            <a:off x="4205288" y="2165350"/>
            <a:ext cx="1357312" cy="730250"/>
          </a:xfrm>
          <a:prstGeom prst="rect">
            <a:avLst/>
          </a:prstGeom>
          <a:noFill/>
          <a:ln w="9525">
            <a:noFill/>
            <a:miter lim="800000"/>
            <a:headEnd/>
            <a:tailEnd/>
          </a:ln>
        </p:spPr>
        <p:txBody>
          <a:bodyPr wrap="none">
            <a:prstTxWarp prst="textNoShape">
              <a:avLst/>
            </a:prstTxWarp>
            <a:spAutoFit/>
          </a:bodyPr>
          <a:lstStyle/>
          <a:p>
            <a:pPr algn="ctr"/>
            <a:r>
              <a:rPr lang="en-US" sz="1800"/>
              <a:t>Accounting</a:t>
            </a:r>
          </a:p>
          <a:p>
            <a:pPr algn="ctr"/>
            <a:r>
              <a:rPr lang="en-US" sz="1800"/>
              <a:t>data</a:t>
            </a:r>
          </a:p>
        </p:txBody>
      </p:sp>
      <p:sp>
        <p:nvSpPr>
          <p:cNvPr id="165927" name="Rectangle 39"/>
          <p:cNvSpPr>
            <a:spLocks noChangeArrowheads="1"/>
          </p:cNvSpPr>
          <p:nvPr/>
        </p:nvSpPr>
        <p:spPr bwMode="auto">
          <a:xfrm>
            <a:off x="5562600" y="2133600"/>
            <a:ext cx="1247775" cy="730250"/>
          </a:xfrm>
          <a:prstGeom prst="rect">
            <a:avLst/>
          </a:prstGeom>
          <a:noFill/>
          <a:ln w="9525">
            <a:noFill/>
            <a:miter lim="800000"/>
            <a:headEnd/>
            <a:tailEnd/>
          </a:ln>
        </p:spPr>
        <p:txBody>
          <a:bodyPr wrap="none">
            <a:prstTxWarp prst="textNoShape">
              <a:avLst/>
            </a:prstTxWarp>
            <a:spAutoFit/>
          </a:bodyPr>
          <a:lstStyle/>
          <a:p>
            <a:pPr algn="ctr"/>
            <a:r>
              <a:rPr lang="en-US" sz="1800"/>
              <a:t>Insurance</a:t>
            </a:r>
          </a:p>
          <a:p>
            <a:pPr algn="ctr"/>
            <a:r>
              <a:rPr lang="en-US" sz="1800"/>
              <a:t>data</a:t>
            </a:r>
          </a:p>
        </p:txBody>
      </p:sp>
      <p:sp>
        <p:nvSpPr>
          <p:cNvPr id="165928" name="Rectangle 40"/>
          <p:cNvSpPr>
            <a:spLocks noChangeArrowheads="1"/>
          </p:cNvSpPr>
          <p:nvPr/>
        </p:nvSpPr>
        <p:spPr bwMode="auto">
          <a:xfrm>
            <a:off x="6878638" y="2165350"/>
            <a:ext cx="893762" cy="730250"/>
          </a:xfrm>
          <a:prstGeom prst="rect">
            <a:avLst/>
          </a:prstGeom>
          <a:noFill/>
          <a:ln w="9525">
            <a:noFill/>
            <a:miter lim="800000"/>
            <a:headEnd/>
            <a:tailEnd/>
          </a:ln>
        </p:spPr>
        <p:txBody>
          <a:bodyPr wrap="none">
            <a:prstTxWarp prst="textNoShape">
              <a:avLst/>
            </a:prstTxWarp>
            <a:spAutoFit/>
          </a:bodyPr>
          <a:lstStyle/>
          <a:p>
            <a:pPr algn="ctr"/>
            <a:r>
              <a:rPr lang="en-US" sz="1800"/>
              <a:t>Payroll</a:t>
            </a:r>
          </a:p>
          <a:p>
            <a:pPr algn="ctr"/>
            <a:r>
              <a:rPr lang="en-US" sz="1800"/>
              <a:t>data</a:t>
            </a:r>
          </a:p>
        </p:txBody>
      </p:sp>
      <p:sp>
        <p:nvSpPr>
          <p:cNvPr id="165929" name="Rectangle 41"/>
          <p:cNvSpPr>
            <a:spLocks noChangeArrowheads="1"/>
          </p:cNvSpPr>
          <p:nvPr/>
        </p:nvSpPr>
        <p:spPr bwMode="auto">
          <a:xfrm>
            <a:off x="882650" y="3063875"/>
            <a:ext cx="717550" cy="517525"/>
          </a:xfrm>
          <a:prstGeom prst="rect">
            <a:avLst/>
          </a:prstGeom>
          <a:noFill/>
          <a:ln w="9525">
            <a:noFill/>
            <a:miter lim="800000"/>
            <a:headEnd/>
            <a:tailEnd/>
          </a:ln>
        </p:spPr>
        <p:txBody>
          <a:bodyPr wrap="none">
            <a:prstTxWarp prst="textNoShape">
              <a:avLst/>
            </a:prstTxWarp>
            <a:spAutoFit/>
          </a:bodyPr>
          <a:lstStyle/>
          <a:p>
            <a:r>
              <a:rPr lang="en-US"/>
              <a:t>Bob</a:t>
            </a:r>
          </a:p>
        </p:txBody>
      </p:sp>
      <p:sp>
        <p:nvSpPr>
          <p:cNvPr id="165930" name="Rectangle 42"/>
          <p:cNvSpPr>
            <a:spLocks noChangeArrowheads="1"/>
          </p:cNvSpPr>
          <p:nvPr/>
        </p:nvSpPr>
        <p:spPr bwMode="auto">
          <a:xfrm>
            <a:off x="620713" y="3825875"/>
            <a:ext cx="903287" cy="517525"/>
          </a:xfrm>
          <a:prstGeom prst="rect">
            <a:avLst/>
          </a:prstGeom>
          <a:noFill/>
          <a:ln w="9525">
            <a:noFill/>
            <a:miter lim="800000"/>
            <a:headEnd/>
            <a:tailEnd/>
          </a:ln>
        </p:spPr>
        <p:txBody>
          <a:bodyPr wrap="none">
            <a:prstTxWarp prst="textNoShape">
              <a:avLst/>
            </a:prstTxWarp>
            <a:spAutoFit/>
          </a:bodyPr>
          <a:lstStyle/>
          <a:p>
            <a:r>
              <a:rPr lang="en-US" b="1">
                <a:solidFill>
                  <a:srgbClr val="FF0000"/>
                </a:solidFill>
              </a:rPr>
              <a:t>Alice</a:t>
            </a:r>
            <a:endParaRPr lang="en-US">
              <a:solidFill>
                <a:srgbClr val="FF0000"/>
              </a:solidFill>
            </a:endParaRPr>
          </a:p>
        </p:txBody>
      </p:sp>
      <p:sp>
        <p:nvSpPr>
          <p:cNvPr id="165931" name="Rectangle 43"/>
          <p:cNvSpPr>
            <a:spLocks noChangeArrowheads="1"/>
          </p:cNvSpPr>
          <p:nvPr/>
        </p:nvSpPr>
        <p:spPr bwMode="auto">
          <a:xfrm>
            <a:off x="735013" y="4664075"/>
            <a:ext cx="788987" cy="517525"/>
          </a:xfrm>
          <a:prstGeom prst="rect">
            <a:avLst/>
          </a:prstGeom>
          <a:noFill/>
          <a:ln w="9525">
            <a:noFill/>
            <a:miter lim="800000"/>
            <a:headEnd/>
            <a:tailEnd/>
          </a:ln>
        </p:spPr>
        <p:txBody>
          <a:bodyPr wrap="none">
            <a:prstTxWarp prst="textNoShape">
              <a:avLst/>
            </a:prstTxWarp>
            <a:spAutoFit/>
          </a:bodyPr>
          <a:lstStyle/>
          <a:p>
            <a:r>
              <a:rPr lang="en-US"/>
              <a:t>Sam</a:t>
            </a:r>
          </a:p>
        </p:txBody>
      </p:sp>
      <p:sp>
        <p:nvSpPr>
          <p:cNvPr id="165932" name="Rectangle 44"/>
          <p:cNvSpPr>
            <a:spLocks noChangeArrowheads="1"/>
          </p:cNvSpPr>
          <p:nvPr/>
        </p:nvSpPr>
        <p:spPr bwMode="auto">
          <a:xfrm>
            <a:off x="0" y="5295900"/>
            <a:ext cx="1487488" cy="800100"/>
          </a:xfrm>
          <a:prstGeom prst="rect">
            <a:avLst/>
          </a:prstGeom>
          <a:noFill/>
          <a:ln w="9525">
            <a:noFill/>
            <a:miter lim="800000"/>
            <a:headEnd/>
            <a:tailEnd/>
          </a:ln>
        </p:spPr>
        <p:txBody>
          <a:bodyPr wrap="none">
            <a:prstTxWarp prst="textNoShape">
              <a:avLst/>
            </a:prstTxWarp>
            <a:spAutoFit/>
          </a:bodyPr>
          <a:lstStyle/>
          <a:p>
            <a:pPr algn="r"/>
            <a:r>
              <a:rPr lang="en-US" sz="2000"/>
              <a:t>Accounting</a:t>
            </a:r>
          </a:p>
          <a:p>
            <a:pPr algn="r"/>
            <a:r>
              <a:rPr lang="en-US" sz="2000"/>
              <a:t>program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65892"/>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65924"/>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65925"/>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165926"/>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165927"/>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165928"/>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165929"/>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165930"/>
                                        </p:tgtEl>
                                        <p:attrNameLst>
                                          <p:attrName>style.visibility</p:attrName>
                                        </p:attrNameLst>
                                      </p:cBhvr>
                                      <p:to>
                                        <p:strVal val="visible"/>
                                      </p:to>
                                    </p:set>
                                  </p:childTnLst>
                                </p:cTn>
                              </p:par>
                            </p:childTnLst>
                          </p:cTn>
                        </p:par>
                        <p:par>
                          <p:cTn id="28" fill="hold">
                            <p:stCondLst>
                              <p:cond delay="4000"/>
                            </p:stCondLst>
                            <p:childTnLst>
                              <p:par>
                                <p:cTn id="29" presetID="1" presetClass="entr" presetSubtype="0" fill="hold" grpId="0" nodeType="afterEffect">
                                  <p:stCondLst>
                                    <p:cond delay="0"/>
                                  </p:stCondLst>
                                  <p:childTnLst>
                                    <p:set>
                                      <p:cBhvr>
                                        <p:cTn id="30" dur="1" fill="hold">
                                          <p:stCondLst>
                                            <p:cond delay="499"/>
                                          </p:stCondLst>
                                        </p:cTn>
                                        <p:tgtEl>
                                          <p:spTgt spid="165931"/>
                                        </p:tgtEl>
                                        <p:attrNameLst>
                                          <p:attrName>style.visibility</p:attrName>
                                        </p:attrNameLst>
                                      </p:cBhvr>
                                      <p:to>
                                        <p:strVal val="visible"/>
                                      </p:to>
                                    </p:set>
                                  </p:childTnLst>
                                </p:cTn>
                              </p:par>
                            </p:childTnLst>
                          </p:cTn>
                        </p:par>
                        <p:par>
                          <p:cTn id="31" fill="hold">
                            <p:stCondLst>
                              <p:cond delay="4500"/>
                            </p:stCondLst>
                            <p:childTnLst>
                              <p:par>
                                <p:cTn id="32" presetID="1" presetClass="entr" presetSubtype="0" fill="hold" grpId="0" nodeType="afterEffect">
                                  <p:stCondLst>
                                    <p:cond delay="0"/>
                                  </p:stCondLst>
                                  <p:childTnLst>
                                    <p:set>
                                      <p:cBhvr>
                                        <p:cTn id="33" dur="1" fill="hold">
                                          <p:stCondLst>
                                            <p:cond delay="499"/>
                                          </p:stCondLst>
                                        </p:cTn>
                                        <p:tgtEl>
                                          <p:spTgt spid="1659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924" grpId="0" autoUpdateAnimBg="0"/>
      <p:bldP spid="165925" grpId="0" autoUpdateAnimBg="0"/>
      <p:bldP spid="165926" grpId="0" autoUpdateAnimBg="0"/>
      <p:bldP spid="165927" grpId="0" autoUpdateAnimBg="0"/>
      <p:bldP spid="165928" grpId="0" autoUpdateAnimBg="0"/>
      <p:bldP spid="165929" grpId="0" autoUpdateAnimBg="0"/>
      <p:bldP spid="165930" grpId="0" autoUpdateAnimBg="0"/>
      <p:bldP spid="165931" grpId="0" autoUpdateAnimBg="0"/>
      <p:bldP spid="165932"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83C4DE62-AB58-8F4E-A090-674A72FA66A4}" type="slidenum">
              <a:rPr lang="en-US" smtClean="0">
                <a:latin typeface="Times New Roman" charset="0"/>
              </a:rPr>
              <a:pPr/>
              <a:t>36</a:t>
            </a:fld>
            <a:endParaRPr lang="en-US" smtClean="0">
              <a:latin typeface="Times New Roman" charset="0"/>
            </a:endParaRPr>
          </a:p>
        </p:txBody>
      </p:sp>
      <p:sp>
        <p:nvSpPr>
          <p:cNvPr id="75779" name="Rectangle 2"/>
          <p:cNvSpPr>
            <a:spLocks noGrp="1" noChangeArrowheads="1"/>
          </p:cNvSpPr>
          <p:nvPr>
            <p:ph type="title"/>
          </p:nvPr>
        </p:nvSpPr>
        <p:spPr>
          <a:xfrm>
            <a:off x="685800" y="152400"/>
            <a:ext cx="7772400" cy="838200"/>
          </a:xfrm>
        </p:spPr>
        <p:txBody>
          <a:bodyPr/>
          <a:lstStyle/>
          <a:p>
            <a:pPr eaLnBrk="1" hangingPunct="1"/>
            <a:r>
              <a:rPr lang="en-US"/>
              <a:t>ACLs </a:t>
            </a:r>
            <a:r>
              <a:rPr lang="en-US">
                <a:solidFill>
                  <a:schemeClr val="tx1"/>
                </a:solidFill>
              </a:rPr>
              <a:t>vs</a:t>
            </a:r>
            <a:r>
              <a:rPr lang="en-US"/>
              <a:t> </a:t>
            </a:r>
            <a:r>
              <a:rPr lang="en-US">
                <a:solidFill>
                  <a:srgbClr val="FF0000"/>
                </a:solidFill>
              </a:rPr>
              <a:t>Capabilities</a:t>
            </a:r>
            <a:endParaRPr lang="en-US"/>
          </a:p>
        </p:txBody>
      </p:sp>
      <p:sp>
        <p:nvSpPr>
          <p:cNvPr id="345100" name="Rectangle 12"/>
          <p:cNvSpPr>
            <a:spLocks noGrp="1" noChangeArrowheads="1"/>
          </p:cNvSpPr>
          <p:nvPr>
            <p:ph type="body" idx="1"/>
          </p:nvPr>
        </p:nvSpPr>
        <p:spPr>
          <a:xfrm>
            <a:off x="685800" y="5257800"/>
            <a:ext cx="7772400" cy="990600"/>
          </a:xfrm>
          <a:noFill/>
        </p:spPr>
        <p:txBody>
          <a:bodyPr/>
          <a:lstStyle/>
          <a:p>
            <a:pPr eaLnBrk="1" hangingPunct="1">
              <a:lnSpc>
                <a:spcPct val="90000"/>
              </a:lnSpc>
              <a:spcAft>
                <a:spcPts val="600"/>
              </a:spcAft>
            </a:pPr>
            <a:r>
              <a:rPr lang="en-US" sz="2400" dirty="0"/>
              <a:t>Note that arrows point in opposite directions…</a:t>
            </a:r>
          </a:p>
          <a:p>
            <a:pPr eaLnBrk="1" hangingPunct="1">
              <a:lnSpc>
                <a:spcPct val="90000"/>
              </a:lnSpc>
              <a:spcAft>
                <a:spcPts val="600"/>
              </a:spcAft>
            </a:pPr>
            <a:r>
              <a:rPr lang="en-US" sz="2400" dirty="0"/>
              <a:t>With </a:t>
            </a:r>
            <a:r>
              <a:rPr lang="en-US" sz="2400" dirty="0" err="1"/>
              <a:t>ACLs</a:t>
            </a:r>
            <a:r>
              <a:rPr lang="en-US" sz="2400" dirty="0"/>
              <a:t>,</a:t>
            </a:r>
            <a:r>
              <a:rPr lang="en-US" sz="2400" dirty="0" smtClean="0"/>
              <a:t> still need </a:t>
            </a:r>
            <a:r>
              <a:rPr lang="en-US" sz="2400" dirty="0"/>
              <a:t>to associate users to files</a:t>
            </a:r>
          </a:p>
        </p:txBody>
      </p:sp>
      <p:grpSp>
        <p:nvGrpSpPr>
          <p:cNvPr id="75781" name="Group 97"/>
          <p:cNvGrpSpPr>
            <a:grpSpLocks/>
          </p:cNvGrpSpPr>
          <p:nvPr/>
        </p:nvGrpSpPr>
        <p:grpSpPr bwMode="auto">
          <a:xfrm>
            <a:off x="533400" y="1295400"/>
            <a:ext cx="7848600" cy="3810000"/>
            <a:chOff x="336" y="816"/>
            <a:chExt cx="4944" cy="2400"/>
          </a:xfrm>
        </p:grpSpPr>
        <p:sp>
          <p:nvSpPr>
            <p:cNvPr id="75782" name="Rectangle 5"/>
            <p:cNvSpPr>
              <a:spLocks noChangeArrowheads="1"/>
            </p:cNvSpPr>
            <p:nvPr/>
          </p:nvSpPr>
          <p:spPr bwMode="auto">
            <a:xfrm>
              <a:off x="384" y="2834"/>
              <a:ext cx="1858" cy="326"/>
            </a:xfrm>
            <a:prstGeom prst="rect">
              <a:avLst/>
            </a:prstGeom>
            <a:noFill/>
            <a:ln w="9525">
              <a:noFill/>
              <a:miter lim="800000"/>
              <a:headEnd/>
              <a:tailEnd/>
            </a:ln>
          </p:spPr>
          <p:txBody>
            <a:bodyPr wrap="none">
              <a:prstTxWarp prst="textNoShape">
                <a:avLst/>
              </a:prstTxWarp>
              <a:spAutoFit/>
            </a:bodyPr>
            <a:lstStyle/>
            <a:p>
              <a:r>
                <a:rPr lang="en-US"/>
                <a:t>Access Control List</a:t>
              </a:r>
            </a:p>
          </p:txBody>
        </p:sp>
        <p:sp>
          <p:nvSpPr>
            <p:cNvPr id="75783" name="Rectangle 6"/>
            <p:cNvSpPr>
              <a:spLocks noChangeArrowheads="1"/>
            </p:cNvSpPr>
            <p:nvPr/>
          </p:nvSpPr>
          <p:spPr bwMode="auto">
            <a:xfrm>
              <a:off x="3853" y="2832"/>
              <a:ext cx="995" cy="326"/>
            </a:xfrm>
            <a:prstGeom prst="rect">
              <a:avLst/>
            </a:prstGeom>
            <a:noFill/>
            <a:ln w="9525">
              <a:noFill/>
              <a:miter lim="800000"/>
              <a:headEnd/>
              <a:tailEnd/>
            </a:ln>
          </p:spPr>
          <p:txBody>
            <a:bodyPr wrap="none">
              <a:prstTxWarp prst="textNoShape">
                <a:avLst/>
              </a:prstTxWarp>
              <a:spAutoFit/>
            </a:bodyPr>
            <a:lstStyle/>
            <a:p>
              <a:r>
                <a:rPr lang="en-US"/>
                <a:t>Capability</a:t>
              </a:r>
            </a:p>
          </p:txBody>
        </p:sp>
        <p:sp>
          <p:nvSpPr>
            <p:cNvPr id="75784" name="Rectangle 7"/>
            <p:cNvSpPr>
              <a:spLocks noChangeArrowheads="1"/>
            </p:cNvSpPr>
            <p:nvPr/>
          </p:nvSpPr>
          <p:spPr bwMode="auto">
            <a:xfrm>
              <a:off x="336" y="2832"/>
              <a:ext cx="1920" cy="336"/>
            </a:xfrm>
            <a:prstGeom prst="rect">
              <a:avLst/>
            </a:prstGeom>
            <a:noFill/>
            <a:ln w="31750">
              <a:solidFill>
                <a:srgbClr val="1320EE"/>
              </a:solidFill>
              <a:miter lim="800000"/>
              <a:headEnd/>
              <a:tailEnd/>
            </a:ln>
          </p:spPr>
          <p:txBody>
            <a:bodyPr wrap="none" anchor="ctr">
              <a:prstTxWarp prst="textNoShape">
                <a:avLst/>
              </a:prstTxWarp>
            </a:bodyPr>
            <a:lstStyle/>
            <a:p>
              <a:endParaRPr lang="en-US"/>
            </a:p>
          </p:txBody>
        </p:sp>
        <p:sp>
          <p:nvSpPr>
            <p:cNvPr id="75785" name="Rectangle 8"/>
            <p:cNvSpPr>
              <a:spLocks noChangeArrowheads="1"/>
            </p:cNvSpPr>
            <p:nvPr/>
          </p:nvSpPr>
          <p:spPr bwMode="auto">
            <a:xfrm>
              <a:off x="3792" y="2832"/>
              <a:ext cx="1104" cy="336"/>
            </a:xfrm>
            <a:prstGeom prst="rect">
              <a:avLst/>
            </a:prstGeom>
            <a:noFill/>
            <a:ln w="31750">
              <a:solidFill>
                <a:srgbClr val="FF0000"/>
              </a:solidFill>
              <a:miter lim="800000"/>
              <a:headEnd/>
              <a:tailEnd/>
            </a:ln>
          </p:spPr>
          <p:txBody>
            <a:bodyPr wrap="none" anchor="ctr">
              <a:prstTxWarp prst="textNoShape">
                <a:avLst/>
              </a:prstTxWarp>
            </a:bodyPr>
            <a:lstStyle/>
            <a:p>
              <a:endParaRPr lang="en-US"/>
            </a:p>
          </p:txBody>
        </p:sp>
        <p:sp>
          <p:nvSpPr>
            <p:cNvPr id="75786" name="Line 9"/>
            <p:cNvSpPr>
              <a:spLocks noChangeShapeType="1"/>
            </p:cNvSpPr>
            <p:nvPr/>
          </p:nvSpPr>
          <p:spPr bwMode="auto">
            <a:xfrm flipV="1">
              <a:off x="1152" y="2688"/>
              <a:ext cx="384" cy="144"/>
            </a:xfrm>
            <a:prstGeom prst="line">
              <a:avLst/>
            </a:prstGeom>
            <a:noFill/>
            <a:ln w="31750">
              <a:solidFill>
                <a:srgbClr val="1320EE"/>
              </a:solidFill>
              <a:round/>
              <a:headEnd/>
              <a:tailEnd type="triangle" w="med" len="med"/>
            </a:ln>
          </p:spPr>
          <p:txBody>
            <a:bodyPr wrap="none" anchor="ctr">
              <a:prstTxWarp prst="textNoShape">
                <a:avLst/>
              </a:prstTxWarp>
            </a:bodyPr>
            <a:lstStyle/>
            <a:p>
              <a:endParaRPr lang="en-US"/>
            </a:p>
          </p:txBody>
        </p:sp>
        <p:sp>
          <p:nvSpPr>
            <p:cNvPr id="75787" name="Line 10"/>
            <p:cNvSpPr>
              <a:spLocks noChangeShapeType="1"/>
            </p:cNvSpPr>
            <p:nvPr/>
          </p:nvSpPr>
          <p:spPr bwMode="auto">
            <a:xfrm flipH="1" flipV="1">
              <a:off x="4032" y="2688"/>
              <a:ext cx="336" cy="144"/>
            </a:xfrm>
            <a:prstGeom prst="line">
              <a:avLst/>
            </a:prstGeom>
            <a:noFill/>
            <a:ln w="31750">
              <a:solidFill>
                <a:srgbClr val="FF0000"/>
              </a:solidFill>
              <a:round/>
              <a:headEnd/>
              <a:tailEnd type="triangle" w="med" len="med"/>
            </a:ln>
          </p:spPr>
          <p:txBody>
            <a:bodyPr wrap="none" anchor="ctr">
              <a:prstTxWarp prst="textNoShape">
                <a:avLst/>
              </a:prstTxWarp>
            </a:bodyPr>
            <a:lstStyle/>
            <a:p>
              <a:endParaRPr lang="en-US"/>
            </a:p>
          </p:txBody>
        </p:sp>
        <p:sp>
          <p:nvSpPr>
            <p:cNvPr id="75788" name="Line 11"/>
            <p:cNvSpPr>
              <a:spLocks noChangeShapeType="1"/>
            </p:cNvSpPr>
            <p:nvPr/>
          </p:nvSpPr>
          <p:spPr bwMode="auto">
            <a:xfrm>
              <a:off x="2880" y="816"/>
              <a:ext cx="0" cy="2400"/>
            </a:xfrm>
            <a:prstGeom prst="line">
              <a:avLst/>
            </a:prstGeom>
            <a:noFill/>
            <a:ln w="50800">
              <a:solidFill>
                <a:schemeClr val="tx1"/>
              </a:solidFill>
              <a:prstDash val="sysDot"/>
              <a:round/>
              <a:headEnd/>
              <a:tailEnd/>
            </a:ln>
          </p:spPr>
          <p:txBody>
            <a:bodyPr wrap="none" anchor="ctr">
              <a:prstTxWarp prst="textNoShape">
                <a:avLst/>
              </a:prstTxWarp>
            </a:bodyPr>
            <a:lstStyle/>
            <a:p>
              <a:endParaRPr lang="en-US"/>
            </a:p>
          </p:txBody>
        </p:sp>
        <p:sp>
          <p:nvSpPr>
            <p:cNvPr id="75789" name="Rectangle 13"/>
            <p:cNvSpPr>
              <a:spLocks noChangeArrowheads="1"/>
            </p:cNvSpPr>
            <p:nvPr/>
          </p:nvSpPr>
          <p:spPr bwMode="auto">
            <a:xfrm>
              <a:off x="1954" y="960"/>
              <a:ext cx="446" cy="281"/>
            </a:xfrm>
            <a:prstGeom prst="rect">
              <a:avLst/>
            </a:prstGeom>
            <a:noFill/>
            <a:ln w="9525">
              <a:noFill/>
              <a:miter lim="800000"/>
              <a:headEnd/>
              <a:tailEnd/>
            </a:ln>
          </p:spPr>
          <p:txBody>
            <a:bodyPr wrap="none">
              <a:prstTxWarp prst="textNoShape">
                <a:avLst/>
              </a:prstTxWarp>
              <a:spAutoFit/>
            </a:bodyPr>
            <a:lstStyle/>
            <a:p>
              <a:r>
                <a:rPr lang="en-US" sz="2000"/>
                <a:t>file1</a:t>
              </a:r>
            </a:p>
          </p:txBody>
        </p:sp>
        <p:sp>
          <p:nvSpPr>
            <p:cNvPr id="75790" name="Rectangle 15"/>
            <p:cNvSpPr>
              <a:spLocks noChangeArrowheads="1"/>
            </p:cNvSpPr>
            <p:nvPr/>
          </p:nvSpPr>
          <p:spPr bwMode="auto">
            <a:xfrm>
              <a:off x="1954" y="1639"/>
              <a:ext cx="471" cy="281"/>
            </a:xfrm>
            <a:prstGeom prst="rect">
              <a:avLst/>
            </a:prstGeom>
            <a:noFill/>
            <a:ln w="9525">
              <a:noFill/>
              <a:miter lim="800000"/>
              <a:headEnd/>
              <a:tailEnd/>
            </a:ln>
          </p:spPr>
          <p:txBody>
            <a:bodyPr wrap="none">
              <a:prstTxWarp prst="textNoShape">
                <a:avLst/>
              </a:prstTxWarp>
              <a:spAutoFit/>
            </a:bodyPr>
            <a:lstStyle/>
            <a:p>
              <a:r>
                <a:rPr lang="en-US" sz="2000"/>
                <a:t>file2</a:t>
              </a:r>
            </a:p>
          </p:txBody>
        </p:sp>
        <p:sp>
          <p:nvSpPr>
            <p:cNvPr id="75791" name="Rectangle 16"/>
            <p:cNvSpPr>
              <a:spLocks noChangeArrowheads="1"/>
            </p:cNvSpPr>
            <p:nvPr/>
          </p:nvSpPr>
          <p:spPr bwMode="auto">
            <a:xfrm>
              <a:off x="1954" y="2311"/>
              <a:ext cx="471" cy="281"/>
            </a:xfrm>
            <a:prstGeom prst="rect">
              <a:avLst/>
            </a:prstGeom>
            <a:noFill/>
            <a:ln w="9525">
              <a:noFill/>
              <a:miter lim="800000"/>
              <a:headEnd/>
              <a:tailEnd/>
            </a:ln>
          </p:spPr>
          <p:txBody>
            <a:bodyPr wrap="none">
              <a:prstTxWarp prst="textNoShape">
                <a:avLst/>
              </a:prstTxWarp>
              <a:spAutoFit/>
            </a:bodyPr>
            <a:lstStyle/>
            <a:p>
              <a:r>
                <a:rPr lang="en-US" sz="2000"/>
                <a:t>file3</a:t>
              </a:r>
            </a:p>
          </p:txBody>
        </p:sp>
        <p:sp>
          <p:nvSpPr>
            <p:cNvPr id="75792" name="Rectangle 19"/>
            <p:cNvSpPr>
              <a:spLocks noChangeArrowheads="1"/>
            </p:cNvSpPr>
            <p:nvPr/>
          </p:nvSpPr>
          <p:spPr bwMode="auto">
            <a:xfrm>
              <a:off x="1872" y="2208"/>
              <a:ext cx="624" cy="480"/>
            </a:xfrm>
            <a:prstGeom prst="rect">
              <a:avLst/>
            </a:prstGeom>
            <a:noFill/>
            <a:ln w="31750">
              <a:solidFill>
                <a:schemeClr val="tx1"/>
              </a:solidFill>
              <a:miter lim="800000"/>
              <a:headEnd/>
              <a:tailEnd/>
            </a:ln>
          </p:spPr>
          <p:txBody>
            <a:bodyPr wrap="none" anchor="ctr">
              <a:prstTxWarp prst="textNoShape">
                <a:avLst/>
              </a:prstTxWarp>
            </a:bodyPr>
            <a:lstStyle/>
            <a:p>
              <a:endParaRPr lang="en-US"/>
            </a:p>
          </p:txBody>
        </p:sp>
        <p:sp>
          <p:nvSpPr>
            <p:cNvPr id="75793" name="Rectangle 20"/>
            <p:cNvSpPr>
              <a:spLocks noChangeArrowheads="1"/>
            </p:cNvSpPr>
            <p:nvPr/>
          </p:nvSpPr>
          <p:spPr bwMode="auto">
            <a:xfrm>
              <a:off x="1872" y="1536"/>
              <a:ext cx="624" cy="480"/>
            </a:xfrm>
            <a:prstGeom prst="rect">
              <a:avLst/>
            </a:prstGeom>
            <a:noFill/>
            <a:ln w="31750">
              <a:solidFill>
                <a:schemeClr val="tx1"/>
              </a:solidFill>
              <a:miter lim="800000"/>
              <a:headEnd/>
              <a:tailEnd/>
            </a:ln>
          </p:spPr>
          <p:txBody>
            <a:bodyPr wrap="none" anchor="ctr">
              <a:prstTxWarp prst="textNoShape">
                <a:avLst/>
              </a:prstTxWarp>
            </a:bodyPr>
            <a:lstStyle/>
            <a:p>
              <a:endParaRPr lang="en-US"/>
            </a:p>
          </p:txBody>
        </p:sp>
        <p:sp>
          <p:nvSpPr>
            <p:cNvPr id="75794" name="Rectangle 21"/>
            <p:cNvSpPr>
              <a:spLocks noChangeArrowheads="1"/>
            </p:cNvSpPr>
            <p:nvPr/>
          </p:nvSpPr>
          <p:spPr bwMode="auto">
            <a:xfrm>
              <a:off x="1872" y="864"/>
              <a:ext cx="624" cy="480"/>
            </a:xfrm>
            <a:prstGeom prst="rect">
              <a:avLst/>
            </a:prstGeom>
            <a:noFill/>
            <a:ln w="31750">
              <a:solidFill>
                <a:schemeClr val="tx1"/>
              </a:solidFill>
              <a:miter lim="800000"/>
              <a:headEnd/>
              <a:tailEnd/>
            </a:ln>
          </p:spPr>
          <p:txBody>
            <a:bodyPr wrap="none" anchor="ctr">
              <a:prstTxWarp prst="textNoShape">
                <a:avLst/>
              </a:prstTxWarp>
            </a:bodyPr>
            <a:lstStyle/>
            <a:p>
              <a:endParaRPr lang="en-US"/>
            </a:p>
          </p:txBody>
        </p:sp>
        <p:sp>
          <p:nvSpPr>
            <p:cNvPr id="75795" name="Rectangle 22"/>
            <p:cNvSpPr>
              <a:spLocks noChangeArrowheads="1"/>
            </p:cNvSpPr>
            <p:nvPr/>
          </p:nvSpPr>
          <p:spPr bwMode="auto">
            <a:xfrm>
              <a:off x="4738" y="960"/>
              <a:ext cx="446" cy="281"/>
            </a:xfrm>
            <a:prstGeom prst="rect">
              <a:avLst/>
            </a:prstGeom>
            <a:noFill/>
            <a:ln w="9525">
              <a:noFill/>
              <a:miter lim="800000"/>
              <a:headEnd/>
              <a:tailEnd/>
            </a:ln>
          </p:spPr>
          <p:txBody>
            <a:bodyPr wrap="none">
              <a:prstTxWarp prst="textNoShape">
                <a:avLst/>
              </a:prstTxWarp>
              <a:spAutoFit/>
            </a:bodyPr>
            <a:lstStyle/>
            <a:p>
              <a:r>
                <a:rPr lang="en-US" sz="2000"/>
                <a:t>file1</a:t>
              </a:r>
            </a:p>
          </p:txBody>
        </p:sp>
        <p:sp>
          <p:nvSpPr>
            <p:cNvPr id="75796" name="Rectangle 23"/>
            <p:cNvSpPr>
              <a:spLocks noChangeArrowheads="1"/>
            </p:cNvSpPr>
            <p:nvPr/>
          </p:nvSpPr>
          <p:spPr bwMode="auto">
            <a:xfrm>
              <a:off x="4738" y="1639"/>
              <a:ext cx="471" cy="281"/>
            </a:xfrm>
            <a:prstGeom prst="rect">
              <a:avLst/>
            </a:prstGeom>
            <a:noFill/>
            <a:ln w="9525">
              <a:noFill/>
              <a:miter lim="800000"/>
              <a:headEnd/>
              <a:tailEnd/>
            </a:ln>
          </p:spPr>
          <p:txBody>
            <a:bodyPr wrap="none">
              <a:prstTxWarp prst="textNoShape">
                <a:avLst/>
              </a:prstTxWarp>
              <a:spAutoFit/>
            </a:bodyPr>
            <a:lstStyle/>
            <a:p>
              <a:r>
                <a:rPr lang="en-US" sz="2000"/>
                <a:t>file2</a:t>
              </a:r>
            </a:p>
          </p:txBody>
        </p:sp>
        <p:sp>
          <p:nvSpPr>
            <p:cNvPr id="75797" name="Rectangle 24"/>
            <p:cNvSpPr>
              <a:spLocks noChangeArrowheads="1"/>
            </p:cNvSpPr>
            <p:nvPr/>
          </p:nvSpPr>
          <p:spPr bwMode="auto">
            <a:xfrm>
              <a:off x="4738" y="2311"/>
              <a:ext cx="471" cy="281"/>
            </a:xfrm>
            <a:prstGeom prst="rect">
              <a:avLst/>
            </a:prstGeom>
            <a:noFill/>
            <a:ln w="9525">
              <a:noFill/>
              <a:miter lim="800000"/>
              <a:headEnd/>
              <a:tailEnd/>
            </a:ln>
          </p:spPr>
          <p:txBody>
            <a:bodyPr wrap="none">
              <a:prstTxWarp prst="textNoShape">
                <a:avLst/>
              </a:prstTxWarp>
              <a:spAutoFit/>
            </a:bodyPr>
            <a:lstStyle/>
            <a:p>
              <a:r>
                <a:rPr lang="en-US" sz="2000"/>
                <a:t>file3</a:t>
              </a:r>
            </a:p>
          </p:txBody>
        </p:sp>
        <p:sp>
          <p:nvSpPr>
            <p:cNvPr id="75798" name="Rectangle 25"/>
            <p:cNvSpPr>
              <a:spLocks noChangeArrowheads="1"/>
            </p:cNvSpPr>
            <p:nvPr/>
          </p:nvSpPr>
          <p:spPr bwMode="auto">
            <a:xfrm>
              <a:off x="4656" y="2208"/>
              <a:ext cx="624" cy="480"/>
            </a:xfrm>
            <a:prstGeom prst="rect">
              <a:avLst/>
            </a:prstGeom>
            <a:noFill/>
            <a:ln w="31750">
              <a:solidFill>
                <a:schemeClr val="tx1"/>
              </a:solidFill>
              <a:miter lim="800000"/>
              <a:headEnd/>
              <a:tailEnd/>
            </a:ln>
          </p:spPr>
          <p:txBody>
            <a:bodyPr wrap="none" anchor="ctr">
              <a:prstTxWarp prst="textNoShape">
                <a:avLst/>
              </a:prstTxWarp>
            </a:bodyPr>
            <a:lstStyle/>
            <a:p>
              <a:endParaRPr lang="en-US"/>
            </a:p>
          </p:txBody>
        </p:sp>
        <p:sp>
          <p:nvSpPr>
            <p:cNvPr id="75799" name="Rectangle 26"/>
            <p:cNvSpPr>
              <a:spLocks noChangeArrowheads="1"/>
            </p:cNvSpPr>
            <p:nvPr/>
          </p:nvSpPr>
          <p:spPr bwMode="auto">
            <a:xfrm>
              <a:off x="4656" y="1536"/>
              <a:ext cx="624" cy="480"/>
            </a:xfrm>
            <a:prstGeom prst="rect">
              <a:avLst/>
            </a:prstGeom>
            <a:noFill/>
            <a:ln w="31750">
              <a:solidFill>
                <a:schemeClr val="tx1"/>
              </a:solidFill>
              <a:miter lim="800000"/>
              <a:headEnd/>
              <a:tailEnd/>
            </a:ln>
          </p:spPr>
          <p:txBody>
            <a:bodyPr wrap="none" anchor="ctr">
              <a:prstTxWarp prst="textNoShape">
                <a:avLst/>
              </a:prstTxWarp>
            </a:bodyPr>
            <a:lstStyle/>
            <a:p>
              <a:endParaRPr lang="en-US"/>
            </a:p>
          </p:txBody>
        </p:sp>
        <p:sp>
          <p:nvSpPr>
            <p:cNvPr id="75800" name="Rectangle 27"/>
            <p:cNvSpPr>
              <a:spLocks noChangeArrowheads="1"/>
            </p:cNvSpPr>
            <p:nvPr/>
          </p:nvSpPr>
          <p:spPr bwMode="auto">
            <a:xfrm>
              <a:off x="4656" y="864"/>
              <a:ext cx="624" cy="480"/>
            </a:xfrm>
            <a:prstGeom prst="rect">
              <a:avLst/>
            </a:prstGeom>
            <a:noFill/>
            <a:ln w="31750">
              <a:solidFill>
                <a:schemeClr val="tx1"/>
              </a:solidFill>
              <a:miter lim="800000"/>
              <a:headEnd/>
              <a:tailEnd/>
            </a:ln>
          </p:spPr>
          <p:txBody>
            <a:bodyPr wrap="none" anchor="ctr">
              <a:prstTxWarp prst="textNoShape">
                <a:avLst/>
              </a:prstTxWarp>
            </a:bodyPr>
            <a:lstStyle/>
            <a:p>
              <a:endParaRPr lang="en-US"/>
            </a:p>
          </p:txBody>
        </p:sp>
        <p:sp>
          <p:nvSpPr>
            <p:cNvPr id="75801" name="AutoShape 29"/>
            <p:cNvSpPr>
              <a:spLocks noChangeArrowheads="1"/>
            </p:cNvSpPr>
            <p:nvPr/>
          </p:nvSpPr>
          <p:spPr bwMode="auto">
            <a:xfrm>
              <a:off x="1488" y="864"/>
              <a:ext cx="288" cy="480"/>
            </a:xfrm>
            <a:prstGeom prst="roundRect">
              <a:avLst>
                <a:gd name="adj" fmla="val 16667"/>
              </a:avLst>
            </a:prstGeom>
            <a:noFill/>
            <a:ln w="31750">
              <a:solidFill>
                <a:srgbClr val="1320EE"/>
              </a:solidFill>
              <a:round/>
              <a:headEnd/>
              <a:tailEnd/>
            </a:ln>
          </p:spPr>
          <p:txBody>
            <a:bodyPr wrap="none" anchor="ctr">
              <a:prstTxWarp prst="textNoShape">
                <a:avLst/>
              </a:prstTxWarp>
            </a:bodyPr>
            <a:lstStyle/>
            <a:p>
              <a:endParaRPr lang="en-US"/>
            </a:p>
          </p:txBody>
        </p:sp>
        <p:sp>
          <p:nvSpPr>
            <p:cNvPr id="75802" name="Rectangle 30"/>
            <p:cNvSpPr>
              <a:spLocks noChangeArrowheads="1"/>
            </p:cNvSpPr>
            <p:nvPr/>
          </p:nvSpPr>
          <p:spPr bwMode="auto">
            <a:xfrm>
              <a:off x="1480" y="851"/>
              <a:ext cx="296" cy="541"/>
            </a:xfrm>
            <a:prstGeom prst="rect">
              <a:avLst/>
            </a:prstGeom>
            <a:noFill/>
            <a:ln w="9525">
              <a:noFill/>
              <a:miter lim="800000"/>
              <a:headEnd/>
              <a:tailEnd/>
            </a:ln>
          </p:spPr>
          <p:txBody>
            <a:bodyPr wrap="none">
              <a:prstTxWarp prst="textNoShape">
                <a:avLst/>
              </a:prstTxWarp>
              <a:spAutoFit/>
            </a:bodyPr>
            <a:lstStyle/>
            <a:p>
              <a:pPr algn="ctr">
                <a:lnSpc>
                  <a:spcPct val="80000"/>
                </a:lnSpc>
              </a:pPr>
              <a:r>
                <a:rPr lang="en-US" sz="1800"/>
                <a:t>r</a:t>
              </a:r>
            </a:p>
            <a:p>
              <a:pPr algn="ctr">
                <a:lnSpc>
                  <a:spcPct val="80000"/>
                </a:lnSpc>
              </a:pPr>
              <a:r>
                <a:rPr lang="en-US" sz="1800">
                  <a:sym typeface="Symbol" charset="2"/>
                </a:rPr>
                <a:t>---</a:t>
              </a:r>
              <a:endParaRPr lang="en-US" sz="1800"/>
            </a:p>
            <a:p>
              <a:pPr algn="ctr">
                <a:lnSpc>
                  <a:spcPct val="80000"/>
                </a:lnSpc>
              </a:pPr>
              <a:r>
                <a:rPr lang="en-US" sz="1800"/>
                <a:t>r</a:t>
              </a:r>
            </a:p>
          </p:txBody>
        </p:sp>
        <p:sp>
          <p:nvSpPr>
            <p:cNvPr id="75803" name="Rectangle 32"/>
            <p:cNvSpPr>
              <a:spLocks noChangeArrowheads="1"/>
            </p:cNvSpPr>
            <p:nvPr/>
          </p:nvSpPr>
          <p:spPr bwMode="auto">
            <a:xfrm>
              <a:off x="432" y="960"/>
              <a:ext cx="492" cy="281"/>
            </a:xfrm>
            <a:prstGeom prst="rect">
              <a:avLst/>
            </a:prstGeom>
            <a:noFill/>
            <a:ln w="9525">
              <a:noFill/>
              <a:miter lim="800000"/>
              <a:headEnd/>
              <a:tailEnd/>
            </a:ln>
          </p:spPr>
          <p:txBody>
            <a:bodyPr wrap="none">
              <a:prstTxWarp prst="textNoShape">
                <a:avLst/>
              </a:prstTxWarp>
              <a:spAutoFit/>
            </a:bodyPr>
            <a:lstStyle/>
            <a:p>
              <a:r>
                <a:rPr lang="en-US" sz="2000"/>
                <a:t>Alice</a:t>
              </a:r>
            </a:p>
          </p:txBody>
        </p:sp>
        <p:sp>
          <p:nvSpPr>
            <p:cNvPr id="75804" name="Oval 33"/>
            <p:cNvSpPr>
              <a:spLocks noChangeArrowheads="1"/>
            </p:cNvSpPr>
            <p:nvPr/>
          </p:nvSpPr>
          <p:spPr bwMode="auto">
            <a:xfrm>
              <a:off x="432" y="864"/>
              <a:ext cx="480" cy="480"/>
            </a:xfrm>
            <a:prstGeom prst="ellipse">
              <a:avLst/>
            </a:prstGeom>
            <a:noFill/>
            <a:ln w="31750">
              <a:solidFill>
                <a:schemeClr val="tx1"/>
              </a:solidFill>
              <a:round/>
              <a:headEnd/>
              <a:tailEnd/>
            </a:ln>
          </p:spPr>
          <p:txBody>
            <a:bodyPr wrap="none" anchor="ctr">
              <a:prstTxWarp prst="textNoShape">
                <a:avLst/>
              </a:prstTxWarp>
            </a:bodyPr>
            <a:lstStyle/>
            <a:p>
              <a:endParaRPr lang="en-US"/>
            </a:p>
          </p:txBody>
        </p:sp>
        <p:sp>
          <p:nvSpPr>
            <p:cNvPr id="75805" name="Rectangle 34"/>
            <p:cNvSpPr>
              <a:spLocks noChangeArrowheads="1"/>
            </p:cNvSpPr>
            <p:nvPr/>
          </p:nvSpPr>
          <p:spPr bwMode="auto">
            <a:xfrm>
              <a:off x="468" y="1632"/>
              <a:ext cx="396" cy="281"/>
            </a:xfrm>
            <a:prstGeom prst="rect">
              <a:avLst/>
            </a:prstGeom>
            <a:noFill/>
            <a:ln w="9525">
              <a:noFill/>
              <a:miter lim="800000"/>
              <a:headEnd/>
              <a:tailEnd/>
            </a:ln>
          </p:spPr>
          <p:txBody>
            <a:bodyPr wrap="none">
              <a:prstTxWarp prst="textNoShape">
                <a:avLst/>
              </a:prstTxWarp>
              <a:spAutoFit/>
            </a:bodyPr>
            <a:lstStyle/>
            <a:p>
              <a:r>
                <a:rPr lang="en-US" sz="2000"/>
                <a:t>Bob</a:t>
              </a:r>
            </a:p>
          </p:txBody>
        </p:sp>
        <p:sp>
          <p:nvSpPr>
            <p:cNvPr id="75806" name="Oval 35"/>
            <p:cNvSpPr>
              <a:spLocks noChangeArrowheads="1"/>
            </p:cNvSpPr>
            <p:nvPr/>
          </p:nvSpPr>
          <p:spPr bwMode="auto">
            <a:xfrm>
              <a:off x="432" y="1536"/>
              <a:ext cx="480" cy="480"/>
            </a:xfrm>
            <a:prstGeom prst="ellipse">
              <a:avLst/>
            </a:prstGeom>
            <a:noFill/>
            <a:ln w="31750">
              <a:solidFill>
                <a:schemeClr val="tx1"/>
              </a:solidFill>
              <a:round/>
              <a:headEnd/>
              <a:tailEnd/>
            </a:ln>
          </p:spPr>
          <p:txBody>
            <a:bodyPr wrap="none" anchor="ctr">
              <a:prstTxWarp prst="textNoShape">
                <a:avLst/>
              </a:prstTxWarp>
            </a:bodyPr>
            <a:lstStyle/>
            <a:p>
              <a:endParaRPr lang="en-US"/>
            </a:p>
          </p:txBody>
        </p:sp>
        <p:sp>
          <p:nvSpPr>
            <p:cNvPr id="75807" name="Rectangle 36"/>
            <p:cNvSpPr>
              <a:spLocks noChangeArrowheads="1"/>
            </p:cNvSpPr>
            <p:nvPr/>
          </p:nvSpPr>
          <p:spPr bwMode="auto">
            <a:xfrm>
              <a:off x="432" y="2304"/>
              <a:ext cx="472" cy="281"/>
            </a:xfrm>
            <a:prstGeom prst="rect">
              <a:avLst/>
            </a:prstGeom>
            <a:noFill/>
            <a:ln w="9525">
              <a:noFill/>
              <a:miter lim="800000"/>
              <a:headEnd/>
              <a:tailEnd/>
            </a:ln>
          </p:spPr>
          <p:txBody>
            <a:bodyPr wrap="none">
              <a:prstTxWarp prst="textNoShape">
                <a:avLst/>
              </a:prstTxWarp>
              <a:spAutoFit/>
            </a:bodyPr>
            <a:lstStyle/>
            <a:p>
              <a:r>
                <a:rPr lang="en-US" sz="2000"/>
                <a:t>Fred</a:t>
              </a:r>
            </a:p>
          </p:txBody>
        </p:sp>
        <p:sp>
          <p:nvSpPr>
            <p:cNvPr id="75808" name="Oval 37"/>
            <p:cNvSpPr>
              <a:spLocks noChangeArrowheads="1"/>
            </p:cNvSpPr>
            <p:nvPr/>
          </p:nvSpPr>
          <p:spPr bwMode="auto">
            <a:xfrm>
              <a:off x="432" y="2208"/>
              <a:ext cx="480" cy="480"/>
            </a:xfrm>
            <a:prstGeom prst="ellipse">
              <a:avLst/>
            </a:prstGeom>
            <a:noFill/>
            <a:ln w="31750">
              <a:solidFill>
                <a:schemeClr val="tx1"/>
              </a:solidFill>
              <a:round/>
              <a:headEnd/>
              <a:tailEnd/>
            </a:ln>
          </p:spPr>
          <p:txBody>
            <a:bodyPr wrap="none" anchor="ctr">
              <a:prstTxWarp prst="textNoShape">
                <a:avLst/>
              </a:prstTxWarp>
            </a:bodyPr>
            <a:lstStyle/>
            <a:p>
              <a:endParaRPr lang="en-US"/>
            </a:p>
          </p:txBody>
        </p:sp>
        <p:sp>
          <p:nvSpPr>
            <p:cNvPr id="75809" name="Rectangle 39"/>
            <p:cNvSpPr>
              <a:spLocks noChangeArrowheads="1"/>
            </p:cNvSpPr>
            <p:nvPr/>
          </p:nvSpPr>
          <p:spPr bwMode="auto">
            <a:xfrm>
              <a:off x="1480" y="1536"/>
              <a:ext cx="296" cy="541"/>
            </a:xfrm>
            <a:prstGeom prst="rect">
              <a:avLst/>
            </a:prstGeom>
            <a:noFill/>
            <a:ln w="9525">
              <a:noFill/>
              <a:miter lim="800000"/>
              <a:headEnd/>
              <a:tailEnd/>
            </a:ln>
          </p:spPr>
          <p:txBody>
            <a:bodyPr wrap="none">
              <a:prstTxWarp prst="textNoShape">
                <a:avLst/>
              </a:prstTxWarp>
              <a:spAutoFit/>
            </a:bodyPr>
            <a:lstStyle/>
            <a:p>
              <a:pPr algn="ctr">
                <a:lnSpc>
                  <a:spcPct val="80000"/>
                </a:lnSpc>
              </a:pPr>
              <a:r>
                <a:rPr lang="en-US" sz="1800">
                  <a:sym typeface="Symbol" charset="2"/>
                </a:rPr>
                <a:t>w</a:t>
              </a:r>
            </a:p>
            <a:p>
              <a:pPr algn="ctr">
                <a:lnSpc>
                  <a:spcPct val="80000"/>
                </a:lnSpc>
              </a:pPr>
              <a:r>
                <a:rPr lang="en-US" sz="1800">
                  <a:sym typeface="Symbol" charset="2"/>
                </a:rPr>
                <a:t>r</a:t>
              </a:r>
            </a:p>
            <a:p>
              <a:pPr algn="ctr">
                <a:lnSpc>
                  <a:spcPct val="80000"/>
                </a:lnSpc>
              </a:pPr>
              <a:r>
                <a:rPr lang="en-US" sz="1800">
                  <a:sym typeface="Symbol" charset="2"/>
                </a:rPr>
                <a:t>---</a:t>
              </a:r>
              <a:endParaRPr lang="en-US" sz="1800"/>
            </a:p>
          </p:txBody>
        </p:sp>
        <p:sp>
          <p:nvSpPr>
            <p:cNvPr id="75810" name="AutoShape 40"/>
            <p:cNvSpPr>
              <a:spLocks noChangeArrowheads="1"/>
            </p:cNvSpPr>
            <p:nvPr/>
          </p:nvSpPr>
          <p:spPr bwMode="auto">
            <a:xfrm>
              <a:off x="1488" y="2208"/>
              <a:ext cx="288" cy="480"/>
            </a:xfrm>
            <a:prstGeom prst="roundRect">
              <a:avLst>
                <a:gd name="adj" fmla="val 16667"/>
              </a:avLst>
            </a:prstGeom>
            <a:noFill/>
            <a:ln w="31750">
              <a:solidFill>
                <a:srgbClr val="1320EE"/>
              </a:solidFill>
              <a:round/>
              <a:headEnd/>
              <a:tailEnd/>
            </a:ln>
          </p:spPr>
          <p:txBody>
            <a:bodyPr wrap="none" anchor="ctr">
              <a:prstTxWarp prst="textNoShape">
                <a:avLst/>
              </a:prstTxWarp>
            </a:bodyPr>
            <a:lstStyle/>
            <a:p>
              <a:endParaRPr lang="en-US"/>
            </a:p>
          </p:txBody>
        </p:sp>
        <p:sp>
          <p:nvSpPr>
            <p:cNvPr id="75811" name="Rectangle 41"/>
            <p:cNvSpPr>
              <a:spLocks noChangeArrowheads="1"/>
            </p:cNvSpPr>
            <p:nvPr/>
          </p:nvSpPr>
          <p:spPr bwMode="auto">
            <a:xfrm>
              <a:off x="1492" y="2195"/>
              <a:ext cx="284" cy="541"/>
            </a:xfrm>
            <a:prstGeom prst="rect">
              <a:avLst/>
            </a:prstGeom>
            <a:noFill/>
            <a:ln w="9525">
              <a:noFill/>
              <a:miter lim="800000"/>
              <a:headEnd/>
              <a:tailEnd/>
            </a:ln>
          </p:spPr>
          <p:txBody>
            <a:bodyPr wrap="none">
              <a:prstTxWarp prst="textNoShape">
                <a:avLst/>
              </a:prstTxWarp>
              <a:spAutoFit/>
            </a:bodyPr>
            <a:lstStyle/>
            <a:p>
              <a:pPr algn="ctr">
                <a:lnSpc>
                  <a:spcPct val="80000"/>
                </a:lnSpc>
              </a:pPr>
              <a:r>
                <a:rPr lang="en-US" sz="1800"/>
                <a:t>rw</a:t>
              </a:r>
            </a:p>
            <a:p>
              <a:pPr algn="ctr">
                <a:lnSpc>
                  <a:spcPct val="80000"/>
                </a:lnSpc>
              </a:pPr>
              <a:r>
                <a:rPr lang="en-US" sz="1800"/>
                <a:t>r</a:t>
              </a:r>
            </a:p>
            <a:p>
              <a:pPr algn="ctr">
                <a:lnSpc>
                  <a:spcPct val="80000"/>
                </a:lnSpc>
              </a:pPr>
              <a:r>
                <a:rPr lang="en-US" sz="1800"/>
                <a:t>r</a:t>
              </a:r>
            </a:p>
          </p:txBody>
        </p:sp>
        <p:sp>
          <p:nvSpPr>
            <p:cNvPr id="75812" name="Rectangle 42"/>
            <p:cNvSpPr>
              <a:spLocks noChangeArrowheads="1"/>
            </p:cNvSpPr>
            <p:nvPr/>
          </p:nvSpPr>
          <p:spPr bwMode="auto">
            <a:xfrm>
              <a:off x="3252" y="960"/>
              <a:ext cx="492" cy="281"/>
            </a:xfrm>
            <a:prstGeom prst="rect">
              <a:avLst/>
            </a:prstGeom>
            <a:noFill/>
            <a:ln w="9525">
              <a:noFill/>
              <a:miter lim="800000"/>
              <a:headEnd/>
              <a:tailEnd/>
            </a:ln>
          </p:spPr>
          <p:txBody>
            <a:bodyPr wrap="none">
              <a:prstTxWarp prst="textNoShape">
                <a:avLst/>
              </a:prstTxWarp>
              <a:spAutoFit/>
            </a:bodyPr>
            <a:lstStyle/>
            <a:p>
              <a:r>
                <a:rPr lang="en-US" sz="2000"/>
                <a:t>Alice</a:t>
              </a:r>
            </a:p>
          </p:txBody>
        </p:sp>
        <p:sp>
          <p:nvSpPr>
            <p:cNvPr id="75813" name="Oval 43"/>
            <p:cNvSpPr>
              <a:spLocks noChangeArrowheads="1"/>
            </p:cNvSpPr>
            <p:nvPr/>
          </p:nvSpPr>
          <p:spPr bwMode="auto">
            <a:xfrm>
              <a:off x="3252" y="864"/>
              <a:ext cx="480" cy="480"/>
            </a:xfrm>
            <a:prstGeom prst="ellipse">
              <a:avLst/>
            </a:prstGeom>
            <a:noFill/>
            <a:ln w="31750">
              <a:solidFill>
                <a:schemeClr val="tx1"/>
              </a:solidFill>
              <a:round/>
              <a:headEnd/>
              <a:tailEnd/>
            </a:ln>
          </p:spPr>
          <p:txBody>
            <a:bodyPr wrap="none" anchor="ctr">
              <a:prstTxWarp prst="textNoShape">
                <a:avLst/>
              </a:prstTxWarp>
            </a:bodyPr>
            <a:lstStyle/>
            <a:p>
              <a:endParaRPr lang="en-US"/>
            </a:p>
          </p:txBody>
        </p:sp>
        <p:sp>
          <p:nvSpPr>
            <p:cNvPr id="75814" name="Rectangle 44"/>
            <p:cNvSpPr>
              <a:spLocks noChangeArrowheads="1"/>
            </p:cNvSpPr>
            <p:nvPr/>
          </p:nvSpPr>
          <p:spPr bwMode="auto">
            <a:xfrm>
              <a:off x="3288" y="1632"/>
              <a:ext cx="396" cy="281"/>
            </a:xfrm>
            <a:prstGeom prst="rect">
              <a:avLst/>
            </a:prstGeom>
            <a:noFill/>
            <a:ln w="9525">
              <a:noFill/>
              <a:miter lim="800000"/>
              <a:headEnd/>
              <a:tailEnd/>
            </a:ln>
          </p:spPr>
          <p:txBody>
            <a:bodyPr wrap="none">
              <a:prstTxWarp prst="textNoShape">
                <a:avLst/>
              </a:prstTxWarp>
              <a:spAutoFit/>
            </a:bodyPr>
            <a:lstStyle/>
            <a:p>
              <a:r>
                <a:rPr lang="en-US" sz="2000"/>
                <a:t>Bob</a:t>
              </a:r>
            </a:p>
          </p:txBody>
        </p:sp>
        <p:sp>
          <p:nvSpPr>
            <p:cNvPr id="75815" name="Oval 45"/>
            <p:cNvSpPr>
              <a:spLocks noChangeArrowheads="1"/>
            </p:cNvSpPr>
            <p:nvPr/>
          </p:nvSpPr>
          <p:spPr bwMode="auto">
            <a:xfrm>
              <a:off x="3252" y="1536"/>
              <a:ext cx="480" cy="480"/>
            </a:xfrm>
            <a:prstGeom prst="ellipse">
              <a:avLst/>
            </a:prstGeom>
            <a:noFill/>
            <a:ln w="31750">
              <a:solidFill>
                <a:schemeClr val="tx1"/>
              </a:solidFill>
              <a:round/>
              <a:headEnd/>
              <a:tailEnd/>
            </a:ln>
          </p:spPr>
          <p:txBody>
            <a:bodyPr wrap="none" anchor="ctr">
              <a:prstTxWarp prst="textNoShape">
                <a:avLst/>
              </a:prstTxWarp>
            </a:bodyPr>
            <a:lstStyle/>
            <a:p>
              <a:endParaRPr lang="en-US"/>
            </a:p>
          </p:txBody>
        </p:sp>
        <p:sp>
          <p:nvSpPr>
            <p:cNvPr id="75816" name="Rectangle 46"/>
            <p:cNvSpPr>
              <a:spLocks noChangeArrowheads="1"/>
            </p:cNvSpPr>
            <p:nvPr/>
          </p:nvSpPr>
          <p:spPr bwMode="auto">
            <a:xfrm>
              <a:off x="3252" y="2304"/>
              <a:ext cx="472" cy="281"/>
            </a:xfrm>
            <a:prstGeom prst="rect">
              <a:avLst/>
            </a:prstGeom>
            <a:noFill/>
            <a:ln w="9525">
              <a:noFill/>
              <a:miter lim="800000"/>
              <a:headEnd/>
              <a:tailEnd/>
            </a:ln>
          </p:spPr>
          <p:txBody>
            <a:bodyPr wrap="none">
              <a:prstTxWarp prst="textNoShape">
                <a:avLst/>
              </a:prstTxWarp>
              <a:spAutoFit/>
            </a:bodyPr>
            <a:lstStyle/>
            <a:p>
              <a:r>
                <a:rPr lang="en-US" sz="2000"/>
                <a:t>Fred</a:t>
              </a:r>
            </a:p>
          </p:txBody>
        </p:sp>
        <p:sp>
          <p:nvSpPr>
            <p:cNvPr id="75817" name="Oval 47"/>
            <p:cNvSpPr>
              <a:spLocks noChangeArrowheads="1"/>
            </p:cNvSpPr>
            <p:nvPr/>
          </p:nvSpPr>
          <p:spPr bwMode="auto">
            <a:xfrm>
              <a:off x="3252" y="2208"/>
              <a:ext cx="480" cy="480"/>
            </a:xfrm>
            <a:prstGeom prst="ellipse">
              <a:avLst/>
            </a:prstGeom>
            <a:noFill/>
            <a:ln w="31750">
              <a:solidFill>
                <a:schemeClr val="tx1"/>
              </a:solidFill>
              <a:round/>
              <a:headEnd/>
              <a:tailEnd/>
            </a:ln>
          </p:spPr>
          <p:txBody>
            <a:bodyPr wrap="none" anchor="ctr">
              <a:prstTxWarp prst="textNoShape">
                <a:avLst/>
              </a:prstTxWarp>
            </a:bodyPr>
            <a:lstStyle/>
            <a:p>
              <a:endParaRPr lang="en-US"/>
            </a:p>
          </p:txBody>
        </p:sp>
        <p:sp>
          <p:nvSpPr>
            <p:cNvPr id="75818" name="Line 54"/>
            <p:cNvSpPr>
              <a:spLocks noChangeShapeType="1"/>
            </p:cNvSpPr>
            <p:nvPr/>
          </p:nvSpPr>
          <p:spPr bwMode="auto">
            <a:xfrm flipH="1">
              <a:off x="864" y="960"/>
              <a:ext cx="624"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19" name="Line 55"/>
            <p:cNvSpPr>
              <a:spLocks noChangeShapeType="1"/>
            </p:cNvSpPr>
            <p:nvPr/>
          </p:nvSpPr>
          <p:spPr bwMode="auto">
            <a:xfrm flipH="1" flipV="1">
              <a:off x="912" y="1104"/>
              <a:ext cx="576" cy="48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20" name="Line 56"/>
            <p:cNvSpPr>
              <a:spLocks noChangeShapeType="1"/>
            </p:cNvSpPr>
            <p:nvPr/>
          </p:nvSpPr>
          <p:spPr bwMode="auto">
            <a:xfrm flipH="1" flipV="1">
              <a:off x="864" y="1248"/>
              <a:ext cx="624" cy="1008"/>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21" name="Line 57"/>
            <p:cNvSpPr>
              <a:spLocks noChangeShapeType="1"/>
            </p:cNvSpPr>
            <p:nvPr/>
          </p:nvSpPr>
          <p:spPr bwMode="auto">
            <a:xfrm flipH="1">
              <a:off x="912" y="1776"/>
              <a:ext cx="576"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22" name="Line 59"/>
            <p:cNvSpPr>
              <a:spLocks noChangeShapeType="1"/>
            </p:cNvSpPr>
            <p:nvPr/>
          </p:nvSpPr>
          <p:spPr bwMode="auto">
            <a:xfrm flipH="1" flipV="1">
              <a:off x="864" y="1920"/>
              <a:ext cx="624" cy="528"/>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23" name="Line 60"/>
            <p:cNvSpPr>
              <a:spLocks noChangeShapeType="1"/>
            </p:cNvSpPr>
            <p:nvPr/>
          </p:nvSpPr>
          <p:spPr bwMode="auto">
            <a:xfrm flipH="1">
              <a:off x="864" y="2592"/>
              <a:ext cx="624"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24" name="Line 63"/>
            <p:cNvSpPr>
              <a:spLocks noChangeShapeType="1"/>
            </p:cNvSpPr>
            <p:nvPr/>
          </p:nvSpPr>
          <p:spPr bwMode="auto">
            <a:xfrm>
              <a:off x="1488" y="1019"/>
              <a:ext cx="288" cy="0"/>
            </a:xfrm>
            <a:prstGeom prst="line">
              <a:avLst/>
            </a:prstGeom>
            <a:noFill/>
            <a:ln w="31750">
              <a:solidFill>
                <a:srgbClr val="1320EE"/>
              </a:solidFill>
              <a:round/>
              <a:headEnd/>
              <a:tailEnd/>
            </a:ln>
          </p:spPr>
          <p:txBody>
            <a:bodyPr wrap="none" anchor="ctr">
              <a:prstTxWarp prst="textNoShape">
                <a:avLst/>
              </a:prstTxWarp>
            </a:bodyPr>
            <a:lstStyle/>
            <a:p>
              <a:endParaRPr lang="en-US"/>
            </a:p>
          </p:txBody>
        </p:sp>
        <p:sp>
          <p:nvSpPr>
            <p:cNvPr id="75825" name="Line 64"/>
            <p:cNvSpPr>
              <a:spLocks noChangeShapeType="1"/>
            </p:cNvSpPr>
            <p:nvPr/>
          </p:nvSpPr>
          <p:spPr bwMode="auto">
            <a:xfrm flipV="1">
              <a:off x="1488" y="1186"/>
              <a:ext cx="288" cy="0"/>
            </a:xfrm>
            <a:prstGeom prst="line">
              <a:avLst/>
            </a:prstGeom>
            <a:noFill/>
            <a:ln w="31750">
              <a:solidFill>
                <a:srgbClr val="1320EE"/>
              </a:solidFill>
              <a:round/>
              <a:headEnd/>
              <a:tailEnd/>
            </a:ln>
          </p:spPr>
          <p:txBody>
            <a:bodyPr wrap="none" anchor="ctr">
              <a:prstTxWarp prst="textNoShape">
                <a:avLst/>
              </a:prstTxWarp>
            </a:bodyPr>
            <a:lstStyle/>
            <a:p>
              <a:endParaRPr lang="en-US"/>
            </a:p>
          </p:txBody>
        </p:sp>
        <p:sp>
          <p:nvSpPr>
            <p:cNvPr id="75826" name="Line 65"/>
            <p:cNvSpPr>
              <a:spLocks noChangeShapeType="1"/>
            </p:cNvSpPr>
            <p:nvPr/>
          </p:nvSpPr>
          <p:spPr bwMode="auto">
            <a:xfrm>
              <a:off x="1488" y="1715"/>
              <a:ext cx="288" cy="0"/>
            </a:xfrm>
            <a:prstGeom prst="line">
              <a:avLst/>
            </a:prstGeom>
            <a:noFill/>
            <a:ln w="31750">
              <a:solidFill>
                <a:srgbClr val="1320EE"/>
              </a:solidFill>
              <a:round/>
              <a:headEnd/>
              <a:tailEnd/>
            </a:ln>
          </p:spPr>
          <p:txBody>
            <a:bodyPr wrap="none" anchor="ctr">
              <a:prstTxWarp prst="textNoShape">
                <a:avLst/>
              </a:prstTxWarp>
            </a:bodyPr>
            <a:lstStyle/>
            <a:p>
              <a:endParaRPr lang="en-US"/>
            </a:p>
          </p:txBody>
        </p:sp>
        <p:sp>
          <p:nvSpPr>
            <p:cNvPr id="75827" name="Line 66"/>
            <p:cNvSpPr>
              <a:spLocks noChangeShapeType="1"/>
            </p:cNvSpPr>
            <p:nvPr/>
          </p:nvSpPr>
          <p:spPr bwMode="auto">
            <a:xfrm>
              <a:off x="1488" y="1872"/>
              <a:ext cx="288" cy="0"/>
            </a:xfrm>
            <a:prstGeom prst="line">
              <a:avLst/>
            </a:prstGeom>
            <a:noFill/>
            <a:ln w="31750">
              <a:solidFill>
                <a:srgbClr val="1320EE"/>
              </a:solidFill>
              <a:round/>
              <a:headEnd/>
              <a:tailEnd/>
            </a:ln>
          </p:spPr>
          <p:txBody>
            <a:bodyPr wrap="none" anchor="ctr">
              <a:prstTxWarp prst="textNoShape">
                <a:avLst/>
              </a:prstTxWarp>
            </a:bodyPr>
            <a:lstStyle/>
            <a:p>
              <a:endParaRPr lang="en-US"/>
            </a:p>
          </p:txBody>
        </p:sp>
        <p:sp>
          <p:nvSpPr>
            <p:cNvPr id="75828" name="Line 67"/>
            <p:cNvSpPr>
              <a:spLocks noChangeShapeType="1"/>
            </p:cNvSpPr>
            <p:nvPr/>
          </p:nvSpPr>
          <p:spPr bwMode="auto">
            <a:xfrm>
              <a:off x="1488" y="2372"/>
              <a:ext cx="288" cy="0"/>
            </a:xfrm>
            <a:prstGeom prst="line">
              <a:avLst/>
            </a:prstGeom>
            <a:noFill/>
            <a:ln w="31750">
              <a:solidFill>
                <a:srgbClr val="1320EE"/>
              </a:solidFill>
              <a:round/>
              <a:headEnd/>
              <a:tailEnd/>
            </a:ln>
          </p:spPr>
          <p:txBody>
            <a:bodyPr wrap="none" anchor="ctr">
              <a:prstTxWarp prst="textNoShape">
                <a:avLst/>
              </a:prstTxWarp>
            </a:bodyPr>
            <a:lstStyle/>
            <a:p>
              <a:endParaRPr lang="en-US"/>
            </a:p>
          </p:txBody>
        </p:sp>
        <p:sp>
          <p:nvSpPr>
            <p:cNvPr id="75829" name="Line 68"/>
            <p:cNvSpPr>
              <a:spLocks noChangeShapeType="1"/>
            </p:cNvSpPr>
            <p:nvPr/>
          </p:nvSpPr>
          <p:spPr bwMode="auto">
            <a:xfrm flipV="1">
              <a:off x="1488" y="2527"/>
              <a:ext cx="288" cy="0"/>
            </a:xfrm>
            <a:prstGeom prst="line">
              <a:avLst/>
            </a:prstGeom>
            <a:noFill/>
            <a:ln w="31750">
              <a:solidFill>
                <a:srgbClr val="1320EE"/>
              </a:solidFill>
              <a:round/>
              <a:headEnd/>
              <a:tailEnd/>
            </a:ln>
          </p:spPr>
          <p:txBody>
            <a:bodyPr wrap="none" anchor="ctr">
              <a:prstTxWarp prst="textNoShape">
                <a:avLst/>
              </a:prstTxWarp>
            </a:bodyPr>
            <a:lstStyle/>
            <a:p>
              <a:endParaRPr lang="en-US"/>
            </a:p>
          </p:txBody>
        </p:sp>
        <p:sp>
          <p:nvSpPr>
            <p:cNvPr id="75830" name="Rectangle 70"/>
            <p:cNvSpPr>
              <a:spLocks noChangeArrowheads="1"/>
            </p:cNvSpPr>
            <p:nvPr/>
          </p:nvSpPr>
          <p:spPr bwMode="auto">
            <a:xfrm>
              <a:off x="3792" y="851"/>
              <a:ext cx="284" cy="541"/>
            </a:xfrm>
            <a:prstGeom prst="rect">
              <a:avLst/>
            </a:prstGeom>
            <a:noFill/>
            <a:ln w="9525">
              <a:noFill/>
              <a:miter lim="800000"/>
              <a:headEnd/>
              <a:tailEnd/>
            </a:ln>
          </p:spPr>
          <p:txBody>
            <a:bodyPr wrap="none">
              <a:prstTxWarp prst="textNoShape">
                <a:avLst/>
              </a:prstTxWarp>
              <a:spAutoFit/>
            </a:bodyPr>
            <a:lstStyle/>
            <a:p>
              <a:pPr algn="ctr">
                <a:lnSpc>
                  <a:spcPct val="80000"/>
                </a:lnSpc>
              </a:pPr>
              <a:r>
                <a:rPr lang="en-US" sz="1800"/>
                <a:t>r</a:t>
              </a:r>
            </a:p>
            <a:p>
              <a:pPr algn="ctr">
                <a:lnSpc>
                  <a:spcPct val="80000"/>
                </a:lnSpc>
              </a:pPr>
              <a:r>
                <a:rPr lang="en-US" sz="1800"/>
                <a:t>w</a:t>
              </a:r>
            </a:p>
            <a:p>
              <a:pPr algn="ctr">
                <a:lnSpc>
                  <a:spcPct val="80000"/>
                </a:lnSpc>
              </a:pPr>
              <a:r>
                <a:rPr lang="en-US" sz="1800"/>
                <a:t>rw</a:t>
              </a:r>
            </a:p>
          </p:txBody>
        </p:sp>
        <p:sp>
          <p:nvSpPr>
            <p:cNvPr id="75831" name="AutoShape 71"/>
            <p:cNvSpPr>
              <a:spLocks noChangeArrowheads="1"/>
            </p:cNvSpPr>
            <p:nvPr/>
          </p:nvSpPr>
          <p:spPr bwMode="auto">
            <a:xfrm>
              <a:off x="3792" y="1527"/>
              <a:ext cx="288" cy="480"/>
            </a:xfrm>
            <a:prstGeom prst="roundRect">
              <a:avLst>
                <a:gd name="adj" fmla="val 16667"/>
              </a:avLst>
            </a:prstGeom>
            <a:noFill/>
            <a:ln w="31750">
              <a:solidFill>
                <a:srgbClr val="FF0000"/>
              </a:solidFill>
              <a:round/>
              <a:headEnd/>
              <a:tailEnd/>
            </a:ln>
          </p:spPr>
          <p:txBody>
            <a:bodyPr wrap="none" anchor="ctr">
              <a:prstTxWarp prst="textNoShape">
                <a:avLst/>
              </a:prstTxWarp>
            </a:bodyPr>
            <a:lstStyle/>
            <a:p>
              <a:endParaRPr lang="en-US"/>
            </a:p>
          </p:txBody>
        </p:sp>
        <p:sp>
          <p:nvSpPr>
            <p:cNvPr id="75832" name="Rectangle 72"/>
            <p:cNvSpPr>
              <a:spLocks noChangeArrowheads="1"/>
            </p:cNvSpPr>
            <p:nvPr/>
          </p:nvSpPr>
          <p:spPr bwMode="auto">
            <a:xfrm>
              <a:off x="3792" y="1523"/>
              <a:ext cx="296" cy="541"/>
            </a:xfrm>
            <a:prstGeom prst="rect">
              <a:avLst/>
            </a:prstGeom>
            <a:noFill/>
            <a:ln w="9525">
              <a:noFill/>
              <a:miter lim="800000"/>
              <a:headEnd/>
              <a:tailEnd/>
            </a:ln>
          </p:spPr>
          <p:txBody>
            <a:bodyPr wrap="none">
              <a:prstTxWarp prst="textNoShape">
                <a:avLst/>
              </a:prstTxWarp>
              <a:spAutoFit/>
            </a:bodyPr>
            <a:lstStyle/>
            <a:p>
              <a:pPr algn="ctr">
                <a:lnSpc>
                  <a:spcPct val="80000"/>
                </a:lnSpc>
              </a:pPr>
              <a:r>
                <a:rPr lang="en-US" sz="1800">
                  <a:sym typeface="Symbol" charset="2"/>
                </a:rPr>
                <a:t>---</a:t>
              </a:r>
            </a:p>
            <a:p>
              <a:pPr algn="ctr">
                <a:lnSpc>
                  <a:spcPct val="80000"/>
                </a:lnSpc>
              </a:pPr>
              <a:r>
                <a:rPr lang="en-US" sz="1800">
                  <a:sym typeface="Symbol" charset="2"/>
                </a:rPr>
                <a:t>r</a:t>
              </a:r>
            </a:p>
            <a:p>
              <a:pPr algn="ctr">
                <a:lnSpc>
                  <a:spcPct val="80000"/>
                </a:lnSpc>
              </a:pPr>
              <a:r>
                <a:rPr lang="en-US" sz="1800">
                  <a:sym typeface="Symbol" charset="2"/>
                </a:rPr>
                <a:t>r</a:t>
              </a:r>
              <a:endParaRPr lang="en-US" sz="1800"/>
            </a:p>
          </p:txBody>
        </p:sp>
        <p:sp>
          <p:nvSpPr>
            <p:cNvPr id="75833" name="AutoShape 73"/>
            <p:cNvSpPr>
              <a:spLocks noChangeArrowheads="1"/>
            </p:cNvSpPr>
            <p:nvPr/>
          </p:nvSpPr>
          <p:spPr bwMode="auto">
            <a:xfrm>
              <a:off x="3792" y="2199"/>
              <a:ext cx="288" cy="480"/>
            </a:xfrm>
            <a:prstGeom prst="roundRect">
              <a:avLst>
                <a:gd name="adj" fmla="val 16667"/>
              </a:avLst>
            </a:prstGeom>
            <a:noFill/>
            <a:ln w="31750">
              <a:solidFill>
                <a:srgbClr val="FF0000"/>
              </a:solidFill>
              <a:round/>
              <a:headEnd/>
              <a:tailEnd/>
            </a:ln>
          </p:spPr>
          <p:txBody>
            <a:bodyPr wrap="none" anchor="ctr">
              <a:prstTxWarp prst="textNoShape">
                <a:avLst/>
              </a:prstTxWarp>
            </a:bodyPr>
            <a:lstStyle/>
            <a:p>
              <a:endParaRPr lang="en-US"/>
            </a:p>
          </p:txBody>
        </p:sp>
        <p:sp>
          <p:nvSpPr>
            <p:cNvPr id="75834" name="Rectangle 74"/>
            <p:cNvSpPr>
              <a:spLocks noChangeArrowheads="1"/>
            </p:cNvSpPr>
            <p:nvPr/>
          </p:nvSpPr>
          <p:spPr bwMode="auto">
            <a:xfrm>
              <a:off x="3784" y="2195"/>
              <a:ext cx="296" cy="541"/>
            </a:xfrm>
            <a:prstGeom prst="rect">
              <a:avLst/>
            </a:prstGeom>
            <a:noFill/>
            <a:ln w="9525">
              <a:noFill/>
              <a:miter lim="800000"/>
              <a:headEnd/>
              <a:tailEnd/>
            </a:ln>
          </p:spPr>
          <p:txBody>
            <a:bodyPr wrap="none">
              <a:prstTxWarp prst="textNoShape">
                <a:avLst/>
              </a:prstTxWarp>
              <a:spAutoFit/>
            </a:bodyPr>
            <a:lstStyle/>
            <a:p>
              <a:pPr algn="ctr">
                <a:lnSpc>
                  <a:spcPct val="80000"/>
                </a:lnSpc>
              </a:pPr>
              <a:r>
                <a:rPr lang="en-US" sz="1800"/>
                <a:t>r</a:t>
              </a:r>
            </a:p>
            <a:p>
              <a:pPr algn="ctr">
                <a:lnSpc>
                  <a:spcPct val="80000"/>
                </a:lnSpc>
              </a:pPr>
              <a:r>
                <a:rPr lang="en-US" sz="1800">
                  <a:sym typeface="Symbol" charset="2"/>
                </a:rPr>
                <a:t>---</a:t>
              </a:r>
              <a:endParaRPr lang="en-US" sz="1800"/>
            </a:p>
            <a:p>
              <a:pPr algn="ctr">
                <a:lnSpc>
                  <a:spcPct val="80000"/>
                </a:lnSpc>
              </a:pPr>
              <a:r>
                <a:rPr lang="en-US" sz="1800"/>
                <a:t>r</a:t>
              </a:r>
            </a:p>
          </p:txBody>
        </p:sp>
        <p:sp>
          <p:nvSpPr>
            <p:cNvPr id="75835" name="Line 75"/>
            <p:cNvSpPr>
              <a:spLocks noChangeShapeType="1"/>
            </p:cNvSpPr>
            <p:nvPr/>
          </p:nvSpPr>
          <p:spPr bwMode="auto">
            <a:xfrm>
              <a:off x="3792" y="1010"/>
              <a:ext cx="288" cy="0"/>
            </a:xfrm>
            <a:prstGeom prst="line">
              <a:avLst/>
            </a:prstGeom>
            <a:noFill/>
            <a:ln w="31750">
              <a:solidFill>
                <a:srgbClr val="FF0000"/>
              </a:solidFill>
              <a:round/>
              <a:headEnd/>
              <a:tailEnd/>
            </a:ln>
          </p:spPr>
          <p:txBody>
            <a:bodyPr wrap="none" anchor="ctr">
              <a:prstTxWarp prst="textNoShape">
                <a:avLst/>
              </a:prstTxWarp>
            </a:bodyPr>
            <a:lstStyle/>
            <a:p>
              <a:endParaRPr lang="en-US"/>
            </a:p>
          </p:txBody>
        </p:sp>
        <p:sp>
          <p:nvSpPr>
            <p:cNvPr id="75836" name="Line 76"/>
            <p:cNvSpPr>
              <a:spLocks noChangeShapeType="1"/>
            </p:cNvSpPr>
            <p:nvPr/>
          </p:nvSpPr>
          <p:spPr bwMode="auto">
            <a:xfrm flipV="1">
              <a:off x="3792" y="1177"/>
              <a:ext cx="288" cy="0"/>
            </a:xfrm>
            <a:prstGeom prst="line">
              <a:avLst/>
            </a:prstGeom>
            <a:noFill/>
            <a:ln w="31750">
              <a:solidFill>
                <a:srgbClr val="FF0000"/>
              </a:solidFill>
              <a:round/>
              <a:headEnd/>
              <a:tailEnd/>
            </a:ln>
          </p:spPr>
          <p:txBody>
            <a:bodyPr wrap="none" anchor="ctr">
              <a:prstTxWarp prst="textNoShape">
                <a:avLst/>
              </a:prstTxWarp>
            </a:bodyPr>
            <a:lstStyle/>
            <a:p>
              <a:endParaRPr lang="en-US"/>
            </a:p>
          </p:txBody>
        </p:sp>
        <p:sp>
          <p:nvSpPr>
            <p:cNvPr id="75837" name="Line 77"/>
            <p:cNvSpPr>
              <a:spLocks noChangeShapeType="1"/>
            </p:cNvSpPr>
            <p:nvPr/>
          </p:nvSpPr>
          <p:spPr bwMode="auto">
            <a:xfrm>
              <a:off x="3792" y="1706"/>
              <a:ext cx="288" cy="0"/>
            </a:xfrm>
            <a:prstGeom prst="line">
              <a:avLst/>
            </a:prstGeom>
            <a:noFill/>
            <a:ln w="31750">
              <a:solidFill>
                <a:srgbClr val="FF0000"/>
              </a:solidFill>
              <a:round/>
              <a:headEnd/>
              <a:tailEnd/>
            </a:ln>
          </p:spPr>
          <p:txBody>
            <a:bodyPr wrap="none" anchor="ctr">
              <a:prstTxWarp prst="textNoShape">
                <a:avLst/>
              </a:prstTxWarp>
            </a:bodyPr>
            <a:lstStyle/>
            <a:p>
              <a:endParaRPr lang="en-US"/>
            </a:p>
          </p:txBody>
        </p:sp>
        <p:sp>
          <p:nvSpPr>
            <p:cNvPr id="75838" name="Line 78"/>
            <p:cNvSpPr>
              <a:spLocks noChangeShapeType="1"/>
            </p:cNvSpPr>
            <p:nvPr/>
          </p:nvSpPr>
          <p:spPr bwMode="auto">
            <a:xfrm>
              <a:off x="3792" y="1863"/>
              <a:ext cx="288" cy="0"/>
            </a:xfrm>
            <a:prstGeom prst="line">
              <a:avLst/>
            </a:prstGeom>
            <a:noFill/>
            <a:ln w="31750">
              <a:solidFill>
                <a:srgbClr val="FF0000"/>
              </a:solidFill>
              <a:round/>
              <a:headEnd/>
              <a:tailEnd/>
            </a:ln>
          </p:spPr>
          <p:txBody>
            <a:bodyPr wrap="none" anchor="ctr">
              <a:prstTxWarp prst="textNoShape">
                <a:avLst/>
              </a:prstTxWarp>
            </a:bodyPr>
            <a:lstStyle/>
            <a:p>
              <a:endParaRPr lang="en-US"/>
            </a:p>
          </p:txBody>
        </p:sp>
        <p:sp>
          <p:nvSpPr>
            <p:cNvPr id="75839" name="Line 79"/>
            <p:cNvSpPr>
              <a:spLocks noChangeShapeType="1"/>
            </p:cNvSpPr>
            <p:nvPr/>
          </p:nvSpPr>
          <p:spPr bwMode="auto">
            <a:xfrm>
              <a:off x="3792" y="2363"/>
              <a:ext cx="288" cy="0"/>
            </a:xfrm>
            <a:prstGeom prst="line">
              <a:avLst/>
            </a:prstGeom>
            <a:noFill/>
            <a:ln w="31750">
              <a:solidFill>
                <a:srgbClr val="FF0000"/>
              </a:solidFill>
              <a:round/>
              <a:headEnd/>
              <a:tailEnd/>
            </a:ln>
          </p:spPr>
          <p:txBody>
            <a:bodyPr wrap="none" anchor="ctr">
              <a:prstTxWarp prst="textNoShape">
                <a:avLst/>
              </a:prstTxWarp>
            </a:bodyPr>
            <a:lstStyle/>
            <a:p>
              <a:endParaRPr lang="en-US"/>
            </a:p>
          </p:txBody>
        </p:sp>
        <p:sp>
          <p:nvSpPr>
            <p:cNvPr id="75840" name="Line 80"/>
            <p:cNvSpPr>
              <a:spLocks noChangeShapeType="1"/>
            </p:cNvSpPr>
            <p:nvPr/>
          </p:nvSpPr>
          <p:spPr bwMode="auto">
            <a:xfrm flipV="1">
              <a:off x="3792" y="2518"/>
              <a:ext cx="288" cy="0"/>
            </a:xfrm>
            <a:prstGeom prst="line">
              <a:avLst/>
            </a:prstGeom>
            <a:noFill/>
            <a:ln w="31750">
              <a:solidFill>
                <a:srgbClr val="FF0000"/>
              </a:solidFill>
              <a:round/>
              <a:headEnd/>
              <a:tailEnd/>
            </a:ln>
          </p:spPr>
          <p:txBody>
            <a:bodyPr wrap="none" anchor="ctr">
              <a:prstTxWarp prst="textNoShape">
                <a:avLst/>
              </a:prstTxWarp>
            </a:bodyPr>
            <a:lstStyle/>
            <a:p>
              <a:endParaRPr lang="en-US"/>
            </a:p>
          </p:txBody>
        </p:sp>
        <p:sp>
          <p:nvSpPr>
            <p:cNvPr id="75841" name="Line 82"/>
            <p:cNvSpPr>
              <a:spLocks noChangeShapeType="1"/>
            </p:cNvSpPr>
            <p:nvPr/>
          </p:nvSpPr>
          <p:spPr bwMode="auto">
            <a:xfrm>
              <a:off x="4080" y="944"/>
              <a:ext cx="576"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42" name="Line 83"/>
            <p:cNvSpPr>
              <a:spLocks noChangeShapeType="1"/>
            </p:cNvSpPr>
            <p:nvPr/>
          </p:nvSpPr>
          <p:spPr bwMode="auto">
            <a:xfrm>
              <a:off x="4080" y="1104"/>
              <a:ext cx="576" cy="528"/>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43" name="Line 84"/>
            <p:cNvSpPr>
              <a:spLocks noChangeShapeType="1"/>
            </p:cNvSpPr>
            <p:nvPr/>
          </p:nvSpPr>
          <p:spPr bwMode="auto">
            <a:xfrm>
              <a:off x="4080" y="1238"/>
              <a:ext cx="576" cy="1104"/>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44" name="Line 86"/>
            <p:cNvSpPr>
              <a:spLocks noChangeShapeType="1"/>
            </p:cNvSpPr>
            <p:nvPr/>
          </p:nvSpPr>
          <p:spPr bwMode="auto">
            <a:xfrm>
              <a:off x="4080" y="1776"/>
              <a:ext cx="576"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45" name="Line 89"/>
            <p:cNvSpPr>
              <a:spLocks noChangeShapeType="1"/>
            </p:cNvSpPr>
            <p:nvPr/>
          </p:nvSpPr>
          <p:spPr bwMode="auto">
            <a:xfrm>
              <a:off x="4080" y="2592"/>
              <a:ext cx="576"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46" name="Line 90"/>
            <p:cNvSpPr>
              <a:spLocks noChangeShapeType="1"/>
            </p:cNvSpPr>
            <p:nvPr/>
          </p:nvSpPr>
          <p:spPr bwMode="auto">
            <a:xfrm flipV="1">
              <a:off x="4080" y="1200"/>
              <a:ext cx="576" cy="1104"/>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47" name="Line 91"/>
            <p:cNvSpPr>
              <a:spLocks noChangeShapeType="1"/>
            </p:cNvSpPr>
            <p:nvPr/>
          </p:nvSpPr>
          <p:spPr bwMode="auto">
            <a:xfrm>
              <a:off x="4080" y="1940"/>
              <a:ext cx="576" cy="528"/>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5848" name="AutoShape 94"/>
            <p:cNvSpPr>
              <a:spLocks noChangeArrowheads="1"/>
            </p:cNvSpPr>
            <p:nvPr/>
          </p:nvSpPr>
          <p:spPr bwMode="auto">
            <a:xfrm>
              <a:off x="1488" y="1536"/>
              <a:ext cx="288" cy="480"/>
            </a:xfrm>
            <a:prstGeom prst="roundRect">
              <a:avLst>
                <a:gd name="adj" fmla="val 16667"/>
              </a:avLst>
            </a:prstGeom>
            <a:noFill/>
            <a:ln w="31750">
              <a:solidFill>
                <a:srgbClr val="1320EE"/>
              </a:solidFill>
              <a:round/>
              <a:headEnd/>
              <a:tailEnd/>
            </a:ln>
          </p:spPr>
          <p:txBody>
            <a:bodyPr wrap="none" anchor="ctr">
              <a:prstTxWarp prst="textNoShape">
                <a:avLst/>
              </a:prstTxWarp>
            </a:bodyPr>
            <a:lstStyle/>
            <a:p>
              <a:endParaRPr lang="en-US"/>
            </a:p>
          </p:txBody>
        </p:sp>
        <p:sp>
          <p:nvSpPr>
            <p:cNvPr id="75849" name="AutoShape 95"/>
            <p:cNvSpPr>
              <a:spLocks noChangeArrowheads="1"/>
            </p:cNvSpPr>
            <p:nvPr/>
          </p:nvSpPr>
          <p:spPr bwMode="auto">
            <a:xfrm>
              <a:off x="3792" y="864"/>
              <a:ext cx="288" cy="480"/>
            </a:xfrm>
            <a:prstGeom prst="roundRect">
              <a:avLst>
                <a:gd name="adj" fmla="val 16667"/>
              </a:avLst>
            </a:prstGeom>
            <a:noFill/>
            <a:ln w="31750">
              <a:solidFill>
                <a:srgbClr val="FF0000"/>
              </a:solidFill>
              <a:round/>
              <a:headEnd/>
              <a:tailEnd/>
            </a:ln>
          </p:spPr>
          <p:txBody>
            <a:bodyPr wrap="none" anchor="ctr">
              <a:prstTxWarp prst="textNoShape">
                <a:avLst/>
              </a:prstTxWarp>
            </a:bodyPr>
            <a:lstStyle/>
            <a:p>
              <a:endParaRPr lang="en-US"/>
            </a:p>
          </p:txBody>
        </p:sp>
        <p:sp>
          <p:nvSpPr>
            <p:cNvPr id="75850" name="Line 96"/>
            <p:cNvSpPr>
              <a:spLocks noChangeShapeType="1"/>
            </p:cNvSpPr>
            <p:nvPr/>
          </p:nvSpPr>
          <p:spPr bwMode="auto">
            <a:xfrm flipH="1">
              <a:off x="864" y="1296"/>
              <a:ext cx="624" cy="1008"/>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5100">
                                            <p:txEl>
                                              <p:pRg st="0" end="0"/>
                                            </p:txEl>
                                          </p:spTgt>
                                        </p:tgtEl>
                                        <p:attrNameLst>
                                          <p:attrName>style.visibility</p:attrName>
                                        </p:attrNameLst>
                                      </p:cBhvr>
                                      <p:to>
                                        <p:strVal val="visible"/>
                                      </p:to>
                                    </p:set>
                                    <p:anim calcmode="lin" valueType="num">
                                      <p:cBhvr additive="base">
                                        <p:cTn id="7" dur="500" fill="hold"/>
                                        <p:tgtEl>
                                          <p:spTgt spid="34510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5100">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5100">
                                            <p:txEl>
                                              <p:pRg st="1" end="1"/>
                                            </p:txEl>
                                          </p:spTgt>
                                        </p:tgtEl>
                                        <p:attrNameLst>
                                          <p:attrName>style.visibility</p:attrName>
                                        </p:attrNameLst>
                                      </p:cBhvr>
                                      <p:to>
                                        <p:strVal val="visible"/>
                                      </p:to>
                                    </p:set>
                                    <p:anim calcmode="lin" valueType="num">
                                      <p:cBhvr additive="base">
                                        <p:cTn id="13" dur="500" fill="hold"/>
                                        <p:tgtEl>
                                          <p:spTgt spid="34510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5100">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0"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EDBC0315-9421-454B-B6E0-68D326A4C3B3}" type="slidenum">
              <a:rPr lang="en-US" smtClean="0">
                <a:latin typeface="Times New Roman" charset="0"/>
              </a:rPr>
              <a:pPr/>
              <a:t>37</a:t>
            </a:fld>
            <a:endParaRPr lang="en-US" smtClean="0">
              <a:latin typeface="Times New Roman" charset="0"/>
            </a:endParaRPr>
          </a:p>
        </p:txBody>
      </p:sp>
      <p:sp>
        <p:nvSpPr>
          <p:cNvPr id="76803" name="Rectangle 2"/>
          <p:cNvSpPr>
            <a:spLocks noGrp="1" noChangeArrowheads="1"/>
          </p:cNvSpPr>
          <p:nvPr>
            <p:ph type="title"/>
          </p:nvPr>
        </p:nvSpPr>
        <p:spPr>
          <a:xfrm>
            <a:off x="685800" y="457200"/>
            <a:ext cx="7772400" cy="1143000"/>
          </a:xfrm>
        </p:spPr>
        <p:txBody>
          <a:bodyPr/>
          <a:lstStyle/>
          <a:p>
            <a:pPr eaLnBrk="1" hangingPunct="1"/>
            <a:r>
              <a:rPr lang="en-US" dirty="0"/>
              <a:t>Confused Deputy</a:t>
            </a:r>
          </a:p>
        </p:txBody>
      </p:sp>
      <p:sp>
        <p:nvSpPr>
          <p:cNvPr id="209923" name="Rectangle 3"/>
          <p:cNvSpPr>
            <a:spLocks noGrp="1" noChangeArrowheads="1"/>
          </p:cNvSpPr>
          <p:nvPr>
            <p:ph type="body" idx="1"/>
          </p:nvPr>
        </p:nvSpPr>
        <p:spPr>
          <a:xfrm>
            <a:off x="685800" y="1600200"/>
            <a:ext cx="3810000" cy="4495800"/>
          </a:xfrm>
        </p:spPr>
        <p:txBody>
          <a:bodyPr/>
          <a:lstStyle/>
          <a:p>
            <a:pPr eaLnBrk="1" hangingPunct="1">
              <a:lnSpc>
                <a:spcPct val="85000"/>
              </a:lnSpc>
              <a:spcAft>
                <a:spcPts val="600"/>
              </a:spcAft>
            </a:pPr>
            <a:r>
              <a:rPr lang="en-US" sz="2800" dirty="0"/>
              <a:t>Two resources</a:t>
            </a:r>
          </a:p>
          <a:p>
            <a:pPr lvl="1" eaLnBrk="1" hangingPunct="1">
              <a:lnSpc>
                <a:spcPct val="85000"/>
              </a:lnSpc>
              <a:spcAft>
                <a:spcPts val="600"/>
              </a:spcAft>
            </a:pPr>
            <a:r>
              <a:rPr lang="en-US" sz="2400" dirty="0"/>
              <a:t>Compiler and </a:t>
            </a:r>
            <a:r>
              <a:rPr lang="en-US" sz="2400" dirty="0">
                <a:latin typeface="Times-Roman" charset="0"/>
              </a:rPr>
              <a:t>BILL</a:t>
            </a:r>
            <a:r>
              <a:rPr lang="en-US" sz="2400" dirty="0"/>
              <a:t> file (billing info)</a:t>
            </a:r>
          </a:p>
          <a:p>
            <a:pPr eaLnBrk="1" hangingPunct="1">
              <a:lnSpc>
                <a:spcPct val="85000"/>
              </a:lnSpc>
              <a:spcAft>
                <a:spcPts val="600"/>
              </a:spcAft>
            </a:pPr>
            <a:r>
              <a:rPr lang="en-US" sz="2800" dirty="0"/>
              <a:t>Compiler can write file </a:t>
            </a:r>
            <a:r>
              <a:rPr lang="en-US" sz="2800" dirty="0">
                <a:latin typeface="Times-Roman" charset="0"/>
              </a:rPr>
              <a:t>BILL</a:t>
            </a:r>
            <a:endParaRPr lang="en-US" sz="2800" dirty="0"/>
          </a:p>
          <a:p>
            <a:pPr eaLnBrk="1" hangingPunct="1">
              <a:lnSpc>
                <a:spcPct val="85000"/>
              </a:lnSpc>
              <a:spcAft>
                <a:spcPts val="600"/>
              </a:spcAft>
            </a:pPr>
            <a:r>
              <a:rPr lang="en-US" sz="2800" dirty="0"/>
              <a:t>Alice can invoke compiler with a debug filename</a:t>
            </a:r>
          </a:p>
          <a:p>
            <a:pPr eaLnBrk="1" hangingPunct="1">
              <a:lnSpc>
                <a:spcPct val="85000"/>
              </a:lnSpc>
              <a:spcAft>
                <a:spcPts val="600"/>
              </a:spcAft>
            </a:pPr>
            <a:r>
              <a:rPr lang="en-US" sz="2800" dirty="0"/>
              <a:t>Alice not allowed to write to </a:t>
            </a:r>
            <a:r>
              <a:rPr lang="en-US" sz="2800" dirty="0">
                <a:latin typeface="Times-Roman" charset="0"/>
              </a:rPr>
              <a:t>BILL</a:t>
            </a:r>
            <a:endParaRPr lang="en-US" sz="2800" dirty="0"/>
          </a:p>
        </p:txBody>
      </p:sp>
      <p:sp>
        <p:nvSpPr>
          <p:cNvPr id="209925" name="Rectangle 5"/>
          <p:cNvSpPr>
            <a:spLocks noChangeArrowheads="1"/>
          </p:cNvSpPr>
          <p:nvPr/>
        </p:nvSpPr>
        <p:spPr bwMode="auto">
          <a:xfrm>
            <a:off x="4648200" y="1600200"/>
            <a:ext cx="4267200" cy="762000"/>
          </a:xfrm>
          <a:prstGeom prst="rect">
            <a:avLst/>
          </a:prstGeom>
          <a:noFill/>
          <a:ln w="9525">
            <a:noFill/>
            <a:miter lim="800000"/>
            <a:headEnd/>
            <a:tailEnd/>
          </a:ln>
        </p:spPr>
        <p:txBody>
          <a:bodyPr>
            <a:prstTxWarp prst="textNoShape">
              <a:avLst/>
            </a:prstTxWarp>
          </a:bodyPr>
          <a:lstStyle/>
          <a:p>
            <a:pPr marL="342900" indent="-342900">
              <a:lnSpc>
                <a:spcPct val="90000"/>
              </a:lnSpc>
              <a:spcBef>
                <a:spcPct val="20000"/>
              </a:spcBef>
              <a:buClr>
                <a:schemeClr val="accent2"/>
              </a:buClr>
              <a:buSzPct val="75000"/>
              <a:buFont typeface="Wingdings" charset="2"/>
              <a:buChar char="q"/>
            </a:pPr>
            <a:r>
              <a:rPr lang="en-US" sz="2800"/>
              <a:t>Access control matrix </a:t>
            </a:r>
          </a:p>
        </p:txBody>
      </p:sp>
      <p:graphicFrame>
        <p:nvGraphicFramePr>
          <p:cNvPr id="209926" name="Group 6"/>
          <p:cNvGraphicFramePr>
            <a:graphicFrameLocks noGrp="1"/>
          </p:cNvGraphicFramePr>
          <p:nvPr/>
        </p:nvGraphicFramePr>
        <p:xfrm>
          <a:off x="6096000" y="2819400"/>
          <a:ext cx="2530475" cy="1600200"/>
        </p:xfrm>
        <a:graphic>
          <a:graphicData uri="http://schemas.openxmlformats.org/drawingml/2006/table">
            <a:tbl>
              <a:tblPr/>
              <a:tblGrid>
                <a:gridCol w="1265238"/>
                <a:gridCol w="1265237"/>
              </a:tblGrid>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sym typeface="Symbol" charset="2"/>
                        </a:rPr>
                        <a:t>---</a:t>
                      </a:r>
                      <a:endParaRPr kumimoji="0" lang="en-US" sz="2800" b="0" i="0" u="none" strike="noStrike" cap="none" normalizeH="0" baseline="0">
                        <a:ln>
                          <a:noFill/>
                        </a:ln>
                        <a:solidFill>
                          <a:schemeClr val="tx1"/>
                        </a:solidFill>
                        <a:effectLst/>
                        <a:latin typeface="Comic Sans MS"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rx</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800" b="0" i="0" u="none" strike="noStrike" cap="none" normalizeH="0" baseline="0">
                          <a:ln>
                            <a:noFill/>
                          </a:ln>
                          <a:solidFill>
                            <a:schemeClr val="tx1"/>
                          </a:solidFill>
                          <a:effectLst/>
                          <a:latin typeface="Comic Sans MS" charset="0"/>
                        </a:rPr>
                        <a:t>rw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9937" name="Rectangle 17"/>
          <p:cNvSpPr>
            <a:spLocks noChangeArrowheads="1"/>
          </p:cNvSpPr>
          <p:nvPr/>
        </p:nvSpPr>
        <p:spPr bwMode="auto">
          <a:xfrm>
            <a:off x="6019800" y="2286000"/>
            <a:ext cx="1409700" cy="517525"/>
          </a:xfrm>
          <a:prstGeom prst="rect">
            <a:avLst/>
          </a:prstGeom>
          <a:noFill/>
          <a:ln w="9525">
            <a:noFill/>
            <a:miter lim="800000"/>
            <a:headEnd/>
            <a:tailEnd/>
          </a:ln>
        </p:spPr>
        <p:txBody>
          <a:bodyPr wrap="none">
            <a:prstTxWarp prst="textNoShape">
              <a:avLst/>
            </a:prstTxWarp>
            <a:spAutoFit/>
          </a:bodyPr>
          <a:lstStyle/>
          <a:p>
            <a:r>
              <a:rPr lang="en-US"/>
              <a:t>Compiler</a:t>
            </a:r>
          </a:p>
        </p:txBody>
      </p:sp>
      <p:sp>
        <p:nvSpPr>
          <p:cNvPr id="209938" name="Rectangle 18"/>
          <p:cNvSpPr>
            <a:spLocks noChangeArrowheads="1"/>
          </p:cNvSpPr>
          <p:nvPr/>
        </p:nvSpPr>
        <p:spPr bwMode="auto">
          <a:xfrm>
            <a:off x="7596188" y="2286000"/>
            <a:ext cx="811212" cy="457200"/>
          </a:xfrm>
          <a:prstGeom prst="rect">
            <a:avLst/>
          </a:prstGeom>
          <a:noFill/>
          <a:ln w="9525">
            <a:noFill/>
            <a:miter lim="800000"/>
            <a:headEnd/>
            <a:tailEnd/>
          </a:ln>
        </p:spPr>
        <p:txBody>
          <a:bodyPr wrap="none">
            <a:prstTxWarp prst="textNoShape">
              <a:avLst/>
            </a:prstTxWarp>
            <a:spAutoFit/>
          </a:bodyPr>
          <a:lstStyle/>
          <a:p>
            <a:pPr algn="ctr"/>
            <a:r>
              <a:rPr lang="en-US" dirty="0">
                <a:latin typeface="Times-Roman" charset="0"/>
              </a:rPr>
              <a:t>BILL</a:t>
            </a:r>
            <a:endParaRPr lang="en-US" dirty="0"/>
          </a:p>
        </p:txBody>
      </p:sp>
      <p:sp>
        <p:nvSpPr>
          <p:cNvPr id="209939" name="Rectangle 19"/>
          <p:cNvSpPr>
            <a:spLocks noChangeArrowheads="1"/>
          </p:cNvSpPr>
          <p:nvPr/>
        </p:nvSpPr>
        <p:spPr bwMode="auto">
          <a:xfrm>
            <a:off x="5105400" y="2987675"/>
            <a:ext cx="900113" cy="517525"/>
          </a:xfrm>
          <a:prstGeom prst="rect">
            <a:avLst/>
          </a:prstGeom>
          <a:noFill/>
          <a:ln w="9525">
            <a:noFill/>
            <a:miter lim="800000"/>
            <a:headEnd/>
            <a:tailEnd/>
          </a:ln>
        </p:spPr>
        <p:txBody>
          <a:bodyPr wrap="none">
            <a:prstTxWarp prst="textNoShape">
              <a:avLst/>
            </a:prstTxWarp>
            <a:spAutoFit/>
          </a:bodyPr>
          <a:lstStyle/>
          <a:p>
            <a:r>
              <a:rPr lang="en-US"/>
              <a:t>Alice</a:t>
            </a:r>
          </a:p>
        </p:txBody>
      </p:sp>
      <p:sp>
        <p:nvSpPr>
          <p:cNvPr id="209940" name="Rectangle 20"/>
          <p:cNvSpPr>
            <a:spLocks noChangeArrowheads="1"/>
          </p:cNvSpPr>
          <p:nvPr/>
        </p:nvSpPr>
        <p:spPr bwMode="auto">
          <a:xfrm>
            <a:off x="4572000" y="3749675"/>
            <a:ext cx="1409700" cy="517525"/>
          </a:xfrm>
          <a:prstGeom prst="rect">
            <a:avLst/>
          </a:prstGeom>
          <a:noFill/>
          <a:ln w="9525">
            <a:noFill/>
            <a:miter lim="800000"/>
            <a:headEnd/>
            <a:tailEnd/>
          </a:ln>
        </p:spPr>
        <p:txBody>
          <a:bodyPr wrap="none">
            <a:prstTxWarp prst="textNoShape">
              <a:avLst/>
            </a:prstTxWarp>
            <a:spAutoFit/>
          </a:bodyPr>
          <a:lstStyle/>
          <a:p>
            <a:r>
              <a:rPr lang="en-US"/>
              <a:t>Compiler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09923">
                                            <p:txEl>
                                              <p:pRg st="0" end="0"/>
                                            </p:txEl>
                                          </p:spTgt>
                                        </p:tgtEl>
                                        <p:attrNameLst>
                                          <p:attrName>style.visibility</p:attrName>
                                        </p:attrNameLst>
                                      </p:cBhvr>
                                      <p:to>
                                        <p:strVal val="visible"/>
                                      </p:to>
                                    </p:set>
                                    <p:animEffect transition="in" filter="box(out)">
                                      <p:cBhvr>
                                        <p:cTn id="7" dur="500"/>
                                        <p:tgtEl>
                                          <p:spTgt spid="20992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par>
                                <p:cTn id="8" presetID="4" presetClass="entr" presetSubtype="32" fill="hold" grpId="0" nodeType="withEffect">
                                  <p:stCondLst>
                                    <p:cond delay="0"/>
                                  </p:stCondLst>
                                  <p:childTnLst>
                                    <p:set>
                                      <p:cBhvr>
                                        <p:cTn id="9" dur="1" fill="hold">
                                          <p:stCondLst>
                                            <p:cond delay="0"/>
                                          </p:stCondLst>
                                        </p:cTn>
                                        <p:tgtEl>
                                          <p:spTgt spid="209923">
                                            <p:txEl>
                                              <p:pRg st="1" end="1"/>
                                            </p:txEl>
                                          </p:spTgt>
                                        </p:tgtEl>
                                        <p:attrNameLst>
                                          <p:attrName>style.visibility</p:attrName>
                                        </p:attrNameLst>
                                      </p:cBhvr>
                                      <p:to>
                                        <p:strVal val="visible"/>
                                      </p:to>
                                    </p:set>
                                    <p:animEffect transition="in" filter="box(out)">
                                      <p:cBhvr>
                                        <p:cTn id="10" dur="500"/>
                                        <p:tgtEl>
                                          <p:spTgt spid="209923">
                                            <p:txEl>
                                              <p:pRg st="1" end="1"/>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Camera"/>
                                        </p:tgtEl>
                                      </p:cMediaNode>
                                    </p:audio>
                                  </p:subTnLst>
                                </p:cTn>
                              </p:par>
                            </p:childTnLst>
                          </p:cTn>
                        </p:par>
                      </p:childTnLst>
                    </p:cTn>
                  </p:par>
                  <p:par>
                    <p:cTn id="11" fill="hold">
                      <p:stCondLst>
                        <p:cond delay="indefinite"/>
                      </p:stCondLst>
                      <p:childTnLst>
                        <p:par>
                          <p:cTn id="12" fill="hold">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209923">
                                            <p:txEl>
                                              <p:pRg st="2" end="2"/>
                                            </p:txEl>
                                          </p:spTgt>
                                        </p:tgtEl>
                                        <p:attrNameLst>
                                          <p:attrName>style.visibility</p:attrName>
                                        </p:attrNameLst>
                                      </p:cBhvr>
                                      <p:to>
                                        <p:strVal val="visible"/>
                                      </p:to>
                                    </p:set>
                                    <p:animEffect transition="in" filter="box(out)">
                                      <p:cBhvr>
                                        <p:cTn id="15" dur="500"/>
                                        <p:tgtEl>
                                          <p:spTgt spid="209923">
                                            <p:txEl>
                                              <p:pRg st="2" end="2"/>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
                                        </p:tgtEl>
                                      </p:cMediaNode>
                                    </p:audio>
                                  </p:subTnLst>
                                </p:cTn>
                              </p:par>
                            </p:childTnLst>
                          </p:cTn>
                        </p:par>
                      </p:childTnLst>
                    </p:cTn>
                  </p:par>
                  <p:par>
                    <p:cTn id="16" fill="hold">
                      <p:stCondLst>
                        <p:cond delay="indefinite"/>
                      </p:stCondLst>
                      <p:childTnLst>
                        <p:par>
                          <p:cTn id="17" fill="hold">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209923">
                                            <p:txEl>
                                              <p:pRg st="3" end="3"/>
                                            </p:txEl>
                                          </p:spTgt>
                                        </p:tgtEl>
                                        <p:attrNameLst>
                                          <p:attrName>style.visibility</p:attrName>
                                        </p:attrNameLst>
                                      </p:cBhvr>
                                      <p:to>
                                        <p:strVal val="visible"/>
                                      </p:to>
                                    </p:set>
                                    <p:animEffect transition="in" filter="box(out)">
                                      <p:cBhvr>
                                        <p:cTn id="20" dur="500"/>
                                        <p:tgtEl>
                                          <p:spTgt spid="209923">
                                            <p:txEl>
                                              <p:pRg st="3" end="3"/>
                                            </p:txEl>
                                          </p:spTgt>
                                        </p:tgtEl>
                                      </p:cBhvr>
                                    </p:animEffect>
                                  </p:childTnLst>
                                  <p:subTnLst>
                                    <p:audio>
                                      <p:cMediaNode>
                                        <p:cTn display="0" masterRel="sameClick">
                                          <p:stCondLst>
                                            <p:cond evt="begin" delay="0">
                                              <p:tn val="18"/>
                                            </p:cond>
                                          </p:stCondLst>
                                          <p:endCondLst>
                                            <p:cond evt="onStopAudio" delay="0">
                                              <p:tgtEl>
                                                <p:sldTgt/>
                                              </p:tgtEl>
                                            </p:cond>
                                          </p:endCondLst>
                                        </p:cTn>
                                        <p:tgtEl>
                                          <p:sndTgt r:embed="rId2" name="Camera"/>
                                        </p:tgtEl>
                                      </p:cMediaNode>
                                    </p:audio>
                                  </p:subTnLst>
                                </p:cTn>
                              </p:par>
                            </p:childTnLst>
                          </p:cTn>
                        </p:par>
                      </p:childTnLst>
                    </p:cTn>
                  </p:par>
                  <p:par>
                    <p:cTn id="21" fill="hold">
                      <p:stCondLst>
                        <p:cond delay="indefinite"/>
                      </p:stCondLst>
                      <p:childTnLst>
                        <p:par>
                          <p:cTn id="22" fill="hold">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209923">
                                            <p:txEl>
                                              <p:pRg st="4" end="4"/>
                                            </p:txEl>
                                          </p:spTgt>
                                        </p:tgtEl>
                                        <p:attrNameLst>
                                          <p:attrName>style.visibility</p:attrName>
                                        </p:attrNameLst>
                                      </p:cBhvr>
                                      <p:to>
                                        <p:strVal val="visible"/>
                                      </p:to>
                                    </p:set>
                                    <p:animEffect transition="in" filter="box(out)">
                                      <p:cBhvr>
                                        <p:cTn id="25" dur="500"/>
                                        <p:tgtEl>
                                          <p:spTgt spid="209923">
                                            <p:txEl>
                                              <p:pRg st="4" end="4"/>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2" name="Camera"/>
                                        </p:tgtEl>
                                      </p:cMediaNode>
                                    </p:audio>
                                  </p:sub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209925">
                                            <p:txEl>
                                              <p:pRg st="0" end="0"/>
                                            </p:txEl>
                                          </p:spTgt>
                                        </p:tgtEl>
                                        <p:attrNameLst>
                                          <p:attrName>style.visibility</p:attrName>
                                        </p:attrNameLst>
                                      </p:cBhvr>
                                      <p:to>
                                        <p:strVal val="visible"/>
                                      </p:to>
                                    </p:set>
                                    <p:animEffect transition="in" filter="box(in)">
                                      <p:cBhvr>
                                        <p:cTn id="30" dur="500"/>
                                        <p:tgtEl>
                                          <p:spTgt spid="209925">
                                            <p:txEl>
                                              <p:pRg st="0" end="0"/>
                                            </p:txEl>
                                          </p:spTgt>
                                        </p:tgtEl>
                                      </p:cBhvr>
                                    </p:animEffect>
                                  </p:childTnLst>
                                  <p:subTnLst>
                                    <p:audio>
                                      <p:cMediaNode>
                                        <p:cTn display="0" masterRel="sameClick">
                                          <p:stCondLst>
                                            <p:cond evt="begin" delay="0">
                                              <p:tn val="28"/>
                                            </p:cond>
                                          </p:stCondLst>
                                          <p:endCondLst>
                                            <p:cond evt="onStopAudio" delay="0">
                                              <p:tgtEl>
                                                <p:sldTgt/>
                                              </p:tgtEl>
                                            </p:cond>
                                          </p:endCondLst>
                                        </p:cTn>
                                        <p:tgtEl>
                                          <p:sndTgt r:embed="rId3" name="Whoosh"/>
                                        </p:tgtEl>
                                      </p:cMediaNode>
                                    </p:audio>
                                  </p:subTnLst>
                                </p:cTn>
                              </p:par>
                            </p:childTnLst>
                          </p:cTn>
                        </p:par>
                        <p:par>
                          <p:cTn id="31" fill="hold">
                            <p:stCondLst>
                              <p:cond delay="500"/>
                            </p:stCondLst>
                            <p:childTnLst>
                              <p:par>
                                <p:cTn id="32" presetID="1" presetClass="entr" presetSubtype="0" fill="hold" nodeType="afterEffect">
                                  <p:stCondLst>
                                    <p:cond delay="0"/>
                                  </p:stCondLst>
                                  <p:childTnLst>
                                    <p:set>
                                      <p:cBhvr>
                                        <p:cTn id="33" dur="1" fill="hold">
                                          <p:stCondLst>
                                            <p:cond delay="499"/>
                                          </p:stCondLst>
                                        </p:cTn>
                                        <p:tgtEl>
                                          <p:spTgt spid="209926"/>
                                        </p:tgtEl>
                                        <p:attrNameLst>
                                          <p:attrName>style.visibility</p:attrName>
                                        </p:attrNameLst>
                                      </p:cBhvr>
                                      <p:to>
                                        <p:strVal val="visible"/>
                                      </p:to>
                                    </p:set>
                                  </p:childTnLst>
                                </p:cTn>
                              </p:par>
                            </p:childTnLst>
                          </p:cTn>
                        </p:par>
                        <p:par>
                          <p:cTn id="34" fill="hold">
                            <p:stCondLst>
                              <p:cond delay="1000"/>
                            </p:stCondLst>
                            <p:childTnLst>
                              <p:par>
                                <p:cTn id="35" presetID="1" presetClass="entr" presetSubtype="0" fill="hold" grpId="0" nodeType="afterEffect">
                                  <p:stCondLst>
                                    <p:cond delay="0"/>
                                  </p:stCondLst>
                                  <p:childTnLst>
                                    <p:set>
                                      <p:cBhvr>
                                        <p:cTn id="36" dur="1" fill="hold">
                                          <p:stCondLst>
                                            <p:cond delay="499"/>
                                          </p:stCondLst>
                                        </p:cTn>
                                        <p:tgtEl>
                                          <p:spTgt spid="209937">
                                            <p:txEl>
                                              <p:pRg st="0" end="0"/>
                                            </p:txEl>
                                          </p:spTgt>
                                        </p:tgtEl>
                                        <p:attrNameLst>
                                          <p:attrName>style.visibility</p:attrName>
                                        </p:attrNameLst>
                                      </p:cBhvr>
                                      <p:to>
                                        <p:strVal val="visible"/>
                                      </p:to>
                                    </p:set>
                                  </p:childTnLst>
                                </p:cTn>
                              </p:par>
                            </p:childTnLst>
                          </p:cTn>
                        </p:par>
                        <p:par>
                          <p:cTn id="37" fill="hold">
                            <p:stCondLst>
                              <p:cond delay="1500"/>
                            </p:stCondLst>
                            <p:childTnLst>
                              <p:par>
                                <p:cTn id="38" presetID="1" presetClass="entr" presetSubtype="0" fill="hold" grpId="0" nodeType="afterEffect">
                                  <p:stCondLst>
                                    <p:cond delay="0"/>
                                  </p:stCondLst>
                                  <p:childTnLst>
                                    <p:set>
                                      <p:cBhvr>
                                        <p:cTn id="39" dur="1" fill="hold">
                                          <p:stCondLst>
                                            <p:cond delay="499"/>
                                          </p:stCondLst>
                                        </p:cTn>
                                        <p:tgtEl>
                                          <p:spTgt spid="209938">
                                            <p:txEl>
                                              <p:pRg st="0" end="0"/>
                                            </p:txEl>
                                          </p:spTgt>
                                        </p:tgtEl>
                                        <p:attrNameLst>
                                          <p:attrName>style.visibility</p:attrName>
                                        </p:attrNameLst>
                                      </p:cBhvr>
                                      <p:to>
                                        <p:strVal val="visible"/>
                                      </p:to>
                                    </p:set>
                                  </p:childTnLst>
                                </p:cTn>
                              </p:par>
                            </p:childTnLst>
                          </p:cTn>
                        </p:par>
                        <p:par>
                          <p:cTn id="40" fill="hold">
                            <p:stCondLst>
                              <p:cond delay="2000"/>
                            </p:stCondLst>
                            <p:childTnLst>
                              <p:par>
                                <p:cTn id="41" presetID="1" presetClass="entr" presetSubtype="0" fill="hold" grpId="0" nodeType="afterEffect">
                                  <p:stCondLst>
                                    <p:cond delay="0"/>
                                  </p:stCondLst>
                                  <p:childTnLst>
                                    <p:set>
                                      <p:cBhvr>
                                        <p:cTn id="42" dur="1" fill="hold">
                                          <p:stCondLst>
                                            <p:cond delay="499"/>
                                          </p:stCondLst>
                                        </p:cTn>
                                        <p:tgtEl>
                                          <p:spTgt spid="209939">
                                            <p:txEl>
                                              <p:pRg st="0" end="0"/>
                                            </p:txEl>
                                          </p:spTgt>
                                        </p:tgtEl>
                                        <p:attrNameLst>
                                          <p:attrName>style.visibility</p:attrName>
                                        </p:attrNameLst>
                                      </p:cBhvr>
                                      <p:to>
                                        <p:strVal val="visible"/>
                                      </p:to>
                                    </p:set>
                                  </p:childTnLst>
                                </p:cTn>
                              </p:par>
                            </p:childTnLst>
                          </p:cTn>
                        </p:par>
                        <p:par>
                          <p:cTn id="43" fill="hold">
                            <p:stCondLst>
                              <p:cond delay="2500"/>
                            </p:stCondLst>
                            <p:childTnLst>
                              <p:par>
                                <p:cTn id="44" presetID="1" presetClass="entr" presetSubtype="0" fill="hold" grpId="0" nodeType="afterEffect">
                                  <p:stCondLst>
                                    <p:cond delay="0"/>
                                  </p:stCondLst>
                                  <p:childTnLst>
                                    <p:set>
                                      <p:cBhvr>
                                        <p:cTn id="45" dur="1" fill="hold">
                                          <p:stCondLst>
                                            <p:cond delay="499"/>
                                          </p:stCondLst>
                                        </p:cTn>
                                        <p:tgtEl>
                                          <p:spTgt spid="20994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build="p" autoUpdateAnimBg="0"/>
      <p:bldP spid="209925" grpId="0" build="p" autoUpdateAnimBg="0"/>
      <p:bldP spid="209937" grpId="0" build="p" autoUpdateAnimBg="0" advAuto="0"/>
      <p:bldP spid="209938" grpId="0" build="p" autoUpdateAnimBg="0" advAuto="0"/>
      <p:bldP spid="209939" grpId="0" build="p" autoUpdateAnimBg="0" advAuto="0"/>
      <p:bldP spid="209940" grpId="0" build="p" autoUpdateAnimBg="0" advAuto="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A14EE1EB-C330-364E-AE47-33D36BC0A569}" type="slidenum">
              <a:rPr lang="en-US" smtClean="0">
                <a:latin typeface="Times New Roman" charset="0"/>
              </a:rPr>
              <a:pPr/>
              <a:t>38</a:t>
            </a:fld>
            <a:endParaRPr lang="en-US" smtClean="0">
              <a:latin typeface="Times New Roman" charset="0"/>
            </a:endParaRPr>
          </a:p>
        </p:txBody>
      </p:sp>
      <p:sp>
        <p:nvSpPr>
          <p:cNvPr id="77827" name="Rectangle 2"/>
          <p:cNvSpPr>
            <a:spLocks noGrp="1" noChangeArrowheads="1"/>
          </p:cNvSpPr>
          <p:nvPr>
            <p:ph type="title"/>
          </p:nvPr>
        </p:nvSpPr>
        <p:spPr>
          <a:xfrm>
            <a:off x="685800" y="457200"/>
            <a:ext cx="7772400" cy="1143000"/>
          </a:xfrm>
        </p:spPr>
        <p:txBody>
          <a:bodyPr/>
          <a:lstStyle/>
          <a:p>
            <a:pPr eaLnBrk="1" hangingPunct="1"/>
            <a:r>
              <a:rPr lang="en-US"/>
              <a:t>ACL’s and Confused Deputy</a:t>
            </a:r>
          </a:p>
        </p:txBody>
      </p:sp>
      <p:sp>
        <p:nvSpPr>
          <p:cNvPr id="210947" name="Rectangle 3"/>
          <p:cNvSpPr>
            <a:spLocks noGrp="1" noChangeArrowheads="1"/>
          </p:cNvSpPr>
          <p:nvPr>
            <p:ph type="body" idx="1"/>
          </p:nvPr>
        </p:nvSpPr>
        <p:spPr>
          <a:xfrm>
            <a:off x="685800" y="4267200"/>
            <a:ext cx="8077200" cy="1828800"/>
          </a:xfrm>
        </p:spPr>
        <p:txBody>
          <a:bodyPr/>
          <a:lstStyle/>
          <a:p>
            <a:pPr eaLnBrk="1" hangingPunct="1">
              <a:lnSpc>
                <a:spcPct val="80000"/>
              </a:lnSpc>
              <a:spcAft>
                <a:spcPts val="600"/>
              </a:spcAft>
            </a:pPr>
            <a:r>
              <a:rPr lang="en-US" sz="2800" dirty="0"/>
              <a:t>Compiler is </a:t>
            </a:r>
            <a:r>
              <a:rPr lang="en-US" sz="2800" b="1" dirty="0">
                <a:solidFill>
                  <a:schemeClr val="accent2"/>
                </a:solidFill>
              </a:rPr>
              <a:t>deputy</a:t>
            </a:r>
            <a:r>
              <a:rPr lang="en-US" sz="2800" dirty="0"/>
              <a:t> acting on behalf of Alice</a:t>
            </a:r>
          </a:p>
          <a:p>
            <a:pPr eaLnBrk="1" hangingPunct="1">
              <a:lnSpc>
                <a:spcPct val="80000"/>
              </a:lnSpc>
              <a:spcAft>
                <a:spcPts val="600"/>
              </a:spcAft>
            </a:pPr>
            <a:r>
              <a:rPr lang="en-US" sz="2800" dirty="0"/>
              <a:t>Compiler is </a:t>
            </a:r>
            <a:r>
              <a:rPr lang="en-US" sz="2800" b="1" dirty="0">
                <a:solidFill>
                  <a:schemeClr val="accent2"/>
                </a:solidFill>
              </a:rPr>
              <a:t>confused</a:t>
            </a:r>
          </a:p>
          <a:p>
            <a:pPr lvl="1" eaLnBrk="1" hangingPunct="1">
              <a:lnSpc>
                <a:spcPct val="80000"/>
              </a:lnSpc>
              <a:spcAft>
                <a:spcPts val="600"/>
              </a:spcAft>
            </a:pPr>
            <a:r>
              <a:rPr lang="en-US" sz="2400" dirty="0"/>
              <a:t>Alice is not allowed to write </a:t>
            </a:r>
            <a:r>
              <a:rPr lang="en-US" sz="2400" dirty="0">
                <a:latin typeface="Times-Roman" charset="0"/>
              </a:rPr>
              <a:t>BILL</a:t>
            </a:r>
            <a:endParaRPr lang="en-US" sz="2400" dirty="0"/>
          </a:p>
          <a:p>
            <a:pPr eaLnBrk="1" hangingPunct="1">
              <a:lnSpc>
                <a:spcPct val="80000"/>
              </a:lnSpc>
              <a:spcAft>
                <a:spcPts val="600"/>
              </a:spcAft>
            </a:pPr>
            <a:r>
              <a:rPr lang="en-US" sz="2800" dirty="0"/>
              <a:t>Compiler has confused its rights with Alice’s</a:t>
            </a:r>
          </a:p>
        </p:txBody>
      </p:sp>
      <p:grpSp>
        <p:nvGrpSpPr>
          <p:cNvPr id="77829" name="Group 28"/>
          <p:cNvGrpSpPr>
            <a:grpSpLocks/>
          </p:cNvGrpSpPr>
          <p:nvPr/>
        </p:nvGrpSpPr>
        <p:grpSpPr bwMode="auto">
          <a:xfrm>
            <a:off x="685800" y="1752600"/>
            <a:ext cx="7539038" cy="2312988"/>
            <a:chOff x="432" y="1104"/>
            <a:chExt cx="4749" cy="1457"/>
          </a:xfrm>
        </p:grpSpPr>
        <p:sp>
          <p:nvSpPr>
            <p:cNvPr id="77830" name="Line 6"/>
            <p:cNvSpPr>
              <a:spLocks noChangeShapeType="1"/>
            </p:cNvSpPr>
            <p:nvPr/>
          </p:nvSpPr>
          <p:spPr bwMode="auto">
            <a:xfrm flipV="1">
              <a:off x="1133" y="1440"/>
              <a:ext cx="1152" cy="24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77831" name="Rectangle 8"/>
            <p:cNvSpPr>
              <a:spLocks noChangeArrowheads="1"/>
            </p:cNvSpPr>
            <p:nvPr/>
          </p:nvSpPr>
          <p:spPr bwMode="auto">
            <a:xfrm>
              <a:off x="508" y="2235"/>
              <a:ext cx="567" cy="326"/>
            </a:xfrm>
            <a:prstGeom prst="rect">
              <a:avLst/>
            </a:prstGeom>
            <a:noFill/>
            <a:ln w="9525">
              <a:noFill/>
              <a:miter lim="800000"/>
              <a:headEnd/>
              <a:tailEnd/>
            </a:ln>
          </p:spPr>
          <p:txBody>
            <a:bodyPr wrap="none">
              <a:prstTxWarp prst="textNoShape">
                <a:avLst/>
              </a:prstTxWarp>
              <a:spAutoFit/>
            </a:bodyPr>
            <a:lstStyle/>
            <a:p>
              <a:pPr eaLnBrk="0" hangingPunct="0"/>
              <a:r>
                <a:rPr lang="en-US"/>
                <a:t>Alice</a:t>
              </a:r>
            </a:p>
          </p:txBody>
        </p:sp>
        <p:sp>
          <p:nvSpPr>
            <p:cNvPr id="77832" name="Rectangle 9"/>
            <p:cNvSpPr>
              <a:spLocks noChangeArrowheads="1"/>
            </p:cNvSpPr>
            <p:nvPr/>
          </p:nvSpPr>
          <p:spPr bwMode="auto">
            <a:xfrm>
              <a:off x="4577" y="2256"/>
              <a:ext cx="511" cy="288"/>
            </a:xfrm>
            <a:prstGeom prst="rect">
              <a:avLst/>
            </a:prstGeom>
            <a:noFill/>
            <a:ln w="9525">
              <a:noFill/>
              <a:miter lim="800000"/>
              <a:headEnd/>
              <a:tailEnd/>
            </a:ln>
          </p:spPr>
          <p:txBody>
            <a:bodyPr wrap="none">
              <a:prstTxWarp prst="textNoShape">
                <a:avLst/>
              </a:prstTxWarp>
              <a:spAutoFit/>
            </a:bodyPr>
            <a:lstStyle/>
            <a:p>
              <a:pPr eaLnBrk="0" hangingPunct="0"/>
              <a:r>
                <a:rPr lang="en-US">
                  <a:latin typeface="Times-Roman" charset="0"/>
                </a:rPr>
                <a:t>BILL</a:t>
              </a:r>
            </a:p>
          </p:txBody>
        </p:sp>
        <p:sp>
          <p:nvSpPr>
            <p:cNvPr id="77833" name="Line 10"/>
            <p:cNvSpPr>
              <a:spLocks noChangeShapeType="1"/>
            </p:cNvSpPr>
            <p:nvPr/>
          </p:nvSpPr>
          <p:spPr bwMode="auto">
            <a:xfrm>
              <a:off x="3293" y="1440"/>
              <a:ext cx="1008" cy="288"/>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77834" name="Rectangle 18"/>
            <p:cNvSpPr>
              <a:spLocks noChangeArrowheads="1"/>
            </p:cNvSpPr>
            <p:nvPr/>
          </p:nvSpPr>
          <p:spPr bwMode="auto">
            <a:xfrm>
              <a:off x="2357" y="1834"/>
              <a:ext cx="888" cy="326"/>
            </a:xfrm>
            <a:prstGeom prst="rect">
              <a:avLst/>
            </a:prstGeom>
            <a:noFill/>
            <a:ln w="9525">
              <a:noFill/>
              <a:miter lim="800000"/>
              <a:headEnd/>
              <a:tailEnd/>
            </a:ln>
          </p:spPr>
          <p:txBody>
            <a:bodyPr wrap="none">
              <a:prstTxWarp prst="textNoShape">
                <a:avLst/>
              </a:prstTxWarp>
              <a:spAutoFit/>
            </a:bodyPr>
            <a:lstStyle/>
            <a:p>
              <a:pPr eaLnBrk="0" hangingPunct="0"/>
              <a:r>
                <a:rPr lang="en-US"/>
                <a:t>Compiler</a:t>
              </a:r>
            </a:p>
          </p:txBody>
        </p:sp>
        <p:sp>
          <p:nvSpPr>
            <p:cNvPr id="77835" name="Rectangle 19"/>
            <p:cNvSpPr>
              <a:spLocks noChangeArrowheads="1"/>
            </p:cNvSpPr>
            <p:nvPr/>
          </p:nvSpPr>
          <p:spPr bwMode="auto">
            <a:xfrm rot="-651942">
              <a:off x="1251" y="1248"/>
              <a:ext cx="650" cy="326"/>
            </a:xfrm>
            <a:prstGeom prst="rect">
              <a:avLst/>
            </a:prstGeom>
            <a:noFill/>
            <a:ln w="9525">
              <a:noFill/>
              <a:miter lim="800000"/>
              <a:headEnd/>
              <a:tailEnd/>
            </a:ln>
          </p:spPr>
          <p:txBody>
            <a:bodyPr wrap="none">
              <a:prstTxWarp prst="textNoShape">
                <a:avLst/>
              </a:prstTxWarp>
              <a:spAutoFit/>
            </a:bodyPr>
            <a:lstStyle/>
            <a:p>
              <a:pPr eaLnBrk="0" hangingPunct="0"/>
              <a:r>
                <a:rPr lang="en-US"/>
                <a:t>debug</a:t>
              </a:r>
            </a:p>
          </p:txBody>
        </p:sp>
        <p:sp>
          <p:nvSpPr>
            <p:cNvPr id="77836" name="Rectangle 20"/>
            <p:cNvSpPr>
              <a:spLocks noChangeArrowheads="1"/>
            </p:cNvSpPr>
            <p:nvPr/>
          </p:nvSpPr>
          <p:spPr bwMode="auto">
            <a:xfrm rot="-627964">
              <a:off x="1104" y="1584"/>
              <a:ext cx="1128" cy="281"/>
            </a:xfrm>
            <a:prstGeom prst="rect">
              <a:avLst/>
            </a:prstGeom>
            <a:noFill/>
            <a:ln w="9525">
              <a:noFill/>
              <a:miter lim="800000"/>
              <a:headEnd/>
              <a:tailEnd/>
            </a:ln>
          </p:spPr>
          <p:txBody>
            <a:bodyPr wrap="none">
              <a:prstTxWarp prst="textNoShape">
                <a:avLst/>
              </a:prstTxWarp>
              <a:spAutoFit/>
            </a:bodyPr>
            <a:lstStyle/>
            <a:p>
              <a:pPr eaLnBrk="0" hangingPunct="0"/>
              <a:r>
                <a:rPr lang="en-US" sz="2000"/>
                <a:t>filename </a:t>
              </a:r>
              <a:r>
                <a:rPr lang="en-US" sz="2000">
                  <a:latin typeface="Times-Roman" charset="0"/>
                </a:rPr>
                <a:t>BILL</a:t>
              </a:r>
              <a:endParaRPr lang="en-US">
                <a:latin typeface="Times-Roman" charset="0"/>
              </a:endParaRPr>
            </a:p>
          </p:txBody>
        </p:sp>
        <p:sp>
          <p:nvSpPr>
            <p:cNvPr id="77837" name="Rectangle 21"/>
            <p:cNvSpPr>
              <a:spLocks noChangeArrowheads="1"/>
            </p:cNvSpPr>
            <p:nvPr/>
          </p:nvSpPr>
          <p:spPr bwMode="auto">
            <a:xfrm rot="891162">
              <a:off x="3550" y="1296"/>
              <a:ext cx="511" cy="288"/>
            </a:xfrm>
            <a:prstGeom prst="rect">
              <a:avLst/>
            </a:prstGeom>
            <a:noFill/>
            <a:ln w="9525">
              <a:noFill/>
              <a:miter lim="800000"/>
              <a:headEnd/>
              <a:tailEnd/>
            </a:ln>
          </p:spPr>
          <p:txBody>
            <a:bodyPr wrap="none">
              <a:prstTxWarp prst="textNoShape">
                <a:avLst/>
              </a:prstTxWarp>
              <a:spAutoFit/>
            </a:bodyPr>
            <a:lstStyle/>
            <a:p>
              <a:pPr eaLnBrk="0" hangingPunct="0"/>
              <a:r>
                <a:rPr lang="en-US">
                  <a:latin typeface="Times-Roman" charset="0"/>
                </a:rPr>
                <a:t>BILL</a:t>
              </a:r>
            </a:p>
          </p:txBody>
        </p:sp>
        <p:pic>
          <p:nvPicPr>
            <p:cNvPr id="77838" name="Picture 24" descr="alice3Rev.tiff                                                 0010273EMacintosh HD                   BC93A1CC:"/>
            <p:cNvPicPr>
              <a:picLocks noChangeAspect="1" noChangeArrowheads="1"/>
            </p:cNvPicPr>
            <p:nvPr/>
          </p:nvPicPr>
          <p:blipFill>
            <a:blip r:embed="rId3"/>
            <a:srcRect/>
            <a:stretch>
              <a:fillRect/>
            </a:stretch>
          </p:blipFill>
          <p:spPr bwMode="auto">
            <a:xfrm>
              <a:off x="432" y="1248"/>
              <a:ext cx="596" cy="1023"/>
            </a:xfrm>
            <a:prstGeom prst="rect">
              <a:avLst/>
            </a:prstGeom>
            <a:noFill/>
            <a:ln w="9525">
              <a:noFill/>
              <a:miter lim="800000"/>
              <a:headEnd/>
              <a:tailEnd/>
            </a:ln>
          </p:spPr>
        </p:pic>
        <p:pic>
          <p:nvPicPr>
            <p:cNvPr id="77839" name="Picture 25" descr="billGood2.tiff                                                 0010273EMacintosh HD                   BC93A1CC:"/>
            <p:cNvPicPr>
              <a:picLocks noChangeAspect="1" noChangeArrowheads="1"/>
            </p:cNvPicPr>
            <p:nvPr/>
          </p:nvPicPr>
          <p:blipFill>
            <a:blip r:embed="rId4"/>
            <a:srcRect/>
            <a:stretch>
              <a:fillRect/>
            </a:stretch>
          </p:blipFill>
          <p:spPr bwMode="auto">
            <a:xfrm>
              <a:off x="4464" y="1200"/>
              <a:ext cx="717" cy="977"/>
            </a:xfrm>
            <a:prstGeom prst="rect">
              <a:avLst/>
            </a:prstGeom>
            <a:noFill/>
            <a:ln w="9525">
              <a:noFill/>
              <a:miter lim="800000"/>
              <a:headEnd/>
              <a:tailEnd/>
            </a:ln>
          </p:spPr>
        </p:pic>
        <p:pic>
          <p:nvPicPr>
            <p:cNvPr id="77840" name="Picture 26" descr="&#10;billBad2.tiff                                                  0010273EMacintosh HD                   BC93A1CC:"/>
            <p:cNvPicPr>
              <a:picLocks noChangeAspect="1" noChangeArrowheads="1"/>
            </p:cNvPicPr>
            <p:nvPr/>
          </p:nvPicPr>
          <p:blipFill>
            <a:blip r:embed="rId5"/>
            <a:srcRect/>
            <a:stretch>
              <a:fillRect/>
            </a:stretch>
          </p:blipFill>
          <p:spPr bwMode="auto">
            <a:xfrm>
              <a:off x="4477" y="1104"/>
              <a:ext cx="659" cy="1137"/>
            </a:xfrm>
            <a:prstGeom prst="rect">
              <a:avLst/>
            </a:prstGeom>
            <a:noFill/>
            <a:ln w="9525">
              <a:noFill/>
              <a:miter lim="800000"/>
              <a:headEnd/>
              <a:tailEnd/>
            </a:ln>
          </p:spPr>
        </p:pic>
        <p:pic>
          <p:nvPicPr>
            <p:cNvPr id="77841" name="Picture 27" descr="Green 55.tif                                                   00118CF0Macintosh HD                   BC93A1CC:"/>
            <p:cNvPicPr>
              <a:picLocks noChangeAspect="1" noChangeArrowheads="1"/>
            </p:cNvPicPr>
            <p:nvPr/>
          </p:nvPicPr>
          <p:blipFill>
            <a:blip r:embed="rId6"/>
            <a:srcRect/>
            <a:stretch>
              <a:fillRect/>
            </a:stretch>
          </p:blipFill>
          <p:spPr bwMode="auto">
            <a:xfrm>
              <a:off x="2314" y="1152"/>
              <a:ext cx="960" cy="637"/>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0947">
                                            <p:txEl>
                                              <p:pRg st="0" end="0"/>
                                            </p:txEl>
                                          </p:spTgt>
                                        </p:tgtEl>
                                        <p:attrNameLst>
                                          <p:attrName>style.visibility</p:attrName>
                                        </p:attrNameLst>
                                      </p:cBhvr>
                                      <p:to>
                                        <p:strVal val="visible"/>
                                      </p:to>
                                    </p:set>
                                    <p:animEffect transition="in" filter="checkerboard(across)">
                                      <p:cBhvr>
                                        <p:cTn id="7" dur="500"/>
                                        <p:tgtEl>
                                          <p:spTgt spid="21094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0947">
                                            <p:txEl>
                                              <p:pRg st="1" end="1"/>
                                            </p:txEl>
                                          </p:spTgt>
                                        </p:tgtEl>
                                        <p:attrNameLst>
                                          <p:attrName>style.visibility</p:attrName>
                                        </p:attrNameLst>
                                      </p:cBhvr>
                                      <p:to>
                                        <p:strVal val="visible"/>
                                      </p:to>
                                    </p:set>
                                    <p:animEffect transition="in" filter="checkerboard(across)">
                                      <p:cBhvr>
                                        <p:cTn id="12" dur="500"/>
                                        <p:tgtEl>
                                          <p:spTgt spid="21094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par>
                                <p:cTn id="13" presetID="5" presetClass="entr" presetSubtype="10" fill="hold" grpId="0" nodeType="withEffect">
                                  <p:stCondLst>
                                    <p:cond delay="0"/>
                                  </p:stCondLst>
                                  <p:childTnLst>
                                    <p:set>
                                      <p:cBhvr>
                                        <p:cTn id="14" dur="1" fill="hold">
                                          <p:stCondLst>
                                            <p:cond delay="0"/>
                                          </p:stCondLst>
                                        </p:cTn>
                                        <p:tgtEl>
                                          <p:spTgt spid="210947">
                                            <p:txEl>
                                              <p:pRg st="2" end="2"/>
                                            </p:txEl>
                                          </p:spTgt>
                                        </p:tgtEl>
                                        <p:attrNameLst>
                                          <p:attrName>style.visibility</p:attrName>
                                        </p:attrNameLst>
                                      </p:cBhvr>
                                      <p:to>
                                        <p:strVal val="visible"/>
                                      </p:to>
                                    </p:set>
                                    <p:animEffect transition="in" filter="checkerboard(across)">
                                      <p:cBhvr>
                                        <p:cTn id="15" dur="500"/>
                                        <p:tgtEl>
                                          <p:spTgt spid="210947">
                                            <p:txEl>
                                              <p:pRg st="2" end="2"/>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
                                        </p:tgtEl>
                                      </p:cMediaNode>
                                    </p:audio>
                                  </p:sub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210947">
                                            <p:txEl>
                                              <p:pRg st="3" end="3"/>
                                            </p:txEl>
                                          </p:spTgt>
                                        </p:tgtEl>
                                        <p:attrNameLst>
                                          <p:attrName>style.visibility</p:attrName>
                                        </p:attrNameLst>
                                      </p:cBhvr>
                                      <p:to>
                                        <p:strVal val="visible"/>
                                      </p:to>
                                    </p:set>
                                    <p:animEffect transition="in" filter="checkerboard(across)">
                                      <p:cBhvr>
                                        <p:cTn id="20" dur="500"/>
                                        <p:tgtEl>
                                          <p:spTgt spid="210947">
                                            <p:txEl>
                                              <p:pRg st="3" end="3"/>
                                            </p:txEl>
                                          </p:spTgt>
                                        </p:tgtEl>
                                      </p:cBhvr>
                                    </p:animEffect>
                                  </p:childTnLst>
                                  <p:subTnLst>
                                    <p:audio>
                                      <p:cMediaNode>
                                        <p:cTn display="0" masterRel="sameClick">
                                          <p:stCondLst>
                                            <p:cond evt="begin" delay="0">
                                              <p:tn val="18"/>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1B5C7B41-8250-6D4B-8149-DE9725AD2273}" type="slidenum">
              <a:rPr lang="en-US" smtClean="0">
                <a:latin typeface="Times New Roman" charset="0"/>
              </a:rPr>
              <a:pPr/>
              <a:t>39</a:t>
            </a:fld>
            <a:endParaRPr lang="en-US" smtClean="0">
              <a:latin typeface="Times New Roman" charset="0"/>
            </a:endParaRPr>
          </a:p>
        </p:txBody>
      </p:sp>
      <p:sp>
        <p:nvSpPr>
          <p:cNvPr id="78851" name="Rectangle 2"/>
          <p:cNvSpPr>
            <a:spLocks noGrp="1" noChangeArrowheads="1"/>
          </p:cNvSpPr>
          <p:nvPr>
            <p:ph type="title"/>
          </p:nvPr>
        </p:nvSpPr>
        <p:spPr>
          <a:xfrm>
            <a:off x="685800" y="228600"/>
            <a:ext cx="7772400" cy="1066800"/>
          </a:xfrm>
        </p:spPr>
        <p:txBody>
          <a:bodyPr/>
          <a:lstStyle/>
          <a:p>
            <a:pPr eaLnBrk="1" hangingPunct="1"/>
            <a:r>
              <a:rPr lang="en-US"/>
              <a:t>Confused Deputy</a:t>
            </a:r>
          </a:p>
        </p:txBody>
      </p:sp>
      <p:sp>
        <p:nvSpPr>
          <p:cNvPr id="211971" name="Rectangle 3"/>
          <p:cNvSpPr>
            <a:spLocks noGrp="1" noChangeArrowheads="1"/>
          </p:cNvSpPr>
          <p:nvPr>
            <p:ph type="body" idx="1"/>
          </p:nvPr>
        </p:nvSpPr>
        <p:spPr>
          <a:xfrm>
            <a:off x="685800" y="1447800"/>
            <a:ext cx="7924800" cy="4572000"/>
          </a:xfrm>
        </p:spPr>
        <p:txBody>
          <a:bodyPr/>
          <a:lstStyle/>
          <a:p>
            <a:pPr eaLnBrk="1" hangingPunct="1">
              <a:spcAft>
                <a:spcPts val="600"/>
              </a:spcAft>
            </a:pPr>
            <a:r>
              <a:rPr lang="en-US" sz="2800" dirty="0"/>
              <a:t>Compiler acting for Alice is confused</a:t>
            </a:r>
          </a:p>
          <a:p>
            <a:pPr eaLnBrk="1" hangingPunct="1">
              <a:spcAft>
                <a:spcPts val="600"/>
              </a:spcAft>
            </a:pPr>
            <a:r>
              <a:rPr lang="en-US" sz="2800" dirty="0"/>
              <a:t>There has been a separation of </a:t>
            </a:r>
            <a:r>
              <a:rPr lang="en-US" sz="2800" b="1" dirty="0">
                <a:solidFill>
                  <a:schemeClr val="accent2"/>
                </a:solidFill>
              </a:rPr>
              <a:t>authority</a:t>
            </a:r>
            <a:r>
              <a:rPr lang="en-US" sz="2800" dirty="0"/>
              <a:t> from the </a:t>
            </a:r>
            <a:r>
              <a:rPr lang="en-US" sz="2800" b="1" dirty="0">
                <a:solidFill>
                  <a:schemeClr val="accent2"/>
                </a:solidFill>
              </a:rPr>
              <a:t>purpose</a:t>
            </a:r>
            <a:r>
              <a:rPr lang="en-US" sz="2800" dirty="0"/>
              <a:t> for which it is used</a:t>
            </a:r>
          </a:p>
          <a:p>
            <a:pPr eaLnBrk="1" hangingPunct="1">
              <a:spcAft>
                <a:spcPts val="600"/>
              </a:spcAft>
            </a:pPr>
            <a:r>
              <a:rPr lang="en-US" sz="2800" dirty="0"/>
              <a:t>With </a:t>
            </a:r>
            <a:r>
              <a:rPr lang="en-US" sz="2800" dirty="0" err="1"/>
              <a:t>ACLs</a:t>
            </a:r>
            <a:r>
              <a:rPr lang="en-US" sz="2800" dirty="0"/>
              <a:t>, difficult to avoid this problem</a:t>
            </a:r>
          </a:p>
          <a:p>
            <a:pPr eaLnBrk="1" hangingPunct="1">
              <a:spcAft>
                <a:spcPts val="600"/>
              </a:spcAft>
            </a:pPr>
            <a:r>
              <a:rPr lang="en-US" sz="2800" dirty="0"/>
              <a:t>With Capabilities, easier to prevent problem</a:t>
            </a:r>
          </a:p>
          <a:p>
            <a:pPr lvl="1" eaLnBrk="1" hangingPunct="1">
              <a:spcAft>
                <a:spcPts val="600"/>
              </a:spcAft>
            </a:pPr>
            <a:r>
              <a:rPr lang="en-US" sz="2400" dirty="0"/>
              <a:t>Must maintain association between authority and intended purpose</a:t>
            </a:r>
          </a:p>
          <a:p>
            <a:pPr lvl="1" eaLnBrk="1" hangingPunct="1">
              <a:spcAft>
                <a:spcPts val="600"/>
              </a:spcAft>
            </a:pPr>
            <a:r>
              <a:rPr lang="en-US" sz="2400" dirty="0"/>
              <a:t>Capabilities</a:t>
            </a:r>
            <a:r>
              <a:rPr lang="en-US" sz="2400" dirty="0" smtClean="0"/>
              <a:t> make it </a:t>
            </a:r>
            <a:r>
              <a:rPr lang="en-US" sz="2400" dirty="0"/>
              <a:t>easy to </a:t>
            </a:r>
            <a:r>
              <a:rPr lang="en-US" sz="2400" b="1" dirty="0">
                <a:solidFill>
                  <a:schemeClr val="hlink"/>
                </a:solidFill>
              </a:rPr>
              <a:t>delegate</a:t>
            </a:r>
            <a:r>
              <a:rPr lang="en-US" sz="2400" dirty="0"/>
              <a:t> authority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Effect transition="in" filter="box(out)">
                                      <p:cBhvr>
                                        <p:cTn id="7" dur="500"/>
                                        <p:tgtEl>
                                          <p:spTgt spid="21197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11971">
                                            <p:txEl>
                                              <p:pRg st="1" end="1"/>
                                            </p:txEl>
                                          </p:spTgt>
                                        </p:tgtEl>
                                        <p:attrNameLst>
                                          <p:attrName>style.visibility</p:attrName>
                                        </p:attrNameLst>
                                      </p:cBhvr>
                                      <p:to>
                                        <p:strVal val="visible"/>
                                      </p:to>
                                    </p:set>
                                    <p:animEffect transition="in" filter="box(out)">
                                      <p:cBhvr>
                                        <p:cTn id="12" dur="500"/>
                                        <p:tgtEl>
                                          <p:spTgt spid="21197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11971">
                                            <p:txEl>
                                              <p:pRg st="2" end="2"/>
                                            </p:txEl>
                                          </p:spTgt>
                                        </p:tgtEl>
                                        <p:attrNameLst>
                                          <p:attrName>style.visibility</p:attrName>
                                        </p:attrNameLst>
                                      </p:cBhvr>
                                      <p:to>
                                        <p:strVal val="visible"/>
                                      </p:to>
                                    </p:set>
                                    <p:animEffect transition="in" filter="box(out)">
                                      <p:cBhvr>
                                        <p:cTn id="17" dur="500"/>
                                        <p:tgtEl>
                                          <p:spTgt spid="211971">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11971">
                                            <p:txEl>
                                              <p:pRg st="3" end="3"/>
                                            </p:txEl>
                                          </p:spTgt>
                                        </p:tgtEl>
                                        <p:attrNameLst>
                                          <p:attrName>style.visibility</p:attrName>
                                        </p:attrNameLst>
                                      </p:cBhvr>
                                      <p:to>
                                        <p:strVal val="visible"/>
                                      </p:to>
                                    </p:set>
                                    <p:animEffect transition="in" filter="box(out)">
                                      <p:cBhvr>
                                        <p:cTn id="22" dur="500"/>
                                        <p:tgtEl>
                                          <p:spTgt spid="211971">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11971">
                                            <p:txEl>
                                              <p:pRg st="4" end="4"/>
                                            </p:txEl>
                                          </p:spTgt>
                                        </p:tgtEl>
                                        <p:attrNameLst>
                                          <p:attrName>style.visibility</p:attrName>
                                        </p:attrNameLst>
                                      </p:cBhvr>
                                      <p:to>
                                        <p:strVal val="visible"/>
                                      </p:to>
                                    </p:set>
                                    <p:animEffect transition="in" filter="box(out)">
                                      <p:cBhvr>
                                        <p:cTn id="27" dur="500"/>
                                        <p:tgtEl>
                                          <p:spTgt spid="211971">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11971">
                                            <p:txEl>
                                              <p:pRg st="5" end="5"/>
                                            </p:txEl>
                                          </p:spTgt>
                                        </p:tgtEl>
                                        <p:attrNameLst>
                                          <p:attrName>style.visibility</p:attrName>
                                        </p:attrNameLst>
                                      </p:cBhvr>
                                      <p:to>
                                        <p:strVal val="visible"/>
                                      </p:to>
                                    </p:set>
                                    <p:animEffect transition="in" filter="box(out)">
                                      <p:cBhvr>
                                        <p:cTn id="32" dur="500"/>
                                        <p:tgtEl>
                                          <p:spTgt spid="211971">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3"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0FF5F877-B447-014A-8890-6C3A80C7B32E}" type="slidenum">
              <a:rPr lang="en-US" smtClean="0">
                <a:latin typeface="Times New Roman" charset="0"/>
              </a:rPr>
              <a:pPr/>
              <a:t>4</a:t>
            </a:fld>
            <a:endParaRPr lang="en-US" smtClean="0">
              <a:latin typeface="Times New Roman" charset="0"/>
            </a:endParaRPr>
          </a:p>
        </p:txBody>
      </p:sp>
      <p:sp>
        <p:nvSpPr>
          <p:cNvPr id="18435" name="Rectangle 2"/>
          <p:cNvSpPr>
            <a:spLocks noGrp="1" noChangeArrowheads="1"/>
          </p:cNvSpPr>
          <p:nvPr>
            <p:ph type="title"/>
          </p:nvPr>
        </p:nvSpPr>
        <p:spPr/>
        <p:txBody>
          <a:bodyPr/>
          <a:lstStyle/>
          <a:p>
            <a:pPr eaLnBrk="1" hangingPunct="1"/>
            <a:r>
              <a:rPr lang="en-US"/>
              <a:t>Something You Know</a:t>
            </a:r>
          </a:p>
        </p:txBody>
      </p:sp>
      <p:sp>
        <p:nvSpPr>
          <p:cNvPr id="142339" name="Rectangle 3"/>
          <p:cNvSpPr>
            <a:spLocks noGrp="1" noChangeArrowheads="1"/>
          </p:cNvSpPr>
          <p:nvPr>
            <p:ph type="body" idx="1"/>
          </p:nvPr>
        </p:nvSpPr>
        <p:spPr/>
        <p:txBody>
          <a:bodyPr/>
          <a:lstStyle/>
          <a:p>
            <a:pPr eaLnBrk="1" hangingPunct="1">
              <a:lnSpc>
                <a:spcPct val="90000"/>
              </a:lnSpc>
              <a:spcAft>
                <a:spcPts val="600"/>
              </a:spcAft>
            </a:pPr>
            <a:r>
              <a:rPr lang="en-US" dirty="0"/>
              <a:t>Passwords</a:t>
            </a:r>
          </a:p>
          <a:p>
            <a:pPr eaLnBrk="1" hangingPunct="1">
              <a:lnSpc>
                <a:spcPct val="90000"/>
              </a:lnSpc>
              <a:spcAft>
                <a:spcPts val="600"/>
              </a:spcAft>
            </a:pPr>
            <a:r>
              <a:rPr lang="en-US" dirty="0"/>
              <a:t>Lots of things act as passwords!</a:t>
            </a:r>
          </a:p>
          <a:p>
            <a:pPr lvl="1" eaLnBrk="1" hangingPunct="1">
              <a:lnSpc>
                <a:spcPct val="90000"/>
              </a:lnSpc>
              <a:spcAft>
                <a:spcPts val="600"/>
              </a:spcAft>
            </a:pPr>
            <a:r>
              <a:rPr lang="en-US" dirty="0"/>
              <a:t>PIN</a:t>
            </a:r>
          </a:p>
          <a:p>
            <a:pPr lvl="1" eaLnBrk="1" hangingPunct="1">
              <a:lnSpc>
                <a:spcPct val="90000"/>
              </a:lnSpc>
              <a:spcAft>
                <a:spcPts val="600"/>
              </a:spcAft>
            </a:pPr>
            <a:r>
              <a:rPr lang="en-US" dirty="0"/>
              <a:t>Social security number</a:t>
            </a:r>
          </a:p>
          <a:p>
            <a:pPr lvl="1" eaLnBrk="1" hangingPunct="1">
              <a:lnSpc>
                <a:spcPct val="90000"/>
              </a:lnSpc>
              <a:spcAft>
                <a:spcPts val="600"/>
              </a:spcAft>
            </a:pPr>
            <a:r>
              <a:rPr lang="en-US" dirty="0"/>
              <a:t>Mother’s maiden name</a:t>
            </a:r>
          </a:p>
          <a:p>
            <a:pPr lvl="1" eaLnBrk="1" hangingPunct="1">
              <a:lnSpc>
                <a:spcPct val="90000"/>
              </a:lnSpc>
              <a:spcAft>
                <a:spcPts val="600"/>
              </a:spcAft>
            </a:pPr>
            <a:r>
              <a:rPr lang="en-US" dirty="0"/>
              <a:t>Date of </a:t>
            </a:r>
            <a:r>
              <a:rPr lang="en-US" dirty="0" smtClean="0"/>
              <a:t>birth, </a:t>
            </a:r>
            <a:r>
              <a:rPr lang="en-US" dirty="0"/>
              <a:t>etc.</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7987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8F5A00B0-74AC-C847-A5CF-E7A4B38DD883}" type="slidenum">
              <a:rPr lang="en-US" smtClean="0">
                <a:latin typeface="Times New Roman" charset="0"/>
              </a:rPr>
              <a:pPr/>
              <a:t>40</a:t>
            </a:fld>
            <a:endParaRPr lang="en-US" smtClean="0">
              <a:latin typeface="Times New Roman" charset="0"/>
            </a:endParaRPr>
          </a:p>
        </p:txBody>
      </p:sp>
      <p:sp>
        <p:nvSpPr>
          <p:cNvPr id="79875" name="Rectangle 2"/>
          <p:cNvSpPr>
            <a:spLocks noGrp="1" noChangeArrowheads="1"/>
          </p:cNvSpPr>
          <p:nvPr>
            <p:ph type="title"/>
          </p:nvPr>
        </p:nvSpPr>
        <p:spPr>
          <a:xfrm>
            <a:off x="685800" y="381000"/>
            <a:ext cx="7772400" cy="914400"/>
          </a:xfrm>
        </p:spPr>
        <p:txBody>
          <a:bodyPr/>
          <a:lstStyle/>
          <a:p>
            <a:pPr eaLnBrk="1" hangingPunct="1"/>
            <a:r>
              <a:rPr lang="en-US" dirty="0" err="1"/>
              <a:t>ACLs</a:t>
            </a:r>
            <a:r>
              <a:rPr lang="en-US" dirty="0"/>
              <a:t> </a:t>
            </a:r>
            <a:r>
              <a:rPr lang="en-US" dirty="0" err="1"/>
              <a:t>vs</a:t>
            </a:r>
            <a:r>
              <a:rPr lang="en-US" dirty="0"/>
              <a:t> Capabilities</a:t>
            </a:r>
          </a:p>
        </p:txBody>
      </p:sp>
      <p:sp>
        <p:nvSpPr>
          <p:cNvPr id="343043" name="Rectangle 3"/>
          <p:cNvSpPr>
            <a:spLocks noGrp="1" noChangeArrowheads="1"/>
          </p:cNvSpPr>
          <p:nvPr>
            <p:ph type="body" idx="1"/>
          </p:nvPr>
        </p:nvSpPr>
        <p:spPr>
          <a:xfrm>
            <a:off x="685800" y="1371600"/>
            <a:ext cx="7848600" cy="4724400"/>
          </a:xfrm>
        </p:spPr>
        <p:txBody>
          <a:bodyPr/>
          <a:lstStyle/>
          <a:p>
            <a:pPr eaLnBrk="1" hangingPunct="1">
              <a:lnSpc>
                <a:spcPct val="90000"/>
              </a:lnSpc>
            </a:pPr>
            <a:r>
              <a:rPr lang="en-US" sz="2800" dirty="0" err="1"/>
              <a:t>ACLs</a:t>
            </a:r>
            <a:endParaRPr lang="en-US" sz="2800" dirty="0"/>
          </a:p>
          <a:p>
            <a:pPr lvl="1" eaLnBrk="1" hangingPunct="1">
              <a:lnSpc>
                <a:spcPct val="90000"/>
              </a:lnSpc>
            </a:pPr>
            <a:r>
              <a:rPr lang="en-US" sz="2400" dirty="0"/>
              <a:t>Good when users manage their own files</a:t>
            </a:r>
          </a:p>
          <a:p>
            <a:pPr lvl="1" eaLnBrk="1" hangingPunct="1">
              <a:lnSpc>
                <a:spcPct val="90000"/>
              </a:lnSpc>
            </a:pPr>
            <a:r>
              <a:rPr lang="en-US" sz="2400" dirty="0"/>
              <a:t>Protection is data-oriented</a:t>
            </a:r>
          </a:p>
          <a:p>
            <a:pPr lvl="1" eaLnBrk="1" hangingPunct="1">
              <a:lnSpc>
                <a:spcPct val="90000"/>
              </a:lnSpc>
            </a:pPr>
            <a:r>
              <a:rPr lang="en-US" sz="2400" dirty="0"/>
              <a:t>Easy to change rights to a resource</a:t>
            </a:r>
          </a:p>
          <a:p>
            <a:pPr eaLnBrk="1" hangingPunct="1">
              <a:lnSpc>
                <a:spcPct val="90000"/>
              </a:lnSpc>
            </a:pPr>
            <a:r>
              <a:rPr lang="en-US" sz="2800" dirty="0"/>
              <a:t>Capabilities</a:t>
            </a:r>
          </a:p>
          <a:p>
            <a:pPr lvl="1" eaLnBrk="1" hangingPunct="1">
              <a:lnSpc>
                <a:spcPct val="90000"/>
              </a:lnSpc>
            </a:pPr>
            <a:r>
              <a:rPr lang="en-US" sz="2400" dirty="0"/>
              <a:t>Easy to </a:t>
            </a:r>
            <a:r>
              <a:rPr lang="en-US" sz="2400" dirty="0" smtClean="0"/>
              <a:t>delegate---avoid the </a:t>
            </a:r>
            <a:r>
              <a:rPr lang="en-US" sz="2400" dirty="0" smtClean="0">
                <a:hlinkClick r:id="rId4"/>
              </a:rPr>
              <a:t>confused deputy</a:t>
            </a:r>
            <a:endParaRPr lang="en-US" sz="2400" dirty="0" smtClean="0"/>
          </a:p>
          <a:p>
            <a:pPr lvl="1" eaLnBrk="1" hangingPunct="1">
              <a:lnSpc>
                <a:spcPct val="90000"/>
              </a:lnSpc>
            </a:pPr>
            <a:r>
              <a:rPr lang="en-US" sz="2400" dirty="0"/>
              <a:t>Easy to add/delete </a:t>
            </a:r>
            <a:r>
              <a:rPr lang="en-US" sz="2400" dirty="0" smtClean="0"/>
              <a:t>users</a:t>
            </a:r>
          </a:p>
          <a:p>
            <a:pPr lvl="1" eaLnBrk="1" hangingPunct="1">
              <a:lnSpc>
                <a:spcPct val="90000"/>
              </a:lnSpc>
            </a:pPr>
            <a:r>
              <a:rPr lang="en-US" sz="2400" dirty="0"/>
              <a:t>More difficult to implement</a:t>
            </a:r>
            <a:endParaRPr lang="en-US" sz="2400" dirty="0" smtClean="0"/>
          </a:p>
          <a:p>
            <a:pPr lvl="1" eaLnBrk="1" hangingPunct="1">
              <a:lnSpc>
                <a:spcPct val="90000"/>
              </a:lnSpc>
            </a:pPr>
            <a:r>
              <a:rPr lang="en-US" sz="2400" dirty="0" smtClean="0"/>
              <a:t>The “</a:t>
            </a:r>
            <a:r>
              <a:rPr lang="en-US" sz="2400" dirty="0"/>
              <a:t>Zen of information security”</a:t>
            </a:r>
          </a:p>
          <a:p>
            <a:pPr eaLnBrk="1" hangingPunct="1">
              <a:lnSpc>
                <a:spcPct val="90000"/>
              </a:lnSpc>
            </a:pPr>
            <a:r>
              <a:rPr lang="en-US" sz="2800" dirty="0"/>
              <a:t>Capabilities loved by academics </a:t>
            </a:r>
          </a:p>
          <a:p>
            <a:pPr lvl="1" eaLnBrk="1" hangingPunct="1">
              <a:lnSpc>
                <a:spcPct val="90000"/>
              </a:lnSpc>
            </a:pPr>
            <a:r>
              <a:rPr lang="en-US" sz="2400" dirty="0">
                <a:hlinkClick r:id="rId5"/>
              </a:rPr>
              <a:t>Capability Myths Demolished</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43043">
                                            <p:txEl>
                                              <p:pRg st="0" end="0"/>
                                            </p:txEl>
                                          </p:spTgt>
                                        </p:tgtEl>
                                        <p:attrNameLst>
                                          <p:attrName>style.visibility</p:attrName>
                                        </p:attrNameLst>
                                      </p:cBhvr>
                                      <p:to>
                                        <p:strVal val="visible"/>
                                      </p:to>
                                    </p:set>
                                    <p:animEffect transition="in" filter="box(out)">
                                      <p:cBhvr>
                                        <p:cTn id="7" dur="500"/>
                                        <p:tgtEl>
                                          <p:spTgt spid="34304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
                                        </p:tgtEl>
                                      </p:cMediaNode>
                                    </p:audio>
                                  </p:subTnLst>
                                </p:cTn>
                              </p:par>
                              <p:par>
                                <p:cTn id="8" presetID="4" presetClass="entr" presetSubtype="32" fill="hold" grpId="0" nodeType="withEffect">
                                  <p:stCondLst>
                                    <p:cond delay="0"/>
                                  </p:stCondLst>
                                  <p:childTnLst>
                                    <p:set>
                                      <p:cBhvr>
                                        <p:cTn id="9" dur="1" fill="hold">
                                          <p:stCondLst>
                                            <p:cond delay="0"/>
                                          </p:stCondLst>
                                        </p:cTn>
                                        <p:tgtEl>
                                          <p:spTgt spid="343043">
                                            <p:txEl>
                                              <p:pRg st="1" end="1"/>
                                            </p:txEl>
                                          </p:spTgt>
                                        </p:tgtEl>
                                        <p:attrNameLst>
                                          <p:attrName>style.visibility</p:attrName>
                                        </p:attrNameLst>
                                      </p:cBhvr>
                                      <p:to>
                                        <p:strVal val="visible"/>
                                      </p:to>
                                    </p:set>
                                    <p:animEffect transition="in" filter="box(out)">
                                      <p:cBhvr>
                                        <p:cTn id="10" dur="500"/>
                                        <p:tgtEl>
                                          <p:spTgt spid="343043">
                                            <p:txEl>
                                              <p:pRg st="1" end="1"/>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3" name="Camera"/>
                                        </p:tgtEl>
                                      </p:cMediaNode>
                                    </p:audio>
                                  </p:subTnLst>
                                </p:cTn>
                              </p:par>
                              <p:par>
                                <p:cTn id="11" presetID="4" presetClass="entr" presetSubtype="32" fill="hold" grpId="0" nodeType="withEffect">
                                  <p:stCondLst>
                                    <p:cond delay="0"/>
                                  </p:stCondLst>
                                  <p:childTnLst>
                                    <p:set>
                                      <p:cBhvr>
                                        <p:cTn id="12" dur="1" fill="hold">
                                          <p:stCondLst>
                                            <p:cond delay="0"/>
                                          </p:stCondLst>
                                        </p:cTn>
                                        <p:tgtEl>
                                          <p:spTgt spid="343043">
                                            <p:txEl>
                                              <p:pRg st="2" end="2"/>
                                            </p:txEl>
                                          </p:spTgt>
                                        </p:tgtEl>
                                        <p:attrNameLst>
                                          <p:attrName>style.visibility</p:attrName>
                                        </p:attrNameLst>
                                      </p:cBhvr>
                                      <p:to>
                                        <p:strVal val="visible"/>
                                      </p:to>
                                    </p:set>
                                    <p:animEffect transition="in" filter="box(out)">
                                      <p:cBhvr>
                                        <p:cTn id="13" dur="500"/>
                                        <p:tgtEl>
                                          <p:spTgt spid="343043">
                                            <p:txEl>
                                              <p:pRg st="2" end="2"/>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
                                        </p:tgtEl>
                                      </p:cMediaNode>
                                    </p:audio>
                                  </p:subTnLst>
                                </p:cTn>
                              </p:par>
                              <p:par>
                                <p:cTn id="14" presetID="4" presetClass="entr" presetSubtype="32" fill="hold" grpId="0" nodeType="withEffect">
                                  <p:stCondLst>
                                    <p:cond delay="0"/>
                                  </p:stCondLst>
                                  <p:childTnLst>
                                    <p:set>
                                      <p:cBhvr>
                                        <p:cTn id="15" dur="1" fill="hold">
                                          <p:stCondLst>
                                            <p:cond delay="0"/>
                                          </p:stCondLst>
                                        </p:cTn>
                                        <p:tgtEl>
                                          <p:spTgt spid="343043">
                                            <p:txEl>
                                              <p:pRg st="3" end="3"/>
                                            </p:txEl>
                                          </p:spTgt>
                                        </p:tgtEl>
                                        <p:attrNameLst>
                                          <p:attrName>style.visibility</p:attrName>
                                        </p:attrNameLst>
                                      </p:cBhvr>
                                      <p:to>
                                        <p:strVal val="visible"/>
                                      </p:to>
                                    </p:set>
                                    <p:animEffect transition="in" filter="box(out)">
                                      <p:cBhvr>
                                        <p:cTn id="16" dur="500"/>
                                        <p:tgtEl>
                                          <p:spTgt spid="343043">
                                            <p:txEl>
                                              <p:pRg st="3" end="3"/>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3" name="Camera"/>
                                        </p:tgtEl>
                                      </p:cMediaNode>
                                    </p:audio>
                                  </p:subTnLst>
                                </p:cTn>
                              </p:par>
                            </p:childTnLst>
                          </p:cTn>
                        </p:par>
                      </p:childTnLst>
                    </p:cTn>
                  </p:par>
                  <p:par>
                    <p:cTn id="17" fill="hold">
                      <p:stCondLst>
                        <p:cond delay="indefinite"/>
                      </p:stCondLst>
                      <p:childTnLst>
                        <p:par>
                          <p:cTn id="18" fill="hold">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343043">
                                            <p:txEl>
                                              <p:pRg st="4" end="4"/>
                                            </p:txEl>
                                          </p:spTgt>
                                        </p:tgtEl>
                                        <p:attrNameLst>
                                          <p:attrName>style.visibility</p:attrName>
                                        </p:attrNameLst>
                                      </p:cBhvr>
                                      <p:to>
                                        <p:strVal val="visible"/>
                                      </p:to>
                                    </p:set>
                                    <p:animEffect transition="in" filter="box(out)">
                                      <p:cBhvr>
                                        <p:cTn id="21" dur="500"/>
                                        <p:tgtEl>
                                          <p:spTgt spid="343043">
                                            <p:txEl>
                                              <p:pRg st="4" end="4"/>
                                            </p:txEl>
                                          </p:spTgt>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
                                        </p:tgtEl>
                                      </p:cMediaNode>
                                    </p:audio>
                                  </p:subTnLst>
                                </p:cTn>
                              </p:par>
                              <p:par>
                                <p:cTn id="22" presetID="4" presetClass="entr" presetSubtype="32" fill="hold" grpId="0" nodeType="withEffect">
                                  <p:stCondLst>
                                    <p:cond delay="0"/>
                                  </p:stCondLst>
                                  <p:childTnLst>
                                    <p:set>
                                      <p:cBhvr>
                                        <p:cTn id="23" dur="1" fill="hold">
                                          <p:stCondLst>
                                            <p:cond delay="0"/>
                                          </p:stCondLst>
                                        </p:cTn>
                                        <p:tgtEl>
                                          <p:spTgt spid="343043">
                                            <p:txEl>
                                              <p:pRg st="5" end="5"/>
                                            </p:txEl>
                                          </p:spTgt>
                                        </p:tgtEl>
                                        <p:attrNameLst>
                                          <p:attrName>style.visibility</p:attrName>
                                        </p:attrNameLst>
                                      </p:cBhvr>
                                      <p:to>
                                        <p:strVal val="visible"/>
                                      </p:to>
                                    </p:set>
                                    <p:animEffect transition="in" filter="box(out)">
                                      <p:cBhvr>
                                        <p:cTn id="24" dur="500"/>
                                        <p:tgtEl>
                                          <p:spTgt spid="343043">
                                            <p:txEl>
                                              <p:pRg st="5" end="5"/>
                                            </p:txEl>
                                          </p:spTgt>
                                        </p:tgtEl>
                                      </p:cBhvr>
                                    </p:animEffect>
                                  </p:childTnLst>
                                  <p:subTnLst>
                                    <p:audio>
                                      <p:cMediaNode>
                                        <p:cTn display="0" masterRel="sameClick">
                                          <p:stCondLst>
                                            <p:cond evt="begin" delay="0">
                                              <p:tn val="22"/>
                                            </p:cond>
                                          </p:stCondLst>
                                          <p:endCondLst>
                                            <p:cond evt="onStopAudio" delay="0">
                                              <p:tgtEl>
                                                <p:sldTgt/>
                                              </p:tgtEl>
                                            </p:cond>
                                          </p:endCondLst>
                                        </p:cTn>
                                        <p:tgtEl>
                                          <p:sndTgt r:embed="rId3" name="Camera"/>
                                        </p:tgtEl>
                                      </p:cMediaNode>
                                    </p:audio>
                                  </p:subTnLst>
                                </p:cTn>
                              </p:par>
                              <p:par>
                                <p:cTn id="25" presetID="4" presetClass="entr" presetSubtype="32" fill="hold" grpId="0" nodeType="withEffect">
                                  <p:stCondLst>
                                    <p:cond delay="0"/>
                                  </p:stCondLst>
                                  <p:childTnLst>
                                    <p:set>
                                      <p:cBhvr>
                                        <p:cTn id="26" dur="1" fill="hold">
                                          <p:stCondLst>
                                            <p:cond delay="0"/>
                                          </p:stCondLst>
                                        </p:cTn>
                                        <p:tgtEl>
                                          <p:spTgt spid="343043">
                                            <p:txEl>
                                              <p:pRg st="6" end="6"/>
                                            </p:txEl>
                                          </p:spTgt>
                                        </p:tgtEl>
                                        <p:attrNameLst>
                                          <p:attrName>style.visibility</p:attrName>
                                        </p:attrNameLst>
                                      </p:cBhvr>
                                      <p:to>
                                        <p:strVal val="visible"/>
                                      </p:to>
                                    </p:set>
                                    <p:animEffect transition="in" filter="box(out)">
                                      <p:cBhvr>
                                        <p:cTn id="27" dur="500"/>
                                        <p:tgtEl>
                                          <p:spTgt spid="343043">
                                            <p:txEl>
                                              <p:pRg st="6" end="6"/>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
                                        </p:tgtEl>
                                      </p:cMediaNode>
                                    </p:audio>
                                  </p:subTnLst>
                                </p:cTn>
                              </p:par>
                              <p:par>
                                <p:cTn id="28" presetID="4" presetClass="entr" presetSubtype="32" fill="hold" grpId="0" nodeType="withEffect">
                                  <p:stCondLst>
                                    <p:cond delay="0"/>
                                  </p:stCondLst>
                                  <p:childTnLst>
                                    <p:set>
                                      <p:cBhvr>
                                        <p:cTn id="29" dur="1" fill="hold">
                                          <p:stCondLst>
                                            <p:cond delay="0"/>
                                          </p:stCondLst>
                                        </p:cTn>
                                        <p:tgtEl>
                                          <p:spTgt spid="343043">
                                            <p:txEl>
                                              <p:pRg st="7" end="7"/>
                                            </p:txEl>
                                          </p:spTgt>
                                        </p:tgtEl>
                                        <p:attrNameLst>
                                          <p:attrName>style.visibility</p:attrName>
                                        </p:attrNameLst>
                                      </p:cBhvr>
                                      <p:to>
                                        <p:strVal val="visible"/>
                                      </p:to>
                                    </p:set>
                                    <p:animEffect transition="in" filter="box(out)">
                                      <p:cBhvr>
                                        <p:cTn id="30" dur="500"/>
                                        <p:tgtEl>
                                          <p:spTgt spid="343043">
                                            <p:txEl>
                                              <p:pRg st="7" end="7"/>
                                            </p:txEl>
                                          </p:spTgt>
                                        </p:tgtEl>
                                      </p:cBhvr>
                                    </p:animEffect>
                                  </p:childTnLst>
                                  <p:subTnLst>
                                    <p:audio>
                                      <p:cMediaNode>
                                        <p:cTn display="0" masterRel="sameClick">
                                          <p:stCondLst>
                                            <p:cond evt="begin" delay="0">
                                              <p:tn val="28"/>
                                            </p:cond>
                                          </p:stCondLst>
                                          <p:endCondLst>
                                            <p:cond evt="onStopAudio" delay="0">
                                              <p:tgtEl>
                                                <p:sldTgt/>
                                              </p:tgtEl>
                                            </p:cond>
                                          </p:endCondLst>
                                        </p:cTn>
                                        <p:tgtEl>
                                          <p:sndTgt r:embed="rId3" name="Camera"/>
                                        </p:tgtEl>
                                      </p:cMediaNode>
                                    </p:audio>
                                  </p:subTnLst>
                                </p:cTn>
                              </p:par>
                              <p:par>
                                <p:cTn id="31" presetID="4" presetClass="entr" presetSubtype="32" fill="hold" grpId="0" nodeType="withEffect">
                                  <p:stCondLst>
                                    <p:cond delay="0"/>
                                  </p:stCondLst>
                                  <p:childTnLst>
                                    <p:set>
                                      <p:cBhvr>
                                        <p:cTn id="32" dur="1" fill="hold">
                                          <p:stCondLst>
                                            <p:cond delay="0"/>
                                          </p:stCondLst>
                                        </p:cTn>
                                        <p:tgtEl>
                                          <p:spTgt spid="343043">
                                            <p:txEl>
                                              <p:pRg st="8" end="8"/>
                                            </p:txEl>
                                          </p:spTgt>
                                        </p:tgtEl>
                                        <p:attrNameLst>
                                          <p:attrName>style.visibility</p:attrName>
                                        </p:attrNameLst>
                                      </p:cBhvr>
                                      <p:to>
                                        <p:strVal val="visible"/>
                                      </p:to>
                                    </p:set>
                                    <p:animEffect transition="in" filter="box(out)">
                                      <p:cBhvr>
                                        <p:cTn id="33" dur="500"/>
                                        <p:tgtEl>
                                          <p:spTgt spid="343043">
                                            <p:txEl>
                                              <p:pRg st="8" end="8"/>
                                            </p:txEl>
                                          </p:spTgt>
                                        </p:tgtEl>
                                      </p:cBhvr>
                                    </p:animEffect>
                                  </p:childTnLst>
                                  <p:subTnLst>
                                    <p:audio>
                                      <p:cMediaNode>
                                        <p:cTn display="0" masterRel="sameClick">
                                          <p:stCondLst>
                                            <p:cond evt="begin" delay="0">
                                              <p:tn val="31"/>
                                            </p:cond>
                                          </p:stCondLst>
                                          <p:endCondLst>
                                            <p:cond evt="onStopAudio" delay="0">
                                              <p:tgtEl>
                                                <p:sldTgt/>
                                              </p:tgtEl>
                                            </p:cond>
                                          </p:endCondLst>
                                        </p:cTn>
                                        <p:tgtEl>
                                          <p:sndTgt r:embed="rId3" name="Camera"/>
                                        </p:tgtEl>
                                      </p:cMediaNode>
                                    </p:audio>
                                  </p:subTnLst>
                                </p:cTn>
                              </p:par>
                            </p:childTnLst>
                          </p:cTn>
                        </p:par>
                      </p:childTnLst>
                    </p:cTn>
                  </p:par>
                  <p:par>
                    <p:cTn id="34" fill="hold">
                      <p:stCondLst>
                        <p:cond delay="indefinite"/>
                      </p:stCondLst>
                      <p:childTnLst>
                        <p:par>
                          <p:cTn id="35" fill="hold">
                            <p:stCondLst>
                              <p:cond delay="0"/>
                            </p:stCondLst>
                            <p:childTnLst>
                              <p:par>
                                <p:cTn id="36" presetID="4" presetClass="entr" presetSubtype="32" fill="hold" grpId="0" nodeType="clickEffect">
                                  <p:stCondLst>
                                    <p:cond delay="0"/>
                                  </p:stCondLst>
                                  <p:childTnLst>
                                    <p:set>
                                      <p:cBhvr>
                                        <p:cTn id="37" dur="1" fill="hold">
                                          <p:stCondLst>
                                            <p:cond delay="0"/>
                                          </p:stCondLst>
                                        </p:cTn>
                                        <p:tgtEl>
                                          <p:spTgt spid="343043">
                                            <p:txEl>
                                              <p:pRg st="9" end="9"/>
                                            </p:txEl>
                                          </p:spTgt>
                                        </p:tgtEl>
                                        <p:attrNameLst>
                                          <p:attrName>style.visibility</p:attrName>
                                        </p:attrNameLst>
                                      </p:cBhvr>
                                      <p:to>
                                        <p:strVal val="visible"/>
                                      </p:to>
                                    </p:set>
                                    <p:animEffect transition="in" filter="box(out)">
                                      <p:cBhvr>
                                        <p:cTn id="38" dur="500"/>
                                        <p:tgtEl>
                                          <p:spTgt spid="343043">
                                            <p:txEl>
                                              <p:pRg st="9" end="9"/>
                                            </p:txEl>
                                          </p:spTgt>
                                        </p:tgtEl>
                                      </p:cBhvr>
                                    </p:animEffect>
                                  </p:childTnLst>
                                  <p:subTnLst>
                                    <p:audio>
                                      <p:cMediaNode>
                                        <p:cTn display="0" masterRel="sameClick">
                                          <p:stCondLst>
                                            <p:cond evt="begin" delay="0">
                                              <p:tn val="36"/>
                                            </p:cond>
                                          </p:stCondLst>
                                          <p:endCondLst>
                                            <p:cond evt="onStopAudio" delay="0">
                                              <p:tgtEl>
                                                <p:sldTgt/>
                                              </p:tgtEl>
                                            </p:cond>
                                          </p:endCondLst>
                                        </p:cTn>
                                        <p:tgtEl>
                                          <p:sndTgt r:embed="rId3" name="Camera"/>
                                        </p:tgtEl>
                                      </p:cMediaNode>
                                    </p:audio>
                                  </p:subTnLst>
                                </p:cTn>
                              </p:par>
                              <p:par>
                                <p:cTn id="39" presetID="4" presetClass="entr" presetSubtype="32" fill="hold" grpId="0" nodeType="withEffect">
                                  <p:stCondLst>
                                    <p:cond delay="0"/>
                                  </p:stCondLst>
                                  <p:childTnLst>
                                    <p:set>
                                      <p:cBhvr>
                                        <p:cTn id="40" dur="1" fill="hold">
                                          <p:stCondLst>
                                            <p:cond delay="0"/>
                                          </p:stCondLst>
                                        </p:cTn>
                                        <p:tgtEl>
                                          <p:spTgt spid="343043">
                                            <p:txEl>
                                              <p:pRg st="10" end="10"/>
                                            </p:txEl>
                                          </p:spTgt>
                                        </p:tgtEl>
                                        <p:attrNameLst>
                                          <p:attrName>style.visibility</p:attrName>
                                        </p:attrNameLst>
                                      </p:cBhvr>
                                      <p:to>
                                        <p:strVal val="visible"/>
                                      </p:to>
                                    </p:set>
                                    <p:animEffect transition="in" filter="box(out)">
                                      <p:cBhvr>
                                        <p:cTn id="41" dur="500"/>
                                        <p:tgtEl>
                                          <p:spTgt spid="343043">
                                            <p:txEl>
                                              <p:pRg st="10" end="10"/>
                                            </p:txEl>
                                          </p:spTgt>
                                        </p:tgtEl>
                                      </p:cBhvr>
                                    </p:animEffect>
                                  </p:childTnLst>
                                  <p:subTnLst>
                                    <p:audio>
                                      <p:cMediaNode>
                                        <p:cTn display="0" masterRel="sameClick">
                                          <p:stCondLst>
                                            <p:cond evt="begin" delay="0">
                                              <p:tn val="39"/>
                                            </p:cond>
                                          </p:stCondLst>
                                          <p:endCondLst>
                                            <p:cond evt="onStopAudio" delay="0">
                                              <p:tgtEl>
                                                <p:sldTgt/>
                                              </p:tgtEl>
                                            </p:cond>
                                          </p:endCondLst>
                                        </p:cTn>
                                        <p:tgtEl>
                                          <p:sndTgt r:embed="rId3"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8D2C7D5B-B996-7F4E-BE33-CFCCCF90749C}" type="slidenum">
              <a:rPr lang="en-US" smtClean="0">
                <a:latin typeface="Times New Roman" charset="0"/>
              </a:rPr>
              <a:pPr/>
              <a:t>41</a:t>
            </a:fld>
            <a:endParaRPr lang="en-US" smtClean="0">
              <a:latin typeface="Times New Roman" charset="0"/>
            </a:endParaRPr>
          </a:p>
        </p:txBody>
      </p:sp>
      <p:sp>
        <p:nvSpPr>
          <p:cNvPr id="101379" name="Rectangle 2"/>
          <p:cNvSpPr>
            <a:spLocks noGrp="1" noChangeArrowheads="1"/>
          </p:cNvSpPr>
          <p:nvPr>
            <p:ph type="title"/>
          </p:nvPr>
        </p:nvSpPr>
        <p:spPr>
          <a:xfrm>
            <a:off x="685800" y="1828800"/>
            <a:ext cx="7772400" cy="1143000"/>
          </a:xfrm>
        </p:spPr>
        <p:txBody>
          <a:bodyPr/>
          <a:lstStyle/>
          <a:p>
            <a:pPr eaLnBrk="1" hangingPunct="1"/>
            <a:r>
              <a:rPr lang="en-US"/>
              <a:t>Covert Channel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5B46B24E-0B69-ED46-B40C-24CD677F4D28}" type="slidenum">
              <a:rPr lang="en-US" smtClean="0">
                <a:latin typeface="Times New Roman" charset="0"/>
              </a:rPr>
              <a:pPr/>
              <a:t>42</a:t>
            </a:fld>
            <a:endParaRPr lang="en-US" smtClean="0">
              <a:latin typeface="Times New Roman" charset="0"/>
            </a:endParaRPr>
          </a:p>
        </p:txBody>
      </p:sp>
      <p:sp>
        <p:nvSpPr>
          <p:cNvPr id="102403" name="Rectangle 2"/>
          <p:cNvSpPr>
            <a:spLocks noGrp="1" noChangeArrowheads="1"/>
          </p:cNvSpPr>
          <p:nvPr>
            <p:ph type="title"/>
          </p:nvPr>
        </p:nvSpPr>
        <p:spPr/>
        <p:txBody>
          <a:bodyPr/>
          <a:lstStyle/>
          <a:p>
            <a:pPr eaLnBrk="1" hangingPunct="1"/>
            <a:r>
              <a:rPr lang="en-US"/>
              <a:t>Covert Channel</a:t>
            </a:r>
          </a:p>
        </p:txBody>
      </p:sp>
      <p:sp>
        <p:nvSpPr>
          <p:cNvPr id="102404" name="Rectangle 3"/>
          <p:cNvSpPr>
            <a:spLocks noGrp="1" noChangeArrowheads="1"/>
          </p:cNvSpPr>
          <p:nvPr>
            <p:ph type="body" idx="1"/>
          </p:nvPr>
        </p:nvSpPr>
        <p:spPr/>
        <p:txBody>
          <a:bodyPr/>
          <a:lstStyle/>
          <a:p>
            <a:pPr eaLnBrk="1" hangingPunct="1">
              <a:spcAft>
                <a:spcPts val="600"/>
              </a:spcAft>
            </a:pPr>
            <a:r>
              <a:rPr lang="en-US" sz="2800" b="1" dirty="0" smtClean="0">
                <a:solidFill>
                  <a:schemeClr val="accent2"/>
                </a:solidFill>
              </a:rPr>
              <a:t>Covert </a:t>
            </a:r>
            <a:r>
              <a:rPr lang="en-US" sz="2800" b="1" dirty="0">
                <a:solidFill>
                  <a:schemeClr val="accent2"/>
                </a:solidFill>
              </a:rPr>
              <a:t>channel</a:t>
            </a:r>
            <a:r>
              <a:rPr lang="en-US" sz="2800" dirty="0"/>
              <a:t>: a communication path not intended as such by system’s </a:t>
            </a:r>
            <a:r>
              <a:rPr lang="en-US" sz="2800" dirty="0" smtClean="0"/>
              <a:t>designers</a:t>
            </a:r>
          </a:p>
          <a:p>
            <a:pPr eaLnBrk="1" hangingPunct="1">
              <a:spcAft>
                <a:spcPts val="600"/>
              </a:spcAft>
            </a:pPr>
            <a:endParaRPr lang="en-US" sz="2800" dirty="0"/>
          </a:p>
          <a:p>
            <a:pPr eaLnBrk="1" hangingPunct="1">
              <a:spcAft>
                <a:spcPts val="600"/>
              </a:spcAft>
            </a:pPr>
            <a:r>
              <a:rPr lang="en-US" sz="2800" dirty="0"/>
              <a:t>For example, resources shared at different levels could be used to “signal” information</a:t>
            </a:r>
          </a:p>
          <a:p>
            <a:pPr eaLnBrk="1" hangingPunct="1">
              <a:spcAft>
                <a:spcPts val="600"/>
              </a:spcAft>
            </a:pPr>
            <a:endParaRPr lang="en-US"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F26BBFAA-FACE-904D-B080-45FB67F22C7A}" type="slidenum">
              <a:rPr lang="en-US" smtClean="0">
                <a:latin typeface="Times New Roman" charset="0"/>
              </a:rPr>
              <a:pPr/>
              <a:t>43</a:t>
            </a:fld>
            <a:endParaRPr lang="en-US" smtClean="0">
              <a:latin typeface="Times New Roman" charset="0"/>
            </a:endParaRPr>
          </a:p>
        </p:txBody>
      </p:sp>
      <p:sp>
        <p:nvSpPr>
          <p:cNvPr id="103427" name="Rectangle 2"/>
          <p:cNvSpPr>
            <a:spLocks noGrp="1" noChangeArrowheads="1"/>
          </p:cNvSpPr>
          <p:nvPr>
            <p:ph type="title"/>
          </p:nvPr>
        </p:nvSpPr>
        <p:spPr>
          <a:xfrm>
            <a:off x="685800" y="457200"/>
            <a:ext cx="7772400" cy="990600"/>
          </a:xfrm>
        </p:spPr>
        <p:txBody>
          <a:bodyPr/>
          <a:lstStyle/>
          <a:p>
            <a:pPr eaLnBrk="1" hangingPunct="1"/>
            <a:r>
              <a:rPr lang="en-US"/>
              <a:t>Covert Channel Example</a:t>
            </a:r>
          </a:p>
        </p:txBody>
      </p:sp>
      <p:sp>
        <p:nvSpPr>
          <p:cNvPr id="195587" name="Rectangle 3"/>
          <p:cNvSpPr>
            <a:spLocks noGrp="1" noChangeArrowheads="1"/>
          </p:cNvSpPr>
          <p:nvPr>
            <p:ph type="body" idx="1"/>
          </p:nvPr>
        </p:nvSpPr>
        <p:spPr>
          <a:xfrm>
            <a:off x="685800" y="1600200"/>
            <a:ext cx="7848600" cy="4495800"/>
          </a:xfrm>
        </p:spPr>
        <p:txBody>
          <a:bodyPr/>
          <a:lstStyle/>
          <a:p>
            <a:pPr eaLnBrk="1" hangingPunct="1">
              <a:lnSpc>
                <a:spcPct val="90000"/>
              </a:lnSpc>
              <a:spcAft>
                <a:spcPts val="600"/>
              </a:spcAft>
            </a:pPr>
            <a:r>
              <a:rPr lang="en-US" sz="2800" dirty="0"/>
              <a:t>Alice has </a:t>
            </a:r>
            <a:r>
              <a:rPr lang="en-US" sz="2800" b="1" dirty="0">
                <a:latin typeface="Times-Roman" charset="0"/>
              </a:rPr>
              <a:t>TOP SECRET</a:t>
            </a:r>
            <a:r>
              <a:rPr lang="en-US" sz="2800" dirty="0"/>
              <a:t> clearance, Bob has </a:t>
            </a:r>
            <a:r>
              <a:rPr lang="en-US" sz="2800" b="1" dirty="0">
                <a:latin typeface="Times-Roman" charset="0"/>
              </a:rPr>
              <a:t>CONFIDENTIAL</a:t>
            </a:r>
            <a:r>
              <a:rPr lang="en-US" sz="2800" dirty="0"/>
              <a:t> clearance</a:t>
            </a:r>
          </a:p>
          <a:p>
            <a:pPr eaLnBrk="1" hangingPunct="1">
              <a:lnSpc>
                <a:spcPct val="90000"/>
              </a:lnSpc>
              <a:spcAft>
                <a:spcPts val="600"/>
              </a:spcAft>
            </a:pPr>
            <a:r>
              <a:rPr lang="en-US" sz="2800" dirty="0"/>
              <a:t>Suppose the file space shared by all users</a:t>
            </a:r>
          </a:p>
          <a:p>
            <a:pPr eaLnBrk="1" hangingPunct="1">
              <a:lnSpc>
                <a:spcPct val="90000"/>
              </a:lnSpc>
              <a:spcAft>
                <a:spcPts val="600"/>
              </a:spcAft>
            </a:pPr>
            <a:r>
              <a:rPr lang="en-US" sz="2800" dirty="0"/>
              <a:t>Alice creates file </a:t>
            </a:r>
            <a:r>
              <a:rPr lang="en-US" sz="2800" dirty="0" err="1"/>
              <a:t>FileXYzW</a:t>
            </a:r>
            <a:r>
              <a:rPr lang="en-US" sz="2800" dirty="0"/>
              <a:t> to signal “1” to Bob, and removes file to signal “0”</a:t>
            </a:r>
          </a:p>
          <a:p>
            <a:pPr eaLnBrk="1" hangingPunct="1">
              <a:lnSpc>
                <a:spcPct val="90000"/>
              </a:lnSpc>
              <a:spcAft>
                <a:spcPts val="600"/>
              </a:spcAft>
            </a:pPr>
            <a:r>
              <a:rPr lang="en-US" sz="2800" dirty="0"/>
              <a:t>Once per minute Bob lists the files</a:t>
            </a:r>
          </a:p>
          <a:p>
            <a:pPr lvl="1" eaLnBrk="1" hangingPunct="1">
              <a:lnSpc>
                <a:spcPct val="90000"/>
              </a:lnSpc>
              <a:spcAft>
                <a:spcPts val="600"/>
              </a:spcAft>
            </a:pPr>
            <a:r>
              <a:rPr lang="en-US" sz="2400" dirty="0"/>
              <a:t>If file </a:t>
            </a:r>
            <a:r>
              <a:rPr lang="en-US" sz="2400" dirty="0" err="1"/>
              <a:t>FileXYzW</a:t>
            </a:r>
            <a:r>
              <a:rPr lang="en-US" sz="2400" dirty="0"/>
              <a:t> does not exist, Alice sent 0</a:t>
            </a:r>
          </a:p>
          <a:p>
            <a:pPr lvl="1" eaLnBrk="1" hangingPunct="1">
              <a:lnSpc>
                <a:spcPct val="90000"/>
              </a:lnSpc>
              <a:spcAft>
                <a:spcPts val="600"/>
              </a:spcAft>
            </a:pPr>
            <a:r>
              <a:rPr lang="en-US" sz="2400" dirty="0"/>
              <a:t>If file </a:t>
            </a:r>
            <a:r>
              <a:rPr lang="en-US" sz="2400" dirty="0" err="1"/>
              <a:t>FileXYzW</a:t>
            </a:r>
            <a:r>
              <a:rPr lang="en-US" sz="2400" dirty="0"/>
              <a:t> exists, Alice sent 1</a:t>
            </a:r>
          </a:p>
          <a:p>
            <a:pPr eaLnBrk="1" hangingPunct="1">
              <a:lnSpc>
                <a:spcPct val="90000"/>
              </a:lnSpc>
              <a:spcAft>
                <a:spcPts val="600"/>
              </a:spcAft>
            </a:pPr>
            <a:r>
              <a:rPr lang="en-US" sz="2800" dirty="0"/>
              <a:t>Alice can leak</a:t>
            </a:r>
            <a:r>
              <a:rPr lang="en-US" sz="2800" b="1" dirty="0">
                <a:latin typeface="Times-Roman" charset="0"/>
              </a:rPr>
              <a:t> TOP SECRET</a:t>
            </a:r>
            <a:r>
              <a:rPr lang="en-US" sz="2800" dirty="0"/>
              <a:t> info to Bob!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95587">
                                            <p:txEl>
                                              <p:pRg st="0" end="0"/>
                                            </p:txEl>
                                          </p:spTgt>
                                        </p:tgtEl>
                                        <p:attrNameLst>
                                          <p:attrName>style.visibility</p:attrName>
                                        </p:attrNameLst>
                                      </p:cBhvr>
                                      <p:to>
                                        <p:strVal val="visible"/>
                                      </p:to>
                                    </p:set>
                                    <p:animEffect transition="in" filter="box(out)">
                                      <p:cBhvr>
                                        <p:cTn id="7" dur="500"/>
                                        <p:tgtEl>
                                          <p:spTgt spid="19558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95587">
                                            <p:txEl>
                                              <p:pRg st="1" end="1"/>
                                            </p:txEl>
                                          </p:spTgt>
                                        </p:tgtEl>
                                        <p:attrNameLst>
                                          <p:attrName>style.visibility</p:attrName>
                                        </p:attrNameLst>
                                      </p:cBhvr>
                                      <p:to>
                                        <p:strVal val="visible"/>
                                      </p:to>
                                    </p:set>
                                    <p:animEffect transition="in" filter="box(out)">
                                      <p:cBhvr>
                                        <p:cTn id="12" dur="500"/>
                                        <p:tgtEl>
                                          <p:spTgt spid="19558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95587">
                                            <p:txEl>
                                              <p:pRg st="2" end="2"/>
                                            </p:txEl>
                                          </p:spTgt>
                                        </p:tgtEl>
                                        <p:attrNameLst>
                                          <p:attrName>style.visibility</p:attrName>
                                        </p:attrNameLst>
                                      </p:cBhvr>
                                      <p:to>
                                        <p:strVal val="visible"/>
                                      </p:to>
                                    </p:set>
                                    <p:animEffect transition="in" filter="box(out)">
                                      <p:cBhvr>
                                        <p:cTn id="17" dur="500"/>
                                        <p:tgtEl>
                                          <p:spTgt spid="19558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95587">
                                            <p:txEl>
                                              <p:pRg st="3" end="3"/>
                                            </p:txEl>
                                          </p:spTgt>
                                        </p:tgtEl>
                                        <p:attrNameLst>
                                          <p:attrName>style.visibility</p:attrName>
                                        </p:attrNameLst>
                                      </p:cBhvr>
                                      <p:to>
                                        <p:strVal val="visible"/>
                                      </p:to>
                                    </p:set>
                                    <p:animEffect transition="in" filter="box(out)">
                                      <p:cBhvr>
                                        <p:cTn id="22" dur="500"/>
                                        <p:tgtEl>
                                          <p:spTgt spid="19558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95587">
                                            <p:txEl>
                                              <p:pRg st="4" end="4"/>
                                            </p:txEl>
                                          </p:spTgt>
                                        </p:tgtEl>
                                        <p:attrNameLst>
                                          <p:attrName>style.visibility</p:attrName>
                                        </p:attrNameLst>
                                      </p:cBhvr>
                                      <p:to>
                                        <p:strVal val="visible"/>
                                      </p:to>
                                    </p:set>
                                    <p:animEffect transition="in" filter="box(out)">
                                      <p:cBhvr>
                                        <p:cTn id="27" dur="500"/>
                                        <p:tgtEl>
                                          <p:spTgt spid="195587">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95587">
                                            <p:txEl>
                                              <p:pRg st="5" end="5"/>
                                            </p:txEl>
                                          </p:spTgt>
                                        </p:tgtEl>
                                        <p:attrNameLst>
                                          <p:attrName>style.visibility</p:attrName>
                                        </p:attrNameLst>
                                      </p:cBhvr>
                                      <p:to>
                                        <p:strVal val="visible"/>
                                      </p:to>
                                    </p:set>
                                    <p:animEffect transition="in" filter="box(out)">
                                      <p:cBhvr>
                                        <p:cTn id="32" dur="500"/>
                                        <p:tgtEl>
                                          <p:spTgt spid="195587">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
                                        </p:tgtEl>
                                      </p:cMediaNode>
                                    </p:audio>
                                  </p:sub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95587">
                                            <p:txEl>
                                              <p:pRg st="6" end="6"/>
                                            </p:txEl>
                                          </p:spTgt>
                                        </p:tgtEl>
                                        <p:attrNameLst>
                                          <p:attrName>style.visibility</p:attrName>
                                        </p:attrNameLst>
                                      </p:cBhvr>
                                      <p:to>
                                        <p:strVal val="visible"/>
                                      </p:to>
                                    </p:set>
                                    <p:animEffect transition="in" filter="box(out)">
                                      <p:cBhvr>
                                        <p:cTn id="37" dur="500"/>
                                        <p:tgtEl>
                                          <p:spTgt spid="195587">
                                            <p:txEl>
                                              <p:pRg st="6" end="6"/>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build="p" bldLvl="2"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969FCF07-CAC0-9D45-A066-937252AFD96C}" type="slidenum">
              <a:rPr lang="en-US" smtClean="0">
                <a:latin typeface="Times New Roman" charset="0"/>
              </a:rPr>
              <a:pPr/>
              <a:t>44</a:t>
            </a:fld>
            <a:endParaRPr lang="en-US" smtClean="0">
              <a:latin typeface="Times New Roman" charset="0"/>
            </a:endParaRPr>
          </a:p>
        </p:txBody>
      </p:sp>
      <p:sp>
        <p:nvSpPr>
          <p:cNvPr id="104451" name="Rectangle 2"/>
          <p:cNvSpPr>
            <a:spLocks noGrp="1" noChangeArrowheads="1"/>
          </p:cNvSpPr>
          <p:nvPr>
            <p:ph type="title"/>
          </p:nvPr>
        </p:nvSpPr>
        <p:spPr/>
        <p:txBody>
          <a:bodyPr/>
          <a:lstStyle/>
          <a:p>
            <a:pPr eaLnBrk="1" hangingPunct="1"/>
            <a:r>
              <a:rPr lang="en-US"/>
              <a:t>Covert Channel Example</a:t>
            </a:r>
          </a:p>
        </p:txBody>
      </p:sp>
      <p:grpSp>
        <p:nvGrpSpPr>
          <p:cNvPr id="104452" name="Group 32"/>
          <p:cNvGrpSpPr>
            <a:grpSpLocks/>
          </p:cNvGrpSpPr>
          <p:nvPr/>
        </p:nvGrpSpPr>
        <p:grpSpPr bwMode="auto">
          <a:xfrm>
            <a:off x="304800" y="2286000"/>
            <a:ext cx="8458200" cy="3489325"/>
            <a:chOff x="192" y="1440"/>
            <a:chExt cx="5328" cy="2198"/>
          </a:xfrm>
        </p:grpSpPr>
        <p:sp>
          <p:nvSpPr>
            <p:cNvPr id="104453" name="Rectangle 5"/>
            <p:cNvSpPr>
              <a:spLocks noChangeArrowheads="1"/>
            </p:cNvSpPr>
            <p:nvPr/>
          </p:nvSpPr>
          <p:spPr bwMode="auto">
            <a:xfrm>
              <a:off x="192" y="1440"/>
              <a:ext cx="652" cy="326"/>
            </a:xfrm>
            <a:prstGeom prst="rect">
              <a:avLst/>
            </a:prstGeom>
            <a:noFill/>
            <a:ln w="9525">
              <a:noFill/>
              <a:miter lim="800000"/>
              <a:headEnd/>
              <a:tailEnd/>
            </a:ln>
          </p:spPr>
          <p:txBody>
            <a:bodyPr wrap="none">
              <a:prstTxWarp prst="textNoShape">
                <a:avLst/>
              </a:prstTxWarp>
              <a:spAutoFit/>
            </a:bodyPr>
            <a:lstStyle/>
            <a:p>
              <a:r>
                <a:rPr lang="en-US" b="1">
                  <a:solidFill>
                    <a:srgbClr val="1320EE"/>
                  </a:solidFill>
                </a:rPr>
                <a:t>Alice:</a:t>
              </a:r>
            </a:p>
          </p:txBody>
        </p:sp>
        <p:sp>
          <p:nvSpPr>
            <p:cNvPr id="104454" name="Line 6"/>
            <p:cNvSpPr>
              <a:spLocks noChangeShapeType="1"/>
            </p:cNvSpPr>
            <p:nvPr/>
          </p:nvSpPr>
          <p:spPr bwMode="auto">
            <a:xfrm>
              <a:off x="960" y="3504"/>
              <a:ext cx="456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04455" name="Rectangle 7"/>
            <p:cNvSpPr>
              <a:spLocks noChangeArrowheads="1"/>
            </p:cNvSpPr>
            <p:nvPr/>
          </p:nvSpPr>
          <p:spPr bwMode="auto">
            <a:xfrm>
              <a:off x="192" y="3312"/>
              <a:ext cx="643" cy="326"/>
            </a:xfrm>
            <a:prstGeom prst="rect">
              <a:avLst/>
            </a:prstGeom>
            <a:noFill/>
            <a:ln w="9525">
              <a:noFill/>
              <a:miter lim="800000"/>
              <a:headEnd/>
              <a:tailEnd/>
            </a:ln>
          </p:spPr>
          <p:txBody>
            <a:bodyPr wrap="none">
              <a:prstTxWarp prst="textNoShape">
                <a:avLst/>
              </a:prstTxWarp>
              <a:spAutoFit/>
            </a:bodyPr>
            <a:lstStyle/>
            <a:p>
              <a:r>
                <a:rPr lang="en-US" b="1"/>
                <a:t>Time:</a:t>
              </a:r>
              <a:endParaRPr lang="en-US"/>
            </a:p>
          </p:txBody>
        </p:sp>
        <p:sp>
          <p:nvSpPr>
            <p:cNvPr id="104456" name="Rectangle 8"/>
            <p:cNvSpPr>
              <a:spLocks noChangeArrowheads="1"/>
            </p:cNvSpPr>
            <p:nvPr/>
          </p:nvSpPr>
          <p:spPr bwMode="auto">
            <a:xfrm>
              <a:off x="960" y="1498"/>
              <a:ext cx="846" cy="259"/>
            </a:xfrm>
            <a:prstGeom prst="rect">
              <a:avLst/>
            </a:prstGeom>
            <a:noFill/>
            <a:ln w="9525">
              <a:noFill/>
              <a:miter lim="800000"/>
              <a:headEnd/>
              <a:tailEnd/>
            </a:ln>
          </p:spPr>
          <p:txBody>
            <a:bodyPr wrap="none">
              <a:prstTxWarp prst="textNoShape">
                <a:avLst/>
              </a:prstTxWarp>
              <a:spAutoFit/>
            </a:bodyPr>
            <a:lstStyle/>
            <a:p>
              <a:r>
                <a:rPr lang="en-US" sz="1800"/>
                <a:t>Create file</a:t>
              </a:r>
              <a:endParaRPr lang="en-US" sz="2000"/>
            </a:p>
          </p:txBody>
        </p:sp>
        <p:sp>
          <p:nvSpPr>
            <p:cNvPr id="104457" name="Rectangle 9"/>
            <p:cNvSpPr>
              <a:spLocks noChangeArrowheads="1"/>
            </p:cNvSpPr>
            <p:nvPr/>
          </p:nvSpPr>
          <p:spPr bwMode="auto">
            <a:xfrm>
              <a:off x="1872" y="1498"/>
              <a:ext cx="839" cy="259"/>
            </a:xfrm>
            <a:prstGeom prst="rect">
              <a:avLst/>
            </a:prstGeom>
            <a:noFill/>
            <a:ln w="9525">
              <a:noFill/>
              <a:miter lim="800000"/>
              <a:headEnd/>
              <a:tailEnd/>
            </a:ln>
          </p:spPr>
          <p:txBody>
            <a:bodyPr wrap="none">
              <a:prstTxWarp prst="textNoShape">
                <a:avLst/>
              </a:prstTxWarp>
              <a:spAutoFit/>
            </a:bodyPr>
            <a:lstStyle/>
            <a:p>
              <a:r>
                <a:rPr lang="en-US" sz="1800"/>
                <a:t>Delete file</a:t>
              </a:r>
              <a:endParaRPr lang="en-US" sz="2000"/>
            </a:p>
          </p:txBody>
        </p:sp>
        <p:sp>
          <p:nvSpPr>
            <p:cNvPr id="104458" name="Rectangle 12"/>
            <p:cNvSpPr>
              <a:spLocks noChangeArrowheads="1"/>
            </p:cNvSpPr>
            <p:nvPr/>
          </p:nvSpPr>
          <p:spPr bwMode="auto">
            <a:xfrm>
              <a:off x="2754" y="1498"/>
              <a:ext cx="846" cy="259"/>
            </a:xfrm>
            <a:prstGeom prst="rect">
              <a:avLst/>
            </a:prstGeom>
            <a:noFill/>
            <a:ln w="9525">
              <a:noFill/>
              <a:miter lim="800000"/>
              <a:headEnd/>
              <a:tailEnd/>
            </a:ln>
          </p:spPr>
          <p:txBody>
            <a:bodyPr wrap="none">
              <a:prstTxWarp prst="textNoShape">
                <a:avLst/>
              </a:prstTxWarp>
              <a:spAutoFit/>
            </a:bodyPr>
            <a:lstStyle/>
            <a:p>
              <a:r>
                <a:rPr lang="en-US" sz="1800"/>
                <a:t>Create file</a:t>
              </a:r>
              <a:endParaRPr lang="en-US" sz="2000"/>
            </a:p>
          </p:txBody>
        </p:sp>
        <p:sp>
          <p:nvSpPr>
            <p:cNvPr id="104459" name="Rectangle 13"/>
            <p:cNvSpPr>
              <a:spLocks noChangeArrowheads="1"/>
            </p:cNvSpPr>
            <p:nvPr/>
          </p:nvSpPr>
          <p:spPr bwMode="auto">
            <a:xfrm>
              <a:off x="4393" y="1498"/>
              <a:ext cx="839" cy="259"/>
            </a:xfrm>
            <a:prstGeom prst="rect">
              <a:avLst/>
            </a:prstGeom>
            <a:noFill/>
            <a:ln w="9525">
              <a:noFill/>
              <a:miter lim="800000"/>
              <a:headEnd/>
              <a:tailEnd/>
            </a:ln>
          </p:spPr>
          <p:txBody>
            <a:bodyPr wrap="none">
              <a:prstTxWarp prst="textNoShape">
                <a:avLst/>
              </a:prstTxWarp>
              <a:spAutoFit/>
            </a:bodyPr>
            <a:lstStyle/>
            <a:p>
              <a:r>
                <a:rPr lang="en-US" sz="1800"/>
                <a:t>Delete file</a:t>
              </a:r>
              <a:endParaRPr lang="en-US" sz="2000"/>
            </a:p>
          </p:txBody>
        </p:sp>
        <p:sp>
          <p:nvSpPr>
            <p:cNvPr id="104460" name="Line 15"/>
            <p:cNvSpPr>
              <a:spLocks noChangeShapeType="1"/>
            </p:cNvSpPr>
            <p:nvPr/>
          </p:nvSpPr>
          <p:spPr bwMode="auto">
            <a:xfrm flipV="1">
              <a:off x="1488" y="3312"/>
              <a:ext cx="0" cy="192"/>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104461" name="Line 16"/>
            <p:cNvSpPr>
              <a:spLocks noChangeShapeType="1"/>
            </p:cNvSpPr>
            <p:nvPr/>
          </p:nvSpPr>
          <p:spPr bwMode="auto">
            <a:xfrm flipV="1">
              <a:off x="2448" y="3312"/>
              <a:ext cx="0" cy="192"/>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104462" name="Line 17"/>
            <p:cNvSpPr>
              <a:spLocks noChangeShapeType="1"/>
            </p:cNvSpPr>
            <p:nvPr/>
          </p:nvSpPr>
          <p:spPr bwMode="auto">
            <a:xfrm flipV="1">
              <a:off x="3312" y="3312"/>
              <a:ext cx="0" cy="192"/>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104463" name="Line 18"/>
            <p:cNvSpPr>
              <a:spLocks noChangeShapeType="1"/>
            </p:cNvSpPr>
            <p:nvPr/>
          </p:nvSpPr>
          <p:spPr bwMode="auto">
            <a:xfrm flipV="1">
              <a:off x="4128" y="3312"/>
              <a:ext cx="0" cy="192"/>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104464" name="Line 19"/>
            <p:cNvSpPr>
              <a:spLocks noChangeShapeType="1"/>
            </p:cNvSpPr>
            <p:nvPr/>
          </p:nvSpPr>
          <p:spPr bwMode="auto">
            <a:xfrm flipV="1">
              <a:off x="4896" y="3312"/>
              <a:ext cx="0" cy="192"/>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104465" name="Rectangle 20"/>
            <p:cNvSpPr>
              <a:spLocks noChangeArrowheads="1"/>
            </p:cNvSpPr>
            <p:nvPr/>
          </p:nvSpPr>
          <p:spPr bwMode="auto">
            <a:xfrm>
              <a:off x="192" y="2160"/>
              <a:ext cx="535" cy="326"/>
            </a:xfrm>
            <a:prstGeom prst="rect">
              <a:avLst/>
            </a:prstGeom>
            <a:noFill/>
            <a:ln w="9525">
              <a:noFill/>
              <a:miter lim="800000"/>
              <a:headEnd/>
              <a:tailEnd/>
            </a:ln>
          </p:spPr>
          <p:txBody>
            <a:bodyPr wrap="none">
              <a:prstTxWarp prst="textNoShape">
                <a:avLst/>
              </a:prstTxWarp>
              <a:spAutoFit/>
            </a:bodyPr>
            <a:lstStyle/>
            <a:p>
              <a:r>
                <a:rPr lang="en-US" b="1">
                  <a:solidFill>
                    <a:srgbClr val="1320EE"/>
                  </a:solidFill>
                </a:rPr>
                <a:t>Bob:</a:t>
              </a:r>
              <a:endParaRPr lang="en-US"/>
            </a:p>
          </p:txBody>
        </p:sp>
        <p:sp>
          <p:nvSpPr>
            <p:cNvPr id="104466" name="Rectangle 21"/>
            <p:cNvSpPr>
              <a:spLocks noChangeArrowheads="1"/>
            </p:cNvSpPr>
            <p:nvPr/>
          </p:nvSpPr>
          <p:spPr bwMode="auto">
            <a:xfrm>
              <a:off x="951" y="2208"/>
              <a:ext cx="791" cy="259"/>
            </a:xfrm>
            <a:prstGeom prst="rect">
              <a:avLst/>
            </a:prstGeom>
            <a:noFill/>
            <a:ln w="9525">
              <a:noFill/>
              <a:miter lim="800000"/>
              <a:headEnd/>
              <a:tailEnd/>
            </a:ln>
          </p:spPr>
          <p:txBody>
            <a:bodyPr wrap="none">
              <a:prstTxWarp prst="textNoShape">
                <a:avLst/>
              </a:prstTxWarp>
              <a:spAutoFit/>
            </a:bodyPr>
            <a:lstStyle/>
            <a:p>
              <a:r>
                <a:rPr lang="en-US" sz="1800"/>
                <a:t>Check file</a:t>
              </a:r>
              <a:endParaRPr lang="en-US" sz="2000"/>
            </a:p>
          </p:txBody>
        </p:sp>
        <p:sp>
          <p:nvSpPr>
            <p:cNvPr id="104467" name="Rectangle 22"/>
            <p:cNvSpPr>
              <a:spLocks noChangeArrowheads="1"/>
            </p:cNvSpPr>
            <p:nvPr/>
          </p:nvSpPr>
          <p:spPr bwMode="auto">
            <a:xfrm>
              <a:off x="1863" y="2208"/>
              <a:ext cx="791" cy="259"/>
            </a:xfrm>
            <a:prstGeom prst="rect">
              <a:avLst/>
            </a:prstGeom>
            <a:noFill/>
            <a:ln w="9525">
              <a:noFill/>
              <a:miter lim="800000"/>
              <a:headEnd/>
              <a:tailEnd/>
            </a:ln>
          </p:spPr>
          <p:txBody>
            <a:bodyPr wrap="none">
              <a:prstTxWarp prst="textNoShape">
                <a:avLst/>
              </a:prstTxWarp>
              <a:spAutoFit/>
            </a:bodyPr>
            <a:lstStyle/>
            <a:p>
              <a:r>
                <a:rPr lang="en-US" sz="1800"/>
                <a:t>Check file</a:t>
              </a:r>
              <a:endParaRPr lang="en-US" sz="2000"/>
            </a:p>
          </p:txBody>
        </p:sp>
        <p:sp>
          <p:nvSpPr>
            <p:cNvPr id="104468" name="Rectangle 23"/>
            <p:cNvSpPr>
              <a:spLocks noChangeArrowheads="1"/>
            </p:cNvSpPr>
            <p:nvPr/>
          </p:nvSpPr>
          <p:spPr bwMode="auto">
            <a:xfrm>
              <a:off x="2745" y="2208"/>
              <a:ext cx="791" cy="259"/>
            </a:xfrm>
            <a:prstGeom prst="rect">
              <a:avLst/>
            </a:prstGeom>
            <a:noFill/>
            <a:ln w="9525">
              <a:noFill/>
              <a:miter lim="800000"/>
              <a:headEnd/>
              <a:tailEnd/>
            </a:ln>
          </p:spPr>
          <p:txBody>
            <a:bodyPr wrap="none">
              <a:prstTxWarp prst="textNoShape">
                <a:avLst/>
              </a:prstTxWarp>
              <a:spAutoFit/>
            </a:bodyPr>
            <a:lstStyle/>
            <a:p>
              <a:r>
                <a:rPr lang="en-US" sz="1800"/>
                <a:t>Check file</a:t>
              </a:r>
              <a:endParaRPr lang="en-US" sz="2000"/>
            </a:p>
          </p:txBody>
        </p:sp>
        <p:sp>
          <p:nvSpPr>
            <p:cNvPr id="104469" name="Rectangle 24"/>
            <p:cNvSpPr>
              <a:spLocks noChangeArrowheads="1"/>
            </p:cNvSpPr>
            <p:nvPr/>
          </p:nvSpPr>
          <p:spPr bwMode="auto">
            <a:xfrm>
              <a:off x="4440" y="2208"/>
              <a:ext cx="791" cy="259"/>
            </a:xfrm>
            <a:prstGeom prst="rect">
              <a:avLst/>
            </a:prstGeom>
            <a:noFill/>
            <a:ln w="9525">
              <a:noFill/>
              <a:miter lim="800000"/>
              <a:headEnd/>
              <a:tailEnd/>
            </a:ln>
          </p:spPr>
          <p:txBody>
            <a:bodyPr wrap="none">
              <a:prstTxWarp prst="textNoShape">
                <a:avLst/>
              </a:prstTxWarp>
              <a:spAutoFit/>
            </a:bodyPr>
            <a:lstStyle/>
            <a:p>
              <a:r>
                <a:rPr lang="en-US" sz="1800"/>
                <a:t>Check file</a:t>
              </a:r>
              <a:endParaRPr lang="en-US" sz="2000"/>
            </a:p>
          </p:txBody>
        </p:sp>
        <p:sp>
          <p:nvSpPr>
            <p:cNvPr id="104470" name="Rectangle 25"/>
            <p:cNvSpPr>
              <a:spLocks noChangeArrowheads="1"/>
            </p:cNvSpPr>
            <p:nvPr/>
          </p:nvSpPr>
          <p:spPr bwMode="auto">
            <a:xfrm>
              <a:off x="3576" y="2208"/>
              <a:ext cx="791" cy="259"/>
            </a:xfrm>
            <a:prstGeom prst="rect">
              <a:avLst/>
            </a:prstGeom>
            <a:noFill/>
            <a:ln w="9525">
              <a:noFill/>
              <a:miter lim="800000"/>
              <a:headEnd/>
              <a:tailEnd/>
            </a:ln>
          </p:spPr>
          <p:txBody>
            <a:bodyPr wrap="none">
              <a:prstTxWarp prst="textNoShape">
                <a:avLst/>
              </a:prstTxWarp>
              <a:spAutoFit/>
            </a:bodyPr>
            <a:lstStyle/>
            <a:p>
              <a:r>
                <a:rPr lang="en-US" sz="1800"/>
                <a:t>Check file</a:t>
              </a:r>
              <a:endParaRPr lang="en-US" sz="2000"/>
            </a:p>
          </p:txBody>
        </p:sp>
        <p:sp>
          <p:nvSpPr>
            <p:cNvPr id="104471" name="Rectangle 26"/>
            <p:cNvSpPr>
              <a:spLocks noChangeArrowheads="1"/>
            </p:cNvSpPr>
            <p:nvPr/>
          </p:nvSpPr>
          <p:spPr bwMode="auto">
            <a:xfrm>
              <a:off x="192" y="2698"/>
              <a:ext cx="642" cy="326"/>
            </a:xfrm>
            <a:prstGeom prst="rect">
              <a:avLst/>
            </a:prstGeom>
            <a:noFill/>
            <a:ln w="9525">
              <a:noFill/>
              <a:miter lim="800000"/>
              <a:headEnd/>
              <a:tailEnd/>
            </a:ln>
          </p:spPr>
          <p:txBody>
            <a:bodyPr wrap="none">
              <a:prstTxWarp prst="textNoShape">
                <a:avLst/>
              </a:prstTxWarp>
              <a:spAutoFit/>
            </a:bodyPr>
            <a:lstStyle/>
            <a:p>
              <a:r>
                <a:rPr lang="en-US" b="1">
                  <a:solidFill>
                    <a:srgbClr val="1320EE"/>
                  </a:solidFill>
                </a:rPr>
                <a:t>Data:</a:t>
              </a:r>
            </a:p>
          </p:txBody>
        </p:sp>
        <p:sp>
          <p:nvSpPr>
            <p:cNvPr id="104472" name="Rectangle 27"/>
            <p:cNvSpPr>
              <a:spLocks noChangeArrowheads="1"/>
            </p:cNvSpPr>
            <p:nvPr/>
          </p:nvSpPr>
          <p:spPr bwMode="auto">
            <a:xfrm>
              <a:off x="1382" y="2716"/>
              <a:ext cx="223" cy="288"/>
            </a:xfrm>
            <a:prstGeom prst="rect">
              <a:avLst/>
            </a:prstGeom>
            <a:noFill/>
            <a:ln w="9525">
              <a:noFill/>
              <a:miter lim="800000"/>
              <a:headEnd/>
              <a:tailEnd/>
            </a:ln>
          </p:spPr>
          <p:txBody>
            <a:bodyPr wrap="none">
              <a:prstTxWarp prst="textNoShape">
                <a:avLst/>
              </a:prstTxWarp>
              <a:spAutoFit/>
            </a:bodyPr>
            <a:lstStyle/>
            <a:p>
              <a:r>
                <a:rPr lang="en-US">
                  <a:solidFill>
                    <a:srgbClr val="FF0000"/>
                  </a:solidFill>
                  <a:latin typeface="Times-Roman" charset="0"/>
                </a:rPr>
                <a:t>1</a:t>
              </a:r>
              <a:endParaRPr lang="en-US"/>
            </a:p>
          </p:txBody>
        </p:sp>
        <p:sp>
          <p:nvSpPr>
            <p:cNvPr id="104473" name="Rectangle 28"/>
            <p:cNvSpPr>
              <a:spLocks noChangeArrowheads="1"/>
            </p:cNvSpPr>
            <p:nvPr/>
          </p:nvSpPr>
          <p:spPr bwMode="auto">
            <a:xfrm>
              <a:off x="2311" y="2716"/>
              <a:ext cx="223" cy="288"/>
            </a:xfrm>
            <a:prstGeom prst="rect">
              <a:avLst/>
            </a:prstGeom>
            <a:noFill/>
            <a:ln w="9525">
              <a:noFill/>
              <a:miter lim="800000"/>
              <a:headEnd/>
              <a:tailEnd/>
            </a:ln>
          </p:spPr>
          <p:txBody>
            <a:bodyPr wrap="none">
              <a:prstTxWarp prst="textNoShape">
                <a:avLst/>
              </a:prstTxWarp>
              <a:spAutoFit/>
            </a:bodyPr>
            <a:lstStyle/>
            <a:p>
              <a:r>
                <a:rPr lang="en-US">
                  <a:solidFill>
                    <a:srgbClr val="FF0000"/>
                  </a:solidFill>
                  <a:latin typeface="Times-Roman" charset="0"/>
                </a:rPr>
                <a:t>0</a:t>
              </a:r>
              <a:endParaRPr lang="en-US"/>
            </a:p>
          </p:txBody>
        </p:sp>
        <p:sp>
          <p:nvSpPr>
            <p:cNvPr id="104474" name="Rectangle 29"/>
            <p:cNvSpPr>
              <a:spLocks noChangeArrowheads="1"/>
            </p:cNvSpPr>
            <p:nvPr/>
          </p:nvSpPr>
          <p:spPr bwMode="auto">
            <a:xfrm>
              <a:off x="3206" y="2716"/>
              <a:ext cx="223" cy="288"/>
            </a:xfrm>
            <a:prstGeom prst="rect">
              <a:avLst/>
            </a:prstGeom>
            <a:noFill/>
            <a:ln w="9525">
              <a:noFill/>
              <a:miter lim="800000"/>
              <a:headEnd/>
              <a:tailEnd/>
            </a:ln>
          </p:spPr>
          <p:txBody>
            <a:bodyPr wrap="none">
              <a:prstTxWarp prst="textNoShape">
                <a:avLst/>
              </a:prstTxWarp>
              <a:spAutoFit/>
            </a:bodyPr>
            <a:lstStyle/>
            <a:p>
              <a:r>
                <a:rPr lang="en-US">
                  <a:solidFill>
                    <a:srgbClr val="FF0000"/>
                  </a:solidFill>
                  <a:latin typeface="Times-Roman" charset="0"/>
                </a:rPr>
                <a:t>1</a:t>
              </a:r>
              <a:endParaRPr lang="en-US"/>
            </a:p>
          </p:txBody>
        </p:sp>
        <p:sp>
          <p:nvSpPr>
            <p:cNvPr id="104475" name="Rectangle 30"/>
            <p:cNvSpPr>
              <a:spLocks noChangeArrowheads="1"/>
            </p:cNvSpPr>
            <p:nvPr/>
          </p:nvSpPr>
          <p:spPr bwMode="auto">
            <a:xfrm>
              <a:off x="4759" y="2716"/>
              <a:ext cx="223" cy="288"/>
            </a:xfrm>
            <a:prstGeom prst="rect">
              <a:avLst/>
            </a:prstGeom>
            <a:noFill/>
            <a:ln w="9525">
              <a:noFill/>
              <a:miter lim="800000"/>
              <a:headEnd/>
              <a:tailEnd/>
            </a:ln>
          </p:spPr>
          <p:txBody>
            <a:bodyPr wrap="none">
              <a:prstTxWarp prst="textNoShape">
                <a:avLst/>
              </a:prstTxWarp>
              <a:spAutoFit/>
            </a:bodyPr>
            <a:lstStyle/>
            <a:p>
              <a:r>
                <a:rPr lang="en-US">
                  <a:solidFill>
                    <a:srgbClr val="FF0000"/>
                  </a:solidFill>
                  <a:latin typeface="Times-Roman" charset="0"/>
                </a:rPr>
                <a:t>0</a:t>
              </a:r>
              <a:endParaRPr lang="en-US">
                <a:solidFill>
                  <a:srgbClr val="FF0000"/>
                </a:solidFill>
              </a:endParaRPr>
            </a:p>
          </p:txBody>
        </p:sp>
        <p:sp>
          <p:nvSpPr>
            <p:cNvPr id="104476" name="Rectangle 31"/>
            <p:cNvSpPr>
              <a:spLocks noChangeArrowheads="1"/>
            </p:cNvSpPr>
            <p:nvPr/>
          </p:nvSpPr>
          <p:spPr bwMode="auto">
            <a:xfrm>
              <a:off x="4022" y="2716"/>
              <a:ext cx="223" cy="288"/>
            </a:xfrm>
            <a:prstGeom prst="rect">
              <a:avLst/>
            </a:prstGeom>
            <a:noFill/>
            <a:ln w="9525">
              <a:noFill/>
              <a:miter lim="800000"/>
              <a:headEnd/>
              <a:tailEnd/>
            </a:ln>
          </p:spPr>
          <p:txBody>
            <a:bodyPr wrap="none">
              <a:prstTxWarp prst="textNoShape">
                <a:avLst/>
              </a:prstTxWarp>
              <a:spAutoFit/>
            </a:bodyPr>
            <a:lstStyle/>
            <a:p>
              <a:r>
                <a:rPr lang="en-US">
                  <a:solidFill>
                    <a:srgbClr val="FF0000"/>
                  </a:solidFill>
                  <a:latin typeface="Times-Roman" charset="0"/>
                </a:rPr>
                <a:t>1</a:t>
              </a:r>
              <a:endParaRPr lang="en-US"/>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6A828BD6-0C62-E34A-BA3D-446BEABD3634}" type="slidenum">
              <a:rPr lang="en-US" smtClean="0">
                <a:latin typeface="Times New Roman" charset="0"/>
              </a:rPr>
              <a:pPr/>
              <a:t>45</a:t>
            </a:fld>
            <a:endParaRPr lang="en-US" smtClean="0">
              <a:latin typeface="Times New Roman" charset="0"/>
            </a:endParaRPr>
          </a:p>
        </p:txBody>
      </p:sp>
      <p:sp>
        <p:nvSpPr>
          <p:cNvPr id="105475" name="Rectangle 2"/>
          <p:cNvSpPr>
            <a:spLocks noGrp="1" noChangeArrowheads="1"/>
          </p:cNvSpPr>
          <p:nvPr>
            <p:ph type="title"/>
          </p:nvPr>
        </p:nvSpPr>
        <p:spPr>
          <a:xfrm>
            <a:off x="685800" y="381000"/>
            <a:ext cx="7772400" cy="1143000"/>
          </a:xfrm>
        </p:spPr>
        <p:txBody>
          <a:bodyPr/>
          <a:lstStyle/>
          <a:p>
            <a:pPr eaLnBrk="1" hangingPunct="1"/>
            <a:r>
              <a:rPr lang="en-US"/>
              <a:t>Covert Channel</a:t>
            </a:r>
          </a:p>
        </p:txBody>
      </p:sp>
      <p:sp>
        <p:nvSpPr>
          <p:cNvPr id="196611" name="Rectangle 3"/>
          <p:cNvSpPr>
            <a:spLocks noGrp="1" noChangeArrowheads="1"/>
          </p:cNvSpPr>
          <p:nvPr>
            <p:ph type="body" idx="1"/>
          </p:nvPr>
        </p:nvSpPr>
        <p:spPr>
          <a:xfrm>
            <a:off x="685800" y="1524000"/>
            <a:ext cx="7848600" cy="4572000"/>
          </a:xfrm>
        </p:spPr>
        <p:txBody>
          <a:bodyPr/>
          <a:lstStyle/>
          <a:p>
            <a:pPr marL="533400" indent="-533400" eaLnBrk="1" hangingPunct="1">
              <a:lnSpc>
                <a:spcPct val="90000"/>
              </a:lnSpc>
              <a:spcAft>
                <a:spcPts val="600"/>
              </a:spcAft>
            </a:pPr>
            <a:r>
              <a:rPr lang="en-US" sz="2800" dirty="0"/>
              <a:t>Other possible covert channels?</a:t>
            </a:r>
          </a:p>
          <a:p>
            <a:pPr marL="914400" lvl="1" indent="-457200" eaLnBrk="1" hangingPunct="1">
              <a:lnSpc>
                <a:spcPct val="90000"/>
              </a:lnSpc>
              <a:spcAft>
                <a:spcPts val="600"/>
              </a:spcAft>
            </a:pPr>
            <a:r>
              <a:rPr lang="en-US" sz="2400" dirty="0"/>
              <a:t>Print queue</a:t>
            </a:r>
          </a:p>
          <a:p>
            <a:pPr marL="914400" lvl="1" indent="-457200" eaLnBrk="1" hangingPunct="1">
              <a:lnSpc>
                <a:spcPct val="90000"/>
              </a:lnSpc>
              <a:spcAft>
                <a:spcPts val="600"/>
              </a:spcAft>
            </a:pPr>
            <a:r>
              <a:rPr lang="en-US" sz="2400" dirty="0"/>
              <a:t>ACK messages</a:t>
            </a:r>
          </a:p>
          <a:p>
            <a:pPr marL="914400" lvl="1" indent="-457200" eaLnBrk="1" hangingPunct="1">
              <a:lnSpc>
                <a:spcPct val="90000"/>
              </a:lnSpc>
              <a:spcAft>
                <a:spcPts val="600"/>
              </a:spcAft>
            </a:pPr>
            <a:r>
              <a:rPr lang="en-US" sz="2400" dirty="0"/>
              <a:t>Network traffic, etc</a:t>
            </a:r>
            <a:r>
              <a:rPr lang="en-US" sz="2400" dirty="0" smtClean="0"/>
              <a:t>.</a:t>
            </a:r>
          </a:p>
          <a:p>
            <a:pPr marL="533400" indent="-533400" eaLnBrk="1" hangingPunct="1">
              <a:lnSpc>
                <a:spcPct val="90000"/>
              </a:lnSpc>
              <a:spcAft>
                <a:spcPts val="600"/>
              </a:spcAft>
            </a:pPr>
            <a:r>
              <a:rPr lang="en-US" sz="2800" dirty="0"/>
              <a:t>When does covert channel exist?</a:t>
            </a:r>
          </a:p>
          <a:p>
            <a:pPr marL="914400" lvl="1" indent="-457200" eaLnBrk="1" hangingPunct="1">
              <a:lnSpc>
                <a:spcPct val="90000"/>
              </a:lnSpc>
              <a:spcAft>
                <a:spcPts val="600"/>
              </a:spcAft>
              <a:buFont typeface="Times" charset="0"/>
              <a:buAutoNum type="arabicPeriod"/>
            </a:pPr>
            <a:r>
              <a:rPr lang="en-US" sz="2400" dirty="0"/>
              <a:t>Sender and receiver have a shared resource</a:t>
            </a:r>
          </a:p>
          <a:p>
            <a:pPr marL="914400" lvl="1" indent="-457200" eaLnBrk="1" hangingPunct="1">
              <a:lnSpc>
                <a:spcPct val="90000"/>
              </a:lnSpc>
              <a:spcAft>
                <a:spcPts val="600"/>
              </a:spcAft>
              <a:buFont typeface="Times" charset="0"/>
              <a:buAutoNum type="arabicPeriod"/>
            </a:pPr>
            <a:r>
              <a:rPr lang="en-US" sz="2400" dirty="0"/>
              <a:t>Sender able to vary some property of resource that receiver can observe</a:t>
            </a:r>
          </a:p>
          <a:p>
            <a:pPr marL="914400" lvl="1" indent="-457200" eaLnBrk="1" hangingPunct="1">
              <a:lnSpc>
                <a:spcPct val="90000"/>
              </a:lnSpc>
              <a:spcAft>
                <a:spcPts val="600"/>
              </a:spcAft>
              <a:buFont typeface="Times" charset="0"/>
              <a:buAutoNum type="arabicPeriod"/>
            </a:pPr>
            <a:r>
              <a:rPr lang="en-US" sz="2400" dirty="0"/>
              <a:t>“Communication” between sender and receiver can be synchronized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96611">
                                            <p:txEl>
                                              <p:pRg st="0" end="0"/>
                                            </p:txEl>
                                          </p:spTgt>
                                        </p:tgtEl>
                                        <p:attrNameLst>
                                          <p:attrName>style.visibility</p:attrName>
                                        </p:attrNameLst>
                                      </p:cBhvr>
                                      <p:to>
                                        <p:strVal val="visible"/>
                                      </p:to>
                                    </p:set>
                                    <p:animEffect transition="in" filter="box(out)">
                                      <p:cBhvr>
                                        <p:cTn id="7" dur="500"/>
                                        <p:tgtEl>
                                          <p:spTgt spid="19661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96611">
                                            <p:txEl>
                                              <p:pRg st="1" end="1"/>
                                            </p:txEl>
                                          </p:spTgt>
                                        </p:tgtEl>
                                        <p:attrNameLst>
                                          <p:attrName>style.visibility</p:attrName>
                                        </p:attrNameLst>
                                      </p:cBhvr>
                                      <p:to>
                                        <p:strVal val="visible"/>
                                      </p:to>
                                    </p:set>
                                    <p:animEffect transition="in" filter="box(out)">
                                      <p:cBhvr>
                                        <p:cTn id="12" dur="500"/>
                                        <p:tgtEl>
                                          <p:spTgt spid="19661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96611">
                                            <p:txEl>
                                              <p:pRg st="2" end="2"/>
                                            </p:txEl>
                                          </p:spTgt>
                                        </p:tgtEl>
                                        <p:attrNameLst>
                                          <p:attrName>style.visibility</p:attrName>
                                        </p:attrNameLst>
                                      </p:cBhvr>
                                      <p:to>
                                        <p:strVal val="visible"/>
                                      </p:to>
                                    </p:set>
                                    <p:animEffect transition="in" filter="box(out)">
                                      <p:cBhvr>
                                        <p:cTn id="17" dur="500"/>
                                        <p:tgtEl>
                                          <p:spTgt spid="196611">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96611">
                                            <p:txEl>
                                              <p:pRg st="3" end="3"/>
                                            </p:txEl>
                                          </p:spTgt>
                                        </p:tgtEl>
                                        <p:attrNameLst>
                                          <p:attrName>style.visibility</p:attrName>
                                        </p:attrNameLst>
                                      </p:cBhvr>
                                      <p:to>
                                        <p:strVal val="visible"/>
                                      </p:to>
                                    </p:set>
                                    <p:animEffect transition="in" filter="box(out)">
                                      <p:cBhvr>
                                        <p:cTn id="22" dur="500"/>
                                        <p:tgtEl>
                                          <p:spTgt spid="196611">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96611">
                                            <p:txEl>
                                              <p:pRg st="4" end="4"/>
                                            </p:txEl>
                                          </p:spTgt>
                                        </p:tgtEl>
                                        <p:attrNameLst>
                                          <p:attrName>style.visibility</p:attrName>
                                        </p:attrNameLst>
                                      </p:cBhvr>
                                      <p:to>
                                        <p:strVal val="visible"/>
                                      </p:to>
                                    </p:set>
                                    <p:animEffect transition="in" filter="box(out)">
                                      <p:cBhvr>
                                        <p:cTn id="27" dur="500"/>
                                        <p:tgtEl>
                                          <p:spTgt spid="196611">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96611">
                                            <p:txEl>
                                              <p:pRg st="5" end="5"/>
                                            </p:txEl>
                                          </p:spTgt>
                                        </p:tgtEl>
                                        <p:attrNameLst>
                                          <p:attrName>style.visibility</p:attrName>
                                        </p:attrNameLst>
                                      </p:cBhvr>
                                      <p:to>
                                        <p:strVal val="visible"/>
                                      </p:to>
                                    </p:set>
                                    <p:animEffect transition="in" filter="box(out)">
                                      <p:cBhvr>
                                        <p:cTn id="32" dur="500"/>
                                        <p:tgtEl>
                                          <p:spTgt spid="196611">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
                                        </p:tgtEl>
                                      </p:cMediaNode>
                                    </p:audio>
                                  </p:sub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96611">
                                            <p:txEl>
                                              <p:pRg st="6" end="6"/>
                                            </p:txEl>
                                          </p:spTgt>
                                        </p:tgtEl>
                                        <p:attrNameLst>
                                          <p:attrName>style.visibility</p:attrName>
                                        </p:attrNameLst>
                                      </p:cBhvr>
                                      <p:to>
                                        <p:strVal val="visible"/>
                                      </p:to>
                                    </p:set>
                                    <p:animEffect transition="in" filter="box(out)">
                                      <p:cBhvr>
                                        <p:cTn id="37" dur="500"/>
                                        <p:tgtEl>
                                          <p:spTgt spid="196611">
                                            <p:txEl>
                                              <p:pRg st="6" end="6"/>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2" name="Camera"/>
                                        </p:tgtEl>
                                      </p:cMediaNode>
                                    </p:audio>
                                  </p:subTnLst>
                                </p:cTn>
                              </p:par>
                            </p:childTnLst>
                          </p:cTn>
                        </p:par>
                      </p:childTnLst>
                    </p:cTn>
                  </p:par>
                  <p:par>
                    <p:cTn id="38" fill="hold">
                      <p:stCondLst>
                        <p:cond delay="indefinite"/>
                      </p:stCondLst>
                      <p:childTnLst>
                        <p:par>
                          <p:cTn id="39" fill="hold">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96611">
                                            <p:txEl>
                                              <p:pRg st="7" end="7"/>
                                            </p:txEl>
                                          </p:spTgt>
                                        </p:tgtEl>
                                        <p:attrNameLst>
                                          <p:attrName>style.visibility</p:attrName>
                                        </p:attrNameLst>
                                      </p:cBhvr>
                                      <p:to>
                                        <p:strVal val="visible"/>
                                      </p:to>
                                    </p:set>
                                    <p:animEffect transition="in" filter="box(out)">
                                      <p:cBhvr>
                                        <p:cTn id="42" dur="500"/>
                                        <p:tgtEl>
                                          <p:spTgt spid="196611">
                                            <p:txEl>
                                              <p:pRg st="7" end="7"/>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1" grpId="0" build="p" bldLvl="2"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CA05550B-2F89-C04D-B109-942D3758E266}" type="slidenum">
              <a:rPr lang="en-US" smtClean="0">
                <a:latin typeface="Times New Roman" charset="0"/>
              </a:rPr>
              <a:pPr/>
              <a:t>46</a:t>
            </a:fld>
            <a:endParaRPr lang="en-US" smtClean="0">
              <a:latin typeface="Times New Roman" charset="0"/>
            </a:endParaRPr>
          </a:p>
        </p:txBody>
      </p:sp>
      <p:sp>
        <p:nvSpPr>
          <p:cNvPr id="106499" name="Rectangle 2"/>
          <p:cNvSpPr>
            <a:spLocks noGrp="1" noChangeArrowheads="1"/>
          </p:cNvSpPr>
          <p:nvPr>
            <p:ph type="title"/>
          </p:nvPr>
        </p:nvSpPr>
        <p:spPr>
          <a:xfrm>
            <a:off x="685800" y="304800"/>
            <a:ext cx="7772400" cy="1143000"/>
          </a:xfrm>
        </p:spPr>
        <p:txBody>
          <a:bodyPr/>
          <a:lstStyle/>
          <a:p>
            <a:pPr eaLnBrk="1" hangingPunct="1"/>
            <a:r>
              <a:rPr lang="en-US"/>
              <a:t>Covert Channel</a:t>
            </a:r>
          </a:p>
        </p:txBody>
      </p:sp>
      <p:sp>
        <p:nvSpPr>
          <p:cNvPr id="198659" name="Rectangle 3"/>
          <p:cNvSpPr>
            <a:spLocks noGrp="1" noChangeArrowheads="1"/>
          </p:cNvSpPr>
          <p:nvPr>
            <p:ph type="body" idx="1"/>
          </p:nvPr>
        </p:nvSpPr>
        <p:spPr>
          <a:xfrm>
            <a:off x="685800" y="1524000"/>
            <a:ext cx="7924800" cy="4648200"/>
          </a:xfrm>
        </p:spPr>
        <p:txBody>
          <a:bodyPr/>
          <a:lstStyle/>
          <a:p>
            <a:pPr eaLnBrk="1" hangingPunct="1">
              <a:lnSpc>
                <a:spcPct val="90000"/>
              </a:lnSpc>
              <a:spcAft>
                <a:spcPts val="600"/>
              </a:spcAft>
            </a:pPr>
            <a:r>
              <a:rPr lang="en-US" sz="2800" dirty="0" smtClean="0"/>
              <a:t>So, covert </a:t>
            </a:r>
            <a:r>
              <a:rPr lang="en-US" sz="2800" dirty="0"/>
              <a:t>channels</a:t>
            </a:r>
            <a:r>
              <a:rPr lang="en-US" sz="2800" dirty="0" smtClean="0"/>
              <a:t> are </a:t>
            </a:r>
            <a:r>
              <a:rPr lang="en-US" sz="2800" dirty="0"/>
              <a:t>everywhere</a:t>
            </a:r>
          </a:p>
          <a:p>
            <a:pPr eaLnBrk="1" hangingPunct="1">
              <a:lnSpc>
                <a:spcPct val="90000"/>
              </a:lnSpc>
              <a:spcAft>
                <a:spcPts val="600"/>
              </a:spcAft>
            </a:pPr>
            <a:r>
              <a:rPr lang="en-US" sz="2800" dirty="0"/>
              <a:t>“Easy” to eliminate covert channels:</a:t>
            </a:r>
          </a:p>
          <a:p>
            <a:pPr lvl="1" eaLnBrk="1" hangingPunct="1">
              <a:lnSpc>
                <a:spcPct val="90000"/>
              </a:lnSpc>
              <a:spcAft>
                <a:spcPts val="600"/>
              </a:spcAft>
            </a:pPr>
            <a:r>
              <a:rPr lang="en-US" sz="2400" dirty="0"/>
              <a:t>Eliminate all shared resources…</a:t>
            </a:r>
          </a:p>
          <a:p>
            <a:pPr lvl="1" eaLnBrk="1" hangingPunct="1">
              <a:lnSpc>
                <a:spcPct val="90000"/>
              </a:lnSpc>
              <a:spcAft>
                <a:spcPts val="600"/>
              </a:spcAft>
            </a:pPr>
            <a:r>
              <a:rPr lang="en-US" sz="2400" dirty="0"/>
              <a:t>…and all communication</a:t>
            </a:r>
          </a:p>
          <a:p>
            <a:pPr eaLnBrk="1" hangingPunct="1">
              <a:lnSpc>
                <a:spcPct val="90000"/>
              </a:lnSpc>
              <a:spcAft>
                <a:spcPts val="600"/>
              </a:spcAft>
            </a:pPr>
            <a:r>
              <a:rPr lang="en-US" sz="2800" dirty="0"/>
              <a:t>Virtually impossible to eliminate covert channels in any useful system</a:t>
            </a:r>
          </a:p>
          <a:p>
            <a:pPr lvl="1" eaLnBrk="1" hangingPunct="1">
              <a:lnSpc>
                <a:spcPct val="90000"/>
              </a:lnSpc>
              <a:spcAft>
                <a:spcPts val="600"/>
              </a:spcAft>
            </a:pPr>
            <a:r>
              <a:rPr lang="en-US" sz="2400" dirty="0" err="1"/>
              <a:t>DoD</a:t>
            </a:r>
            <a:r>
              <a:rPr lang="en-US" sz="2400" dirty="0"/>
              <a:t> guidelines</a:t>
            </a:r>
            <a:r>
              <a:rPr lang="en-US" sz="2400" dirty="0" smtClean="0"/>
              <a:t>: </a:t>
            </a:r>
            <a:r>
              <a:rPr lang="en-US" sz="2400" b="1" dirty="0">
                <a:solidFill>
                  <a:schemeClr val="accent2"/>
                </a:solidFill>
              </a:rPr>
              <a:t>reduce covert channel capacity</a:t>
            </a:r>
            <a:r>
              <a:rPr lang="en-US" sz="2400" dirty="0"/>
              <a:t> to no more than 1 bit/second</a:t>
            </a:r>
          </a:p>
          <a:p>
            <a:pPr lvl="1" eaLnBrk="1" hangingPunct="1">
              <a:lnSpc>
                <a:spcPct val="90000"/>
              </a:lnSpc>
              <a:spcAft>
                <a:spcPts val="600"/>
              </a:spcAft>
            </a:pPr>
            <a:r>
              <a:rPr lang="en-US" sz="2400" dirty="0"/>
              <a:t>Implication? </a:t>
            </a:r>
            <a:r>
              <a:rPr lang="en-US" sz="2400" dirty="0" err="1"/>
              <a:t>DoD</a:t>
            </a:r>
            <a:r>
              <a:rPr lang="en-US" sz="2400" dirty="0"/>
              <a:t> has given up on </a:t>
            </a:r>
            <a:r>
              <a:rPr lang="en-US" sz="2400" i="1" dirty="0"/>
              <a:t>eliminating</a:t>
            </a:r>
            <a:r>
              <a:rPr lang="en-US" sz="2400" dirty="0"/>
              <a:t> covert channels!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98659">
                                            <p:txEl>
                                              <p:pRg st="0" end="0"/>
                                            </p:txEl>
                                          </p:spTgt>
                                        </p:tgtEl>
                                        <p:attrNameLst>
                                          <p:attrName>style.visibility</p:attrName>
                                        </p:attrNameLst>
                                      </p:cBhvr>
                                      <p:to>
                                        <p:strVal val="visible"/>
                                      </p:to>
                                    </p:set>
                                    <p:animEffect transition="in" filter="box(out)">
                                      <p:cBhvr>
                                        <p:cTn id="7" dur="500"/>
                                        <p:tgtEl>
                                          <p:spTgt spid="19865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98659">
                                            <p:txEl>
                                              <p:pRg st="1" end="1"/>
                                            </p:txEl>
                                          </p:spTgt>
                                        </p:tgtEl>
                                        <p:attrNameLst>
                                          <p:attrName>style.visibility</p:attrName>
                                        </p:attrNameLst>
                                      </p:cBhvr>
                                      <p:to>
                                        <p:strVal val="visible"/>
                                      </p:to>
                                    </p:set>
                                    <p:animEffect transition="in" filter="box(out)">
                                      <p:cBhvr>
                                        <p:cTn id="12" dur="500"/>
                                        <p:tgtEl>
                                          <p:spTgt spid="19865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98659">
                                            <p:txEl>
                                              <p:pRg st="2" end="2"/>
                                            </p:txEl>
                                          </p:spTgt>
                                        </p:tgtEl>
                                        <p:attrNameLst>
                                          <p:attrName>style.visibility</p:attrName>
                                        </p:attrNameLst>
                                      </p:cBhvr>
                                      <p:to>
                                        <p:strVal val="visible"/>
                                      </p:to>
                                    </p:set>
                                    <p:animEffect transition="in" filter="box(out)">
                                      <p:cBhvr>
                                        <p:cTn id="17" dur="500"/>
                                        <p:tgtEl>
                                          <p:spTgt spid="198659">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98659">
                                            <p:txEl>
                                              <p:pRg st="3" end="3"/>
                                            </p:txEl>
                                          </p:spTgt>
                                        </p:tgtEl>
                                        <p:attrNameLst>
                                          <p:attrName>style.visibility</p:attrName>
                                        </p:attrNameLst>
                                      </p:cBhvr>
                                      <p:to>
                                        <p:strVal val="visible"/>
                                      </p:to>
                                    </p:set>
                                    <p:animEffect transition="in" filter="box(out)">
                                      <p:cBhvr>
                                        <p:cTn id="22" dur="500"/>
                                        <p:tgtEl>
                                          <p:spTgt spid="198659">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98659">
                                            <p:txEl>
                                              <p:pRg st="4" end="4"/>
                                            </p:txEl>
                                          </p:spTgt>
                                        </p:tgtEl>
                                        <p:attrNameLst>
                                          <p:attrName>style.visibility</p:attrName>
                                        </p:attrNameLst>
                                      </p:cBhvr>
                                      <p:to>
                                        <p:strVal val="visible"/>
                                      </p:to>
                                    </p:set>
                                    <p:animEffect transition="in" filter="box(out)">
                                      <p:cBhvr>
                                        <p:cTn id="27" dur="500"/>
                                        <p:tgtEl>
                                          <p:spTgt spid="198659">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98659">
                                            <p:txEl>
                                              <p:pRg st="5" end="5"/>
                                            </p:txEl>
                                          </p:spTgt>
                                        </p:tgtEl>
                                        <p:attrNameLst>
                                          <p:attrName>style.visibility</p:attrName>
                                        </p:attrNameLst>
                                      </p:cBhvr>
                                      <p:to>
                                        <p:strVal val="visible"/>
                                      </p:to>
                                    </p:set>
                                    <p:animEffect transition="in" filter="box(out)">
                                      <p:cBhvr>
                                        <p:cTn id="32" dur="500"/>
                                        <p:tgtEl>
                                          <p:spTgt spid="198659">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3" name="Camera"/>
                                        </p:tgtEl>
                                      </p:cMediaNode>
                                    </p:audio>
                                  </p:sub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98659">
                                            <p:txEl>
                                              <p:pRg st="6" end="6"/>
                                            </p:txEl>
                                          </p:spTgt>
                                        </p:tgtEl>
                                        <p:attrNameLst>
                                          <p:attrName>style.visibility</p:attrName>
                                        </p:attrNameLst>
                                      </p:cBhvr>
                                      <p:to>
                                        <p:strVal val="visible"/>
                                      </p:to>
                                    </p:set>
                                    <p:animEffect transition="in" filter="box(out)">
                                      <p:cBhvr>
                                        <p:cTn id="37" dur="500"/>
                                        <p:tgtEl>
                                          <p:spTgt spid="198659">
                                            <p:txEl>
                                              <p:pRg st="6" end="6"/>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3"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build="p" bldLvl="2"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5346E34E-46DD-7C47-A274-BFCB46E12D57}" type="slidenum">
              <a:rPr lang="en-US" smtClean="0">
                <a:latin typeface="Times New Roman" charset="0"/>
              </a:rPr>
              <a:pPr/>
              <a:t>47</a:t>
            </a:fld>
            <a:endParaRPr lang="en-US" smtClean="0">
              <a:latin typeface="Times New Roman" charset="0"/>
            </a:endParaRPr>
          </a:p>
        </p:txBody>
      </p:sp>
      <p:sp>
        <p:nvSpPr>
          <p:cNvPr id="107523" name="Rectangle 2"/>
          <p:cNvSpPr>
            <a:spLocks noGrp="1" noChangeArrowheads="1"/>
          </p:cNvSpPr>
          <p:nvPr>
            <p:ph type="title"/>
          </p:nvPr>
        </p:nvSpPr>
        <p:spPr>
          <a:xfrm>
            <a:off x="685800" y="304800"/>
            <a:ext cx="7772400" cy="1143000"/>
          </a:xfrm>
        </p:spPr>
        <p:txBody>
          <a:bodyPr/>
          <a:lstStyle/>
          <a:p>
            <a:pPr eaLnBrk="1" hangingPunct="1"/>
            <a:r>
              <a:rPr lang="en-US" dirty="0"/>
              <a:t>Covert Channel</a:t>
            </a:r>
          </a:p>
        </p:txBody>
      </p:sp>
      <p:sp>
        <p:nvSpPr>
          <p:cNvPr id="235523" name="Rectangle 3"/>
          <p:cNvSpPr>
            <a:spLocks noGrp="1" noChangeArrowheads="1"/>
          </p:cNvSpPr>
          <p:nvPr>
            <p:ph type="body" idx="1"/>
          </p:nvPr>
        </p:nvSpPr>
        <p:spPr>
          <a:xfrm>
            <a:off x="685800" y="1447800"/>
            <a:ext cx="7772400" cy="4800600"/>
          </a:xfrm>
        </p:spPr>
        <p:txBody>
          <a:bodyPr/>
          <a:lstStyle/>
          <a:p>
            <a:pPr eaLnBrk="1" hangingPunct="1">
              <a:lnSpc>
                <a:spcPct val="90000"/>
              </a:lnSpc>
              <a:spcAft>
                <a:spcPts val="600"/>
              </a:spcAft>
            </a:pPr>
            <a:r>
              <a:rPr lang="en-US" sz="2800" dirty="0"/>
              <a:t>Consider 100MB </a:t>
            </a:r>
            <a:r>
              <a:rPr lang="en-US" sz="2800" b="1" dirty="0">
                <a:latin typeface="Times-Roman" charset="0"/>
              </a:rPr>
              <a:t>TOP SECRET</a:t>
            </a:r>
            <a:r>
              <a:rPr lang="en-US" sz="2800" dirty="0"/>
              <a:t> file</a:t>
            </a:r>
          </a:p>
          <a:p>
            <a:pPr lvl="1" eaLnBrk="1" hangingPunct="1">
              <a:lnSpc>
                <a:spcPct val="90000"/>
              </a:lnSpc>
              <a:spcAft>
                <a:spcPts val="600"/>
              </a:spcAft>
            </a:pPr>
            <a:r>
              <a:rPr lang="en-US" sz="2400" dirty="0"/>
              <a:t>Plaintext stored in </a:t>
            </a:r>
            <a:r>
              <a:rPr lang="en-US" sz="2400" b="1" dirty="0">
                <a:latin typeface="Times-Roman" charset="0"/>
              </a:rPr>
              <a:t>TOP SECRET</a:t>
            </a:r>
            <a:r>
              <a:rPr lang="en-US" sz="2400" dirty="0"/>
              <a:t> location</a:t>
            </a:r>
          </a:p>
          <a:p>
            <a:pPr lvl="1" eaLnBrk="1" hangingPunct="1">
              <a:lnSpc>
                <a:spcPct val="90000"/>
              </a:lnSpc>
              <a:spcAft>
                <a:spcPts val="600"/>
              </a:spcAft>
            </a:pPr>
            <a:r>
              <a:rPr lang="en-US" sz="2400" dirty="0" err="1"/>
              <a:t>Ciphertext</a:t>
            </a:r>
            <a:r>
              <a:rPr lang="en-US" sz="2400" dirty="0"/>
              <a:t> (encrypted with AES using 256-bit key) stored in </a:t>
            </a:r>
            <a:r>
              <a:rPr lang="en-US" sz="2400" b="1" dirty="0">
                <a:latin typeface="Times-Roman" charset="0"/>
              </a:rPr>
              <a:t>UNCLASSIFIED</a:t>
            </a:r>
            <a:r>
              <a:rPr lang="en-US" sz="2400" dirty="0"/>
              <a:t> location</a:t>
            </a:r>
          </a:p>
          <a:p>
            <a:pPr eaLnBrk="1" hangingPunct="1">
              <a:lnSpc>
                <a:spcPct val="90000"/>
              </a:lnSpc>
              <a:spcAft>
                <a:spcPts val="600"/>
              </a:spcAft>
            </a:pPr>
            <a:r>
              <a:rPr lang="en-US" sz="2800" dirty="0"/>
              <a:t>Suppose we reduce covert channel capacity to 1 bit per second</a:t>
            </a:r>
          </a:p>
          <a:p>
            <a:pPr eaLnBrk="1" hangingPunct="1">
              <a:lnSpc>
                <a:spcPct val="90000"/>
              </a:lnSpc>
              <a:spcAft>
                <a:spcPts val="600"/>
              </a:spcAft>
            </a:pPr>
            <a:r>
              <a:rPr lang="en-US" sz="2800" dirty="0"/>
              <a:t>It would take more than 25 years to leak entire document thru a covert channel</a:t>
            </a:r>
          </a:p>
          <a:p>
            <a:pPr eaLnBrk="1" hangingPunct="1">
              <a:lnSpc>
                <a:spcPct val="90000"/>
              </a:lnSpc>
              <a:spcAft>
                <a:spcPts val="600"/>
              </a:spcAft>
            </a:pPr>
            <a:r>
              <a:rPr lang="en-US" sz="2800" dirty="0"/>
              <a:t>But it would take less than 5 minutes to leak 256-bit AES key thru covert channel!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box(out)">
                                      <p:cBhvr>
                                        <p:cTn id="7" dur="500"/>
                                        <p:tgtEl>
                                          <p:spTgt spid="23552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box(out)">
                                      <p:cBhvr>
                                        <p:cTn id="12" dur="500"/>
                                        <p:tgtEl>
                                          <p:spTgt spid="235523">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35523">
                                            <p:txEl>
                                              <p:pRg st="2" end="2"/>
                                            </p:txEl>
                                          </p:spTgt>
                                        </p:tgtEl>
                                        <p:attrNameLst>
                                          <p:attrName>style.visibility</p:attrName>
                                        </p:attrNameLst>
                                      </p:cBhvr>
                                      <p:to>
                                        <p:strVal val="visible"/>
                                      </p:to>
                                    </p:set>
                                    <p:animEffect transition="in" filter="box(out)">
                                      <p:cBhvr>
                                        <p:cTn id="17" dur="500"/>
                                        <p:tgtEl>
                                          <p:spTgt spid="235523">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35523">
                                            <p:txEl>
                                              <p:pRg st="3" end="3"/>
                                            </p:txEl>
                                          </p:spTgt>
                                        </p:tgtEl>
                                        <p:attrNameLst>
                                          <p:attrName>style.visibility</p:attrName>
                                        </p:attrNameLst>
                                      </p:cBhvr>
                                      <p:to>
                                        <p:strVal val="visible"/>
                                      </p:to>
                                    </p:set>
                                    <p:animEffect transition="in" filter="box(out)">
                                      <p:cBhvr>
                                        <p:cTn id="22" dur="500"/>
                                        <p:tgtEl>
                                          <p:spTgt spid="235523">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35523">
                                            <p:txEl>
                                              <p:pRg st="4" end="4"/>
                                            </p:txEl>
                                          </p:spTgt>
                                        </p:tgtEl>
                                        <p:attrNameLst>
                                          <p:attrName>style.visibility</p:attrName>
                                        </p:attrNameLst>
                                      </p:cBhvr>
                                      <p:to>
                                        <p:strVal val="visible"/>
                                      </p:to>
                                    </p:set>
                                    <p:animEffect transition="in" filter="box(out)">
                                      <p:cBhvr>
                                        <p:cTn id="27" dur="500"/>
                                        <p:tgtEl>
                                          <p:spTgt spid="235523">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35523">
                                            <p:txEl>
                                              <p:pRg st="5" end="5"/>
                                            </p:txEl>
                                          </p:spTgt>
                                        </p:tgtEl>
                                        <p:attrNameLst>
                                          <p:attrName>style.visibility</p:attrName>
                                        </p:attrNameLst>
                                      </p:cBhvr>
                                      <p:to>
                                        <p:strVal val="visible"/>
                                      </p:to>
                                    </p:set>
                                    <p:animEffect transition="in" filter="box(out)">
                                      <p:cBhvr>
                                        <p:cTn id="32" dur="500"/>
                                        <p:tgtEl>
                                          <p:spTgt spid="235523">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bldLvl="2"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D72426DB-9EEF-9043-BB71-E513E1176B2A}" type="slidenum">
              <a:rPr lang="en-US" smtClean="0">
                <a:latin typeface="Times New Roman" charset="0"/>
              </a:rPr>
              <a:pPr/>
              <a:t>48</a:t>
            </a:fld>
            <a:endParaRPr lang="en-US" smtClean="0">
              <a:latin typeface="Times New Roman" charset="0"/>
            </a:endParaRPr>
          </a:p>
        </p:txBody>
      </p:sp>
      <p:sp>
        <p:nvSpPr>
          <p:cNvPr id="108547" name="Rectangle 2"/>
          <p:cNvSpPr>
            <a:spLocks noGrp="1" noChangeArrowheads="1"/>
          </p:cNvSpPr>
          <p:nvPr>
            <p:ph type="title"/>
          </p:nvPr>
        </p:nvSpPr>
        <p:spPr>
          <a:xfrm>
            <a:off x="685800" y="381000"/>
            <a:ext cx="7772400" cy="990600"/>
          </a:xfrm>
        </p:spPr>
        <p:txBody>
          <a:bodyPr/>
          <a:lstStyle/>
          <a:p>
            <a:pPr eaLnBrk="1" hangingPunct="1"/>
            <a:r>
              <a:rPr lang="en-US"/>
              <a:t>Real-World Covert Channel</a:t>
            </a:r>
          </a:p>
        </p:txBody>
      </p:sp>
      <p:sp>
        <p:nvSpPr>
          <p:cNvPr id="228357" name="Rectangle 5"/>
          <p:cNvSpPr>
            <a:spLocks noGrp="1" noChangeArrowheads="1"/>
          </p:cNvSpPr>
          <p:nvPr>
            <p:ph type="body" idx="1"/>
          </p:nvPr>
        </p:nvSpPr>
        <p:spPr>
          <a:xfrm>
            <a:off x="914400" y="4114800"/>
            <a:ext cx="7620000" cy="1981200"/>
          </a:xfrm>
          <a:noFill/>
        </p:spPr>
        <p:txBody>
          <a:bodyPr/>
          <a:lstStyle/>
          <a:p>
            <a:pPr eaLnBrk="1" hangingPunct="1">
              <a:lnSpc>
                <a:spcPct val="90000"/>
              </a:lnSpc>
            </a:pPr>
            <a:r>
              <a:rPr lang="en-US" sz="2800" dirty="0"/>
              <a:t>Hide data in TCP header “reserved” field </a:t>
            </a:r>
          </a:p>
          <a:p>
            <a:pPr eaLnBrk="1" hangingPunct="1">
              <a:lnSpc>
                <a:spcPct val="90000"/>
              </a:lnSpc>
            </a:pPr>
            <a:r>
              <a:rPr lang="en-US" sz="2800" dirty="0"/>
              <a:t>Or use </a:t>
            </a:r>
            <a:r>
              <a:rPr lang="en-US" sz="2800" dirty="0" err="1">
                <a:latin typeface="Times-Roman" charset="0"/>
              </a:rPr>
              <a:t>covert_TCP</a:t>
            </a:r>
            <a:r>
              <a:rPr lang="en-US" sz="2800" dirty="0">
                <a:latin typeface="Times-Roman" charset="0"/>
              </a:rPr>
              <a:t>,</a:t>
            </a:r>
            <a:r>
              <a:rPr lang="en-US" sz="2800" dirty="0"/>
              <a:t> tool to hide data in</a:t>
            </a:r>
          </a:p>
          <a:p>
            <a:pPr lvl="1" eaLnBrk="1" hangingPunct="1">
              <a:lnSpc>
                <a:spcPct val="90000"/>
              </a:lnSpc>
            </a:pPr>
            <a:r>
              <a:rPr lang="en-US" sz="2400" dirty="0"/>
              <a:t>Sequence number</a:t>
            </a:r>
          </a:p>
          <a:p>
            <a:pPr lvl="1" eaLnBrk="1" hangingPunct="1">
              <a:lnSpc>
                <a:spcPct val="90000"/>
              </a:lnSpc>
            </a:pPr>
            <a:r>
              <a:rPr lang="en-US" sz="2400" dirty="0"/>
              <a:t>ACK number</a:t>
            </a:r>
          </a:p>
        </p:txBody>
      </p:sp>
      <p:pic>
        <p:nvPicPr>
          <p:cNvPr id="108549" name="Picture 44" descr="tcp.tif                                                        000675D6Macintosh HD                   BC93A1CC:"/>
          <p:cNvPicPr>
            <a:picLocks noChangeAspect="1" noChangeArrowheads="1"/>
          </p:cNvPicPr>
          <p:nvPr/>
        </p:nvPicPr>
        <p:blipFill>
          <a:blip r:embed="rId3"/>
          <a:srcRect/>
          <a:stretch>
            <a:fillRect/>
          </a:stretch>
        </p:blipFill>
        <p:spPr bwMode="auto">
          <a:xfrm>
            <a:off x="2057400" y="1497013"/>
            <a:ext cx="4624388" cy="25415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28357">
                                            <p:txEl>
                                              <p:pRg st="0" end="0"/>
                                            </p:txEl>
                                          </p:spTgt>
                                        </p:tgtEl>
                                        <p:attrNameLst>
                                          <p:attrName>style.visibility</p:attrName>
                                        </p:attrNameLst>
                                      </p:cBhvr>
                                      <p:to>
                                        <p:strVal val="visible"/>
                                      </p:to>
                                    </p:set>
                                    <p:animEffect transition="in" filter="box(out)">
                                      <p:cBhvr>
                                        <p:cTn id="7" dur="500"/>
                                        <p:tgtEl>
                                          <p:spTgt spid="22835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28357">
                                            <p:txEl>
                                              <p:pRg st="1" end="1"/>
                                            </p:txEl>
                                          </p:spTgt>
                                        </p:tgtEl>
                                        <p:attrNameLst>
                                          <p:attrName>style.visibility</p:attrName>
                                        </p:attrNameLst>
                                      </p:cBhvr>
                                      <p:to>
                                        <p:strVal val="visible"/>
                                      </p:to>
                                    </p:set>
                                    <p:animEffect transition="in" filter="box(out)">
                                      <p:cBhvr>
                                        <p:cTn id="12" dur="500"/>
                                        <p:tgtEl>
                                          <p:spTgt spid="22835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28357">
                                            <p:txEl>
                                              <p:pRg st="2" end="2"/>
                                            </p:txEl>
                                          </p:spTgt>
                                        </p:tgtEl>
                                        <p:attrNameLst>
                                          <p:attrName>style.visibility</p:attrName>
                                        </p:attrNameLst>
                                      </p:cBhvr>
                                      <p:to>
                                        <p:strVal val="visible"/>
                                      </p:to>
                                    </p:set>
                                    <p:animEffect transition="in" filter="box(out)">
                                      <p:cBhvr>
                                        <p:cTn id="17" dur="500"/>
                                        <p:tgtEl>
                                          <p:spTgt spid="22835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28357">
                                            <p:txEl>
                                              <p:pRg st="3" end="3"/>
                                            </p:txEl>
                                          </p:spTgt>
                                        </p:tgtEl>
                                        <p:attrNameLst>
                                          <p:attrName>style.visibility</p:attrName>
                                        </p:attrNameLst>
                                      </p:cBhvr>
                                      <p:to>
                                        <p:strVal val="visible"/>
                                      </p:to>
                                    </p:set>
                                    <p:animEffect transition="in" filter="box(out)">
                                      <p:cBhvr>
                                        <p:cTn id="22" dur="500"/>
                                        <p:tgtEl>
                                          <p:spTgt spid="22835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7"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C2C89F41-A6C9-3C4E-BFFF-6C6EB7337106}" type="slidenum">
              <a:rPr lang="en-US" smtClean="0">
                <a:latin typeface="Times New Roman" charset="0"/>
              </a:rPr>
              <a:pPr/>
              <a:t>49</a:t>
            </a:fld>
            <a:endParaRPr lang="en-US" smtClean="0">
              <a:latin typeface="Times New Roman" charset="0"/>
            </a:endParaRPr>
          </a:p>
        </p:txBody>
      </p:sp>
      <p:sp>
        <p:nvSpPr>
          <p:cNvPr id="109571" name="Rectangle 2"/>
          <p:cNvSpPr>
            <a:spLocks noGrp="1" noChangeArrowheads="1"/>
          </p:cNvSpPr>
          <p:nvPr>
            <p:ph type="title"/>
          </p:nvPr>
        </p:nvSpPr>
        <p:spPr>
          <a:xfrm>
            <a:off x="685800" y="228600"/>
            <a:ext cx="7772400" cy="914400"/>
          </a:xfrm>
        </p:spPr>
        <p:txBody>
          <a:bodyPr/>
          <a:lstStyle/>
          <a:p>
            <a:pPr eaLnBrk="1" hangingPunct="1"/>
            <a:r>
              <a:rPr lang="en-US"/>
              <a:t>Real-World Covert Channel</a:t>
            </a:r>
          </a:p>
        </p:txBody>
      </p:sp>
      <p:sp>
        <p:nvSpPr>
          <p:cNvPr id="109572" name="Rectangle 3"/>
          <p:cNvSpPr>
            <a:spLocks noGrp="1" noChangeArrowheads="1"/>
          </p:cNvSpPr>
          <p:nvPr>
            <p:ph type="body" idx="1"/>
          </p:nvPr>
        </p:nvSpPr>
        <p:spPr>
          <a:xfrm>
            <a:off x="685800" y="1219200"/>
            <a:ext cx="7772400" cy="1447800"/>
          </a:xfrm>
          <a:noFill/>
        </p:spPr>
        <p:txBody>
          <a:bodyPr/>
          <a:lstStyle/>
          <a:p>
            <a:pPr eaLnBrk="1" hangingPunct="1">
              <a:lnSpc>
                <a:spcPct val="85000"/>
              </a:lnSpc>
            </a:pPr>
            <a:r>
              <a:rPr lang="en-US" sz="2800"/>
              <a:t>Hide data in TCP sequence numbers</a:t>
            </a:r>
          </a:p>
          <a:p>
            <a:pPr eaLnBrk="1" hangingPunct="1">
              <a:lnSpc>
                <a:spcPct val="85000"/>
              </a:lnSpc>
            </a:pPr>
            <a:r>
              <a:rPr lang="en-US" sz="2800"/>
              <a:t>Tool: </a:t>
            </a:r>
            <a:r>
              <a:rPr lang="en-US" sz="2800">
                <a:latin typeface="Times-Roman" charset="0"/>
              </a:rPr>
              <a:t>covert_TCP</a:t>
            </a:r>
          </a:p>
          <a:p>
            <a:pPr eaLnBrk="1" hangingPunct="1">
              <a:lnSpc>
                <a:spcPct val="85000"/>
              </a:lnSpc>
            </a:pPr>
            <a:r>
              <a:rPr lang="en-US" sz="2800"/>
              <a:t>Sequence number </a:t>
            </a:r>
            <a:r>
              <a:rPr lang="en-US" sz="2800">
                <a:latin typeface="Times-Roman" charset="0"/>
              </a:rPr>
              <a:t>X</a:t>
            </a:r>
            <a:r>
              <a:rPr lang="en-US" sz="2800"/>
              <a:t> contains covert info</a:t>
            </a:r>
          </a:p>
        </p:txBody>
      </p:sp>
      <p:grpSp>
        <p:nvGrpSpPr>
          <p:cNvPr id="109573" name="Group 19"/>
          <p:cNvGrpSpPr>
            <a:grpSpLocks/>
          </p:cNvGrpSpPr>
          <p:nvPr/>
        </p:nvGrpSpPr>
        <p:grpSpPr bwMode="auto">
          <a:xfrm>
            <a:off x="777875" y="2809875"/>
            <a:ext cx="7977188" cy="3362325"/>
            <a:chOff x="490" y="1770"/>
            <a:chExt cx="5025" cy="2118"/>
          </a:xfrm>
        </p:grpSpPr>
        <p:pic>
          <p:nvPicPr>
            <p:cNvPr id="109574" name="Picture 18" descr="Laptop computer L 1.tif                                        00118CF0Macintosh HD                   BC93A1CC:"/>
            <p:cNvPicPr>
              <a:picLocks noChangeAspect="1" noChangeArrowheads="1"/>
            </p:cNvPicPr>
            <p:nvPr/>
          </p:nvPicPr>
          <p:blipFill>
            <a:blip r:embed="rId2"/>
            <a:srcRect/>
            <a:stretch>
              <a:fillRect/>
            </a:stretch>
          </p:blipFill>
          <p:spPr bwMode="auto">
            <a:xfrm>
              <a:off x="4560" y="2944"/>
              <a:ext cx="624" cy="416"/>
            </a:xfrm>
            <a:prstGeom prst="rect">
              <a:avLst/>
            </a:prstGeom>
            <a:noFill/>
            <a:ln w="9525">
              <a:noFill/>
              <a:miter lim="800000"/>
              <a:headEnd/>
              <a:tailEnd/>
            </a:ln>
          </p:spPr>
        </p:pic>
        <p:sp>
          <p:nvSpPr>
            <p:cNvPr id="109575" name="Rectangle 7"/>
            <p:cNvSpPr>
              <a:spLocks noChangeArrowheads="1"/>
            </p:cNvSpPr>
            <p:nvPr/>
          </p:nvSpPr>
          <p:spPr bwMode="auto">
            <a:xfrm>
              <a:off x="490" y="3408"/>
              <a:ext cx="1192" cy="473"/>
            </a:xfrm>
            <a:prstGeom prst="rect">
              <a:avLst/>
            </a:prstGeom>
            <a:noFill/>
            <a:ln w="9525">
              <a:noFill/>
              <a:miter lim="800000"/>
              <a:headEnd/>
              <a:tailEnd/>
            </a:ln>
          </p:spPr>
          <p:txBody>
            <a:bodyPr wrap="none">
              <a:prstTxWarp prst="textNoShape">
                <a:avLst/>
              </a:prstTxWarp>
              <a:spAutoFit/>
            </a:bodyPr>
            <a:lstStyle/>
            <a:p>
              <a:pPr marL="457200" indent="-457200" algn="ctr">
                <a:buFont typeface="Times" charset="0"/>
                <a:buNone/>
              </a:pPr>
              <a:r>
                <a:rPr lang="en-US" sz="2000">
                  <a:latin typeface="Times-Roman" charset="0"/>
                </a:rPr>
                <a:t>A. Covert_TCP</a:t>
              </a:r>
            </a:p>
            <a:p>
              <a:pPr marL="457200" indent="-457200" algn="ctr">
                <a:buFont typeface="Times" charset="0"/>
                <a:buNone/>
              </a:pPr>
              <a:r>
                <a:rPr lang="en-US" sz="2000" b="1">
                  <a:solidFill>
                    <a:schemeClr val="accent2"/>
                  </a:solidFill>
                </a:rPr>
                <a:t>sender</a:t>
              </a:r>
              <a:endParaRPr lang="en-US" sz="2000"/>
            </a:p>
          </p:txBody>
        </p:sp>
        <p:sp>
          <p:nvSpPr>
            <p:cNvPr id="109576" name="Rectangle 8"/>
            <p:cNvSpPr>
              <a:spLocks noChangeArrowheads="1"/>
            </p:cNvSpPr>
            <p:nvPr/>
          </p:nvSpPr>
          <p:spPr bwMode="auto">
            <a:xfrm>
              <a:off x="4266" y="3384"/>
              <a:ext cx="1249" cy="504"/>
            </a:xfrm>
            <a:prstGeom prst="rect">
              <a:avLst/>
            </a:prstGeom>
            <a:noFill/>
            <a:ln w="9525">
              <a:noFill/>
              <a:miter lim="800000"/>
              <a:headEnd/>
              <a:tailEnd/>
            </a:ln>
          </p:spPr>
          <p:txBody>
            <a:bodyPr wrap="none">
              <a:prstTxWarp prst="textNoShape">
                <a:avLst/>
              </a:prstTxWarp>
              <a:spAutoFit/>
            </a:bodyPr>
            <a:lstStyle/>
            <a:p>
              <a:pPr algn="ctr"/>
              <a:r>
                <a:rPr lang="en-US" sz="2000">
                  <a:latin typeface="Times-Roman" charset="0"/>
                </a:rPr>
                <a:t>C. Covert_TCP</a:t>
              </a:r>
              <a:r>
                <a:rPr lang="en-US" sz="2000"/>
                <a:t> </a:t>
              </a:r>
            </a:p>
            <a:p>
              <a:pPr algn="ctr"/>
              <a:r>
                <a:rPr lang="en-US" sz="2000" b="1">
                  <a:solidFill>
                    <a:schemeClr val="accent2"/>
                  </a:solidFill>
                </a:rPr>
                <a:t>receiver</a:t>
              </a:r>
            </a:p>
          </p:txBody>
        </p:sp>
        <p:sp>
          <p:nvSpPr>
            <p:cNvPr id="109577" name="Rectangle 9"/>
            <p:cNvSpPr>
              <a:spLocks noChangeArrowheads="1"/>
            </p:cNvSpPr>
            <p:nvPr/>
          </p:nvSpPr>
          <p:spPr bwMode="auto">
            <a:xfrm>
              <a:off x="2479" y="2448"/>
              <a:ext cx="979" cy="504"/>
            </a:xfrm>
            <a:prstGeom prst="rect">
              <a:avLst/>
            </a:prstGeom>
            <a:noFill/>
            <a:ln w="9525">
              <a:noFill/>
              <a:miter lim="800000"/>
              <a:headEnd/>
              <a:tailEnd/>
            </a:ln>
          </p:spPr>
          <p:txBody>
            <a:bodyPr wrap="none">
              <a:prstTxWarp prst="textNoShape">
                <a:avLst/>
              </a:prstTxWarp>
              <a:spAutoFit/>
            </a:bodyPr>
            <a:lstStyle/>
            <a:p>
              <a:pPr algn="ctr"/>
              <a:r>
                <a:rPr lang="en-US" sz="2000">
                  <a:latin typeface="Times-Roman" charset="0"/>
                </a:rPr>
                <a:t>B</a:t>
              </a:r>
              <a:r>
                <a:rPr lang="en-US" sz="2000"/>
                <a:t>. Innocent</a:t>
              </a:r>
            </a:p>
            <a:p>
              <a:pPr algn="ctr"/>
              <a:r>
                <a:rPr lang="en-US" sz="2000"/>
                <a:t> server</a:t>
              </a:r>
            </a:p>
          </p:txBody>
        </p:sp>
        <p:sp>
          <p:nvSpPr>
            <p:cNvPr id="109578" name="Line 10"/>
            <p:cNvSpPr>
              <a:spLocks noChangeShapeType="1"/>
            </p:cNvSpPr>
            <p:nvPr/>
          </p:nvSpPr>
          <p:spPr bwMode="auto">
            <a:xfrm flipV="1">
              <a:off x="1248" y="2154"/>
              <a:ext cx="1344" cy="864"/>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09579" name="Line 11"/>
            <p:cNvSpPr>
              <a:spLocks noChangeShapeType="1"/>
            </p:cNvSpPr>
            <p:nvPr/>
          </p:nvSpPr>
          <p:spPr bwMode="auto">
            <a:xfrm>
              <a:off x="3264" y="2160"/>
              <a:ext cx="1440" cy="858"/>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09580" name="Rectangle 12"/>
            <p:cNvSpPr>
              <a:spLocks noChangeArrowheads="1"/>
            </p:cNvSpPr>
            <p:nvPr/>
          </p:nvSpPr>
          <p:spPr bwMode="auto">
            <a:xfrm>
              <a:off x="732" y="1933"/>
              <a:ext cx="1495" cy="919"/>
            </a:xfrm>
            <a:prstGeom prst="rect">
              <a:avLst/>
            </a:prstGeom>
            <a:noFill/>
            <a:ln w="9525">
              <a:noFill/>
              <a:miter lim="800000"/>
              <a:headEnd/>
              <a:tailEnd/>
            </a:ln>
          </p:spPr>
          <p:txBody>
            <a:bodyPr wrap="none">
              <a:prstTxWarp prst="textNoShape">
                <a:avLst/>
              </a:prstTxWarp>
              <a:spAutoFit/>
            </a:bodyPr>
            <a:lstStyle/>
            <a:p>
              <a:r>
                <a:rPr lang="en-US" sz="2000">
                  <a:latin typeface="Times-Roman" charset="0"/>
                </a:rPr>
                <a:t>SYN</a:t>
              </a:r>
              <a:endParaRPr lang="en-US" sz="2000"/>
            </a:p>
            <a:p>
              <a:r>
                <a:rPr lang="en-US" sz="2000"/>
                <a:t>Spoofed source: </a:t>
              </a:r>
              <a:r>
                <a:rPr lang="en-US" sz="2000">
                  <a:latin typeface="Times-Roman" charset="0"/>
                </a:rPr>
                <a:t>C</a:t>
              </a:r>
              <a:endParaRPr lang="en-US" sz="2000"/>
            </a:p>
            <a:p>
              <a:r>
                <a:rPr lang="en-US" sz="2000"/>
                <a:t>Destination: </a:t>
              </a:r>
              <a:r>
                <a:rPr lang="en-US" sz="2000">
                  <a:latin typeface="Times-Roman" charset="0"/>
                </a:rPr>
                <a:t>B</a:t>
              </a:r>
              <a:endParaRPr lang="en-US" sz="2000"/>
            </a:p>
            <a:p>
              <a:r>
                <a:rPr lang="en-US" sz="2000">
                  <a:latin typeface="Times-Roman" charset="0"/>
                </a:rPr>
                <a:t>SEQ</a:t>
              </a:r>
              <a:r>
                <a:rPr lang="en-US" sz="2000"/>
                <a:t>: </a:t>
              </a:r>
              <a:r>
                <a:rPr lang="en-US" sz="2000">
                  <a:latin typeface="Times-Roman" charset="0"/>
                </a:rPr>
                <a:t>X</a:t>
              </a:r>
              <a:endParaRPr lang="en-US" sz="2000"/>
            </a:p>
          </p:txBody>
        </p:sp>
        <p:sp>
          <p:nvSpPr>
            <p:cNvPr id="109581" name="Rectangle 13"/>
            <p:cNvSpPr>
              <a:spLocks noChangeArrowheads="1"/>
            </p:cNvSpPr>
            <p:nvPr/>
          </p:nvSpPr>
          <p:spPr bwMode="auto">
            <a:xfrm>
              <a:off x="4080" y="1770"/>
              <a:ext cx="1183" cy="950"/>
            </a:xfrm>
            <a:prstGeom prst="rect">
              <a:avLst/>
            </a:prstGeom>
            <a:noFill/>
            <a:ln w="9525">
              <a:noFill/>
              <a:miter lim="800000"/>
              <a:headEnd/>
              <a:tailEnd/>
            </a:ln>
          </p:spPr>
          <p:txBody>
            <a:bodyPr wrap="none">
              <a:prstTxWarp prst="textNoShape">
                <a:avLst/>
              </a:prstTxWarp>
              <a:spAutoFit/>
            </a:bodyPr>
            <a:lstStyle/>
            <a:p>
              <a:r>
                <a:rPr lang="en-US" sz="2000">
                  <a:latin typeface="Times-Roman" charset="0"/>
                </a:rPr>
                <a:t>ACK</a:t>
              </a:r>
              <a:r>
                <a:rPr lang="en-US" sz="2000"/>
                <a:t> (or </a:t>
              </a:r>
              <a:r>
                <a:rPr lang="en-US" sz="2000">
                  <a:latin typeface="Times-Roman" charset="0"/>
                </a:rPr>
                <a:t>RST</a:t>
              </a:r>
              <a:r>
                <a:rPr lang="en-US" sz="2000"/>
                <a:t>)</a:t>
              </a:r>
            </a:p>
            <a:p>
              <a:r>
                <a:rPr lang="en-US" sz="2000"/>
                <a:t>Source: </a:t>
              </a:r>
              <a:r>
                <a:rPr lang="en-US" sz="2000">
                  <a:latin typeface="Times-Roman" charset="0"/>
                </a:rPr>
                <a:t>B</a:t>
              </a:r>
              <a:endParaRPr lang="en-US" sz="2000"/>
            </a:p>
            <a:p>
              <a:r>
                <a:rPr lang="en-US" sz="2000"/>
                <a:t>Destination: </a:t>
              </a:r>
              <a:r>
                <a:rPr lang="en-US" sz="2000">
                  <a:latin typeface="Times-Roman" charset="0"/>
                </a:rPr>
                <a:t>C</a:t>
              </a:r>
              <a:endParaRPr lang="en-US" sz="2000"/>
            </a:p>
            <a:p>
              <a:r>
                <a:rPr lang="en-US" sz="2000">
                  <a:latin typeface="Times-Roman" charset="0"/>
                </a:rPr>
                <a:t>ACK</a:t>
              </a:r>
              <a:r>
                <a:rPr lang="en-US" sz="2000"/>
                <a:t>: </a:t>
              </a:r>
              <a:r>
                <a:rPr lang="en-US" sz="2000">
                  <a:latin typeface="Times-Roman" charset="0"/>
                </a:rPr>
                <a:t>X</a:t>
              </a:r>
              <a:endParaRPr lang="en-US" sz="2000"/>
            </a:p>
          </p:txBody>
        </p:sp>
        <p:pic>
          <p:nvPicPr>
            <p:cNvPr id="109582" name="Picture 15" descr="computer 6.tif                                                 00118CF0Macintosh HD                   BC93A1CC:"/>
            <p:cNvPicPr>
              <a:picLocks noChangeAspect="1" noChangeArrowheads="1"/>
            </p:cNvPicPr>
            <p:nvPr/>
          </p:nvPicPr>
          <p:blipFill>
            <a:blip r:embed="rId3"/>
            <a:srcRect/>
            <a:stretch>
              <a:fillRect/>
            </a:stretch>
          </p:blipFill>
          <p:spPr bwMode="auto">
            <a:xfrm>
              <a:off x="868" y="2928"/>
              <a:ext cx="380" cy="468"/>
            </a:xfrm>
            <a:prstGeom prst="rect">
              <a:avLst/>
            </a:prstGeom>
            <a:noFill/>
            <a:ln w="9525">
              <a:noFill/>
              <a:miter lim="800000"/>
              <a:headEnd/>
              <a:tailEnd/>
            </a:ln>
          </p:spPr>
        </p:pic>
        <p:pic>
          <p:nvPicPr>
            <p:cNvPr id="109583" name="Picture 17" descr="Computers &amp; Technology 167.tiff                                00118CF0Macintosh HD                   BC93A1CC:"/>
            <p:cNvPicPr>
              <a:picLocks noChangeAspect="1" noChangeArrowheads="1"/>
            </p:cNvPicPr>
            <p:nvPr/>
          </p:nvPicPr>
          <p:blipFill>
            <a:blip r:embed="rId4"/>
            <a:srcRect/>
            <a:stretch>
              <a:fillRect/>
            </a:stretch>
          </p:blipFill>
          <p:spPr bwMode="auto">
            <a:xfrm>
              <a:off x="2768" y="1868"/>
              <a:ext cx="400" cy="58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1EDDBCF4-46EA-B140-9CC3-6A50B17BEF5E}" type="slidenum">
              <a:rPr lang="en-US" smtClean="0">
                <a:latin typeface="Times New Roman" charset="0"/>
              </a:rPr>
              <a:pPr/>
              <a:t>5</a:t>
            </a:fld>
            <a:endParaRPr lang="en-US" smtClean="0">
              <a:latin typeface="Times New Roman" charset="0"/>
            </a:endParaRPr>
          </a:p>
        </p:txBody>
      </p:sp>
      <p:sp>
        <p:nvSpPr>
          <p:cNvPr id="19459" name="Rectangle 2"/>
          <p:cNvSpPr>
            <a:spLocks noGrp="1" noChangeArrowheads="1"/>
          </p:cNvSpPr>
          <p:nvPr>
            <p:ph type="title"/>
          </p:nvPr>
        </p:nvSpPr>
        <p:spPr>
          <a:xfrm>
            <a:off x="685800" y="457200"/>
            <a:ext cx="7772400" cy="1143000"/>
          </a:xfrm>
        </p:spPr>
        <p:txBody>
          <a:bodyPr/>
          <a:lstStyle/>
          <a:p>
            <a:pPr eaLnBrk="1" hangingPunct="1"/>
            <a:r>
              <a:rPr lang="en-US" dirty="0"/>
              <a:t>Trouble with Passwords</a:t>
            </a:r>
          </a:p>
        </p:txBody>
      </p:sp>
      <p:sp>
        <p:nvSpPr>
          <p:cNvPr id="144387" name="Rectangle 3"/>
          <p:cNvSpPr>
            <a:spLocks noGrp="1" noChangeArrowheads="1"/>
          </p:cNvSpPr>
          <p:nvPr>
            <p:ph type="body" idx="1"/>
          </p:nvPr>
        </p:nvSpPr>
        <p:spPr>
          <a:xfrm>
            <a:off x="685800" y="1600200"/>
            <a:ext cx="8153400" cy="4495800"/>
          </a:xfrm>
        </p:spPr>
        <p:txBody>
          <a:bodyPr/>
          <a:lstStyle/>
          <a:p>
            <a:pPr eaLnBrk="1" hangingPunct="1">
              <a:spcAft>
                <a:spcPts val="600"/>
              </a:spcAft>
            </a:pPr>
            <a:r>
              <a:rPr lang="en-US" sz="2800" dirty="0"/>
              <a:t>“Passwords are one of the biggest practical problems facing security engineers today.”</a:t>
            </a:r>
          </a:p>
          <a:p>
            <a:pPr eaLnBrk="1" hangingPunct="1">
              <a:spcAft>
                <a:spcPts val="600"/>
              </a:spcAft>
            </a:pPr>
            <a:r>
              <a:rPr lang="en-US" sz="2800" dirty="0"/>
              <a:t>“Humans are incapable of securely storing high-quality cryptographic keys, and they have unacceptable speed and accuracy when performing cryptographic operations</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032A3F7F-8CF7-6743-B984-5D3CE298165E}" type="slidenum">
              <a:rPr lang="en-US" smtClean="0">
                <a:latin typeface="Times New Roman" charset="0"/>
              </a:rPr>
              <a:pPr/>
              <a:t>50</a:t>
            </a:fld>
            <a:endParaRPr lang="en-US" smtClean="0">
              <a:latin typeface="Times New Roman" charset="0"/>
            </a:endParaRPr>
          </a:p>
        </p:txBody>
      </p:sp>
      <p:sp>
        <p:nvSpPr>
          <p:cNvPr id="125955" name="Rectangle 2"/>
          <p:cNvSpPr>
            <a:spLocks noGrp="1" noChangeArrowheads="1"/>
          </p:cNvSpPr>
          <p:nvPr>
            <p:ph type="title"/>
          </p:nvPr>
        </p:nvSpPr>
        <p:spPr>
          <a:xfrm>
            <a:off x="685800" y="609600"/>
            <a:ext cx="7772400" cy="1524000"/>
          </a:xfrm>
        </p:spPr>
        <p:txBody>
          <a:bodyPr/>
          <a:lstStyle/>
          <a:p>
            <a:pPr eaLnBrk="1" hangingPunct="1"/>
            <a:r>
              <a:rPr lang="en-US"/>
              <a:t>Firewalls</a:t>
            </a:r>
          </a:p>
        </p:txBody>
      </p:sp>
      <p:pic>
        <p:nvPicPr>
          <p:cNvPr id="125956" name="Picture 6" descr="Firewall 12.tiff                                               00118CF0Macintosh HD                   BC93A1CC:"/>
          <p:cNvPicPr>
            <a:picLocks noChangeAspect="1" noChangeArrowheads="1"/>
          </p:cNvPicPr>
          <p:nvPr/>
        </p:nvPicPr>
        <p:blipFill>
          <a:blip r:embed="rId2"/>
          <a:srcRect/>
          <a:stretch>
            <a:fillRect/>
          </a:stretch>
        </p:blipFill>
        <p:spPr bwMode="auto">
          <a:xfrm>
            <a:off x="3238500" y="2133600"/>
            <a:ext cx="3086100" cy="347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802DE966-A528-114F-9EE0-71702F84AF64}" type="slidenum">
              <a:rPr lang="en-US" smtClean="0">
                <a:latin typeface="Times New Roman" charset="0"/>
              </a:rPr>
              <a:pPr/>
              <a:t>51</a:t>
            </a:fld>
            <a:endParaRPr lang="en-US" smtClean="0">
              <a:latin typeface="Times New Roman" charset="0"/>
            </a:endParaRPr>
          </a:p>
        </p:txBody>
      </p:sp>
      <p:sp>
        <p:nvSpPr>
          <p:cNvPr id="126979" name="Rectangle 2"/>
          <p:cNvSpPr>
            <a:spLocks noGrp="1" noChangeArrowheads="1"/>
          </p:cNvSpPr>
          <p:nvPr>
            <p:ph type="title"/>
          </p:nvPr>
        </p:nvSpPr>
        <p:spPr/>
        <p:txBody>
          <a:bodyPr/>
          <a:lstStyle/>
          <a:p>
            <a:pPr eaLnBrk="1" hangingPunct="1"/>
            <a:r>
              <a:rPr lang="en-US"/>
              <a:t>Firewalls</a:t>
            </a:r>
          </a:p>
        </p:txBody>
      </p:sp>
      <p:sp>
        <p:nvSpPr>
          <p:cNvPr id="126980" name="Rectangle 6"/>
          <p:cNvSpPr>
            <a:spLocks noGrp="1" noChangeArrowheads="1"/>
          </p:cNvSpPr>
          <p:nvPr>
            <p:ph type="body" idx="1"/>
          </p:nvPr>
        </p:nvSpPr>
        <p:spPr>
          <a:xfrm>
            <a:off x="685800" y="4572000"/>
            <a:ext cx="7772400" cy="1524000"/>
          </a:xfrm>
        </p:spPr>
        <p:txBody>
          <a:bodyPr/>
          <a:lstStyle/>
          <a:p>
            <a:pPr eaLnBrk="1" hangingPunct="1">
              <a:lnSpc>
                <a:spcPct val="90000"/>
              </a:lnSpc>
              <a:spcAft>
                <a:spcPts val="600"/>
              </a:spcAft>
            </a:pPr>
            <a:r>
              <a:rPr lang="en-US" sz="2800" dirty="0"/>
              <a:t>Firewall</a:t>
            </a:r>
            <a:r>
              <a:rPr lang="en-US" sz="2800" dirty="0" smtClean="0"/>
              <a:t> decides </a:t>
            </a:r>
            <a:r>
              <a:rPr lang="en-US" sz="2800" dirty="0"/>
              <a:t>what to let in to internal network and/or what to let out</a:t>
            </a:r>
          </a:p>
          <a:p>
            <a:pPr eaLnBrk="1" hangingPunct="1">
              <a:lnSpc>
                <a:spcPct val="90000"/>
              </a:lnSpc>
              <a:spcAft>
                <a:spcPts val="600"/>
              </a:spcAft>
            </a:pPr>
            <a:r>
              <a:rPr lang="en-US" sz="2800" b="1" dirty="0">
                <a:solidFill>
                  <a:schemeClr val="accent2"/>
                </a:solidFill>
              </a:rPr>
              <a:t>Access control</a:t>
            </a:r>
            <a:r>
              <a:rPr lang="en-US" sz="2800" dirty="0"/>
              <a:t> for the network</a:t>
            </a:r>
          </a:p>
        </p:txBody>
      </p:sp>
      <p:grpSp>
        <p:nvGrpSpPr>
          <p:cNvPr id="126981" name="Group 21"/>
          <p:cNvGrpSpPr>
            <a:grpSpLocks/>
          </p:cNvGrpSpPr>
          <p:nvPr/>
        </p:nvGrpSpPr>
        <p:grpSpPr bwMode="auto">
          <a:xfrm>
            <a:off x="1143000" y="1981200"/>
            <a:ext cx="7086600" cy="2362200"/>
            <a:chOff x="720" y="1248"/>
            <a:chExt cx="4464" cy="1488"/>
          </a:xfrm>
        </p:grpSpPr>
        <p:sp>
          <p:nvSpPr>
            <p:cNvPr id="126982" name="Rectangle 10"/>
            <p:cNvSpPr>
              <a:spLocks noChangeArrowheads="1"/>
            </p:cNvSpPr>
            <p:nvPr/>
          </p:nvSpPr>
          <p:spPr bwMode="auto">
            <a:xfrm>
              <a:off x="720" y="2314"/>
              <a:ext cx="905" cy="326"/>
            </a:xfrm>
            <a:prstGeom prst="rect">
              <a:avLst/>
            </a:prstGeom>
            <a:noFill/>
            <a:ln w="9525">
              <a:noFill/>
              <a:miter lim="800000"/>
              <a:headEnd/>
              <a:tailEnd/>
            </a:ln>
          </p:spPr>
          <p:txBody>
            <a:bodyPr wrap="none">
              <a:prstTxWarp prst="textNoShape">
                <a:avLst/>
              </a:prstTxWarp>
              <a:spAutoFit/>
            </a:bodyPr>
            <a:lstStyle/>
            <a:p>
              <a:r>
                <a:rPr lang="en-US"/>
                <a:t>Internet</a:t>
              </a:r>
            </a:p>
          </p:txBody>
        </p:sp>
        <p:sp>
          <p:nvSpPr>
            <p:cNvPr id="126983" name="Rectangle 11"/>
            <p:cNvSpPr>
              <a:spLocks noChangeArrowheads="1"/>
            </p:cNvSpPr>
            <p:nvPr/>
          </p:nvSpPr>
          <p:spPr bwMode="auto">
            <a:xfrm>
              <a:off x="4272" y="2196"/>
              <a:ext cx="861" cy="540"/>
            </a:xfrm>
            <a:prstGeom prst="rect">
              <a:avLst/>
            </a:prstGeom>
            <a:noFill/>
            <a:ln w="9525">
              <a:noFill/>
              <a:miter lim="800000"/>
              <a:headEnd/>
              <a:tailEnd/>
            </a:ln>
          </p:spPr>
          <p:txBody>
            <a:bodyPr wrap="none">
              <a:prstTxWarp prst="textNoShape">
                <a:avLst/>
              </a:prstTxWarp>
              <a:spAutoFit/>
            </a:bodyPr>
            <a:lstStyle/>
            <a:p>
              <a:pPr>
                <a:lnSpc>
                  <a:spcPct val="90000"/>
                </a:lnSpc>
              </a:pPr>
              <a:r>
                <a:rPr lang="en-US"/>
                <a:t>Internal</a:t>
              </a:r>
            </a:p>
            <a:p>
              <a:pPr>
                <a:lnSpc>
                  <a:spcPct val="90000"/>
                </a:lnSpc>
              </a:pPr>
              <a:r>
                <a:rPr lang="en-US"/>
                <a:t>network</a:t>
              </a:r>
            </a:p>
          </p:txBody>
        </p:sp>
        <p:sp>
          <p:nvSpPr>
            <p:cNvPr id="126984" name="Rectangle 12"/>
            <p:cNvSpPr>
              <a:spLocks noChangeArrowheads="1"/>
            </p:cNvSpPr>
            <p:nvPr/>
          </p:nvSpPr>
          <p:spPr bwMode="auto">
            <a:xfrm>
              <a:off x="2546" y="2352"/>
              <a:ext cx="819" cy="326"/>
            </a:xfrm>
            <a:prstGeom prst="rect">
              <a:avLst/>
            </a:prstGeom>
            <a:noFill/>
            <a:ln w="9525">
              <a:noFill/>
              <a:miter lim="800000"/>
              <a:headEnd/>
              <a:tailEnd/>
            </a:ln>
          </p:spPr>
          <p:txBody>
            <a:bodyPr wrap="none">
              <a:prstTxWarp prst="textNoShape">
                <a:avLst/>
              </a:prstTxWarp>
              <a:spAutoFit/>
            </a:bodyPr>
            <a:lstStyle/>
            <a:p>
              <a:r>
                <a:rPr lang="en-US"/>
                <a:t>Firewall</a:t>
              </a:r>
            </a:p>
          </p:txBody>
        </p:sp>
        <p:sp>
          <p:nvSpPr>
            <p:cNvPr id="126985" name="Line 13"/>
            <p:cNvSpPr>
              <a:spLocks noChangeShapeType="1"/>
            </p:cNvSpPr>
            <p:nvPr/>
          </p:nvSpPr>
          <p:spPr bwMode="auto">
            <a:xfrm>
              <a:off x="1824" y="1776"/>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26986" name="Line 14"/>
            <p:cNvSpPr>
              <a:spLocks noChangeShapeType="1"/>
            </p:cNvSpPr>
            <p:nvPr/>
          </p:nvSpPr>
          <p:spPr bwMode="auto">
            <a:xfrm>
              <a:off x="3504" y="1776"/>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26987" name="Line 15"/>
            <p:cNvSpPr>
              <a:spLocks noChangeShapeType="1"/>
            </p:cNvSpPr>
            <p:nvPr/>
          </p:nvSpPr>
          <p:spPr bwMode="auto">
            <a:xfrm flipH="1">
              <a:off x="3456" y="1968"/>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26988" name="Line 16"/>
            <p:cNvSpPr>
              <a:spLocks noChangeShapeType="1"/>
            </p:cNvSpPr>
            <p:nvPr/>
          </p:nvSpPr>
          <p:spPr bwMode="auto">
            <a:xfrm flipH="1">
              <a:off x="1776" y="1968"/>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pic>
          <p:nvPicPr>
            <p:cNvPr id="126989" name="Picture 17" descr="Firewall 12.tiff                                               00118CF0Macintosh HD                   BC93A1CC:"/>
            <p:cNvPicPr>
              <a:picLocks noChangeAspect="1" noChangeArrowheads="1"/>
            </p:cNvPicPr>
            <p:nvPr/>
          </p:nvPicPr>
          <p:blipFill>
            <a:blip r:embed="rId2"/>
            <a:srcRect/>
            <a:stretch>
              <a:fillRect/>
            </a:stretch>
          </p:blipFill>
          <p:spPr bwMode="auto">
            <a:xfrm>
              <a:off x="2496" y="1248"/>
              <a:ext cx="965" cy="1088"/>
            </a:xfrm>
            <a:prstGeom prst="rect">
              <a:avLst/>
            </a:prstGeom>
            <a:noFill/>
            <a:ln w="9525">
              <a:noFill/>
              <a:miter lim="800000"/>
              <a:headEnd/>
              <a:tailEnd/>
            </a:ln>
          </p:spPr>
        </p:pic>
        <p:pic>
          <p:nvPicPr>
            <p:cNvPr id="126990" name="Picture 19" descr="Weather 176.tiff                                               00118CF0Macintosh HD                   BC93A1CC:"/>
            <p:cNvPicPr>
              <a:picLocks noChangeAspect="1" noChangeArrowheads="1"/>
            </p:cNvPicPr>
            <p:nvPr/>
          </p:nvPicPr>
          <p:blipFill>
            <a:blip r:embed="rId3"/>
            <a:srcRect/>
            <a:stretch>
              <a:fillRect/>
            </a:stretch>
          </p:blipFill>
          <p:spPr bwMode="auto">
            <a:xfrm>
              <a:off x="720" y="1488"/>
              <a:ext cx="912" cy="750"/>
            </a:xfrm>
            <a:prstGeom prst="rect">
              <a:avLst/>
            </a:prstGeom>
            <a:noFill/>
            <a:ln w="9525">
              <a:noFill/>
              <a:miter lim="800000"/>
              <a:headEnd/>
              <a:tailEnd/>
            </a:ln>
          </p:spPr>
        </p:pic>
        <p:pic>
          <p:nvPicPr>
            <p:cNvPr id="126991" name="Picture 20" descr="Weather 193.tiff                                               00118CF0Macintosh HD                   BC93A1CC:"/>
            <p:cNvPicPr>
              <a:picLocks noChangeAspect="1" noChangeArrowheads="1"/>
            </p:cNvPicPr>
            <p:nvPr/>
          </p:nvPicPr>
          <p:blipFill>
            <a:blip r:embed="rId4"/>
            <a:srcRect/>
            <a:stretch>
              <a:fillRect/>
            </a:stretch>
          </p:blipFill>
          <p:spPr bwMode="auto">
            <a:xfrm>
              <a:off x="4176" y="1473"/>
              <a:ext cx="1008" cy="687"/>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E4CC9001-F3D7-A545-AE25-0DF3B1DAA595}" type="slidenum">
              <a:rPr lang="en-US" smtClean="0">
                <a:latin typeface="Times New Roman" charset="0"/>
              </a:rPr>
              <a:pPr/>
              <a:t>52</a:t>
            </a:fld>
            <a:endParaRPr lang="en-US" smtClean="0">
              <a:latin typeface="Times New Roman" charset="0"/>
            </a:endParaRPr>
          </a:p>
        </p:txBody>
      </p:sp>
      <p:sp>
        <p:nvSpPr>
          <p:cNvPr id="128003" name="Rectangle 2"/>
          <p:cNvSpPr>
            <a:spLocks noGrp="1" noChangeArrowheads="1"/>
          </p:cNvSpPr>
          <p:nvPr>
            <p:ph type="title"/>
          </p:nvPr>
        </p:nvSpPr>
        <p:spPr>
          <a:xfrm>
            <a:off x="685800" y="381000"/>
            <a:ext cx="7772400" cy="1143000"/>
          </a:xfrm>
        </p:spPr>
        <p:txBody>
          <a:bodyPr/>
          <a:lstStyle/>
          <a:p>
            <a:pPr eaLnBrk="1" hangingPunct="1"/>
            <a:r>
              <a:rPr lang="en-US" dirty="0"/>
              <a:t>Firewall as Secretary</a:t>
            </a:r>
          </a:p>
        </p:txBody>
      </p:sp>
      <p:sp>
        <p:nvSpPr>
          <p:cNvPr id="128004" name="Rectangle 3"/>
          <p:cNvSpPr>
            <a:spLocks noGrp="1" noChangeArrowheads="1"/>
          </p:cNvSpPr>
          <p:nvPr>
            <p:ph type="body" idx="1"/>
          </p:nvPr>
        </p:nvSpPr>
        <p:spPr>
          <a:xfrm>
            <a:off x="685800" y="1600200"/>
            <a:ext cx="7772400" cy="4495800"/>
          </a:xfrm>
        </p:spPr>
        <p:txBody>
          <a:bodyPr/>
          <a:lstStyle/>
          <a:p>
            <a:pPr eaLnBrk="1" hangingPunct="1">
              <a:lnSpc>
                <a:spcPct val="90000"/>
              </a:lnSpc>
              <a:spcAft>
                <a:spcPts val="600"/>
              </a:spcAft>
            </a:pPr>
            <a:r>
              <a:rPr lang="en-US" sz="2800" dirty="0"/>
              <a:t>A firewall is like a </a:t>
            </a:r>
            <a:r>
              <a:rPr lang="en-US" sz="2800" b="1" dirty="0">
                <a:solidFill>
                  <a:schemeClr val="accent2"/>
                </a:solidFill>
              </a:rPr>
              <a:t>secretary</a:t>
            </a:r>
            <a:endParaRPr lang="en-US" sz="2800" dirty="0"/>
          </a:p>
          <a:p>
            <a:pPr eaLnBrk="1" hangingPunct="1">
              <a:lnSpc>
                <a:spcPct val="90000"/>
              </a:lnSpc>
              <a:spcAft>
                <a:spcPts val="600"/>
              </a:spcAft>
            </a:pPr>
            <a:r>
              <a:rPr lang="en-US" sz="2800" dirty="0"/>
              <a:t>To meet with an executive</a:t>
            </a:r>
          </a:p>
          <a:p>
            <a:pPr lvl="1" eaLnBrk="1" hangingPunct="1">
              <a:lnSpc>
                <a:spcPct val="90000"/>
              </a:lnSpc>
              <a:spcAft>
                <a:spcPts val="600"/>
              </a:spcAft>
            </a:pPr>
            <a:r>
              <a:rPr lang="en-US" sz="2400" dirty="0"/>
              <a:t>First contact the secretary</a:t>
            </a:r>
          </a:p>
          <a:p>
            <a:pPr lvl="1" eaLnBrk="1" hangingPunct="1">
              <a:lnSpc>
                <a:spcPct val="90000"/>
              </a:lnSpc>
              <a:spcAft>
                <a:spcPts val="600"/>
              </a:spcAft>
            </a:pPr>
            <a:r>
              <a:rPr lang="en-US" sz="2400" dirty="0"/>
              <a:t>Secretary decides if meeting is important</a:t>
            </a:r>
          </a:p>
          <a:p>
            <a:pPr lvl="1" eaLnBrk="1" hangingPunct="1">
              <a:lnSpc>
                <a:spcPct val="90000"/>
              </a:lnSpc>
              <a:spcAft>
                <a:spcPts val="600"/>
              </a:spcAft>
            </a:pPr>
            <a:r>
              <a:rPr lang="en-US" sz="2400" dirty="0"/>
              <a:t>So, secretary filters out many requests</a:t>
            </a:r>
          </a:p>
          <a:p>
            <a:pPr eaLnBrk="1" hangingPunct="1">
              <a:lnSpc>
                <a:spcPct val="90000"/>
              </a:lnSpc>
              <a:spcAft>
                <a:spcPts val="600"/>
              </a:spcAft>
            </a:pPr>
            <a:r>
              <a:rPr lang="en-US" sz="2800" dirty="0"/>
              <a:t>You want to meet chair of CS department?</a:t>
            </a:r>
          </a:p>
          <a:p>
            <a:pPr lvl="1" eaLnBrk="1" hangingPunct="1">
              <a:lnSpc>
                <a:spcPct val="90000"/>
              </a:lnSpc>
              <a:spcAft>
                <a:spcPts val="600"/>
              </a:spcAft>
            </a:pPr>
            <a:r>
              <a:rPr lang="en-US" sz="2400" dirty="0"/>
              <a:t>Secretary does some filtering</a:t>
            </a:r>
          </a:p>
          <a:p>
            <a:pPr eaLnBrk="1" hangingPunct="1">
              <a:lnSpc>
                <a:spcPct val="90000"/>
              </a:lnSpc>
              <a:spcAft>
                <a:spcPts val="600"/>
              </a:spcAft>
            </a:pPr>
            <a:r>
              <a:rPr lang="en-US" sz="2800" dirty="0"/>
              <a:t>You want to meet the POTUS?</a:t>
            </a:r>
          </a:p>
          <a:p>
            <a:pPr lvl="1" eaLnBrk="1" hangingPunct="1">
              <a:lnSpc>
                <a:spcPct val="90000"/>
              </a:lnSpc>
              <a:spcAft>
                <a:spcPts val="600"/>
              </a:spcAft>
            </a:pPr>
            <a:r>
              <a:rPr lang="en-US" sz="2400" dirty="0"/>
              <a:t>Secretary does lots of filtering</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73A9E82E-0B94-504A-BD21-3AF18F45EFAA}" type="slidenum">
              <a:rPr lang="en-US" smtClean="0">
                <a:latin typeface="Times New Roman" charset="0"/>
              </a:rPr>
              <a:pPr/>
              <a:t>53</a:t>
            </a:fld>
            <a:endParaRPr lang="en-US" smtClean="0">
              <a:latin typeface="Times New Roman" charset="0"/>
            </a:endParaRPr>
          </a:p>
        </p:txBody>
      </p:sp>
      <p:sp>
        <p:nvSpPr>
          <p:cNvPr id="129027" name="Rectangle 2"/>
          <p:cNvSpPr>
            <a:spLocks noGrp="1" noChangeArrowheads="1"/>
          </p:cNvSpPr>
          <p:nvPr>
            <p:ph type="title"/>
          </p:nvPr>
        </p:nvSpPr>
        <p:spPr/>
        <p:txBody>
          <a:bodyPr/>
          <a:lstStyle/>
          <a:p>
            <a:pPr eaLnBrk="1" hangingPunct="1"/>
            <a:r>
              <a:rPr lang="en-US"/>
              <a:t>Firewall Terminology</a:t>
            </a:r>
          </a:p>
        </p:txBody>
      </p:sp>
      <p:sp>
        <p:nvSpPr>
          <p:cNvPr id="129028" name="Rectangle 3"/>
          <p:cNvSpPr>
            <a:spLocks noGrp="1" noChangeArrowheads="1"/>
          </p:cNvSpPr>
          <p:nvPr>
            <p:ph type="body" idx="1"/>
          </p:nvPr>
        </p:nvSpPr>
        <p:spPr>
          <a:xfrm>
            <a:off x="685800" y="1828800"/>
            <a:ext cx="8001000" cy="4114800"/>
          </a:xfrm>
        </p:spPr>
        <p:txBody>
          <a:bodyPr/>
          <a:lstStyle/>
          <a:p>
            <a:pPr eaLnBrk="1" hangingPunct="1">
              <a:lnSpc>
                <a:spcPct val="90000"/>
              </a:lnSpc>
              <a:spcAft>
                <a:spcPts val="600"/>
              </a:spcAft>
            </a:pPr>
            <a:r>
              <a:rPr lang="en-US" dirty="0"/>
              <a:t>No standard firewall terminology </a:t>
            </a:r>
          </a:p>
          <a:p>
            <a:pPr eaLnBrk="1" hangingPunct="1">
              <a:lnSpc>
                <a:spcPct val="90000"/>
              </a:lnSpc>
              <a:spcAft>
                <a:spcPts val="600"/>
              </a:spcAft>
            </a:pPr>
            <a:r>
              <a:rPr lang="en-US" dirty="0"/>
              <a:t>Types of firewalls</a:t>
            </a:r>
          </a:p>
          <a:p>
            <a:pPr lvl="1" eaLnBrk="1" hangingPunct="1">
              <a:lnSpc>
                <a:spcPct val="90000"/>
              </a:lnSpc>
              <a:spcAft>
                <a:spcPts val="600"/>
              </a:spcAft>
            </a:pPr>
            <a:r>
              <a:rPr lang="en-US" b="1" dirty="0">
                <a:solidFill>
                  <a:schemeClr val="accent2"/>
                </a:solidFill>
              </a:rPr>
              <a:t>Packet filter</a:t>
            </a:r>
            <a:r>
              <a:rPr lang="en-US" dirty="0"/>
              <a:t> </a:t>
            </a:r>
            <a:r>
              <a:rPr lang="en-US" dirty="0" err="1">
                <a:sym typeface="Symbol" charset="2"/>
              </a:rPr>
              <a:t></a:t>
            </a:r>
            <a:r>
              <a:rPr lang="en-US" dirty="0"/>
              <a:t> works at network layer</a:t>
            </a:r>
          </a:p>
          <a:p>
            <a:pPr lvl="1" eaLnBrk="1" hangingPunct="1">
              <a:lnSpc>
                <a:spcPct val="90000"/>
              </a:lnSpc>
              <a:spcAft>
                <a:spcPts val="600"/>
              </a:spcAft>
            </a:pPr>
            <a:r>
              <a:rPr lang="en-US" b="1" dirty="0" err="1">
                <a:solidFill>
                  <a:schemeClr val="accent2"/>
                </a:solidFill>
              </a:rPr>
              <a:t>Stateful</a:t>
            </a:r>
            <a:r>
              <a:rPr lang="en-US" b="1" dirty="0">
                <a:solidFill>
                  <a:schemeClr val="accent2"/>
                </a:solidFill>
              </a:rPr>
              <a:t> packet filter</a:t>
            </a:r>
            <a:r>
              <a:rPr lang="en-US" dirty="0"/>
              <a:t> </a:t>
            </a:r>
            <a:r>
              <a:rPr lang="en-US" dirty="0" err="1">
                <a:sym typeface="Symbol" charset="2"/>
              </a:rPr>
              <a:t></a:t>
            </a:r>
            <a:r>
              <a:rPr lang="en-US" dirty="0"/>
              <a:t> transport layer</a:t>
            </a:r>
          </a:p>
          <a:p>
            <a:pPr lvl="1" eaLnBrk="1" hangingPunct="1">
              <a:lnSpc>
                <a:spcPct val="90000"/>
              </a:lnSpc>
              <a:spcAft>
                <a:spcPts val="600"/>
              </a:spcAft>
            </a:pPr>
            <a:r>
              <a:rPr lang="en-US" b="1" dirty="0">
                <a:solidFill>
                  <a:schemeClr val="accent2"/>
                </a:solidFill>
              </a:rPr>
              <a:t>Application proxy</a:t>
            </a:r>
            <a:r>
              <a:rPr lang="en-US" dirty="0"/>
              <a:t> </a:t>
            </a:r>
            <a:r>
              <a:rPr lang="en-US" dirty="0" err="1">
                <a:sym typeface="Symbol" charset="2"/>
              </a:rPr>
              <a:t></a:t>
            </a:r>
            <a:r>
              <a:rPr lang="en-US" dirty="0"/>
              <a:t> application layer</a:t>
            </a:r>
            <a:endParaRPr lang="en-US" dirty="0" smtClean="0"/>
          </a:p>
          <a:p>
            <a:pPr eaLnBrk="1" hangingPunct="1">
              <a:lnSpc>
                <a:spcPct val="90000"/>
              </a:lnSpc>
              <a:spcAft>
                <a:spcPts val="600"/>
              </a:spcAft>
            </a:pPr>
            <a:r>
              <a:rPr lang="en-US" dirty="0" smtClean="0"/>
              <a:t>Other terms often used</a:t>
            </a:r>
          </a:p>
          <a:p>
            <a:pPr lvl="1" eaLnBrk="1" hangingPunct="1">
              <a:lnSpc>
                <a:spcPct val="90000"/>
              </a:lnSpc>
              <a:spcAft>
                <a:spcPts val="600"/>
              </a:spcAft>
            </a:pPr>
            <a:r>
              <a:rPr lang="en-US" dirty="0" smtClean="0"/>
              <a:t>E.g., “deep packet inspection”</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986E8869-0F75-0C4B-B8F8-58EF8109B933}" type="slidenum">
              <a:rPr lang="en-US" smtClean="0">
                <a:latin typeface="Times New Roman" charset="0"/>
              </a:rPr>
              <a:pPr/>
              <a:t>54</a:t>
            </a:fld>
            <a:endParaRPr lang="en-US" smtClean="0">
              <a:latin typeface="Times New Roman" charset="0"/>
            </a:endParaRPr>
          </a:p>
        </p:txBody>
      </p:sp>
      <p:sp>
        <p:nvSpPr>
          <p:cNvPr id="130051" name="Rectangle 2"/>
          <p:cNvSpPr>
            <a:spLocks noGrp="1" noChangeArrowheads="1"/>
          </p:cNvSpPr>
          <p:nvPr>
            <p:ph type="title"/>
          </p:nvPr>
        </p:nvSpPr>
        <p:spPr/>
        <p:txBody>
          <a:bodyPr/>
          <a:lstStyle/>
          <a:p>
            <a:pPr eaLnBrk="1" hangingPunct="1"/>
            <a:r>
              <a:rPr lang="en-US"/>
              <a:t>Packet Filter</a:t>
            </a:r>
          </a:p>
        </p:txBody>
      </p:sp>
      <p:sp>
        <p:nvSpPr>
          <p:cNvPr id="217091" name="Rectangle 3"/>
          <p:cNvSpPr>
            <a:spLocks noGrp="1" noChangeArrowheads="1"/>
          </p:cNvSpPr>
          <p:nvPr>
            <p:ph type="body" idx="1"/>
          </p:nvPr>
        </p:nvSpPr>
        <p:spPr>
          <a:xfrm>
            <a:off x="685800" y="1828800"/>
            <a:ext cx="6096000" cy="4114800"/>
          </a:xfrm>
        </p:spPr>
        <p:txBody>
          <a:bodyPr/>
          <a:lstStyle/>
          <a:p>
            <a:pPr eaLnBrk="1" hangingPunct="1">
              <a:lnSpc>
                <a:spcPct val="90000"/>
              </a:lnSpc>
              <a:spcAft>
                <a:spcPts val="0"/>
              </a:spcAft>
            </a:pPr>
            <a:r>
              <a:rPr lang="en-US" dirty="0"/>
              <a:t>Operates at network layer</a:t>
            </a:r>
          </a:p>
          <a:p>
            <a:pPr eaLnBrk="1" hangingPunct="1">
              <a:lnSpc>
                <a:spcPct val="90000"/>
              </a:lnSpc>
              <a:spcAft>
                <a:spcPts val="0"/>
              </a:spcAft>
            </a:pPr>
            <a:r>
              <a:rPr lang="en-US" dirty="0"/>
              <a:t>Can filters based on…</a:t>
            </a:r>
          </a:p>
          <a:p>
            <a:pPr lvl="1" eaLnBrk="1" hangingPunct="1">
              <a:lnSpc>
                <a:spcPct val="90000"/>
              </a:lnSpc>
              <a:spcAft>
                <a:spcPts val="0"/>
              </a:spcAft>
            </a:pPr>
            <a:r>
              <a:rPr lang="en-US" dirty="0"/>
              <a:t>Source IP address</a:t>
            </a:r>
          </a:p>
          <a:p>
            <a:pPr lvl="1" eaLnBrk="1" hangingPunct="1">
              <a:lnSpc>
                <a:spcPct val="90000"/>
              </a:lnSpc>
              <a:spcAft>
                <a:spcPts val="0"/>
              </a:spcAft>
            </a:pPr>
            <a:r>
              <a:rPr lang="en-US" dirty="0"/>
              <a:t>Destination IP address</a:t>
            </a:r>
          </a:p>
          <a:p>
            <a:pPr lvl="1" eaLnBrk="1" hangingPunct="1">
              <a:lnSpc>
                <a:spcPct val="90000"/>
              </a:lnSpc>
              <a:spcAft>
                <a:spcPts val="0"/>
              </a:spcAft>
            </a:pPr>
            <a:r>
              <a:rPr lang="en-US" dirty="0"/>
              <a:t>Source Port</a:t>
            </a:r>
          </a:p>
          <a:p>
            <a:pPr lvl="1" eaLnBrk="1" hangingPunct="1">
              <a:lnSpc>
                <a:spcPct val="90000"/>
              </a:lnSpc>
              <a:spcAft>
                <a:spcPts val="0"/>
              </a:spcAft>
            </a:pPr>
            <a:r>
              <a:rPr lang="en-US" dirty="0"/>
              <a:t>Destination Port</a:t>
            </a:r>
          </a:p>
          <a:p>
            <a:pPr lvl="1" eaLnBrk="1" hangingPunct="1">
              <a:lnSpc>
                <a:spcPct val="90000"/>
              </a:lnSpc>
              <a:spcAft>
                <a:spcPts val="0"/>
              </a:spcAft>
            </a:pPr>
            <a:r>
              <a:rPr lang="en-US" dirty="0"/>
              <a:t>Flag bits (</a:t>
            </a:r>
            <a:r>
              <a:rPr lang="en-US" dirty="0">
                <a:latin typeface="Times-Roman" charset="0"/>
              </a:rPr>
              <a:t>SYN</a:t>
            </a:r>
            <a:r>
              <a:rPr lang="en-US" dirty="0"/>
              <a:t>, </a:t>
            </a:r>
            <a:r>
              <a:rPr lang="en-US" dirty="0">
                <a:latin typeface="Times-Roman" charset="0"/>
              </a:rPr>
              <a:t>ACK</a:t>
            </a:r>
            <a:r>
              <a:rPr lang="en-US" dirty="0"/>
              <a:t>, etc.)</a:t>
            </a:r>
          </a:p>
          <a:p>
            <a:pPr lvl="1" eaLnBrk="1" hangingPunct="1">
              <a:lnSpc>
                <a:spcPct val="90000"/>
              </a:lnSpc>
              <a:spcAft>
                <a:spcPts val="0"/>
              </a:spcAft>
            </a:pPr>
            <a:r>
              <a:rPr lang="en-US" dirty="0"/>
              <a:t>Egress or ingress</a:t>
            </a:r>
          </a:p>
        </p:txBody>
      </p:sp>
      <p:sp>
        <p:nvSpPr>
          <p:cNvPr id="130053" name="Rectangle 4"/>
          <p:cNvSpPr>
            <a:spLocks noChangeArrowheads="1"/>
          </p:cNvSpPr>
          <p:nvPr/>
        </p:nvSpPr>
        <p:spPr bwMode="auto">
          <a:xfrm>
            <a:off x="6546850" y="1917700"/>
            <a:ext cx="1892300" cy="3530600"/>
          </a:xfrm>
          <a:prstGeom prst="rect">
            <a:avLst/>
          </a:prstGeom>
          <a:solidFill>
            <a:schemeClr val="accent2"/>
          </a:solidFill>
          <a:ln w="38100">
            <a:solidFill>
              <a:schemeClr val="accent2"/>
            </a:solidFill>
            <a:miter lim="800000"/>
            <a:headEnd/>
            <a:tailEnd/>
          </a:ln>
        </p:spPr>
        <p:txBody>
          <a:bodyPr wrap="none" anchor="ctr">
            <a:prstTxWarp prst="textNoShape">
              <a:avLst/>
            </a:prstTxWarp>
          </a:bodyPr>
          <a:lstStyle/>
          <a:p>
            <a:endParaRPr lang="en-US"/>
          </a:p>
        </p:txBody>
      </p:sp>
      <p:grpSp>
        <p:nvGrpSpPr>
          <p:cNvPr id="130054" name="Group 5"/>
          <p:cNvGrpSpPr>
            <a:grpSpLocks/>
          </p:cNvGrpSpPr>
          <p:nvPr/>
        </p:nvGrpSpPr>
        <p:grpSpPr bwMode="auto">
          <a:xfrm>
            <a:off x="6477000" y="2032000"/>
            <a:ext cx="1898650" cy="3530600"/>
            <a:chOff x="3076" y="888"/>
            <a:chExt cx="1196" cy="2224"/>
          </a:xfrm>
        </p:grpSpPr>
        <p:sp>
          <p:nvSpPr>
            <p:cNvPr id="130055" name="Rectangle 6"/>
            <p:cNvSpPr>
              <a:spLocks noChangeArrowheads="1"/>
            </p:cNvSpPr>
            <p:nvPr/>
          </p:nvSpPr>
          <p:spPr bwMode="auto">
            <a:xfrm>
              <a:off x="3080" y="888"/>
              <a:ext cx="1192" cy="2224"/>
            </a:xfrm>
            <a:prstGeom prst="rect">
              <a:avLst/>
            </a:prstGeom>
            <a:solidFill>
              <a:schemeClr val="bg1"/>
            </a:solidFill>
            <a:ln w="38100">
              <a:solidFill>
                <a:schemeClr val="accent2"/>
              </a:solidFill>
              <a:miter lim="800000"/>
              <a:headEnd/>
              <a:tailEnd/>
            </a:ln>
          </p:spPr>
          <p:txBody>
            <a:bodyPr wrap="none" anchor="ctr">
              <a:prstTxWarp prst="textNoShape">
                <a:avLst/>
              </a:prstTxWarp>
            </a:bodyPr>
            <a:lstStyle/>
            <a:p>
              <a:endParaRPr lang="en-US"/>
            </a:p>
          </p:txBody>
        </p:sp>
        <p:sp>
          <p:nvSpPr>
            <p:cNvPr id="130056" name="Text Box 7"/>
            <p:cNvSpPr txBox="1">
              <a:spLocks noChangeArrowheads="1"/>
            </p:cNvSpPr>
            <p:nvPr/>
          </p:nvSpPr>
          <p:spPr bwMode="auto">
            <a:xfrm>
              <a:off x="3169" y="949"/>
              <a:ext cx="1034" cy="2128"/>
            </a:xfrm>
            <a:prstGeom prst="rect">
              <a:avLst/>
            </a:prstGeom>
            <a:noFill/>
            <a:ln w="9525">
              <a:noFill/>
              <a:miter lim="800000"/>
              <a:headEnd/>
              <a:tailEnd/>
            </a:ln>
          </p:spPr>
          <p:txBody>
            <a:bodyPr wrap="none">
              <a:prstTxWarp prst="textNoShape">
                <a:avLst/>
              </a:prstTxWarp>
              <a:spAutoFit/>
            </a:bodyPr>
            <a:lstStyle/>
            <a:p>
              <a:pPr algn="ctr" eaLnBrk="0" hangingPunct="0"/>
              <a:r>
                <a:rPr lang="en-US">
                  <a:solidFill>
                    <a:schemeClr val="folHlink"/>
                  </a:solidFill>
                  <a:latin typeface="Arial" charset="0"/>
                </a:rPr>
                <a:t>application</a:t>
              </a:r>
              <a:endParaRPr lang="en-US">
                <a:latin typeface="Arial" charset="0"/>
              </a:endParaRPr>
            </a:p>
            <a:p>
              <a:pPr algn="ctr" eaLnBrk="0" hangingPunct="0"/>
              <a:endParaRPr lang="en-US">
                <a:latin typeface="Arial" charset="0"/>
              </a:endParaRPr>
            </a:p>
            <a:p>
              <a:pPr algn="ctr" eaLnBrk="0" hangingPunct="0"/>
              <a:r>
                <a:rPr lang="en-US">
                  <a:solidFill>
                    <a:schemeClr val="folHlink"/>
                  </a:solidFill>
                  <a:latin typeface="Arial" charset="0"/>
                </a:rPr>
                <a:t>transport</a:t>
              </a:r>
              <a:endParaRPr lang="en-US">
                <a:latin typeface="Arial" charset="0"/>
              </a:endParaRPr>
            </a:p>
            <a:p>
              <a:pPr algn="ctr" eaLnBrk="0" hangingPunct="0"/>
              <a:endParaRPr lang="en-US">
                <a:latin typeface="Arial" charset="0"/>
              </a:endParaRPr>
            </a:p>
            <a:p>
              <a:pPr algn="ctr" eaLnBrk="0" hangingPunct="0"/>
              <a:r>
                <a:rPr lang="en-US" b="1">
                  <a:solidFill>
                    <a:srgbClr val="FF0000"/>
                  </a:solidFill>
                  <a:latin typeface="Arial" charset="0"/>
                </a:rPr>
                <a:t>network</a:t>
              </a:r>
            </a:p>
            <a:p>
              <a:pPr algn="ctr" eaLnBrk="0" hangingPunct="0"/>
              <a:endParaRPr lang="en-US">
                <a:latin typeface="Arial" charset="0"/>
              </a:endParaRPr>
            </a:p>
            <a:p>
              <a:pPr algn="ctr" eaLnBrk="0" hangingPunct="0"/>
              <a:r>
                <a:rPr lang="en-US">
                  <a:latin typeface="Arial" charset="0"/>
                </a:rPr>
                <a:t>link</a:t>
              </a:r>
            </a:p>
            <a:p>
              <a:pPr algn="ctr" eaLnBrk="0" hangingPunct="0"/>
              <a:endParaRPr lang="en-US">
                <a:latin typeface="Arial" charset="0"/>
              </a:endParaRPr>
            </a:p>
            <a:p>
              <a:pPr algn="ctr" eaLnBrk="0" hangingPunct="0"/>
              <a:r>
                <a:rPr lang="en-US">
                  <a:latin typeface="Arial" charset="0"/>
                </a:rPr>
                <a:t>physical</a:t>
              </a:r>
            </a:p>
          </p:txBody>
        </p:sp>
        <p:sp>
          <p:nvSpPr>
            <p:cNvPr id="130057" name="Line 8"/>
            <p:cNvSpPr>
              <a:spLocks noChangeShapeType="1"/>
            </p:cNvSpPr>
            <p:nvPr/>
          </p:nvSpPr>
          <p:spPr bwMode="auto">
            <a:xfrm>
              <a:off x="3076" y="132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0058" name="Line 9"/>
            <p:cNvSpPr>
              <a:spLocks noChangeShapeType="1"/>
            </p:cNvSpPr>
            <p:nvPr/>
          </p:nvSpPr>
          <p:spPr bwMode="auto">
            <a:xfrm>
              <a:off x="3076" y="1768"/>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0059" name="Line 10"/>
            <p:cNvSpPr>
              <a:spLocks noChangeShapeType="1"/>
            </p:cNvSpPr>
            <p:nvPr/>
          </p:nvSpPr>
          <p:spPr bwMode="auto">
            <a:xfrm>
              <a:off x="3076" y="2216"/>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0060" name="Line 11"/>
            <p:cNvSpPr>
              <a:spLocks noChangeShapeType="1"/>
            </p:cNvSpPr>
            <p:nvPr/>
          </p:nvSpPr>
          <p:spPr bwMode="auto">
            <a:xfrm>
              <a:off x="3076" y="266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7091">
                                            <p:txEl>
                                              <p:pRg st="0" end="0"/>
                                            </p:txEl>
                                          </p:spTgt>
                                        </p:tgtEl>
                                        <p:attrNameLst>
                                          <p:attrName>style.visibility</p:attrName>
                                        </p:attrNameLst>
                                      </p:cBhvr>
                                      <p:to>
                                        <p:strVal val="visible"/>
                                      </p:to>
                                    </p:set>
                                    <p:animEffect transition="in" filter="blinds(horizontal)">
                                      <p:cBhvr>
                                        <p:cTn id="7" dur="500"/>
                                        <p:tgtEl>
                                          <p:spTgt spid="21709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7091">
                                            <p:txEl>
                                              <p:pRg st="1" end="1"/>
                                            </p:txEl>
                                          </p:spTgt>
                                        </p:tgtEl>
                                        <p:attrNameLst>
                                          <p:attrName>style.visibility</p:attrName>
                                        </p:attrNameLst>
                                      </p:cBhvr>
                                      <p:to>
                                        <p:strVal val="visible"/>
                                      </p:to>
                                    </p:set>
                                    <p:animEffect transition="in" filter="blinds(horizontal)">
                                      <p:cBhvr>
                                        <p:cTn id="12" dur="500"/>
                                        <p:tgtEl>
                                          <p:spTgt spid="21709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Whoosh"/>
                                        </p:tgtEl>
                                      </p:cMediaNode>
                                    </p:audio>
                                  </p:subTnLst>
                                </p:cTn>
                              </p:par>
                              <p:par>
                                <p:cTn id="13" presetID="3" presetClass="entr" presetSubtype="10" fill="hold" grpId="0" nodeType="withEffect">
                                  <p:stCondLst>
                                    <p:cond delay="0"/>
                                  </p:stCondLst>
                                  <p:childTnLst>
                                    <p:set>
                                      <p:cBhvr>
                                        <p:cTn id="14" dur="1" fill="hold">
                                          <p:stCondLst>
                                            <p:cond delay="0"/>
                                          </p:stCondLst>
                                        </p:cTn>
                                        <p:tgtEl>
                                          <p:spTgt spid="217091">
                                            <p:txEl>
                                              <p:pRg st="2" end="2"/>
                                            </p:txEl>
                                          </p:spTgt>
                                        </p:tgtEl>
                                        <p:attrNameLst>
                                          <p:attrName>style.visibility</p:attrName>
                                        </p:attrNameLst>
                                      </p:cBhvr>
                                      <p:to>
                                        <p:strVal val="visible"/>
                                      </p:to>
                                    </p:set>
                                    <p:animEffect transition="in" filter="blinds(horizontal)">
                                      <p:cBhvr>
                                        <p:cTn id="15" dur="500"/>
                                        <p:tgtEl>
                                          <p:spTgt spid="217091">
                                            <p:txEl>
                                              <p:pRg st="2" end="2"/>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2" name="Whoosh"/>
                                        </p:tgtEl>
                                      </p:cMediaNode>
                                    </p:audio>
                                  </p:subTnLst>
                                </p:cTn>
                              </p:par>
                              <p:par>
                                <p:cTn id="16" presetID="3" presetClass="entr" presetSubtype="10" fill="hold" grpId="0" nodeType="withEffect">
                                  <p:stCondLst>
                                    <p:cond delay="0"/>
                                  </p:stCondLst>
                                  <p:childTnLst>
                                    <p:set>
                                      <p:cBhvr>
                                        <p:cTn id="17" dur="1" fill="hold">
                                          <p:stCondLst>
                                            <p:cond delay="0"/>
                                          </p:stCondLst>
                                        </p:cTn>
                                        <p:tgtEl>
                                          <p:spTgt spid="217091">
                                            <p:txEl>
                                              <p:pRg st="3" end="3"/>
                                            </p:txEl>
                                          </p:spTgt>
                                        </p:tgtEl>
                                        <p:attrNameLst>
                                          <p:attrName>style.visibility</p:attrName>
                                        </p:attrNameLst>
                                      </p:cBhvr>
                                      <p:to>
                                        <p:strVal val="visible"/>
                                      </p:to>
                                    </p:set>
                                    <p:animEffect transition="in" filter="blinds(horizontal)">
                                      <p:cBhvr>
                                        <p:cTn id="18" dur="500"/>
                                        <p:tgtEl>
                                          <p:spTgt spid="217091">
                                            <p:txEl>
                                              <p:pRg st="3" end="3"/>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2" name="Whoosh"/>
                                        </p:tgtEl>
                                      </p:cMediaNode>
                                    </p:audio>
                                  </p:subTnLst>
                                </p:cTn>
                              </p:par>
                              <p:par>
                                <p:cTn id="19" presetID="3" presetClass="entr" presetSubtype="10" fill="hold" grpId="0" nodeType="withEffect">
                                  <p:stCondLst>
                                    <p:cond delay="0"/>
                                  </p:stCondLst>
                                  <p:childTnLst>
                                    <p:set>
                                      <p:cBhvr>
                                        <p:cTn id="20" dur="1" fill="hold">
                                          <p:stCondLst>
                                            <p:cond delay="0"/>
                                          </p:stCondLst>
                                        </p:cTn>
                                        <p:tgtEl>
                                          <p:spTgt spid="217091">
                                            <p:txEl>
                                              <p:pRg st="4" end="4"/>
                                            </p:txEl>
                                          </p:spTgt>
                                        </p:tgtEl>
                                        <p:attrNameLst>
                                          <p:attrName>style.visibility</p:attrName>
                                        </p:attrNameLst>
                                      </p:cBhvr>
                                      <p:to>
                                        <p:strVal val="visible"/>
                                      </p:to>
                                    </p:set>
                                    <p:animEffect transition="in" filter="blinds(horizontal)">
                                      <p:cBhvr>
                                        <p:cTn id="21" dur="500"/>
                                        <p:tgtEl>
                                          <p:spTgt spid="217091">
                                            <p:txEl>
                                              <p:pRg st="4" end="4"/>
                                            </p:txEl>
                                          </p:spTgt>
                                        </p:tgtEl>
                                      </p:cBhvr>
                                    </p:animEffect>
                                  </p:childTnLst>
                                  <p:subTnLst>
                                    <p:audio>
                                      <p:cMediaNode>
                                        <p:cTn display="0" masterRel="sameClick">
                                          <p:stCondLst>
                                            <p:cond evt="begin" delay="0">
                                              <p:tn val="19"/>
                                            </p:cond>
                                          </p:stCondLst>
                                          <p:endCondLst>
                                            <p:cond evt="onStopAudio" delay="0">
                                              <p:tgtEl>
                                                <p:sldTgt/>
                                              </p:tgtEl>
                                            </p:cond>
                                          </p:endCondLst>
                                        </p:cTn>
                                        <p:tgtEl>
                                          <p:sndTgt r:embed="rId2" name="Whoosh"/>
                                        </p:tgtEl>
                                      </p:cMediaNode>
                                    </p:audio>
                                  </p:subTnLst>
                                </p:cTn>
                              </p:par>
                              <p:par>
                                <p:cTn id="22" presetID="3" presetClass="entr" presetSubtype="10" fill="hold" grpId="0" nodeType="withEffect">
                                  <p:stCondLst>
                                    <p:cond delay="0"/>
                                  </p:stCondLst>
                                  <p:childTnLst>
                                    <p:set>
                                      <p:cBhvr>
                                        <p:cTn id="23" dur="1" fill="hold">
                                          <p:stCondLst>
                                            <p:cond delay="0"/>
                                          </p:stCondLst>
                                        </p:cTn>
                                        <p:tgtEl>
                                          <p:spTgt spid="217091">
                                            <p:txEl>
                                              <p:pRg st="5" end="5"/>
                                            </p:txEl>
                                          </p:spTgt>
                                        </p:tgtEl>
                                        <p:attrNameLst>
                                          <p:attrName>style.visibility</p:attrName>
                                        </p:attrNameLst>
                                      </p:cBhvr>
                                      <p:to>
                                        <p:strVal val="visible"/>
                                      </p:to>
                                    </p:set>
                                    <p:animEffect transition="in" filter="blinds(horizontal)">
                                      <p:cBhvr>
                                        <p:cTn id="24" dur="500"/>
                                        <p:tgtEl>
                                          <p:spTgt spid="217091">
                                            <p:txEl>
                                              <p:pRg st="5" end="5"/>
                                            </p:txEl>
                                          </p:spTgt>
                                        </p:tgtEl>
                                      </p:cBhvr>
                                    </p:animEffect>
                                  </p:childTnLst>
                                  <p:subTnLst>
                                    <p:audio>
                                      <p:cMediaNode>
                                        <p:cTn display="0" masterRel="sameClick">
                                          <p:stCondLst>
                                            <p:cond evt="begin" delay="0">
                                              <p:tn val="22"/>
                                            </p:cond>
                                          </p:stCondLst>
                                          <p:endCondLst>
                                            <p:cond evt="onStopAudio" delay="0">
                                              <p:tgtEl>
                                                <p:sldTgt/>
                                              </p:tgtEl>
                                            </p:cond>
                                          </p:endCondLst>
                                        </p:cTn>
                                        <p:tgtEl>
                                          <p:sndTgt r:embed="rId2" name="Whoosh"/>
                                        </p:tgtEl>
                                      </p:cMediaNode>
                                    </p:audio>
                                  </p:subTnLst>
                                </p:cTn>
                              </p:par>
                              <p:par>
                                <p:cTn id="25" presetID="3" presetClass="entr" presetSubtype="10" fill="hold" grpId="0" nodeType="withEffect">
                                  <p:stCondLst>
                                    <p:cond delay="0"/>
                                  </p:stCondLst>
                                  <p:childTnLst>
                                    <p:set>
                                      <p:cBhvr>
                                        <p:cTn id="26" dur="1" fill="hold">
                                          <p:stCondLst>
                                            <p:cond delay="0"/>
                                          </p:stCondLst>
                                        </p:cTn>
                                        <p:tgtEl>
                                          <p:spTgt spid="217091">
                                            <p:txEl>
                                              <p:pRg st="6" end="6"/>
                                            </p:txEl>
                                          </p:spTgt>
                                        </p:tgtEl>
                                        <p:attrNameLst>
                                          <p:attrName>style.visibility</p:attrName>
                                        </p:attrNameLst>
                                      </p:cBhvr>
                                      <p:to>
                                        <p:strVal val="visible"/>
                                      </p:to>
                                    </p:set>
                                    <p:animEffect transition="in" filter="blinds(horizontal)">
                                      <p:cBhvr>
                                        <p:cTn id="27" dur="500"/>
                                        <p:tgtEl>
                                          <p:spTgt spid="217091">
                                            <p:txEl>
                                              <p:pRg st="6" end="6"/>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Whoosh"/>
                                        </p:tgtEl>
                                      </p:cMediaNode>
                                    </p:audio>
                                  </p:subTnLst>
                                </p:cTn>
                              </p:par>
                              <p:par>
                                <p:cTn id="28" presetID="3" presetClass="entr" presetSubtype="10" fill="hold" grpId="0" nodeType="withEffect">
                                  <p:stCondLst>
                                    <p:cond delay="0"/>
                                  </p:stCondLst>
                                  <p:childTnLst>
                                    <p:set>
                                      <p:cBhvr>
                                        <p:cTn id="29" dur="1" fill="hold">
                                          <p:stCondLst>
                                            <p:cond delay="0"/>
                                          </p:stCondLst>
                                        </p:cTn>
                                        <p:tgtEl>
                                          <p:spTgt spid="217091">
                                            <p:txEl>
                                              <p:pRg st="7" end="7"/>
                                            </p:txEl>
                                          </p:spTgt>
                                        </p:tgtEl>
                                        <p:attrNameLst>
                                          <p:attrName>style.visibility</p:attrName>
                                        </p:attrNameLst>
                                      </p:cBhvr>
                                      <p:to>
                                        <p:strVal val="visible"/>
                                      </p:to>
                                    </p:set>
                                    <p:animEffect transition="in" filter="blinds(horizontal)">
                                      <p:cBhvr>
                                        <p:cTn id="30" dur="500"/>
                                        <p:tgtEl>
                                          <p:spTgt spid="217091">
                                            <p:txEl>
                                              <p:pRg st="7" end="7"/>
                                            </p:txEl>
                                          </p:spTgt>
                                        </p:tgtEl>
                                      </p:cBhvr>
                                    </p:animEffect>
                                  </p:childTnLst>
                                  <p:subTnLst>
                                    <p:audio>
                                      <p:cMediaNode>
                                        <p:cTn display="0" masterRel="sameClick">
                                          <p:stCondLst>
                                            <p:cond evt="begin" delay="0">
                                              <p:tn val="28"/>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1"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12CB1641-C8E1-1640-8731-51A641BF9960}" type="slidenum">
              <a:rPr lang="en-US" smtClean="0">
                <a:latin typeface="Times New Roman" charset="0"/>
              </a:rPr>
              <a:pPr/>
              <a:t>55</a:t>
            </a:fld>
            <a:endParaRPr lang="en-US" smtClean="0">
              <a:latin typeface="Times New Roman" charset="0"/>
            </a:endParaRPr>
          </a:p>
        </p:txBody>
      </p:sp>
      <p:sp>
        <p:nvSpPr>
          <p:cNvPr id="131075" name="Rectangle 2"/>
          <p:cNvSpPr>
            <a:spLocks noGrp="1" noChangeArrowheads="1"/>
          </p:cNvSpPr>
          <p:nvPr>
            <p:ph type="title"/>
          </p:nvPr>
        </p:nvSpPr>
        <p:spPr/>
        <p:txBody>
          <a:bodyPr/>
          <a:lstStyle/>
          <a:p>
            <a:pPr eaLnBrk="1" hangingPunct="1"/>
            <a:r>
              <a:rPr lang="en-US"/>
              <a:t>Packet Filter</a:t>
            </a:r>
          </a:p>
        </p:txBody>
      </p:sp>
      <p:sp>
        <p:nvSpPr>
          <p:cNvPr id="222211" name="Rectangle 3"/>
          <p:cNvSpPr>
            <a:spLocks noGrp="1" noChangeArrowheads="1"/>
          </p:cNvSpPr>
          <p:nvPr>
            <p:ph type="body" idx="1"/>
          </p:nvPr>
        </p:nvSpPr>
        <p:spPr>
          <a:xfrm>
            <a:off x="685800" y="1828800"/>
            <a:ext cx="6096000" cy="4114800"/>
          </a:xfrm>
        </p:spPr>
        <p:txBody>
          <a:bodyPr/>
          <a:lstStyle/>
          <a:p>
            <a:pPr eaLnBrk="1" hangingPunct="1">
              <a:lnSpc>
                <a:spcPct val="90000"/>
              </a:lnSpc>
              <a:spcAft>
                <a:spcPts val="600"/>
              </a:spcAft>
            </a:pPr>
            <a:r>
              <a:rPr lang="en-US" dirty="0"/>
              <a:t>Advantages?</a:t>
            </a:r>
          </a:p>
          <a:p>
            <a:pPr lvl="1" eaLnBrk="1" hangingPunct="1">
              <a:lnSpc>
                <a:spcPct val="90000"/>
              </a:lnSpc>
              <a:spcAft>
                <a:spcPts val="600"/>
              </a:spcAft>
            </a:pPr>
            <a:r>
              <a:rPr lang="en-US" dirty="0"/>
              <a:t>Speed</a:t>
            </a:r>
          </a:p>
          <a:p>
            <a:pPr eaLnBrk="1" hangingPunct="1">
              <a:lnSpc>
                <a:spcPct val="90000"/>
              </a:lnSpc>
              <a:spcAft>
                <a:spcPts val="600"/>
              </a:spcAft>
            </a:pPr>
            <a:r>
              <a:rPr lang="en-US" dirty="0"/>
              <a:t>Disadvantages?</a:t>
            </a:r>
          </a:p>
          <a:p>
            <a:pPr lvl="1" eaLnBrk="1" hangingPunct="1">
              <a:lnSpc>
                <a:spcPct val="90000"/>
              </a:lnSpc>
              <a:spcAft>
                <a:spcPts val="600"/>
              </a:spcAft>
            </a:pPr>
            <a:r>
              <a:rPr lang="en-US" dirty="0"/>
              <a:t>No concept of state</a:t>
            </a:r>
          </a:p>
          <a:p>
            <a:pPr lvl="1" eaLnBrk="1" hangingPunct="1">
              <a:lnSpc>
                <a:spcPct val="90000"/>
              </a:lnSpc>
              <a:spcAft>
                <a:spcPts val="600"/>
              </a:spcAft>
            </a:pPr>
            <a:r>
              <a:rPr lang="en-US" dirty="0"/>
              <a:t>Cannot see TCP connections</a:t>
            </a:r>
          </a:p>
          <a:p>
            <a:pPr lvl="1" eaLnBrk="1" hangingPunct="1">
              <a:lnSpc>
                <a:spcPct val="90000"/>
              </a:lnSpc>
              <a:spcAft>
                <a:spcPts val="600"/>
              </a:spcAft>
            </a:pPr>
            <a:r>
              <a:rPr lang="en-US" dirty="0"/>
              <a:t>Blind to application data</a:t>
            </a:r>
          </a:p>
        </p:txBody>
      </p:sp>
      <p:sp>
        <p:nvSpPr>
          <p:cNvPr id="131077" name="Rectangle 4"/>
          <p:cNvSpPr>
            <a:spLocks noChangeArrowheads="1"/>
          </p:cNvSpPr>
          <p:nvPr/>
        </p:nvSpPr>
        <p:spPr bwMode="auto">
          <a:xfrm>
            <a:off x="6775450" y="1765300"/>
            <a:ext cx="1892300" cy="3530600"/>
          </a:xfrm>
          <a:prstGeom prst="rect">
            <a:avLst/>
          </a:prstGeom>
          <a:solidFill>
            <a:schemeClr val="accent2"/>
          </a:solidFill>
          <a:ln w="38100">
            <a:solidFill>
              <a:schemeClr val="accent2"/>
            </a:solidFill>
            <a:miter lim="800000"/>
            <a:headEnd/>
            <a:tailEnd/>
          </a:ln>
        </p:spPr>
        <p:txBody>
          <a:bodyPr wrap="none" anchor="ctr">
            <a:prstTxWarp prst="textNoShape">
              <a:avLst/>
            </a:prstTxWarp>
          </a:bodyPr>
          <a:lstStyle/>
          <a:p>
            <a:endParaRPr lang="en-US"/>
          </a:p>
        </p:txBody>
      </p:sp>
      <p:grpSp>
        <p:nvGrpSpPr>
          <p:cNvPr id="131078" name="Group 5"/>
          <p:cNvGrpSpPr>
            <a:grpSpLocks/>
          </p:cNvGrpSpPr>
          <p:nvPr/>
        </p:nvGrpSpPr>
        <p:grpSpPr bwMode="auto">
          <a:xfrm>
            <a:off x="6705600" y="1879600"/>
            <a:ext cx="1898650" cy="3530600"/>
            <a:chOff x="3076" y="888"/>
            <a:chExt cx="1196" cy="2224"/>
          </a:xfrm>
        </p:grpSpPr>
        <p:sp>
          <p:nvSpPr>
            <p:cNvPr id="131079" name="Rectangle 6"/>
            <p:cNvSpPr>
              <a:spLocks noChangeArrowheads="1"/>
            </p:cNvSpPr>
            <p:nvPr/>
          </p:nvSpPr>
          <p:spPr bwMode="auto">
            <a:xfrm>
              <a:off x="3080" y="888"/>
              <a:ext cx="1192" cy="2224"/>
            </a:xfrm>
            <a:prstGeom prst="rect">
              <a:avLst/>
            </a:prstGeom>
            <a:solidFill>
              <a:schemeClr val="bg1"/>
            </a:solidFill>
            <a:ln w="38100">
              <a:solidFill>
                <a:schemeClr val="accent2"/>
              </a:solidFill>
              <a:miter lim="800000"/>
              <a:headEnd/>
              <a:tailEnd/>
            </a:ln>
          </p:spPr>
          <p:txBody>
            <a:bodyPr wrap="none" anchor="ctr">
              <a:prstTxWarp prst="textNoShape">
                <a:avLst/>
              </a:prstTxWarp>
            </a:bodyPr>
            <a:lstStyle/>
            <a:p>
              <a:endParaRPr lang="en-US"/>
            </a:p>
          </p:txBody>
        </p:sp>
        <p:sp>
          <p:nvSpPr>
            <p:cNvPr id="131080" name="Text Box 7"/>
            <p:cNvSpPr txBox="1">
              <a:spLocks noChangeArrowheads="1"/>
            </p:cNvSpPr>
            <p:nvPr/>
          </p:nvSpPr>
          <p:spPr bwMode="auto">
            <a:xfrm>
              <a:off x="3169" y="949"/>
              <a:ext cx="1034" cy="2128"/>
            </a:xfrm>
            <a:prstGeom prst="rect">
              <a:avLst/>
            </a:prstGeom>
            <a:noFill/>
            <a:ln w="9525">
              <a:noFill/>
              <a:miter lim="800000"/>
              <a:headEnd/>
              <a:tailEnd/>
            </a:ln>
          </p:spPr>
          <p:txBody>
            <a:bodyPr wrap="none">
              <a:prstTxWarp prst="textNoShape">
                <a:avLst/>
              </a:prstTxWarp>
              <a:spAutoFit/>
            </a:bodyPr>
            <a:lstStyle/>
            <a:p>
              <a:pPr algn="ctr" eaLnBrk="0" hangingPunct="0"/>
              <a:r>
                <a:rPr lang="en-US">
                  <a:solidFill>
                    <a:schemeClr val="folHlink"/>
                  </a:solidFill>
                  <a:latin typeface="Arial" charset="0"/>
                </a:rPr>
                <a:t>application</a:t>
              </a:r>
              <a:endParaRPr lang="en-US">
                <a:latin typeface="Arial" charset="0"/>
              </a:endParaRPr>
            </a:p>
            <a:p>
              <a:pPr algn="ctr" eaLnBrk="0" hangingPunct="0"/>
              <a:endParaRPr lang="en-US">
                <a:latin typeface="Arial" charset="0"/>
              </a:endParaRPr>
            </a:p>
            <a:p>
              <a:pPr algn="ctr" eaLnBrk="0" hangingPunct="0"/>
              <a:r>
                <a:rPr lang="en-US">
                  <a:solidFill>
                    <a:schemeClr val="folHlink"/>
                  </a:solidFill>
                  <a:latin typeface="Arial" charset="0"/>
                </a:rPr>
                <a:t>transport</a:t>
              </a:r>
              <a:endParaRPr lang="en-US">
                <a:latin typeface="Arial" charset="0"/>
              </a:endParaRPr>
            </a:p>
            <a:p>
              <a:pPr algn="ctr" eaLnBrk="0" hangingPunct="0"/>
              <a:endParaRPr lang="en-US">
                <a:latin typeface="Arial" charset="0"/>
              </a:endParaRPr>
            </a:p>
            <a:p>
              <a:pPr algn="ctr" eaLnBrk="0" hangingPunct="0"/>
              <a:r>
                <a:rPr lang="en-US" b="1">
                  <a:solidFill>
                    <a:srgbClr val="FF0000"/>
                  </a:solidFill>
                  <a:latin typeface="Arial" charset="0"/>
                </a:rPr>
                <a:t>network</a:t>
              </a:r>
            </a:p>
            <a:p>
              <a:pPr algn="ctr" eaLnBrk="0" hangingPunct="0"/>
              <a:endParaRPr lang="en-US">
                <a:latin typeface="Arial" charset="0"/>
              </a:endParaRPr>
            </a:p>
            <a:p>
              <a:pPr algn="ctr" eaLnBrk="0" hangingPunct="0"/>
              <a:r>
                <a:rPr lang="en-US">
                  <a:latin typeface="Arial" charset="0"/>
                </a:rPr>
                <a:t>link</a:t>
              </a:r>
            </a:p>
            <a:p>
              <a:pPr algn="ctr" eaLnBrk="0" hangingPunct="0"/>
              <a:endParaRPr lang="en-US">
                <a:latin typeface="Arial" charset="0"/>
              </a:endParaRPr>
            </a:p>
            <a:p>
              <a:pPr algn="ctr" eaLnBrk="0" hangingPunct="0"/>
              <a:r>
                <a:rPr lang="en-US">
                  <a:latin typeface="Arial" charset="0"/>
                </a:rPr>
                <a:t>physical</a:t>
              </a:r>
            </a:p>
          </p:txBody>
        </p:sp>
        <p:sp>
          <p:nvSpPr>
            <p:cNvPr id="131081" name="Line 8"/>
            <p:cNvSpPr>
              <a:spLocks noChangeShapeType="1"/>
            </p:cNvSpPr>
            <p:nvPr/>
          </p:nvSpPr>
          <p:spPr bwMode="auto">
            <a:xfrm>
              <a:off x="3076" y="132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1082" name="Line 9"/>
            <p:cNvSpPr>
              <a:spLocks noChangeShapeType="1"/>
            </p:cNvSpPr>
            <p:nvPr/>
          </p:nvSpPr>
          <p:spPr bwMode="auto">
            <a:xfrm>
              <a:off x="3076" y="1768"/>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1083" name="Line 10"/>
            <p:cNvSpPr>
              <a:spLocks noChangeShapeType="1"/>
            </p:cNvSpPr>
            <p:nvPr/>
          </p:nvSpPr>
          <p:spPr bwMode="auto">
            <a:xfrm>
              <a:off x="3076" y="2216"/>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1084" name="Line 11"/>
            <p:cNvSpPr>
              <a:spLocks noChangeShapeType="1"/>
            </p:cNvSpPr>
            <p:nvPr/>
          </p:nvSpPr>
          <p:spPr bwMode="auto">
            <a:xfrm>
              <a:off x="3076" y="266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0" fill="hold" grpId="0" nodeType="clickEffect">
                                  <p:stCondLst>
                                    <p:cond delay="0"/>
                                  </p:stCondLst>
                                  <p:childTnLst>
                                    <p:set>
                                      <p:cBhvr>
                                        <p:cTn id="6" dur="1" fill="hold">
                                          <p:stCondLst>
                                            <p:cond delay="499"/>
                                          </p:stCondLst>
                                        </p:cTn>
                                        <p:tgtEl>
                                          <p:spTgt spid="2222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entr" presetSubtype="0" fill="hold" grpId="0" nodeType="clickEffect">
                                  <p:stCondLst>
                                    <p:cond delay="0"/>
                                  </p:stCondLst>
                                  <p:childTnLst>
                                    <p:set>
                                      <p:cBhvr>
                                        <p:cTn id="10" dur="1" fill="hold">
                                          <p:stCondLst>
                                            <p:cond delay="499"/>
                                          </p:stCondLst>
                                        </p:cTn>
                                        <p:tgtEl>
                                          <p:spTgt spid="2222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entr" presetSubtype="0" fill="hold" grpId="0" nodeType="clickEffect">
                                  <p:stCondLst>
                                    <p:cond delay="0"/>
                                  </p:stCondLst>
                                  <p:childTnLst>
                                    <p:set>
                                      <p:cBhvr>
                                        <p:cTn id="14" dur="1" fill="hold">
                                          <p:stCondLst>
                                            <p:cond delay="499"/>
                                          </p:stCondLst>
                                        </p:cTn>
                                        <p:tgtEl>
                                          <p:spTgt spid="2222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entr" presetSubtype="0" fill="hold" grpId="0" nodeType="clickEffect">
                                  <p:stCondLst>
                                    <p:cond delay="0"/>
                                  </p:stCondLst>
                                  <p:childTnLst>
                                    <p:set>
                                      <p:cBhvr>
                                        <p:cTn id="18" dur="1" fill="hold">
                                          <p:stCondLst>
                                            <p:cond delay="499"/>
                                          </p:stCondLst>
                                        </p:cTn>
                                        <p:tgtEl>
                                          <p:spTgt spid="2222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0" presetClass="entr" presetSubtype="0" fill="hold" grpId="0" nodeType="clickEffect">
                                  <p:stCondLst>
                                    <p:cond delay="0"/>
                                  </p:stCondLst>
                                  <p:childTnLst>
                                    <p:set>
                                      <p:cBhvr>
                                        <p:cTn id="22" dur="1" fill="hold">
                                          <p:stCondLst>
                                            <p:cond delay="499"/>
                                          </p:stCondLst>
                                        </p:cTn>
                                        <p:tgtEl>
                                          <p:spTgt spid="2222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0" presetClass="entr" presetSubtype="0" fill="hold" grpId="0" nodeType="clickEffect">
                                  <p:stCondLst>
                                    <p:cond delay="0"/>
                                  </p:stCondLst>
                                  <p:childTnLst>
                                    <p:set>
                                      <p:cBhvr>
                                        <p:cTn id="26" dur="1" fill="hold">
                                          <p:stCondLst>
                                            <p:cond delay="499"/>
                                          </p:stCondLst>
                                        </p:cTn>
                                        <p:tgtEl>
                                          <p:spTgt spid="2222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build="p" bldLvl="2"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FDB99458-5FFA-4C4C-BC11-AC44FF8F5B9F}" type="slidenum">
              <a:rPr lang="en-US" smtClean="0">
                <a:latin typeface="Times New Roman" charset="0"/>
              </a:rPr>
              <a:pPr/>
              <a:t>56</a:t>
            </a:fld>
            <a:endParaRPr lang="en-US" smtClean="0">
              <a:latin typeface="Times New Roman" charset="0"/>
            </a:endParaRPr>
          </a:p>
        </p:txBody>
      </p:sp>
      <p:sp>
        <p:nvSpPr>
          <p:cNvPr id="132099" name="Rectangle 2"/>
          <p:cNvSpPr>
            <a:spLocks noGrp="1" noChangeArrowheads="1"/>
          </p:cNvSpPr>
          <p:nvPr>
            <p:ph type="title"/>
          </p:nvPr>
        </p:nvSpPr>
        <p:spPr>
          <a:xfrm>
            <a:off x="685800" y="304800"/>
            <a:ext cx="7772400" cy="838200"/>
          </a:xfrm>
        </p:spPr>
        <p:txBody>
          <a:bodyPr/>
          <a:lstStyle/>
          <a:p>
            <a:pPr eaLnBrk="1" hangingPunct="1"/>
            <a:r>
              <a:rPr lang="en-US"/>
              <a:t>Packet Filter</a:t>
            </a:r>
          </a:p>
        </p:txBody>
      </p:sp>
      <p:sp>
        <p:nvSpPr>
          <p:cNvPr id="132100" name="Rectangle 3"/>
          <p:cNvSpPr>
            <a:spLocks noGrp="1" noChangeArrowheads="1"/>
          </p:cNvSpPr>
          <p:nvPr>
            <p:ph type="body" idx="1"/>
          </p:nvPr>
        </p:nvSpPr>
        <p:spPr>
          <a:xfrm>
            <a:off x="685800" y="1447800"/>
            <a:ext cx="7924800" cy="990600"/>
          </a:xfrm>
        </p:spPr>
        <p:txBody>
          <a:bodyPr/>
          <a:lstStyle/>
          <a:p>
            <a:pPr eaLnBrk="1" hangingPunct="1">
              <a:lnSpc>
                <a:spcPct val="80000"/>
              </a:lnSpc>
              <a:spcAft>
                <a:spcPts val="600"/>
              </a:spcAft>
            </a:pPr>
            <a:r>
              <a:rPr lang="en-US" sz="2800" dirty="0"/>
              <a:t>Configured via Access Control Lists (</a:t>
            </a:r>
            <a:r>
              <a:rPr lang="en-US" sz="2800" dirty="0" err="1"/>
              <a:t>ACLs</a:t>
            </a:r>
            <a:r>
              <a:rPr lang="en-US" sz="2800" dirty="0"/>
              <a:t>)</a:t>
            </a:r>
          </a:p>
          <a:p>
            <a:pPr lvl="1" eaLnBrk="1" hangingPunct="1">
              <a:lnSpc>
                <a:spcPct val="80000"/>
              </a:lnSpc>
              <a:spcAft>
                <a:spcPts val="600"/>
              </a:spcAft>
            </a:pPr>
            <a:r>
              <a:rPr lang="en-US" sz="2400" dirty="0"/>
              <a:t>Different meaning than at start of Chapter 8</a:t>
            </a:r>
          </a:p>
        </p:txBody>
      </p:sp>
      <p:graphicFrame>
        <p:nvGraphicFramePr>
          <p:cNvPr id="223273" name="Group 41"/>
          <p:cNvGraphicFramePr>
            <a:graphicFrameLocks noGrp="1"/>
          </p:cNvGraphicFramePr>
          <p:nvPr/>
        </p:nvGraphicFramePr>
        <p:xfrm>
          <a:off x="228600" y="3162300"/>
          <a:ext cx="7620000" cy="1676400"/>
        </p:xfrm>
        <a:graphic>
          <a:graphicData uri="http://schemas.openxmlformats.org/drawingml/2006/table">
            <a:tbl>
              <a:tblPr/>
              <a:tblGrid>
                <a:gridCol w="1270000"/>
                <a:gridCol w="1270000"/>
                <a:gridCol w="1270000"/>
                <a:gridCol w="1270000"/>
                <a:gridCol w="1270000"/>
                <a:gridCol w="1270000"/>
              </a:tblGrid>
              <a:tr h="558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Allow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Inside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Outside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Any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80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HTTP</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Allow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Outside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Inside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80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&gt; 1023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HTTP</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Deny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All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All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All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All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All</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2131" name="Rectangle 35"/>
          <p:cNvSpPr>
            <a:spLocks noChangeArrowheads="1"/>
          </p:cNvSpPr>
          <p:nvPr/>
        </p:nvSpPr>
        <p:spPr bwMode="auto">
          <a:xfrm>
            <a:off x="381000" y="2705100"/>
            <a:ext cx="957263" cy="446088"/>
          </a:xfrm>
          <a:prstGeom prst="rect">
            <a:avLst/>
          </a:prstGeom>
          <a:noFill/>
          <a:ln w="9525">
            <a:noFill/>
            <a:miter lim="800000"/>
            <a:headEnd/>
            <a:tailEnd/>
          </a:ln>
        </p:spPr>
        <p:txBody>
          <a:bodyPr>
            <a:prstTxWarp prst="textNoShape">
              <a:avLst/>
            </a:prstTxWarp>
            <a:spAutoFit/>
          </a:bodyPr>
          <a:lstStyle/>
          <a:p>
            <a:r>
              <a:rPr lang="en-US" sz="2000" b="1"/>
              <a:t>Action</a:t>
            </a:r>
          </a:p>
        </p:txBody>
      </p:sp>
      <p:sp>
        <p:nvSpPr>
          <p:cNvPr id="132132" name="Rectangle 36"/>
          <p:cNvSpPr>
            <a:spLocks noChangeArrowheads="1"/>
          </p:cNvSpPr>
          <p:nvPr/>
        </p:nvSpPr>
        <p:spPr bwMode="auto">
          <a:xfrm>
            <a:off x="1600200" y="2400300"/>
            <a:ext cx="1109663" cy="800100"/>
          </a:xfrm>
          <a:prstGeom prst="rect">
            <a:avLst/>
          </a:prstGeom>
          <a:noFill/>
          <a:ln w="9525">
            <a:noFill/>
            <a:miter lim="800000"/>
            <a:headEnd/>
            <a:tailEnd/>
          </a:ln>
        </p:spPr>
        <p:txBody>
          <a:bodyPr>
            <a:prstTxWarp prst="textNoShape">
              <a:avLst/>
            </a:prstTxWarp>
            <a:spAutoFit/>
          </a:bodyPr>
          <a:lstStyle/>
          <a:p>
            <a:pPr algn="ctr"/>
            <a:r>
              <a:rPr lang="en-US" sz="2000" b="1"/>
              <a:t>Source </a:t>
            </a:r>
          </a:p>
          <a:p>
            <a:pPr algn="ctr"/>
            <a:r>
              <a:rPr lang="en-US" sz="2000" b="1"/>
              <a:t>IP</a:t>
            </a:r>
          </a:p>
        </p:txBody>
      </p:sp>
      <p:sp>
        <p:nvSpPr>
          <p:cNvPr id="132133" name="Rectangle 37"/>
          <p:cNvSpPr>
            <a:spLocks noChangeArrowheads="1"/>
          </p:cNvSpPr>
          <p:nvPr/>
        </p:nvSpPr>
        <p:spPr bwMode="auto">
          <a:xfrm>
            <a:off x="2895600" y="2400300"/>
            <a:ext cx="1109663" cy="800100"/>
          </a:xfrm>
          <a:prstGeom prst="rect">
            <a:avLst/>
          </a:prstGeom>
          <a:noFill/>
          <a:ln w="9525">
            <a:noFill/>
            <a:miter lim="800000"/>
            <a:headEnd/>
            <a:tailEnd/>
          </a:ln>
        </p:spPr>
        <p:txBody>
          <a:bodyPr>
            <a:prstTxWarp prst="textNoShape">
              <a:avLst/>
            </a:prstTxWarp>
            <a:spAutoFit/>
          </a:bodyPr>
          <a:lstStyle/>
          <a:p>
            <a:pPr algn="ctr"/>
            <a:r>
              <a:rPr lang="en-US" sz="2000" b="1"/>
              <a:t>Dest </a:t>
            </a:r>
          </a:p>
          <a:p>
            <a:pPr algn="ctr"/>
            <a:r>
              <a:rPr lang="en-US" sz="2000" b="1"/>
              <a:t>IP</a:t>
            </a:r>
          </a:p>
        </p:txBody>
      </p:sp>
      <p:sp>
        <p:nvSpPr>
          <p:cNvPr id="132134" name="Rectangle 38"/>
          <p:cNvSpPr>
            <a:spLocks noChangeArrowheads="1"/>
          </p:cNvSpPr>
          <p:nvPr/>
        </p:nvSpPr>
        <p:spPr bwMode="auto">
          <a:xfrm>
            <a:off x="4114800" y="2400300"/>
            <a:ext cx="1109663" cy="800100"/>
          </a:xfrm>
          <a:prstGeom prst="rect">
            <a:avLst/>
          </a:prstGeom>
          <a:noFill/>
          <a:ln w="9525">
            <a:noFill/>
            <a:miter lim="800000"/>
            <a:headEnd/>
            <a:tailEnd/>
          </a:ln>
        </p:spPr>
        <p:txBody>
          <a:bodyPr>
            <a:prstTxWarp prst="textNoShape">
              <a:avLst/>
            </a:prstTxWarp>
            <a:spAutoFit/>
          </a:bodyPr>
          <a:lstStyle/>
          <a:p>
            <a:pPr algn="ctr"/>
            <a:r>
              <a:rPr lang="en-US" sz="2000" b="1"/>
              <a:t>Source </a:t>
            </a:r>
          </a:p>
          <a:p>
            <a:pPr algn="ctr"/>
            <a:r>
              <a:rPr lang="en-US" sz="2000" b="1"/>
              <a:t>Port</a:t>
            </a:r>
          </a:p>
        </p:txBody>
      </p:sp>
      <p:sp>
        <p:nvSpPr>
          <p:cNvPr id="132135" name="Rectangle 39"/>
          <p:cNvSpPr>
            <a:spLocks noChangeArrowheads="1"/>
          </p:cNvSpPr>
          <p:nvPr/>
        </p:nvSpPr>
        <p:spPr bwMode="auto">
          <a:xfrm>
            <a:off x="5486400" y="2400300"/>
            <a:ext cx="1109663" cy="800100"/>
          </a:xfrm>
          <a:prstGeom prst="rect">
            <a:avLst/>
          </a:prstGeom>
          <a:noFill/>
          <a:ln w="9525">
            <a:noFill/>
            <a:miter lim="800000"/>
            <a:headEnd/>
            <a:tailEnd/>
          </a:ln>
        </p:spPr>
        <p:txBody>
          <a:bodyPr>
            <a:prstTxWarp prst="textNoShape">
              <a:avLst/>
            </a:prstTxWarp>
            <a:spAutoFit/>
          </a:bodyPr>
          <a:lstStyle/>
          <a:p>
            <a:pPr algn="ctr"/>
            <a:r>
              <a:rPr lang="en-US" sz="2000" b="1"/>
              <a:t>Dest </a:t>
            </a:r>
          </a:p>
          <a:p>
            <a:pPr algn="ctr"/>
            <a:r>
              <a:rPr lang="en-US" sz="2000" b="1"/>
              <a:t>Port</a:t>
            </a:r>
          </a:p>
        </p:txBody>
      </p:sp>
      <p:sp>
        <p:nvSpPr>
          <p:cNvPr id="132136" name="Rectangle 40"/>
          <p:cNvSpPr>
            <a:spLocks noChangeArrowheads="1"/>
          </p:cNvSpPr>
          <p:nvPr/>
        </p:nvSpPr>
        <p:spPr bwMode="auto">
          <a:xfrm>
            <a:off x="6553200" y="2705100"/>
            <a:ext cx="1295400" cy="446088"/>
          </a:xfrm>
          <a:prstGeom prst="rect">
            <a:avLst/>
          </a:prstGeom>
          <a:noFill/>
          <a:ln w="9525">
            <a:noFill/>
            <a:miter lim="800000"/>
            <a:headEnd/>
            <a:tailEnd/>
          </a:ln>
        </p:spPr>
        <p:txBody>
          <a:bodyPr>
            <a:prstTxWarp prst="textNoShape">
              <a:avLst/>
            </a:prstTxWarp>
            <a:spAutoFit/>
          </a:bodyPr>
          <a:lstStyle/>
          <a:p>
            <a:pPr algn="ctr"/>
            <a:r>
              <a:rPr lang="en-US" sz="2000" b="1"/>
              <a:t>Protocol</a:t>
            </a:r>
          </a:p>
        </p:txBody>
      </p:sp>
      <p:sp>
        <p:nvSpPr>
          <p:cNvPr id="223274" name="Rectangle 42"/>
          <p:cNvSpPr>
            <a:spLocks noChangeArrowheads="1"/>
          </p:cNvSpPr>
          <p:nvPr/>
        </p:nvSpPr>
        <p:spPr bwMode="auto">
          <a:xfrm>
            <a:off x="685800" y="5067300"/>
            <a:ext cx="7772400" cy="1066800"/>
          </a:xfrm>
          <a:prstGeom prst="rect">
            <a:avLst/>
          </a:prstGeom>
          <a:noFill/>
          <a:ln w="9525">
            <a:noFill/>
            <a:miter lim="800000"/>
            <a:headEnd/>
            <a:tailEnd/>
          </a:ln>
        </p:spPr>
        <p:txBody>
          <a:bodyPr>
            <a:prstTxWarp prst="textNoShape">
              <a:avLst/>
            </a:prstTxWarp>
          </a:bodyPr>
          <a:lstStyle/>
          <a:p>
            <a:pPr marL="342900" indent="-342900">
              <a:lnSpc>
                <a:spcPct val="90000"/>
              </a:lnSpc>
              <a:spcBef>
                <a:spcPct val="20000"/>
              </a:spcBef>
              <a:spcAft>
                <a:spcPts val="600"/>
              </a:spcAft>
              <a:buClr>
                <a:schemeClr val="accent2"/>
              </a:buClr>
              <a:buSzPct val="75000"/>
              <a:buFont typeface="Wingdings" charset="2"/>
              <a:buChar char="q"/>
            </a:pPr>
            <a:r>
              <a:rPr lang="en-US" sz="2800" b="1" dirty="0" smtClean="0">
                <a:solidFill>
                  <a:srgbClr val="0000FF"/>
                </a:solidFill>
              </a:rPr>
              <a:t>Q</a:t>
            </a:r>
            <a:r>
              <a:rPr lang="en-US" sz="2800" dirty="0" smtClean="0"/>
              <a:t>: Intention</a:t>
            </a:r>
            <a:r>
              <a:rPr lang="en-US" sz="2800" dirty="0"/>
              <a:t>?</a:t>
            </a:r>
            <a:endParaRPr lang="en-US" sz="2800" dirty="0" smtClean="0"/>
          </a:p>
          <a:p>
            <a:pPr marL="342900" indent="-342900">
              <a:lnSpc>
                <a:spcPct val="90000"/>
              </a:lnSpc>
              <a:spcBef>
                <a:spcPct val="20000"/>
              </a:spcBef>
              <a:spcAft>
                <a:spcPts val="600"/>
              </a:spcAft>
              <a:buClr>
                <a:schemeClr val="accent2"/>
              </a:buClr>
              <a:buSzPct val="75000"/>
              <a:buFont typeface="Wingdings" charset="2"/>
              <a:buChar char="q"/>
            </a:pPr>
            <a:r>
              <a:rPr lang="en-US" sz="2800" b="1" dirty="0" smtClean="0">
                <a:solidFill>
                  <a:srgbClr val="FF0000"/>
                </a:solidFill>
              </a:rPr>
              <a:t>A</a:t>
            </a:r>
            <a:r>
              <a:rPr lang="en-US" sz="2800" dirty="0" smtClean="0"/>
              <a:t>: Restrict </a:t>
            </a:r>
            <a:r>
              <a:rPr lang="en-US" sz="2800" dirty="0"/>
              <a:t>traffic to Web browsing</a:t>
            </a:r>
          </a:p>
        </p:txBody>
      </p:sp>
      <p:graphicFrame>
        <p:nvGraphicFramePr>
          <p:cNvPr id="223290" name="Group 58"/>
          <p:cNvGraphicFramePr>
            <a:graphicFrameLocks noGrp="1"/>
          </p:cNvGraphicFramePr>
          <p:nvPr/>
        </p:nvGraphicFramePr>
        <p:xfrm>
          <a:off x="7848600" y="3162300"/>
          <a:ext cx="1066800" cy="1676400"/>
        </p:xfrm>
        <a:graphic>
          <a:graphicData uri="http://schemas.openxmlformats.org/drawingml/2006/table">
            <a:tbl>
              <a:tblPr/>
              <a:tblGrid>
                <a:gridCol w="1066800"/>
              </a:tblGrid>
              <a:tr h="558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Comic Sans MS" charset="0"/>
                        </a:rPr>
                        <a:t>Any</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Comic Sans MS" charset="0"/>
                        </a:rPr>
                        <a:t>ACK</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Comic Sans MS" charset="0"/>
                        </a:rPr>
                        <a:t>All</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2148" name="Rectangle 57"/>
          <p:cNvSpPr>
            <a:spLocks noChangeArrowheads="1"/>
          </p:cNvSpPr>
          <p:nvPr/>
        </p:nvSpPr>
        <p:spPr bwMode="auto">
          <a:xfrm>
            <a:off x="7696200" y="2362200"/>
            <a:ext cx="1295400" cy="800100"/>
          </a:xfrm>
          <a:prstGeom prst="rect">
            <a:avLst/>
          </a:prstGeom>
          <a:noFill/>
          <a:ln w="9525">
            <a:noFill/>
            <a:miter lim="800000"/>
            <a:headEnd/>
            <a:tailEnd/>
          </a:ln>
        </p:spPr>
        <p:txBody>
          <a:bodyPr>
            <a:prstTxWarp prst="textNoShape">
              <a:avLst/>
            </a:prstTxWarp>
            <a:spAutoFit/>
          </a:bodyPr>
          <a:lstStyle/>
          <a:p>
            <a:pPr algn="ctr"/>
            <a:r>
              <a:rPr lang="en-US" sz="2000" b="1"/>
              <a:t>Flag</a:t>
            </a:r>
          </a:p>
          <a:p>
            <a:pPr algn="ctr"/>
            <a:r>
              <a:rPr lang="en-US" sz="2000" b="1"/>
              <a:t>Bits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23274">
                                            <p:txEl>
                                              <p:pRg st="0" end="0"/>
                                            </p:txEl>
                                          </p:spTgt>
                                        </p:tgtEl>
                                        <p:attrNameLst>
                                          <p:attrName>style.visibility</p:attrName>
                                        </p:attrNameLst>
                                      </p:cBhvr>
                                      <p:to>
                                        <p:strVal val="visible"/>
                                      </p:to>
                                    </p:set>
                                    <p:animEffect transition="in" filter="box(out)">
                                      <p:cBhvr>
                                        <p:cTn id="7" dur="500"/>
                                        <p:tgtEl>
                                          <p:spTgt spid="223274">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23274">
                                            <p:txEl>
                                              <p:pRg st="1" end="1"/>
                                            </p:txEl>
                                          </p:spTgt>
                                        </p:tgtEl>
                                        <p:attrNameLst>
                                          <p:attrName>style.visibility</p:attrName>
                                        </p:attrNameLst>
                                      </p:cBhvr>
                                      <p:to>
                                        <p:strVal val="visible"/>
                                      </p:to>
                                    </p:set>
                                    <p:animEffect transition="in" filter="box(out)">
                                      <p:cBhvr>
                                        <p:cTn id="12" dur="500"/>
                                        <p:tgtEl>
                                          <p:spTgt spid="223274">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74"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D5B0E237-808A-754D-A567-9C3BAAB3C80C}" type="slidenum">
              <a:rPr lang="en-US" smtClean="0">
                <a:latin typeface="Times New Roman" charset="0"/>
              </a:rPr>
              <a:pPr/>
              <a:t>57</a:t>
            </a:fld>
            <a:endParaRPr lang="en-US" smtClean="0">
              <a:latin typeface="Times New Roman" charset="0"/>
            </a:endParaRPr>
          </a:p>
        </p:txBody>
      </p:sp>
      <p:sp>
        <p:nvSpPr>
          <p:cNvPr id="133123" name="Rectangle 2"/>
          <p:cNvSpPr>
            <a:spLocks noGrp="1" noChangeArrowheads="1"/>
          </p:cNvSpPr>
          <p:nvPr>
            <p:ph type="title"/>
          </p:nvPr>
        </p:nvSpPr>
        <p:spPr>
          <a:xfrm>
            <a:off x="685800" y="609600"/>
            <a:ext cx="7772400" cy="1066800"/>
          </a:xfrm>
        </p:spPr>
        <p:txBody>
          <a:bodyPr/>
          <a:lstStyle/>
          <a:p>
            <a:pPr eaLnBrk="1" hangingPunct="1"/>
            <a:r>
              <a:rPr lang="en-US"/>
              <a:t>TCP ACK Scan</a:t>
            </a:r>
          </a:p>
        </p:txBody>
      </p:sp>
      <p:sp>
        <p:nvSpPr>
          <p:cNvPr id="133124" name="Rectangle 3"/>
          <p:cNvSpPr>
            <a:spLocks noGrp="1" noChangeArrowheads="1"/>
          </p:cNvSpPr>
          <p:nvPr>
            <p:ph type="body" idx="1"/>
          </p:nvPr>
        </p:nvSpPr>
        <p:spPr>
          <a:xfrm>
            <a:off x="685800" y="1828800"/>
            <a:ext cx="7772400" cy="4343400"/>
          </a:xfrm>
        </p:spPr>
        <p:txBody>
          <a:bodyPr/>
          <a:lstStyle/>
          <a:p>
            <a:pPr eaLnBrk="1" hangingPunct="1">
              <a:lnSpc>
                <a:spcPct val="90000"/>
              </a:lnSpc>
              <a:spcAft>
                <a:spcPts val="600"/>
              </a:spcAft>
            </a:pPr>
            <a:r>
              <a:rPr lang="en-US" sz="2800" dirty="0"/>
              <a:t>Attacker scans for open ports thru firewall</a:t>
            </a:r>
          </a:p>
          <a:p>
            <a:pPr lvl="1" eaLnBrk="1" hangingPunct="1">
              <a:lnSpc>
                <a:spcPct val="90000"/>
              </a:lnSpc>
              <a:spcAft>
                <a:spcPts val="600"/>
              </a:spcAft>
            </a:pPr>
            <a:r>
              <a:rPr lang="en-US" sz="2400" dirty="0"/>
              <a:t>Port scanning is </a:t>
            </a:r>
            <a:r>
              <a:rPr lang="en-US" sz="2400" i="1" dirty="0"/>
              <a:t>first step </a:t>
            </a:r>
            <a:r>
              <a:rPr lang="en-US" sz="2400" dirty="0"/>
              <a:t>in </a:t>
            </a:r>
            <a:r>
              <a:rPr lang="en-US" sz="2400" dirty="0" smtClean="0"/>
              <a:t>many </a:t>
            </a:r>
            <a:r>
              <a:rPr lang="en-US" sz="2400" dirty="0"/>
              <a:t>attacks</a:t>
            </a:r>
          </a:p>
          <a:p>
            <a:pPr eaLnBrk="1" hangingPunct="1">
              <a:lnSpc>
                <a:spcPct val="90000"/>
              </a:lnSpc>
              <a:spcAft>
                <a:spcPts val="600"/>
              </a:spcAft>
            </a:pPr>
            <a:r>
              <a:rPr lang="en-US" sz="2800" dirty="0"/>
              <a:t>Attacker sends packet with ACK bit set, </a:t>
            </a:r>
            <a:r>
              <a:rPr lang="en-US" sz="2800" b="1" dirty="0">
                <a:solidFill>
                  <a:schemeClr val="accent2"/>
                </a:solidFill>
              </a:rPr>
              <a:t>without</a:t>
            </a:r>
            <a:r>
              <a:rPr lang="en-US" sz="2800" dirty="0"/>
              <a:t> prior 3-way handshake</a:t>
            </a:r>
          </a:p>
          <a:p>
            <a:pPr lvl="1" eaLnBrk="1" hangingPunct="1">
              <a:lnSpc>
                <a:spcPct val="90000"/>
              </a:lnSpc>
              <a:spcAft>
                <a:spcPts val="600"/>
              </a:spcAft>
            </a:pPr>
            <a:r>
              <a:rPr lang="en-US" sz="2400" dirty="0"/>
              <a:t>Violates TCP/IP protocol</a:t>
            </a:r>
          </a:p>
          <a:p>
            <a:pPr lvl="1" eaLnBrk="1" hangingPunct="1">
              <a:lnSpc>
                <a:spcPct val="90000"/>
              </a:lnSpc>
              <a:spcAft>
                <a:spcPts val="600"/>
              </a:spcAft>
            </a:pPr>
            <a:r>
              <a:rPr lang="en-US" sz="2400" dirty="0"/>
              <a:t>ACK packet pass thru packet filter firewall</a:t>
            </a:r>
          </a:p>
          <a:p>
            <a:pPr lvl="1" eaLnBrk="1" hangingPunct="1">
              <a:lnSpc>
                <a:spcPct val="90000"/>
              </a:lnSpc>
              <a:spcAft>
                <a:spcPts val="600"/>
              </a:spcAft>
            </a:pPr>
            <a:r>
              <a:rPr lang="en-US" sz="2400" dirty="0"/>
              <a:t>Appears to be part of an ongoing connection</a:t>
            </a:r>
          </a:p>
          <a:p>
            <a:pPr lvl="1" eaLnBrk="1" hangingPunct="1">
              <a:lnSpc>
                <a:spcPct val="90000"/>
              </a:lnSpc>
              <a:spcAft>
                <a:spcPts val="600"/>
              </a:spcAft>
            </a:pPr>
            <a:r>
              <a:rPr lang="en-US" sz="2400" dirty="0"/>
              <a:t>RST sent by recipient of such packet</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1417C740-7E6C-C84A-A517-5B9E80C97BEC}" type="slidenum">
              <a:rPr lang="en-US" smtClean="0">
                <a:latin typeface="Times New Roman" charset="0"/>
              </a:rPr>
              <a:pPr/>
              <a:t>58</a:t>
            </a:fld>
            <a:endParaRPr lang="en-US" smtClean="0">
              <a:latin typeface="Times New Roman" charset="0"/>
            </a:endParaRPr>
          </a:p>
        </p:txBody>
      </p:sp>
      <p:sp>
        <p:nvSpPr>
          <p:cNvPr id="134147" name="Rectangle 2"/>
          <p:cNvSpPr>
            <a:spLocks noGrp="1" noChangeArrowheads="1"/>
          </p:cNvSpPr>
          <p:nvPr>
            <p:ph type="title"/>
          </p:nvPr>
        </p:nvSpPr>
        <p:spPr/>
        <p:txBody>
          <a:bodyPr/>
          <a:lstStyle/>
          <a:p>
            <a:pPr eaLnBrk="1" hangingPunct="1"/>
            <a:r>
              <a:rPr lang="en-US" dirty="0"/>
              <a:t>TCP ACK Scan</a:t>
            </a:r>
          </a:p>
        </p:txBody>
      </p:sp>
      <p:sp>
        <p:nvSpPr>
          <p:cNvPr id="233497" name="Rectangle 25"/>
          <p:cNvSpPr>
            <a:spLocks noGrp="1" noChangeArrowheads="1"/>
          </p:cNvSpPr>
          <p:nvPr>
            <p:ph type="body" idx="1"/>
          </p:nvPr>
        </p:nvSpPr>
        <p:spPr>
          <a:xfrm>
            <a:off x="685800" y="4724400"/>
            <a:ext cx="8001000" cy="1371600"/>
          </a:xfrm>
          <a:noFill/>
        </p:spPr>
        <p:txBody>
          <a:bodyPr/>
          <a:lstStyle/>
          <a:p>
            <a:pPr eaLnBrk="1" hangingPunct="1">
              <a:lnSpc>
                <a:spcPct val="90000"/>
              </a:lnSpc>
              <a:spcAft>
                <a:spcPts val="0"/>
              </a:spcAft>
            </a:pPr>
            <a:r>
              <a:rPr lang="en-US" sz="2800" dirty="0"/>
              <a:t>Attacker knows port 1209 open thru firewall</a:t>
            </a:r>
          </a:p>
          <a:p>
            <a:pPr eaLnBrk="1" hangingPunct="1">
              <a:lnSpc>
                <a:spcPct val="90000"/>
              </a:lnSpc>
              <a:spcAft>
                <a:spcPts val="0"/>
              </a:spcAft>
            </a:pPr>
            <a:r>
              <a:rPr lang="en-US" sz="2800" dirty="0"/>
              <a:t>A </a:t>
            </a:r>
            <a:r>
              <a:rPr lang="en-US" sz="2800" b="1" dirty="0" err="1">
                <a:solidFill>
                  <a:schemeClr val="accent2"/>
                </a:solidFill>
              </a:rPr>
              <a:t>stateful</a:t>
            </a:r>
            <a:r>
              <a:rPr lang="en-US" sz="2800" b="1" dirty="0">
                <a:solidFill>
                  <a:schemeClr val="accent2"/>
                </a:solidFill>
              </a:rPr>
              <a:t> packet filter</a:t>
            </a:r>
            <a:r>
              <a:rPr lang="en-US" sz="2800" dirty="0"/>
              <a:t> can prevent </a:t>
            </a:r>
            <a:r>
              <a:rPr lang="en-US" sz="2800" dirty="0" smtClean="0"/>
              <a:t>this</a:t>
            </a:r>
          </a:p>
          <a:p>
            <a:pPr lvl="1" eaLnBrk="1" hangingPunct="1">
              <a:lnSpc>
                <a:spcPct val="90000"/>
              </a:lnSpc>
              <a:spcAft>
                <a:spcPts val="0"/>
              </a:spcAft>
            </a:pPr>
            <a:r>
              <a:rPr lang="en-US" sz="2400" dirty="0" smtClean="0"/>
              <a:t>Since scans </a:t>
            </a:r>
            <a:r>
              <a:rPr lang="en-US" sz="2400" dirty="0"/>
              <a:t>not part of established </a:t>
            </a:r>
            <a:r>
              <a:rPr lang="en-US" sz="2400" dirty="0" smtClean="0"/>
              <a:t>connections</a:t>
            </a:r>
            <a:endParaRPr lang="en-US" sz="2400" dirty="0"/>
          </a:p>
        </p:txBody>
      </p:sp>
      <p:grpSp>
        <p:nvGrpSpPr>
          <p:cNvPr id="134149" name="Group 29"/>
          <p:cNvGrpSpPr>
            <a:grpSpLocks/>
          </p:cNvGrpSpPr>
          <p:nvPr/>
        </p:nvGrpSpPr>
        <p:grpSpPr bwMode="auto">
          <a:xfrm>
            <a:off x="152400" y="2019300"/>
            <a:ext cx="8755063" cy="2705100"/>
            <a:chOff x="96" y="1272"/>
            <a:chExt cx="5515" cy="1704"/>
          </a:xfrm>
        </p:grpSpPr>
        <p:sp>
          <p:nvSpPr>
            <p:cNvPr id="134150" name="Rectangle 6"/>
            <p:cNvSpPr>
              <a:spLocks noChangeArrowheads="1"/>
            </p:cNvSpPr>
            <p:nvPr/>
          </p:nvSpPr>
          <p:spPr bwMode="auto">
            <a:xfrm>
              <a:off x="2699" y="2472"/>
              <a:ext cx="613" cy="504"/>
            </a:xfrm>
            <a:prstGeom prst="rect">
              <a:avLst/>
            </a:prstGeom>
            <a:noFill/>
            <a:ln w="9525">
              <a:noFill/>
              <a:miter lim="800000"/>
              <a:headEnd/>
              <a:tailEnd/>
            </a:ln>
          </p:spPr>
          <p:txBody>
            <a:bodyPr wrap="none">
              <a:prstTxWarp prst="textNoShape">
                <a:avLst/>
              </a:prstTxWarp>
              <a:spAutoFit/>
            </a:bodyPr>
            <a:lstStyle/>
            <a:p>
              <a:pPr algn="ctr"/>
              <a:r>
                <a:rPr lang="en-US" sz="2000"/>
                <a:t>Packet</a:t>
              </a:r>
            </a:p>
            <a:p>
              <a:pPr algn="ctr"/>
              <a:r>
                <a:rPr lang="en-US" sz="2000"/>
                <a:t>Filter</a:t>
              </a:r>
            </a:p>
          </p:txBody>
        </p:sp>
        <p:sp>
          <p:nvSpPr>
            <p:cNvPr id="134151" name="Rectangle 8"/>
            <p:cNvSpPr>
              <a:spLocks noChangeArrowheads="1"/>
            </p:cNvSpPr>
            <p:nvPr/>
          </p:nvSpPr>
          <p:spPr bwMode="auto">
            <a:xfrm>
              <a:off x="144" y="2407"/>
              <a:ext cx="562" cy="281"/>
            </a:xfrm>
            <a:prstGeom prst="rect">
              <a:avLst/>
            </a:prstGeom>
            <a:noFill/>
            <a:ln w="9525">
              <a:noFill/>
              <a:miter lim="800000"/>
              <a:headEnd/>
              <a:tailEnd/>
            </a:ln>
          </p:spPr>
          <p:txBody>
            <a:bodyPr wrap="none">
              <a:prstTxWarp prst="textNoShape">
                <a:avLst/>
              </a:prstTxWarp>
              <a:spAutoFit/>
            </a:bodyPr>
            <a:lstStyle/>
            <a:p>
              <a:pPr algn="ctr"/>
              <a:r>
                <a:rPr lang="en-US" sz="2000"/>
                <a:t>Trudy</a:t>
              </a:r>
            </a:p>
          </p:txBody>
        </p:sp>
        <p:sp>
          <p:nvSpPr>
            <p:cNvPr id="134152" name="Rectangle 9"/>
            <p:cNvSpPr>
              <a:spLocks noChangeArrowheads="1"/>
            </p:cNvSpPr>
            <p:nvPr/>
          </p:nvSpPr>
          <p:spPr bwMode="auto">
            <a:xfrm>
              <a:off x="4848" y="2420"/>
              <a:ext cx="763" cy="460"/>
            </a:xfrm>
            <a:prstGeom prst="rect">
              <a:avLst/>
            </a:prstGeom>
            <a:noFill/>
            <a:ln w="9525">
              <a:noFill/>
              <a:miter lim="800000"/>
              <a:headEnd/>
              <a:tailEnd/>
            </a:ln>
          </p:spPr>
          <p:txBody>
            <a:bodyPr wrap="none">
              <a:prstTxWarp prst="textNoShape">
                <a:avLst/>
              </a:prstTxWarp>
              <a:spAutoFit/>
            </a:bodyPr>
            <a:lstStyle/>
            <a:p>
              <a:pPr algn="ctr">
                <a:lnSpc>
                  <a:spcPct val="90000"/>
                </a:lnSpc>
              </a:pPr>
              <a:r>
                <a:rPr lang="en-US" sz="2000"/>
                <a:t>Internal</a:t>
              </a:r>
            </a:p>
            <a:p>
              <a:pPr algn="ctr">
                <a:lnSpc>
                  <a:spcPct val="90000"/>
                </a:lnSpc>
              </a:pPr>
              <a:r>
                <a:rPr lang="en-US" sz="2000"/>
                <a:t>Network</a:t>
              </a:r>
            </a:p>
          </p:txBody>
        </p:sp>
        <p:sp>
          <p:nvSpPr>
            <p:cNvPr id="134153" name="Line 10"/>
            <p:cNvSpPr>
              <a:spLocks noChangeShapeType="1"/>
            </p:cNvSpPr>
            <p:nvPr/>
          </p:nvSpPr>
          <p:spPr bwMode="auto">
            <a:xfrm>
              <a:off x="869" y="1531"/>
              <a:ext cx="168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34154" name="Rectangle 11"/>
            <p:cNvSpPr>
              <a:spLocks noChangeArrowheads="1"/>
            </p:cNvSpPr>
            <p:nvPr/>
          </p:nvSpPr>
          <p:spPr bwMode="auto">
            <a:xfrm>
              <a:off x="864" y="1272"/>
              <a:ext cx="1445" cy="259"/>
            </a:xfrm>
            <a:prstGeom prst="rect">
              <a:avLst/>
            </a:prstGeom>
            <a:noFill/>
            <a:ln w="9525">
              <a:noFill/>
              <a:miter lim="800000"/>
              <a:headEnd/>
              <a:tailEnd/>
            </a:ln>
          </p:spPr>
          <p:txBody>
            <a:bodyPr wrap="none">
              <a:prstTxWarp prst="textNoShape">
                <a:avLst/>
              </a:prstTxWarp>
              <a:spAutoFit/>
            </a:bodyPr>
            <a:lstStyle/>
            <a:p>
              <a:r>
                <a:rPr lang="en-US" sz="1800"/>
                <a:t>ACK dest port 1207</a:t>
              </a:r>
            </a:p>
          </p:txBody>
        </p:sp>
        <p:sp>
          <p:nvSpPr>
            <p:cNvPr id="134155" name="Line 12"/>
            <p:cNvSpPr>
              <a:spLocks noChangeShapeType="1"/>
            </p:cNvSpPr>
            <p:nvPr/>
          </p:nvSpPr>
          <p:spPr bwMode="auto">
            <a:xfrm>
              <a:off x="869" y="1819"/>
              <a:ext cx="1680"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34156" name="Rectangle 13"/>
            <p:cNvSpPr>
              <a:spLocks noChangeArrowheads="1"/>
            </p:cNvSpPr>
            <p:nvPr/>
          </p:nvSpPr>
          <p:spPr bwMode="auto">
            <a:xfrm>
              <a:off x="864" y="1560"/>
              <a:ext cx="1445" cy="259"/>
            </a:xfrm>
            <a:prstGeom prst="rect">
              <a:avLst/>
            </a:prstGeom>
            <a:noFill/>
            <a:ln w="9525">
              <a:noFill/>
              <a:miter lim="800000"/>
              <a:headEnd/>
              <a:tailEnd/>
            </a:ln>
          </p:spPr>
          <p:txBody>
            <a:bodyPr wrap="none">
              <a:prstTxWarp prst="textNoShape">
                <a:avLst/>
              </a:prstTxWarp>
              <a:spAutoFit/>
            </a:bodyPr>
            <a:lstStyle/>
            <a:p>
              <a:r>
                <a:rPr lang="en-US" sz="1800"/>
                <a:t>ACK dest port 1208</a:t>
              </a:r>
            </a:p>
          </p:txBody>
        </p:sp>
        <p:sp>
          <p:nvSpPr>
            <p:cNvPr id="134157" name="Line 14"/>
            <p:cNvSpPr>
              <a:spLocks noChangeShapeType="1"/>
            </p:cNvSpPr>
            <p:nvPr/>
          </p:nvSpPr>
          <p:spPr bwMode="auto">
            <a:xfrm>
              <a:off x="874" y="2126"/>
              <a:ext cx="3926" cy="1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34158" name="Rectangle 15"/>
            <p:cNvSpPr>
              <a:spLocks noChangeArrowheads="1"/>
            </p:cNvSpPr>
            <p:nvPr/>
          </p:nvSpPr>
          <p:spPr bwMode="auto">
            <a:xfrm>
              <a:off x="869" y="1867"/>
              <a:ext cx="1445" cy="259"/>
            </a:xfrm>
            <a:prstGeom prst="rect">
              <a:avLst/>
            </a:prstGeom>
            <a:noFill/>
            <a:ln w="9525">
              <a:noFill/>
              <a:miter lim="800000"/>
              <a:headEnd/>
              <a:tailEnd/>
            </a:ln>
          </p:spPr>
          <p:txBody>
            <a:bodyPr wrap="none">
              <a:prstTxWarp prst="textNoShape">
                <a:avLst/>
              </a:prstTxWarp>
              <a:spAutoFit/>
            </a:bodyPr>
            <a:lstStyle/>
            <a:p>
              <a:r>
                <a:rPr lang="en-US" sz="1800"/>
                <a:t>ACK dest port 1209</a:t>
              </a:r>
            </a:p>
          </p:txBody>
        </p:sp>
        <p:sp>
          <p:nvSpPr>
            <p:cNvPr id="134159" name="Line 19"/>
            <p:cNvSpPr>
              <a:spLocks noChangeShapeType="1"/>
            </p:cNvSpPr>
            <p:nvPr/>
          </p:nvSpPr>
          <p:spPr bwMode="auto">
            <a:xfrm flipH="1">
              <a:off x="864" y="2376"/>
              <a:ext cx="3936"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34160" name="Rectangle 20"/>
            <p:cNvSpPr>
              <a:spLocks noChangeArrowheads="1"/>
            </p:cNvSpPr>
            <p:nvPr/>
          </p:nvSpPr>
          <p:spPr bwMode="auto">
            <a:xfrm>
              <a:off x="3820" y="2381"/>
              <a:ext cx="404" cy="259"/>
            </a:xfrm>
            <a:prstGeom prst="rect">
              <a:avLst/>
            </a:prstGeom>
            <a:noFill/>
            <a:ln w="9525">
              <a:noFill/>
              <a:miter lim="800000"/>
              <a:headEnd/>
              <a:tailEnd/>
            </a:ln>
          </p:spPr>
          <p:txBody>
            <a:bodyPr wrap="none">
              <a:prstTxWarp prst="textNoShape">
                <a:avLst/>
              </a:prstTxWarp>
              <a:spAutoFit/>
            </a:bodyPr>
            <a:lstStyle/>
            <a:p>
              <a:r>
                <a:rPr lang="en-US" sz="1800"/>
                <a:t>RST</a:t>
              </a:r>
            </a:p>
          </p:txBody>
        </p:sp>
        <p:pic>
          <p:nvPicPr>
            <p:cNvPr id="134161" name="Picture 23"/>
            <p:cNvPicPr>
              <a:picLocks noChangeAspect="1" noChangeArrowheads="1"/>
            </p:cNvPicPr>
            <p:nvPr/>
          </p:nvPicPr>
          <mc:AlternateContent xmlns:mc="http://schemas.openxmlformats.org/markup-compatibility/2006">
            <mc:Choice xmlns="" xmlns:mv="urn:schemas-microsoft-com:mac:vml"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2640" y="1680"/>
              <a:ext cx="240" cy="239"/>
            </a:xfrm>
            <a:prstGeom prst="rect">
              <a:avLst/>
            </a:prstGeom>
            <a:noFill/>
            <a:ln w="9525">
              <a:noFill/>
              <a:miter lim="800000"/>
              <a:headEnd/>
              <a:tailEnd/>
            </a:ln>
          </p:spPr>
        </p:pic>
        <p:pic>
          <p:nvPicPr>
            <p:cNvPr id="134162" name="Picture 24"/>
            <p:cNvPicPr>
              <a:picLocks noChangeAspect="1" noChangeArrowheads="1"/>
            </p:cNvPicPr>
            <p:nvPr/>
          </p:nvPicPr>
          <mc:AlternateContent xmlns:mc="http://schemas.openxmlformats.org/markup-compatibility/2006">
            <mc:Choice xmlns="" xmlns:mv="urn:schemas-microsoft-com:mac:vml"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2640" y="1392"/>
              <a:ext cx="240" cy="239"/>
            </a:xfrm>
            <a:prstGeom prst="rect">
              <a:avLst/>
            </a:prstGeom>
            <a:noFill/>
            <a:ln w="9525">
              <a:noFill/>
              <a:miter lim="800000"/>
              <a:headEnd/>
              <a:tailEnd/>
            </a:ln>
          </p:spPr>
        </p:pic>
        <p:pic>
          <p:nvPicPr>
            <p:cNvPr id="134163" name="Picture 26" descr="Firewall 12.tiff                                               00118CF0Macintosh HD                   BC93A1CC:"/>
            <p:cNvPicPr>
              <a:picLocks noChangeAspect="1" noChangeArrowheads="1"/>
            </p:cNvPicPr>
            <p:nvPr/>
          </p:nvPicPr>
          <p:blipFill>
            <a:blip r:embed="rId5"/>
            <a:srcRect/>
            <a:stretch>
              <a:fillRect/>
            </a:stretch>
          </p:blipFill>
          <p:spPr bwMode="auto">
            <a:xfrm>
              <a:off x="2767" y="1968"/>
              <a:ext cx="497" cy="560"/>
            </a:xfrm>
            <a:prstGeom prst="rect">
              <a:avLst/>
            </a:prstGeom>
            <a:noFill/>
            <a:ln w="9525">
              <a:noFill/>
              <a:miter lim="800000"/>
              <a:headEnd/>
              <a:tailEnd/>
            </a:ln>
          </p:spPr>
        </p:pic>
        <p:pic>
          <p:nvPicPr>
            <p:cNvPr id="134164" name="Picture 27" descr="monitor &amp; computer.tif                                         00118CF0Macintosh HD                   BC93A1CC:"/>
            <p:cNvPicPr>
              <a:picLocks noChangeAspect="1" noChangeArrowheads="1"/>
            </p:cNvPicPr>
            <p:nvPr/>
          </p:nvPicPr>
          <p:blipFill>
            <a:blip r:embed="rId6"/>
            <a:srcRect/>
            <a:stretch>
              <a:fillRect/>
            </a:stretch>
          </p:blipFill>
          <p:spPr bwMode="auto">
            <a:xfrm>
              <a:off x="4992" y="1872"/>
              <a:ext cx="414" cy="576"/>
            </a:xfrm>
            <a:prstGeom prst="rect">
              <a:avLst/>
            </a:prstGeom>
            <a:noFill/>
            <a:ln w="9525">
              <a:noFill/>
              <a:miter lim="800000"/>
              <a:headEnd/>
              <a:tailEnd/>
            </a:ln>
          </p:spPr>
        </p:pic>
        <p:pic>
          <p:nvPicPr>
            <p:cNvPr id="134165" name="Picture 28" descr="Laptop computer L 1.tif                                        00118CF0Macintosh HD                   BC93A1CC:"/>
            <p:cNvPicPr>
              <a:picLocks noChangeAspect="1" noChangeArrowheads="1"/>
            </p:cNvPicPr>
            <p:nvPr/>
          </p:nvPicPr>
          <p:blipFill>
            <a:blip r:embed="rId7"/>
            <a:srcRect/>
            <a:stretch>
              <a:fillRect/>
            </a:stretch>
          </p:blipFill>
          <p:spPr bwMode="auto">
            <a:xfrm>
              <a:off x="96" y="1932"/>
              <a:ext cx="702" cy="468"/>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33497">
                                            <p:txEl>
                                              <p:pRg st="0" end="0"/>
                                            </p:txEl>
                                          </p:spTgt>
                                        </p:tgtEl>
                                        <p:attrNameLst>
                                          <p:attrName>style.visibility</p:attrName>
                                        </p:attrNameLst>
                                      </p:cBhvr>
                                      <p:to>
                                        <p:strVal val="visible"/>
                                      </p:to>
                                    </p:set>
                                    <p:animEffect transition="in" filter="box(out)">
                                      <p:cBhvr>
                                        <p:cTn id="7" dur="500"/>
                                        <p:tgtEl>
                                          <p:spTgt spid="23349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33497">
                                            <p:txEl>
                                              <p:pRg st="1" end="1"/>
                                            </p:txEl>
                                          </p:spTgt>
                                        </p:tgtEl>
                                        <p:attrNameLst>
                                          <p:attrName>style.visibility</p:attrName>
                                        </p:attrNameLst>
                                      </p:cBhvr>
                                      <p:to>
                                        <p:strVal val="visible"/>
                                      </p:to>
                                    </p:set>
                                    <p:animEffect transition="in" filter="box(out)">
                                      <p:cBhvr>
                                        <p:cTn id="12" dur="500"/>
                                        <p:tgtEl>
                                          <p:spTgt spid="23349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par>
                                <p:cTn id="13" presetID="4" presetClass="entr" presetSubtype="32" fill="hold" grpId="0" nodeType="withEffect">
                                  <p:stCondLst>
                                    <p:cond delay="0"/>
                                  </p:stCondLst>
                                  <p:childTnLst>
                                    <p:set>
                                      <p:cBhvr>
                                        <p:cTn id="14" dur="1" fill="hold">
                                          <p:stCondLst>
                                            <p:cond delay="0"/>
                                          </p:stCondLst>
                                        </p:cTn>
                                        <p:tgtEl>
                                          <p:spTgt spid="233497">
                                            <p:txEl>
                                              <p:pRg st="2" end="2"/>
                                            </p:txEl>
                                          </p:spTgt>
                                        </p:tgtEl>
                                        <p:attrNameLst>
                                          <p:attrName>style.visibility</p:attrName>
                                        </p:attrNameLst>
                                      </p:cBhvr>
                                      <p:to>
                                        <p:strVal val="visible"/>
                                      </p:to>
                                    </p:set>
                                    <p:animEffect transition="in" filter="box(out)">
                                      <p:cBhvr>
                                        <p:cTn id="15" dur="500"/>
                                        <p:tgtEl>
                                          <p:spTgt spid="233497">
                                            <p:txEl>
                                              <p:pRg st="2" end="2"/>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97"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Date Placeholder 3"/>
          <p:cNvSpPr>
            <a:spLocks noGrp="1"/>
          </p:cNvSpPr>
          <p:nvPr>
            <p:ph type="dt" sz="quarter" idx="4294967295"/>
          </p:nvPr>
        </p:nvSpPr>
        <p:spPr bwMode="auto">
          <a:xfrm>
            <a:off x="457200" y="6245225"/>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a:t> </a:t>
            </a:r>
          </a:p>
        </p:txBody>
      </p:sp>
      <p:sp>
        <p:nvSpPr>
          <p:cNvPr id="70659" name="Footer Placeholder 4"/>
          <p:cNvSpPr>
            <a:spLocks noGrp="1"/>
          </p:cNvSpPr>
          <p:nvPr>
            <p:ph type="ftr" sz="quarter" idx="4294967295"/>
          </p:nvPr>
        </p:nvSpPr>
        <p:spPr bwMode="auto">
          <a:xfrm>
            <a:off x="3124200" y="6245225"/>
            <a:ext cx="2895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a:t> </a:t>
            </a:r>
          </a:p>
        </p:txBody>
      </p:sp>
      <p:sp>
        <p:nvSpPr>
          <p:cNvPr id="6" name="Slide Number Placeholder 5"/>
          <p:cNvSpPr>
            <a:spLocks noGrp="1"/>
          </p:cNvSpPr>
          <p:nvPr>
            <p:ph type="sldNum" sz="quarter" idx="10"/>
          </p:nvPr>
        </p:nvSpPr>
        <p:spPr/>
        <p:txBody>
          <a:bodyPr/>
          <a:lstStyle/>
          <a:p>
            <a:pPr>
              <a:defRPr/>
            </a:pPr>
            <a:fld id="{839E8B90-5EB3-478C-AFF4-C109B7A3112E}" type="slidenum">
              <a:rPr lang="en-US"/>
              <a:pPr>
                <a:defRPr/>
              </a:pPr>
              <a:t>59</a:t>
            </a:fld>
            <a:endParaRPr lang="en-US"/>
          </a:p>
        </p:txBody>
      </p:sp>
      <p:sp>
        <p:nvSpPr>
          <p:cNvPr id="477186" name="Rectangle 2"/>
          <p:cNvSpPr>
            <a:spLocks noGrp="1" noChangeArrowheads="1"/>
          </p:cNvSpPr>
          <p:nvPr>
            <p:ph type="title"/>
          </p:nvPr>
        </p:nvSpPr>
        <p:spPr>
          <a:xfrm>
            <a:off x="685800" y="381000"/>
            <a:ext cx="7772400" cy="1143000"/>
          </a:xfrm>
        </p:spPr>
        <p:txBody>
          <a:bodyPr/>
          <a:lstStyle/>
          <a:p>
            <a:pPr eaLnBrk="1" hangingPunct="1">
              <a:defRPr/>
            </a:pPr>
            <a:r>
              <a:rPr lang="en-US" dirty="0"/>
              <a:t>Tiny Fragment Attack</a:t>
            </a:r>
          </a:p>
        </p:txBody>
      </p:sp>
      <p:sp>
        <p:nvSpPr>
          <p:cNvPr id="477187" name="Rectangle 3"/>
          <p:cNvSpPr>
            <a:spLocks noGrp="1" noChangeArrowheads="1"/>
          </p:cNvSpPr>
          <p:nvPr>
            <p:ph type="body" idx="1"/>
          </p:nvPr>
        </p:nvSpPr>
        <p:spPr>
          <a:xfrm>
            <a:off x="179388" y="1341438"/>
            <a:ext cx="7772400" cy="4114800"/>
          </a:xfrm>
        </p:spPr>
        <p:txBody>
          <a:bodyPr/>
          <a:lstStyle/>
          <a:p>
            <a:pPr eaLnBrk="1" hangingPunct="1">
              <a:spcBef>
                <a:spcPts val="500"/>
              </a:spcBef>
              <a:spcAft>
                <a:spcPts val="500"/>
              </a:spcAft>
              <a:defRPr/>
            </a:pPr>
            <a:r>
              <a:rPr lang="en-US" sz="2800" dirty="0" smtClean="0">
                <a:latin typeface="Times New Roman" pitchFamily="18" charset="0"/>
              </a:rPr>
              <a:t>uses small fragments to force some of the TCP header information into the next fragment. </a:t>
            </a:r>
          </a:p>
          <a:p>
            <a:pPr eaLnBrk="1" hangingPunct="1">
              <a:spcBef>
                <a:spcPts val="500"/>
              </a:spcBef>
              <a:spcAft>
                <a:spcPts val="500"/>
              </a:spcAft>
              <a:defRPr/>
            </a:pPr>
            <a:r>
              <a:rPr lang="en-US" sz="2800" dirty="0" smtClean="0">
                <a:latin typeface="Times New Roman" pitchFamily="18" charset="0"/>
              </a:rPr>
              <a:t>TCP flags field is forced into the second fragment and filters will be unable to test these flags in the first octet thereby ignoring them in subsequent fragments.</a:t>
            </a:r>
          </a:p>
          <a:p>
            <a:pPr eaLnBrk="1" hangingPunct="1">
              <a:spcBef>
                <a:spcPts val="500"/>
              </a:spcBef>
              <a:spcAft>
                <a:spcPts val="500"/>
              </a:spcAft>
              <a:defRPr/>
            </a:pPr>
            <a:r>
              <a:rPr lang="en-US" sz="2800" dirty="0" smtClean="0">
                <a:latin typeface="Times New Roman" pitchFamily="18" charset="0"/>
              </a:rPr>
              <a:t>can be prevented at the router by enforcing rules, which govern the minimum size of the first fragment, large enough to ensure it contains all the necessary header information</a:t>
            </a:r>
          </a:p>
        </p:txBody>
      </p:sp>
    </p:spTree>
    <p:extLst>
      <p:ext uri="{BB962C8B-B14F-4D97-AF65-F5344CB8AC3E}">
        <p14:creationId xmlns:p14="http://schemas.microsoft.com/office/powerpoint/2010/main" val="1828987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A976C4EE-BEB3-6449-AF5C-D1F7DCFDDD7F}" type="slidenum">
              <a:rPr lang="en-US" smtClean="0">
                <a:latin typeface="Times New Roman" charset="0"/>
              </a:rPr>
              <a:pPr/>
              <a:t>6</a:t>
            </a:fld>
            <a:endParaRPr lang="en-US" smtClean="0">
              <a:latin typeface="Times New Roman" charset="0"/>
            </a:endParaRPr>
          </a:p>
        </p:txBody>
      </p:sp>
      <p:sp>
        <p:nvSpPr>
          <p:cNvPr id="20483" name="Rectangle 2"/>
          <p:cNvSpPr>
            <a:spLocks noGrp="1" noChangeArrowheads="1"/>
          </p:cNvSpPr>
          <p:nvPr>
            <p:ph type="title"/>
          </p:nvPr>
        </p:nvSpPr>
        <p:spPr/>
        <p:txBody>
          <a:bodyPr/>
          <a:lstStyle/>
          <a:p>
            <a:pPr eaLnBrk="1" hangingPunct="1"/>
            <a:r>
              <a:rPr lang="en-US"/>
              <a:t>Why Passwords?</a:t>
            </a:r>
          </a:p>
        </p:txBody>
      </p:sp>
      <p:sp>
        <p:nvSpPr>
          <p:cNvPr id="158723" name="Rectangle 3"/>
          <p:cNvSpPr>
            <a:spLocks noGrp="1" noChangeArrowheads="1"/>
          </p:cNvSpPr>
          <p:nvPr>
            <p:ph type="body" idx="1"/>
          </p:nvPr>
        </p:nvSpPr>
        <p:spPr/>
        <p:txBody>
          <a:bodyPr/>
          <a:lstStyle/>
          <a:p>
            <a:pPr eaLnBrk="1" hangingPunct="1">
              <a:spcAft>
                <a:spcPts val="600"/>
              </a:spcAft>
            </a:pPr>
            <a:r>
              <a:rPr lang="en-US" dirty="0"/>
              <a:t>Why is “something you know” more popular than “something you have” and “something you are”?</a:t>
            </a:r>
          </a:p>
          <a:p>
            <a:pPr eaLnBrk="1" hangingPunct="1">
              <a:spcAft>
                <a:spcPts val="600"/>
              </a:spcAft>
            </a:pPr>
            <a:r>
              <a:rPr lang="en-US" b="1" dirty="0">
                <a:solidFill>
                  <a:schemeClr val="accent2"/>
                </a:solidFill>
              </a:rPr>
              <a:t>Cost</a:t>
            </a:r>
            <a:r>
              <a:rPr lang="en-US" dirty="0"/>
              <a:t>: passwords are free</a:t>
            </a:r>
          </a:p>
          <a:p>
            <a:pPr eaLnBrk="1" hangingPunct="1">
              <a:spcAft>
                <a:spcPts val="600"/>
              </a:spcAft>
            </a:pPr>
            <a:r>
              <a:rPr lang="en-US" b="1" dirty="0">
                <a:solidFill>
                  <a:schemeClr val="accent2"/>
                </a:solidFill>
              </a:rPr>
              <a:t>Convenience</a:t>
            </a:r>
            <a:r>
              <a:rPr lang="en-US" dirty="0"/>
              <a:t>: easier </a:t>
            </a:r>
            <a:r>
              <a:rPr lang="en-US" dirty="0" smtClean="0"/>
              <a:t>for admin </a:t>
            </a:r>
            <a:r>
              <a:rPr lang="en-US" dirty="0"/>
              <a:t>to reset </a:t>
            </a:r>
            <a:r>
              <a:rPr lang="en-US" dirty="0" err="1"/>
              <a:t>pwd</a:t>
            </a:r>
            <a:r>
              <a:rPr lang="en-US" dirty="0"/>
              <a:t> than to </a:t>
            </a:r>
            <a:r>
              <a:rPr lang="en-US" dirty="0" smtClean="0"/>
              <a:t>issue </a:t>
            </a:r>
            <a:r>
              <a:rPr lang="en-US" dirty="0"/>
              <a:t>a new thumb</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Date Placeholder 3"/>
          <p:cNvSpPr>
            <a:spLocks noGrp="1"/>
          </p:cNvSpPr>
          <p:nvPr>
            <p:ph type="dt" sz="quarter" idx="4294967295"/>
          </p:nvPr>
        </p:nvSpPr>
        <p:spPr bwMode="auto">
          <a:xfrm>
            <a:off x="457200" y="6245225"/>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a:t> </a:t>
            </a:r>
          </a:p>
        </p:txBody>
      </p:sp>
      <p:sp>
        <p:nvSpPr>
          <p:cNvPr id="72707" name="Footer Placeholder 4"/>
          <p:cNvSpPr>
            <a:spLocks noGrp="1"/>
          </p:cNvSpPr>
          <p:nvPr>
            <p:ph type="ftr" sz="quarter" idx="4294967295"/>
          </p:nvPr>
        </p:nvSpPr>
        <p:spPr bwMode="auto">
          <a:xfrm>
            <a:off x="3124200" y="6245225"/>
            <a:ext cx="2895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a:t> </a:t>
            </a:r>
          </a:p>
        </p:txBody>
      </p:sp>
      <p:sp>
        <p:nvSpPr>
          <p:cNvPr id="6" name="Slide Number Placeholder 5"/>
          <p:cNvSpPr>
            <a:spLocks noGrp="1"/>
          </p:cNvSpPr>
          <p:nvPr>
            <p:ph type="sldNum" sz="quarter" idx="10"/>
          </p:nvPr>
        </p:nvSpPr>
        <p:spPr/>
        <p:txBody>
          <a:bodyPr/>
          <a:lstStyle/>
          <a:p>
            <a:pPr>
              <a:defRPr/>
            </a:pPr>
            <a:fld id="{B13C6F93-3BA6-494F-9E41-D07A5E483A1F}" type="slidenum">
              <a:rPr lang="en-US"/>
              <a:pPr>
                <a:defRPr/>
              </a:pPr>
              <a:t>60</a:t>
            </a:fld>
            <a:endParaRPr lang="en-US"/>
          </a:p>
        </p:txBody>
      </p:sp>
      <p:sp>
        <p:nvSpPr>
          <p:cNvPr id="480258" name="Rectangle 2"/>
          <p:cNvSpPr>
            <a:spLocks noGrp="1" noChangeArrowheads="1"/>
          </p:cNvSpPr>
          <p:nvPr>
            <p:ph type="title"/>
          </p:nvPr>
        </p:nvSpPr>
        <p:spPr/>
        <p:txBody>
          <a:bodyPr/>
          <a:lstStyle/>
          <a:p>
            <a:pPr eaLnBrk="1" hangingPunct="1">
              <a:defRPr/>
            </a:pPr>
            <a:r>
              <a:rPr lang="en-US" dirty="0"/>
              <a:t>Overlapping Fragment Attack</a:t>
            </a:r>
          </a:p>
        </p:txBody>
      </p:sp>
      <p:sp>
        <p:nvSpPr>
          <p:cNvPr id="480259" name="Rectangle 3"/>
          <p:cNvSpPr>
            <a:spLocks noGrp="1" noChangeArrowheads="1"/>
          </p:cNvSpPr>
          <p:nvPr>
            <p:ph type="body" idx="1"/>
          </p:nvPr>
        </p:nvSpPr>
        <p:spPr/>
        <p:txBody>
          <a:bodyPr/>
          <a:lstStyle/>
          <a:p>
            <a:pPr eaLnBrk="1" hangingPunct="1">
              <a:lnSpc>
                <a:spcPct val="90000"/>
              </a:lnSpc>
              <a:spcBef>
                <a:spcPts val="500"/>
              </a:spcBef>
              <a:spcAft>
                <a:spcPts val="500"/>
              </a:spcAft>
              <a:defRPr/>
            </a:pPr>
            <a:r>
              <a:rPr lang="en-US" sz="2800" dirty="0" smtClean="0">
                <a:latin typeface="Times New Roman" pitchFamily="18" charset="0"/>
              </a:rPr>
              <a:t>can be used to overwrite part of the TCP header information of the first fragment, which contained data that was allowed to pass through the firewall, with malicious data in subsequent fragments. </a:t>
            </a:r>
          </a:p>
          <a:p>
            <a:pPr lvl="1" eaLnBrk="1" hangingPunct="1">
              <a:lnSpc>
                <a:spcPct val="90000"/>
              </a:lnSpc>
              <a:spcBef>
                <a:spcPts val="500"/>
              </a:spcBef>
              <a:spcAft>
                <a:spcPts val="500"/>
              </a:spcAft>
              <a:defRPr/>
            </a:pPr>
            <a:r>
              <a:rPr lang="en-US" dirty="0" smtClean="0">
                <a:latin typeface="Times New Roman" pitchFamily="18" charset="0"/>
              </a:rPr>
              <a:t>overwriting destination port number to change from port 80 (HTTP) to port 23 (Telnet) which would not be allowed to pass the router in normal circumstances</a:t>
            </a:r>
          </a:p>
        </p:txBody>
      </p:sp>
    </p:spTree>
    <p:extLst>
      <p:ext uri="{BB962C8B-B14F-4D97-AF65-F5344CB8AC3E}">
        <p14:creationId xmlns:p14="http://schemas.microsoft.com/office/powerpoint/2010/main" val="3794571775"/>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21BC32C3-93AB-9F44-A1D8-AF274DB924EA}" type="slidenum">
              <a:rPr lang="en-US" smtClean="0">
                <a:latin typeface="Times New Roman" charset="0"/>
              </a:rPr>
              <a:pPr/>
              <a:t>61</a:t>
            </a:fld>
            <a:endParaRPr lang="en-US" smtClean="0">
              <a:latin typeface="Times New Roman" charset="0"/>
            </a:endParaRPr>
          </a:p>
        </p:txBody>
      </p:sp>
      <p:sp>
        <p:nvSpPr>
          <p:cNvPr id="135171" name="Rectangle 2"/>
          <p:cNvSpPr>
            <a:spLocks noGrp="1" noChangeArrowheads="1"/>
          </p:cNvSpPr>
          <p:nvPr>
            <p:ph type="title"/>
          </p:nvPr>
        </p:nvSpPr>
        <p:spPr>
          <a:xfrm>
            <a:off x="685800" y="457200"/>
            <a:ext cx="7772400" cy="1143000"/>
          </a:xfrm>
        </p:spPr>
        <p:txBody>
          <a:bodyPr/>
          <a:lstStyle/>
          <a:p>
            <a:pPr eaLnBrk="1" hangingPunct="1"/>
            <a:r>
              <a:rPr lang="en-US"/>
              <a:t>Stateful Packet Filter</a:t>
            </a:r>
          </a:p>
        </p:txBody>
      </p:sp>
      <p:sp>
        <p:nvSpPr>
          <p:cNvPr id="135172" name="Rectangle 3"/>
          <p:cNvSpPr>
            <a:spLocks noGrp="1" noChangeArrowheads="1"/>
          </p:cNvSpPr>
          <p:nvPr>
            <p:ph type="body" idx="1"/>
          </p:nvPr>
        </p:nvSpPr>
        <p:spPr>
          <a:xfrm>
            <a:off x="685800" y="1828800"/>
            <a:ext cx="6096000" cy="4114800"/>
          </a:xfrm>
        </p:spPr>
        <p:txBody>
          <a:bodyPr/>
          <a:lstStyle/>
          <a:p>
            <a:pPr eaLnBrk="1" hangingPunct="1">
              <a:spcAft>
                <a:spcPts val="600"/>
              </a:spcAft>
            </a:pPr>
            <a:r>
              <a:rPr lang="en-US" dirty="0"/>
              <a:t>Adds </a:t>
            </a:r>
            <a:r>
              <a:rPr lang="en-US" b="1" dirty="0">
                <a:solidFill>
                  <a:schemeClr val="accent2"/>
                </a:solidFill>
              </a:rPr>
              <a:t>state</a:t>
            </a:r>
            <a:r>
              <a:rPr lang="en-US" dirty="0"/>
              <a:t> to packet filter</a:t>
            </a:r>
          </a:p>
          <a:p>
            <a:pPr eaLnBrk="1" hangingPunct="1">
              <a:spcAft>
                <a:spcPts val="600"/>
              </a:spcAft>
            </a:pPr>
            <a:r>
              <a:rPr lang="en-US" dirty="0"/>
              <a:t>Operates at transport layer</a:t>
            </a:r>
          </a:p>
          <a:p>
            <a:pPr eaLnBrk="1" hangingPunct="1">
              <a:spcAft>
                <a:spcPts val="600"/>
              </a:spcAft>
            </a:pPr>
            <a:r>
              <a:rPr lang="en-US" b="1" i="1" dirty="0"/>
              <a:t>Remembers</a:t>
            </a:r>
            <a:r>
              <a:rPr lang="en-US" dirty="0"/>
              <a:t> TCP connections, flag bits, etc.</a:t>
            </a:r>
          </a:p>
          <a:p>
            <a:pPr eaLnBrk="1" hangingPunct="1">
              <a:spcAft>
                <a:spcPts val="600"/>
              </a:spcAft>
            </a:pPr>
            <a:r>
              <a:rPr lang="en-US" dirty="0"/>
              <a:t>Can even remember UDP packets (e.g., DNS requests)</a:t>
            </a:r>
          </a:p>
        </p:txBody>
      </p:sp>
      <p:sp>
        <p:nvSpPr>
          <p:cNvPr id="135173" name="Rectangle 4"/>
          <p:cNvSpPr>
            <a:spLocks noChangeArrowheads="1"/>
          </p:cNvSpPr>
          <p:nvPr/>
        </p:nvSpPr>
        <p:spPr bwMode="auto">
          <a:xfrm>
            <a:off x="7080250" y="1765300"/>
            <a:ext cx="1892300" cy="3530600"/>
          </a:xfrm>
          <a:prstGeom prst="rect">
            <a:avLst/>
          </a:prstGeom>
          <a:solidFill>
            <a:schemeClr val="accent2"/>
          </a:solidFill>
          <a:ln w="38100">
            <a:solidFill>
              <a:schemeClr val="accent2"/>
            </a:solidFill>
            <a:miter lim="800000"/>
            <a:headEnd/>
            <a:tailEnd/>
          </a:ln>
        </p:spPr>
        <p:txBody>
          <a:bodyPr wrap="none" anchor="ctr">
            <a:prstTxWarp prst="textNoShape">
              <a:avLst/>
            </a:prstTxWarp>
          </a:bodyPr>
          <a:lstStyle/>
          <a:p>
            <a:endParaRPr lang="en-US"/>
          </a:p>
        </p:txBody>
      </p:sp>
      <p:grpSp>
        <p:nvGrpSpPr>
          <p:cNvPr id="135174" name="Group 5"/>
          <p:cNvGrpSpPr>
            <a:grpSpLocks/>
          </p:cNvGrpSpPr>
          <p:nvPr/>
        </p:nvGrpSpPr>
        <p:grpSpPr bwMode="auto">
          <a:xfrm>
            <a:off x="7010400" y="1879600"/>
            <a:ext cx="1898650" cy="3530600"/>
            <a:chOff x="3076" y="888"/>
            <a:chExt cx="1196" cy="2224"/>
          </a:xfrm>
        </p:grpSpPr>
        <p:sp>
          <p:nvSpPr>
            <p:cNvPr id="135175" name="Rectangle 6"/>
            <p:cNvSpPr>
              <a:spLocks noChangeArrowheads="1"/>
            </p:cNvSpPr>
            <p:nvPr/>
          </p:nvSpPr>
          <p:spPr bwMode="auto">
            <a:xfrm>
              <a:off x="3080" y="888"/>
              <a:ext cx="1192" cy="2224"/>
            </a:xfrm>
            <a:prstGeom prst="rect">
              <a:avLst/>
            </a:prstGeom>
            <a:solidFill>
              <a:schemeClr val="bg1"/>
            </a:solidFill>
            <a:ln w="38100">
              <a:solidFill>
                <a:schemeClr val="accent2"/>
              </a:solidFill>
              <a:miter lim="800000"/>
              <a:headEnd/>
              <a:tailEnd/>
            </a:ln>
          </p:spPr>
          <p:txBody>
            <a:bodyPr wrap="none" anchor="ctr">
              <a:prstTxWarp prst="textNoShape">
                <a:avLst/>
              </a:prstTxWarp>
            </a:bodyPr>
            <a:lstStyle/>
            <a:p>
              <a:endParaRPr lang="en-US"/>
            </a:p>
          </p:txBody>
        </p:sp>
        <p:sp>
          <p:nvSpPr>
            <p:cNvPr id="135176" name="Text Box 7"/>
            <p:cNvSpPr txBox="1">
              <a:spLocks noChangeArrowheads="1"/>
            </p:cNvSpPr>
            <p:nvPr/>
          </p:nvSpPr>
          <p:spPr bwMode="auto">
            <a:xfrm>
              <a:off x="3169" y="949"/>
              <a:ext cx="1034" cy="2128"/>
            </a:xfrm>
            <a:prstGeom prst="rect">
              <a:avLst/>
            </a:prstGeom>
            <a:noFill/>
            <a:ln w="9525">
              <a:noFill/>
              <a:miter lim="800000"/>
              <a:headEnd/>
              <a:tailEnd/>
            </a:ln>
          </p:spPr>
          <p:txBody>
            <a:bodyPr wrap="none">
              <a:prstTxWarp prst="textNoShape">
                <a:avLst/>
              </a:prstTxWarp>
              <a:spAutoFit/>
            </a:bodyPr>
            <a:lstStyle/>
            <a:p>
              <a:pPr algn="ctr" eaLnBrk="0" hangingPunct="0"/>
              <a:r>
                <a:rPr lang="en-US">
                  <a:solidFill>
                    <a:schemeClr val="folHlink"/>
                  </a:solidFill>
                  <a:latin typeface="Arial" charset="0"/>
                </a:rPr>
                <a:t>application</a:t>
              </a:r>
              <a:endParaRPr lang="en-US">
                <a:latin typeface="Arial" charset="0"/>
              </a:endParaRPr>
            </a:p>
            <a:p>
              <a:pPr algn="ctr" eaLnBrk="0" hangingPunct="0"/>
              <a:endParaRPr lang="en-US">
                <a:latin typeface="Arial" charset="0"/>
              </a:endParaRPr>
            </a:p>
            <a:p>
              <a:pPr algn="ctr" eaLnBrk="0" hangingPunct="0"/>
              <a:r>
                <a:rPr lang="en-US" b="1">
                  <a:solidFill>
                    <a:srgbClr val="FF0000"/>
                  </a:solidFill>
                  <a:latin typeface="Arial" charset="0"/>
                </a:rPr>
                <a:t>transport</a:t>
              </a:r>
              <a:endParaRPr lang="en-US">
                <a:latin typeface="Arial" charset="0"/>
              </a:endParaRPr>
            </a:p>
            <a:p>
              <a:pPr algn="ctr" eaLnBrk="0" hangingPunct="0"/>
              <a:endParaRPr lang="en-US">
                <a:latin typeface="Arial" charset="0"/>
              </a:endParaRPr>
            </a:p>
            <a:p>
              <a:pPr algn="ctr" eaLnBrk="0" hangingPunct="0"/>
              <a:r>
                <a:rPr lang="en-US" b="1">
                  <a:solidFill>
                    <a:schemeClr val="accent2"/>
                  </a:solidFill>
                  <a:latin typeface="Arial" charset="0"/>
                </a:rPr>
                <a:t>network</a:t>
              </a:r>
              <a:endParaRPr lang="en-US" b="1">
                <a:solidFill>
                  <a:srgbClr val="FF0000"/>
                </a:solidFill>
                <a:latin typeface="Arial" charset="0"/>
              </a:endParaRPr>
            </a:p>
            <a:p>
              <a:pPr algn="ctr" eaLnBrk="0" hangingPunct="0"/>
              <a:endParaRPr lang="en-US">
                <a:latin typeface="Arial" charset="0"/>
              </a:endParaRPr>
            </a:p>
            <a:p>
              <a:pPr algn="ctr" eaLnBrk="0" hangingPunct="0"/>
              <a:r>
                <a:rPr lang="en-US">
                  <a:latin typeface="Arial" charset="0"/>
                </a:rPr>
                <a:t>link</a:t>
              </a:r>
              <a:endParaRPr lang="en-US">
                <a:solidFill>
                  <a:srgbClr val="FF0000"/>
                </a:solidFill>
                <a:latin typeface="Arial" charset="0"/>
              </a:endParaRPr>
            </a:p>
            <a:p>
              <a:pPr algn="ctr" eaLnBrk="0" hangingPunct="0"/>
              <a:endParaRPr lang="en-US">
                <a:latin typeface="Arial" charset="0"/>
              </a:endParaRPr>
            </a:p>
            <a:p>
              <a:pPr algn="ctr" eaLnBrk="0" hangingPunct="0"/>
              <a:r>
                <a:rPr lang="en-US">
                  <a:latin typeface="Arial" charset="0"/>
                </a:rPr>
                <a:t>physical</a:t>
              </a:r>
            </a:p>
          </p:txBody>
        </p:sp>
        <p:sp>
          <p:nvSpPr>
            <p:cNvPr id="135177" name="Line 8"/>
            <p:cNvSpPr>
              <a:spLocks noChangeShapeType="1"/>
            </p:cNvSpPr>
            <p:nvPr/>
          </p:nvSpPr>
          <p:spPr bwMode="auto">
            <a:xfrm>
              <a:off x="3076" y="132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5178" name="Line 9"/>
            <p:cNvSpPr>
              <a:spLocks noChangeShapeType="1"/>
            </p:cNvSpPr>
            <p:nvPr/>
          </p:nvSpPr>
          <p:spPr bwMode="auto">
            <a:xfrm>
              <a:off x="3076" y="1768"/>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5179" name="Line 10"/>
            <p:cNvSpPr>
              <a:spLocks noChangeShapeType="1"/>
            </p:cNvSpPr>
            <p:nvPr/>
          </p:nvSpPr>
          <p:spPr bwMode="auto">
            <a:xfrm>
              <a:off x="3076" y="2216"/>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5180" name="Line 11"/>
            <p:cNvSpPr>
              <a:spLocks noChangeShapeType="1"/>
            </p:cNvSpPr>
            <p:nvPr/>
          </p:nvSpPr>
          <p:spPr bwMode="auto">
            <a:xfrm>
              <a:off x="3076" y="266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gr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189C6B5E-ECA8-CA4A-8062-7D3E773B1210}" type="slidenum">
              <a:rPr lang="en-US" smtClean="0">
                <a:latin typeface="Times New Roman" charset="0"/>
              </a:rPr>
              <a:pPr/>
              <a:t>62</a:t>
            </a:fld>
            <a:endParaRPr lang="en-US" smtClean="0">
              <a:latin typeface="Times New Roman" charset="0"/>
            </a:endParaRPr>
          </a:p>
        </p:txBody>
      </p:sp>
      <p:sp>
        <p:nvSpPr>
          <p:cNvPr id="136195" name="Rectangle 2"/>
          <p:cNvSpPr>
            <a:spLocks noGrp="1" noChangeArrowheads="1"/>
          </p:cNvSpPr>
          <p:nvPr>
            <p:ph type="title"/>
          </p:nvPr>
        </p:nvSpPr>
        <p:spPr/>
        <p:txBody>
          <a:bodyPr/>
          <a:lstStyle/>
          <a:p>
            <a:pPr eaLnBrk="1" hangingPunct="1"/>
            <a:r>
              <a:rPr lang="en-US"/>
              <a:t>Stateful Packet Filter</a:t>
            </a:r>
          </a:p>
        </p:txBody>
      </p:sp>
      <p:sp>
        <p:nvSpPr>
          <p:cNvPr id="266243" name="Rectangle 3"/>
          <p:cNvSpPr>
            <a:spLocks noGrp="1" noChangeArrowheads="1"/>
          </p:cNvSpPr>
          <p:nvPr>
            <p:ph type="body" idx="1"/>
          </p:nvPr>
        </p:nvSpPr>
        <p:spPr>
          <a:xfrm>
            <a:off x="685800" y="1828800"/>
            <a:ext cx="6096000" cy="4343400"/>
          </a:xfrm>
        </p:spPr>
        <p:txBody>
          <a:bodyPr/>
          <a:lstStyle/>
          <a:p>
            <a:pPr eaLnBrk="1" hangingPunct="1">
              <a:spcAft>
                <a:spcPts val="600"/>
              </a:spcAft>
            </a:pPr>
            <a:r>
              <a:rPr lang="en-US" sz="2800" dirty="0"/>
              <a:t>Advantages?</a:t>
            </a:r>
          </a:p>
          <a:p>
            <a:pPr lvl="1" eaLnBrk="1" hangingPunct="1">
              <a:spcAft>
                <a:spcPts val="600"/>
              </a:spcAft>
            </a:pPr>
            <a:r>
              <a:rPr lang="en-US" sz="2400" dirty="0"/>
              <a:t>Can do everything a packet filter can do plus...</a:t>
            </a:r>
          </a:p>
          <a:p>
            <a:pPr lvl="1" eaLnBrk="1" hangingPunct="1">
              <a:spcAft>
                <a:spcPts val="600"/>
              </a:spcAft>
            </a:pPr>
            <a:r>
              <a:rPr lang="en-US" sz="2400" dirty="0"/>
              <a:t>Keep track of ongoing </a:t>
            </a:r>
            <a:r>
              <a:rPr lang="en-US" sz="2400" dirty="0" smtClean="0"/>
              <a:t>connections (so prevents </a:t>
            </a:r>
            <a:r>
              <a:rPr lang="en-US" sz="2400" dirty="0"/>
              <a:t>TCP ACK </a:t>
            </a:r>
            <a:r>
              <a:rPr lang="en-US" sz="2400" dirty="0" smtClean="0"/>
              <a:t>scan)</a:t>
            </a:r>
          </a:p>
          <a:p>
            <a:pPr eaLnBrk="1" hangingPunct="1">
              <a:spcAft>
                <a:spcPts val="600"/>
              </a:spcAft>
            </a:pPr>
            <a:r>
              <a:rPr lang="en-US" sz="2800" dirty="0"/>
              <a:t>Disadvantages?</a:t>
            </a:r>
          </a:p>
          <a:p>
            <a:pPr lvl="1" eaLnBrk="1" hangingPunct="1">
              <a:spcAft>
                <a:spcPts val="600"/>
              </a:spcAft>
            </a:pPr>
            <a:r>
              <a:rPr lang="en-US" sz="2400" dirty="0"/>
              <a:t>Cannot see application data</a:t>
            </a:r>
          </a:p>
          <a:p>
            <a:pPr lvl="1" eaLnBrk="1" hangingPunct="1">
              <a:spcAft>
                <a:spcPts val="600"/>
              </a:spcAft>
            </a:pPr>
            <a:r>
              <a:rPr lang="en-US" sz="2400" dirty="0"/>
              <a:t>Slower than packet filtering</a:t>
            </a:r>
          </a:p>
        </p:txBody>
      </p:sp>
      <p:sp>
        <p:nvSpPr>
          <p:cNvPr id="136197" name="Rectangle 4"/>
          <p:cNvSpPr>
            <a:spLocks noChangeArrowheads="1"/>
          </p:cNvSpPr>
          <p:nvPr/>
        </p:nvSpPr>
        <p:spPr bwMode="auto">
          <a:xfrm>
            <a:off x="7080250" y="1765300"/>
            <a:ext cx="1892300" cy="3530600"/>
          </a:xfrm>
          <a:prstGeom prst="rect">
            <a:avLst/>
          </a:prstGeom>
          <a:solidFill>
            <a:schemeClr val="accent2"/>
          </a:solidFill>
          <a:ln w="38100">
            <a:solidFill>
              <a:schemeClr val="accent2"/>
            </a:solidFill>
            <a:miter lim="800000"/>
            <a:headEnd/>
            <a:tailEnd/>
          </a:ln>
        </p:spPr>
        <p:txBody>
          <a:bodyPr wrap="none" anchor="ctr">
            <a:prstTxWarp prst="textNoShape">
              <a:avLst/>
            </a:prstTxWarp>
          </a:bodyPr>
          <a:lstStyle/>
          <a:p>
            <a:endParaRPr lang="en-US"/>
          </a:p>
        </p:txBody>
      </p:sp>
      <p:grpSp>
        <p:nvGrpSpPr>
          <p:cNvPr id="136198" name="Group 5"/>
          <p:cNvGrpSpPr>
            <a:grpSpLocks/>
          </p:cNvGrpSpPr>
          <p:nvPr/>
        </p:nvGrpSpPr>
        <p:grpSpPr bwMode="auto">
          <a:xfrm>
            <a:off x="7010400" y="1879600"/>
            <a:ext cx="1898650" cy="3530600"/>
            <a:chOff x="3076" y="888"/>
            <a:chExt cx="1196" cy="2224"/>
          </a:xfrm>
        </p:grpSpPr>
        <p:sp>
          <p:nvSpPr>
            <p:cNvPr id="136199" name="Rectangle 6"/>
            <p:cNvSpPr>
              <a:spLocks noChangeArrowheads="1"/>
            </p:cNvSpPr>
            <p:nvPr/>
          </p:nvSpPr>
          <p:spPr bwMode="auto">
            <a:xfrm>
              <a:off x="3080" y="888"/>
              <a:ext cx="1192" cy="2224"/>
            </a:xfrm>
            <a:prstGeom prst="rect">
              <a:avLst/>
            </a:prstGeom>
            <a:solidFill>
              <a:schemeClr val="bg1"/>
            </a:solidFill>
            <a:ln w="38100">
              <a:solidFill>
                <a:schemeClr val="accent2"/>
              </a:solidFill>
              <a:miter lim="800000"/>
              <a:headEnd/>
              <a:tailEnd/>
            </a:ln>
          </p:spPr>
          <p:txBody>
            <a:bodyPr wrap="none" anchor="ctr">
              <a:prstTxWarp prst="textNoShape">
                <a:avLst/>
              </a:prstTxWarp>
            </a:bodyPr>
            <a:lstStyle/>
            <a:p>
              <a:endParaRPr lang="en-US"/>
            </a:p>
          </p:txBody>
        </p:sp>
        <p:sp>
          <p:nvSpPr>
            <p:cNvPr id="136200" name="Text Box 7"/>
            <p:cNvSpPr txBox="1">
              <a:spLocks noChangeArrowheads="1"/>
            </p:cNvSpPr>
            <p:nvPr/>
          </p:nvSpPr>
          <p:spPr bwMode="auto">
            <a:xfrm>
              <a:off x="3169" y="949"/>
              <a:ext cx="1034" cy="2128"/>
            </a:xfrm>
            <a:prstGeom prst="rect">
              <a:avLst/>
            </a:prstGeom>
            <a:noFill/>
            <a:ln w="9525">
              <a:noFill/>
              <a:miter lim="800000"/>
              <a:headEnd/>
              <a:tailEnd/>
            </a:ln>
          </p:spPr>
          <p:txBody>
            <a:bodyPr wrap="none">
              <a:prstTxWarp prst="textNoShape">
                <a:avLst/>
              </a:prstTxWarp>
              <a:spAutoFit/>
            </a:bodyPr>
            <a:lstStyle/>
            <a:p>
              <a:pPr algn="ctr" eaLnBrk="0" hangingPunct="0"/>
              <a:r>
                <a:rPr lang="en-US">
                  <a:solidFill>
                    <a:schemeClr val="folHlink"/>
                  </a:solidFill>
                  <a:latin typeface="Arial" charset="0"/>
                </a:rPr>
                <a:t>application</a:t>
              </a:r>
              <a:endParaRPr lang="en-US">
                <a:latin typeface="Arial" charset="0"/>
              </a:endParaRPr>
            </a:p>
            <a:p>
              <a:pPr algn="ctr" eaLnBrk="0" hangingPunct="0"/>
              <a:endParaRPr lang="en-US">
                <a:latin typeface="Arial" charset="0"/>
              </a:endParaRPr>
            </a:p>
            <a:p>
              <a:pPr algn="ctr" eaLnBrk="0" hangingPunct="0"/>
              <a:r>
                <a:rPr lang="en-US" b="1">
                  <a:solidFill>
                    <a:srgbClr val="FF0000"/>
                  </a:solidFill>
                  <a:latin typeface="Arial" charset="0"/>
                </a:rPr>
                <a:t>transport</a:t>
              </a:r>
              <a:endParaRPr lang="en-US">
                <a:latin typeface="Arial" charset="0"/>
              </a:endParaRPr>
            </a:p>
            <a:p>
              <a:pPr algn="ctr" eaLnBrk="0" hangingPunct="0"/>
              <a:endParaRPr lang="en-US">
                <a:latin typeface="Arial" charset="0"/>
              </a:endParaRPr>
            </a:p>
            <a:p>
              <a:pPr algn="ctr" eaLnBrk="0" hangingPunct="0"/>
              <a:r>
                <a:rPr lang="en-US" b="1">
                  <a:solidFill>
                    <a:schemeClr val="accent2"/>
                  </a:solidFill>
                  <a:latin typeface="Arial" charset="0"/>
                </a:rPr>
                <a:t>network</a:t>
              </a:r>
              <a:endParaRPr lang="en-US" b="1">
                <a:solidFill>
                  <a:srgbClr val="FF0000"/>
                </a:solidFill>
                <a:latin typeface="Arial" charset="0"/>
              </a:endParaRPr>
            </a:p>
            <a:p>
              <a:pPr algn="ctr" eaLnBrk="0" hangingPunct="0"/>
              <a:endParaRPr lang="en-US">
                <a:latin typeface="Arial" charset="0"/>
              </a:endParaRPr>
            </a:p>
            <a:p>
              <a:pPr algn="ctr" eaLnBrk="0" hangingPunct="0"/>
              <a:r>
                <a:rPr lang="en-US">
                  <a:latin typeface="Arial" charset="0"/>
                </a:rPr>
                <a:t>link</a:t>
              </a:r>
              <a:endParaRPr lang="en-US">
                <a:solidFill>
                  <a:srgbClr val="FF0000"/>
                </a:solidFill>
                <a:latin typeface="Arial" charset="0"/>
              </a:endParaRPr>
            </a:p>
            <a:p>
              <a:pPr algn="ctr" eaLnBrk="0" hangingPunct="0"/>
              <a:endParaRPr lang="en-US">
                <a:latin typeface="Arial" charset="0"/>
              </a:endParaRPr>
            </a:p>
            <a:p>
              <a:pPr algn="ctr" eaLnBrk="0" hangingPunct="0"/>
              <a:r>
                <a:rPr lang="en-US">
                  <a:latin typeface="Arial" charset="0"/>
                </a:rPr>
                <a:t>physical</a:t>
              </a:r>
            </a:p>
          </p:txBody>
        </p:sp>
        <p:sp>
          <p:nvSpPr>
            <p:cNvPr id="136201" name="Line 8"/>
            <p:cNvSpPr>
              <a:spLocks noChangeShapeType="1"/>
            </p:cNvSpPr>
            <p:nvPr/>
          </p:nvSpPr>
          <p:spPr bwMode="auto">
            <a:xfrm>
              <a:off x="3076" y="132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6202" name="Line 9"/>
            <p:cNvSpPr>
              <a:spLocks noChangeShapeType="1"/>
            </p:cNvSpPr>
            <p:nvPr/>
          </p:nvSpPr>
          <p:spPr bwMode="auto">
            <a:xfrm>
              <a:off x="3076" y="1768"/>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6203" name="Line 10"/>
            <p:cNvSpPr>
              <a:spLocks noChangeShapeType="1"/>
            </p:cNvSpPr>
            <p:nvPr/>
          </p:nvSpPr>
          <p:spPr bwMode="auto">
            <a:xfrm>
              <a:off x="3076" y="2216"/>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6204" name="Line 11"/>
            <p:cNvSpPr>
              <a:spLocks noChangeShapeType="1"/>
            </p:cNvSpPr>
            <p:nvPr/>
          </p:nvSpPr>
          <p:spPr bwMode="auto">
            <a:xfrm>
              <a:off x="3076" y="266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0" fill="hold" grpId="0" nodeType="clickEffect">
                                  <p:stCondLst>
                                    <p:cond delay="0"/>
                                  </p:stCondLst>
                                  <p:childTnLst>
                                    <p:set>
                                      <p:cBhvr>
                                        <p:cTn id="6" dur="1" fill="hold">
                                          <p:stCondLst>
                                            <p:cond delay="499"/>
                                          </p:stCondLst>
                                        </p:cTn>
                                        <p:tgtEl>
                                          <p:spTgt spid="266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entr" presetSubtype="0" fill="hold" grpId="0" nodeType="clickEffect">
                                  <p:stCondLst>
                                    <p:cond delay="0"/>
                                  </p:stCondLst>
                                  <p:childTnLst>
                                    <p:set>
                                      <p:cBhvr>
                                        <p:cTn id="10" dur="1" fill="hold">
                                          <p:stCondLst>
                                            <p:cond delay="499"/>
                                          </p:stCondLst>
                                        </p:cTn>
                                        <p:tgtEl>
                                          <p:spTgt spid="266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entr" presetSubtype="0" fill="hold" grpId="0" nodeType="clickEffect">
                                  <p:stCondLst>
                                    <p:cond delay="0"/>
                                  </p:stCondLst>
                                  <p:childTnLst>
                                    <p:set>
                                      <p:cBhvr>
                                        <p:cTn id="14" dur="1" fill="hold">
                                          <p:stCondLst>
                                            <p:cond delay="499"/>
                                          </p:stCondLst>
                                        </p:cTn>
                                        <p:tgtEl>
                                          <p:spTgt spid="266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entr" presetSubtype="0" fill="hold" grpId="0" nodeType="clickEffect">
                                  <p:stCondLst>
                                    <p:cond delay="0"/>
                                  </p:stCondLst>
                                  <p:childTnLst>
                                    <p:set>
                                      <p:cBhvr>
                                        <p:cTn id="18" dur="1" fill="hold">
                                          <p:stCondLst>
                                            <p:cond delay="499"/>
                                          </p:stCondLst>
                                        </p:cTn>
                                        <p:tgtEl>
                                          <p:spTgt spid="266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0" presetClass="entr" presetSubtype="0" fill="hold" grpId="0" nodeType="clickEffect">
                                  <p:stCondLst>
                                    <p:cond delay="0"/>
                                  </p:stCondLst>
                                  <p:childTnLst>
                                    <p:set>
                                      <p:cBhvr>
                                        <p:cTn id="22" dur="1" fill="hold">
                                          <p:stCondLst>
                                            <p:cond delay="499"/>
                                          </p:stCondLst>
                                        </p:cTn>
                                        <p:tgtEl>
                                          <p:spTgt spid="266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0" presetClass="entr" presetSubtype="0" fill="hold" grpId="0" nodeType="clickEffect">
                                  <p:stCondLst>
                                    <p:cond delay="0"/>
                                  </p:stCondLst>
                                  <p:childTnLst>
                                    <p:set>
                                      <p:cBhvr>
                                        <p:cTn id="26" dur="1" fill="hold">
                                          <p:stCondLst>
                                            <p:cond delay="499"/>
                                          </p:stCondLst>
                                        </p:cTn>
                                        <p:tgtEl>
                                          <p:spTgt spid="266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3" grpId="0" build="p" bldLvl="2"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D3419036-FAEA-E742-8ED7-A8C7DB6837A2}" type="slidenum">
              <a:rPr lang="en-US" smtClean="0">
                <a:latin typeface="Times New Roman" charset="0"/>
              </a:rPr>
              <a:pPr/>
              <a:t>63</a:t>
            </a:fld>
            <a:endParaRPr lang="en-US" smtClean="0">
              <a:latin typeface="Times New Roman" charset="0"/>
            </a:endParaRPr>
          </a:p>
        </p:txBody>
      </p:sp>
      <p:sp>
        <p:nvSpPr>
          <p:cNvPr id="137219" name="Rectangle 2"/>
          <p:cNvSpPr>
            <a:spLocks noGrp="1" noChangeArrowheads="1"/>
          </p:cNvSpPr>
          <p:nvPr>
            <p:ph type="title"/>
          </p:nvPr>
        </p:nvSpPr>
        <p:spPr>
          <a:xfrm>
            <a:off x="685800" y="381000"/>
            <a:ext cx="7772400" cy="1143000"/>
          </a:xfrm>
        </p:spPr>
        <p:txBody>
          <a:bodyPr/>
          <a:lstStyle/>
          <a:p>
            <a:pPr eaLnBrk="1" hangingPunct="1"/>
            <a:r>
              <a:rPr lang="en-US"/>
              <a:t>Application Proxy</a:t>
            </a:r>
          </a:p>
        </p:txBody>
      </p:sp>
      <p:sp>
        <p:nvSpPr>
          <p:cNvPr id="137220" name="Rectangle 3"/>
          <p:cNvSpPr>
            <a:spLocks noGrp="1" noChangeArrowheads="1"/>
          </p:cNvSpPr>
          <p:nvPr>
            <p:ph type="body" idx="1"/>
          </p:nvPr>
        </p:nvSpPr>
        <p:spPr>
          <a:xfrm>
            <a:off x="685800" y="1600200"/>
            <a:ext cx="6019800" cy="4267200"/>
          </a:xfrm>
        </p:spPr>
        <p:txBody>
          <a:bodyPr/>
          <a:lstStyle/>
          <a:p>
            <a:pPr marL="533400" indent="-533400" eaLnBrk="1" hangingPunct="1">
              <a:spcAft>
                <a:spcPts val="600"/>
              </a:spcAft>
            </a:pPr>
            <a:r>
              <a:rPr lang="en-US" dirty="0"/>
              <a:t>A </a:t>
            </a:r>
            <a:r>
              <a:rPr lang="en-US" b="1" dirty="0">
                <a:solidFill>
                  <a:schemeClr val="accent2"/>
                </a:solidFill>
              </a:rPr>
              <a:t>proxy</a:t>
            </a:r>
            <a:r>
              <a:rPr lang="en-US" dirty="0"/>
              <a:t> is something that acts on your behalf</a:t>
            </a:r>
          </a:p>
          <a:p>
            <a:pPr marL="533400" indent="-533400" eaLnBrk="1" hangingPunct="1">
              <a:spcAft>
                <a:spcPts val="600"/>
              </a:spcAft>
            </a:pPr>
            <a:r>
              <a:rPr lang="en-US" dirty="0"/>
              <a:t>Application proxy looks at incoming application data</a:t>
            </a:r>
          </a:p>
          <a:p>
            <a:pPr marL="533400" indent="-533400" eaLnBrk="1" hangingPunct="1">
              <a:spcAft>
                <a:spcPts val="600"/>
              </a:spcAft>
            </a:pPr>
            <a:r>
              <a:rPr lang="en-US" dirty="0"/>
              <a:t>Verifies that data is safe before letting it in</a:t>
            </a:r>
          </a:p>
        </p:txBody>
      </p:sp>
      <p:sp>
        <p:nvSpPr>
          <p:cNvPr id="137221" name="Rectangle 4"/>
          <p:cNvSpPr>
            <a:spLocks noChangeArrowheads="1"/>
          </p:cNvSpPr>
          <p:nvPr/>
        </p:nvSpPr>
        <p:spPr bwMode="auto">
          <a:xfrm>
            <a:off x="7080250" y="1765300"/>
            <a:ext cx="1892300" cy="3530600"/>
          </a:xfrm>
          <a:prstGeom prst="rect">
            <a:avLst/>
          </a:prstGeom>
          <a:solidFill>
            <a:schemeClr val="accent2"/>
          </a:solidFill>
          <a:ln w="38100">
            <a:solidFill>
              <a:schemeClr val="accent2"/>
            </a:solidFill>
            <a:miter lim="800000"/>
            <a:headEnd/>
            <a:tailEnd/>
          </a:ln>
        </p:spPr>
        <p:txBody>
          <a:bodyPr wrap="none" anchor="ctr">
            <a:prstTxWarp prst="textNoShape">
              <a:avLst/>
            </a:prstTxWarp>
          </a:bodyPr>
          <a:lstStyle/>
          <a:p>
            <a:endParaRPr lang="en-US"/>
          </a:p>
        </p:txBody>
      </p:sp>
      <p:grpSp>
        <p:nvGrpSpPr>
          <p:cNvPr id="137222" name="Group 5"/>
          <p:cNvGrpSpPr>
            <a:grpSpLocks/>
          </p:cNvGrpSpPr>
          <p:nvPr/>
        </p:nvGrpSpPr>
        <p:grpSpPr bwMode="auto">
          <a:xfrm>
            <a:off x="7010400" y="1879600"/>
            <a:ext cx="1898650" cy="3530600"/>
            <a:chOff x="3076" y="888"/>
            <a:chExt cx="1196" cy="2224"/>
          </a:xfrm>
        </p:grpSpPr>
        <p:sp>
          <p:nvSpPr>
            <p:cNvPr id="137223" name="Rectangle 6"/>
            <p:cNvSpPr>
              <a:spLocks noChangeArrowheads="1"/>
            </p:cNvSpPr>
            <p:nvPr/>
          </p:nvSpPr>
          <p:spPr bwMode="auto">
            <a:xfrm>
              <a:off x="3080" y="888"/>
              <a:ext cx="1192" cy="2224"/>
            </a:xfrm>
            <a:prstGeom prst="rect">
              <a:avLst/>
            </a:prstGeom>
            <a:solidFill>
              <a:schemeClr val="bg1"/>
            </a:solidFill>
            <a:ln w="38100">
              <a:solidFill>
                <a:schemeClr val="accent2"/>
              </a:solidFill>
              <a:miter lim="800000"/>
              <a:headEnd/>
              <a:tailEnd/>
            </a:ln>
          </p:spPr>
          <p:txBody>
            <a:bodyPr wrap="none" anchor="ctr">
              <a:prstTxWarp prst="textNoShape">
                <a:avLst/>
              </a:prstTxWarp>
            </a:bodyPr>
            <a:lstStyle/>
            <a:p>
              <a:endParaRPr lang="en-US"/>
            </a:p>
          </p:txBody>
        </p:sp>
        <p:sp>
          <p:nvSpPr>
            <p:cNvPr id="137224" name="Text Box 7"/>
            <p:cNvSpPr txBox="1">
              <a:spLocks noChangeArrowheads="1"/>
            </p:cNvSpPr>
            <p:nvPr/>
          </p:nvSpPr>
          <p:spPr bwMode="auto">
            <a:xfrm>
              <a:off x="3122" y="949"/>
              <a:ext cx="1129" cy="2128"/>
            </a:xfrm>
            <a:prstGeom prst="rect">
              <a:avLst/>
            </a:prstGeom>
            <a:noFill/>
            <a:ln w="9525">
              <a:noFill/>
              <a:miter lim="800000"/>
              <a:headEnd/>
              <a:tailEnd/>
            </a:ln>
          </p:spPr>
          <p:txBody>
            <a:bodyPr wrap="none">
              <a:prstTxWarp prst="textNoShape">
                <a:avLst/>
              </a:prstTxWarp>
              <a:spAutoFit/>
            </a:bodyPr>
            <a:lstStyle/>
            <a:p>
              <a:pPr algn="ctr" eaLnBrk="0" hangingPunct="0"/>
              <a:r>
                <a:rPr lang="en-US" b="1" dirty="0">
                  <a:solidFill>
                    <a:srgbClr val="FF0000"/>
                  </a:solidFill>
                  <a:latin typeface="Arial" charset="0"/>
                </a:rPr>
                <a:t>application</a:t>
              </a:r>
              <a:endParaRPr lang="en-US" dirty="0">
                <a:latin typeface="Arial" charset="0"/>
              </a:endParaRPr>
            </a:p>
            <a:p>
              <a:pPr algn="ctr" eaLnBrk="0" hangingPunct="0"/>
              <a:endParaRPr lang="en-US" dirty="0">
                <a:latin typeface="Arial" charset="0"/>
              </a:endParaRPr>
            </a:p>
            <a:p>
              <a:pPr algn="ctr" eaLnBrk="0" hangingPunct="0"/>
              <a:r>
                <a:rPr lang="en-US" b="1" dirty="0">
                  <a:solidFill>
                    <a:schemeClr val="accent2"/>
                  </a:solidFill>
                  <a:latin typeface="Arial" charset="0"/>
                </a:rPr>
                <a:t>transport</a:t>
              </a:r>
              <a:endParaRPr lang="en-US" dirty="0">
                <a:latin typeface="Arial" charset="0"/>
              </a:endParaRPr>
            </a:p>
            <a:p>
              <a:pPr algn="ctr" eaLnBrk="0" hangingPunct="0"/>
              <a:endParaRPr lang="en-US" dirty="0">
                <a:latin typeface="Arial" charset="0"/>
              </a:endParaRPr>
            </a:p>
            <a:p>
              <a:pPr algn="ctr" eaLnBrk="0" hangingPunct="0"/>
              <a:r>
                <a:rPr lang="en-US" b="1" dirty="0">
                  <a:solidFill>
                    <a:schemeClr val="accent2"/>
                  </a:solidFill>
                  <a:latin typeface="Arial" charset="0"/>
                </a:rPr>
                <a:t>network</a:t>
              </a:r>
              <a:endParaRPr lang="en-US" b="1" dirty="0">
                <a:solidFill>
                  <a:srgbClr val="FF0000"/>
                </a:solidFill>
                <a:latin typeface="Arial" charset="0"/>
              </a:endParaRPr>
            </a:p>
            <a:p>
              <a:pPr algn="ctr" eaLnBrk="0" hangingPunct="0"/>
              <a:endParaRPr lang="en-US" dirty="0">
                <a:latin typeface="Arial" charset="0"/>
              </a:endParaRPr>
            </a:p>
            <a:p>
              <a:pPr algn="ctr" eaLnBrk="0" hangingPunct="0"/>
              <a:r>
                <a:rPr lang="en-US" dirty="0">
                  <a:latin typeface="Arial" charset="0"/>
                </a:rPr>
                <a:t>link</a:t>
              </a:r>
              <a:endParaRPr lang="en-US" dirty="0">
                <a:solidFill>
                  <a:srgbClr val="FF0000"/>
                </a:solidFill>
                <a:latin typeface="Arial" charset="0"/>
              </a:endParaRPr>
            </a:p>
            <a:p>
              <a:pPr algn="ctr" eaLnBrk="0" hangingPunct="0"/>
              <a:endParaRPr lang="en-US" dirty="0">
                <a:latin typeface="Arial" charset="0"/>
              </a:endParaRPr>
            </a:p>
            <a:p>
              <a:pPr algn="ctr" eaLnBrk="0" hangingPunct="0"/>
              <a:r>
                <a:rPr lang="en-US" dirty="0">
                  <a:latin typeface="Arial" charset="0"/>
                </a:rPr>
                <a:t>physical</a:t>
              </a:r>
            </a:p>
          </p:txBody>
        </p:sp>
        <p:sp>
          <p:nvSpPr>
            <p:cNvPr id="137225" name="Line 8"/>
            <p:cNvSpPr>
              <a:spLocks noChangeShapeType="1"/>
            </p:cNvSpPr>
            <p:nvPr/>
          </p:nvSpPr>
          <p:spPr bwMode="auto">
            <a:xfrm>
              <a:off x="3076" y="132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7226" name="Line 9"/>
            <p:cNvSpPr>
              <a:spLocks noChangeShapeType="1"/>
            </p:cNvSpPr>
            <p:nvPr/>
          </p:nvSpPr>
          <p:spPr bwMode="auto">
            <a:xfrm>
              <a:off x="3076" y="1768"/>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7227" name="Line 10"/>
            <p:cNvSpPr>
              <a:spLocks noChangeShapeType="1"/>
            </p:cNvSpPr>
            <p:nvPr/>
          </p:nvSpPr>
          <p:spPr bwMode="auto">
            <a:xfrm>
              <a:off x="3076" y="2216"/>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7228" name="Line 11"/>
            <p:cNvSpPr>
              <a:spLocks noChangeShapeType="1"/>
            </p:cNvSpPr>
            <p:nvPr/>
          </p:nvSpPr>
          <p:spPr bwMode="auto">
            <a:xfrm>
              <a:off x="3076" y="266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gr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C522C007-07DD-5B4F-B0C5-ADA68E46590E}" type="slidenum">
              <a:rPr lang="en-US" smtClean="0">
                <a:latin typeface="Times New Roman" charset="0"/>
              </a:rPr>
              <a:pPr/>
              <a:t>64</a:t>
            </a:fld>
            <a:endParaRPr lang="en-US" smtClean="0">
              <a:latin typeface="Times New Roman" charset="0"/>
            </a:endParaRPr>
          </a:p>
        </p:txBody>
      </p:sp>
      <p:sp>
        <p:nvSpPr>
          <p:cNvPr id="138243" name="Rectangle 2"/>
          <p:cNvSpPr>
            <a:spLocks noGrp="1" noChangeArrowheads="1"/>
          </p:cNvSpPr>
          <p:nvPr>
            <p:ph type="title"/>
          </p:nvPr>
        </p:nvSpPr>
        <p:spPr>
          <a:xfrm>
            <a:off x="685800" y="381000"/>
            <a:ext cx="7772400" cy="1143000"/>
          </a:xfrm>
        </p:spPr>
        <p:txBody>
          <a:bodyPr/>
          <a:lstStyle/>
          <a:p>
            <a:pPr eaLnBrk="1" hangingPunct="1"/>
            <a:r>
              <a:rPr lang="en-US"/>
              <a:t>Application Proxy</a:t>
            </a:r>
          </a:p>
        </p:txBody>
      </p:sp>
      <p:sp>
        <p:nvSpPr>
          <p:cNvPr id="225283" name="Rectangle 3"/>
          <p:cNvSpPr>
            <a:spLocks noGrp="1" noChangeArrowheads="1"/>
          </p:cNvSpPr>
          <p:nvPr>
            <p:ph type="body" idx="1"/>
          </p:nvPr>
        </p:nvSpPr>
        <p:spPr>
          <a:xfrm>
            <a:off x="685800" y="1600200"/>
            <a:ext cx="6019800" cy="4267200"/>
          </a:xfrm>
        </p:spPr>
        <p:txBody>
          <a:bodyPr/>
          <a:lstStyle/>
          <a:p>
            <a:pPr marL="533400" indent="-533400" eaLnBrk="1" hangingPunct="1">
              <a:lnSpc>
                <a:spcPct val="90000"/>
              </a:lnSpc>
              <a:spcAft>
                <a:spcPts val="600"/>
              </a:spcAft>
            </a:pPr>
            <a:r>
              <a:rPr lang="en-US" dirty="0"/>
              <a:t>Advantages?</a:t>
            </a:r>
          </a:p>
          <a:p>
            <a:pPr marL="914400" lvl="1" indent="-457200" eaLnBrk="1" hangingPunct="1">
              <a:lnSpc>
                <a:spcPct val="90000"/>
              </a:lnSpc>
              <a:spcAft>
                <a:spcPts val="600"/>
              </a:spcAft>
            </a:pPr>
            <a:r>
              <a:rPr lang="en-US" dirty="0"/>
              <a:t>Complete view of connections and applications data</a:t>
            </a:r>
          </a:p>
          <a:p>
            <a:pPr marL="914400" lvl="1" indent="-457200" eaLnBrk="1" hangingPunct="1">
              <a:lnSpc>
                <a:spcPct val="90000"/>
              </a:lnSpc>
              <a:spcAft>
                <a:spcPts val="600"/>
              </a:spcAft>
            </a:pPr>
            <a:r>
              <a:rPr lang="en-US" dirty="0"/>
              <a:t>Filter bad data at application layer (viruses, Word macros)</a:t>
            </a:r>
          </a:p>
          <a:p>
            <a:pPr marL="533400" indent="-533400" eaLnBrk="1" hangingPunct="1">
              <a:lnSpc>
                <a:spcPct val="90000"/>
              </a:lnSpc>
              <a:spcAft>
                <a:spcPts val="600"/>
              </a:spcAft>
            </a:pPr>
            <a:r>
              <a:rPr lang="en-US" dirty="0"/>
              <a:t>Disadvantages?</a:t>
            </a:r>
          </a:p>
          <a:p>
            <a:pPr marL="914400" lvl="1" indent="-457200" eaLnBrk="1" hangingPunct="1">
              <a:lnSpc>
                <a:spcPct val="90000"/>
              </a:lnSpc>
              <a:spcAft>
                <a:spcPts val="600"/>
              </a:spcAft>
            </a:pPr>
            <a:r>
              <a:rPr lang="en-US" dirty="0"/>
              <a:t>Speed</a:t>
            </a:r>
          </a:p>
        </p:txBody>
      </p:sp>
      <p:sp>
        <p:nvSpPr>
          <p:cNvPr id="138245" name="Rectangle 4"/>
          <p:cNvSpPr>
            <a:spLocks noChangeArrowheads="1"/>
          </p:cNvSpPr>
          <p:nvPr/>
        </p:nvSpPr>
        <p:spPr bwMode="auto">
          <a:xfrm>
            <a:off x="7080250" y="1765300"/>
            <a:ext cx="1892300" cy="3530600"/>
          </a:xfrm>
          <a:prstGeom prst="rect">
            <a:avLst/>
          </a:prstGeom>
          <a:solidFill>
            <a:schemeClr val="accent2"/>
          </a:solidFill>
          <a:ln w="38100">
            <a:solidFill>
              <a:schemeClr val="accent2"/>
            </a:solidFill>
            <a:miter lim="800000"/>
            <a:headEnd/>
            <a:tailEnd/>
          </a:ln>
        </p:spPr>
        <p:txBody>
          <a:bodyPr wrap="none" anchor="ctr">
            <a:prstTxWarp prst="textNoShape">
              <a:avLst/>
            </a:prstTxWarp>
          </a:bodyPr>
          <a:lstStyle/>
          <a:p>
            <a:endParaRPr lang="en-US"/>
          </a:p>
        </p:txBody>
      </p:sp>
      <p:grpSp>
        <p:nvGrpSpPr>
          <p:cNvPr id="138246" name="Group 5"/>
          <p:cNvGrpSpPr>
            <a:grpSpLocks/>
          </p:cNvGrpSpPr>
          <p:nvPr/>
        </p:nvGrpSpPr>
        <p:grpSpPr bwMode="auto">
          <a:xfrm>
            <a:off x="7010400" y="1879600"/>
            <a:ext cx="1898650" cy="3530600"/>
            <a:chOff x="3076" y="888"/>
            <a:chExt cx="1196" cy="2224"/>
          </a:xfrm>
        </p:grpSpPr>
        <p:sp>
          <p:nvSpPr>
            <p:cNvPr id="138247" name="Rectangle 6"/>
            <p:cNvSpPr>
              <a:spLocks noChangeArrowheads="1"/>
            </p:cNvSpPr>
            <p:nvPr/>
          </p:nvSpPr>
          <p:spPr bwMode="auto">
            <a:xfrm>
              <a:off x="3080" y="888"/>
              <a:ext cx="1192" cy="2224"/>
            </a:xfrm>
            <a:prstGeom prst="rect">
              <a:avLst/>
            </a:prstGeom>
            <a:solidFill>
              <a:schemeClr val="bg1"/>
            </a:solidFill>
            <a:ln w="38100">
              <a:solidFill>
                <a:schemeClr val="accent2"/>
              </a:solidFill>
              <a:miter lim="800000"/>
              <a:headEnd/>
              <a:tailEnd/>
            </a:ln>
          </p:spPr>
          <p:txBody>
            <a:bodyPr wrap="none" anchor="ctr">
              <a:prstTxWarp prst="textNoShape">
                <a:avLst/>
              </a:prstTxWarp>
            </a:bodyPr>
            <a:lstStyle/>
            <a:p>
              <a:endParaRPr lang="en-US"/>
            </a:p>
          </p:txBody>
        </p:sp>
        <p:sp>
          <p:nvSpPr>
            <p:cNvPr id="138248" name="Text Box 7"/>
            <p:cNvSpPr txBox="1">
              <a:spLocks noChangeArrowheads="1"/>
            </p:cNvSpPr>
            <p:nvPr/>
          </p:nvSpPr>
          <p:spPr bwMode="auto">
            <a:xfrm>
              <a:off x="3122" y="949"/>
              <a:ext cx="1129" cy="2128"/>
            </a:xfrm>
            <a:prstGeom prst="rect">
              <a:avLst/>
            </a:prstGeom>
            <a:noFill/>
            <a:ln w="9525">
              <a:noFill/>
              <a:miter lim="800000"/>
              <a:headEnd/>
              <a:tailEnd/>
            </a:ln>
          </p:spPr>
          <p:txBody>
            <a:bodyPr wrap="none">
              <a:prstTxWarp prst="textNoShape">
                <a:avLst/>
              </a:prstTxWarp>
              <a:spAutoFit/>
            </a:bodyPr>
            <a:lstStyle/>
            <a:p>
              <a:pPr algn="ctr" eaLnBrk="0" hangingPunct="0"/>
              <a:r>
                <a:rPr lang="en-US" b="1">
                  <a:solidFill>
                    <a:srgbClr val="FF0000"/>
                  </a:solidFill>
                  <a:latin typeface="Arial" charset="0"/>
                </a:rPr>
                <a:t>application</a:t>
              </a:r>
              <a:endParaRPr lang="en-US">
                <a:latin typeface="Arial" charset="0"/>
              </a:endParaRPr>
            </a:p>
            <a:p>
              <a:pPr algn="ctr" eaLnBrk="0" hangingPunct="0"/>
              <a:endParaRPr lang="en-US">
                <a:latin typeface="Arial" charset="0"/>
              </a:endParaRPr>
            </a:p>
            <a:p>
              <a:pPr algn="ctr" eaLnBrk="0" hangingPunct="0"/>
              <a:r>
                <a:rPr lang="en-US" b="1">
                  <a:solidFill>
                    <a:schemeClr val="accent2"/>
                  </a:solidFill>
                  <a:latin typeface="Arial" charset="0"/>
                </a:rPr>
                <a:t>transport</a:t>
              </a:r>
              <a:endParaRPr lang="en-US">
                <a:latin typeface="Arial" charset="0"/>
              </a:endParaRPr>
            </a:p>
            <a:p>
              <a:pPr algn="ctr" eaLnBrk="0" hangingPunct="0"/>
              <a:endParaRPr lang="en-US">
                <a:latin typeface="Arial" charset="0"/>
              </a:endParaRPr>
            </a:p>
            <a:p>
              <a:pPr algn="ctr" eaLnBrk="0" hangingPunct="0"/>
              <a:r>
                <a:rPr lang="en-US" b="1">
                  <a:solidFill>
                    <a:schemeClr val="accent2"/>
                  </a:solidFill>
                  <a:latin typeface="Arial" charset="0"/>
                </a:rPr>
                <a:t>network</a:t>
              </a:r>
              <a:endParaRPr lang="en-US" b="1">
                <a:solidFill>
                  <a:srgbClr val="FF0000"/>
                </a:solidFill>
                <a:latin typeface="Arial" charset="0"/>
              </a:endParaRPr>
            </a:p>
            <a:p>
              <a:pPr algn="ctr" eaLnBrk="0" hangingPunct="0"/>
              <a:endParaRPr lang="en-US">
                <a:latin typeface="Arial" charset="0"/>
              </a:endParaRPr>
            </a:p>
            <a:p>
              <a:pPr algn="ctr" eaLnBrk="0" hangingPunct="0"/>
              <a:r>
                <a:rPr lang="en-US">
                  <a:latin typeface="Arial" charset="0"/>
                </a:rPr>
                <a:t>link</a:t>
              </a:r>
              <a:endParaRPr lang="en-US">
                <a:solidFill>
                  <a:srgbClr val="FF0000"/>
                </a:solidFill>
                <a:latin typeface="Arial" charset="0"/>
              </a:endParaRPr>
            </a:p>
            <a:p>
              <a:pPr algn="ctr" eaLnBrk="0" hangingPunct="0"/>
              <a:endParaRPr lang="en-US">
                <a:latin typeface="Arial" charset="0"/>
              </a:endParaRPr>
            </a:p>
            <a:p>
              <a:pPr algn="ctr" eaLnBrk="0" hangingPunct="0"/>
              <a:r>
                <a:rPr lang="en-US">
                  <a:latin typeface="Arial" charset="0"/>
                </a:rPr>
                <a:t>physical</a:t>
              </a:r>
            </a:p>
          </p:txBody>
        </p:sp>
        <p:sp>
          <p:nvSpPr>
            <p:cNvPr id="138249" name="Line 8"/>
            <p:cNvSpPr>
              <a:spLocks noChangeShapeType="1"/>
            </p:cNvSpPr>
            <p:nvPr/>
          </p:nvSpPr>
          <p:spPr bwMode="auto">
            <a:xfrm>
              <a:off x="3076" y="132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8250" name="Line 9"/>
            <p:cNvSpPr>
              <a:spLocks noChangeShapeType="1"/>
            </p:cNvSpPr>
            <p:nvPr/>
          </p:nvSpPr>
          <p:spPr bwMode="auto">
            <a:xfrm>
              <a:off x="3076" y="1768"/>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8251" name="Line 10"/>
            <p:cNvSpPr>
              <a:spLocks noChangeShapeType="1"/>
            </p:cNvSpPr>
            <p:nvPr/>
          </p:nvSpPr>
          <p:spPr bwMode="auto">
            <a:xfrm>
              <a:off x="3076" y="2216"/>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sp>
          <p:nvSpPr>
            <p:cNvPr id="138252" name="Line 11"/>
            <p:cNvSpPr>
              <a:spLocks noChangeShapeType="1"/>
            </p:cNvSpPr>
            <p:nvPr/>
          </p:nvSpPr>
          <p:spPr bwMode="auto">
            <a:xfrm>
              <a:off x="3076" y="2664"/>
              <a:ext cx="1188" cy="0"/>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Effect transition="in" filter="wipe(left)">
                                      <p:cBhvr>
                                        <p:cTn id="7" dur="500"/>
                                        <p:tgtEl>
                                          <p:spTgt spid="2252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283">
                                            <p:txEl>
                                              <p:pRg st="1" end="1"/>
                                            </p:txEl>
                                          </p:spTgt>
                                        </p:tgtEl>
                                        <p:attrNameLst>
                                          <p:attrName>style.visibility</p:attrName>
                                        </p:attrNameLst>
                                      </p:cBhvr>
                                      <p:to>
                                        <p:strVal val="visible"/>
                                      </p:to>
                                    </p:set>
                                    <p:animEffect transition="in" filter="wipe(left)">
                                      <p:cBhvr>
                                        <p:cTn id="12" dur="500"/>
                                        <p:tgtEl>
                                          <p:spTgt spid="2252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283">
                                            <p:txEl>
                                              <p:pRg st="2" end="2"/>
                                            </p:txEl>
                                          </p:spTgt>
                                        </p:tgtEl>
                                        <p:attrNameLst>
                                          <p:attrName>style.visibility</p:attrName>
                                        </p:attrNameLst>
                                      </p:cBhvr>
                                      <p:to>
                                        <p:strVal val="visible"/>
                                      </p:to>
                                    </p:set>
                                    <p:animEffect transition="in" filter="wipe(left)">
                                      <p:cBhvr>
                                        <p:cTn id="17" dur="500"/>
                                        <p:tgtEl>
                                          <p:spTgt spid="2252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5283">
                                            <p:txEl>
                                              <p:pRg st="3" end="3"/>
                                            </p:txEl>
                                          </p:spTgt>
                                        </p:tgtEl>
                                        <p:attrNameLst>
                                          <p:attrName>style.visibility</p:attrName>
                                        </p:attrNameLst>
                                      </p:cBhvr>
                                      <p:to>
                                        <p:strVal val="visible"/>
                                      </p:to>
                                    </p:set>
                                    <p:animEffect transition="in" filter="wipe(left)">
                                      <p:cBhvr>
                                        <p:cTn id="22" dur="500"/>
                                        <p:tgtEl>
                                          <p:spTgt spid="2252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5283">
                                            <p:txEl>
                                              <p:pRg st="4" end="4"/>
                                            </p:txEl>
                                          </p:spTgt>
                                        </p:tgtEl>
                                        <p:attrNameLst>
                                          <p:attrName>style.visibility</p:attrName>
                                        </p:attrNameLst>
                                      </p:cBhvr>
                                      <p:to>
                                        <p:strVal val="visible"/>
                                      </p:to>
                                    </p:set>
                                    <p:animEffect transition="in" filter="wipe(left)">
                                      <p:cBhvr>
                                        <p:cTn id="27" dur="500"/>
                                        <p:tgtEl>
                                          <p:spTgt spid="2252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bldLvl="2"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9F08363F-4B43-FC46-9917-850A7FC951AB}" type="slidenum">
              <a:rPr lang="en-US" smtClean="0">
                <a:latin typeface="Times New Roman" charset="0"/>
              </a:rPr>
              <a:pPr/>
              <a:t>65</a:t>
            </a:fld>
            <a:endParaRPr lang="en-US" smtClean="0">
              <a:latin typeface="Times New Roman" charset="0"/>
            </a:endParaRPr>
          </a:p>
        </p:txBody>
      </p:sp>
      <p:sp>
        <p:nvSpPr>
          <p:cNvPr id="139267" name="Rectangle 2"/>
          <p:cNvSpPr>
            <a:spLocks noGrp="1" noChangeArrowheads="1"/>
          </p:cNvSpPr>
          <p:nvPr>
            <p:ph type="title"/>
          </p:nvPr>
        </p:nvSpPr>
        <p:spPr/>
        <p:txBody>
          <a:bodyPr/>
          <a:lstStyle/>
          <a:p>
            <a:pPr eaLnBrk="1" hangingPunct="1"/>
            <a:r>
              <a:rPr lang="en-US"/>
              <a:t>Application Proxy</a:t>
            </a:r>
          </a:p>
        </p:txBody>
      </p:sp>
      <p:sp>
        <p:nvSpPr>
          <p:cNvPr id="139268" name="Rectangle 3"/>
          <p:cNvSpPr>
            <a:spLocks noGrp="1" noChangeArrowheads="1"/>
          </p:cNvSpPr>
          <p:nvPr>
            <p:ph type="body" idx="1"/>
          </p:nvPr>
        </p:nvSpPr>
        <p:spPr/>
        <p:txBody>
          <a:bodyPr/>
          <a:lstStyle/>
          <a:p>
            <a:pPr eaLnBrk="1" hangingPunct="1">
              <a:spcAft>
                <a:spcPts val="600"/>
              </a:spcAft>
            </a:pPr>
            <a:r>
              <a:rPr lang="en-US" sz="2800" dirty="0"/>
              <a:t>Creates a new packet before sending it thru to internal network</a:t>
            </a:r>
          </a:p>
          <a:p>
            <a:pPr eaLnBrk="1" hangingPunct="1">
              <a:spcAft>
                <a:spcPts val="600"/>
              </a:spcAft>
            </a:pPr>
            <a:r>
              <a:rPr lang="en-US" sz="2800" dirty="0"/>
              <a:t>Attacker must talk to </a:t>
            </a:r>
            <a:r>
              <a:rPr lang="en-US" sz="2800" b="1" dirty="0">
                <a:solidFill>
                  <a:schemeClr val="accent2"/>
                </a:solidFill>
              </a:rPr>
              <a:t>proxy</a:t>
            </a:r>
            <a:r>
              <a:rPr lang="en-US" sz="2800" dirty="0"/>
              <a:t> and convince it to forward message</a:t>
            </a:r>
          </a:p>
          <a:p>
            <a:pPr eaLnBrk="1" hangingPunct="1">
              <a:spcAft>
                <a:spcPts val="600"/>
              </a:spcAft>
            </a:pPr>
            <a:r>
              <a:rPr lang="en-US" sz="2800" dirty="0"/>
              <a:t>Proxy has complete view of connection</a:t>
            </a:r>
          </a:p>
          <a:p>
            <a:pPr eaLnBrk="1" hangingPunct="1">
              <a:spcAft>
                <a:spcPts val="600"/>
              </a:spcAft>
            </a:pPr>
            <a:r>
              <a:rPr lang="en-US" sz="2800" dirty="0"/>
              <a:t>Prevents some scans </a:t>
            </a:r>
            <a:r>
              <a:rPr lang="en-US" sz="2800" dirty="0" err="1"/>
              <a:t>stateful</a:t>
            </a:r>
            <a:r>
              <a:rPr lang="en-US" sz="2800" dirty="0"/>
              <a:t> packet filter cannot </a:t>
            </a:r>
            <a:r>
              <a:rPr lang="en-US" sz="2800" dirty="0" err="1">
                <a:sym typeface="Symbol" charset="2"/>
              </a:rPr>
              <a:t></a:t>
            </a:r>
            <a:r>
              <a:rPr lang="en-US" sz="2800" dirty="0"/>
              <a:t> next slides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7CBEA1C8-4023-0E40-B8AF-B7D6542907C5}" type="slidenum">
              <a:rPr lang="en-US" smtClean="0">
                <a:latin typeface="Times New Roman" charset="0"/>
              </a:rPr>
              <a:pPr/>
              <a:t>66</a:t>
            </a:fld>
            <a:endParaRPr lang="en-US" smtClean="0">
              <a:latin typeface="Times New Roman" charset="0"/>
            </a:endParaRPr>
          </a:p>
        </p:txBody>
      </p:sp>
      <p:sp>
        <p:nvSpPr>
          <p:cNvPr id="140291" name="Rectangle 2"/>
          <p:cNvSpPr>
            <a:spLocks noGrp="1" noChangeArrowheads="1"/>
          </p:cNvSpPr>
          <p:nvPr>
            <p:ph type="title"/>
          </p:nvPr>
        </p:nvSpPr>
        <p:spPr/>
        <p:txBody>
          <a:bodyPr/>
          <a:lstStyle/>
          <a:p>
            <a:pPr eaLnBrk="1" hangingPunct="1"/>
            <a:r>
              <a:rPr lang="en-US"/>
              <a:t>Firewalk</a:t>
            </a:r>
          </a:p>
        </p:txBody>
      </p:sp>
      <p:sp>
        <p:nvSpPr>
          <p:cNvPr id="140292" name="Rectangle 3"/>
          <p:cNvSpPr>
            <a:spLocks noGrp="1" noChangeArrowheads="1"/>
          </p:cNvSpPr>
          <p:nvPr>
            <p:ph type="body" idx="1"/>
          </p:nvPr>
        </p:nvSpPr>
        <p:spPr/>
        <p:txBody>
          <a:bodyPr/>
          <a:lstStyle/>
          <a:p>
            <a:pPr eaLnBrk="1" hangingPunct="1">
              <a:lnSpc>
                <a:spcPct val="90000"/>
              </a:lnSpc>
              <a:spcAft>
                <a:spcPts val="600"/>
              </a:spcAft>
            </a:pPr>
            <a:r>
              <a:rPr lang="en-US" sz="2800" dirty="0">
                <a:solidFill>
                  <a:srgbClr val="000000"/>
                </a:solidFill>
              </a:rPr>
              <a:t>Tool to scan for open ports thru firewall</a:t>
            </a:r>
          </a:p>
          <a:p>
            <a:pPr eaLnBrk="1" hangingPunct="1">
              <a:lnSpc>
                <a:spcPct val="90000"/>
              </a:lnSpc>
              <a:spcAft>
                <a:spcPts val="600"/>
              </a:spcAft>
            </a:pPr>
            <a:r>
              <a:rPr lang="en-US" sz="2800" dirty="0">
                <a:solidFill>
                  <a:srgbClr val="000000"/>
                </a:solidFill>
              </a:rPr>
              <a:t>Attacker knows IP address of firewall and IP address of one system inside firewall</a:t>
            </a:r>
          </a:p>
          <a:p>
            <a:pPr lvl="1" eaLnBrk="1" hangingPunct="1">
              <a:lnSpc>
                <a:spcPct val="90000"/>
              </a:lnSpc>
              <a:spcAft>
                <a:spcPts val="600"/>
              </a:spcAft>
            </a:pPr>
            <a:r>
              <a:rPr lang="en-US" sz="2400" dirty="0">
                <a:solidFill>
                  <a:srgbClr val="000000"/>
                </a:solidFill>
              </a:rPr>
              <a:t>Set TTL to 1 more than number of hops to firewall, and set destination port to N</a:t>
            </a:r>
          </a:p>
          <a:p>
            <a:pPr eaLnBrk="1" hangingPunct="1">
              <a:lnSpc>
                <a:spcPct val="90000"/>
              </a:lnSpc>
              <a:spcAft>
                <a:spcPts val="600"/>
              </a:spcAft>
            </a:pPr>
            <a:r>
              <a:rPr lang="en-US" sz="2800" dirty="0">
                <a:solidFill>
                  <a:srgbClr val="000000"/>
                </a:solidFill>
              </a:rPr>
              <a:t>If firewall allows data on port N thru firewall, get </a:t>
            </a:r>
            <a:r>
              <a:rPr lang="en-US" sz="2800" b="1" i="1" dirty="0">
                <a:solidFill>
                  <a:srgbClr val="000000"/>
                </a:solidFill>
              </a:rPr>
              <a:t>time exceeded</a:t>
            </a:r>
            <a:r>
              <a:rPr lang="en-US" sz="2800" dirty="0">
                <a:solidFill>
                  <a:srgbClr val="000000"/>
                </a:solidFill>
              </a:rPr>
              <a:t> error message </a:t>
            </a:r>
          </a:p>
          <a:p>
            <a:pPr lvl="1" eaLnBrk="1" hangingPunct="1">
              <a:lnSpc>
                <a:spcPct val="90000"/>
              </a:lnSpc>
              <a:spcAft>
                <a:spcPts val="600"/>
              </a:spcAft>
            </a:pPr>
            <a:r>
              <a:rPr lang="en-US" sz="2400" dirty="0">
                <a:solidFill>
                  <a:srgbClr val="000000"/>
                </a:solidFill>
              </a:rPr>
              <a:t>Otherwise, no response</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3EFB75C8-BF48-AC47-9CA1-15F5ACEC2F23}" type="slidenum">
              <a:rPr lang="en-US" smtClean="0">
                <a:latin typeface="Times New Roman" charset="0"/>
              </a:rPr>
              <a:pPr/>
              <a:t>67</a:t>
            </a:fld>
            <a:endParaRPr lang="en-US" smtClean="0">
              <a:latin typeface="Times New Roman" charset="0"/>
            </a:endParaRPr>
          </a:p>
        </p:txBody>
      </p:sp>
      <p:pic>
        <p:nvPicPr>
          <p:cNvPr id="141315" name="Picture 71" descr="Laptop computer L 1.tif                                        00118CF0Macintosh HD                   BC93A1CC:"/>
          <p:cNvPicPr>
            <a:picLocks noChangeAspect="1" noChangeArrowheads="1"/>
          </p:cNvPicPr>
          <p:nvPr/>
        </p:nvPicPr>
        <p:blipFill>
          <a:blip r:embed="rId3"/>
          <a:srcRect/>
          <a:stretch>
            <a:fillRect/>
          </a:stretch>
        </p:blipFill>
        <p:spPr bwMode="auto">
          <a:xfrm>
            <a:off x="0" y="2489200"/>
            <a:ext cx="1066800" cy="711200"/>
          </a:xfrm>
          <a:prstGeom prst="rect">
            <a:avLst/>
          </a:prstGeom>
          <a:noFill/>
          <a:ln w="9525">
            <a:noFill/>
            <a:miter lim="800000"/>
            <a:headEnd/>
            <a:tailEnd/>
          </a:ln>
        </p:spPr>
      </p:pic>
      <p:sp>
        <p:nvSpPr>
          <p:cNvPr id="141316" name="Rectangle 2"/>
          <p:cNvSpPr>
            <a:spLocks noGrp="1" noChangeArrowheads="1"/>
          </p:cNvSpPr>
          <p:nvPr>
            <p:ph type="title"/>
          </p:nvPr>
        </p:nvSpPr>
        <p:spPr>
          <a:xfrm>
            <a:off x="685800" y="381000"/>
            <a:ext cx="7772400" cy="838200"/>
          </a:xfrm>
        </p:spPr>
        <p:txBody>
          <a:bodyPr/>
          <a:lstStyle/>
          <a:p>
            <a:pPr eaLnBrk="1" hangingPunct="1"/>
            <a:r>
              <a:rPr lang="en-US"/>
              <a:t>Firewalk and Proxy Firewall</a:t>
            </a:r>
          </a:p>
        </p:txBody>
      </p:sp>
      <p:sp>
        <p:nvSpPr>
          <p:cNvPr id="238645" name="Rectangle 53"/>
          <p:cNvSpPr>
            <a:spLocks noGrp="1" noChangeArrowheads="1"/>
          </p:cNvSpPr>
          <p:nvPr>
            <p:ph type="body" idx="1"/>
          </p:nvPr>
        </p:nvSpPr>
        <p:spPr>
          <a:xfrm>
            <a:off x="685800" y="4953000"/>
            <a:ext cx="7848600" cy="1066800"/>
          </a:xfrm>
          <a:noFill/>
        </p:spPr>
        <p:txBody>
          <a:bodyPr/>
          <a:lstStyle/>
          <a:p>
            <a:pPr eaLnBrk="1" hangingPunct="1">
              <a:lnSpc>
                <a:spcPct val="90000"/>
              </a:lnSpc>
              <a:spcAft>
                <a:spcPts val="600"/>
              </a:spcAft>
            </a:pPr>
            <a:r>
              <a:rPr lang="en-US" sz="2400" dirty="0">
                <a:solidFill>
                  <a:srgbClr val="000000"/>
                </a:solidFill>
              </a:rPr>
              <a:t>This will</a:t>
            </a:r>
            <a:r>
              <a:rPr lang="en-US" sz="2400" dirty="0">
                <a:solidFill>
                  <a:schemeClr val="accent2"/>
                </a:solidFill>
              </a:rPr>
              <a:t> </a:t>
            </a:r>
            <a:r>
              <a:rPr lang="en-US" sz="2400" b="1" dirty="0">
                <a:solidFill>
                  <a:schemeClr val="accent2"/>
                </a:solidFill>
              </a:rPr>
              <a:t>not</a:t>
            </a:r>
            <a:r>
              <a:rPr lang="en-US" sz="2400" dirty="0">
                <a:solidFill>
                  <a:srgbClr val="000000"/>
                </a:solidFill>
              </a:rPr>
              <a:t> work thru an application proxy (why?)</a:t>
            </a:r>
          </a:p>
          <a:p>
            <a:pPr eaLnBrk="1" hangingPunct="1">
              <a:lnSpc>
                <a:spcPct val="90000"/>
              </a:lnSpc>
              <a:spcAft>
                <a:spcPts val="600"/>
              </a:spcAft>
            </a:pPr>
            <a:r>
              <a:rPr lang="en-US" sz="2400" dirty="0">
                <a:solidFill>
                  <a:srgbClr val="000000"/>
                </a:solidFill>
              </a:rPr>
              <a:t>The proxy creates a new packet, destroys old TTL</a:t>
            </a:r>
          </a:p>
        </p:txBody>
      </p:sp>
      <p:grpSp>
        <p:nvGrpSpPr>
          <p:cNvPr id="141318" name="Group 143"/>
          <p:cNvGrpSpPr>
            <a:grpSpLocks/>
          </p:cNvGrpSpPr>
          <p:nvPr/>
        </p:nvGrpSpPr>
        <p:grpSpPr bwMode="auto">
          <a:xfrm>
            <a:off x="152400" y="1524000"/>
            <a:ext cx="8458200" cy="3048000"/>
            <a:chOff x="96" y="960"/>
            <a:chExt cx="5328" cy="1920"/>
          </a:xfrm>
        </p:grpSpPr>
        <p:pic>
          <p:nvPicPr>
            <p:cNvPr id="141319" name="Picture 72" descr="Firewall 12.tiff                                               00118CF0Macintosh HD                   BC93A1CC:"/>
            <p:cNvPicPr>
              <a:picLocks noChangeAspect="1" noChangeArrowheads="1"/>
            </p:cNvPicPr>
            <p:nvPr/>
          </p:nvPicPr>
          <p:blipFill>
            <a:blip r:embed="rId4"/>
            <a:srcRect/>
            <a:stretch>
              <a:fillRect/>
            </a:stretch>
          </p:blipFill>
          <p:spPr bwMode="auto">
            <a:xfrm>
              <a:off x="3312" y="1392"/>
              <a:ext cx="483" cy="544"/>
            </a:xfrm>
            <a:prstGeom prst="rect">
              <a:avLst/>
            </a:prstGeom>
            <a:noFill/>
            <a:ln w="9525">
              <a:noFill/>
              <a:miter lim="800000"/>
              <a:headEnd/>
              <a:tailEnd/>
            </a:ln>
          </p:spPr>
        </p:pic>
        <p:sp>
          <p:nvSpPr>
            <p:cNvPr id="141320" name="Line 35"/>
            <p:cNvSpPr>
              <a:spLocks noChangeShapeType="1"/>
            </p:cNvSpPr>
            <p:nvPr/>
          </p:nvSpPr>
          <p:spPr bwMode="auto">
            <a:xfrm flipV="1">
              <a:off x="576" y="1248"/>
              <a:ext cx="576" cy="52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41321" name="Line 36"/>
            <p:cNvSpPr>
              <a:spLocks noChangeShapeType="1"/>
            </p:cNvSpPr>
            <p:nvPr/>
          </p:nvSpPr>
          <p:spPr bwMode="auto">
            <a:xfrm>
              <a:off x="1536" y="1200"/>
              <a:ext cx="528" cy="432"/>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41322" name="Line 37"/>
            <p:cNvSpPr>
              <a:spLocks noChangeShapeType="1"/>
            </p:cNvSpPr>
            <p:nvPr/>
          </p:nvSpPr>
          <p:spPr bwMode="auto">
            <a:xfrm>
              <a:off x="2496" y="1680"/>
              <a:ext cx="816"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41323" name="Line 39"/>
            <p:cNvSpPr>
              <a:spLocks noChangeShapeType="1"/>
            </p:cNvSpPr>
            <p:nvPr/>
          </p:nvSpPr>
          <p:spPr bwMode="auto">
            <a:xfrm>
              <a:off x="3744" y="1680"/>
              <a:ext cx="816"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41324" name="Line 40"/>
            <p:cNvSpPr>
              <a:spLocks noChangeShapeType="1"/>
            </p:cNvSpPr>
            <p:nvPr/>
          </p:nvSpPr>
          <p:spPr bwMode="auto">
            <a:xfrm>
              <a:off x="624" y="2112"/>
              <a:ext cx="2784"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1325" name="Line 41"/>
            <p:cNvSpPr>
              <a:spLocks noChangeShapeType="1"/>
            </p:cNvSpPr>
            <p:nvPr/>
          </p:nvSpPr>
          <p:spPr bwMode="auto">
            <a:xfrm>
              <a:off x="624" y="2352"/>
              <a:ext cx="2784"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1326" name="Line 42"/>
            <p:cNvSpPr>
              <a:spLocks noChangeShapeType="1"/>
            </p:cNvSpPr>
            <p:nvPr/>
          </p:nvSpPr>
          <p:spPr bwMode="auto">
            <a:xfrm>
              <a:off x="624" y="2592"/>
              <a:ext cx="4224"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1327" name="Line 43"/>
            <p:cNvSpPr>
              <a:spLocks noChangeShapeType="1"/>
            </p:cNvSpPr>
            <p:nvPr/>
          </p:nvSpPr>
          <p:spPr bwMode="auto">
            <a:xfrm flipH="1">
              <a:off x="624" y="2832"/>
              <a:ext cx="4176"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1328" name="Rectangle 44"/>
            <p:cNvSpPr>
              <a:spLocks noChangeArrowheads="1"/>
            </p:cNvSpPr>
            <p:nvPr/>
          </p:nvSpPr>
          <p:spPr bwMode="auto">
            <a:xfrm>
              <a:off x="816" y="2352"/>
              <a:ext cx="1930" cy="281"/>
            </a:xfrm>
            <a:prstGeom prst="rect">
              <a:avLst/>
            </a:prstGeom>
            <a:noFill/>
            <a:ln w="9525">
              <a:noFill/>
              <a:miter lim="800000"/>
              <a:headEnd/>
              <a:tailEnd/>
            </a:ln>
          </p:spPr>
          <p:txBody>
            <a:bodyPr wrap="none">
              <a:prstTxWarp prst="textNoShape">
                <a:avLst/>
              </a:prstTxWarp>
              <a:spAutoFit/>
            </a:bodyPr>
            <a:lstStyle/>
            <a:p>
              <a:r>
                <a:rPr lang="en-US" sz="2000"/>
                <a:t>Dest port 12345, TTL=4</a:t>
              </a:r>
            </a:p>
          </p:txBody>
        </p:sp>
        <p:sp>
          <p:nvSpPr>
            <p:cNvPr id="141329" name="Rectangle 45"/>
            <p:cNvSpPr>
              <a:spLocks noChangeArrowheads="1"/>
            </p:cNvSpPr>
            <p:nvPr/>
          </p:nvSpPr>
          <p:spPr bwMode="auto">
            <a:xfrm>
              <a:off x="816" y="2112"/>
              <a:ext cx="1930" cy="281"/>
            </a:xfrm>
            <a:prstGeom prst="rect">
              <a:avLst/>
            </a:prstGeom>
            <a:noFill/>
            <a:ln w="9525">
              <a:noFill/>
              <a:miter lim="800000"/>
              <a:headEnd/>
              <a:tailEnd/>
            </a:ln>
          </p:spPr>
          <p:txBody>
            <a:bodyPr wrap="none">
              <a:prstTxWarp prst="textNoShape">
                <a:avLst/>
              </a:prstTxWarp>
              <a:spAutoFit/>
            </a:bodyPr>
            <a:lstStyle/>
            <a:p>
              <a:r>
                <a:rPr lang="en-US" sz="2000"/>
                <a:t>Dest port 12344, TTL=4</a:t>
              </a:r>
            </a:p>
          </p:txBody>
        </p:sp>
        <p:sp>
          <p:nvSpPr>
            <p:cNvPr id="141330" name="Rectangle 46"/>
            <p:cNvSpPr>
              <a:spLocks noChangeArrowheads="1"/>
            </p:cNvSpPr>
            <p:nvPr/>
          </p:nvSpPr>
          <p:spPr bwMode="auto">
            <a:xfrm>
              <a:off x="816" y="1872"/>
              <a:ext cx="1930" cy="281"/>
            </a:xfrm>
            <a:prstGeom prst="rect">
              <a:avLst/>
            </a:prstGeom>
            <a:noFill/>
            <a:ln w="9525">
              <a:noFill/>
              <a:miter lim="800000"/>
              <a:headEnd/>
              <a:tailEnd/>
            </a:ln>
          </p:spPr>
          <p:txBody>
            <a:bodyPr wrap="none">
              <a:prstTxWarp prst="textNoShape">
                <a:avLst/>
              </a:prstTxWarp>
              <a:spAutoFit/>
            </a:bodyPr>
            <a:lstStyle/>
            <a:p>
              <a:r>
                <a:rPr lang="en-US" sz="2000"/>
                <a:t>Dest port 12343, TTL=4</a:t>
              </a:r>
            </a:p>
          </p:txBody>
        </p:sp>
        <p:sp>
          <p:nvSpPr>
            <p:cNvPr id="141331" name="Rectangle 47"/>
            <p:cNvSpPr>
              <a:spLocks noChangeArrowheads="1"/>
            </p:cNvSpPr>
            <p:nvPr/>
          </p:nvSpPr>
          <p:spPr bwMode="auto">
            <a:xfrm>
              <a:off x="816" y="2599"/>
              <a:ext cx="1245" cy="281"/>
            </a:xfrm>
            <a:prstGeom prst="rect">
              <a:avLst/>
            </a:prstGeom>
            <a:noFill/>
            <a:ln w="9525">
              <a:noFill/>
              <a:miter lim="800000"/>
              <a:headEnd/>
              <a:tailEnd/>
            </a:ln>
          </p:spPr>
          <p:txBody>
            <a:bodyPr wrap="none">
              <a:prstTxWarp prst="textNoShape">
                <a:avLst/>
              </a:prstTxWarp>
              <a:spAutoFit/>
            </a:bodyPr>
            <a:lstStyle/>
            <a:p>
              <a:r>
                <a:rPr lang="en-US" sz="2000"/>
                <a:t>Time exceeded</a:t>
              </a:r>
            </a:p>
          </p:txBody>
        </p:sp>
        <p:pic>
          <p:nvPicPr>
            <p:cNvPr id="141332" name="Picture 48"/>
            <p:cNvPicPr>
              <a:picLocks noChangeAspect="1" noChangeArrowheads="1"/>
            </p:cNvPicPr>
            <p:nvPr/>
          </p:nvPicPr>
          <mc:AlternateContent xmlns:mc="http://schemas.openxmlformats.org/markup-compatibility/2006">
            <mc:Choice xmlns="" xmlns:mv="urn:schemas-microsoft-com:mac:vml" xmlns:ma="http://schemas.microsoft.com/office/mac/drawingml/2008/main" Requires="ma">
              <p:blipFill>
                <a:blip r:embed="rId5"/>
                <a:srcRect/>
                <a:stretch>
                  <a:fillRect/>
                </a:stretch>
              </p:blipFill>
            </mc:Choice>
            <mc:Fallback>
              <p:blipFill>
                <a:blip r:embed="rId6"/>
                <a:srcRect/>
                <a:stretch>
                  <a:fillRect/>
                </a:stretch>
              </p:blipFill>
            </mc:Fallback>
          </mc:AlternateContent>
          <p:spPr bwMode="auto">
            <a:xfrm>
              <a:off x="3456" y="1969"/>
              <a:ext cx="240" cy="239"/>
            </a:xfrm>
            <a:prstGeom prst="rect">
              <a:avLst/>
            </a:prstGeom>
            <a:noFill/>
            <a:ln w="9525">
              <a:noFill/>
              <a:miter lim="800000"/>
              <a:headEnd/>
              <a:tailEnd/>
            </a:ln>
          </p:spPr>
        </p:pic>
        <p:pic>
          <p:nvPicPr>
            <p:cNvPr id="141333" name="Picture 49"/>
            <p:cNvPicPr>
              <a:picLocks noChangeAspect="1" noChangeArrowheads="1"/>
            </p:cNvPicPr>
            <p:nvPr/>
          </p:nvPicPr>
          <mc:AlternateContent xmlns:mc="http://schemas.openxmlformats.org/markup-compatibility/2006">
            <mc:Choice xmlns="" xmlns:mv="urn:schemas-microsoft-com:mac:vml" xmlns:ma="http://schemas.microsoft.com/office/mac/drawingml/2008/main" Requires="ma">
              <p:blipFill>
                <a:blip r:embed="rId5"/>
                <a:srcRect/>
                <a:stretch>
                  <a:fillRect/>
                </a:stretch>
              </p:blipFill>
            </mc:Choice>
            <mc:Fallback>
              <p:blipFill>
                <a:blip r:embed="rId6"/>
                <a:srcRect/>
                <a:stretch>
                  <a:fillRect/>
                </a:stretch>
              </p:blipFill>
            </mc:Fallback>
          </mc:AlternateContent>
          <p:spPr bwMode="auto">
            <a:xfrm>
              <a:off x="3456" y="2257"/>
              <a:ext cx="240" cy="239"/>
            </a:xfrm>
            <a:prstGeom prst="rect">
              <a:avLst/>
            </a:prstGeom>
            <a:noFill/>
            <a:ln w="9525">
              <a:noFill/>
              <a:miter lim="800000"/>
              <a:headEnd/>
              <a:tailEnd/>
            </a:ln>
          </p:spPr>
        </p:pic>
        <p:sp>
          <p:nvSpPr>
            <p:cNvPr id="141334" name="Rectangle 50"/>
            <p:cNvSpPr>
              <a:spLocks noChangeArrowheads="1"/>
            </p:cNvSpPr>
            <p:nvPr/>
          </p:nvSpPr>
          <p:spPr bwMode="auto">
            <a:xfrm>
              <a:off x="96" y="1303"/>
              <a:ext cx="562" cy="281"/>
            </a:xfrm>
            <a:prstGeom prst="rect">
              <a:avLst/>
            </a:prstGeom>
            <a:noFill/>
            <a:ln w="9525">
              <a:noFill/>
              <a:miter lim="800000"/>
              <a:headEnd/>
              <a:tailEnd/>
            </a:ln>
          </p:spPr>
          <p:txBody>
            <a:bodyPr wrap="none">
              <a:prstTxWarp prst="textNoShape">
                <a:avLst/>
              </a:prstTxWarp>
              <a:spAutoFit/>
            </a:bodyPr>
            <a:lstStyle/>
            <a:p>
              <a:r>
                <a:rPr lang="en-US" sz="2000"/>
                <a:t>Trudy</a:t>
              </a:r>
            </a:p>
          </p:txBody>
        </p:sp>
        <p:sp>
          <p:nvSpPr>
            <p:cNvPr id="141335" name="Rectangle 51"/>
            <p:cNvSpPr>
              <a:spLocks noChangeArrowheads="1"/>
            </p:cNvSpPr>
            <p:nvPr/>
          </p:nvSpPr>
          <p:spPr bwMode="auto">
            <a:xfrm>
              <a:off x="3227" y="960"/>
              <a:ext cx="613" cy="414"/>
            </a:xfrm>
            <a:prstGeom prst="rect">
              <a:avLst/>
            </a:prstGeom>
            <a:noFill/>
            <a:ln w="9525">
              <a:noFill/>
              <a:miter lim="800000"/>
              <a:headEnd/>
              <a:tailEnd/>
            </a:ln>
          </p:spPr>
          <p:txBody>
            <a:bodyPr wrap="none">
              <a:prstTxWarp prst="textNoShape">
                <a:avLst/>
              </a:prstTxWarp>
              <a:spAutoFit/>
            </a:bodyPr>
            <a:lstStyle/>
            <a:p>
              <a:pPr algn="ctr">
                <a:lnSpc>
                  <a:spcPct val="80000"/>
                </a:lnSpc>
              </a:pPr>
              <a:r>
                <a:rPr lang="en-US" sz="2000"/>
                <a:t>Packet</a:t>
              </a:r>
            </a:p>
            <a:p>
              <a:pPr algn="ctr">
                <a:lnSpc>
                  <a:spcPct val="80000"/>
                </a:lnSpc>
              </a:pPr>
              <a:r>
                <a:rPr lang="en-US" sz="2000"/>
                <a:t>filter</a:t>
              </a:r>
            </a:p>
          </p:txBody>
        </p:sp>
        <p:sp>
          <p:nvSpPr>
            <p:cNvPr id="141336" name="Rectangle 52"/>
            <p:cNvSpPr>
              <a:spLocks noChangeArrowheads="1"/>
            </p:cNvSpPr>
            <p:nvPr/>
          </p:nvSpPr>
          <p:spPr bwMode="auto">
            <a:xfrm>
              <a:off x="4464" y="1248"/>
              <a:ext cx="624" cy="281"/>
            </a:xfrm>
            <a:prstGeom prst="rect">
              <a:avLst/>
            </a:prstGeom>
            <a:noFill/>
            <a:ln w="9525">
              <a:noFill/>
              <a:miter lim="800000"/>
              <a:headEnd/>
              <a:tailEnd/>
            </a:ln>
          </p:spPr>
          <p:txBody>
            <a:bodyPr wrap="none">
              <a:prstTxWarp prst="textNoShape">
                <a:avLst/>
              </a:prstTxWarp>
              <a:spAutoFit/>
            </a:bodyPr>
            <a:lstStyle/>
            <a:p>
              <a:r>
                <a:rPr lang="en-US" sz="2000"/>
                <a:t>Router</a:t>
              </a:r>
            </a:p>
          </p:txBody>
        </p:sp>
        <p:sp>
          <p:nvSpPr>
            <p:cNvPr id="141337" name="Rectangle 68"/>
            <p:cNvSpPr>
              <a:spLocks noChangeArrowheads="1"/>
            </p:cNvSpPr>
            <p:nvPr/>
          </p:nvSpPr>
          <p:spPr bwMode="auto">
            <a:xfrm>
              <a:off x="2016" y="1248"/>
              <a:ext cx="624" cy="281"/>
            </a:xfrm>
            <a:prstGeom prst="rect">
              <a:avLst/>
            </a:prstGeom>
            <a:noFill/>
            <a:ln w="9525">
              <a:noFill/>
              <a:miter lim="800000"/>
              <a:headEnd/>
              <a:tailEnd/>
            </a:ln>
          </p:spPr>
          <p:txBody>
            <a:bodyPr wrap="none">
              <a:prstTxWarp prst="textNoShape">
                <a:avLst/>
              </a:prstTxWarp>
              <a:spAutoFit/>
            </a:bodyPr>
            <a:lstStyle/>
            <a:p>
              <a:r>
                <a:rPr lang="en-US" sz="2000"/>
                <a:t>Router</a:t>
              </a:r>
            </a:p>
          </p:txBody>
        </p:sp>
        <p:sp>
          <p:nvSpPr>
            <p:cNvPr id="141338" name="Rectangle 69"/>
            <p:cNvSpPr>
              <a:spLocks noChangeArrowheads="1"/>
            </p:cNvSpPr>
            <p:nvPr/>
          </p:nvSpPr>
          <p:spPr bwMode="auto">
            <a:xfrm>
              <a:off x="1056" y="1255"/>
              <a:ext cx="624" cy="281"/>
            </a:xfrm>
            <a:prstGeom prst="rect">
              <a:avLst/>
            </a:prstGeom>
            <a:noFill/>
            <a:ln w="9525">
              <a:noFill/>
              <a:miter lim="800000"/>
              <a:headEnd/>
              <a:tailEnd/>
            </a:ln>
          </p:spPr>
          <p:txBody>
            <a:bodyPr wrap="none">
              <a:prstTxWarp prst="textNoShape">
                <a:avLst/>
              </a:prstTxWarp>
              <a:spAutoFit/>
            </a:bodyPr>
            <a:lstStyle/>
            <a:p>
              <a:r>
                <a:rPr lang="en-US" sz="2000"/>
                <a:t>Router</a:t>
              </a:r>
            </a:p>
          </p:txBody>
        </p:sp>
        <p:sp>
          <p:nvSpPr>
            <p:cNvPr id="141339" name="Line 70"/>
            <p:cNvSpPr>
              <a:spLocks noChangeShapeType="1"/>
            </p:cNvSpPr>
            <p:nvPr/>
          </p:nvSpPr>
          <p:spPr bwMode="auto">
            <a:xfrm>
              <a:off x="4992" y="1680"/>
              <a:ext cx="43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nvGrpSpPr>
            <p:cNvPr id="141340" name="Group 130"/>
            <p:cNvGrpSpPr>
              <a:grpSpLocks/>
            </p:cNvGrpSpPr>
            <p:nvPr/>
          </p:nvGrpSpPr>
          <p:grpSpPr bwMode="auto">
            <a:xfrm>
              <a:off x="1152" y="1056"/>
              <a:ext cx="432" cy="240"/>
              <a:chOff x="1152" y="1056"/>
              <a:chExt cx="432" cy="240"/>
            </a:xfrm>
          </p:grpSpPr>
          <p:sp>
            <p:nvSpPr>
              <p:cNvPr id="141353" name="Rectangle 112"/>
              <p:cNvSpPr>
                <a:spLocks noChangeArrowheads="1"/>
              </p:cNvSpPr>
              <p:nvPr/>
            </p:nvSpPr>
            <p:spPr bwMode="auto">
              <a:xfrm>
                <a:off x="1152" y="1115"/>
                <a:ext cx="426" cy="133"/>
              </a:xfrm>
              <a:prstGeom prst="rect">
                <a:avLst/>
              </a:prstGeom>
              <a:solidFill>
                <a:schemeClr val="hlink"/>
              </a:solidFill>
              <a:ln w="0">
                <a:solidFill>
                  <a:schemeClr val="hlink">
                    <a:alpha val="0"/>
                  </a:schemeClr>
                </a:solidFill>
                <a:miter lim="800000"/>
                <a:headEnd/>
                <a:tailEnd/>
              </a:ln>
            </p:spPr>
            <p:txBody>
              <a:bodyPr wrap="none" anchor="ctr">
                <a:prstTxWarp prst="textNoShape">
                  <a:avLst/>
                </a:prstTxWarp>
              </a:bodyPr>
              <a:lstStyle/>
              <a:p>
                <a:endParaRPr lang="en-US"/>
              </a:p>
            </p:txBody>
          </p:sp>
          <p:sp>
            <p:nvSpPr>
              <p:cNvPr id="141354" name="Oval 93"/>
              <p:cNvSpPr>
                <a:spLocks noChangeArrowheads="1"/>
              </p:cNvSpPr>
              <p:nvPr/>
            </p:nvSpPr>
            <p:spPr bwMode="auto">
              <a:xfrm>
                <a:off x="1152" y="1152"/>
                <a:ext cx="432" cy="144"/>
              </a:xfrm>
              <a:prstGeom prst="ellipse">
                <a:avLst/>
              </a:prstGeom>
              <a:solidFill>
                <a:schemeClr val="hlink"/>
              </a:solidFill>
              <a:ln w="0">
                <a:solidFill>
                  <a:schemeClr val="hlink"/>
                </a:solidFill>
                <a:round/>
                <a:headEnd/>
                <a:tailEnd/>
              </a:ln>
            </p:spPr>
            <p:txBody>
              <a:bodyPr wrap="none" anchor="ctr">
                <a:prstTxWarp prst="textNoShape">
                  <a:avLst/>
                </a:prstTxWarp>
              </a:bodyPr>
              <a:lstStyle/>
              <a:p>
                <a:endParaRPr lang="en-US"/>
              </a:p>
            </p:txBody>
          </p:sp>
          <p:sp>
            <p:nvSpPr>
              <p:cNvPr id="141355" name="Oval 95"/>
              <p:cNvSpPr>
                <a:spLocks noChangeArrowheads="1"/>
              </p:cNvSpPr>
              <p:nvPr/>
            </p:nvSpPr>
            <p:spPr bwMode="auto">
              <a:xfrm>
                <a:off x="1152" y="1056"/>
                <a:ext cx="432" cy="144"/>
              </a:xfrm>
              <a:prstGeom prst="ellipse">
                <a:avLst/>
              </a:prstGeom>
              <a:solidFill>
                <a:schemeClr val="hlink"/>
              </a:solidFill>
              <a:ln w="9525">
                <a:solidFill>
                  <a:schemeClr val="tx1"/>
                </a:solidFill>
                <a:round/>
                <a:headEnd/>
                <a:tailEnd/>
              </a:ln>
            </p:spPr>
            <p:txBody>
              <a:bodyPr wrap="none" anchor="ctr">
                <a:prstTxWarp prst="textNoShape">
                  <a:avLst/>
                </a:prstTxWarp>
              </a:bodyPr>
              <a:lstStyle/>
              <a:p>
                <a:endParaRPr lang="en-US"/>
              </a:p>
            </p:txBody>
          </p:sp>
          <p:sp>
            <p:nvSpPr>
              <p:cNvPr id="141356" name="Line 114"/>
              <p:cNvSpPr>
                <a:spLocks noChangeShapeType="1"/>
              </p:cNvSpPr>
              <p:nvPr/>
            </p:nvSpPr>
            <p:spPr bwMode="auto">
              <a:xfrm>
                <a:off x="1271" y="1066"/>
                <a:ext cx="192" cy="122"/>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141357" name="Line 115"/>
              <p:cNvSpPr>
                <a:spLocks noChangeShapeType="1"/>
              </p:cNvSpPr>
              <p:nvPr/>
            </p:nvSpPr>
            <p:spPr bwMode="auto">
              <a:xfrm flipH="1">
                <a:off x="1273" y="1056"/>
                <a:ext cx="167" cy="144"/>
              </a:xfrm>
              <a:prstGeom prst="line">
                <a:avLst/>
              </a:prstGeom>
              <a:noFill/>
              <a:ln w="41275">
                <a:solidFill>
                  <a:schemeClr val="tx1"/>
                </a:solidFill>
                <a:round/>
                <a:headEnd/>
                <a:tailEnd/>
              </a:ln>
            </p:spPr>
            <p:txBody>
              <a:bodyPr wrap="none" anchor="ctr">
                <a:prstTxWarp prst="textNoShape">
                  <a:avLst/>
                </a:prstTxWarp>
              </a:bodyPr>
              <a:lstStyle/>
              <a:p>
                <a:endParaRPr lang="en-US"/>
              </a:p>
            </p:txBody>
          </p:sp>
        </p:grpSp>
        <p:grpSp>
          <p:nvGrpSpPr>
            <p:cNvPr id="141341" name="Group 131"/>
            <p:cNvGrpSpPr>
              <a:grpSpLocks/>
            </p:cNvGrpSpPr>
            <p:nvPr/>
          </p:nvGrpSpPr>
          <p:grpSpPr bwMode="auto">
            <a:xfrm>
              <a:off x="2064" y="1536"/>
              <a:ext cx="432" cy="240"/>
              <a:chOff x="1152" y="1056"/>
              <a:chExt cx="432" cy="240"/>
            </a:xfrm>
          </p:grpSpPr>
          <p:sp>
            <p:nvSpPr>
              <p:cNvPr id="141348" name="Rectangle 132"/>
              <p:cNvSpPr>
                <a:spLocks noChangeArrowheads="1"/>
              </p:cNvSpPr>
              <p:nvPr/>
            </p:nvSpPr>
            <p:spPr bwMode="auto">
              <a:xfrm>
                <a:off x="1152" y="1115"/>
                <a:ext cx="426" cy="133"/>
              </a:xfrm>
              <a:prstGeom prst="rect">
                <a:avLst/>
              </a:prstGeom>
              <a:solidFill>
                <a:schemeClr val="hlink"/>
              </a:solidFill>
              <a:ln w="0">
                <a:solidFill>
                  <a:schemeClr val="hlink">
                    <a:alpha val="0"/>
                  </a:schemeClr>
                </a:solidFill>
                <a:miter lim="800000"/>
                <a:headEnd/>
                <a:tailEnd/>
              </a:ln>
            </p:spPr>
            <p:txBody>
              <a:bodyPr wrap="none" anchor="ctr">
                <a:prstTxWarp prst="textNoShape">
                  <a:avLst/>
                </a:prstTxWarp>
              </a:bodyPr>
              <a:lstStyle/>
              <a:p>
                <a:endParaRPr lang="en-US"/>
              </a:p>
            </p:txBody>
          </p:sp>
          <p:sp>
            <p:nvSpPr>
              <p:cNvPr id="141349" name="Oval 133"/>
              <p:cNvSpPr>
                <a:spLocks noChangeArrowheads="1"/>
              </p:cNvSpPr>
              <p:nvPr/>
            </p:nvSpPr>
            <p:spPr bwMode="auto">
              <a:xfrm>
                <a:off x="1152" y="1152"/>
                <a:ext cx="432" cy="144"/>
              </a:xfrm>
              <a:prstGeom prst="ellipse">
                <a:avLst/>
              </a:prstGeom>
              <a:solidFill>
                <a:schemeClr val="hlink"/>
              </a:solidFill>
              <a:ln w="0">
                <a:solidFill>
                  <a:schemeClr val="hlink"/>
                </a:solidFill>
                <a:round/>
                <a:headEnd/>
                <a:tailEnd/>
              </a:ln>
            </p:spPr>
            <p:txBody>
              <a:bodyPr wrap="none" anchor="ctr">
                <a:prstTxWarp prst="textNoShape">
                  <a:avLst/>
                </a:prstTxWarp>
              </a:bodyPr>
              <a:lstStyle/>
              <a:p>
                <a:endParaRPr lang="en-US"/>
              </a:p>
            </p:txBody>
          </p:sp>
          <p:sp>
            <p:nvSpPr>
              <p:cNvPr id="141350" name="Oval 134"/>
              <p:cNvSpPr>
                <a:spLocks noChangeArrowheads="1"/>
              </p:cNvSpPr>
              <p:nvPr/>
            </p:nvSpPr>
            <p:spPr bwMode="auto">
              <a:xfrm>
                <a:off x="1152" y="1056"/>
                <a:ext cx="432" cy="144"/>
              </a:xfrm>
              <a:prstGeom prst="ellipse">
                <a:avLst/>
              </a:prstGeom>
              <a:solidFill>
                <a:schemeClr val="hlink"/>
              </a:solidFill>
              <a:ln w="9525">
                <a:solidFill>
                  <a:schemeClr val="tx1"/>
                </a:solidFill>
                <a:round/>
                <a:headEnd/>
                <a:tailEnd/>
              </a:ln>
            </p:spPr>
            <p:txBody>
              <a:bodyPr wrap="none" anchor="ctr">
                <a:prstTxWarp prst="textNoShape">
                  <a:avLst/>
                </a:prstTxWarp>
              </a:bodyPr>
              <a:lstStyle/>
              <a:p>
                <a:endParaRPr lang="en-US"/>
              </a:p>
            </p:txBody>
          </p:sp>
          <p:sp>
            <p:nvSpPr>
              <p:cNvPr id="141351" name="Line 135"/>
              <p:cNvSpPr>
                <a:spLocks noChangeShapeType="1"/>
              </p:cNvSpPr>
              <p:nvPr/>
            </p:nvSpPr>
            <p:spPr bwMode="auto">
              <a:xfrm>
                <a:off x="1271" y="1066"/>
                <a:ext cx="192" cy="122"/>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141352" name="Line 136"/>
              <p:cNvSpPr>
                <a:spLocks noChangeShapeType="1"/>
              </p:cNvSpPr>
              <p:nvPr/>
            </p:nvSpPr>
            <p:spPr bwMode="auto">
              <a:xfrm flipH="1">
                <a:off x="1273" y="1056"/>
                <a:ext cx="167" cy="144"/>
              </a:xfrm>
              <a:prstGeom prst="line">
                <a:avLst/>
              </a:prstGeom>
              <a:noFill/>
              <a:ln w="41275">
                <a:solidFill>
                  <a:schemeClr val="tx1"/>
                </a:solidFill>
                <a:round/>
                <a:headEnd/>
                <a:tailEnd/>
              </a:ln>
            </p:spPr>
            <p:txBody>
              <a:bodyPr wrap="none" anchor="ctr">
                <a:prstTxWarp prst="textNoShape">
                  <a:avLst/>
                </a:prstTxWarp>
              </a:bodyPr>
              <a:lstStyle/>
              <a:p>
                <a:endParaRPr lang="en-US"/>
              </a:p>
            </p:txBody>
          </p:sp>
        </p:grpSp>
        <p:grpSp>
          <p:nvGrpSpPr>
            <p:cNvPr id="141342" name="Group 137"/>
            <p:cNvGrpSpPr>
              <a:grpSpLocks/>
            </p:cNvGrpSpPr>
            <p:nvPr/>
          </p:nvGrpSpPr>
          <p:grpSpPr bwMode="auto">
            <a:xfrm>
              <a:off x="4560" y="1536"/>
              <a:ext cx="432" cy="240"/>
              <a:chOff x="1152" y="1056"/>
              <a:chExt cx="432" cy="240"/>
            </a:xfrm>
          </p:grpSpPr>
          <p:sp>
            <p:nvSpPr>
              <p:cNvPr id="141343" name="Rectangle 138"/>
              <p:cNvSpPr>
                <a:spLocks noChangeArrowheads="1"/>
              </p:cNvSpPr>
              <p:nvPr/>
            </p:nvSpPr>
            <p:spPr bwMode="auto">
              <a:xfrm>
                <a:off x="1152" y="1115"/>
                <a:ext cx="426" cy="133"/>
              </a:xfrm>
              <a:prstGeom prst="rect">
                <a:avLst/>
              </a:prstGeom>
              <a:solidFill>
                <a:schemeClr val="hlink"/>
              </a:solidFill>
              <a:ln w="0">
                <a:solidFill>
                  <a:schemeClr val="hlink">
                    <a:alpha val="0"/>
                  </a:schemeClr>
                </a:solidFill>
                <a:miter lim="800000"/>
                <a:headEnd/>
                <a:tailEnd/>
              </a:ln>
            </p:spPr>
            <p:txBody>
              <a:bodyPr wrap="none" anchor="ctr">
                <a:prstTxWarp prst="textNoShape">
                  <a:avLst/>
                </a:prstTxWarp>
              </a:bodyPr>
              <a:lstStyle/>
              <a:p>
                <a:endParaRPr lang="en-US"/>
              </a:p>
            </p:txBody>
          </p:sp>
          <p:sp>
            <p:nvSpPr>
              <p:cNvPr id="141344" name="Oval 139"/>
              <p:cNvSpPr>
                <a:spLocks noChangeArrowheads="1"/>
              </p:cNvSpPr>
              <p:nvPr/>
            </p:nvSpPr>
            <p:spPr bwMode="auto">
              <a:xfrm>
                <a:off x="1152" y="1152"/>
                <a:ext cx="432" cy="144"/>
              </a:xfrm>
              <a:prstGeom prst="ellipse">
                <a:avLst/>
              </a:prstGeom>
              <a:solidFill>
                <a:schemeClr val="hlink"/>
              </a:solidFill>
              <a:ln w="0">
                <a:solidFill>
                  <a:schemeClr val="hlink"/>
                </a:solidFill>
                <a:round/>
                <a:headEnd/>
                <a:tailEnd/>
              </a:ln>
            </p:spPr>
            <p:txBody>
              <a:bodyPr wrap="none" anchor="ctr">
                <a:prstTxWarp prst="textNoShape">
                  <a:avLst/>
                </a:prstTxWarp>
              </a:bodyPr>
              <a:lstStyle/>
              <a:p>
                <a:endParaRPr lang="en-US"/>
              </a:p>
            </p:txBody>
          </p:sp>
          <p:sp>
            <p:nvSpPr>
              <p:cNvPr id="141345" name="Oval 140"/>
              <p:cNvSpPr>
                <a:spLocks noChangeArrowheads="1"/>
              </p:cNvSpPr>
              <p:nvPr/>
            </p:nvSpPr>
            <p:spPr bwMode="auto">
              <a:xfrm>
                <a:off x="1152" y="1056"/>
                <a:ext cx="432" cy="144"/>
              </a:xfrm>
              <a:prstGeom prst="ellipse">
                <a:avLst/>
              </a:prstGeom>
              <a:solidFill>
                <a:schemeClr val="hlink"/>
              </a:solidFill>
              <a:ln w="9525">
                <a:solidFill>
                  <a:schemeClr val="tx1"/>
                </a:solidFill>
                <a:round/>
                <a:headEnd/>
                <a:tailEnd/>
              </a:ln>
            </p:spPr>
            <p:txBody>
              <a:bodyPr wrap="none" anchor="ctr">
                <a:prstTxWarp prst="textNoShape">
                  <a:avLst/>
                </a:prstTxWarp>
              </a:bodyPr>
              <a:lstStyle/>
              <a:p>
                <a:endParaRPr lang="en-US"/>
              </a:p>
            </p:txBody>
          </p:sp>
          <p:sp>
            <p:nvSpPr>
              <p:cNvPr id="141346" name="Line 141"/>
              <p:cNvSpPr>
                <a:spLocks noChangeShapeType="1"/>
              </p:cNvSpPr>
              <p:nvPr/>
            </p:nvSpPr>
            <p:spPr bwMode="auto">
              <a:xfrm>
                <a:off x="1271" y="1066"/>
                <a:ext cx="192" cy="122"/>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141347" name="Line 142"/>
              <p:cNvSpPr>
                <a:spLocks noChangeShapeType="1"/>
              </p:cNvSpPr>
              <p:nvPr/>
            </p:nvSpPr>
            <p:spPr bwMode="auto">
              <a:xfrm flipH="1">
                <a:off x="1273" y="1056"/>
                <a:ext cx="167" cy="144"/>
              </a:xfrm>
              <a:prstGeom prst="line">
                <a:avLst/>
              </a:prstGeom>
              <a:noFill/>
              <a:ln w="41275">
                <a:solidFill>
                  <a:schemeClr val="tx1"/>
                </a:solidFill>
                <a:round/>
                <a:headEnd/>
                <a:tailEnd/>
              </a:ln>
            </p:spPr>
            <p:txBody>
              <a:bodyPr wrap="none" anchor="ctr">
                <a:prstTxWarp prst="textNoShape">
                  <a:avLst/>
                </a:prstTxWarp>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38645">
                                            <p:txEl>
                                              <p:pRg st="0" end="0"/>
                                            </p:txEl>
                                          </p:spTgt>
                                        </p:tgtEl>
                                        <p:attrNameLst>
                                          <p:attrName>style.visibility</p:attrName>
                                        </p:attrNameLst>
                                      </p:cBhvr>
                                      <p:to>
                                        <p:strVal val="visible"/>
                                      </p:to>
                                    </p:set>
                                    <p:animEffect transition="in" filter="box(out)">
                                      <p:cBhvr>
                                        <p:cTn id="7" dur="500"/>
                                        <p:tgtEl>
                                          <p:spTgt spid="23864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38645">
                                            <p:txEl>
                                              <p:pRg st="1" end="1"/>
                                            </p:txEl>
                                          </p:spTgt>
                                        </p:tgtEl>
                                        <p:attrNameLst>
                                          <p:attrName>style.visibility</p:attrName>
                                        </p:attrNameLst>
                                      </p:cBhvr>
                                      <p:to>
                                        <p:strVal val="visible"/>
                                      </p:to>
                                    </p:set>
                                    <p:animEffect transition="in" filter="box(out)">
                                      <p:cBhvr>
                                        <p:cTn id="12" dur="500"/>
                                        <p:tgtEl>
                                          <p:spTgt spid="238645">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645"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5ECF1339-2F50-504C-B316-45C7C8D387EF}" type="slidenum">
              <a:rPr lang="en-US" smtClean="0">
                <a:latin typeface="Times New Roman" charset="0"/>
              </a:rPr>
              <a:pPr/>
              <a:t>68</a:t>
            </a:fld>
            <a:endParaRPr lang="en-US" smtClean="0">
              <a:latin typeface="Times New Roman" charset="0"/>
            </a:endParaRPr>
          </a:p>
        </p:txBody>
      </p:sp>
      <p:sp>
        <p:nvSpPr>
          <p:cNvPr id="142339" name="Rectangle 2"/>
          <p:cNvSpPr>
            <a:spLocks noGrp="1" noChangeArrowheads="1"/>
          </p:cNvSpPr>
          <p:nvPr>
            <p:ph type="title"/>
          </p:nvPr>
        </p:nvSpPr>
        <p:spPr/>
        <p:txBody>
          <a:bodyPr/>
          <a:lstStyle/>
          <a:p>
            <a:pPr eaLnBrk="1" hangingPunct="1"/>
            <a:r>
              <a:rPr lang="en-US" dirty="0" smtClean="0"/>
              <a:t>Deep Packet Inspection</a:t>
            </a:r>
            <a:endParaRPr lang="en-US" dirty="0"/>
          </a:p>
        </p:txBody>
      </p:sp>
      <p:sp>
        <p:nvSpPr>
          <p:cNvPr id="142340" name="Rectangle 3"/>
          <p:cNvSpPr>
            <a:spLocks noGrp="1" noChangeArrowheads="1"/>
          </p:cNvSpPr>
          <p:nvPr>
            <p:ph type="body" idx="1"/>
          </p:nvPr>
        </p:nvSpPr>
        <p:spPr/>
        <p:txBody>
          <a:bodyPr/>
          <a:lstStyle/>
          <a:p>
            <a:pPr eaLnBrk="1" hangingPunct="1">
              <a:spcAft>
                <a:spcPts val="600"/>
              </a:spcAft>
            </a:pPr>
            <a:r>
              <a:rPr lang="en-US" dirty="0" smtClean="0"/>
              <a:t>Many buzzwords used for firewalls</a:t>
            </a:r>
          </a:p>
          <a:p>
            <a:pPr lvl="1" eaLnBrk="1" hangingPunct="1">
              <a:spcAft>
                <a:spcPts val="600"/>
              </a:spcAft>
            </a:pPr>
            <a:r>
              <a:rPr lang="en-US" dirty="0" smtClean="0"/>
              <a:t>One example: </a:t>
            </a:r>
            <a:r>
              <a:rPr lang="en-US" b="1" dirty="0" smtClean="0">
                <a:solidFill>
                  <a:schemeClr val="accent2"/>
                </a:solidFill>
              </a:rPr>
              <a:t>deep packet inspection</a:t>
            </a:r>
          </a:p>
          <a:p>
            <a:pPr eaLnBrk="1" hangingPunct="1">
              <a:spcAft>
                <a:spcPts val="600"/>
              </a:spcAft>
            </a:pPr>
            <a:r>
              <a:rPr lang="en-US" dirty="0" smtClean="0"/>
              <a:t>What could this mean?</a:t>
            </a:r>
          </a:p>
          <a:p>
            <a:pPr eaLnBrk="1" hangingPunct="1">
              <a:spcAft>
                <a:spcPts val="600"/>
              </a:spcAft>
            </a:pPr>
            <a:r>
              <a:rPr lang="en-US" dirty="0" smtClean="0"/>
              <a:t>Look into packets, but don’t really “process” the packets</a:t>
            </a:r>
          </a:p>
          <a:p>
            <a:pPr lvl="1" eaLnBrk="1" hangingPunct="1">
              <a:spcAft>
                <a:spcPts val="600"/>
              </a:spcAft>
            </a:pPr>
            <a:r>
              <a:rPr lang="en-US" dirty="0" smtClean="0"/>
              <a:t>Like an application proxy, but faster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2340">
                                            <p:txEl>
                                              <p:pRg st="0" end="0"/>
                                            </p:txEl>
                                          </p:spTgt>
                                        </p:tgtEl>
                                        <p:attrNameLst>
                                          <p:attrName>style.visibility</p:attrName>
                                        </p:attrNameLst>
                                      </p:cBhvr>
                                      <p:to>
                                        <p:strVal val="visible"/>
                                      </p:to>
                                    </p:set>
                                    <p:animEffect transition="in" filter="fade">
                                      <p:cBhvr>
                                        <p:cTn id="7" dur="2000"/>
                                        <p:tgtEl>
                                          <p:spTgt spid="14234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2340">
                                            <p:txEl>
                                              <p:pRg st="1" end="1"/>
                                            </p:txEl>
                                          </p:spTgt>
                                        </p:tgtEl>
                                        <p:attrNameLst>
                                          <p:attrName>style.visibility</p:attrName>
                                        </p:attrNameLst>
                                      </p:cBhvr>
                                      <p:to>
                                        <p:strVal val="visible"/>
                                      </p:to>
                                    </p:set>
                                    <p:animEffect transition="in" filter="fade">
                                      <p:cBhvr>
                                        <p:cTn id="10" dur="2000"/>
                                        <p:tgtEl>
                                          <p:spTgt spid="142340">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2340">
                                            <p:txEl>
                                              <p:pRg st="2" end="2"/>
                                            </p:txEl>
                                          </p:spTgt>
                                        </p:tgtEl>
                                        <p:attrNameLst>
                                          <p:attrName>style.visibility</p:attrName>
                                        </p:attrNameLst>
                                      </p:cBhvr>
                                      <p:to>
                                        <p:strVal val="visible"/>
                                      </p:to>
                                    </p:set>
                                    <p:animEffect transition="in" filter="fade">
                                      <p:cBhvr>
                                        <p:cTn id="15" dur="2000"/>
                                        <p:tgtEl>
                                          <p:spTgt spid="142340">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2340">
                                            <p:txEl>
                                              <p:pRg st="3" end="3"/>
                                            </p:txEl>
                                          </p:spTgt>
                                        </p:tgtEl>
                                        <p:attrNameLst>
                                          <p:attrName>style.visibility</p:attrName>
                                        </p:attrNameLst>
                                      </p:cBhvr>
                                      <p:to>
                                        <p:strVal val="visible"/>
                                      </p:to>
                                    </p:set>
                                    <p:animEffect transition="in" filter="fade">
                                      <p:cBhvr>
                                        <p:cTn id="20" dur="2000"/>
                                        <p:tgtEl>
                                          <p:spTgt spid="142340">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42340">
                                            <p:txEl>
                                              <p:pRg st="4" end="4"/>
                                            </p:txEl>
                                          </p:spTgt>
                                        </p:tgtEl>
                                        <p:attrNameLst>
                                          <p:attrName>style.visibility</p:attrName>
                                        </p:attrNameLst>
                                      </p:cBhvr>
                                      <p:to>
                                        <p:strVal val="visible"/>
                                      </p:to>
                                    </p:set>
                                    <p:animEffect transition="in" filter="fade">
                                      <p:cBhvr>
                                        <p:cTn id="23" dur="2000"/>
                                        <p:tgtEl>
                                          <p:spTgt spid="14234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40"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FD707FE4-0A4C-F940-B0A6-A474773CFBCD}" type="slidenum">
              <a:rPr lang="en-US" smtClean="0">
                <a:latin typeface="Times New Roman" charset="0"/>
              </a:rPr>
              <a:pPr/>
              <a:t>69</a:t>
            </a:fld>
            <a:endParaRPr lang="en-US" smtClean="0">
              <a:latin typeface="Times New Roman" charset="0"/>
            </a:endParaRPr>
          </a:p>
        </p:txBody>
      </p:sp>
      <p:sp>
        <p:nvSpPr>
          <p:cNvPr id="143363" name="Rectangle 2"/>
          <p:cNvSpPr>
            <a:spLocks noGrp="1" noChangeArrowheads="1"/>
          </p:cNvSpPr>
          <p:nvPr>
            <p:ph type="title"/>
          </p:nvPr>
        </p:nvSpPr>
        <p:spPr>
          <a:xfrm>
            <a:off x="228600" y="228600"/>
            <a:ext cx="8686800" cy="1143000"/>
          </a:xfrm>
        </p:spPr>
        <p:txBody>
          <a:bodyPr/>
          <a:lstStyle/>
          <a:p>
            <a:pPr eaLnBrk="1" hangingPunct="1"/>
            <a:r>
              <a:rPr lang="en-US"/>
              <a:t>Firewalls and Defense in Depth</a:t>
            </a:r>
          </a:p>
        </p:txBody>
      </p:sp>
      <p:sp>
        <p:nvSpPr>
          <p:cNvPr id="143364" name="Rectangle 3"/>
          <p:cNvSpPr>
            <a:spLocks noGrp="1" noChangeArrowheads="1"/>
          </p:cNvSpPr>
          <p:nvPr>
            <p:ph type="body" idx="1"/>
          </p:nvPr>
        </p:nvSpPr>
        <p:spPr>
          <a:xfrm>
            <a:off x="685800" y="1447800"/>
            <a:ext cx="7924800" cy="609600"/>
          </a:xfrm>
        </p:spPr>
        <p:txBody>
          <a:bodyPr/>
          <a:lstStyle/>
          <a:p>
            <a:pPr eaLnBrk="1" hangingPunct="1">
              <a:lnSpc>
                <a:spcPct val="90000"/>
              </a:lnSpc>
            </a:pPr>
            <a:r>
              <a:rPr lang="en-US"/>
              <a:t>Typical network security architecture</a:t>
            </a:r>
            <a:endParaRPr lang="en-US" sz="2800"/>
          </a:p>
        </p:txBody>
      </p:sp>
      <p:grpSp>
        <p:nvGrpSpPr>
          <p:cNvPr id="143365" name="Group 39"/>
          <p:cNvGrpSpPr>
            <a:grpSpLocks/>
          </p:cNvGrpSpPr>
          <p:nvPr/>
        </p:nvGrpSpPr>
        <p:grpSpPr bwMode="auto">
          <a:xfrm>
            <a:off x="228600" y="2297113"/>
            <a:ext cx="8605838" cy="3722687"/>
            <a:chOff x="144" y="1447"/>
            <a:chExt cx="5421" cy="2345"/>
          </a:xfrm>
        </p:grpSpPr>
        <p:sp>
          <p:nvSpPr>
            <p:cNvPr id="143366" name="Rectangle 7"/>
            <p:cNvSpPr>
              <a:spLocks noChangeArrowheads="1"/>
            </p:cNvSpPr>
            <p:nvPr/>
          </p:nvSpPr>
          <p:spPr bwMode="auto">
            <a:xfrm>
              <a:off x="234" y="3415"/>
              <a:ext cx="774" cy="281"/>
            </a:xfrm>
            <a:prstGeom prst="rect">
              <a:avLst/>
            </a:prstGeom>
            <a:noFill/>
            <a:ln w="9525">
              <a:noFill/>
              <a:miter lim="800000"/>
              <a:headEnd/>
              <a:tailEnd/>
            </a:ln>
          </p:spPr>
          <p:txBody>
            <a:bodyPr wrap="none">
              <a:prstTxWarp prst="textNoShape">
                <a:avLst/>
              </a:prstTxWarp>
              <a:spAutoFit/>
            </a:bodyPr>
            <a:lstStyle/>
            <a:p>
              <a:r>
                <a:rPr lang="en-US" sz="2000"/>
                <a:t>Internet</a:t>
              </a:r>
            </a:p>
          </p:txBody>
        </p:sp>
        <p:sp>
          <p:nvSpPr>
            <p:cNvPr id="143367" name="Rectangle 8"/>
            <p:cNvSpPr>
              <a:spLocks noChangeArrowheads="1"/>
            </p:cNvSpPr>
            <p:nvPr/>
          </p:nvSpPr>
          <p:spPr bwMode="auto">
            <a:xfrm>
              <a:off x="4417" y="3185"/>
              <a:ext cx="1148" cy="585"/>
            </a:xfrm>
            <a:prstGeom prst="rect">
              <a:avLst/>
            </a:prstGeom>
            <a:noFill/>
            <a:ln w="9525">
              <a:noFill/>
              <a:miter lim="800000"/>
              <a:headEnd/>
              <a:tailEnd/>
            </a:ln>
          </p:spPr>
          <p:txBody>
            <a:bodyPr wrap="none">
              <a:prstTxWarp prst="textNoShape">
                <a:avLst/>
              </a:prstTxWarp>
              <a:spAutoFit/>
            </a:bodyPr>
            <a:lstStyle/>
            <a:p>
              <a:pPr algn="ctr">
                <a:lnSpc>
                  <a:spcPct val="90000"/>
                </a:lnSpc>
              </a:pPr>
              <a:r>
                <a:rPr lang="en-US" sz="2000" dirty="0"/>
                <a:t>Intranet with</a:t>
              </a:r>
              <a:endParaRPr lang="en-US" sz="2000" dirty="0" smtClean="0"/>
            </a:p>
            <a:p>
              <a:pPr algn="ctr">
                <a:lnSpc>
                  <a:spcPct val="90000"/>
                </a:lnSpc>
              </a:pPr>
              <a:r>
                <a:rPr lang="en-US" sz="2000" dirty="0" smtClean="0"/>
                <a:t>additional</a:t>
              </a:r>
            </a:p>
            <a:p>
              <a:pPr algn="ctr">
                <a:lnSpc>
                  <a:spcPct val="90000"/>
                </a:lnSpc>
              </a:pPr>
              <a:r>
                <a:rPr lang="en-US" sz="2000" dirty="0" smtClean="0"/>
                <a:t>defense</a:t>
              </a:r>
              <a:endParaRPr lang="en-US" sz="2000" dirty="0"/>
            </a:p>
          </p:txBody>
        </p:sp>
        <p:sp>
          <p:nvSpPr>
            <p:cNvPr id="143368" name="Rectangle 9"/>
            <p:cNvSpPr>
              <a:spLocks noChangeArrowheads="1"/>
            </p:cNvSpPr>
            <p:nvPr/>
          </p:nvSpPr>
          <p:spPr bwMode="auto">
            <a:xfrm>
              <a:off x="1883" y="3288"/>
              <a:ext cx="613" cy="504"/>
            </a:xfrm>
            <a:prstGeom prst="rect">
              <a:avLst/>
            </a:prstGeom>
            <a:noFill/>
            <a:ln w="9525">
              <a:noFill/>
              <a:miter lim="800000"/>
              <a:headEnd/>
              <a:tailEnd/>
            </a:ln>
          </p:spPr>
          <p:txBody>
            <a:bodyPr wrap="none">
              <a:prstTxWarp prst="textNoShape">
                <a:avLst/>
              </a:prstTxWarp>
              <a:spAutoFit/>
            </a:bodyPr>
            <a:lstStyle/>
            <a:p>
              <a:pPr algn="ctr"/>
              <a:r>
                <a:rPr lang="en-US" sz="2000"/>
                <a:t>Packet</a:t>
              </a:r>
            </a:p>
            <a:p>
              <a:pPr algn="ctr"/>
              <a:r>
                <a:rPr lang="en-US" sz="2000"/>
                <a:t>Filter</a:t>
              </a:r>
            </a:p>
          </p:txBody>
        </p:sp>
        <p:sp>
          <p:nvSpPr>
            <p:cNvPr id="143369" name="Line 10"/>
            <p:cNvSpPr>
              <a:spLocks noChangeShapeType="1"/>
            </p:cNvSpPr>
            <p:nvPr/>
          </p:nvSpPr>
          <p:spPr bwMode="auto">
            <a:xfrm>
              <a:off x="1296" y="2844"/>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3370" name="Line 11"/>
            <p:cNvSpPr>
              <a:spLocks noChangeShapeType="1"/>
            </p:cNvSpPr>
            <p:nvPr/>
          </p:nvSpPr>
          <p:spPr bwMode="auto">
            <a:xfrm>
              <a:off x="3888" y="2844"/>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3371" name="Line 12"/>
            <p:cNvSpPr>
              <a:spLocks noChangeShapeType="1"/>
            </p:cNvSpPr>
            <p:nvPr/>
          </p:nvSpPr>
          <p:spPr bwMode="auto">
            <a:xfrm flipH="1">
              <a:off x="3888" y="3036"/>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3372" name="Line 13"/>
            <p:cNvSpPr>
              <a:spLocks noChangeShapeType="1"/>
            </p:cNvSpPr>
            <p:nvPr/>
          </p:nvSpPr>
          <p:spPr bwMode="auto">
            <a:xfrm flipH="1">
              <a:off x="1248" y="3036"/>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3373" name="Rectangle 16"/>
            <p:cNvSpPr>
              <a:spLocks noChangeArrowheads="1"/>
            </p:cNvSpPr>
            <p:nvPr/>
          </p:nvSpPr>
          <p:spPr bwMode="auto">
            <a:xfrm>
              <a:off x="3024" y="3288"/>
              <a:ext cx="945" cy="504"/>
            </a:xfrm>
            <a:prstGeom prst="rect">
              <a:avLst/>
            </a:prstGeom>
            <a:noFill/>
            <a:ln w="9525">
              <a:noFill/>
              <a:miter lim="800000"/>
              <a:headEnd/>
              <a:tailEnd/>
            </a:ln>
          </p:spPr>
          <p:txBody>
            <a:bodyPr wrap="none">
              <a:prstTxWarp prst="textNoShape">
                <a:avLst/>
              </a:prstTxWarp>
              <a:spAutoFit/>
            </a:bodyPr>
            <a:lstStyle/>
            <a:p>
              <a:pPr algn="ctr"/>
              <a:r>
                <a:rPr lang="en-US" sz="2000"/>
                <a:t>Application</a:t>
              </a:r>
            </a:p>
            <a:p>
              <a:pPr algn="ctr"/>
              <a:r>
                <a:rPr lang="en-US" sz="2000"/>
                <a:t>Proxy</a:t>
              </a:r>
            </a:p>
          </p:txBody>
        </p:sp>
        <p:sp>
          <p:nvSpPr>
            <p:cNvPr id="143374" name="Line 17"/>
            <p:cNvSpPr>
              <a:spLocks noChangeShapeType="1"/>
            </p:cNvSpPr>
            <p:nvPr/>
          </p:nvSpPr>
          <p:spPr bwMode="auto">
            <a:xfrm>
              <a:off x="2544" y="2844"/>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3375" name="Line 18"/>
            <p:cNvSpPr>
              <a:spLocks noChangeShapeType="1"/>
            </p:cNvSpPr>
            <p:nvPr/>
          </p:nvSpPr>
          <p:spPr bwMode="auto">
            <a:xfrm flipH="1">
              <a:off x="2544" y="3036"/>
              <a:ext cx="528" cy="0"/>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sp>
          <p:nvSpPr>
            <p:cNvPr id="143376" name="Line 19"/>
            <p:cNvSpPr>
              <a:spLocks noChangeShapeType="1"/>
            </p:cNvSpPr>
            <p:nvPr/>
          </p:nvSpPr>
          <p:spPr bwMode="auto">
            <a:xfrm flipV="1">
              <a:off x="2832" y="1776"/>
              <a:ext cx="0" cy="1248"/>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143377" name="Rectangle 20"/>
            <p:cNvSpPr>
              <a:spLocks noChangeArrowheads="1"/>
            </p:cNvSpPr>
            <p:nvPr/>
          </p:nvSpPr>
          <p:spPr bwMode="auto">
            <a:xfrm>
              <a:off x="2588" y="1447"/>
              <a:ext cx="484" cy="281"/>
            </a:xfrm>
            <a:prstGeom prst="rect">
              <a:avLst/>
            </a:prstGeom>
            <a:noFill/>
            <a:ln w="9525">
              <a:noFill/>
              <a:miter lim="800000"/>
              <a:headEnd/>
              <a:tailEnd/>
            </a:ln>
          </p:spPr>
          <p:txBody>
            <a:bodyPr wrap="none">
              <a:prstTxWarp prst="textNoShape">
                <a:avLst/>
              </a:prstTxWarp>
              <a:spAutoFit/>
            </a:bodyPr>
            <a:lstStyle/>
            <a:p>
              <a:pPr algn="ctr"/>
              <a:r>
                <a:rPr lang="en-US" sz="2000"/>
                <a:t>DMZ</a:t>
              </a:r>
            </a:p>
          </p:txBody>
        </p:sp>
        <p:sp>
          <p:nvSpPr>
            <p:cNvPr id="143378" name="Line 24"/>
            <p:cNvSpPr>
              <a:spLocks noChangeShapeType="1"/>
            </p:cNvSpPr>
            <p:nvPr/>
          </p:nvSpPr>
          <p:spPr bwMode="auto">
            <a:xfrm>
              <a:off x="2496" y="2112"/>
              <a:ext cx="336" cy="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143379" name="Line 25"/>
            <p:cNvSpPr>
              <a:spLocks noChangeShapeType="1"/>
            </p:cNvSpPr>
            <p:nvPr/>
          </p:nvSpPr>
          <p:spPr bwMode="auto">
            <a:xfrm>
              <a:off x="2832" y="1920"/>
              <a:ext cx="432" cy="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143380" name="Line 26"/>
            <p:cNvSpPr>
              <a:spLocks noChangeShapeType="1"/>
            </p:cNvSpPr>
            <p:nvPr/>
          </p:nvSpPr>
          <p:spPr bwMode="auto">
            <a:xfrm>
              <a:off x="2832" y="2496"/>
              <a:ext cx="432" cy="0"/>
            </a:xfrm>
            <a:prstGeom prst="line">
              <a:avLst/>
            </a:prstGeom>
            <a:noFill/>
            <a:ln w="50800">
              <a:solidFill>
                <a:schemeClr val="tx1"/>
              </a:solidFill>
              <a:round/>
              <a:headEnd/>
              <a:tailEnd/>
            </a:ln>
          </p:spPr>
          <p:txBody>
            <a:bodyPr wrap="none" anchor="ctr">
              <a:prstTxWarp prst="textNoShape">
                <a:avLst/>
              </a:prstTxWarp>
            </a:bodyPr>
            <a:lstStyle/>
            <a:p>
              <a:endParaRPr lang="en-US"/>
            </a:p>
          </p:txBody>
        </p:sp>
        <p:sp>
          <p:nvSpPr>
            <p:cNvPr id="143381" name="Rectangle 27"/>
            <p:cNvSpPr>
              <a:spLocks noChangeArrowheads="1"/>
            </p:cNvSpPr>
            <p:nvPr/>
          </p:nvSpPr>
          <p:spPr bwMode="auto">
            <a:xfrm>
              <a:off x="3600" y="1783"/>
              <a:ext cx="938" cy="281"/>
            </a:xfrm>
            <a:prstGeom prst="rect">
              <a:avLst/>
            </a:prstGeom>
            <a:noFill/>
            <a:ln w="9525">
              <a:noFill/>
              <a:miter lim="800000"/>
              <a:headEnd/>
              <a:tailEnd/>
            </a:ln>
          </p:spPr>
          <p:txBody>
            <a:bodyPr wrap="none">
              <a:prstTxWarp prst="textNoShape">
                <a:avLst/>
              </a:prstTxWarp>
              <a:spAutoFit/>
            </a:bodyPr>
            <a:lstStyle/>
            <a:p>
              <a:r>
                <a:rPr lang="en-US" sz="2000"/>
                <a:t>FTP server</a:t>
              </a:r>
            </a:p>
          </p:txBody>
        </p:sp>
        <p:sp>
          <p:nvSpPr>
            <p:cNvPr id="143382" name="Rectangle 28"/>
            <p:cNvSpPr>
              <a:spLocks noChangeArrowheads="1"/>
            </p:cNvSpPr>
            <p:nvPr/>
          </p:nvSpPr>
          <p:spPr bwMode="auto">
            <a:xfrm>
              <a:off x="3600" y="2304"/>
              <a:ext cx="1002" cy="281"/>
            </a:xfrm>
            <a:prstGeom prst="rect">
              <a:avLst/>
            </a:prstGeom>
            <a:noFill/>
            <a:ln w="9525">
              <a:noFill/>
              <a:miter lim="800000"/>
              <a:headEnd/>
              <a:tailEnd/>
            </a:ln>
          </p:spPr>
          <p:txBody>
            <a:bodyPr wrap="none">
              <a:prstTxWarp prst="textNoShape">
                <a:avLst/>
              </a:prstTxWarp>
              <a:spAutoFit/>
            </a:bodyPr>
            <a:lstStyle/>
            <a:p>
              <a:r>
                <a:rPr lang="en-US" sz="2000"/>
                <a:t>DNS server</a:t>
              </a:r>
            </a:p>
          </p:txBody>
        </p:sp>
        <p:sp>
          <p:nvSpPr>
            <p:cNvPr id="143383" name="Rectangle 29"/>
            <p:cNvSpPr>
              <a:spLocks noChangeArrowheads="1"/>
            </p:cNvSpPr>
            <p:nvPr/>
          </p:nvSpPr>
          <p:spPr bwMode="auto">
            <a:xfrm>
              <a:off x="960" y="1975"/>
              <a:ext cx="997" cy="281"/>
            </a:xfrm>
            <a:prstGeom prst="rect">
              <a:avLst/>
            </a:prstGeom>
            <a:noFill/>
            <a:ln w="9525">
              <a:noFill/>
              <a:miter lim="800000"/>
              <a:headEnd/>
              <a:tailEnd/>
            </a:ln>
          </p:spPr>
          <p:txBody>
            <a:bodyPr wrap="none">
              <a:prstTxWarp prst="textNoShape">
                <a:avLst/>
              </a:prstTxWarp>
              <a:spAutoFit/>
            </a:bodyPr>
            <a:lstStyle/>
            <a:p>
              <a:r>
                <a:rPr lang="en-US" sz="2000"/>
                <a:t>Web server</a:t>
              </a:r>
            </a:p>
          </p:txBody>
        </p:sp>
        <p:sp>
          <p:nvSpPr>
            <p:cNvPr id="143384" name="Line 31"/>
            <p:cNvSpPr>
              <a:spLocks noChangeShapeType="1"/>
            </p:cNvSpPr>
            <p:nvPr/>
          </p:nvSpPr>
          <p:spPr bwMode="auto">
            <a:xfrm flipV="1">
              <a:off x="2832" y="2544"/>
              <a:ext cx="0" cy="288"/>
            </a:xfrm>
            <a:prstGeom prst="line">
              <a:avLst/>
            </a:prstGeom>
            <a:noFill/>
            <a:ln w="50800">
              <a:solidFill>
                <a:schemeClr val="tx1"/>
              </a:solidFill>
              <a:round/>
              <a:headEnd/>
              <a:tailEnd type="triangle" w="med" len="med"/>
            </a:ln>
          </p:spPr>
          <p:txBody>
            <a:bodyPr wrap="none" anchor="ctr">
              <a:prstTxWarp prst="textNoShape">
                <a:avLst/>
              </a:prstTxWarp>
            </a:bodyPr>
            <a:lstStyle/>
            <a:p>
              <a:endParaRPr lang="en-US"/>
            </a:p>
          </p:txBody>
        </p:sp>
        <p:pic>
          <p:nvPicPr>
            <p:cNvPr id="143385" name="Picture 32" descr="Weather 176.tiff                                               00118CF0Macintosh HD                   BC93A1CC:"/>
            <p:cNvPicPr>
              <a:picLocks noChangeAspect="1" noChangeArrowheads="1"/>
            </p:cNvPicPr>
            <p:nvPr/>
          </p:nvPicPr>
          <p:blipFill>
            <a:blip r:embed="rId2"/>
            <a:srcRect/>
            <a:stretch>
              <a:fillRect/>
            </a:stretch>
          </p:blipFill>
          <p:spPr bwMode="auto">
            <a:xfrm>
              <a:off x="144" y="2540"/>
              <a:ext cx="1056" cy="868"/>
            </a:xfrm>
            <a:prstGeom prst="rect">
              <a:avLst/>
            </a:prstGeom>
            <a:noFill/>
            <a:ln w="9525">
              <a:noFill/>
              <a:miter lim="800000"/>
              <a:headEnd/>
              <a:tailEnd/>
            </a:ln>
          </p:spPr>
        </p:pic>
        <p:pic>
          <p:nvPicPr>
            <p:cNvPr id="143386" name="Picture 33" descr="Weather 193.tiff                                               00118CF0Macintosh HD                   BC93A1CC:"/>
            <p:cNvPicPr>
              <a:picLocks noChangeAspect="1" noChangeArrowheads="1"/>
            </p:cNvPicPr>
            <p:nvPr/>
          </p:nvPicPr>
          <p:blipFill>
            <a:blip r:embed="rId3"/>
            <a:srcRect/>
            <a:stretch>
              <a:fillRect/>
            </a:stretch>
          </p:blipFill>
          <p:spPr bwMode="auto">
            <a:xfrm>
              <a:off x="4560" y="2611"/>
              <a:ext cx="816" cy="557"/>
            </a:xfrm>
            <a:prstGeom prst="rect">
              <a:avLst/>
            </a:prstGeom>
            <a:noFill/>
            <a:ln w="9525">
              <a:noFill/>
              <a:miter lim="800000"/>
              <a:headEnd/>
              <a:tailEnd/>
            </a:ln>
          </p:spPr>
        </p:pic>
        <p:pic>
          <p:nvPicPr>
            <p:cNvPr id="143387" name="Picture 34" descr="Firewall 12.tiff                                               00118CF0Macintosh HD                   BC93A1CC:"/>
            <p:cNvPicPr>
              <a:picLocks noChangeAspect="1" noChangeArrowheads="1"/>
            </p:cNvPicPr>
            <p:nvPr/>
          </p:nvPicPr>
          <p:blipFill>
            <a:blip r:embed="rId4"/>
            <a:srcRect/>
            <a:stretch>
              <a:fillRect/>
            </a:stretch>
          </p:blipFill>
          <p:spPr bwMode="auto">
            <a:xfrm>
              <a:off x="1937" y="2736"/>
              <a:ext cx="511" cy="576"/>
            </a:xfrm>
            <a:prstGeom prst="rect">
              <a:avLst/>
            </a:prstGeom>
            <a:noFill/>
            <a:ln w="9525">
              <a:noFill/>
              <a:miter lim="800000"/>
              <a:headEnd/>
              <a:tailEnd/>
            </a:ln>
          </p:spPr>
        </p:pic>
        <p:pic>
          <p:nvPicPr>
            <p:cNvPr id="143388" name="Picture 35" descr="Firewall 12.tiff                                               00118CF0Macintosh HD                   BC93A1CC:"/>
            <p:cNvPicPr>
              <a:picLocks noChangeAspect="1" noChangeArrowheads="1"/>
            </p:cNvPicPr>
            <p:nvPr/>
          </p:nvPicPr>
          <p:blipFill>
            <a:blip r:embed="rId4"/>
            <a:srcRect/>
            <a:stretch>
              <a:fillRect/>
            </a:stretch>
          </p:blipFill>
          <p:spPr bwMode="auto">
            <a:xfrm>
              <a:off x="3247" y="2752"/>
              <a:ext cx="497" cy="560"/>
            </a:xfrm>
            <a:prstGeom prst="rect">
              <a:avLst/>
            </a:prstGeom>
            <a:noFill/>
            <a:ln w="9525">
              <a:noFill/>
              <a:miter lim="800000"/>
              <a:headEnd/>
              <a:tailEnd/>
            </a:ln>
          </p:spPr>
        </p:pic>
        <p:pic>
          <p:nvPicPr>
            <p:cNvPr id="143389" name="Picture 36" descr="&#10;Filing 1.tiff                                                  00118CF0Macintosh HD                   BC93A1CC:"/>
            <p:cNvPicPr>
              <a:picLocks noChangeAspect="1" noChangeArrowheads="1"/>
            </p:cNvPicPr>
            <p:nvPr/>
          </p:nvPicPr>
          <p:blipFill>
            <a:blip r:embed="rId5"/>
            <a:srcRect/>
            <a:stretch>
              <a:fillRect/>
            </a:stretch>
          </p:blipFill>
          <p:spPr bwMode="auto">
            <a:xfrm>
              <a:off x="3312" y="2256"/>
              <a:ext cx="289" cy="392"/>
            </a:xfrm>
            <a:prstGeom prst="rect">
              <a:avLst/>
            </a:prstGeom>
            <a:noFill/>
            <a:ln w="9525">
              <a:noFill/>
              <a:miter lim="800000"/>
              <a:headEnd/>
              <a:tailEnd/>
            </a:ln>
          </p:spPr>
        </p:pic>
        <p:pic>
          <p:nvPicPr>
            <p:cNvPr id="143390" name="Picture 37" descr="Computers &amp; Technology 167.tiff                                00118CF0Macintosh HD                   BC93A1CC:"/>
            <p:cNvPicPr>
              <a:picLocks noChangeAspect="1" noChangeArrowheads="1"/>
            </p:cNvPicPr>
            <p:nvPr/>
          </p:nvPicPr>
          <p:blipFill>
            <a:blip r:embed="rId6"/>
            <a:srcRect/>
            <a:stretch>
              <a:fillRect/>
            </a:stretch>
          </p:blipFill>
          <p:spPr bwMode="auto">
            <a:xfrm>
              <a:off x="2064" y="1776"/>
              <a:ext cx="466" cy="676"/>
            </a:xfrm>
            <a:prstGeom prst="rect">
              <a:avLst/>
            </a:prstGeom>
            <a:noFill/>
            <a:ln w="9525">
              <a:noFill/>
              <a:miter lim="800000"/>
              <a:headEnd/>
              <a:tailEnd/>
            </a:ln>
          </p:spPr>
        </p:pic>
        <p:pic>
          <p:nvPicPr>
            <p:cNvPr id="143391" name="Picture 38" descr="&#10;Filing 1.tiff                                                  00118CF0Macintosh HD                   BC93A1CC:"/>
            <p:cNvPicPr>
              <a:picLocks noChangeAspect="1" noChangeArrowheads="1"/>
            </p:cNvPicPr>
            <p:nvPr/>
          </p:nvPicPr>
          <p:blipFill>
            <a:blip r:embed="rId5"/>
            <a:srcRect/>
            <a:stretch>
              <a:fillRect/>
            </a:stretch>
          </p:blipFill>
          <p:spPr bwMode="auto">
            <a:xfrm>
              <a:off x="3312" y="1720"/>
              <a:ext cx="289" cy="392"/>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Footer Placeholder 4"/>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7C616E0A-AABC-3C45-BE41-C86666460ABB}" type="slidenum">
              <a:rPr lang="en-US" smtClean="0">
                <a:latin typeface="Times New Roman" charset="0"/>
              </a:rPr>
              <a:pPr/>
              <a:t>7</a:t>
            </a:fld>
            <a:endParaRPr lang="en-US" smtClean="0">
              <a:latin typeface="Times New Roman" charset="0"/>
            </a:endParaRPr>
          </a:p>
        </p:txBody>
      </p:sp>
      <p:sp>
        <p:nvSpPr>
          <p:cNvPr id="21507" name="Rectangle 2"/>
          <p:cNvSpPr>
            <a:spLocks noGrp="1" noChangeArrowheads="1"/>
          </p:cNvSpPr>
          <p:nvPr>
            <p:ph type="title"/>
          </p:nvPr>
        </p:nvSpPr>
        <p:spPr>
          <a:xfrm>
            <a:off x="685800" y="304800"/>
            <a:ext cx="7772400" cy="914400"/>
          </a:xfrm>
        </p:spPr>
        <p:txBody>
          <a:bodyPr/>
          <a:lstStyle/>
          <a:p>
            <a:pPr eaLnBrk="1" hangingPunct="1"/>
            <a:r>
              <a:rPr lang="en-US"/>
              <a:t>Keys vs Passwords</a:t>
            </a:r>
          </a:p>
        </p:txBody>
      </p:sp>
      <p:sp>
        <p:nvSpPr>
          <p:cNvPr id="156675" name="Rectangle 3"/>
          <p:cNvSpPr>
            <a:spLocks noGrp="1" noChangeArrowheads="1"/>
          </p:cNvSpPr>
          <p:nvPr>
            <p:ph type="body" sz="half" idx="1"/>
          </p:nvPr>
        </p:nvSpPr>
        <p:spPr>
          <a:xfrm>
            <a:off x="381000" y="1828800"/>
            <a:ext cx="4114800" cy="4038600"/>
          </a:xfrm>
        </p:spPr>
        <p:txBody>
          <a:bodyPr/>
          <a:lstStyle/>
          <a:p>
            <a:pPr eaLnBrk="1" hangingPunct="1"/>
            <a:r>
              <a:rPr lang="en-US" b="1" dirty="0">
                <a:solidFill>
                  <a:schemeClr val="accent2"/>
                </a:solidFill>
              </a:rPr>
              <a:t>Crypto keys</a:t>
            </a:r>
          </a:p>
          <a:p>
            <a:pPr eaLnBrk="1" hangingPunct="1"/>
            <a:r>
              <a:rPr lang="en-US" dirty="0" err="1"/>
              <a:t>Spse</a:t>
            </a:r>
            <a:r>
              <a:rPr lang="en-US" dirty="0"/>
              <a:t> key is 64 bits</a:t>
            </a:r>
          </a:p>
          <a:p>
            <a:pPr eaLnBrk="1" hangingPunct="1"/>
            <a:r>
              <a:rPr lang="en-US" dirty="0"/>
              <a:t>Then 2</a:t>
            </a:r>
            <a:r>
              <a:rPr lang="en-US" baseline="30000" dirty="0"/>
              <a:t>64</a:t>
            </a:r>
            <a:r>
              <a:rPr lang="en-US" dirty="0"/>
              <a:t> keys</a:t>
            </a:r>
          </a:p>
          <a:p>
            <a:pPr eaLnBrk="1" hangingPunct="1"/>
            <a:r>
              <a:rPr lang="en-US" dirty="0"/>
              <a:t>Choose key at random…</a:t>
            </a:r>
          </a:p>
          <a:p>
            <a:pPr eaLnBrk="1" hangingPunct="1"/>
            <a:r>
              <a:rPr lang="en-US" dirty="0"/>
              <a:t>…then attacker must try about 2</a:t>
            </a:r>
            <a:r>
              <a:rPr lang="en-US" baseline="30000" dirty="0"/>
              <a:t>63</a:t>
            </a:r>
            <a:r>
              <a:rPr lang="en-US" dirty="0"/>
              <a:t> keys</a:t>
            </a:r>
          </a:p>
        </p:txBody>
      </p:sp>
      <p:sp>
        <p:nvSpPr>
          <p:cNvPr id="156676" name="Rectangle 4"/>
          <p:cNvSpPr>
            <a:spLocks noGrp="1" noChangeArrowheads="1"/>
          </p:cNvSpPr>
          <p:nvPr>
            <p:ph type="body" sz="half" idx="2"/>
          </p:nvPr>
        </p:nvSpPr>
        <p:spPr>
          <a:xfrm>
            <a:off x="4648200" y="1828800"/>
            <a:ext cx="4191000" cy="4495800"/>
          </a:xfrm>
        </p:spPr>
        <p:txBody>
          <a:bodyPr/>
          <a:lstStyle/>
          <a:p>
            <a:pPr eaLnBrk="1" hangingPunct="1">
              <a:lnSpc>
                <a:spcPct val="90000"/>
              </a:lnSpc>
            </a:pPr>
            <a:r>
              <a:rPr lang="en-US" b="1" dirty="0">
                <a:solidFill>
                  <a:schemeClr val="accent2"/>
                </a:solidFill>
              </a:rPr>
              <a:t>Passwords</a:t>
            </a:r>
          </a:p>
          <a:p>
            <a:pPr eaLnBrk="1" hangingPunct="1">
              <a:lnSpc>
                <a:spcPct val="90000"/>
              </a:lnSpc>
            </a:pPr>
            <a:r>
              <a:rPr lang="en-US" dirty="0" err="1"/>
              <a:t>Spse</a:t>
            </a:r>
            <a:r>
              <a:rPr lang="en-US" dirty="0"/>
              <a:t> passwords are 8 characters, and 256 different characters</a:t>
            </a:r>
          </a:p>
          <a:p>
            <a:pPr eaLnBrk="1" hangingPunct="1">
              <a:lnSpc>
                <a:spcPct val="90000"/>
              </a:lnSpc>
            </a:pPr>
            <a:r>
              <a:rPr lang="en-US" dirty="0"/>
              <a:t>Then 256</a:t>
            </a:r>
            <a:r>
              <a:rPr lang="en-US" baseline="30000" dirty="0"/>
              <a:t>8</a:t>
            </a:r>
            <a:r>
              <a:rPr lang="en-US" dirty="0"/>
              <a:t> = 2</a:t>
            </a:r>
            <a:r>
              <a:rPr lang="en-US" baseline="30000" dirty="0"/>
              <a:t>64</a:t>
            </a:r>
            <a:r>
              <a:rPr lang="en-US" dirty="0"/>
              <a:t> </a:t>
            </a:r>
            <a:r>
              <a:rPr lang="en-US" dirty="0" err="1"/>
              <a:t>pwds</a:t>
            </a:r>
            <a:endParaRPr lang="en-US" dirty="0"/>
          </a:p>
          <a:p>
            <a:pPr eaLnBrk="1" hangingPunct="1">
              <a:lnSpc>
                <a:spcPct val="90000"/>
              </a:lnSpc>
            </a:pPr>
            <a:r>
              <a:rPr lang="en-US" dirty="0">
                <a:solidFill>
                  <a:srgbClr val="FF0000"/>
                </a:solidFill>
              </a:rPr>
              <a:t>Users do not select passwords at random</a:t>
            </a:r>
          </a:p>
          <a:p>
            <a:pPr eaLnBrk="1" hangingPunct="1">
              <a:lnSpc>
                <a:spcPct val="90000"/>
              </a:lnSpc>
            </a:pPr>
            <a:r>
              <a:rPr lang="en-US" dirty="0"/>
              <a:t>Attacker has far less than 2</a:t>
            </a:r>
            <a:r>
              <a:rPr lang="en-US" baseline="30000" dirty="0"/>
              <a:t>63</a:t>
            </a:r>
            <a:r>
              <a:rPr lang="en-US" dirty="0"/>
              <a:t> </a:t>
            </a:r>
            <a:r>
              <a:rPr lang="en-US" dirty="0" err="1"/>
              <a:t>pwds</a:t>
            </a:r>
            <a:r>
              <a:rPr lang="en-US" dirty="0"/>
              <a:t> to try </a:t>
            </a:r>
            <a:r>
              <a:rPr lang="en-US" dirty="0">
                <a:solidFill>
                  <a:schemeClr val="accent2"/>
                </a:solidFill>
              </a:rPr>
              <a:t>(</a:t>
            </a:r>
            <a:r>
              <a:rPr lang="en-US" b="1" dirty="0">
                <a:solidFill>
                  <a:schemeClr val="accent2"/>
                </a:solidFill>
              </a:rPr>
              <a:t>dictionary attack</a:t>
            </a:r>
            <a:r>
              <a:rPr lang="en-US" dirty="0">
                <a:solidFill>
                  <a:schemeClr val="accent2"/>
                </a:solidFill>
              </a:rPr>
              <a: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2977A09A-6234-9445-9345-586FE5FB459A}" type="slidenum">
              <a:rPr lang="en-US" smtClean="0">
                <a:latin typeface="Times New Roman" charset="0"/>
              </a:rPr>
              <a:pPr/>
              <a:t>70</a:t>
            </a:fld>
            <a:endParaRPr lang="en-US" smtClean="0">
              <a:latin typeface="Times New Roman" charset="0"/>
            </a:endParaRPr>
          </a:p>
        </p:txBody>
      </p:sp>
      <p:sp>
        <p:nvSpPr>
          <p:cNvPr id="144387" name="Rectangle 2"/>
          <p:cNvSpPr>
            <a:spLocks noGrp="1" noChangeArrowheads="1"/>
          </p:cNvSpPr>
          <p:nvPr>
            <p:ph type="title"/>
          </p:nvPr>
        </p:nvSpPr>
        <p:spPr>
          <a:xfrm>
            <a:off x="685800" y="2133600"/>
            <a:ext cx="7772400" cy="1143000"/>
          </a:xfrm>
        </p:spPr>
        <p:txBody>
          <a:bodyPr/>
          <a:lstStyle/>
          <a:p>
            <a:pPr eaLnBrk="1" hangingPunct="1"/>
            <a:r>
              <a:rPr lang="en-US"/>
              <a:t>Intrusion Detection Systems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BBFAE6A5-12DF-6749-B21B-881C9E4420B6}" type="slidenum">
              <a:rPr lang="en-US" smtClean="0">
                <a:latin typeface="Times New Roman" charset="0"/>
              </a:rPr>
              <a:pPr/>
              <a:t>71</a:t>
            </a:fld>
            <a:endParaRPr lang="en-US" smtClean="0">
              <a:latin typeface="Times New Roman" charset="0"/>
            </a:endParaRPr>
          </a:p>
        </p:txBody>
      </p:sp>
      <p:sp>
        <p:nvSpPr>
          <p:cNvPr id="145411" name="Rectangle 2"/>
          <p:cNvSpPr>
            <a:spLocks noGrp="1" noChangeArrowheads="1"/>
          </p:cNvSpPr>
          <p:nvPr>
            <p:ph type="title"/>
          </p:nvPr>
        </p:nvSpPr>
        <p:spPr>
          <a:xfrm>
            <a:off x="685800" y="457200"/>
            <a:ext cx="7848600" cy="1143000"/>
          </a:xfrm>
        </p:spPr>
        <p:txBody>
          <a:bodyPr/>
          <a:lstStyle/>
          <a:p>
            <a:pPr eaLnBrk="1" hangingPunct="1"/>
            <a:r>
              <a:rPr lang="en-US"/>
              <a:t>Intrusion Prevention</a:t>
            </a:r>
          </a:p>
        </p:txBody>
      </p:sp>
      <p:sp>
        <p:nvSpPr>
          <p:cNvPr id="145412" name="Rectangle 3"/>
          <p:cNvSpPr>
            <a:spLocks noGrp="1" noChangeArrowheads="1"/>
          </p:cNvSpPr>
          <p:nvPr>
            <p:ph type="body" idx="1"/>
          </p:nvPr>
        </p:nvSpPr>
        <p:spPr>
          <a:xfrm>
            <a:off x="685800" y="1676400"/>
            <a:ext cx="7848600" cy="4419600"/>
          </a:xfrm>
        </p:spPr>
        <p:txBody>
          <a:bodyPr/>
          <a:lstStyle/>
          <a:p>
            <a:pPr eaLnBrk="1" hangingPunct="1"/>
            <a:r>
              <a:rPr lang="en-US" dirty="0"/>
              <a:t>Want to keep bad guys out</a:t>
            </a:r>
          </a:p>
          <a:p>
            <a:pPr eaLnBrk="1" hangingPunct="1"/>
            <a:r>
              <a:rPr lang="en-US" b="1" dirty="0">
                <a:solidFill>
                  <a:schemeClr val="hlink"/>
                </a:solidFill>
              </a:rPr>
              <a:t>Intrusion prevention</a:t>
            </a:r>
            <a:r>
              <a:rPr lang="en-US" dirty="0"/>
              <a:t> is a traditional focus of computer security</a:t>
            </a:r>
          </a:p>
          <a:p>
            <a:pPr lvl="1" eaLnBrk="1" hangingPunct="1"/>
            <a:r>
              <a:rPr lang="en-US" dirty="0"/>
              <a:t>Authentication is to prevent intrusions</a:t>
            </a:r>
          </a:p>
          <a:p>
            <a:pPr lvl="1" eaLnBrk="1" hangingPunct="1"/>
            <a:r>
              <a:rPr lang="en-US" dirty="0"/>
              <a:t>Firewalls a form of intrusion prevention</a:t>
            </a:r>
          </a:p>
          <a:p>
            <a:pPr lvl="1" eaLnBrk="1" hangingPunct="1"/>
            <a:r>
              <a:rPr lang="en-US" dirty="0"/>
              <a:t>Virus defenses aimed at intrusion prevention</a:t>
            </a:r>
          </a:p>
          <a:p>
            <a:pPr lvl="1" eaLnBrk="1" hangingPunct="1"/>
            <a:r>
              <a:rPr lang="en-US" dirty="0"/>
              <a:t>Like locking the door on your car</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E20F5950-FE2B-2A4C-9CC8-8066657C7C1B}" type="slidenum">
              <a:rPr lang="en-US" smtClean="0">
                <a:latin typeface="Times New Roman" charset="0"/>
              </a:rPr>
              <a:pPr/>
              <a:t>72</a:t>
            </a:fld>
            <a:endParaRPr lang="en-US" smtClean="0">
              <a:latin typeface="Times New Roman" charset="0"/>
            </a:endParaRPr>
          </a:p>
        </p:txBody>
      </p:sp>
      <p:sp>
        <p:nvSpPr>
          <p:cNvPr id="146435" name="Rectangle 2"/>
          <p:cNvSpPr>
            <a:spLocks noGrp="1" noChangeArrowheads="1"/>
          </p:cNvSpPr>
          <p:nvPr>
            <p:ph type="title"/>
          </p:nvPr>
        </p:nvSpPr>
        <p:spPr>
          <a:xfrm>
            <a:off x="685800" y="381000"/>
            <a:ext cx="7848600" cy="1143000"/>
          </a:xfrm>
        </p:spPr>
        <p:txBody>
          <a:bodyPr/>
          <a:lstStyle/>
          <a:p>
            <a:pPr eaLnBrk="1" hangingPunct="1"/>
            <a:r>
              <a:rPr lang="en-US"/>
              <a:t>Intrusion Detection</a:t>
            </a:r>
          </a:p>
        </p:txBody>
      </p:sp>
      <p:sp>
        <p:nvSpPr>
          <p:cNvPr id="146436" name="Rectangle 3"/>
          <p:cNvSpPr>
            <a:spLocks noGrp="1" noChangeArrowheads="1"/>
          </p:cNvSpPr>
          <p:nvPr>
            <p:ph type="body" idx="1"/>
          </p:nvPr>
        </p:nvSpPr>
        <p:spPr>
          <a:xfrm>
            <a:off x="685800" y="1524000"/>
            <a:ext cx="7848600" cy="4572000"/>
          </a:xfrm>
        </p:spPr>
        <p:txBody>
          <a:bodyPr/>
          <a:lstStyle/>
          <a:p>
            <a:pPr eaLnBrk="1" hangingPunct="1">
              <a:lnSpc>
                <a:spcPct val="90000"/>
              </a:lnSpc>
              <a:spcAft>
                <a:spcPts val="600"/>
              </a:spcAft>
            </a:pPr>
            <a:r>
              <a:rPr lang="en-US" sz="2800"/>
              <a:t>In spite of intrusion prevention, bad guys will sometime get in</a:t>
            </a:r>
          </a:p>
          <a:p>
            <a:pPr eaLnBrk="1" hangingPunct="1">
              <a:lnSpc>
                <a:spcPct val="90000"/>
              </a:lnSpc>
              <a:spcAft>
                <a:spcPts val="600"/>
              </a:spcAft>
            </a:pPr>
            <a:r>
              <a:rPr lang="en-US" sz="2800"/>
              <a:t>Intrusion detection systems (</a:t>
            </a:r>
            <a:r>
              <a:rPr lang="en-US" sz="2800" b="1">
                <a:solidFill>
                  <a:schemeClr val="accent2"/>
                </a:solidFill>
              </a:rPr>
              <a:t>IDS</a:t>
            </a:r>
            <a:r>
              <a:rPr lang="en-US" sz="2800"/>
              <a:t>) </a:t>
            </a:r>
          </a:p>
          <a:p>
            <a:pPr lvl="1" eaLnBrk="1" hangingPunct="1">
              <a:lnSpc>
                <a:spcPct val="90000"/>
              </a:lnSpc>
              <a:spcAft>
                <a:spcPts val="600"/>
              </a:spcAft>
            </a:pPr>
            <a:r>
              <a:rPr lang="en-US" sz="2400"/>
              <a:t>Detect attacks in progress (or soon after)</a:t>
            </a:r>
          </a:p>
          <a:p>
            <a:pPr lvl="1" eaLnBrk="1" hangingPunct="1">
              <a:lnSpc>
                <a:spcPct val="90000"/>
              </a:lnSpc>
              <a:spcAft>
                <a:spcPts val="600"/>
              </a:spcAft>
            </a:pPr>
            <a:r>
              <a:rPr lang="en-US" sz="2400"/>
              <a:t>Look for unusual or suspicious activity</a:t>
            </a:r>
          </a:p>
          <a:p>
            <a:pPr eaLnBrk="1" hangingPunct="1">
              <a:lnSpc>
                <a:spcPct val="90000"/>
              </a:lnSpc>
              <a:spcAft>
                <a:spcPts val="600"/>
              </a:spcAft>
            </a:pPr>
            <a:r>
              <a:rPr lang="en-US" sz="2800"/>
              <a:t>IDS evolved from log file analysis</a:t>
            </a:r>
          </a:p>
          <a:p>
            <a:pPr eaLnBrk="1" hangingPunct="1">
              <a:lnSpc>
                <a:spcPct val="90000"/>
              </a:lnSpc>
              <a:spcAft>
                <a:spcPts val="600"/>
              </a:spcAft>
            </a:pPr>
            <a:r>
              <a:rPr lang="en-US" sz="2800"/>
              <a:t>IDS is currently a </a:t>
            </a:r>
            <a:r>
              <a:rPr lang="en-US" sz="2800" b="1">
                <a:solidFill>
                  <a:srgbClr val="FF0000"/>
                </a:solidFill>
              </a:rPr>
              <a:t>hot</a:t>
            </a:r>
            <a:r>
              <a:rPr lang="en-US" sz="2800"/>
              <a:t> research topic</a:t>
            </a:r>
          </a:p>
          <a:p>
            <a:pPr eaLnBrk="1" hangingPunct="1">
              <a:lnSpc>
                <a:spcPct val="90000"/>
              </a:lnSpc>
              <a:spcAft>
                <a:spcPts val="600"/>
              </a:spcAft>
            </a:pPr>
            <a:r>
              <a:rPr lang="en-US" sz="2800"/>
              <a:t>How to respond when intrusion detected?</a:t>
            </a:r>
          </a:p>
          <a:p>
            <a:pPr lvl="1" eaLnBrk="1" hangingPunct="1">
              <a:lnSpc>
                <a:spcPct val="90000"/>
              </a:lnSpc>
              <a:spcAft>
                <a:spcPts val="600"/>
              </a:spcAft>
            </a:pPr>
            <a:r>
              <a:rPr lang="en-US" sz="2400"/>
              <a:t>We don’t deal with this topic here…</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F7BA5D68-9E7B-A84F-9703-EFC915C6138D}" type="slidenum">
              <a:rPr lang="en-US" smtClean="0">
                <a:latin typeface="Times New Roman" charset="0"/>
              </a:rPr>
              <a:pPr/>
              <a:t>73</a:t>
            </a:fld>
            <a:endParaRPr lang="en-US" smtClean="0">
              <a:latin typeface="Times New Roman" charset="0"/>
            </a:endParaRPr>
          </a:p>
        </p:txBody>
      </p:sp>
      <p:sp>
        <p:nvSpPr>
          <p:cNvPr id="147459" name="Rectangle 2"/>
          <p:cNvSpPr>
            <a:spLocks noGrp="1" noChangeArrowheads="1"/>
          </p:cNvSpPr>
          <p:nvPr>
            <p:ph type="title"/>
          </p:nvPr>
        </p:nvSpPr>
        <p:spPr>
          <a:xfrm>
            <a:off x="685800" y="609600"/>
            <a:ext cx="7772400" cy="990600"/>
          </a:xfrm>
        </p:spPr>
        <p:txBody>
          <a:bodyPr/>
          <a:lstStyle/>
          <a:p>
            <a:pPr eaLnBrk="1" hangingPunct="1"/>
            <a:r>
              <a:rPr lang="en-US"/>
              <a:t>Intrusion Detection Systems</a:t>
            </a:r>
          </a:p>
        </p:txBody>
      </p:sp>
      <p:sp>
        <p:nvSpPr>
          <p:cNvPr id="147460" name="Rectangle 3"/>
          <p:cNvSpPr>
            <a:spLocks noGrp="1" noChangeArrowheads="1"/>
          </p:cNvSpPr>
          <p:nvPr>
            <p:ph type="body" idx="1"/>
          </p:nvPr>
        </p:nvSpPr>
        <p:spPr>
          <a:xfrm>
            <a:off x="685800" y="1752600"/>
            <a:ext cx="7696200" cy="4114800"/>
          </a:xfrm>
        </p:spPr>
        <p:txBody>
          <a:bodyPr/>
          <a:lstStyle/>
          <a:p>
            <a:pPr eaLnBrk="1" hangingPunct="1">
              <a:lnSpc>
                <a:spcPct val="85000"/>
              </a:lnSpc>
              <a:spcAft>
                <a:spcPts val="600"/>
              </a:spcAft>
            </a:pPr>
            <a:r>
              <a:rPr lang="en-US" sz="2800" dirty="0"/>
              <a:t>Who is likely intruder?</a:t>
            </a:r>
          </a:p>
          <a:p>
            <a:pPr lvl="1" eaLnBrk="1" hangingPunct="1">
              <a:lnSpc>
                <a:spcPct val="85000"/>
              </a:lnSpc>
              <a:spcAft>
                <a:spcPts val="600"/>
              </a:spcAft>
            </a:pPr>
            <a:r>
              <a:rPr lang="en-US" sz="2400" dirty="0"/>
              <a:t>May be outsider who got thru firewall</a:t>
            </a:r>
          </a:p>
          <a:p>
            <a:pPr lvl="1" eaLnBrk="1" hangingPunct="1">
              <a:lnSpc>
                <a:spcPct val="85000"/>
              </a:lnSpc>
              <a:spcAft>
                <a:spcPts val="600"/>
              </a:spcAft>
            </a:pPr>
            <a:r>
              <a:rPr lang="en-US" sz="2400" dirty="0"/>
              <a:t>May be evil insider</a:t>
            </a:r>
          </a:p>
          <a:p>
            <a:pPr eaLnBrk="1" hangingPunct="1">
              <a:lnSpc>
                <a:spcPct val="85000"/>
              </a:lnSpc>
              <a:spcAft>
                <a:spcPts val="600"/>
              </a:spcAft>
            </a:pPr>
            <a:r>
              <a:rPr lang="en-US" sz="2800" dirty="0"/>
              <a:t>What do intruders do?</a:t>
            </a:r>
          </a:p>
          <a:p>
            <a:pPr lvl="1" eaLnBrk="1" hangingPunct="1">
              <a:lnSpc>
                <a:spcPct val="85000"/>
              </a:lnSpc>
              <a:spcAft>
                <a:spcPts val="600"/>
              </a:spcAft>
            </a:pPr>
            <a:r>
              <a:rPr lang="en-US" sz="2400" dirty="0"/>
              <a:t>Launch well-known attacks</a:t>
            </a:r>
          </a:p>
          <a:p>
            <a:pPr lvl="1" eaLnBrk="1" hangingPunct="1">
              <a:lnSpc>
                <a:spcPct val="85000"/>
              </a:lnSpc>
              <a:spcAft>
                <a:spcPts val="600"/>
              </a:spcAft>
            </a:pPr>
            <a:r>
              <a:rPr lang="en-US" sz="2400" dirty="0" smtClean="0"/>
              <a:t>Launch </a:t>
            </a:r>
            <a:r>
              <a:rPr lang="en-US" sz="2400" dirty="0"/>
              <a:t>new/little-known attacks</a:t>
            </a:r>
          </a:p>
          <a:p>
            <a:pPr lvl="1" eaLnBrk="1" hangingPunct="1">
              <a:lnSpc>
                <a:spcPct val="85000"/>
              </a:lnSpc>
              <a:spcAft>
                <a:spcPts val="600"/>
              </a:spcAft>
            </a:pPr>
            <a:r>
              <a:rPr lang="en-US" sz="2400" dirty="0" smtClean="0"/>
              <a:t>Use </a:t>
            </a:r>
            <a:r>
              <a:rPr lang="en-US" sz="2400" dirty="0"/>
              <a:t>compromised system to attack others. etc.</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F63BBD17-F1D5-0E4F-A046-B6A2C7C67FB8}" type="slidenum">
              <a:rPr lang="en-US" smtClean="0">
                <a:latin typeface="Times New Roman" charset="0"/>
              </a:rPr>
              <a:pPr/>
              <a:t>74</a:t>
            </a:fld>
            <a:endParaRPr lang="en-US" smtClean="0">
              <a:latin typeface="Times New Roman" charset="0"/>
            </a:endParaRPr>
          </a:p>
        </p:txBody>
      </p:sp>
      <p:sp>
        <p:nvSpPr>
          <p:cNvPr id="148483" name="Rectangle 2"/>
          <p:cNvSpPr>
            <a:spLocks noGrp="1" noChangeArrowheads="1"/>
          </p:cNvSpPr>
          <p:nvPr>
            <p:ph type="title"/>
          </p:nvPr>
        </p:nvSpPr>
        <p:spPr/>
        <p:txBody>
          <a:bodyPr/>
          <a:lstStyle/>
          <a:p>
            <a:pPr eaLnBrk="1" hangingPunct="1"/>
            <a:r>
              <a:rPr lang="en-US"/>
              <a:t>IDS</a:t>
            </a:r>
          </a:p>
        </p:txBody>
      </p:sp>
      <p:sp>
        <p:nvSpPr>
          <p:cNvPr id="148484" name="Rectangle 3"/>
          <p:cNvSpPr>
            <a:spLocks noGrp="1" noChangeArrowheads="1"/>
          </p:cNvSpPr>
          <p:nvPr>
            <p:ph type="body" idx="1"/>
          </p:nvPr>
        </p:nvSpPr>
        <p:spPr>
          <a:xfrm>
            <a:off x="685800" y="1905000"/>
            <a:ext cx="7772400" cy="4038600"/>
          </a:xfrm>
        </p:spPr>
        <p:txBody>
          <a:bodyPr/>
          <a:lstStyle/>
          <a:p>
            <a:pPr eaLnBrk="1" hangingPunct="1">
              <a:lnSpc>
                <a:spcPct val="90000"/>
              </a:lnSpc>
              <a:spcAft>
                <a:spcPts val="600"/>
              </a:spcAft>
            </a:pPr>
            <a:r>
              <a:rPr lang="en-US" sz="2800" dirty="0"/>
              <a:t>Intrusion detection </a:t>
            </a:r>
            <a:r>
              <a:rPr lang="en-US" sz="2800" b="1" dirty="0">
                <a:solidFill>
                  <a:schemeClr val="accent2"/>
                </a:solidFill>
              </a:rPr>
              <a:t>approaches</a:t>
            </a:r>
            <a:endParaRPr lang="en-US" sz="2800" dirty="0"/>
          </a:p>
          <a:p>
            <a:pPr lvl="1" eaLnBrk="1" hangingPunct="1">
              <a:lnSpc>
                <a:spcPct val="90000"/>
              </a:lnSpc>
              <a:spcAft>
                <a:spcPts val="600"/>
              </a:spcAft>
            </a:pPr>
            <a:r>
              <a:rPr lang="en-US" sz="2400" dirty="0"/>
              <a:t>Signature-based IDS</a:t>
            </a:r>
          </a:p>
          <a:p>
            <a:pPr lvl="1" eaLnBrk="1" hangingPunct="1">
              <a:lnSpc>
                <a:spcPct val="90000"/>
              </a:lnSpc>
              <a:spcAft>
                <a:spcPts val="600"/>
              </a:spcAft>
            </a:pPr>
            <a:r>
              <a:rPr lang="en-US" sz="2400" dirty="0"/>
              <a:t>Anomaly-based IDS</a:t>
            </a:r>
          </a:p>
          <a:p>
            <a:pPr eaLnBrk="1" hangingPunct="1">
              <a:lnSpc>
                <a:spcPct val="90000"/>
              </a:lnSpc>
              <a:spcAft>
                <a:spcPts val="600"/>
              </a:spcAft>
            </a:pPr>
            <a:r>
              <a:rPr lang="en-US" sz="2800" dirty="0"/>
              <a:t>Intrusion detection </a:t>
            </a:r>
            <a:r>
              <a:rPr lang="en-US" sz="2800" b="1" dirty="0">
                <a:solidFill>
                  <a:schemeClr val="accent2"/>
                </a:solidFill>
              </a:rPr>
              <a:t>architectures</a:t>
            </a:r>
            <a:endParaRPr lang="en-US" sz="2800" dirty="0"/>
          </a:p>
          <a:p>
            <a:pPr lvl="1" eaLnBrk="1" hangingPunct="1">
              <a:lnSpc>
                <a:spcPct val="90000"/>
              </a:lnSpc>
              <a:spcAft>
                <a:spcPts val="600"/>
              </a:spcAft>
            </a:pPr>
            <a:r>
              <a:rPr lang="en-US" sz="2400" dirty="0"/>
              <a:t>Host-based IDS</a:t>
            </a:r>
          </a:p>
          <a:p>
            <a:pPr lvl="1" eaLnBrk="1" hangingPunct="1">
              <a:lnSpc>
                <a:spcPct val="90000"/>
              </a:lnSpc>
              <a:spcAft>
                <a:spcPts val="600"/>
              </a:spcAft>
            </a:pPr>
            <a:r>
              <a:rPr lang="en-US" sz="2400" dirty="0"/>
              <a:t>Network-based IDS</a:t>
            </a:r>
          </a:p>
          <a:p>
            <a:pPr eaLnBrk="1" hangingPunct="1">
              <a:lnSpc>
                <a:spcPct val="90000"/>
              </a:lnSpc>
              <a:spcAft>
                <a:spcPts val="600"/>
              </a:spcAft>
            </a:pPr>
            <a:r>
              <a:rPr lang="en-US" sz="2800" dirty="0"/>
              <a:t>Any IDS can be classified as above</a:t>
            </a:r>
          </a:p>
          <a:p>
            <a:pPr lvl="1" eaLnBrk="1" hangingPunct="1">
              <a:lnSpc>
                <a:spcPct val="90000"/>
              </a:lnSpc>
              <a:spcAft>
                <a:spcPts val="600"/>
              </a:spcAft>
            </a:pPr>
            <a:endParaRPr lang="en-US" sz="24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9FCA54C2-718F-3840-93A9-A4363BF16FEE}" type="slidenum">
              <a:rPr lang="en-US" smtClean="0">
                <a:latin typeface="Times New Roman" charset="0"/>
              </a:rPr>
              <a:pPr/>
              <a:t>75</a:t>
            </a:fld>
            <a:endParaRPr lang="en-US" smtClean="0">
              <a:latin typeface="Times New Roman" charset="0"/>
            </a:endParaRPr>
          </a:p>
        </p:txBody>
      </p:sp>
      <p:sp>
        <p:nvSpPr>
          <p:cNvPr id="149507" name="Rectangle 2"/>
          <p:cNvSpPr>
            <a:spLocks noGrp="1" noChangeArrowheads="1"/>
          </p:cNvSpPr>
          <p:nvPr>
            <p:ph type="title"/>
          </p:nvPr>
        </p:nvSpPr>
        <p:spPr/>
        <p:txBody>
          <a:bodyPr/>
          <a:lstStyle/>
          <a:p>
            <a:pPr eaLnBrk="1" hangingPunct="1"/>
            <a:r>
              <a:rPr lang="en-US"/>
              <a:t>Host-Based IDS</a:t>
            </a:r>
          </a:p>
        </p:txBody>
      </p:sp>
      <p:sp>
        <p:nvSpPr>
          <p:cNvPr id="149508" name="Rectangle 3"/>
          <p:cNvSpPr>
            <a:spLocks noGrp="1" noChangeArrowheads="1"/>
          </p:cNvSpPr>
          <p:nvPr>
            <p:ph type="body" idx="1"/>
          </p:nvPr>
        </p:nvSpPr>
        <p:spPr/>
        <p:txBody>
          <a:bodyPr/>
          <a:lstStyle/>
          <a:p>
            <a:pPr eaLnBrk="1" hangingPunct="1">
              <a:lnSpc>
                <a:spcPct val="90000"/>
              </a:lnSpc>
              <a:spcAft>
                <a:spcPts val="600"/>
              </a:spcAft>
            </a:pPr>
            <a:r>
              <a:rPr lang="en-US" dirty="0"/>
              <a:t>Monitor activities on hosts for</a:t>
            </a:r>
          </a:p>
          <a:p>
            <a:pPr lvl="1" eaLnBrk="1" hangingPunct="1">
              <a:lnSpc>
                <a:spcPct val="90000"/>
              </a:lnSpc>
              <a:spcAft>
                <a:spcPts val="600"/>
              </a:spcAft>
            </a:pPr>
            <a:r>
              <a:rPr lang="en-US" dirty="0"/>
              <a:t>Known attacks</a:t>
            </a:r>
          </a:p>
          <a:p>
            <a:pPr lvl="1" eaLnBrk="1" hangingPunct="1">
              <a:lnSpc>
                <a:spcPct val="90000"/>
              </a:lnSpc>
              <a:spcAft>
                <a:spcPts val="600"/>
              </a:spcAft>
            </a:pPr>
            <a:r>
              <a:rPr lang="en-US" dirty="0"/>
              <a:t>Suspicious behavior</a:t>
            </a:r>
          </a:p>
          <a:p>
            <a:pPr eaLnBrk="1" hangingPunct="1">
              <a:lnSpc>
                <a:spcPct val="90000"/>
              </a:lnSpc>
              <a:spcAft>
                <a:spcPts val="600"/>
              </a:spcAft>
            </a:pPr>
            <a:r>
              <a:rPr lang="en-US" dirty="0"/>
              <a:t>Designed to detect attacks such as</a:t>
            </a:r>
          </a:p>
          <a:p>
            <a:pPr lvl="1" eaLnBrk="1" hangingPunct="1">
              <a:lnSpc>
                <a:spcPct val="90000"/>
              </a:lnSpc>
              <a:spcAft>
                <a:spcPts val="600"/>
              </a:spcAft>
            </a:pPr>
            <a:r>
              <a:rPr lang="en-US" dirty="0"/>
              <a:t>Buffer overflow</a:t>
            </a:r>
          </a:p>
          <a:p>
            <a:pPr lvl="1" eaLnBrk="1" hangingPunct="1">
              <a:lnSpc>
                <a:spcPct val="90000"/>
              </a:lnSpc>
              <a:spcAft>
                <a:spcPts val="600"/>
              </a:spcAft>
            </a:pPr>
            <a:r>
              <a:rPr lang="en-US" dirty="0"/>
              <a:t>Escalation of privilege, …</a:t>
            </a:r>
          </a:p>
          <a:p>
            <a:pPr eaLnBrk="1" hangingPunct="1">
              <a:lnSpc>
                <a:spcPct val="90000"/>
              </a:lnSpc>
              <a:spcAft>
                <a:spcPts val="600"/>
              </a:spcAft>
            </a:pPr>
            <a:r>
              <a:rPr lang="en-US" dirty="0"/>
              <a:t>Little or no view of network activities</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97A938D0-860E-8348-A583-DE4F6DCBA61B}" type="slidenum">
              <a:rPr lang="en-US" smtClean="0">
                <a:latin typeface="Times New Roman" charset="0"/>
              </a:rPr>
              <a:pPr/>
              <a:t>76</a:t>
            </a:fld>
            <a:endParaRPr lang="en-US" smtClean="0">
              <a:latin typeface="Times New Roman" charset="0"/>
            </a:endParaRPr>
          </a:p>
        </p:txBody>
      </p:sp>
      <p:sp>
        <p:nvSpPr>
          <p:cNvPr id="150531" name="Rectangle 2"/>
          <p:cNvSpPr>
            <a:spLocks noGrp="1" noChangeArrowheads="1"/>
          </p:cNvSpPr>
          <p:nvPr>
            <p:ph type="title"/>
          </p:nvPr>
        </p:nvSpPr>
        <p:spPr>
          <a:xfrm>
            <a:off x="685800" y="457200"/>
            <a:ext cx="7772400" cy="1143000"/>
          </a:xfrm>
        </p:spPr>
        <p:txBody>
          <a:bodyPr/>
          <a:lstStyle/>
          <a:p>
            <a:pPr eaLnBrk="1" hangingPunct="1"/>
            <a:r>
              <a:rPr lang="en-US"/>
              <a:t>Network-Based IDS</a:t>
            </a:r>
          </a:p>
        </p:txBody>
      </p:sp>
      <p:sp>
        <p:nvSpPr>
          <p:cNvPr id="150532" name="Rectangle 3"/>
          <p:cNvSpPr>
            <a:spLocks noGrp="1" noChangeArrowheads="1"/>
          </p:cNvSpPr>
          <p:nvPr>
            <p:ph type="body" idx="1"/>
          </p:nvPr>
        </p:nvSpPr>
        <p:spPr>
          <a:xfrm>
            <a:off x="685800" y="1752600"/>
            <a:ext cx="7848600" cy="4267200"/>
          </a:xfrm>
        </p:spPr>
        <p:txBody>
          <a:bodyPr/>
          <a:lstStyle/>
          <a:p>
            <a:pPr eaLnBrk="1" hangingPunct="1">
              <a:lnSpc>
                <a:spcPct val="80000"/>
              </a:lnSpc>
              <a:spcAft>
                <a:spcPts val="0"/>
              </a:spcAft>
            </a:pPr>
            <a:r>
              <a:rPr lang="en-US" sz="2800" dirty="0"/>
              <a:t>Monitor activity on the network for…</a:t>
            </a:r>
          </a:p>
          <a:p>
            <a:pPr lvl="1" eaLnBrk="1" hangingPunct="1">
              <a:lnSpc>
                <a:spcPct val="80000"/>
              </a:lnSpc>
              <a:spcAft>
                <a:spcPts val="0"/>
              </a:spcAft>
            </a:pPr>
            <a:r>
              <a:rPr lang="en-US" sz="2400" dirty="0"/>
              <a:t>Known attacks</a:t>
            </a:r>
          </a:p>
          <a:p>
            <a:pPr lvl="1" eaLnBrk="1" hangingPunct="1">
              <a:lnSpc>
                <a:spcPct val="80000"/>
              </a:lnSpc>
              <a:spcAft>
                <a:spcPts val="0"/>
              </a:spcAft>
            </a:pPr>
            <a:r>
              <a:rPr lang="en-US" sz="2400" dirty="0"/>
              <a:t>Suspicious network activity</a:t>
            </a:r>
          </a:p>
          <a:p>
            <a:pPr eaLnBrk="1" hangingPunct="1">
              <a:lnSpc>
                <a:spcPct val="80000"/>
              </a:lnSpc>
              <a:spcAft>
                <a:spcPts val="0"/>
              </a:spcAft>
            </a:pPr>
            <a:r>
              <a:rPr lang="en-US" sz="2800" dirty="0"/>
              <a:t>Designed to detect attacks such as</a:t>
            </a:r>
          </a:p>
          <a:p>
            <a:pPr lvl="1" eaLnBrk="1" hangingPunct="1">
              <a:lnSpc>
                <a:spcPct val="80000"/>
              </a:lnSpc>
              <a:spcAft>
                <a:spcPts val="0"/>
              </a:spcAft>
            </a:pPr>
            <a:r>
              <a:rPr lang="en-US" sz="2400" dirty="0"/>
              <a:t>Denial of service</a:t>
            </a:r>
          </a:p>
          <a:p>
            <a:pPr lvl="1" eaLnBrk="1" hangingPunct="1">
              <a:lnSpc>
                <a:spcPct val="80000"/>
              </a:lnSpc>
              <a:spcAft>
                <a:spcPts val="0"/>
              </a:spcAft>
            </a:pPr>
            <a:r>
              <a:rPr lang="en-US" sz="2400" dirty="0"/>
              <a:t>Network probes</a:t>
            </a:r>
          </a:p>
          <a:p>
            <a:pPr lvl="1" eaLnBrk="1" hangingPunct="1">
              <a:lnSpc>
                <a:spcPct val="80000"/>
              </a:lnSpc>
              <a:spcAft>
                <a:spcPts val="0"/>
              </a:spcAft>
            </a:pPr>
            <a:r>
              <a:rPr lang="en-US" sz="2400" dirty="0"/>
              <a:t>Malformed packets, etc.</a:t>
            </a:r>
          </a:p>
          <a:p>
            <a:pPr eaLnBrk="1" hangingPunct="1">
              <a:lnSpc>
                <a:spcPct val="80000"/>
              </a:lnSpc>
              <a:spcAft>
                <a:spcPts val="0"/>
              </a:spcAft>
            </a:pPr>
            <a:r>
              <a:rPr lang="en-US" sz="2800" dirty="0"/>
              <a:t>Some overlap with firewall</a:t>
            </a:r>
          </a:p>
          <a:p>
            <a:pPr eaLnBrk="1" hangingPunct="1">
              <a:lnSpc>
                <a:spcPct val="80000"/>
              </a:lnSpc>
              <a:spcAft>
                <a:spcPts val="0"/>
              </a:spcAft>
            </a:pPr>
            <a:r>
              <a:rPr lang="en-US" sz="2800" dirty="0"/>
              <a:t>Little or no view of host-base </a:t>
            </a:r>
            <a:r>
              <a:rPr lang="en-US" sz="2800" dirty="0" smtClean="0"/>
              <a:t>attacks</a:t>
            </a:r>
            <a:endParaRPr lang="en-US" sz="28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48AB80FE-4193-0D4D-9E58-934DFCD99BDA}" type="slidenum">
              <a:rPr lang="en-US" smtClean="0">
                <a:latin typeface="Times New Roman" charset="0"/>
              </a:rPr>
              <a:pPr/>
              <a:t>77</a:t>
            </a:fld>
            <a:endParaRPr lang="en-US" smtClean="0">
              <a:latin typeface="Times New Roman" charset="0"/>
            </a:endParaRPr>
          </a:p>
        </p:txBody>
      </p:sp>
      <p:sp>
        <p:nvSpPr>
          <p:cNvPr id="151555" name="Rectangle 2"/>
          <p:cNvSpPr>
            <a:spLocks noGrp="1" noChangeArrowheads="1"/>
          </p:cNvSpPr>
          <p:nvPr>
            <p:ph type="title"/>
          </p:nvPr>
        </p:nvSpPr>
        <p:spPr>
          <a:xfrm>
            <a:off x="609600" y="457200"/>
            <a:ext cx="8001000" cy="1143000"/>
          </a:xfrm>
        </p:spPr>
        <p:txBody>
          <a:bodyPr/>
          <a:lstStyle/>
          <a:p>
            <a:pPr eaLnBrk="1" hangingPunct="1"/>
            <a:r>
              <a:rPr lang="en-US"/>
              <a:t>Signature Detection Example</a:t>
            </a:r>
          </a:p>
        </p:txBody>
      </p:sp>
      <p:sp>
        <p:nvSpPr>
          <p:cNvPr id="151556" name="Rectangle 3"/>
          <p:cNvSpPr>
            <a:spLocks noGrp="1" noChangeArrowheads="1"/>
          </p:cNvSpPr>
          <p:nvPr>
            <p:ph type="body" idx="1"/>
          </p:nvPr>
        </p:nvSpPr>
        <p:spPr>
          <a:xfrm>
            <a:off x="685800" y="1828800"/>
            <a:ext cx="7772400" cy="4191000"/>
          </a:xfrm>
        </p:spPr>
        <p:txBody>
          <a:bodyPr/>
          <a:lstStyle/>
          <a:p>
            <a:pPr eaLnBrk="1" hangingPunct="1">
              <a:lnSpc>
                <a:spcPct val="90000"/>
              </a:lnSpc>
            </a:pPr>
            <a:r>
              <a:rPr lang="en-US" sz="2800"/>
              <a:t>Failed login attempts may indicate password cracking attack</a:t>
            </a:r>
          </a:p>
          <a:p>
            <a:pPr eaLnBrk="1" hangingPunct="1">
              <a:lnSpc>
                <a:spcPct val="90000"/>
              </a:lnSpc>
            </a:pPr>
            <a:r>
              <a:rPr lang="en-US" sz="2800"/>
              <a:t>IDS could use the rule “</a:t>
            </a:r>
            <a:r>
              <a:rPr lang="en-US" sz="2800">
                <a:latin typeface="Times-Roman" charset="0"/>
              </a:rPr>
              <a:t>N</a:t>
            </a:r>
            <a:r>
              <a:rPr lang="en-US" sz="2800"/>
              <a:t> failed login attempts in </a:t>
            </a:r>
            <a:r>
              <a:rPr lang="en-US" sz="2800">
                <a:latin typeface="Times-Roman" charset="0"/>
              </a:rPr>
              <a:t>M</a:t>
            </a:r>
            <a:r>
              <a:rPr lang="en-US" sz="2800"/>
              <a:t> seconds” as </a:t>
            </a:r>
            <a:r>
              <a:rPr lang="en-US" sz="2800" b="1">
                <a:solidFill>
                  <a:schemeClr val="accent2"/>
                </a:solidFill>
              </a:rPr>
              <a:t>signature</a:t>
            </a:r>
            <a:endParaRPr lang="en-US" sz="2800"/>
          </a:p>
          <a:p>
            <a:pPr eaLnBrk="1" hangingPunct="1">
              <a:lnSpc>
                <a:spcPct val="90000"/>
              </a:lnSpc>
            </a:pPr>
            <a:r>
              <a:rPr lang="en-US" sz="2800"/>
              <a:t>If </a:t>
            </a:r>
            <a:r>
              <a:rPr lang="en-US" sz="2800">
                <a:latin typeface="Times-Roman" charset="0"/>
              </a:rPr>
              <a:t>N</a:t>
            </a:r>
            <a:r>
              <a:rPr lang="en-US" sz="2800"/>
              <a:t> or more failed login attempts in </a:t>
            </a:r>
            <a:r>
              <a:rPr lang="en-US" sz="2800">
                <a:latin typeface="Times-Roman" charset="0"/>
              </a:rPr>
              <a:t>M</a:t>
            </a:r>
            <a:r>
              <a:rPr lang="en-US" sz="2800"/>
              <a:t> seconds, IDS warns of attack</a:t>
            </a:r>
          </a:p>
          <a:p>
            <a:pPr eaLnBrk="1" hangingPunct="1">
              <a:lnSpc>
                <a:spcPct val="90000"/>
              </a:lnSpc>
            </a:pPr>
            <a:r>
              <a:rPr lang="en-US" sz="2800"/>
              <a:t>Note that such a warning is specific</a:t>
            </a:r>
          </a:p>
          <a:p>
            <a:pPr lvl="1" eaLnBrk="1" hangingPunct="1">
              <a:lnSpc>
                <a:spcPct val="90000"/>
              </a:lnSpc>
            </a:pPr>
            <a:r>
              <a:rPr lang="en-US" sz="2400"/>
              <a:t>Admin knows what attack is suspected</a:t>
            </a:r>
          </a:p>
          <a:p>
            <a:pPr lvl="1" eaLnBrk="1" hangingPunct="1">
              <a:lnSpc>
                <a:spcPct val="90000"/>
              </a:lnSpc>
            </a:pPr>
            <a:r>
              <a:rPr lang="en-US" sz="2400"/>
              <a:t>Easy to verify attack (or false alarm)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FAB1C19B-55B0-9D43-A1C2-8D7EFA8246DE}" type="slidenum">
              <a:rPr lang="en-US" smtClean="0">
                <a:latin typeface="Times New Roman" charset="0"/>
              </a:rPr>
              <a:pPr/>
              <a:t>78</a:t>
            </a:fld>
            <a:endParaRPr lang="en-US" smtClean="0">
              <a:latin typeface="Times New Roman" charset="0"/>
            </a:endParaRPr>
          </a:p>
        </p:txBody>
      </p:sp>
      <p:sp>
        <p:nvSpPr>
          <p:cNvPr id="152579" name="Rectangle 2"/>
          <p:cNvSpPr>
            <a:spLocks noGrp="1" noChangeArrowheads="1"/>
          </p:cNvSpPr>
          <p:nvPr>
            <p:ph type="title"/>
          </p:nvPr>
        </p:nvSpPr>
        <p:spPr>
          <a:xfrm>
            <a:off x="685800" y="381000"/>
            <a:ext cx="7772400" cy="1143000"/>
          </a:xfrm>
        </p:spPr>
        <p:txBody>
          <a:bodyPr/>
          <a:lstStyle/>
          <a:p>
            <a:pPr eaLnBrk="1" hangingPunct="1"/>
            <a:r>
              <a:rPr lang="en-US"/>
              <a:t>Signature Detection</a:t>
            </a:r>
          </a:p>
        </p:txBody>
      </p:sp>
      <p:sp>
        <p:nvSpPr>
          <p:cNvPr id="152580" name="Rectangle 3"/>
          <p:cNvSpPr>
            <a:spLocks noGrp="1" noChangeArrowheads="1"/>
          </p:cNvSpPr>
          <p:nvPr>
            <p:ph type="body" idx="1"/>
          </p:nvPr>
        </p:nvSpPr>
        <p:spPr>
          <a:xfrm>
            <a:off x="685800" y="1752600"/>
            <a:ext cx="7924800" cy="4343400"/>
          </a:xfrm>
        </p:spPr>
        <p:txBody>
          <a:bodyPr/>
          <a:lstStyle/>
          <a:p>
            <a:pPr eaLnBrk="1" hangingPunct="1">
              <a:spcAft>
                <a:spcPts val="600"/>
              </a:spcAft>
            </a:pPr>
            <a:r>
              <a:rPr lang="en-US" sz="2800" dirty="0"/>
              <a:t>Suppose IDS warns whenever </a:t>
            </a:r>
            <a:r>
              <a:rPr lang="en-US" sz="2800" dirty="0">
                <a:latin typeface="Times-Roman" charset="0"/>
              </a:rPr>
              <a:t>N</a:t>
            </a:r>
            <a:r>
              <a:rPr lang="en-US" sz="2800" dirty="0"/>
              <a:t> or more failed logins in </a:t>
            </a:r>
            <a:r>
              <a:rPr lang="en-US" sz="2800" dirty="0">
                <a:latin typeface="Times-Roman" charset="0"/>
              </a:rPr>
              <a:t>M</a:t>
            </a:r>
            <a:r>
              <a:rPr lang="en-US" sz="2800" dirty="0"/>
              <a:t> seconds</a:t>
            </a:r>
          </a:p>
          <a:p>
            <a:pPr lvl="1" eaLnBrk="1" hangingPunct="1">
              <a:spcAft>
                <a:spcPts val="600"/>
              </a:spcAft>
            </a:pPr>
            <a:r>
              <a:rPr lang="en-US" sz="2400" dirty="0"/>
              <a:t>Set </a:t>
            </a:r>
            <a:r>
              <a:rPr lang="en-US" sz="2400" dirty="0">
                <a:latin typeface="Times-Roman" charset="0"/>
              </a:rPr>
              <a:t>N</a:t>
            </a:r>
            <a:r>
              <a:rPr lang="en-US" sz="2400" dirty="0"/>
              <a:t> and </a:t>
            </a:r>
            <a:r>
              <a:rPr lang="en-US" sz="2400" dirty="0">
                <a:latin typeface="Times-Roman" charset="0"/>
              </a:rPr>
              <a:t>M</a:t>
            </a:r>
            <a:r>
              <a:rPr lang="en-US" sz="2400" dirty="0"/>
              <a:t> so false alarms not common</a:t>
            </a:r>
          </a:p>
          <a:p>
            <a:pPr lvl="1" eaLnBrk="1" hangingPunct="1">
              <a:spcAft>
                <a:spcPts val="600"/>
              </a:spcAft>
            </a:pPr>
            <a:r>
              <a:rPr lang="en-US" sz="2400" dirty="0"/>
              <a:t>Can do this based on “normal” behavior</a:t>
            </a:r>
          </a:p>
          <a:p>
            <a:pPr eaLnBrk="1" hangingPunct="1">
              <a:spcAft>
                <a:spcPts val="600"/>
              </a:spcAft>
            </a:pPr>
            <a:r>
              <a:rPr lang="en-US" sz="2800" dirty="0"/>
              <a:t>But, if Trudy knows the signature, she can try </a:t>
            </a:r>
            <a:r>
              <a:rPr lang="en-US" sz="2800" dirty="0">
                <a:latin typeface="Times-Roman" charset="0"/>
              </a:rPr>
              <a:t>N </a:t>
            </a:r>
            <a:r>
              <a:rPr lang="en-US" sz="2800" dirty="0" err="1">
                <a:latin typeface="Times-Roman" charset="0"/>
                <a:sym typeface="Symbol" charset="2"/>
              </a:rPr>
              <a:t></a:t>
            </a:r>
            <a:r>
              <a:rPr lang="en-US" sz="2800" dirty="0">
                <a:latin typeface="Times-Roman" charset="0"/>
                <a:sym typeface="Symbol" charset="2"/>
              </a:rPr>
              <a:t> </a:t>
            </a:r>
            <a:r>
              <a:rPr lang="en-US" sz="2800" dirty="0">
                <a:latin typeface="Times-Roman" charset="0"/>
              </a:rPr>
              <a:t>1</a:t>
            </a:r>
            <a:r>
              <a:rPr lang="en-US" sz="2800" dirty="0"/>
              <a:t> logins every </a:t>
            </a:r>
            <a:r>
              <a:rPr lang="en-US" sz="2800" dirty="0">
                <a:latin typeface="Times-Roman" charset="0"/>
              </a:rPr>
              <a:t>M</a:t>
            </a:r>
            <a:r>
              <a:rPr lang="en-US" sz="2800" dirty="0"/>
              <a:t> seconds…</a:t>
            </a:r>
          </a:p>
          <a:p>
            <a:pPr eaLnBrk="1" hangingPunct="1">
              <a:spcAft>
                <a:spcPts val="600"/>
              </a:spcAft>
            </a:pPr>
            <a:r>
              <a:rPr lang="en-US" sz="2800" dirty="0"/>
              <a:t>Then signature detection slows down Trudy, but might not stop her</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822B2EF4-52E0-CC4E-A7AB-B9CCD85721B5}" type="slidenum">
              <a:rPr lang="en-US" smtClean="0">
                <a:latin typeface="Times New Roman" charset="0"/>
              </a:rPr>
              <a:pPr/>
              <a:t>79</a:t>
            </a:fld>
            <a:endParaRPr lang="en-US" smtClean="0">
              <a:latin typeface="Times New Roman" charset="0"/>
            </a:endParaRPr>
          </a:p>
        </p:txBody>
      </p:sp>
      <p:sp>
        <p:nvSpPr>
          <p:cNvPr id="153603" name="Rectangle 2"/>
          <p:cNvSpPr>
            <a:spLocks noGrp="1" noChangeArrowheads="1"/>
          </p:cNvSpPr>
          <p:nvPr>
            <p:ph type="title"/>
          </p:nvPr>
        </p:nvSpPr>
        <p:spPr>
          <a:xfrm>
            <a:off x="685800" y="304800"/>
            <a:ext cx="7772400" cy="1143000"/>
          </a:xfrm>
        </p:spPr>
        <p:txBody>
          <a:bodyPr/>
          <a:lstStyle/>
          <a:p>
            <a:pPr eaLnBrk="1" hangingPunct="1"/>
            <a:r>
              <a:rPr lang="en-US"/>
              <a:t>Signature Detection</a:t>
            </a:r>
          </a:p>
        </p:txBody>
      </p:sp>
      <p:sp>
        <p:nvSpPr>
          <p:cNvPr id="153604" name="Rectangle 3"/>
          <p:cNvSpPr>
            <a:spLocks noGrp="1" noChangeArrowheads="1"/>
          </p:cNvSpPr>
          <p:nvPr>
            <p:ph type="body" idx="1"/>
          </p:nvPr>
        </p:nvSpPr>
        <p:spPr>
          <a:xfrm>
            <a:off x="685800" y="1676400"/>
            <a:ext cx="8001000" cy="4495800"/>
          </a:xfrm>
        </p:spPr>
        <p:txBody>
          <a:bodyPr/>
          <a:lstStyle/>
          <a:p>
            <a:pPr eaLnBrk="1" hangingPunct="1">
              <a:lnSpc>
                <a:spcPct val="85000"/>
              </a:lnSpc>
              <a:spcAft>
                <a:spcPts val="600"/>
              </a:spcAft>
            </a:pPr>
            <a:r>
              <a:rPr lang="en-US" sz="2800" dirty="0"/>
              <a:t>Many techniques used to make signature detection more robust</a:t>
            </a:r>
          </a:p>
          <a:p>
            <a:pPr eaLnBrk="1" hangingPunct="1">
              <a:lnSpc>
                <a:spcPct val="85000"/>
              </a:lnSpc>
              <a:spcAft>
                <a:spcPts val="600"/>
              </a:spcAft>
            </a:pPr>
            <a:r>
              <a:rPr lang="en-US" sz="2800" dirty="0" smtClean="0"/>
              <a:t>For </a:t>
            </a:r>
            <a:r>
              <a:rPr lang="en-US" sz="2800" dirty="0"/>
              <a:t>example, if “about” </a:t>
            </a:r>
            <a:r>
              <a:rPr lang="en-US" sz="2800" dirty="0">
                <a:latin typeface="Times-Roman" charset="0"/>
              </a:rPr>
              <a:t>N</a:t>
            </a:r>
            <a:r>
              <a:rPr lang="en-US" sz="2800" dirty="0"/>
              <a:t> login attempts in “about” </a:t>
            </a:r>
            <a:r>
              <a:rPr lang="en-US" sz="2800" dirty="0">
                <a:latin typeface="Times-Roman" charset="0"/>
              </a:rPr>
              <a:t>M</a:t>
            </a:r>
            <a:r>
              <a:rPr lang="en-US" sz="2800" dirty="0"/>
              <a:t> seconds</a:t>
            </a:r>
          </a:p>
          <a:p>
            <a:pPr lvl="1" eaLnBrk="1" hangingPunct="1">
              <a:lnSpc>
                <a:spcPct val="85000"/>
              </a:lnSpc>
              <a:spcAft>
                <a:spcPts val="600"/>
              </a:spcAft>
            </a:pPr>
            <a:r>
              <a:rPr lang="en-US" sz="2400" dirty="0"/>
              <a:t>Warn of possible password cracking attempt</a:t>
            </a:r>
          </a:p>
          <a:p>
            <a:pPr lvl="1" eaLnBrk="1" hangingPunct="1">
              <a:lnSpc>
                <a:spcPct val="85000"/>
              </a:lnSpc>
              <a:spcAft>
                <a:spcPts val="600"/>
              </a:spcAft>
            </a:pPr>
            <a:r>
              <a:rPr lang="en-US" sz="2400" dirty="0"/>
              <a:t>What are reasonable values for “about”?</a:t>
            </a:r>
          </a:p>
          <a:p>
            <a:pPr lvl="1" eaLnBrk="1" hangingPunct="1">
              <a:lnSpc>
                <a:spcPct val="85000"/>
              </a:lnSpc>
              <a:spcAft>
                <a:spcPts val="600"/>
              </a:spcAft>
            </a:pPr>
            <a:r>
              <a:rPr lang="en-US" sz="2400" dirty="0"/>
              <a:t>Can use statistical analysis, heuristics, etc.</a:t>
            </a:r>
          </a:p>
          <a:p>
            <a:pPr lvl="1" eaLnBrk="1" hangingPunct="1">
              <a:lnSpc>
                <a:spcPct val="85000"/>
              </a:lnSpc>
              <a:spcAft>
                <a:spcPts val="600"/>
              </a:spcAft>
            </a:pPr>
            <a:r>
              <a:rPr lang="en-US" sz="2400" dirty="0"/>
              <a:t>Must not increase false alarm rate too much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oter Placeholder 4"/>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37AAFA54-E1F1-2D47-B632-70AFAD318A3B}" type="slidenum">
              <a:rPr lang="en-US" smtClean="0">
                <a:latin typeface="Times New Roman" charset="0"/>
              </a:rPr>
              <a:pPr/>
              <a:t>8</a:t>
            </a:fld>
            <a:endParaRPr lang="en-US" smtClean="0">
              <a:latin typeface="Times New Roman" charset="0"/>
            </a:endParaRPr>
          </a:p>
        </p:txBody>
      </p:sp>
      <p:sp>
        <p:nvSpPr>
          <p:cNvPr id="22531" name="Rectangle 2"/>
          <p:cNvSpPr>
            <a:spLocks noGrp="1" noChangeArrowheads="1"/>
          </p:cNvSpPr>
          <p:nvPr>
            <p:ph type="title"/>
          </p:nvPr>
        </p:nvSpPr>
        <p:spPr>
          <a:xfrm>
            <a:off x="228600" y="609600"/>
            <a:ext cx="8610600" cy="1066800"/>
          </a:xfrm>
        </p:spPr>
        <p:txBody>
          <a:bodyPr/>
          <a:lstStyle/>
          <a:p>
            <a:pPr eaLnBrk="1" hangingPunct="1"/>
            <a:r>
              <a:rPr lang="en-US"/>
              <a:t>Good and Bad Passwords</a:t>
            </a:r>
          </a:p>
        </p:txBody>
      </p:sp>
      <p:sp>
        <p:nvSpPr>
          <p:cNvPr id="159747" name="Rectangle 3"/>
          <p:cNvSpPr>
            <a:spLocks noGrp="1" noChangeArrowheads="1"/>
          </p:cNvSpPr>
          <p:nvPr>
            <p:ph type="body" sz="half" idx="1"/>
          </p:nvPr>
        </p:nvSpPr>
        <p:spPr>
          <a:xfrm>
            <a:off x="762000" y="1905000"/>
            <a:ext cx="3810000" cy="4114800"/>
          </a:xfrm>
        </p:spPr>
        <p:txBody>
          <a:bodyPr/>
          <a:lstStyle/>
          <a:p>
            <a:pPr eaLnBrk="1" hangingPunct="1">
              <a:lnSpc>
                <a:spcPct val="90000"/>
              </a:lnSpc>
            </a:pPr>
            <a:r>
              <a:rPr lang="en-US" sz="3200" dirty="0"/>
              <a:t>Bad passwords</a:t>
            </a:r>
          </a:p>
          <a:p>
            <a:pPr lvl="1" eaLnBrk="1" hangingPunct="1">
              <a:lnSpc>
                <a:spcPct val="90000"/>
              </a:lnSpc>
            </a:pPr>
            <a:r>
              <a:rPr lang="en-US" sz="2800" dirty="0"/>
              <a:t>frank</a:t>
            </a:r>
          </a:p>
          <a:p>
            <a:pPr lvl="1" eaLnBrk="1" hangingPunct="1">
              <a:lnSpc>
                <a:spcPct val="90000"/>
              </a:lnSpc>
            </a:pPr>
            <a:r>
              <a:rPr lang="en-US" sz="2800" dirty="0"/>
              <a:t>Fido</a:t>
            </a:r>
          </a:p>
          <a:p>
            <a:pPr lvl="1" eaLnBrk="1" hangingPunct="1">
              <a:lnSpc>
                <a:spcPct val="90000"/>
              </a:lnSpc>
            </a:pPr>
            <a:r>
              <a:rPr lang="en-US" sz="2800" dirty="0"/>
              <a:t>password</a:t>
            </a:r>
          </a:p>
          <a:p>
            <a:pPr lvl="1" eaLnBrk="1" hangingPunct="1">
              <a:lnSpc>
                <a:spcPct val="90000"/>
              </a:lnSpc>
            </a:pPr>
            <a:r>
              <a:rPr lang="en-US" sz="2800" dirty="0"/>
              <a:t>4444</a:t>
            </a:r>
          </a:p>
          <a:p>
            <a:pPr lvl="1" eaLnBrk="1" hangingPunct="1">
              <a:lnSpc>
                <a:spcPct val="90000"/>
              </a:lnSpc>
            </a:pPr>
            <a:r>
              <a:rPr lang="en-US" sz="2800" dirty="0"/>
              <a:t>Pikachu</a:t>
            </a:r>
          </a:p>
          <a:p>
            <a:pPr lvl="1" eaLnBrk="1" hangingPunct="1">
              <a:lnSpc>
                <a:spcPct val="90000"/>
              </a:lnSpc>
            </a:pPr>
            <a:r>
              <a:rPr lang="en-US" sz="2800" dirty="0"/>
              <a:t>102560</a:t>
            </a:r>
          </a:p>
          <a:p>
            <a:pPr lvl="1" eaLnBrk="1" hangingPunct="1">
              <a:lnSpc>
                <a:spcPct val="90000"/>
              </a:lnSpc>
            </a:pPr>
            <a:r>
              <a:rPr lang="en-US" sz="2800" dirty="0" err="1"/>
              <a:t>AustinStamp</a:t>
            </a:r>
            <a:endParaRPr lang="en-US" sz="2800" dirty="0"/>
          </a:p>
        </p:txBody>
      </p:sp>
      <p:sp>
        <p:nvSpPr>
          <p:cNvPr id="159748" name="Rectangle 4"/>
          <p:cNvSpPr>
            <a:spLocks noGrp="1" noChangeArrowheads="1"/>
          </p:cNvSpPr>
          <p:nvPr>
            <p:ph type="body" sz="half" idx="2"/>
          </p:nvPr>
        </p:nvSpPr>
        <p:spPr>
          <a:xfrm>
            <a:off x="4648200" y="1828800"/>
            <a:ext cx="3962400" cy="4114800"/>
          </a:xfrm>
        </p:spPr>
        <p:txBody>
          <a:bodyPr/>
          <a:lstStyle/>
          <a:p>
            <a:pPr eaLnBrk="1" hangingPunct="1"/>
            <a:r>
              <a:rPr lang="en-US" sz="3200" dirty="0"/>
              <a:t>Good Passwords?</a:t>
            </a:r>
          </a:p>
          <a:p>
            <a:pPr lvl="1" eaLnBrk="1" hangingPunct="1"/>
            <a:r>
              <a:rPr lang="en-US" sz="2800" dirty="0"/>
              <a:t>jfIej,43j-EmmL+y</a:t>
            </a:r>
          </a:p>
          <a:p>
            <a:pPr lvl="1" eaLnBrk="1" hangingPunct="1"/>
            <a:r>
              <a:rPr lang="en-US" sz="2800" dirty="0"/>
              <a:t>09864376537263</a:t>
            </a:r>
          </a:p>
          <a:p>
            <a:pPr lvl="1" eaLnBrk="1" hangingPunct="1"/>
            <a:r>
              <a:rPr lang="en-US" sz="2800" dirty="0"/>
              <a:t>P0kem0N</a:t>
            </a:r>
          </a:p>
          <a:p>
            <a:pPr lvl="1" eaLnBrk="1" hangingPunct="1"/>
            <a:r>
              <a:rPr lang="en-US" sz="2800" dirty="0"/>
              <a:t>FSa7Yago</a:t>
            </a:r>
          </a:p>
          <a:p>
            <a:pPr lvl="1" eaLnBrk="1" hangingPunct="1"/>
            <a:r>
              <a:rPr lang="en-US" sz="2800" dirty="0"/>
              <a:t>0nceuP0nAt1m8</a:t>
            </a:r>
          </a:p>
          <a:p>
            <a:pPr lvl="1" eaLnBrk="1" hangingPunct="1"/>
            <a:r>
              <a:rPr lang="en-US" sz="2800" dirty="0"/>
              <a:t>PokeGCTall150</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24D2D1EA-AFA8-3C4E-992E-59465B5C3A8A}" type="slidenum">
              <a:rPr lang="en-US" smtClean="0">
                <a:latin typeface="Times New Roman" charset="0"/>
              </a:rPr>
              <a:pPr/>
              <a:t>80</a:t>
            </a:fld>
            <a:endParaRPr lang="en-US" smtClean="0">
              <a:latin typeface="Times New Roman" charset="0"/>
            </a:endParaRPr>
          </a:p>
        </p:txBody>
      </p:sp>
      <p:sp>
        <p:nvSpPr>
          <p:cNvPr id="154627" name="Rectangle 2"/>
          <p:cNvSpPr>
            <a:spLocks noGrp="1" noChangeArrowheads="1"/>
          </p:cNvSpPr>
          <p:nvPr>
            <p:ph type="title"/>
          </p:nvPr>
        </p:nvSpPr>
        <p:spPr>
          <a:xfrm>
            <a:off x="685800" y="381000"/>
            <a:ext cx="7772400" cy="1143000"/>
          </a:xfrm>
        </p:spPr>
        <p:txBody>
          <a:bodyPr/>
          <a:lstStyle/>
          <a:p>
            <a:pPr eaLnBrk="1" hangingPunct="1"/>
            <a:r>
              <a:rPr lang="en-US"/>
              <a:t>Signature Detection</a:t>
            </a:r>
          </a:p>
        </p:txBody>
      </p:sp>
      <p:sp>
        <p:nvSpPr>
          <p:cNvPr id="154628" name="Rectangle 3"/>
          <p:cNvSpPr>
            <a:spLocks noGrp="1" noChangeArrowheads="1"/>
          </p:cNvSpPr>
          <p:nvPr>
            <p:ph type="body" idx="1"/>
          </p:nvPr>
        </p:nvSpPr>
        <p:spPr>
          <a:xfrm>
            <a:off x="685800" y="1600200"/>
            <a:ext cx="7772400" cy="4419600"/>
          </a:xfrm>
        </p:spPr>
        <p:txBody>
          <a:bodyPr/>
          <a:lstStyle/>
          <a:p>
            <a:pPr eaLnBrk="1" hangingPunct="1">
              <a:lnSpc>
                <a:spcPct val="80000"/>
              </a:lnSpc>
              <a:spcAft>
                <a:spcPts val="600"/>
              </a:spcAft>
            </a:pPr>
            <a:r>
              <a:rPr lang="en-US" sz="2800"/>
              <a:t>Advantages of signature detection</a:t>
            </a:r>
          </a:p>
          <a:p>
            <a:pPr lvl="1" eaLnBrk="1" hangingPunct="1">
              <a:lnSpc>
                <a:spcPct val="80000"/>
              </a:lnSpc>
              <a:spcAft>
                <a:spcPts val="600"/>
              </a:spcAft>
            </a:pPr>
            <a:r>
              <a:rPr lang="en-US" sz="2400"/>
              <a:t>Simple</a:t>
            </a:r>
          </a:p>
          <a:p>
            <a:pPr lvl="1" eaLnBrk="1" hangingPunct="1">
              <a:lnSpc>
                <a:spcPct val="80000"/>
              </a:lnSpc>
              <a:spcAft>
                <a:spcPts val="600"/>
              </a:spcAft>
            </a:pPr>
            <a:r>
              <a:rPr lang="en-US" sz="2400"/>
              <a:t>Detect known attacks</a:t>
            </a:r>
          </a:p>
          <a:p>
            <a:pPr lvl="1" eaLnBrk="1" hangingPunct="1">
              <a:lnSpc>
                <a:spcPct val="80000"/>
              </a:lnSpc>
              <a:spcAft>
                <a:spcPts val="600"/>
              </a:spcAft>
            </a:pPr>
            <a:r>
              <a:rPr lang="en-US" sz="2400"/>
              <a:t>Know which attack at time of detection</a:t>
            </a:r>
          </a:p>
          <a:p>
            <a:pPr lvl="1" eaLnBrk="1" hangingPunct="1">
              <a:lnSpc>
                <a:spcPct val="80000"/>
              </a:lnSpc>
              <a:spcAft>
                <a:spcPts val="600"/>
              </a:spcAft>
            </a:pPr>
            <a:r>
              <a:rPr lang="en-US" sz="2400"/>
              <a:t>Efficient (if reasonable number of signatures)</a:t>
            </a:r>
          </a:p>
          <a:p>
            <a:pPr eaLnBrk="1" hangingPunct="1">
              <a:lnSpc>
                <a:spcPct val="80000"/>
              </a:lnSpc>
              <a:spcAft>
                <a:spcPts val="600"/>
              </a:spcAft>
            </a:pPr>
            <a:r>
              <a:rPr lang="en-US" sz="2800"/>
              <a:t>Disadvantages of signature detection</a:t>
            </a:r>
          </a:p>
          <a:p>
            <a:pPr lvl="1" eaLnBrk="1" hangingPunct="1">
              <a:lnSpc>
                <a:spcPct val="80000"/>
              </a:lnSpc>
              <a:spcAft>
                <a:spcPts val="600"/>
              </a:spcAft>
            </a:pPr>
            <a:r>
              <a:rPr lang="en-US" sz="2400"/>
              <a:t>Signature files must be kept up to date</a:t>
            </a:r>
          </a:p>
          <a:p>
            <a:pPr lvl="1" eaLnBrk="1" hangingPunct="1">
              <a:lnSpc>
                <a:spcPct val="80000"/>
              </a:lnSpc>
              <a:spcAft>
                <a:spcPts val="600"/>
              </a:spcAft>
            </a:pPr>
            <a:r>
              <a:rPr lang="en-US" sz="2400"/>
              <a:t>Number of signatures may become large</a:t>
            </a:r>
          </a:p>
          <a:p>
            <a:pPr lvl="1" eaLnBrk="1" hangingPunct="1">
              <a:lnSpc>
                <a:spcPct val="80000"/>
              </a:lnSpc>
              <a:spcAft>
                <a:spcPts val="600"/>
              </a:spcAft>
            </a:pPr>
            <a:r>
              <a:rPr lang="en-US" sz="2400"/>
              <a:t>Can only detect known attacks</a:t>
            </a:r>
          </a:p>
          <a:p>
            <a:pPr lvl="1" eaLnBrk="1" hangingPunct="1">
              <a:lnSpc>
                <a:spcPct val="80000"/>
              </a:lnSpc>
              <a:spcAft>
                <a:spcPts val="600"/>
              </a:spcAft>
            </a:pPr>
            <a:r>
              <a:rPr lang="en-US" sz="2400"/>
              <a:t>Variation on known attack may not be detected</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C5582E9C-7E52-5A44-A60D-3F24904F9C89}" type="slidenum">
              <a:rPr lang="en-US" smtClean="0">
                <a:latin typeface="Times New Roman" charset="0"/>
              </a:rPr>
              <a:pPr/>
              <a:t>81</a:t>
            </a:fld>
            <a:endParaRPr lang="en-US" smtClean="0">
              <a:latin typeface="Times New Roman" charset="0"/>
            </a:endParaRPr>
          </a:p>
        </p:txBody>
      </p:sp>
      <p:sp>
        <p:nvSpPr>
          <p:cNvPr id="155651" name="Rectangle 2"/>
          <p:cNvSpPr>
            <a:spLocks noGrp="1" noChangeArrowheads="1"/>
          </p:cNvSpPr>
          <p:nvPr>
            <p:ph type="title"/>
          </p:nvPr>
        </p:nvSpPr>
        <p:spPr/>
        <p:txBody>
          <a:bodyPr/>
          <a:lstStyle/>
          <a:p>
            <a:pPr eaLnBrk="1" hangingPunct="1"/>
            <a:r>
              <a:rPr lang="en-US"/>
              <a:t>Anomaly Detection</a:t>
            </a:r>
          </a:p>
        </p:txBody>
      </p:sp>
      <p:sp>
        <p:nvSpPr>
          <p:cNvPr id="155652" name="Rectangle 3"/>
          <p:cNvSpPr>
            <a:spLocks noGrp="1" noChangeArrowheads="1"/>
          </p:cNvSpPr>
          <p:nvPr>
            <p:ph type="body" idx="1"/>
          </p:nvPr>
        </p:nvSpPr>
        <p:spPr>
          <a:xfrm>
            <a:off x="685800" y="1828800"/>
            <a:ext cx="7848600" cy="4267200"/>
          </a:xfrm>
        </p:spPr>
        <p:txBody>
          <a:bodyPr/>
          <a:lstStyle/>
          <a:p>
            <a:pPr eaLnBrk="1" hangingPunct="1">
              <a:lnSpc>
                <a:spcPct val="90000"/>
              </a:lnSpc>
              <a:spcAft>
                <a:spcPts val="600"/>
              </a:spcAft>
            </a:pPr>
            <a:r>
              <a:rPr lang="en-US" sz="2800"/>
              <a:t>Anomaly detection systems look for unusual or abnormal behavior</a:t>
            </a:r>
          </a:p>
          <a:p>
            <a:pPr eaLnBrk="1" hangingPunct="1">
              <a:lnSpc>
                <a:spcPct val="90000"/>
              </a:lnSpc>
              <a:spcAft>
                <a:spcPts val="600"/>
              </a:spcAft>
            </a:pPr>
            <a:r>
              <a:rPr lang="en-US" sz="2800"/>
              <a:t>There are (at least) two challenges</a:t>
            </a:r>
          </a:p>
          <a:p>
            <a:pPr lvl="1" eaLnBrk="1" hangingPunct="1">
              <a:lnSpc>
                <a:spcPct val="90000"/>
              </a:lnSpc>
              <a:spcAft>
                <a:spcPts val="600"/>
              </a:spcAft>
            </a:pPr>
            <a:r>
              <a:rPr lang="en-US" sz="2400"/>
              <a:t>What is normal for this system?</a:t>
            </a:r>
          </a:p>
          <a:p>
            <a:pPr lvl="1" eaLnBrk="1" hangingPunct="1">
              <a:lnSpc>
                <a:spcPct val="90000"/>
              </a:lnSpc>
              <a:spcAft>
                <a:spcPts val="600"/>
              </a:spcAft>
            </a:pPr>
            <a:r>
              <a:rPr lang="en-US" sz="2400"/>
              <a:t>How “far” from normal is abnormal?</a:t>
            </a:r>
          </a:p>
          <a:p>
            <a:pPr eaLnBrk="1" hangingPunct="1">
              <a:lnSpc>
                <a:spcPct val="90000"/>
              </a:lnSpc>
              <a:spcAft>
                <a:spcPts val="600"/>
              </a:spcAft>
            </a:pPr>
            <a:r>
              <a:rPr lang="en-US" sz="2800"/>
              <a:t>No avoiding statistics here!</a:t>
            </a:r>
          </a:p>
          <a:p>
            <a:pPr lvl="1" eaLnBrk="1" hangingPunct="1">
              <a:lnSpc>
                <a:spcPct val="90000"/>
              </a:lnSpc>
              <a:spcAft>
                <a:spcPts val="600"/>
              </a:spcAft>
            </a:pPr>
            <a:r>
              <a:rPr lang="en-US" sz="2400" b="1">
                <a:solidFill>
                  <a:schemeClr val="accent2"/>
                </a:solidFill>
              </a:rPr>
              <a:t>mean</a:t>
            </a:r>
            <a:r>
              <a:rPr lang="en-US" sz="2400"/>
              <a:t> defines normal</a:t>
            </a:r>
          </a:p>
          <a:p>
            <a:pPr lvl="1" eaLnBrk="1" hangingPunct="1">
              <a:lnSpc>
                <a:spcPct val="90000"/>
              </a:lnSpc>
              <a:spcAft>
                <a:spcPts val="600"/>
              </a:spcAft>
            </a:pPr>
            <a:r>
              <a:rPr lang="en-US" sz="2400" b="1">
                <a:solidFill>
                  <a:schemeClr val="accent2"/>
                </a:solidFill>
              </a:rPr>
              <a:t>variance</a:t>
            </a:r>
            <a:r>
              <a:rPr lang="en-US" sz="2400"/>
              <a:t> gives distance from normal to abnormal</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848DE499-75DE-824F-B2EF-6DD3ED80BDF1}" type="slidenum">
              <a:rPr lang="en-US" smtClean="0">
                <a:latin typeface="Times New Roman" charset="0"/>
              </a:rPr>
              <a:pPr/>
              <a:t>82</a:t>
            </a:fld>
            <a:endParaRPr lang="en-US" smtClean="0">
              <a:latin typeface="Times New Roman" charset="0"/>
            </a:endParaRPr>
          </a:p>
        </p:txBody>
      </p:sp>
      <p:sp>
        <p:nvSpPr>
          <p:cNvPr id="157699" name="Rectangle 2"/>
          <p:cNvSpPr>
            <a:spLocks noGrp="1" noChangeArrowheads="1"/>
          </p:cNvSpPr>
          <p:nvPr>
            <p:ph type="title"/>
          </p:nvPr>
        </p:nvSpPr>
        <p:spPr>
          <a:xfrm>
            <a:off x="685800" y="304800"/>
            <a:ext cx="7772400" cy="1143000"/>
          </a:xfrm>
        </p:spPr>
        <p:txBody>
          <a:bodyPr/>
          <a:lstStyle/>
          <a:p>
            <a:pPr eaLnBrk="1" hangingPunct="1"/>
            <a:r>
              <a:rPr lang="en-US"/>
              <a:t>How to Measure Normal?</a:t>
            </a:r>
          </a:p>
        </p:txBody>
      </p:sp>
      <p:sp>
        <p:nvSpPr>
          <p:cNvPr id="157700" name="Rectangle 3"/>
          <p:cNvSpPr>
            <a:spLocks noGrp="1" noChangeArrowheads="1"/>
          </p:cNvSpPr>
          <p:nvPr>
            <p:ph type="body" idx="1"/>
          </p:nvPr>
        </p:nvSpPr>
        <p:spPr>
          <a:xfrm>
            <a:off x="685800" y="1676400"/>
            <a:ext cx="7848600" cy="4419600"/>
          </a:xfrm>
        </p:spPr>
        <p:txBody>
          <a:bodyPr/>
          <a:lstStyle/>
          <a:p>
            <a:pPr eaLnBrk="1" hangingPunct="1">
              <a:lnSpc>
                <a:spcPct val="90000"/>
              </a:lnSpc>
              <a:spcAft>
                <a:spcPts val="600"/>
              </a:spcAft>
            </a:pPr>
            <a:r>
              <a:rPr lang="en-US" dirty="0"/>
              <a:t>How to measure normal?</a:t>
            </a:r>
          </a:p>
          <a:p>
            <a:pPr lvl="1" eaLnBrk="1" hangingPunct="1">
              <a:lnSpc>
                <a:spcPct val="90000"/>
              </a:lnSpc>
              <a:spcAft>
                <a:spcPts val="600"/>
              </a:spcAft>
            </a:pPr>
            <a:r>
              <a:rPr lang="en-US" dirty="0"/>
              <a:t>Must measure during </a:t>
            </a:r>
            <a:r>
              <a:rPr lang="en-US" dirty="0" smtClean="0"/>
              <a:t>typical </a:t>
            </a:r>
            <a:r>
              <a:rPr lang="en-US" dirty="0"/>
              <a:t>behavior</a:t>
            </a:r>
          </a:p>
          <a:p>
            <a:pPr lvl="1" eaLnBrk="1" hangingPunct="1">
              <a:lnSpc>
                <a:spcPct val="90000"/>
              </a:lnSpc>
              <a:spcAft>
                <a:spcPts val="600"/>
              </a:spcAft>
            </a:pPr>
            <a:r>
              <a:rPr lang="en-US" dirty="0"/>
              <a:t>Must not measure during an attack…</a:t>
            </a:r>
          </a:p>
          <a:p>
            <a:pPr lvl="1" eaLnBrk="1" hangingPunct="1">
              <a:lnSpc>
                <a:spcPct val="90000"/>
              </a:lnSpc>
              <a:spcAft>
                <a:spcPts val="600"/>
              </a:spcAft>
            </a:pPr>
            <a:r>
              <a:rPr lang="en-US" dirty="0"/>
              <a:t>…or else attack will seem normal!</a:t>
            </a:r>
          </a:p>
          <a:p>
            <a:pPr lvl="1" eaLnBrk="1" hangingPunct="1">
              <a:lnSpc>
                <a:spcPct val="90000"/>
              </a:lnSpc>
              <a:spcAft>
                <a:spcPts val="600"/>
              </a:spcAft>
            </a:pPr>
            <a:r>
              <a:rPr lang="en-US" dirty="0"/>
              <a:t>Normal is statistical </a:t>
            </a:r>
            <a:r>
              <a:rPr lang="en-US" b="1" dirty="0">
                <a:solidFill>
                  <a:srgbClr val="3366FF"/>
                </a:solidFill>
              </a:rPr>
              <a:t>mean</a:t>
            </a:r>
          </a:p>
          <a:p>
            <a:pPr lvl="1" eaLnBrk="1" hangingPunct="1">
              <a:lnSpc>
                <a:spcPct val="90000"/>
              </a:lnSpc>
              <a:spcAft>
                <a:spcPts val="600"/>
              </a:spcAft>
            </a:pPr>
            <a:r>
              <a:rPr lang="en-US" dirty="0"/>
              <a:t>Must also compute </a:t>
            </a:r>
            <a:r>
              <a:rPr lang="en-US" b="1" dirty="0">
                <a:solidFill>
                  <a:srgbClr val="3366FF"/>
                </a:solidFill>
              </a:rPr>
              <a:t>variance</a:t>
            </a:r>
            <a:r>
              <a:rPr lang="en-US" dirty="0"/>
              <a:t> to have any reasonable idea of abnormal</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6B80B695-6F14-8C46-90B4-5881F9AED69A}" type="slidenum">
              <a:rPr lang="en-US" smtClean="0">
                <a:latin typeface="Times New Roman" charset="0"/>
              </a:rPr>
              <a:pPr/>
              <a:t>83</a:t>
            </a:fld>
            <a:endParaRPr lang="en-US" smtClean="0">
              <a:latin typeface="Times New Roman" charset="0"/>
            </a:endParaRPr>
          </a:p>
        </p:txBody>
      </p:sp>
      <p:sp>
        <p:nvSpPr>
          <p:cNvPr id="158723" name="Rectangle 2"/>
          <p:cNvSpPr>
            <a:spLocks noGrp="1" noChangeArrowheads="1"/>
          </p:cNvSpPr>
          <p:nvPr>
            <p:ph type="title"/>
          </p:nvPr>
        </p:nvSpPr>
        <p:spPr>
          <a:xfrm>
            <a:off x="685800" y="533400"/>
            <a:ext cx="7848600" cy="914400"/>
          </a:xfrm>
        </p:spPr>
        <p:txBody>
          <a:bodyPr/>
          <a:lstStyle/>
          <a:p>
            <a:pPr eaLnBrk="1" hangingPunct="1"/>
            <a:r>
              <a:rPr lang="en-US"/>
              <a:t>How to Measure Abnormal?</a:t>
            </a:r>
          </a:p>
        </p:txBody>
      </p:sp>
      <p:sp>
        <p:nvSpPr>
          <p:cNvPr id="158724" name="Rectangle 3"/>
          <p:cNvSpPr>
            <a:spLocks noGrp="1" noChangeArrowheads="1"/>
          </p:cNvSpPr>
          <p:nvPr>
            <p:ph type="body" idx="1"/>
          </p:nvPr>
        </p:nvSpPr>
        <p:spPr>
          <a:xfrm>
            <a:off x="685800" y="1676400"/>
            <a:ext cx="8001000" cy="4572000"/>
          </a:xfrm>
        </p:spPr>
        <p:txBody>
          <a:bodyPr/>
          <a:lstStyle/>
          <a:p>
            <a:pPr eaLnBrk="1" hangingPunct="1">
              <a:lnSpc>
                <a:spcPct val="80000"/>
              </a:lnSpc>
            </a:pPr>
            <a:r>
              <a:rPr lang="en-US" dirty="0" smtClean="0"/>
              <a:t>Abnormal </a:t>
            </a:r>
            <a:r>
              <a:rPr lang="en-US" dirty="0"/>
              <a:t>indicates possible attack</a:t>
            </a:r>
          </a:p>
          <a:p>
            <a:pPr eaLnBrk="1" hangingPunct="1">
              <a:lnSpc>
                <a:spcPct val="80000"/>
              </a:lnSpc>
            </a:pPr>
            <a:r>
              <a:rPr lang="en-US" sz="2800" dirty="0"/>
              <a:t>Statistical discrimination techniques include </a:t>
            </a:r>
          </a:p>
          <a:p>
            <a:pPr lvl="1" eaLnBrk="1" hangingPunct="1">
              <a:lnSpc>
                <a:spcPct val="80000"/>
              </a:lnSpc>
            </a:pPr>
            <a:r>
              <a:rPr lang="en-US" sz="2400" dirty="0" smtClean="0"/>
              <a:t>Linear </a:t>
            </a:r>
            <a:r>
              <a:rPr lang="en-US" sz="2400" dirty="0"/>
              <a:t>discriminant analysis (LDA)</a:t>
            </a:r>
          </a:p>
          <a:p>
            <a:pPr lvl="1" eaLnBrk="1" hangingPunct="1">
              <a:lnSpc>
                <a:spcPct val="80000"/>
              </a:lnSpc>
            </a:pPr>
            <a:r>
              <a:rPr lang="en-US" sz="2400" dirty="0" smtClean="0"/>
              <a:t>Neural </a:t>
            </a:r>
            <a:r>
              <a:rPr lang="en-US" sz="2400" dirty="0"/>
              <a:t>nets, hidden Markov models (HMMs), etc.</a:t>
            </a:r>
          </a:p>
          <a:p>
            <a:pPr eaLnBrk="1" hangingPunct="1">
              <a:lnSpc>
                <a:spcPct val="80000"/>
              </a:lnSpc>
            </a:pPr>
            <a:r>
              <a:rPr lang="en-US" sz="2800" dirty="0"/>
              <a:t>Fancy modeling techniques also used</a:t>
            </a:r>
          </a:p>
          <a:p>
            <a:pPr lvl="1" eaLnBrk="1" hangingPunct="1">
              <a:lnSpc>
                <a:spcPct val="80000"/>
              </a:lnSpc>
            </a:pPr>
            <a:r>
              <a:rPr lang="en-US" sz="2400" dirty="0"/>
              <a:t>Artificial </a:t>
            </a:r>
            <a:r>
              <a:rPr lang="en-US" sz="2400" dirty="0" smtClean="0"/>
              <a:t>intelligence</a:t>
            </a:r>
            <a:endParaRPr lang="en-US" sz="2400"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484C8692-D6FD-954A-A2DE-F9CAEE770833}" type="slidenum">
              <a:rPr lang="en-US" smtClean="0">
                <a:latin typeface="Times New Roman" charset="0"/>
              </a:rPr>
              <a:pPr/>
              <a:t>84</a:t>
            </a:fld>
            <a:endParaRPr lang="en-US" smtClean="0">
              <a:latin typeface="Times New Roman" charset="0"/>
            </a:endParaRPr>
          </a:p>
        </p:txBody>
      </p:sp>
      <p:sp>
        <p:nvSpPr>
          <p:cNvPr id="159747" name="Rectangle 2"/>
          <p:cNvSpPr>
            <a:spLocks noGrp="1" noChangeArrowheads="1"/>
          </p:cNvSpPr>
          <p:nvPr>
            <p:ph type="title"/>
          </p:nvPr>
        </p:nvSpPr>
        <p:spPr>
          <a:xfrm>
            <a:off x="609600" y="609600"/>
            <a:ext cx="7924800" cy="1143000"/>
          </a:xfrm>
        </p:spPr>
        <p:txBody>
          <a:bodyPr/>
          <a:lstStyle/>
          <a:p>
            <a:pPr eaLnBrk="1" hangingPunct="1"/>
            <a:r>
              <a:rPr lang="en-US"/>
              <a:t>Anomaly Detection (1)</a:t>
            </a:r>
          </a:p>
        </p:txBody>
      </p:sp>
      <p:sp>
        <p:nvSpPr>
          <p:cNvPr id="159748" name="Rectangle 3"/>
          <p:cNvSpPr>
            <a:spLocks noGrp="1" noChangeArrowheads="1"/>
          </p:cNvSpPr>
          <p:nvPr>
            <p:ph type="body" idx="1"/>
          </p:nvPr>
        </p:nvSpPr>
        <p:spPr>
          <a:xfrm>
            <a:off x="685800" y="1828800"/>
            <a:ext cx="8001000" cy="4343400"/>
          </a:xfrm>
        </p:spPr>
        <p:txBody>
          <a:bodyPr/>
          <a:lstStyle/>
          <a:p>
            <a:pPr eaLnBrk="1" hangingPunct="1">
              <a:lnSpc>
                <a:spcPct val="90000"/>
              </a:lnSpc>
            </a:pPr>
            <a:r>
              <a:rPr lang="en-US" sz="2800"/>
              <a:t>Spse we monitor use of three commands:</a:t>
            </a:r>
          </a:p>
          <a:p>
            <a:pPr eaLnBrk="1" hangingPunct="1">
              <a:lnSpc>
                <a:spcPct val="90000"/>
              </a:lnSpc>
              <a:buFont typeface="Wingdings" charset="2"/>
              <a:buNone/>
            </a:pPr>
            <a:r>
              <a:rPr lang="en-US" sz="2800"/>
              <a:t>	</a:t>
            </a:r>
            <a:r>
              <a:rPr lang="en-US" sz="2400">
                <a:latin typeface="Times-Roman" charset="0"/>
              </a:rPr>
              <a:t>open, read, close</a:t>
            </a:r>
          </a:p>
          <a:p>
            <a:pPr eaLnBrk="1" hangingPunct="1">
              <a:lnSpc>
                <a:spcPct val="90000"/>
              </a:lnSpc>
            </a:pPr>
            <a:r>
              <a:rPr lang="en-US" sz="2800"/>
              <a:t>Under normal use we observe Alice:</a:t>
            </a:r>
          </a:p>
          <a:p>
            <a:pPr eaLnBrk="1" hangingPunct="1">
              <a:lnSpc>
                <a:spcPct val="90000"/>
              </a:lnSpc>
              <a:buFont typeface="Wingdings" charset="2"/>
              <a:buNone/>
            </a:pPr>
            <a:r>
              <a:rPr lang="en-US" sz="2800"/>
              <a:t>	</a:t>
            </a:r>
            <a:r>
              <a:rPr lang="en-US" sz="2400">
                <a:latin typeface="Times-Roman" charset="0"/>
              </a:rPr>
              <a:t>open, read, close, open, open, read, close, …</a:t>
            </a:r>
            <a:endParaRPr lang="en-US" sz="2800"/>
          </a:p>
          <a:p>
            <a:pPr eaLnBrk="1" hangingPunct="1">
              <a:lnSpc>
                <a:spcPct val="90000"/>
              </a:lnSpc>
            </a:pPr>
            <a:r>
              <a:rPr lang="en-US" sz="2800"/>
              <a:t>Of the six possible ordered pairs, we see four pairs are normal for Alice,</a:t>
            </a:r>
          </a:p>
          <a:p>
            <a:pPr eaLnBrk="1" hangingPunct="1">
              <a:lnSpc>
                <a:spcPct val="90000"/>
              </a:lnSpc>
              <a:buFont typeface="Wingdings" charset="2"/>
              <a:buNone/>
            </a:pPr>
            <a:r>
              <a:rPr lang="en-US" sz="2800"/>
              <a:t>	</a:t>
            </a:r>
            <a:r>
              <a:rPr lang="en-US" sz="2400">
                <a:latin typeface="Times-Roman" charset="0"/>
              </a:rPr>
              <a:t>(open,read), (read,close), (close,open), (open,open)</a:t>
            </a:r>
          </a:p>
          <a:p>
            <a:pPr eaLnBrk="1" hangingPunct="1">
              <a:lnSpc>
                <a:spcPct val="90000"/>
              </a:lnSpc>
            </a:pPr>
            <a:r>
              <a:rPr lang="en-US" sz="2800"/>
              <a:t>Can we use this to identify unusual activity?</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57E25C54-05C6-3743-A06B-522E23B41D32}" type="slidenum">
              <a:rPr lang="en-US" smtClean="0">
                <a:latin typeface="Times New Roman" charset="0"/>
              </a:rPr>
              <a:pPr/>
              <a:t>85</a:t>
            </a:fld>
            <a:endParaRPr lang="en-US" smtClean="0">
              <a:latin typeface="Times New Roman" charset="0"/>
            </a:endParaRPr>
          </a:p>
        </p:txBody>
      </p:sp>
      <p:sp>
        <p:nvSpPr>
          <p:cNvPr id="160771" name="Rectangle 2"/>
          <p:cNvSpPr>
            <a:spLocks noGrp="1" noChangeArrowheads="1"/>
          </p:cNvSpPr>
          <p:nvPr>
            <p:ph type="title"/>
          </p:nvPr>
        </p:nvSpPr>
        <p:spPr>
          <a:xfrm>
            <a:off x="609600" y="457200"/>
            <a:ext cx="7924800" cy="990600"/>
          </a:xfrm>
        </p:spPr>
        <p:txBody>
          <a:bodyPr/>
          <a:lstStyle/>
          <a:p>
            <a:pPr eaLnBrk="1" hangingPunct="1"/>
            <a:r>
              <a:rPr lang="en-US"/>
              <a:t>Anomaly Detection (1)</a:t>
            </a:r>
          </a:p>
        </p:txBody>
      </p:sp>
      <p:sp>
        <p:nvSpPr>
          <p:cNvPr id="160772" name="Rectangle 3"/>
          <p:cNvSpPr>
            <a:spLocks noGrp="1" noChangeArrowheads="1"/>
          </p:cNvSpPr>
          <p:nvPr>
            <p:ph type="body" idx="1"/>
          </p:nvPr>
        </p:nvSpPr>
        <p:spPr>
          <a:xfrm>
            <a:off x="533400" y="1752600"/>
            <a:ext cx="8153400" cy="4419600"/>
          </a:xfrm>
        </p:spPr>
        <p:txBody>
          <a:bodyPr/>
          <a:lstStyle/>
          <a:p>
            <a:pPr eaLnBrk="1" hangingPunct="1">
              <a:lnSpc>
                <a:spcPct val="85000"/>
              </a:lnSpc>
              <a:spcAft>
                <a:spcPts val="600"/>
              </a:spcAft>
            </a:pPr>
            <a:r>
              <a:rPr lang="en-US" sz="2800" dirty="0"/>
              <a:t>We monitor use of the three commands</a:t>
            </a:r>
          </a:p>
          <a:p>
            <a:pPr eaLnBrk="1" hangingPunct="1">
              <a:lnSpc>
                <a:spcPct val="85000"/>
              </a:lnSpc>
              <a:spcAft>
                <a:spcPts val="600"/>
              </a:spcAft>
              <a:buFont typeface="Wingdings" charset="2"/>
              <a:buNone/>
            </a:pPr>
            <a:r>
              <a:rPr lang="en-US" sz="2800" dirty="0"/>
              <a:t>	 </a:t>
            </a:r>
            <a:r>
              <a:rPr lang="en-US" sz="2800" dirty="0">
                <a:latin typeface="Times-Roman" charset="0"/>
              </a:rPr>
              <a:t>open, read, close</a:t>
            </a:r>
            <a:endParaRPr lang="en-US" sz="2800" dirty="0"/>
          </a:p>
          <a:p>
            <a:pPr eaLnBrk="1" hangingPunct="1">
              <a:lnSpc>
                <a:spcPct val="85000"/>
              </a:lnSpc>
              <a:spcAft>
                <a:spcPts val="600"/>
              </a:spcAft>
            </a:pPr>
            <a:r>
              <a:rPr lang="en-US" sz="2800" dirty="0"/>
              <a:t>If the ratio of abnormal to normal pairs is “too high”, warn of possible attack</a:t>
            </a:r>
          </a:p>
          <a:p>
            <a:pPr eaLnBrk="1" hangingPunct="1">
              <a:lnSpc>
                <a:spcPct val="85000"/>
              </a:lnSpc>
              <a:spcAft>
                <a:spcPts val="600"/>
              </a:spcAft>
            </a:pPr>
            <a:r>
              <a:rPr lang="en-US" sz="2800" dirty="0"/>
              <a:t>Could improve this approach by </a:t>
            </a:r>
          </a:p>
          <a:p>
            <a:pPr lvl="1" eaLnBrk="1" hangingPunct="1">
              <a:lnSpc>
                <a:spcPct val="85000"/>
              </a:lnSpc>
              <a:spcAft>
                <a:spcPts val="600"/>
              </a:spcAft>
            </a:pPr>
            <a:r>
              <a:rPr lang="en-US" sz="2400" dirty="0"/>
              <a:t>Also use expected frequency of each pair</a:t>
            </a:r>
          </a:p>
          <a:p>
            <a:pPr lvl="1" eaLnBrk="1" hangingPunct="1">
              <a:lnSpc>
                <a:spcPct val="85000"/>
              </a:lnSpc>
              <a:spcAft>
                <a:spcPts val="600"/>
              </a:spcAft>
            </a:pPr>
            <a:r>
              <a:rPr lang="en-US" sz="2400" dirty="0"/>
              <a:t>Use more than two consecutive commands</a:t>
            </a:r>
          </a:p>
          <a:p>
            <a:pPr lvl="1" eaLnBrk="1" hangingPunct="1">
              <a:lnSpc>
                <a:spcPct val="85000"/>
              </a:lnSpc>
              <a:spcAft>
                <a:spcPts val="600"/>
              </a:spcAft>
            </a:pPr>
            <a:r>
              <a:rPr lang="en-US" sz="2400" dirty="0"/>
              <a:t>Include more commands/behavior in the </a:t>
            </a:r>
            <a:r>
              <a:rPr lang="en-US" sz="2400" dirty="0" smtClean="0"/>
              <a:t>model</a:t>
            </a:r>
            <a:endParaRPr lang="en-US" sz="24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4B207242-C2BD-AA4C-9D1A-C7740123261E}" type="slidenum">
              <a:rPr lang="en-US" smtClean="0">
                <a:latin typeface="Times New Roman" charset="0"/>
              </a:rPr>
              <a:pPr/>
              <a:t>86</a:t>
            </a:fld>
            <a:endParaRPr lang="en-US" smtClean="0">
              <a:latin typeface="Times New Roman" charset="0"/>
            </a:endParaRPr>
          </a:p>
        </p:txBody>
      </p:sp>
      <p:sp>
        <p:nvSpPr>
          <p:cNvPr id="161795" name="Rectangle 2"/>
          <p:cNvSpPr>
            <a:spLocks noGrp="1" noChangeArrowheads="1"/>
          </p:cNvSpPr>
          <p:nvPr>
            <p:ph type="title"/>
          </p:nvPr>
        </p:nvSpPr>
        <p:spPr>
          <a:xfrm>
            <a:off x="609600" y="381000"/>
            <a:ext cx="7924800" cy="1143000"/>
          </a:xfrm>
        </p:spPr>
        <p:txBody>
          <a:bodyPr/>
          <a:lstStyle/>
          <a:p>
            <a:pPr eaLnBrk="1" hangingPunct="1"/>
            <a:r>
              <a:rPr lang="en-US"/>
              <a:t>Anomaly Detection (2)</a:t>
            </a:r>
          </a:p>
        </p:txBody>
      </p:sp>
      <p:sp>
        <p:nvSpPr>
          <p:cNvPr id="161796" name="Rectangle 3"/>
          <p:cNvSpPr>
            <a:spLocks noGrp="1" noChangeArrowheads="1"/>
          </p:cNvSpPr>
          <p:nvPr>
            <p:ph type="body" idx="1"/>
          </p:nvPr>
        </p:nvSpPr>
        <p:spPr>
          <a:xfrm>
            <a:off x="533400" y="1676400"/>
            <a:ext cx="3429000" cy="1219200"/>
          </a:xfrm>
        </p:spPr>
        <p:txBody>
          <a:bodyPr/>
          <a:lstStyle/>
          <a:p>
            <a:pPr eaLnBrk="1" hangingPunct="1">
              <a:lnSpc>
                <a:spcPct val="85000"/>
              </a:lnSpc>
            </a:pPr>
            <a:r>
              <a:rPr lang="en-US" sz="2400"/>
              <a:t>Over time, Alice has accessed file </a:t>
            </a:r>
            <a:r>
              <a:rPr lang="en-US" sz="2400">
                <a:latin typeface="Times-Roman" charset="0"/>
              </a:rPr>
              <a:t>F</a:t>
            </a:r>
            <a:r>
              <a:rPr lang="en-US" sz="2400" baseline="-25000">
                <a:latin typeface="Times-Roman" charset="0"/>
              </a:rPr>
              <a:t>n</a:t>
            </a:r>
            <a:r>
              <a:rPr lang="en-US" sz="2400"/>
              <a:t> at rate </a:t>
            </a:r>
            <a:r>
              <a:rPr lang="en-US" sz="2400">
                <a:latin typeface="Times-Roman" charset="0"/>
              </a:rPr>
              <a:t>H</a:t>
            </a:r>
            <a:r>
              <a:rPr lang="en-US" sz="2400" baseline="-25000">
                <a:latin typeface="Times-Roman" charset="0"/>
              </a:rPr>
              <a:t>n</a:t>
            </a:r>
          </a:p>
        </p:txBody>
      </p:sp>
      <p:graphicFrame>
        <p:nvGraphicFramePr>
          <p:cNvPr id="333847" name="Group 23"/>
          <p:cNvGraphicFramePr>
            <a:graphicFrameLocks noGrp="1"/>
          </p:cNvGraphicFramePr>
          <p:nvPr/>
        </p:nvGraphicFramePr>
        <p:xfrm>
          <a:off x="914400" y="3048000"/>
          <a:ext cx="2514600" cy="914400"/>
        </p:xfrm>
        <a:graphic>
          <a:graphicData uri="http://schemas.openxmlformats.org/drawingml/2006/table">
            <a:tbl>
              <a:tblPr/>
              <a:tblGrid>
                <a:gridCol w="628650"/>
                <a:gridCol w="628650"/>
                <a:gridCol w="628650"/>
                <a:gridCol w="628650"/>
              </a:tblGrid>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0</a:t>
                      </a:r>
                      <a:endParaRPr kumimoji="0" lang="en-US" sz="2000" b="0" i="0" u="none" strike="noStrike" cap="none" normalizeH="0" baseline="0">
                        <a:ln>
                          <a:noFill/>
                        </a:ln>
                        <a:solidFill>
                          <a:schemeClr val="tx1"/>
                        </a:solidFill>
                        <a:effectLst/>
                        <a:latin typeface="Times-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1</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2</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3</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3850" name="Rectangle 26"/>
          <p:cNvSpPr>
            <a:spLocks noChangeArrowheads="1"/>
          </p:cNvSpPr>
          <p:nvPr/>
        </p:nvSpPr>
        <p:spPr bwMode="auto">
          <a:xfrm>
            <a:off x="457200" y="4343400"/>
            <a:ext cx="8458200" cy="18288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spcAft>
                <a:spcPts val="600"/>
              </a:spcAft>
              <a:buClr>
                <a:schemeClr val="accent2"/>
              </a:buClr>
              <a:buSzPct val="75000"/>
              <a:buFont typeface="Wingdings" charset="2"/>
              <a:buChar char="q"/>
            </a:pPr>
            <a:r>
              <a:rPr lang="en-US" dirty="0"/>
              <a:t>Is this normal use for Alice?</a:t>
            </a:r>
          </a:p>
          <a:p>
            <a:pPr marL="342900" indent="-342900">
              <a:lnSpc>
                <a:spcPct val="85000"/>
              </a:lnSpc>
              <a:spcBef>
                <a:spcPct val="20000"/>
              </a:spcBef>
              <a:spcAft>
                <a:spcPts val="600"/>
              </a:spcAft>
              <a:buClr>
                <a:schemeClr val="accent2"/>
              </a:buClr>
              <a:buSzPct val="75000"/>
              <a:buFont typeface="Wingdings" charset="2"/>
              <a:buChar char="q"/>
            </a:pPr>
            <a:r>
              <a:rPr lang="en-US" dirty="0"/>
              <a:t>We compute </a:t>
            </a:r>
            <a:r>
              <a:rPr lang="en-US" dirty="0">
                <a:latin typeface="Times-Roman" charset="0"/>
              </a:rPr>
              <a:t>S = (H</a:t>
            </a:r>
            <a:r>
              <a:rPr lang="en-US" baseline="-25000" dirty="0">
                <a:latin typeface="Times-Roman" charset="0"/>
              </a:rPr>
              <a:t>0</a:t>
            </a:r>
            <a:r>
              <a:rPr lang="en-US" dirty="0">
                <a:latin typeface="Times-Roman" charset="0"/>
                <a:sym typeface="Symbol" charset="2"/>
              </a:rPr>
              <a:t></a:t>
            </a:r>
            <a:r>
              <a:rPr lang="en-US" dirty="0">
                <a:latin typeface="Times-Roman" charset="0"/>
              </a:rPr>
              <a:t>A</a:t>
            </a:r>
            <a:r>
              <a:rPr lang="en-US" baseline="-25000" dirty="0">
                <a:latin typeface="Times-Roman" charset="0"/>
              </a:rPr>
              <a:t>0</a:t>
            </a:r>
            <a:r>
              <a:rPr lang="en-US" dirty="0">
                <a:latin typeface="Times-Roman" charset="0"/>
              </a:rPr>
              <a:t>)</a:t>
            </a:r>
            <a:r>
              <a:rPr lang="en-US" baseline="30000" dirty="0">
                <a:latin typeface="Times-Roman" charset="0"/>
              </a:rPr>
              <a:t>2</a:t>
            </a:r>
            <a:r>
              <a:rPr lang="en-US" dirty="0">
                <a:latin typeface="Times-Roman" charset="0"/>
              </a:rPr>
              <a:t>+(H</a:t>
            </a:r>
            <a:r>
              <a:rPr lang="en-US" baseline="-25000" dirty="0">
                <a:latin typeface="Times-Roman" charset="0"/>
              </a:rPr>
              <a:t>1</a:t>
            </a:r>
            <a:r>
              <a:rPr lang="en-US" dirty="0">
                <a:latin typeface="Times-Roman" charset="0"/>
                <a:sym typeface="Symbol" charset="2"/>
              </a:rPr>
              <a:t></a:t>
            </a:r>
            <a:r>
              <a:rPr lang="en-US" dirty="0">
                <a:latin typeface="Times-Roman" charset="0"/>
              </a:rPr>
              <a:t>A</a:t>
            </a:r>
            <a:r>
              <a:rPr lang="en-US" baseline="-25000" dirty="0">
                <a:latin typeface="Times-Roman" charset="0"/>
              </a:rPr>
              <a:t>1</a:t>
            </a:r>
            <a:r>
              <a:rPr lang="en-US" dirty="0">
                <a:latin typeface="Times-Roman" charset="0"/>
              </a:rPr>
              <a:t>)</a:t>
            </a:r>
            <a:r>
              <a:rPr lang="en-US" baseline="30000" dirty="0">
                <a:latin typeface="Times-Roman" charset="0"/>
              </a:rPr>
              <a:t>2</a:t>
            </a:r>
            <a:r>
              <a:rPr lang="en-US" dirty="0">
                <a:latin typeface="Times-Roman" charset="0"/>
              </a:rPr>
              <a:t>+…+(H</a:t>
            </a:r>
            <a:r>
              <a:rPr lang="en-US" baseline="-25000" dirty="0">
                <a:latin typeface="Times-Roman" charset="0"/>
              </a:rPr>
              <a:t>3</a:t>
            </a:r>
            <a:r>
              <a:rPr lang="en-US" dirty="0">
                <a:latin typeface="Times-Roman" charset="0"/>
                <a:sym typeface="Symbol" charset="2"/>
              </a:rPr>
              <a:t></a:t>
            </a:r>
            <a:r>
              <a:rPr lang="en-US" dirty="0">
                <a:latin typeface="Times-Roman" charset="0"/>
              </a:rPr>
              <a:t>A</a:t>
            </a:r>
            <a:r>
              <a:rPr lang="en-US" baseline="-25000" dirty="0">
                <a:latin typeface="Times-Roman" charset="0"/>
              </a:rPr>
              <a:t>3</a:t>
            </a:r>
            <a:r>
              <a:rPr lang="en-US" dirty="0">
                <a:latin typeface="Times-Roman" charset="0"/>
              </a:rPr>
              <a:t>)</a:t>
            </a:r>
            <a:r>
              <a:rPr lang="en-US" baseline="30000" dirty="0">
                <a:latin typeface="Times-Roman" charset="0"/>
              </a:rPr>
              <a:t>2</a:t>
            </a:r>
            <a:r>
              <a:rPr lang="en-US" dirty="0">
                <a:latin typeface="Times-Roman" charset="0"/>
              </a:rPr>
              <a:t> = .02</a:t>
            </a:r>
          </a:p>
          <a:p>
            <a:pPr marL="742950" lvl="1" indent="-285750">
              <a:lnSpc>
                <a:spcPct val="85000"/>
              </a:lnSpc>
              <a:spcBef>
                <a:spcPct val="20000"/>
              </a:spcBef>
              <a:spcAft>
                <a:spcPts val="600"/>
              </a:spcAft>
              <a:buClr>
                <a:schemeClr val="accent2"/>
              </a:buClr>
              <a:buSzPct val="95000"/>
              <a:buFontTx/>
              <a:buChar char="o"/>
            </a:pPr>
            <a:r>
              <a:rPr lang="en-US" sz="2000" dirty="0">
                <a:ea typeface="ＭＳ Ｐゴシック" charset="-128"/>
                <a:cs typeface="ＭＳ Ｐゴシック" charset="-128"/>
              </a:rPr>
              <a:t>We consider </a:t>
            </a:r>
            <a:r>
              <a:rPr lang="en-US" sz="2000" dirty="0">
                <a:latin typeface="Times-Roman" charset="0"/>
                <a:ea typeface="ＭＳ Ｐゴシック" charset="-128"/>
                <a:cs typeface="ＭＳ Ｐゴシック" charset="-128"/>
              </a:rPr>
              <a:t>S &lt; 0.1</a:t>
            </a:r>
            <a:r>
              <a:rPr lang="en-US" sz="2000" dirty="0">
                <a:ea typeface="ＭＳ Ｐゴシック" charset="-128"/>
                <a:cs typeface="ＭＳ Ｐゴシック" charset="-128"/>
              </a:rPr>
              <a:t> to be normal, so this is normal</a:t>
            </a:r>
          </a:p>
          <a:p>
            <a:pPr marL="342900" indent="-342900">
              <a:lnSpc>
                <a:spcPct val="85000"/>
              </a:lnSpc>
              <a:spcBef>
                <a:spcPct val="20000"/>
              </a:spcBef>
              <a:spcAft>
                <a:spcPts val="600"/>
              </a:spcAft>
              <a:buClr>
                <a:schemeClr val="accent2"/>
              </a:buClr>
              <a:buSzPct val="75000"/>
              <a:buFont typeface="Wingdings" charset="2"/>
              <a:buChar char="q"/>
            </a:pPr>
            <a:r>
              <a:rPr lang="en-US" dirty="0"/>
              <a:t>How to account for use that varies over time?</a:t>
            </a:r>
          </a:p>
        </p:txBody>
      </p:sp>
      <p:sp>
        <p:nvSpPr>
          <p:cNvPr id="333851" name="Rectangle 27"/>
          <p:cNvSpPr>
            <a:spLocks noChangeArrowheads="1"/>
          </p:cNvSpPr>
          <p:nvPr/>
        </p:nvSpPr>
        <p:spPr bwMode="auto">
          <a:xfrm>
            <a:off x="5029200" y="1706563"/>
            <a:ext cx="3429000" cy="12192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buClr>
                <a:schemeClr val="accent2"/>
              </a:buClr>
              <a:buSzPct val="75000"/>
              <a:buFont typeface="Wingdings" charset="2"/>
              <a:buChar char="q"/>
            </a:pPr>
            <a:r>
              <a:rPr lang="en-US"/>
              <a:t>Recently, “Alice” has accessed </a:t>
            </a:r>
            <a:r>
              <a:rPr lang="en-US">
                <a:latin typeface="Times-Roman" charset="0"/>
              </a:rPr>
              <a:t>F</a:t>
            </a:r>
            <a:r>
              <a:rPr lang="en-US" baseline="-25000">
                <a:latin typeface="Times-Roman" charset="0"/>
              </a:rPr>
              <a:t>n</a:t>
            </a:r>
            <a:r>
              <a:rPr lang="en-US"/>
              <a:t> at rate </a:t>
            </a:r>
            <a:r>
              <a:rPr lang="en-US">
                <a:latin typeface="Times-Roman" charset="0"/>
              </a:rPr>
              <a:t>A</a:t>
            </a:r>
            <a:r>
              <a:rPr lang="en-US" baseline="-25000">
                <a:latin typeface="Times-Roman" charset="0"/>
              </a:rPr>
              <a:t>n</a:t>
            </a:r>
            <a:endParaRPr lang="en-US"/>
          </a:p>
        </p:txBody>
      </p:sp>
      <p:graphicFrame>
        <p:nvGraphicFramePr>
          <p:cNvPr id="333852" name="Group 28"/>
          <p:cNvGraphicFramePr>
            <a:graphicFrameLocks noGrp="1"/>
          </p:cNvGraphicFramePr>
          <p:nvPr/>
        </p:nvGraphicFramePr>
        <p:xfrm>
          <a:off x="5486400" y="3048000"/>
          <a:ext cx="2514600" cy="914400"/>
        </p:xfrm>
        <a:graphic>
          <a:graphicData uri="http://schemas.openxmlformats.org/drawingml/2006/table">
            <a:tbl>
              <a:tblPr/>
              <a:tblGrid>
                <a:gridCol w="628650"/>
                <a:gridCol w="628650"/>
                <a:gridCol w="628650"/>
                <a:gridCol w="628650"/>
              </a:tblGrid>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A</a:t>
                      </a:r>
                      <a:r>
                        <a:rPr kumimoji="0" lang="en-US" sz="2000" b="0" i="0" u="none" strike="noStrike" cap="none" normalizeH="0" baseline="-25000" dirty="0">
                          <a:ln>
                            <a:noFill/>
                          </a:ln>
                          <a:solidFill>
                            <a:schemeClr val="tx1"/>
                          </a:solidFill>
                          <a:effectLst/>
                          <a:latin typeface="Times-Roman" charset="0"/>
                        </a:rPr>
                        <a:t>0</a:t>
                      </a:r>
                      <a:endParaRPr kumimoji="0" lang="en-US" sz="2000" b="0" i="0" u="none" strike="noStrike" cap="none" normalizeH="0" baseline="0" dirty="0">
                        <a:ln>
                          <a:noFill/>
                        </a:ln>
                        <a:solidFill>
                          <a:schemeClr val="tx1"/>
                        </a:solidFill>
                        <a:effectLst/>
                        <a:latin typeface="Times-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A</a:t>
                      </a:r>
                      <a:r>
                        <a:rPr kumimoji="0" lang="en-US" sz="2000" b="0" i="0" u="none" strike="noStrike" cap="none" normalizeH="0" baseline="-25000" dirty="0">
                          <a:ln>
                            <a:noFill/>
                          </a:ln>
                          <a:solidFill>
                            <a:schemeClr val="tx1"/>
                          </a:solidFill>
                          <a:effectLst/>
                          <a:latin typeface="Times-Roman" charset="0"/>
                        </a:rPr>
                        <a:t>1</a:t>
                      </a:r>
                      <a:endParaRPr kumimoji="0" lang="en-US" sz="2000" b="0" i="0" u="none" strike="noStrike" cap="none" normalizeH="0" baseline="0" dirty="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A</a:t>
                      </a:r>
                      <a:r>
                        <a:rPr kumimoji="0" lang="en-US" sz="2000" b="0" i="0" u="none" strike="noStrike" cap="none" normalizeH="0" baseline="-25000">
                          <a:ln>
                            <a:noFill/>
                          </a:ln>
                          <a:solidFill>
                            <a:schemeClr val="tx1"/>
                          </a:solidFill>
                          <a:effectLst/>
                          <a:latin typeface="Times-Roman" charset="0"/>
                        </a:rPr>
                        <a:t>2</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A</a:t>
                      </a:r>
                      <a:r>
                        <a:rPr kumimoji="0" lang="en-US" sz="2000" b="0" i="0" u="none" strike="noStrike" cap="none" normalizeH="0" baseline="-25000">
                          <a:ln>
                            <a:noFill/>
                          </a:ln>
                          <a:solidFill>
                            <a:schemeClr val="tx1"/>
                          </a:solidFill>
                          <a:effectLst/>
                          <a:latin typeface="Times-Roman" charset="0"/>
                        </a:rPr>
                        <a:t>3</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3851"/>
                                        </p:tgtEl>
                                        <p:attrNameLst>
                                          <p:attrName>style.visibility</p:attrName>
                                        </p:attrNameLst>
                                      </p:cBhvr>
                                      <p:to>
                                        <p:strVal val="visible"/>
                                      </p:to>
                                    </p:set>
                                    <p:animEffect transition="in" filter="checkerboard(across)">
                                      <p:cBhvr>
                                        <p:cTn id="7" dur="500"/>
                                        <p:tgtEl>
                                          <p:spTgt spid="333851"/>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499"/>
                                          </p:stCondLst>
                                        </p:cTn>
                                        <p:tgtEl>
                                          <p:spTgt spid="3338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33850">
                                            <p:txEl>
                                              <p:pRg st="0" end="0"/>
                                            </p:txEl>
                                          </p:spTgt>
                                        </p:tgtEl>
                                        <p:attrNameLst>
                                          <p:attrName>style.visibility</p:attrName>
                                        </p:attrNameLst>
                                      </p:cBhvr>
                                      <p:to>
                                        <p:strVal val="visible"/>
                                      </p:to>
                                    </p:set>
                                    <p:animEffect transition="in" filter="blinds(horizontal)">
                                      <p:cBhvr>
                                        <p:cTn id="15" dur="500"/>
                                        <p:tgtEl>
                                          <p:spTgt spid="33385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33850">
                                            <p:txEl>
                                              <p:pRg st="1" end="1"/>
                                            </p:txEl>
                                          </p:spTgt>
                                        </p:tgtEl>
                                        <p:attrNameLst>
                                          <p:attrName>style.visibility</p:attrName>
                                        </p:attrNameLst>
                                      </p:cBhvr>
                                      <p:to>
                                        <p:strVal val="visible"/>
                                      </p:to>
                                    </p:set>
                                    <p:animEffect transition="in" filter="blinds(horizontal)">
                                      <p:cBhvr>
                                        <p:cTn id="20" dur="500"/>
                                        <p:tgtEl>
                                          <p:spTgt spid="333850">
                                            <p:txEl>
                                              <p:pRg st="1" end="1"/>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33850">
                                            <p:txEl>
                                              <p:pRg st="2" end="2"/>
                                            </p:txEl>
                                          </p:spTgt>
                                        </p:tgtEl>
                                        <p:attrNameLst>
                                          <p:attrName>style.visibility</p:attrName>
                                        </p:attrNameLst>
                                      </p:cBhvr>
                                      <p:to>
                                        <p:strVal val="visible"/>
                                      </p:to>
                                    </p:set>
                                    <p:animEffect transition="in" filter="blinds(horizontal)">
                                      <p:cBhvr>
                                        <p:cTn id="23" dur="500"/>
                                        <p:tgtEl>
                                          <p:spTgt spid="333850">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33850">
                                            <p:txEl>
                                              <p:pRg st="3" end="3"/>
                                            </p:txEl>
                                          </p:spTgt>
                                        </p:tgtEl>
                                        <p:attrNameLst>
                                          <p:attrName>style.visibility</p:attrName>
                                        </p:attrNameLst>
                                      </p:cBhvr>
                                      <p:to>
                                        <p:strVal val="visible"/>
                                      </p:to>
                                    </p:set>
                                    <p:animEffect transition="in" filter="blinds(horizontal)">
                                      <p:cBhvr>
                                        <p:cTn id="28" dur="500"/>
                                        <p:tgtEl>
                                          <p:spTgt spid="3338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50" grpId="0" build="p" autoUpdateAnimBg="0"/>
      <p:bldP spid="333851" grpId="0"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05613BA0-EBFB-3B41-87BF-F46307E56DF5}" type="slidenum">
              <a:rPr lang="en-US" smtClean="0">
                <a:latin typeface="Times New Roman" charset="0"/>
              </a:rPr>
              <a:pPr/>
              <a:t>87</a:t>
            </a:fld>
            <a:endParaRPr lang="en-US" smtClean="0">
              <a:latin typeface="Times New Roman" charset="0"/>
            </a:endParaRPr>
          </a:p>
        </p:txBody>
      </p:sp>
      <p:sp>
        <p:nvSpPr>
          <p:cNvPr id="162819" name="Rectangle 2"/>
          <p:cNvSpPr>
            <a:spLocks noGrp="1" noChangeArrowheads="1"/>
          </p:cNvSpPr>
          <p:nvPr>
            <p:ph type="title"/>
          </p:nvPr>
        </p:nvSpPr>
        <p:spPr>
          <a:xfrm>
            <a:off x="685800" y="533400"/>
            <a:ext cx="7772400" cy="1143000"/>
          </a:xfrm>
        </p:spPr>
        <p:txBody>
          <a:bodyPr/>
          <a:lstStyle/>
          <a:p>
            <a:pPr eaLnBrk="1" hangingPunct="1"/>
            <a:r>
              <a:rPr lang="en-US"/>
              <a:t>Anomaly Detection (2)</a:t>
            </a:r>
          </a:p>
        </p:txBody>
      </p:sp>
      <p:sp>
        <p:nvSpPr>
          <p:cNvPr id="162820" name="Rectangle 3"/>
          <p:cNvSpPr>
            <a:spLocks noGrp="1" noChangeArrowheads="1"/>
          </p:cNvSpPr>
          <p:nvPr>
            <p:ph type="body" idx="1"/>
          </p:nvPr>
        </p:nvSpPr>
        <p:spPr>
          <a:xfrm>
            <a:off x="685800" y="1828800"/>
            <a:ext cx="8077200" cy="2743200"/>
          </a:xfrm>
        </p:spPr>
        <p:txBody>
          <a:bodyPr/>
          <a:lstStyle/>
          <a:p>
            <a:pPr eaLnBrk="1" hangingPunct="1">
              <a:spcAft>
                <a:spcPts val="600"/>
              </a:spcAft>
            </a:pPr>
            <a:r>
              <a:rPr lang="en-US" sz="2800" dirty="0"/>
              <a:t>To allow “normal” to adapt to new use, we update averages: </a:t>
            </a:r>
            <a:r>
              <a:rPr lang="en-US" sz="2800" dirty="0" err="1">
                <a:latin typeface="Times-Roman" charset="0"/>
              </a:rPr>
              <a:t>H</a:t>
            </a:r>
            <a:r>
              <a:rPr lang="en-US" sz="2800" baseline="-25000" dirty="0" err="1">
                <a:latin typeface="Times-Roman" charset="0"/>
              </a:rPr>
              <a:t>n</a:t>
            </a:r>
            <a:r>
              <a:rPr lang="en-US" sz="2800" dirty="0">
                <a:latin typeface="Times-Roman" charset="0"/>
              </a:rPr>
              <a:t> = 0.2A</a:t>
            </a:r>
            <a:r>
              <a:rPr lang="en-US" sz="2800" baseline="-25000" dirty="0">
                <a:latin typeface="Times-Roman" charset="0"/>
              </a:rPr>
              <a:t>n</a:t>
            </a:r>
            <a:r>
              <a:rPr lang="en-US" sz="2800" dirty="0">
                <a:latin typeface="Times-Roman" charset="0"/>
              </a:rPr>
              <a:t> + 0.8H</a:t>
            </a:r>
            <a:r>
              <a:rPr lang="en-US" sz="2800" baseline="-25000" dirty="0">
                <a:latin typeface="Times-Roman" charset="0"/>
              </a:rPr>
              <a:t>n</a:t>
            </a:r>
            <a:endParaRPr lang="en-US" sz="2800" dirty="0">
              <a:latin typeface="Times-Roman" charset="0"/>
            </a:endParaRPr>
          </a:p>
          <a:p>
            <a:pPr eaLnBrk="1" hangingPunct="1">
              <a:spcAft>
                <a:spcPts val="600"/>
              </a:spcAft>
            </a:pPr>
            <a:r>
              <a:rPr lang="en-US" sz="2800" dirty="0"/>
              <a:t>In this example, </a:t>
            </a:r>
            <a:r>
              <a:rPr lang="en-US" sz="2800" dirty="0" err="1">
                <a:latin typeface="Times-Roman" charset="0"/>
              </a:rPr>
              <a:t>H</a:t>
            </a:r>
            <a:r>
              <a:rPr lang="en-US" sz="2800" baseline="-25000" dirty="0" err="1">
                <a:latin typeface="Times-Roman" charset="0"/>
              </a:rPr>
              <a:t>n</a:t>
            </a:r>
            <a:r>
              <a:rPr lang="en-US" sz="2800" dirty="0"/>
              <a:t> are updated… </a:t>
            </a:r>
            <a:r>
              <a:rPr lang="en-US" sz="2800" dirty="0">
                <a:latin typeface="Times-Roman" charset="0"/>
              </a:rPr>
              <a:t>H</a:t>
            </a:r>
            <a:r>
              <a:rPr lang="en-US" sz="2800" baseline="-25000" dirty="0">
                <a:latin typeface="Times-Roman" charset="0"/>
              </a:rPr>
              <a:t>2</a:t>
            </a:r>
            <a:r>
              <a:rPr lang="en-US" sz="2800" dirty="0">
                <a:latin typeface="Times-Roman" charset="0"/>
              </a:rPr>
              <a:t>=.2</a:t>
            </a:r>
            <a:r>
              <a:rPr lang="en-US" sz="2800" dirty="0">
                <a:latin typeface="Times-Roman" charset="0"/>
                <a:sym typeface="Symbol" charset="2"/>
              </a:rPr>
              <a:t>.3+.8.4=.38</a:t>
            </a:r>
            <a:r>
              <a:rPr lang="en-US" sz="2800" dirty="0">
                <a:sym typeface="Symbol" charset="2"/>
              </a:rPr>
              <a:t> and </a:t>
            </a:r>
            <a:r>
              <a:rPr lang="en-US" sz="2800" dirty="0">
                <a:latin typeface="Times-Roman" charset="0"/>
              </a:rPr>
              <a:t>H</a:t>
            </a:r>
            <a:r>
              <a:rPr lang="en-US" sz="2800" baseline="-25000" dirty="0">
                <a:latin typeface="Times-Roman" charset="0"/>
              </a:rPr>
              <a:t>3</a:t>
            </a:r>
            <a:r>
              <a:rPr lang="en-US" sz="2800" dirty="0">
                <a:latin typeface="Times-Roman" charset="0"/>
              </a:rPr>
              <a:t>=.2</a:t>
            </a:r>
            <a:r>
              <a:rPr lang="en-US" sz="2800" dirty="0">
                <a:latin typeface="Times-Roman" charset="0"/>
                <a:sym typeface="Symbol" charset="2"/>
              </a:rPr>
              <a:t>.2+.8.1=.12</a:t>
            </a:r>
            <a:r>
              <a:rPr lang="en-US" sz="2800" dirty="0">
                <a:sym typeface="Symbol" charset="2"/>
              </a:rPr>
              <a:t> </a:t>
            </a:r>
            <a:endParaRPr lang="en-US" sz="2800" dirty="0"/>
          </a:p>
          <a:p>
            <a:pPr eaLnBrk="1" hangingPunct="1">
              <a:spcAft>
                <a:spcPts val="600"/>
              </a:spcAft>
            </a:pPr>
            <a:r>
              <a:rPr lang="en-US" sz="2800" dirty="0"/>
              <a:t>And we now have</a:t>
            </a:r>
          </a:p>
        </p:txBody>
      </p:sp>
      <p:graphicFrame>
        <p:nvGraphicFramePr>
          <p:cNvPr id="335877" name="Group 5"/>
          <p:cNvGraphicFramePr>
            <a:graphicFrameLocks noGrp="1"/>
          </p:cNvGraphicFramePr>
          <p:nvPr/>
        </p:nvGraphicFramePr>
        <p:xfrm>
          <a:off x="3200400" y="4648200"/>
          <a:ext cx="2819400" cy="1066800"/>
        </p:xfrm>
        <a:graphic>
          <a:graphicData uri="http://schemas.openxmlformats.org/drawingml/2006/table">
            <a:tbl>
              <a:tblPr/>
              <a:tblGrid>
                <a:gridCol w="704850"/>
                <a:gridCol w="704850"/>
                <a:gridCol w="704850"/>
                <a:gridCol w="704850"/>
              </a:tblGrid>
              <a:tr h="5334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400" b="0" i="0" u="none" strike="noStrike" cap="none" normalizeH="0" baseline="0">
                          <a:ln>
                            <a:noFill/>
                          </a:ln>
                          <a:solidFill>
                            <a:schemeClr val="tx1"/>
                          </a:solidFill>
                          <a:effectLst/>
                          <a:latin typeface="Times-Roman" charset="0"/>
                        </a:rPr>
                        <a:t>H</a:t>
                      </a:r>
                      <a:r>
                        <a:rPr kumimoji="0" lang="en-US" sz="2400" b="0" i="0" u="none" strike="noStrike" cap="none" normalizeH="0" baseline="-25000">
                          <a:ln>
                            <a:noFill/>
                          </a:ln>
                          <a:solidFill>
                            <a:schemeClr val="tx1"/>
                          </a:solidFill>
                          <a:effectLst/>
                          <a:latin typeface="Times-Roman" charset="0"/>
                        </a:rPr>
                        <a:t>0</a:t>
                      </a:r>
                      <a:endParaRPr kumimoji="0" lang="en-US" sz="2400" b="0" i="0" u="none" strike="noStrike" cap="none" normalizeH="0" baseline="0">
                        <a:ln>
                          <a:noFill/>
                        </a:ln>
                        <a:solidFill>
                          <a:schemeClr val="tx1"/>
                        </a:solidFill>
                        <a:effectLst/>
                        <a:latin typeface="Times-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400" b="0" i="0" u="none" strike="noStrike" cap="none" normalizeH="0" baseline="0">
                          <a:ln>
                            <a:noFill/>
                          </a:ln>
                          <a:solidFill>
                            <a:schemeClr val="tx1"/>
                          </a:solidFill>
                          <a:effectLst/>
                          <a:latin typeface="Times-Roman" charset="0"/>
                        </a:rPr>
                        <a:t>H</a:t>
                      </a:r>
                      <a:r>
                        <a:rPr kumimoji="0" lang="en-US" sz="2400" b="0" i="0" u="none" strike="noStrike" cap="none" normalizeH="0" baseline="-25000">
                          <a:ln>
                            <a:noFill/>
                          </a:ln>
                          <a:solidFill>
                            <a:schemeClr val="tx1"/>
                          </a:solidFill>
                          <a:effectLst/>
                          <a:latin typeface="Times-Roman" charset="0"/>
                        </a:rPr>
                        <a:t>1</a:t>
                      </a:r>
                      <a:endParaRPr kumimoji="0" lang="en-US" sz="24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400" b="0" i="0" u="none" strike="noStrike" cap="none" normalizeH="0" baseline="0">
                          <a:ln>
                            <a:noFill/>
                          </a:ln>
                          <a:solidFill>
                            <a:schemeClr val="tx1"/>
                          </a:solidFill>
                          <a:effectLst/>
                          <a:latin typeface="Times-Roman" charset="0"/>
                        </a:rPr>
                        <a:t>H</a:t>
                      </a:r>
                      <a:r>
                        <a:rPr kumimoji="0" lang="en-US" sz="2400" b="0" i="0" u="none" strike="noStrike" cap="none" normalizeH="0" baseline="-25000">
                          <a:ln>
                            <a:noFill/>
                          </a:ln>
                          <a:solidFill>
                            <a:schemeClr val="tx1"/>
                          </a:solidFill>
                          <a:effectLst/>
                          <a:latin typeface="Times-Roman" charset="0"/>
                        </a:rPr>
                        <a:t>2</a:t>
                      </a:r>
                      <a:endParaRPr kumimoji="0" lang="en-US" sz="24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400" b="0" i="0" u="none" strike="noStrike" cap="none" normalizeH="0" baseline="0" dirty="0">
                          <a:ln>
                            <a:noFill/>
                          </a:ln>
                          <a:solidFill>
                            <a:schemeClr val="tx1"/>
                          </a:solidFill>
                          <a:effectLst/>
                          <a:latin typeface="Times-Roman" charset="0"/>
                        </a:rPr>
                        <a:t>H</a:t>
                      </a:r>
                      <a:r>
                        <a:rPr kumimoji="0" lang="en-US" sz="2400" b="0" i="0" u="none" strike="noStrike" cap="none" normalizeH="0" baseline="-25000" dirty="0">
                          <a:ln>
                            <a:noFill/>
                          </a:ln>
                          <a:solidFill>
                            <a:schemeClr val="tx1"/>
                          </a:solidFill>
                          <a:effectLst/>
                          <a:latin typeface="Times-Roman" charset="0"/>
                        </a:rPr>
                        <a:t>3</a:t>
                      </a:r>
                      <a:endParaRPr kumimoji="0" lang="en-US" sz="2400" b="0" i="0" u="none" strike="noStrike" cap="none" normalizeH="0" baseline="0" dirty="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400" b="0" i="0" u="none" strike="noStrike" cap="none" normalizeH="0" baseline="0">
                          <a:ln>
                            <a:noFill/>
                          </a:ln>
                          <a:solidFill>
                            <a:schemeClr val="tx1"/>
                          </a:solidFill>
                          <a:effectLst/>
                          <a:latin typeface="Times-Roman" charset="0"/>
                        </a:rPr>
                        <a:t>.10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400" b="0" i="0" u="none" strike="noStrike" cap="none" normalizeH="0" baseline="0">
                          <a:ln>
                            <a:noFill/>
                          </a:ln>
                          <a:solidFill>
                            <a:schemeClr val="tx1"/>
                          </a:solidFill>
                          <a:effectLst/>
                          <a:latin typeface="Times-Roman"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400" b="0" i="0" u="none" strike="noStrike" cap="none" normalizeH="0" baseline="0" dirty="0">
                          <a:ln>
                            <a:noFill/>
                          </a:ln>
                          <a:solidFill>
                            <a:schemeClr val="tx1"/>
                          </a:solidFill>
                          <a:effectLst/>
                          <a:latin typeface="Times-Roman" charset="0"/>
                        </a:rPr>
                        <a:t>.38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400" b="0" i="0" u="none" strike="noStrike" cap="none" normalizeH="0" baseline="0" dirty="0">
                          <a:ln>
                            <a:noFill/>
                          </a:ln>
                          <a:solidFill>
                            <a:schemeClr val="tx1"/>
                          </a:solidFill>
                          <a:effectLst/>
                          <a:latin typeface="Times-Roman"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FBEEEFA0-4E78-7C4D-8EB8-D8946D8FB046}" type="slidenum">
              <a:rPr lang="en-US" smtClean="0">
                <a:latin typeface="Times New Roman" charset="0"/>
              </a:rPr>
              <a:pPr/>
              <a:t>88</a:t>
            </a:fld>
            <a:endParaRPr lang="en-US" smtClean="0">
              <a:latin typeface="Times New Roman" charset="0"/>
            </a:endParaRPr>
          </a:p>
        </p:txBody>
      </p:sp>
      <p:sp>
        <p:nvSpPr>
          <p:cNvPr id="163843" name="Rectangle 2"/>
          <p:cNvSpPr>
            <a:spLocks noGrp="1" noChangeArrowheads="1"/>
          </p:cNvSpPr>
          <p:nvPr>
            <p:ph type="title"/>
          </p:nvPr>
        </p:nvSpPr>
        <p:spPr/>
        <p:txBody>
          <a:bodyPr/>
          <a:lstStyle/>
          <a:p>
            <a:pPr eaLnBrk="1" hangingPunct="1"/>
            <a:r>
              <a:rPr lang="en-US"/>
              <a:t>Anomaly Detection (2)</a:t>
            </a:r>
          </a:p>
        </p:txBody>
      </p:sp>
      <p:sp>
        <p:nvSpPr>
          <p:cNvPr id="163844" name="Rectangle 4"/>
          <p:cNvSpPr>
            <a:spLocks noGrp="1" noChangeArrowheads="1"/>
          </p:cNvSpPr>
          <p:nvPr>
            <p:ph type="body" idx="1"/>
          </p:nvPr>
        </p:nvSpPr>
        <p:spPr>
          <a:xfrm>
            <a:off x="533400" y="1676400"/>
            <a:ext cx="3505200" cy="990600"/>
          </a:xfrm>
          <a:noFill/>
        </p:spPr>
        <p:txBody>
          <a:bodyPr/>
          <a:lstStyle/>
          <a:p>
            <a:pPr eaLnBrk="1" hangingPunct="1">
              <a:lnSpc>
                <a:spcPct val="85000"/>
              </a:lnSpc>
            </a:pPr>
            <a:r>
              <a:rPr lang="en-US" sz="2800"/>
              <a:t>The updated long term average is</a:t>
            </a:r>
          </a:p>
        </p:txBody>
      </p:sp>
      <p:graphicFrame>
        <p:nvGraphicFramePr>
          <p:cNvPr id="336901" name="Group 5"/>
          <p:cNvGraphicFramePr>
            <a:graphicFrameLocks noGrp="1"/>
          </p:cNvGraphicFramePr>
          <p:nvPr/>
        </p:nvGraphicFramePr>
        <p:xfrm>
          <a:off x="1066800" y="2667000"/>
          <a:ext cx="2514600" cy="914400"/>
        </p:xfrm>
        <a:graphic>
          <a:graphicData uri="http://schemas.openxmlformats.org/drawingml/2006/table">
            <a:tbl>
              <a:tblPr/>
              <a:tblGrid>
                <a:gridCol w="628650"/>
                <a:gridCol w="628650"/>
                <a:gridCol w="628650"/>
                <a:gridCol w="628650"/>
              </a:tblGrid>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0</a:t>
                      </a:r>
                      <a:endParaRPr kumimoji="0" lang="en-US" sz="2000" b="0" i="0" u="none" strike="noStrike" cap="none" normalizeH="0" baseline="0">
                        <a:ln>
                          <a:noFill/>
                        </a:ln>
                        <a:solidFill>
                          <a:schemeClr val="tx1"/>
                        </a:solidFill>
                        <a:effectLst/>
                        <a:latin typeface="Times-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1</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H</a:t>
                      </a:r>
                      <a:r>
                        <a:rPr kumimoji="0" lang="en-US" sz="2000" b="0" i="0" u="none" strike="noStrike" cap="none" normalizeH="0" baseline="-25000" dirty="0">
                          <a:ln>
                            <a:noFill/>
                          </a:ln>
                          <a:solidFill>
                            <a:schemeClr val="tx1"/>
                          </a:solidFill>
                          <a:effectLst/>
                          <a:latin typeface="Times-Roman" charset="0"/>
                        </a:rPr>
                        <a:t>2</a:t>
                      </a:r>
                      <a:endParaRPr kumimoji="0" lang="en-US" sz="2000" b="0" i="0" u="none" strike="noStrike" cap="none" normalizeH="0" baseline="0" dirty="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3</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.38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6920" name="Rectangle 24"/>
          <p:cNvSpPr>
            <a:spLocks noChangeArrowheads="1"/>
          </p:cNvSpPr>
          <p:nvPr/>
        </p:nvSpPr>
        <p:spPr bwMode="auto">
          <a:xfrm>
            <a:off x="457200" y="3733800"/>
            <a:ext cx="8305800" cy="2362200"/>
          </a:xfrm>
          <a:prstGeom prst="rect">
            <a:avLst/>
          </a:prstGeom>
          <a:noFill/>
          <a:ln w="9525">
            <a:noFill/>
            <a:miter lim="800000"/>
            <a:headEnd/>
            <a:tailEnd/>
          </a:ln>
        </p:spPr>
        <p:txBody>
          <a:bodyPr>
            <a:prstTxWarp prst="textNoShape">
              <a:avLst/>
            </a:prstTxWarp>
          </a:bodyPr>
          <a:lstStyle/>
          <a:p>
            <a:pPr marL="342900" indent="-342900">
              <a:lnSpc>
                <a:spcPct val="80000"/>
              </a:lnSpc>
              <a:spcBef>
                <a:spcPct val="20000"/>
              </a:spcBef>
              <a:spcAft>
                <a:spcPts val="600"/>
              </a:spcAft>
              <a:buClr>
                <a:schemeClr val="accent2"/>
              </a:buClr>
              <a:buSzPct val="75000"/>
              <a:buFont typeface="Wingdings" charset="2"/>
              <a:buChar char="q"/>
            </a:pPr>
            <a:r>
              <a:rPr lang="en-US" sz="2800" dirty="0"/>
              <a:t>Is this normal use?</a:t>
            </a:r>
          </a:p>
          <a:p>
            <a:pPr marL="342900" indent="-342900">
              <a:lnSpc>
                <a:spcPct val="80000"/>
              </a:lnSpc>
              <a:spcBef>
                <a:spcPct val="20000"/>
              </a:spcBef>
              <a:spcAft>
                <a:spcPts val="600"/>
              </a:spcAft>
              <a:buClr>
                <a:schemeClr val="accent2"/>
              </a:buClr>
              <a:buSzPct val="75000"/>
              <a:buFont typeface="Wingdings" charset="2"/>
              <a:buChar char="q"/>
            </a:pPr>
            <a:r>
              <a:rPr lang="en-US" sz="2800" dirty="0"/>
              <a:t>Compute </a:t>
            </a:r>
            <a:r>
              <a:rPr lang="en-US" sz="2800" dirty="0">
                <a:latin typeface="Times-Roman" charset="0"/>
              </a:rPr>
              <a:t>S = (H</a:t>
            </a:r>
            <a:r>
              <a:rPr lang="en-US" sz="2800" baseline="-25000" dirty="0">
                <a:latin typeface="Times-Roman" charset="0"/>
              </a:rPr>
              <a:t>0</a:t>
            </a:r>
            <a:r>
              <a:rPr lang="en-US" sz="2800" dirty="0">
                <a:latin typeface="Times-Roman" charset="0"/>
                <a:sym typeface="Symbol" charset="2"/>
              </a:rPr>
              <a:t></a:t>
            </a:r>
            <a:r>
              <a:rPr lang="en-US" sz="2800" dirty="0">
                <a:latin typeface="Times-Roman" charset="0"/>
              </a:rPr>
              <a:t>A</a:t>
            </a:r>
            <a:r>
              <a:rPr lang="en-US" sz="2800" baseline="-25000" dirty="0">
                <a:latin typeface="Times-Roman" charset="0"/>
              </a:rPr>
              <a:t>0</a:t>
            </a:r>
            <a:r>
              <a:rPr lang="en-US" sz="2800" dirty="0">
                <a:latin typeface="Times-Roman" charset="0"/>
              </a:rPr>
              <a:t>)</a:t>
            </a:r>
            <a:r>
              <a:rPr lang="en-US" sz="2800" baseline="30000" dirty="0">
                <a:latin typeface="Times-Roman" charset="0"/>
              </a:rPr>
              <a:t>2</a:t>
            </a:r>
            <a:r>
              <a:rPr lang="en-US" sz="2800" dirty="0">
                <a:latin typeface="Times-Roman" charset="0"/>
              </a:rPr>
              <a:t>+…+(H</a:t>
            </a:r>
            <a:r>
              <a:rPr lang="en-US" sz="2800" baseline="-25000" dirty="0">
                <a:latin typeface="Times-Roman" charset="0"/>
              </a:rPr>
              <a:t>3</a:t>
            </a:r>
            <a:r>
              <a:rPr lang="en-US" sz="2800" dirty="0">
                <a:latin typeface="Times-Roman" charset="0"/>
                <a:sym typeface="Symbol" charset="2"/>
              </a:rPr>
              <a:t></a:t>
            </a:r>
            <a:r>
              <a:rPr lang="en-US" sz="2800" dirty="0">
                <a:latin typeface="Times-Roman" charset="0"/>
              </a:rPr>
              <a:t>A</a:t>
            </a:r>
            <a:r>
              <a:rPr lang="en-US" sz="2800" baseline="-25000" dirty="0">
                <a:latin typeface="Times-Roman" charset="0"/>
              </a:rPr>
              <a:t>3</a:t>
            </a:r>
            <a:r>
              <a:rPr lang="en-US" sz="2800" dirty="0">
                <a:latin typeface="Times-Roman" charset="0"/>
              </a:rPr>
              <a:t>)</a:t>
            </a:r>
            <a:r>
              <a:rPr lang="en-US" sz="2800" baseline="30000" dirty="0">
                <a:latin typeface="Times-Roman" charset="0"/>
              </a:rPr>
              <a:t>2</a:t>
            </a:r>
            <a:r>
              <a:rPr lang="en-US" sz="2800" dirty="0">
                <a:latin typeface="Times-Roman" charset="0"/>
              </a:rPr>
              <a:t> = .0488</a:t>
            </a:r>
          </a:p>
          <a:p>
            <a:pPr marL="742950" lvl="1" indent="-285750">
              <a:lnSpc>
                <a:spcPct val="80000"/>
              </a:lnSpc>
              <a:spcBef>
                <a:spcPct val="20000"/>
              </a:spcBef>
              <a:spcAft>
                <a:spcPts val="600"/>
              </a:spcAft>
              <a:buClr>
                <a:schemeClr val="accent2"/>
              </a:buClr>
              <a:buSzPct val="95000"/>
              <a:buFontTx/>
              <a:buChar char="o"/>
            </a:pPr>
            <a:r>
              <a:rPr lang="en-US" dirty="0">
                <a:ea typeface="ＭＳ Ｐゴシック" charset="-128"/>
                <a:cs typeface="ＭＳ Ｐゴシック" charset="-128"/>
              </a:rPr>
              <a:t>Since </a:t>
            </a:r>
            <a:r>
              <a:rPr lang="en-US" dirty="0">
                <a:latin typeface="Times-Roman" charset="0"/>
                <a:ea typeface="ＭＳ Ｐゴシック" charset="-128"/>
                <a:cs typeface="ＭＳ Ｐゴシック" charset="-128"/>
              </a:rPr>
              <a:t>S = .0488 &lt; 0.1</a:t>
            </a:r>
            <a:r>
              <a:rPr lang="en-US" dirty="0">
                <a:ea typeface="ＭＳ Ｐゴシック" charset="-128"/>
                <a:cs typeface="ＭＳ Ｐゴシック" charset="-128"/>
              </a:rPr>
              <a:t> we consider this normal</a:t>
            </a:r>
          </a:p>
          <a:p>
            <a:pPr marL="342900" indent="-342900">
              <a:lnSpc>
                <a:spcPct val="80000"/>
              </a:lnSpc>
              <a:spcBef>
                <a:spcPct val="20000"/>
              </a:spcBef>
              <a:spcAft>
                <a:spcPts val="600"/>
              </a:spcAft>
              <a:buClr>
                <a:schemeClr val="accent2"/>
              </a:buClr>
              <a:buSzPct val="75000"/>
              <a:buFont typeface="Wingdings" charset="2"/>
              <a:buChar char="q"/>
            </a:pPr>
            <a:r>
              <a:rPr lang="en-US" sz="2800" dirty="0"/>
              <a:t>And we again update the long term averages: </a:t>
            </a:r>
          </a:p>
          <a:p>
            <a:pPr marL="342900" indent="-342900">
              <a:lnSpc>
                <a:spcPct val="80000"/>
              </a:lnSpc>
              <a:spcBef>
                <a:spcPct val="20000"/>
              </a:spcBef>
              <a:spcAft>
                <a:spcPts val="600"/>
              </a:spcAft>
              <a:buClr>
                <a:schemeClr val="accent2"/>
              </a:buClr>
              <a:buSzPct val="75000"/>
              <a:buFont typeface="Wingdings" charset="2"/>
              <a:buNone/>
            </a:pPr>
            <a:r>
              <a:rPr lang="en-US" sz="2800" dirty="0">
                <a:latin typeface="Times-Roman" charset="0"/>
              </a:rPr>
              <a:t>	</a:t>
            </a:r>
            <a:r>
              <a:rPr lang="en-US" sz="2800" dirty="0" err="1">
                <a:latin typeface="Times-Roman" charset="0"/>
              </a:rPr>
              <a:t>H</a:t>
            </a:r>
            <a:r>
              <a:rPr lang="en-US" sz="2800" baseline="-25000" dirty="0" err="1">
                <a:latin typeface="Times-Roman" charset="0"/>
              </a:rPr>
              <a:t>n</a:t>
            </a:r>
            <a:r>
              <a:rPr lang="en-US" sz="2800" dirty="0">
                <a:latin typeface="Times-Roman" charset="0"/>
              </a:rPr>
              <a:t> = 0.2A</a:t>
            </a:r>
            <a:r>
              <a:rPr lang="en-US" sz="2800" baseline="-25000" dirty="0">
                <a:latin typeface="Times-Roman" charset="0"/>
              </a:rPr>
              <a:t>n</a:t>
            </a:r>
            <a:r>
              <a:rPr lang="en-US" sz="2800" dirty="0">
                <a:latin typeface="Times-Roman" charset="0"/>
              </a:rPr>
              <a:t> + 0.8H</a:t>
            </a:r>
            <a:r>
              <a:rPr lang="en-US" sz="2800" baseline="-25000" dirty="0">
                <a:latin typeface="Times-Roman" charset="0"/>
              </a:rPr>
              <a:t>n</a:t>
            </a:r>
          </a:p>
        </p:txBody>
      </p:sp>
      <p:sp>
        <p:nvSpPr>
          <p:cNvPr id="336921" name="Rectangle 25"/>
          <p:cNvSpPr>
            <a:spLocks noChangeArrowheads="1"/>
          </p:cNvSpPr>
          <p:nvPr/>
        </p:nvSpPr>
        <p:spPr bwMode="auto">
          <a:xfrm>
            <a:off x="5029200" y="1706563"/>
            <a:ext cx="3429000" cy="884237"/>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buClr>
                <a:schemeClr val="accent2"/>
              </a:buClr>
              <a:buSzPct val="75000"/>
              <a:buFont typeface="Wingdings" charset="2"/>
              <a:buChar char="q"/>
            </a:pPr>
            <a:r>
              <a:rPr lang="en-US" sz="2800"/>
              <a:t>Suppose new observed rates…</a:t>
            </a:r>
          </a:p>
        </p:txBody>
      </p:sp>
      <p:graphicFrame>
        <p:nvGraphicFramePr>
          <p:cNvPr id="336922" name="Group 26"/>
          <p:cNvGraphicFramePr>
            <a:graphicFrameLocks noGrp="1"/>
          </p:cNvGraphicFramePr>
          <p:nvPr/>
        </p:nvGraphicFramePr>
        <p:xfrm>
          <a:off x="5486400" y="2667000"/>
          <a:ext cx="2514600" cy="914400"/>
        </p:xfrm>
        <a:graphic>
          <a:graphicData uri="http://schemas.openxmlformats.org/drawingml/2006/table">
            <a:tbl>
              <a:tblPr/>
              <a:tblGrid>
                <a:gridCol w="628650"/>
                <a:gridCol w="628650"/>
                <a:gridCol w="628650"/>
                <a:gridCol w="628650"/>
              </a:tblGrid>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A</a:t>
                      </a:r>
                      <a:r>
                        <a:rPr kumimoji="0" lang="en-US" sz="2000" b="0" i="0" u="none" strike="noStrike" cap="none" normalizeH="0" baseline="-25000">
                          <a:ln>
                            <a:noFill/>
                          </a:ln>
                          <a:solidFill>
                            <a:schemeClr val="tx1"/>
                          </a:solidFill>
                          <a:effectLst/>
                          <a:latin typeface="Times-Roman" charset="0"/>
                        </a:rPr>
                        <a:t>0</a:t>
                      </a:r>
                      <a:endParaRPr kumimoji="0" lang="en-US" sz="2000" b="0" i="0" u="none" strike="noStrike" cap="none" normalizeH="0" baseline="0">
                        <a:ln>
                          <a:noFill/>
                        </a:ln>
                        <a:solidFill>
                          <a:schemeClr val="tx1"/>
                        </a:solidFill>
                        <a:effectLst/>
                        <a:latin typeface="Times-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A</a:t>
                      </a:r>
                      <a:r>
                        <a:rPr kumimoji="0" lang="en-US" sz="2000" b="0" i="0" u="none" strike="noStrike" cap="none" normalizeH="0" baseline="-25000" dirty="0">
                          <a:ln>
                            <a:noFill/>
                          </a:ln>
                          <a:solidFill>
                            <a:schemeClr val="tx1"/>
                          </a:solidFill>
                          <a:effectLst/>
                          <a:latin typeface="Times-Roman" charset="0"/>
                        </a:rPr>
                        <a:t>1</a:t>
                      </a:r>
                      <a:endParaRPr kumimoji="0" lang="en-US" sz="2000" b="0" i="0" u="none" strike="noStrike" cap="none" normalizeH="0" baseline="0" dirty="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A</a:t>
                      </a:r>
                      <a:r>
                        <a:rPr kumimoji="0" lang="en-US" sz="2000" b="0" i="0" u="none" strike="noStrike" cap="none" normalizeH="0" baseline="-25000">
                          <a:ln>
                            <a:noFill/>
                          </a:ln>
                          <a:solidFill>
                            <a:schemeClr val="tx1"/>
                          </a:solidFill>
                          <a:effectLst/>
                          <a:latin typeface="Times-Roman" charset="0"/>
                        </a:rPr>
                        <a:t>2</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A</a:t>
                      </a:r>
                      <a:r>
                        <a:rPr kumimoji="0" lang="en-US" sz="2000" b="0" i="0" u="none" strike="noStrike" cap="none" normalizeH="0" baseline="-25000">
                          <a:ln>
                            <a:noFill/>
                          </a:ln>
                          <a:solidFill>
                            <a:schemeClr val="tx1"/>
                          </a:solidFill>
                          <a:effectLst/>
                          <a:latin typeface="Times-Roman" charset="0"/>
                        </a:rPr>
                        <a:t>3</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dirty="0">
                          <a:ln>
                            <a:noFill/>
                          </a:ln>
                          <a:solidFill>
                            <a:schemeClr val="tx1"/>
                          </a:solidFill>
                          <a:effectLst/>
                          <a:latin typeface="Times-Roman" charset="0"/>
                        </a:rPr>
                        <a:t>.30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6921"/>
                                        </p:tgtEl>
                                        <p:attrNameLst>
                                          <p:attrName>style.visibility</p:attrName>
                                        </p:attrNameLst>
                                      </p:cBhvr>
                                      <p:to>
                                        <p:strVal val="visible"/>
                                      </p:to>
                                    </p:set>
                                    <p:animEffect transition="in" filter="checkerboard(across)">
                                      <p:cBhvr>
                                        <p:cTn id="7" dur="500"/>
                                        <p:tgtEl>
                                          <p:spTgt spid="336921"/>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499"/>
                                          </p:stCondLst>
                                        </p:cTn>
                                        <p:tgtEl>
                                          <p:spTgt spid="3369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36920">
                                            <p:txEl>
                                              <p:pRg st="0" end="0"/>
                                            </p:txEl>
                                          </p:spTgt>
                                        </p:tgtEl>
                                        <p:attrNameLst>
                                          <p:attrName>style.visibility</p:attrName>
                                        </p:attrNameLst>
                                      </p:cBhvr>
                                      <p:to>
                                        <p:strVal val="visible"/>
                                      </p:to>
                                    </p:set>
                                    <p:animEffect transition="in" filter="blinds(horizontal)">
                                      <p:cBhvr>
                                        <p:cTn id="15" dur="500"/>
                                        <p:tgtEl>
                                          <p:spTgt spid="33692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36920">
                                            <p:txEl>
                                              <p:pRg st="1" end="1"/>
                                            </p:txEl>
                                          </p:spTgt>
                                        </p:tgtEl>
                                        <p:attrNameLst>
                                          <p:attrName>style.visibility</p:attrName>
                                        </p:attrNameLst>
                                      </p:cBhvr>
                                      <p:to>
                                        <p:strVal val="visible"/>
                                      </p:to>
                                    </p:set>
                                    <p:animEffect transition="in" filter="blinds(horizontal)">
                                      <p:cBhvr>
                                        <p:cTn id="20" dur="500"/>
                                        <p:tgtEl>
                                          <p:spTgt spid="336920">
                                            <p:txEl>
                                              <p:pRg st="1" end="1"/>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36920">
                                            <p:txEl>
                                              <p:pRg st="2" end="2"/>
                                            </p:txEl>
                                          </p:spTgt>
                                        </p:tgtEl>
                                        <p:attrNameLst>
                                          <p:attrName>style.visibility</p:attrName>
                                        </p:attrNameLst>
                                      </p:cBhvr>
                                      <p:to>
                                        <p:strVal val="visible"/>
                                      </p:to>
                                    </p:set>
                                    <p:animEffect transition="in" filter="blinds(horizontal)">
                                      <p:cBhvr>
                                        <p:cTn id="23" dur="500"/>
                                        <p:tgtEl>
                                          <p:spTgt spid="336920">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36920">
                                            <p:txEl>
                                              <p:pRg st="3" end="3"/>
                                            </p:txEl>
                                          </p:spTgt>
                                        </p:tgtEl>
                                        <p:attrNameLst>
                                          <p:attrName>style.visibility</p:attrName>
                                        </p:attrNameLst>
                                      </p:cBhvr>
                                      <p:to>
                                        <p:strVal val="visible"/>
                                      </p:to>
                                    </p:set>
                                    <p:animEffect transition="in" filter="blinds(horizontal)">
                                      <p:cBhvr>
                                        <p:cTn id="28" dur="500"/>
                                        <p:tgtEl>
                                          <p:spTgt spid="336920">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36920">
                                            <p:txEl>
                                              <p:pRg st="4" end="4"/>
                                            </p:txEl>
                                          </p:spTgt>
                                        </p:tgtEl>
                                        <p:attrNameLst>
                                          <p:attrName>style.visibility</p:attrName>
                                        </p:attrNameLst>
                                      </p:cBhvr>
                                      <p:to>
                                        <p:strVal val="visible"/>
                                      </p:to>
                                    </p:set>
                                    <p:animEffect transition="in" filter="blinds(horizontal)">
                                      <p:cBhvr>
                                        <p:cTn id="33" dur="500"/>
                                        <p:tgtEl>
                                          <p:spTgt spid="33692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920" grpId="0" build="p" autoUpdateAnimBg="0"/>
      <p:bldP spid="336921" grpId="0"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A1E2A8E1-EF57-8542-B918-39DD25A076E2}" type="slidenum">
              <a:rPr lang="en-US" smtClean="0">
                <a:latin typeface="Times New Roman" charset="0"/>
              </a:rPr>
              <a:pPr/>
              <a:t>89</a:t>
            </a:fld>
            <a:endParaRPr lang="en-US" smtClean="0">
              <a:latin typeface="Times New Roman" charset="0"/>
            </a:endParaRPr>
          </a:p>
        </p:txBody>
      </p:sp>
      <p:sp>
        <p:nvSpPr>
          <p:cNvPr id="164867" name="Rectangle 2"/>
          <p:cNvSpPr>
            <a:spLocks noGrp="1" noChangeArrowheads="1"/>
          </p:cNvSpPr>
          <p:nvPr>
            <p:ph type="title"/>
          </p:nvPr>
        </p:nvSpPr>
        <p:spPr>
          <a:xfrm>
            <a:off x="685800" y="304800"/>
            <a:ext cx="7772400" cy="1143000"/>
          </a:xfrm>
        </p:spPr>
        <p:txBody>
          <a:bodyPr/>
          <a:lstStyle/>
          <a:p>
            <a:pPr eaLnBrk="1" hangingPunct="1"/>
            <a:r>
              <a:rPr lang="en-US"/>
              <a:t>Anomaly Detection (2)</a:t>
            </a:r>
          </a:p>
        </p:txBody>
      </p:sp>
      <p:sp>
        <p:nvSpPr>
          <p:cNvPr id="164868" name="Rectangle 3"/>
          <p:cNvSpPr>
            <a:spLocks noGrp="1" noChangeArrowheads="1"/>
          </p:cNvSpPr>
          <p:nvPr>
            <p:ph type="body" idx="1"/>
          </p:nvPr>
        </p:nvSpPr>
        <p:spPr>
          <a:xfrm>
            <a:off x="533400" y="1447800"/>
            <a:ext cx="3733800" cy="990600"/>
          </a:xfrm>
          <a:noFill/>
        </p:spPr>
        <p:txBody>
          <a:bodyPr/>
          <a:lstStyle/>
          <a:p>
            <a:pPr eaLnBrk="1" hangingPunct="1">
              <a:lnSpc>
                <a:spcPct val="85000"/>
              </a:lnSpc>
            </a:pPr>
            <a:r>
              <a:rPr lang="en-US" sz="2800" dirty="0"/>
              <a:t>The starting averages </a:t>
            </a:r>
            <a:r>
              <a:rPr lang="en-US" sz="2800" dirty="0" smtClean="0"/>
              <a:t>were:</a:t>
            </a:r>
            <a:endParaRPr lang="en-US" sz="2800" dirty="0"/>
          </a:p>
        </p:txBody>
      </p:sp>
      <p:graphicFrame>
        <p:nvGraphicFramePr>
          <p:cNvPr id="337924" name="Group 4"/>
          <p:cNvGraphicFramePr>
            <a:graphicFrameLocks noGrp="1"/>
          </p:cNvGraphicFramePr>
          <p:nvPr/>
        </p:nvGraphicFramePr>
        <p:xfrm>
          <a:off x="1066800" y="2590800"/>
          <a:ext cx="2514600" cy="914400"/>
        </p:xfrm>
        <a:graphic>
          <a:graphicData uri="http://schemas.openxmlformats.org/drawingml/2006/table">
            <a:tbl>
              <a:tblPr/>
              <a:tblGrid>
                <a:gridCol w="628650"/>
                <a:gridCol w="628650"/>
                <a:gridCol w="628650"/>
                <a:gridCol w="628650"/>
              </a:tblGrid>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0</a:t>
                      </a:r>
                      <a:endParaRPr kumimoji="0" lang="en-US" sz="2000" b="0" i="0" u="none" strike="noStrike" cap="none" normalizeH="0" baseline="0">
                        <a:ln>
                          <a:noFill/>
                        </a:ln>
                        <a:solidFill>
                          <a:schemeClr val="tx1"/>
                        </a:solidFill>
                        <a:effectLst/>
                        <a:latin typeface="Times-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1</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2</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3</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7943" name="Rectangle 23"/>
          <p:cNvSpPr>
            <a:spLocks noChangeArrowheads="1"/>
          </p:cNvSpPr>
          <p:nvPr/>
        </p:nvSpPr>
        <p:spPr bwMode="auto">
          <a:xfrm>
            <a:off x="457200" y="3733800"/>
            <a:ext cx="8305800" cy="2438400"/>
          </a:xfrm>
          <a:prstGeom prst="rect">
            <a:avLst/>
          </a:prstGeom>
          <a:noFill/>
          <a:ln w="9525">
            <a:noFill/>
            <a:miter lim="800000"/>
            <a:headEnd/>
            <a:tailEnd/>
          </a:ln>
        </p:spPr>
        <p:txBody>
          <a:bodyPr>
            <a:prstTxWarp prst="textNoShape">
              <a:avLst/>
            </a:prstTxWarp>
          </a:bodyPr>
          <a:lstStyle/>
          <a:p>
            <a:pPr marL="342900" indent="-342900">
              <a:lnSpc>
                <a:spcPct val="80000"/>
              </a:lnSpc>
              <a:spcBef>
                <a:spcPct val="20000"/>
              </a:spcBef>
              <a:spcAft>
                <a:spcPts val="600"/>
              </a:spcAft>
              <a:buClr>
                <a:schemeClr val="accent2"/>
              </a:buClr>
              <a:buSzPct val="75000"/>
              <a:buFont typeface="Wingdings" charset="2"/>
              <a:buChar char="q"/>
            </a:pPr>
            <a:r>
              <a:rPr lang="en-US" sz="2800" dirty="0"/>
              <a:t>Statistics slowly evolve to match behavior</a:t>
            </a:r>
          </a:p>
          <a:p>
            <a:pPr marL="342900" indent="-342900">
              <a:lnSpc>
                <a:spcPct val="80000"/>
              </a:lnSpc>
              <a:spcBef>
                <a:spcPct val="20000"/>
              </a:spcBef>
              <a:spcAft>
                <a:spcPts val="600"/>
              </a:spcAft>
              <a:buClr>
                <a:schemeClr val="accent2"/>
              </a:buClr>
              <a:buSzPct val="75000"/>
              <a:buFont typeface="Wingdings" charset="2"/>
              <a:buChar char="q"/>
            </a:pPr>
            <a:r>
              <a:rPr lang="en-US" sz="2800" dirty="0"/>
              <a:t>This reduces false alarms </a:t>
            </a:r>
            <a:endParaRPr lang="en-US" sz="2800" dirty="0" smtClean="0"/>
          </a:p>
          <a:p>
            <a:pPr marL="342900" indent="-342900">
              <a:lnSpc>
                <a:spcPct val="80000"/>
              </a:lnSpc>
              <a:spcBef>
                <a:spcPct val="20000"/>
              </a:spcBef>
              <a:spcAft>
                <a:spcPts val="600"/>
              </a:spcAft>
              <a:buClr>
                <a:schemeClr val="accent2"/>
              </a:buClr>
              <a:buSzPct val="75000"/>
              <a:buFont typeface="Wingdings" charset="2"/>
              <a:buChar char="q"/>
            </a:pPr>
            <a:r>
              <a:rPr lang="en-US" sz="2800" dirty="0" smtClean="0"/>
              <a:t>But </a:t>
            </a:r>
            <a:r>
              <a:rPr lang="en-US" sz="2800" dirty="0"/>
              <a:t>also opens an avenue for attack…</a:t>
            </a:r>
          </a:p>
          <a:p>
            <a:pPr marL="742950" lvl="1" indent="-285750">
              <a:lnSpc>
                <a:spcPct val="80000"/>
              </a:lnSpc>
              <a:spcBef>
                <a:spcPct val="20000"/>
              </a:spcBef>
              <a:spcAft>
                <a:spcPts val="600"/>
              </a:spcAft>
              <a:buClr>
                <a:schemeClr val="accent2"/>
              </a:buClr>
              <a:buSzPct val="95000"/>
              <a:buFontTx/>
              <a:buChar char="o"/>
            </a:pPr>
            <a:r>
              <a:rPr lang="en-US" dirty="0">
                <a:ea typeface="ＭＳ Ｐゴシック" charset="-128"/>
                <a:cs typeface="ＭＳ Ｐゴシック" charset="-128"/>
              </a:rPr>
              <a:t>Suppose Trudy </a:t>
            </a:r>
            <a:r>
              <a:rPr lang="en-US" b="1" dirty="0">
                <a:solidFill>
                  <a:schemeClr val="accent2"/>
                </a:solidFill>
                <a:ea typeface="ＭＳ Ｐゴシック" charset="-128"/>
                <a:cs typeface="ＭＳ Ｐゴシック" charset="-128"/>
              </a:rPr>
              <a:t>always</a:t>
            </a:r>
            <a:r>
              <a:rPr lang="en-US" dirty="0">
                <a:ea typeface="ＭＳ Ｐゴシック" charset="-128"/>
                <a:cs typeface="ＭＳ Ｐゴシック" charset="-128"/>
              </a:rPr>
              <a:t> wants to access </a:t>
            </a:r>
            <a:r>
              <a:rPr lang="en-US" dirty="0">
                <a:latin typeface="Times-Roman" charset="0"/>
                <a:ea typeface="ＭＳ Ｐゴシック" charset="-128"/>
                <a:cs typeface="ＭＳ Ｐゴシック" charset="-128"/>
              </a:rPr>
              <a:t>F</a:t>
            </a:r>
            <a:r>
              <a:rPr lang="en-US" baseline="-25000" dirty="0">
                <a:latin typeface="Times-Roman" charset="0"/>
                <a:ea typeface="ＭＳ Ｐゴシック" charset="-128"/>
                <a:cs typeface="ＭＳ Ｐゴシック" charset="-128"/>
              </a:rPr>
              <a:t>3</a:t>
            </a:r>
            <a:endParaRPr lang="en-US" dirty="0">
              <a:ea typeface="ＭＳ Ｐゴシック" charset="-128"/>
              <a:cs typeface="ＭＳ Ｐゴシック" charset="-128"/>
            </a:endParaRPr>
          </a:p>
          <a:p>
            <a:pPr marL="742950" lvl="1" indent="-285750">
              <a:lnSpc>
                <a:spcPct val="80000"/>
              </a:lnSpc>
              <a:spcBef>
                <a:spcPct val="20000"/>
              </a:spcBef>
              <a:spcAft>
                <a:spcPts val="600"/>
              </a:spcAft>
              <a:buClr>
                <a:schemeClr val="accent2"/>
              </a:buClr>
              <a:buSzPct val="95000"/>
              <a:buFontTx/>
              <a:buChar char="o"/>
            </a:pPr>
            <a:r>
              <a:rPr lang="en-US" dirty="0">
                <a:ea typeface="ＭＳ Ｐゴシック" charset="-128"/>
                <a:cs typeface="ＭＳ Ｐゴシック" charset="-128"/>
              </a:rPr>
              <a:t>Can she convince IDS this is normal for Alice?</a:t>
            </a:r>
            <a:endParaRPr lang="en-US" baseline="-25000" dirty="0">
              <a:latin typeface="Times-Roman" charset="0"/>
              <a:ea typeface="ＭＳ Ｐゴシック" charset="-128"/>
              <a:cs typeface="ＭＳ Ｐゴシック" charset="-128"/>
            </a:endParaRPr>
          </a:p>
        </p:txBody>
      </p:sp>
      <p:sp>
        <p:nvSpPr>
          <p:cNvPr id="337944" name="Rectangle 24"/>
          <p:cNvSpPr>
            <a:spLocks noChangeArrowheads="1"/>
          </p:cNvSpPr>
          <p:nvPr/>
        </p:nvSpPr>
        <p:spPr bwMode="auto">
          <a:xfrm>
            <a:off x="5029200" y="1477963"/>
            <a:ext cx="3733800" cy="884237"/>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buClr>
                <a:schemeClr val="accent2"/>
              </a:buClr>
              <a:buSzPct val="75000"/>
              <a:buFont typeface="Wingdings" charset="2"/>
              <a:buChar char="q"/>
            </a:pPr>
            <a:r>
              <a:rPr lang="en-US" sz="2800" dirty="0"/>
              <a:t>After 2 iterations, averages </a:t>
            </a:r>
            <a:r>
              <a:rPr lang="en-US" sz="2800" dirty="0" smtClean="0"/>
              <a:t>are:</a:t>
            </a:r>
            <a:endParaRPr lang="en-US" sz="2800" dirty="0"/>
          </a:p>
        </p:txBody>
      </p:sp>
      <p:graphicFrame>
        <p:nvGraphicFramePr>
          <p:cNvPr id="337966" name="Group 46"/>
          <p:cNvGraphicFramePr>
            <a:graphicFrameLocks noGrp="1"/>
          </p:cNvGraphicFramePr>
          <p:nvPr/>
        </p:nvGraphicFramePr>
        <p:xfrm>
          <a:off x="5562600" y="2590800"/>
          <a:ext cx="2743200" cy="904875"/>
        </p:xfrm>
        <a:graphic>
          <a:graphicData uri="http://schemas.openxmlformats.org/drawingml/2006/table">
            <a:tbl>
              <a:tblPr/>
              <a:tblGrid>
                <a:gridCol w="685800"/>
                <a:gridCol w="685800"/>
                <a:gridCol w="685800"/>
                <a:gridCol w="685800"/>
              </a:tblGrid>
              <a:tr h="447675">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0</a:t>
                      </a:r>
                      <a:endParaRPr kumimoji="0" lang="en-US" sz="2000" b="0" i="0" u="none" strike="noStrike" cap="none" normalizeH="0" baseline="0">
                        <a:ln>
                          <a:noFill/>
                        </a:ln>
                        <a:solidFill>
                          <a:schemeClr val="tx1"/>
                        </a:solidFill>
                        <a:effectLst/>
                        <a:latin typeface="Times-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1</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2</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H</a:t>
                      </a:r>
                      <a:r>
                        <a:rPr kumimoji="0" lang="en-US" sz="2000" b="0" i="0" u="none" strike="noStrike" cap="none" normalizeH="0" baseline="-25000">
                          <a:ln>
                            <a:noFill/>
                          </a:ln>
                          <a:solidFill>
                            <a:schemeClr val="tx1"/>
                          </a:solidFill>
                          <a:effectLst/>
                          <a:latin typeface="Times-Roman" charset="0"/>
                        </a:rPr>
                        <a:t>3</a:t>
                      </a:r>
                      <a:endParaRPr kumimoji="0" lang="en-US" sz="2000" b="0" i="0" u="none" strike="noStrike" cap="none" normalizeH="0" baseline="0">
                        <a:ln>
                          <a:noFill/>
                        </a:ln>
                        <a:solidFill>
                          <a:schemeClr val="tx1"/>
                        </a:solidFill>
                        <a:effectLst/>
                        <a:latin typeface="Times-Roman"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.38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.364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charset="2"/>
                        <a:buNone/>
                        <a:tabLst/>
                      </a:pPr>
                      <a:r>
                        <a:rPr kumimoji="0" lang="en-US" sz="2000" b="0" i="0" u="none" strike="noStrike" cap="none" normalizeH="0" baseline="0">
                          <a:ln>
                            <a:noFill/>
                          </a:ln>
                          <a:solidFill>
                            <a:schemeClr val="tx1"/>
                          </a:solidFill>
                          <a:effectLst/>
                          <a:latin typeface="Times-Roman" charset="0"/>
                        </a:rPr>
                        <a:t>.156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7944"/>
                                        </p:tgtEl>
                                        <p:attrNameLst>
                                          <p:attrName>style.visibility</p:attrName>
                                        </p:attrNameLst>
                                      </p:cBhvr>
                                      <p:to>
                                        <p:strVal val="visible"/>
                                      </p:to>
                                    </p:set>
                                    <p:animEffect transition="in" filter="checkerboard(across)">
                                      <p:cBhvr>
                                        <p:cTn id="7" dur="500"/>
                                        <p:tgtEl>
                                          <p:spTgt spid="33794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499"/>
                                          </p:stCondLst>
                                        </p:cTn>
                                        <p:tgtEl>
                                          <p:spTgt spid="3379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37943">
                                            <p:txEl>
                                              <p:pRg st="0" end="0"/>
                                            </p:txEl>
                                          </p:spTgt>
                                        </p:tgtEl>
                                        <p:attrNameLst>
                                          <p:attrName>style.visibility</p:attrName>
                                        </p:attrNameLst>
                                      </p:cBhvr>
                                      <p:to>
                                        <p:strVal val="visible"/>
                                      </p:to>
                                    </p:set>
                                    <p:animEffect transition="in" filter="blinds(horizontal)">
                                      <p:cBhvr>
                                        <p:cTn id="15" dur="500"/>
                                        <p:tgtEl>
                                          <p:spTgt spid="33794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37943">
                                            <p:txEl>
                                              <p:pRg st="1" end="1"/>
                                            </p:txEl>
                                          </p:spTgt>
                                        </p:tgtEl>
                                        <p:attrNameLst>
                                          <p:attrName>style.visibility</p:attrName>
                                        </p:attrNameLst>
                                      </p:cBhvr>
                                      <p:to>
                                        <p:strVal val="visible"/>
                                      </p:to>
                                    </p:set>
                                    <p:animEffect transition="in" filter="blinds(horizontal)">
                                      <p:cBhvr>
                                        <p:cTn id="20" dur="500"/>
                                        <p:tgtEl>
                                          <p:spTgt spid="33794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37943">
                                            <p:txEl>
                                              <p:pRg st="2" end="2"/>
                                            </p:txEl>
                                          </p:spTgt>
                                        </p:tgtEl>
                                        <p:attrNameLst>
                                          <p:attrName>style.visibility</p:attrName>
                                        </p:attrNameLst>
                                      </p:cBhvr>
                                      <p:to>
                                        <p:strVal val="visible"/>
                                      </p:to>
                                    </p:set>
                                    <p:animEffect transition="in" filter="blinds(horizontal)">
                                      <p:cBhvr>
                                        <p:cTn id="25" dur="500"/>
                                        <p:tgtEl>
                                          <p:spTgt spid="337943">
                                            <p:txEl>
                                              <p:pRg st="2" end="2"/>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37943">
                                            <p:txEl>
                                              <p:pRg st="3" end="3"/>
                                            </p:txEl>
                                          </p:spTgt>
                                        </p:tgtEl>
                                        <p:attrNameLst>
                                          <p:attrName>style.visibility</p:attrName>
                                        </p:attrNameLst>
                                      </p:cBhvr>
                                      <p:to>
                                        <p:strVal val="visible"/>
                                      </p:to>
                                    </p:set>
                                    <p:animEffect transition="in" filter="blinds(horizontal)">
                                      <p:cBhvr>
                                        <p:cTn id="28" dur="500"/>
                                        <p:tgtEl>
                                          <p:spTgt spid="337943">
                                            <p:txEl>
                                              <p:pRg st="3" end="3"/>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37943">
                                            <p:txEl>
                                              <p:pRg st="4" end="4"/>
                                            </p:txEl>
                                          </p:spTgt>
                                        </p:tgtEl>
                                        <p:attrNameLst>
                                          <p:attrName>style.visibility</p:attrName>
                                        </p:attrNameLst>
                                      </p:cBhvr>
                                      <p:to>
                                        <p:strVal val="visible"/>
                                      </p:to>
                                    </p:set>
                                    <p:animEffect transition="in" filter="blinds(horizontal)">
                                      <p:cBhvr>
                                        <p:cTn id="31" dur="500"/>
                                        <p:tgtEl>
                                          <p:spTgt spid="3379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3" grpId="0" build="p" autoUpdateAnimBg="0"/>
      <p:bldP spid="33794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36E9C02E-BF1D-9042-8CE8-921740A6CE3F}" type="slidenum">
              <a:rPr lang="en-US" smtClean="0">
                <a:latin typeface="Times New Roman" charset="0"/>
              </a:rPr>
              <a:pPr/>
              <a:t>9</a:t>
            </a:fld>
            <a:endParaRPr lang="en-US" smtClean="0">
              <a:latin typeface="Times New Roman" charset="0"/>
            </a:endParaRPr>
          </a:p>
        </p:txBody>
      </p:sp>
      <p:sp>
        <p:nvSpPr>
          <p:cNvPr id="23555" name="Rectangle 2"/>
          <p:cNvSpPr>
            <a:spLocks noGrp="1" noChangeArrowheads="1"/>
          </p:cNvSpPr>
          <p:nvPr>
            <p:ph type="title"/>
          </p:nvPr>
        </p:nvSpPr>
        <p:spPr>
          <a:xfrm>
            <a:off x="685800" y="304800"/>
            <a:ext cx="7772400" cy="1143000"/>
          </a:xfrm>
        </p:spPr>
        <p:txBody>
          <a:bodyPr/>
          <a:lstStyle/>
          <a:p>
            <a:pPr eaLnBrk="1" hangingPunct="1"/>
            <a:r>
              <a:rPr lang="en-US" dirty="0"/>
              <a:t>Password Experiment</a:t>
            </a:r>
          </a:p>
        </p:txBody>
      </p:sp>
      <p:sp>
        <p:nvSpPr>
          <p:cNvPr id="160771" name="Rectangle 3"/>
          <p:cNvSpPr>
            <a:spLocks noGrp="1" noChangeArrowheads="1"/>
          </p:cNvSpPr>
          <p:nvPr>
            <p:ph type="body" idx="1"/>
          </p:nvPr>
        </p:nvSpPr>
        <p:spPr>
          <a:xfrm>
            <a:off x="685800" y="1371600"/>
            <a:ext cx="7924800" cy="4724400"/>
          </a:xfrm>
        </p:spPr>
        <p:txBody>
          <a:bodyPr/>
          <a:lstStyle/>
          <a:p>
            <a:pPr marL="609600" indent="-609600" eaLnBrk="1" hangingPunct="1">
              <a:lnSpc>
                <a:spcPct val="80000"/>
              </a:lnSpc>
              <a:spcAft>
                <a:spcPts val="600"/>
              </a:spcAft>
            </a:pPr>
            <a:r>
              <a:rPr lang="en-US" sz="2800" dirty="0"/>
              <a:t>Three groups of users </a:t>
            </a:r>
            <a:r>
              <a:rPr lang="en-US" dirty="0" err="1">
                <a:sym typeface="Symbol" charset="2"/>
              </a:rPr>
              <a:t></a:t>
            </a:r>
            <a:r>
              <a:rPr lang="en-US" sz="2800" dirty="0"/>
              <a:t> each group advised to select passwords as follows</a:t>
            </a:r>
          </a:p>
          <a:p>
            <a:pPr marL="990600" lvl="1" indent="-533400" eaLnBrk="1" hangingPunct="1">
              <a:lnSpc>
                <a:spcPct val="80000"/>
              </a:lnSpc>
              <a:spcAft>
                <a:spcPts val="600"/>
              </a:spcAft>
            </a:pPr>
            <a:r>
              <a:rPr lang="en-US" sz="2400" b="1" dirty="0">
                <a:solidFill>
                  <a:schemeClr val="accent2"/>
                </a:solidFill>
              </a:rPr>
              <a:t>Group A:</a:t>
            </a:r>
            <a:r>
              <a:rPr lang="en-US" sz="2400" dirty="0"/>
              <a:t> At least 6 chars, 1 non-letter</a:t>
            </a:r>
          </a:p>
          <a:p>
            <a:pPr marL="990600" lvl="1" indent="-533400" eaLnBrk="1" hangingPunct="1">
              <a:lnSpc>
                <a:spcPct val="80000"/>
              </a:lnSpc>
              <a:spcAft>
                <a:spcPts val="600"/>
              </a:spcAft>
            </a:pPr>
            <a:r>
              <a:rPr lang="en-US" sz="2400" b="1" dirty="0">
                <a:solidFill>
                  <a:schemeClr val="accent2"/>
                </a:solidFill>
              </a:rPr>
              <a:t>Group B:</a:t>
            </a:r>
            <a:r>
              <a:rPr lang="en-US" sz="2400" dirty="0"/>
              <a:t> Password based on passphrase</a:t>
            </a:r>
          </a:p>
          <a:p>
            <a:pPr marL="990600" lvl="1" indent="-533400" eaLnBrk="1" hangingPunct="1">
              <a:lnSpc>
                <a:spcPct val="80000"/>
              </a:lnSpc>
              <a:spcAft>
                <a:spcPts val="600"/>
              </a:spcAft>
            </a:pPr>
            <a:r>
              <a:rPr lang="en-US" sz="2400" b="1" dirty="0">
                <a:solidFill>
                  <a:schemeClr val="accent2"/>
                </a:solidFill>
              </a:rPr>
              <a:t>Group C:</a:t>
            </a:r>
            <a:r>
              <a:rPr lang="en-US" sz="2400" dirty="0"/>
              <a:t> 8 random characters</a:t>
            </a:r>
          </a:p>
          <a:p>
            <a:pPr marL="609600" indent="-609600" eaLnBrk="1" hangingPunct="1">
              <a:lnSpc>
                <a:spcPct val="80000"/>
              </a:lnSpc>
              <a:spcAft>
                <a:spcPts val="600"/>
              </a:spcAft>
            </a:pPr>
            <a:r>
              <a:rPr lang="en-US" sz="2800" dirty="0"/>
              <a:t>Results</a:t>
            </a:r>
          </a:p>
          <a:p>
            <a:pPr marL="990600" lvl="1" indent="-533400" eaLnBrk="1" hangingPunct="1">
              <a:lnSpc>
                <a:spcPct val="80000"/>
              </a:lnSpc>
              <a:spcAft>
                <a:spcPts val="600"/>
              </a:spcAft>
            </a:pPr>
            <a:r>
              <a:rPr lang="en-US" sz="2400" b="1" dirty="0">
                <a:solidFill>
                  <a:schemeClr val="accent2"/>
                </a:solidFill>
              </a:rPr>
              <a:t>Group A:</a:t>
            </a:r>
            <a:r>
              <a:rPr lang="en-US" sz="2400" dirty="0"/>
              <a:t> About 30% of </a:t>
            </a:r>
            <a:r>
              <a:rPr lang="en-US" sz="2400" dirty="0" err="1"/>
              <a:t>pwds</a:t>
            </a:r>
            <a:r>
              <a:rPr lang="en-US" sz="2400" dirty="0"/>
              <a:t> easy to crack</a:t>
            </a:r>
          </a:p>
          <a:p>
            <a:pPr marL="990600" lvl="1" indent="-533400" eaLnBrk="1" hangingPunct="1">
              <a:lnSpc>
                <a:spcPct val="80000"/>
              </a:lnSpc>
              <a:spcAft>
                <a:spcPts val="600"/>
              </a:spcAft>
            </a:pPr>
            <a:r>
              <a:rPr lang="en-US" sz="2400" b="1" dirty="0">
                <a:solidFill>
                  <a:schemeClr val="accent2"/>
                </a:solidFill>
              </a:rPr>
              <a:t>Group B:</a:t>
            </a:r>
            <a:r>
              <a:rPr lang="en-US" sz="2400" dirty="0"/>
              <a:t> About 10% cracked</a:t>
            </a:r>
          </a:p>
          <a:p>
            <a:pPr marL="1371600" lvl="2" indent="-457200" eaLnBrk="1" hangingPunct="1">
              <a:lnSpc>
                <a:spcPct val="80000"/>
              </a:lnSpc>
              <a:spcAft>
                <a:spcPts val="600"/>
              </a:spcAft>
            </a:pPr>
            <a:r>
              <a:rPr lang="en-US" sz="2000" dirty="0"/>
              <a:t>Passwords easy to remember</a:t>
            </a:r>
          </a:p>
          <a:p>
            <a:pPr marL="990600" lvl="1" indent="-533400" eaLnBrk="1" hangingPunct="1">
              <a:lnSpc>
                <a:spcPct val="80000"/>
              </a:lnSpc>
              <a:spcAft>
                <a:spcPts val="600"/>
              </a:spcAft>
            </a:pPr>
            <a:r>
              <a:rPr lang="en-US" sz="2400" b="1" dirty="0">
                <a:solidFill>
                  <a:schemeClr val="accent2"/>
                </a:solidFill>
              </a:rPr>
              <a:t>Group C:</a:t>
            </a:r>
            <a:r>
              <a:rPr lang="en-US" sz="2400" dirty="0"/>
              <a:t> About 10% cracked</a:t>
            </a:r>
          </a:p>
          <a:p>
            <a:pPr marL="1371600" lvl="2" indent="-457200" eaLnBrk="1" hangingPunct="1">
              <a:lnSpc>
                <a:spcPct val="80000"/>
              </a:lnSpc>
              <a:spcAft>
                <a:spcPts val="600"/>
              </a:spcAft>
            </a:pPr>
            <a:r>
              <a:rPr lang="en-US" sz="2000" dirty="0"/>
              <a:t>Passwords hard to remember</a:t>
            </a:r>
          </a:p>
        </p:txBody>
      </p:sp>
      <p:sp>
        <p:nvSpPr>
          <p:cNvPr id="160772" name="Rectangle 4"/>
          <p:cNvSpPr>
            <a:spLocks noChangeArrowheads="1"/>
          </p:cNvSpPr>
          <p:nvPr/>
        </p:nvSpPr>
        <p:spPr bwMode="auto">
          <a:xfrm>
            <a:off x="152400" y="2667000"/>
            <a:ext cx="1501775" cy="517525"/>
          </a:xfrm>
          <a:prstGeom prst="rect">
            <a:avLst/>
          </a:prstGeom>
          <a:noFill/>
          <a:ln w="9525">
            <a:noFill/>
            <a:miter lim="800000"/>
            <a:headEnd/>
            <a:tailEnd/>
          </a:ln>
        </p:spPr>
        <p:txBody>
          <a:bodyPr wrap="none">
            <a:prstTxWarp prst="textNoShape">
              <a:avLst/>
            </a:prstTxWarp>
            <a:spAutoFit/>
          </a:bodyPr>
          <a:lstStyle/>
          <a:p>
            <a:r>
              <a:rPr lang="en-US"/>
              <a:t>winner </a:t>
            </a:r>
            <a:r>
              <a:rPr lang="en-US" b="1">
                <a:solidFill>
                  <a:srgbClr val="FF0000"/>
                </a:solidFill>
                <a:sym typeface="Symbol" charset="2"/>
              </a:rPr>
              <a:t></a:t>
            </a:r>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E3644B2B-84EE-1B40-83EA-6A795CC1ADA3}" type="slidenum">
              <a:rPr lang="en-US" smtClean="0">
                <a:latin typeface="Times New Roman" charset="0"/>
              </a:rPr>
              <a:pPr/>
              <a:t>90</a:t>
            </a:fld>
            <a:endParaRPr lang="en-US" smtClean="0">
              <a:latin typeface="Times New Roman" charset="0"/>
            </a:endParaRPr>
          </a:p>
        </p:txBody>
      </p:sp>
      <p:sp>
        <p:nvSpPr>
          <p:cNvPr id="165891" name="Rectangle 2"/>
          <p:cNvSpPr>
            <a:spLocks noGrp="1" noChangeArrowheads="1"/>
          </p:cNvSpPr>
          <p:nvPr>
            <p:ph type="title"/>
          </p:nvPr>
        </p:nvSpPr>
        <p:spPr/>
        <p:txBody>
          <a:bodyPr/>
          <a:lstStyle/>
          <a:p>
            <a:pPr eaLnBrk="1" hangingPunct="1"/>
            <a:r>
              <a:rPr lang="en-US"/>
              <a:t>Anomaly Detection (2)</a:t>
            </a:r>
          </a:p>
        </p:txBody>
      </p:sp>
      <p:sp>
        <p:nvSpPr>
          <p:cNvPr id="165892" name="Rectangle 3"/>
          <p:cNvSpPr>
            <a:spLocks noGrp="1" noChangeArrowheads="1"/>
          </p:cNvSpPr>
          <p:nvPr>
            <p:ph type="body" idx="1"/>
          </p:nvPr>
        </p:nvSpPr>
        <p:spPr/>
        <p:txBody>
          <a:bodyPr/>
          <a:lstStyle/>
          <a:p>
            <a:pPr eaLnBrk="1" hangingPunct="1">
              <a:lnSpc>
                <a:spcPct val="90000"/>
              </a:lnSpc>
              <a:spcAft>
                <a:spcPts val="600"/>
              </a:spcAft>
            </a:pPr>
            <a:r>
              <a:rPr lang="en-US" sz="2800" dirty="0"/>
              <a:t>To make this approach more robust, must incorporate the variance</a:t>
            </a:r>
          </a:p>
          <a:p>
            <a:pPr eaLnBrk="1" hangingPunct="1">
              <a:lnSpc>
                <a:spcPct val="90000"/>
              </a:lnSpc>
              <a:spcAft>
                <a:spcPts val="600"/>
              </a:spcAft>
            </a:pPr>
            <a:r>
              <a:rPr lang="en-US" sz="2800" dirty="0"/>
              <a:t>Can also combine </a:t>
            </a:r>
            <a:r>
              <a:rPr lang="en-US" sz="2800" dirty="0">
                <a:latin typeface="Times-Roman" charset="0"/>
              </a:rPr>
              <a:t>N</a:t>
            </a:r>
            <a:r>
              <a:rPr lang="en-US" sz="2800" dirty="0"/>
              <a:t> stats </a:t>
            </a:r>
            <a:r>
              <a:rPr lang="en-US" sz="2800" dirty="0">
                <a:latin typeface="Times-Roman" charset="0"/>
              </a:rPr>
              <a:t>S</a:t>
            </a:r>
            <a:r>
              <a:rPr lang="en-US" sz="2800" baseline="-25000" dirty="0">
                <a:latin typeface="Times-Roman" charset="0"/>
              </a:rPr>
              <a:t>i</a:t>
            </a:r>
            <a:r>
              <a:rPr lang="en-US" sz="2800" dirty="0"/>
              <a:t> as, say,</a:t>
            </a:r>
          </a:p>
          <a:p>
            <a:pPr eaLnBrk="1" hangingPunct="1">
              <a:lnSpc>
                <a:spcPct val="90000"/>
              </a:lnSpc>
              <a:spcAft>
                <a:spcPts val="600"/>
              </a:spcAft>
              <a:buFont typeface="Wingdings" charset="2"/>
              <a:buNone/>
            </a:pPr>
            <a:r>
              <a:rPr lang="en-US" sz="2800" dirty="0"/>
              <a:t>	</a:t>
            </a:r>
            <a:r>
              <a:rPr lang="en-US" sz="2800" dirty="0">
                <a:latin typeface="Times-Roman" charset="0"/>
              </a:rPr>
              <a:t>T = (S</a:t>
            </a:r>
            <a:r>
              <a:rPr lang="en-US" sz="2800" baseline="-25000" dirty="0">
                <a:latin typeface="Times-Roman" charset="0"/>
              </a:rPr>
              <a:t>1</a:t>
            </a:r>
            <a:r>
              <a:rPr lang="en-US" sz="2800" dirty="0">
                <a:latin typeface="Times-Roman" charset="0"/>
              </a:rPr>
              <a:t> + S</a:t>
            </a:r>
            <a:r>
              <a:rPr lang="en-US" sz="2800" baseline="-25000" dirty="0">
                <a:latin typeface="Times-Roman" charset="0"/>
              </a:rPr>
              <a:t>2</a:t>
            </a:r>
            <a:r>
              <a:rPr lang="en-US" sz="2800" dirty="0">
                <a:latin typeface="Times-Roman" charset="0"/>
              </a:rPr>
              <a:t> + S</a:t>
            </a:r>
            <a:r>
              <a:rPr lang="en-US" sz="2800" baseline="-25000" dirty="0">
                <a:latin typeface="Times-Roman" charset="0"/>
              </a:rPr>
              <a:t>3</a:t>
            </a:r>
            <a:r>
              <a:rPr lang="en-US" sz="2800" dirty="0">
                <a:latin typeface="Times-Roman" charset="0"/>
              </a:rPr>
              <a:t> + … + S</a:t>
            </a:r>
            <a:r>
              <a:rPr lang="en-US" sz="2800" baseline="-25000" dirty="0">
                <a:latin typeface="Times-Roman" charset="0"/>
              </a:rPr>
              <a:t>N</a:t>
            </a:r>
            <a:r>
              <a:rPr lang="en-US" sz="2800" dirty="0">
                <a:latin typeface="Times-Roman" charset="0"/>
              </a:rPr>
              <a:t>) / N</a:t>
            </a:r>
            <a:endParaRPr lang="en-US" sz="2800" dirty="0"/>
          </a:p>
          <a:p>
            <a:pPr eaLnBrk="1" hangingPunct="1">
              <a:lnSpc>
                <a:spcPct val="90000"/>
              </a:lnSpc>
              <a:spcAft>
                <a:spcPts val="600"/>
              </a:spcAft>
              <a:buFont typeface="Wingdings" charset="2"/>
              <a:buNone/>
            </a:pPr>
            <a:r>
              <a:rPr lang="en-US" sz="2800" dirty="0"/>
              <a:t>	to obtain a more complete view of “normal”</a:t>
            </a:r>
          </a:p>
          <a:p>
            <a:pPr eaLnBrk="1" hangingPunct="1">
              <a:lnSpc>
                <a:spcPct val="90000"/>
              </a:lnSpc>
              <a:spcAft>
                <a:spcPts val="600"/>
              </a:spcAft>
            </a:pPr>
            <a:r>
              <a:rPr lang="en-US" sz="2800" dirty="0"/>
              <a:t>Similar (but more sophisticated) approach is used in an IDS known as </a:t>
            </a:r>
            <a:r>
              <a:rPr lang="en-US" sz="2800" b="1" dirty="0">
                <a:solidFill>
                  <a:schemeClr val="accent2"/>
                </a:solidFill>
              </a:rPr>
              <a:t>NIDES</a:t>
            </a:r>
            <a:endParaRPr lang="en-US" sz="2800" dirty="0"/>
          </a:p>
          <a:p>
            <a:pPr eaLnBrk="1" hangingPunct="1">
              <a:lnSpc>
                <a:spcPct val="90000"/>
              </a:lnSpc>
              <a:spcAft>
                <a:spcPts val="600"/>
              </a:spcAft>
            </a:pPr>
            <a:r>
              <a:rPr lang="en-US" sz="2800" dirty="0"/>
              <a:t>NIDES combines anomaly &amp; signature IDS</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DF67F9A7-70E8-7949-B546-B4EADF48B41D}" type="slidenum">
              <a:rPr lang="en-US" smtClean="0">
                <a:latin typeface="Times New Roman" charset="0"/>
              </a:rPr>
              <a:pPr/>
              <a:t>91</a:t>
            </a:fld>
            <a:endParaRPr lang="en-US" smtClean="0">
              <a:latin typeface="Times New Roman" charset="0"/>
            </a:endParaRPr>
          </a:p>
        </p:txBody>
      </p:sp>
      <p:sp>
        <p:nvSpPr>
          <p:cNvPr id="167939" name="Rectangle 2"/>
          <p:cNvSpPr>
            <a:spLocks noGrp="1" noChangeArrowheads="1"/>
          </p:cNvSpPr>
          <p:nvPr>
            <p:ph type="title"/>
          </p:nvPr>
        </p:nvSpPr>
        <p:spPr>
          <a:xfrm>
            <a:off x="685800" y="533400"/>
            <a:ext cx="7772400" cy="1143000"/>
          </a:xfrm>
        </p:spPr>
        <p:txBody>
          <a:bodyPr/>
          <a:lstStyle/>
          <a:p>
            <a:pPr eaLnBrk="1" hangingPunct="1"/>
            <a:r>
              <a:rPr lang="en-US"/>
              <a:t>Anomaly Detection</a:t>
            </a:r>
          </a:p>
        </p:txBody>
      </p:sp>
      <p:sp>
        <p:nvSpPr>
          <p:cNvPr id="167940" name="Rectangle 3"/>
          <p:cNvSpPr>
            <a:spLocks noGrp="1" noChangeArrowheads="1"/>
          </p:cNvSpPr>
          <p:nvPr>
            <p:ph type="body" idx="1"/>
          </p:nvPr>
        </p:nvSpPr>
        <p:spPr>
          <a:xfrm>
            <a:off x="685800" y="1828800"/>
            <a:ext cx="7924800" cy="4343400"/>
          </a:xfrm>
        </p:spPr>
        <p:txBody>
          <a:bodyPr/>
          <a:lstStyle/>
          <a:p>
            <a:pPr eaLnBrk="1" hangingPunct="1">
              <a:lnSpc>
                <a:spcPct val="85000"/>
              </a:lnSpc>
              <a:spcAft>
                <a:spcPts val="600"/>
              </a:spcAft>
            </a:pPr>
            <a:r>
              <a:rPr lang="en-US" sz="2800" dirty="0"/>
              <a:t>Advantages?</a:t>
            </a:r>
          </a:p>
          <a:p>
            <a:pPr lvl="1" eaLnBrk="1" hangingPunct="1">
              <a:lnSpc>
                <a:spcPct val="85000"/>
              </a:lnSpc>
              <a:spcAft>
                <a:spcPts val="600"/>
              </a:spcAft>
            </a:pPr>
            <a:r>
              <a:rPr lang="en-US" sz="2400" dirty="0"/>
              <a:t>Chance of detecting unknown attacks</a:t>
            </a:r>
          </a:p>
          <a:p>
            <a:pPr eaLnBrk="1" hangingPunct="1">
              <a:lnSpc>
                <a:spcPct val="85000"/>
              </a:lnSpc>
              <a:spcAft>
                <a:spcPts val="600"/>
              </a:spcAft>
            </a:pPr>
            <a:r>
              <a:rPr lang="en-US" sz="2800" dirty="0"/>
              <a:t>Disadvantages?</a:t>
            </a:r>
          </a:p>
          <a:p>
            <a:pPr lvl="1" eaLnBrk="1" hangingPunct="1">
              <a:lnSpc>
                <a:spcPct val="85000"/>
              </a:lnSpc>
              <a:spcAft>
                <a:spcPts val="600"/>
              </a:spcAft>
            </a:pPr>
            <a:r>
              <a:rPr lang="en-US" sz="2400" dirty="0"/>
              <a:t>Cannot use anomaly detection alone…</a:t>
            </a:r>
          </a:p>
          <a:p>
            <a:pPr lvl="1" eaLnBrk="1" hangingPunct="1">
              <a:lnSpc>
                <a:spcPct val="85000"/>
              </a:lnSpc>
              <a:spcAft>
                <a:spcPts val="600"/>
              </a:spcAft>
            </a:pPr>
            <a:r>
              <a:rPr lang="en-US" sz="2400" dirty="0"/>
              <a:t>…must be used with signature detection</a:t>
            </a:r>
          </a:p>
          <a:p>
            <a:pPr lvl="1" eaLnBrk="1" hangingPunct="1">
              <a:lnSpc>
                <a:spcPct val="85000"/>
              </a:lnSpc>
              <a:spcAft>
                <a:spcPts val="600"/>
              </a:spcAft>
            </a:pPr>
            <a:r>
              <a:rPr lang="en-US" sz="2400" dirty="0"/>
              <a:t>Reliability is unclear</a:t>
            </a:r>
          </a:p>
          <a:p>
            <a:pPr lvl="1" eaLnBrk="1" hangingPunct="1">
              <a:lnSpc>
                <a:spcPct val="85000"/>
              </a:lnSpc>
              <a:spcAft>
                <a:spcPts val="600"/>
              </a:spcAft>
            </a:pPr>
            <a:r>
              <a:rPr lang="en-US" sz="2400" dirty="0" smtClean="0"/>
              <a:t>Anomaly </a:t>
            </a:r>
            <a:r>
              <a:rPr lang="en-US" sz="2400" dirty="0"/>
              <a:t>detection indicates “something unusual”, but lacks specific info on possible attack</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D026BCB5-17CD-A242-9A45-FCC1276B1E98}" type="slidenum">
              <a:rPr lang="en-US" smtClean="0">
                <a:latin typeface="Times New Roman" charset="0"/>
              </a:rPr>
              <a:pPr/>
              <a:t>92</a:t>
            </a:fld>
            <a:endParaRPr lang="en-US" smtClean="0">
              <a:latin typeface="Times New Roman" charset="0"/>
            </a:endParaRPr>
          </a:p>
        </p:txBody>
      </p:sp>
      <p:sp>
        <p:nvSpPr>
          <p:cNvPr id="168963" name="Rectangle 2"/>
          <p:cNvSpPr>
            <a:spLocks noGrp="1" noChangeArrowheads="1"/>
          </p:cNvSpPr>
          <p:nvPr>
            <p:ph type="title"/>
          </p:nvPr>
        </p:nvSpPr>
        <p:spPr>
          <a:xfrm>
            <a:off x="685800" y="228600"/>
            <a:ext cx="7848600" cy="1295400"/>
          </a:xfrm>
        </p:spPr>
        <p:txBody>
          <a:bodyPr/>
          <a:lstStyle/>
          <a:p>
            <a:pPr eaLnBrk="1" hangingPunct="1">
              <a:lnSpc>
                <a:spcPct val="90000"/>
              </a:lnSpc>
            </a:pPr>
            <a:r>
              <a:rPr lang="en-US"/>
              <a:t>Anomaly Detection: The Bottom Line</a:t>
            </a:r>
          </a:p>
        </p:txBody>
      </p:sp>
      <p:sp>
        <p:nvSpPr>
          <p:cNvPr id="168964" name="Rectangle 3"/>
          <p:cNvSpPr>
            <a:spLocks noGrp="1" noChangeArrowheads="1"/>
          </p:cNvSpPr>
          <p:nvPr>
            <p:ph type="body" idx="1"/>
          </p:nvPr>
        </p:nvSpPr>
        <p:spPr>
          <a:xfrm>
            <a:off x="533400" y="1752600"/>
            <a:ext cx="8229600" cy="4419600"/>
          </a:xfrm>
        </p:spPr>
        <p:txBody>
          <a:bodyPr/>
          <a:lstStyle/>
          <a:p>
            <a:pPr eaLnBrk="1" hangingPunct="1">
              <a:lnSpc>
                <a:spcPct val="85000"/>
              </a:lnSpc>
              <a:spcAft>
                <a:spcPts val="600"/>
              </a:spcAft>
            </a:pPr>
            <a:r>
              <a:rPr lang="en-US" sz="2800" dirty="0"/>
              <a:t>Anomaly-based IDS is active research topic</a:t>
            </a:r>
          </a:p>
          <a:p>
            <a:pPr eaLnBrk="1" hangingPunct="1">
              <a:lnSpc>
                <a:spcPct val="85000"/>
              </a:lnSpc>
              <a:spcAft>
                <a:spcPts val="600"/>
              </a:spcAft>
            </a:pPr>
            <a:r>
              <a:rPr lang="en-US" sz="2800" dirty="0"/>
              <a:t>Many security experts have high hopes for its ultimate success</a:t>
            </a:r>
          </a:p>
          <a:p>
            <a:pPr eaLnBrk="1" hangingPunct="1">
              <a:lnSpc>
                <a:spcPct val="85000"/>
              </a:lnSpc>
              <a:spcAft>
                <a:spcPts val="600"/>
              </a:spcAft>
            </a:pPr>
            <a:r>
              <a:rPr lang="en-US" sz="2800" dirty="0"/>
              <a:t>Often cited as key future security technology</a:t>
            </a:r>
          </a:p>
          <a:p>
            <a:pPr eaLnBrk="1" hangingPunct="1">
              <a:lnSpc>
                <a:spcPct val="85000"/>
              </a:lnSpc>
              <a:spcAft>
                <a:spcPts val="600"/>
              </a:spcAft>
            </a:pPr>
            <a:r>
              <a:rPr lang="en-US" sz="2800" dirty="0" smtClean="0"/>
              <a:t>Anomaly </a:t>
            </a:r>
            <a:r>
              <a:rPr lang="en-US" sz="2800" dirty="0"/>
              <a:t>detection is difficult and </a:t>
            </a:r>
            <a:r>
              <a:rPr lang="en-US" sz="2800" dirty="0" smtClean="0"/>
              <a:t>tricky</a:t>
            </a:r>
            <a:endParaRPr lang="en-US" sz="2800"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71DD6D8B-8731-2944-ABF7-C8A752A08C92}" type="slidenum">
              <a:rPr lang="en-US" smtClean="0">
                <a:latin typeface="Times New Roman" charset="0"/>
              </a:rPr>
              <a:pPr/>
              <a:t>93</a:t>
            </a:fld>
            <a:endParaRPr lang="en-US" smtClean="0">
              <a:latin typeface="Times New Roman" charset="0"/>
            </a:endParaRPr>
          </a:p>
        </p:txBody>
      </p:sp>
      <p:sp>
        <p:nvSpPr>
          <p:cNvPr id="169987" name="Rectangle 2"/>
          <p:cNvSpPr>
            <a:spLocks noGrp="1" noChangeArrowheads="1"/>
          </p:cNvSpPr>
          <p:nvPr>
            <p:ph type="title"/>
          </p:nvPr>
        </p:nvSpPr>
        <p:spPr>
          <a:xfrm>
            <a:off x="685800" y="381000"/>
            <a:ext cx="7772400" cy="1143000"/>
          </a:xfrm>
        </p:spPr>
        <p:txBody>
          <a:bodyPr/>
          <a:lstStyle/>
          <a:p>
            <a:pPr eaLnBrk="1" hangingPunct="1"/>
            <a:r>
              <a:rPr lang="en-US"/>
              <a:t>Access Control Summary</a:t>
            </a:r>
          </a:p>
        </p:txBody>
      </p:sp>
      <p:sp>
        <p:nvSpPr>
          <p:cNvPr id="169988" name="Rectangle 3"/>
          <p:cNvSpPr>
            <a:spLocks noGrp="1" noChangeArrowheads="1"/>
          </p:cNvSpPr>
          <p:nvPr>
            <p:ph type="body" idx="1"/>
          </p:nvPr>
        </p:nvSpPr>
        <p:spPr>
          <a:xfrm>
            <a:off x="685800" y="1676400"/>
            <a:ext cx="7772400" cy="4419600"/>
          </a:xfrm>
        </p:spPr>
        <p:txBody>
          <a:bodyPr/>
          <a:lstStyle/>
          <a:p>
            <a:pPr eaLnBrk="1" hangingPunct="1"/>
            <a:r>
              <a:rPr lang="en-US" sz="3600"/>
              <a:t>Authentication and authorization</a:t>
            </a:r>
          </a:p>
          <a:p>
            <a:pPr lvl="1" eaLnBrk="1" hangingPunct="1"/>
            <a:r>
              <a:rPr lang="en-US" sz="3200"/>
              <a:t>Authentication </a:t>
            </a:r>
            <a:r>
              <a:rPr lang="en-US">
                <a:sym typeface="Symbol" charset="2"/>
              </a:rPr>
              <a:t></a:t>
            </a:r>
            <a:r>
              <a:rPr lang="en-US" sz="3200"/>
              <a:t> who goes there?</a:t>
            </a:r>
          </a:p>
          <a:p>
            <a:pPr lvl="2" eaLnBrk="1" hangingPunct="1"/>
            <a:r>
              <a:rPr lang="en-US" sz="2800"/>
              <a:t>Passwords </a:t>
            </a:r>
            <a:r>
              <a:rPr lang="en-US">
                <a:sym typeface="Symbol" charset="2"/>
              </a:rPr>
              <a:t></a:t>
            </a:r>
            <a:r>
              <a:rPr lang="en-US" sz="2800"/>
              <a:t> something you know</a:t>
            </a:r>
          </a:p>
          <a:p>
            <a:pPr lvl="2" eaLnBrk="1" hangingPunct="1"/>
            <a:r>
              <a:rPr lang="en-US" sz="2800"/>
              <a:t>Biometrics </a:t>
            </a:r>
            <a:r>
              <a:rPr lang="en-US">
                <a:sym typeface="Symbol" charset="2"/>
              </a:rPr>
              <a:t></a:t>
            </a:r>
            <a:r>
              <a:rPr lang="en-US" sz="2800"/>
              <a:t> something you are (you are your key)</a:t>
            </a:r>
          </a:p>
          <a:p>
            <a:pPr lvl="2" eaLnBrk="1" hangingPunct="1"/>
            <a:r>
              <a:rPr lang="en-US" sz="2800"/>
              <a:t>Something you have</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Footer Placeholder 3"/>
          <p:cNvSpPr>
            <a:spLocks noGrp="1"/>
          </p:cNvSpPr>
          <p:nvPr>
            <p:ph type="ftr" sz="quarter" idx="10"/>
          </p:nvPr>
        </p:nvSpPr>
        <p:spPr>
          <a:noFill/>
        </p:spPr>
        <p:txBody>
          <a:bodyPr/>
          <a:lstStyle/>
          <a:p>
            <a:r>
              <a:rPr lang="en-US" smtClean="0"/>
              <a:t> Part 2 </a:t>
            </a:r>
            <a:r>
              <a:rPr lang="en-US" smtClean="0">
                <a:sym typeface="Symbol" charset="2"/>
              </a:rPr>
              <a:t></a:t>
            </a:r>
            <a:r>
              <a:rPr lang="en-US" smtClean="0"/>
              <a:t> Access Control                                                                                                  </a:t>
            </a:r>
            <a:fld id="{4D600C33-8A0C-9A4C-9036-71B3CA29068D}" type="slidenum">
              <a:rPr lang="en-US" smtClean="0">
                <a:latin typeface="Times New Roman" charset="0"/>
              </a:rPr>
              <a:pPr/>
              <a:t>94</a:t>
            </a:fld>
            <a:endParaRPr lang="en-US" smtClean="0">
              <a:latin typeface="Times New Roman" charset="0"/>
            </a:endParaRPr>
          </a:p>
        </p:txBody>
      </p:sp>
      <p:sp>
        <p:nvSpPr>
          <p:cNvPr id="171011" name="Rectangle 2"/>
          <p:cNvSpPr>
            <a:spLocks noGrp="1" noChangeArrowheads="1"/>
          </p:cNvSpPr>
          <p:nvPr>
            <p:ph type="title"/>
          </p:nvPr>
        </p:nvSpPr>
        <p:spPr>
          <a:xfrm>
            <a:off x="685800" y="457200"/>
            <a:ext cx="7772400" cy="1143000"/>
          </a:xfrm>
        </p:spPr>
        <p:txBody>
          <a:bodyPr/>
          <a:lstStyle/>
          <a:p>
            <a:pPr eaLnBrk="1" hangingPunct="1"/>
            <a:r>
              <a:rPr lang="en-US"/>
              <a:t>Access Control Summary</a:t>
            </a:r>
          </a:p>
        </p:txBody>
      </p:sp>
      <p:sp>
        <p:nvSpPr>
          <p:cNvPr id="171012" name="Rectangle 3"/>
          <p:cNvSpPr>
            <a:spLocks noGrp="1" noChangeArrowheads="1"/>
          </p:cNvSpPr>
          <p:nvPr>
            <p:ph type="body" idx="1"/>
          </p:nvPr>
        </p:nvSpPr>
        <p:spPr>
          <a:xfrm>
            <a:off x="685800" y="1752600"/>
            <a:ext cx="8153400" cy="4267200"/>
          </a:xfrm>
        </p:spPr>
        <p:txBody>
          <a:bodyPr/>
          <a:lstStyle/>
          <a:p>
            <a:pPr eaLnBrk="1" hangingPunct="1">
              <a:lnSpc>
                <a:spcPct val="90000"/>
              </a:lnSpc>
              <a:spcAft>
                <a:spcPts val="600"/>
              </a:spcAft>
            </a:pPr>
            <a:r>
              <a:rPr lang="en-US" sz="2800" dirty="0"/>
              <a:t>Authorization </a:t>
            </a:r>
            <a:r>
              <a:rPr lang="en-US" sz="2800" dirty="0" err="1">
                <a:sym typeface="Symbol" charset="2"/>
              </a:rPr>
              <a:t></a:t>
            </a:r>
            <a:r>
              <a:rPr lang="en-US" sz="2800" dirty="0"/>
              <a:t> are you allowed to do that?</a:t>
            </a:r>
          </a:p>
          <a:p>
            <a:pPr lvl="1" eaLnBrk="1" hangingPunct="1">
              <a:lnSpc>
                <a:spcPct val="90000"/>
              </a:lnSpc>
              <a:spcAft>
                <a:spcPts val="600"/>
              </a:spcAft>
            </a:pPr>
            <a:r>
              <a:rPr lang="en-US" sz="2400" dirty="0"/>
              <a:t>Access control matrix/</a:t>
            </a:r>
            <a:r>
              <a:rPr lang="en-US" sz="2400" dirty="0" err="1"/>
              <a:t>ACLs</a:t>
            </a:r>
            <a:r>
              <a:rPr lang="en-US" sz="2400" dirty="0"/>
              <a:t>/Capabilities</a:t>
            </a:r>
          </a:p>
          <a:p>
            <a:pPr lvl="1" eaLnBrk="1" hangingPunct="1">
              <a:lnSpc>
                <a:spcPct val="90000"/>
              </a:lnSpc>
              <a:spcAft>
                <a:spcPts val="600"/>
              </a:spcAft>
            </a:pPr>
            <a:r>
              <a:rPr lang="en-US" sz="2400" dirty="0"/>
              <a:t>MLS/Multilateral security</a:t>
            </a:r>
          </a:p>
          <a:p>
            <a:pPr lvl="1" eaLnBrk="1" hangingPunct="1">
              <a:lnSpc>
                <a:spcPct val="90000"/>
              </a:lnSpc>
              <a:spcAft>
                <a:spcPts val="600"/>
              </a:spcAft>
            </a:pPr>
            <a:r>
              <a:rPr lang="en-US" sz="2400" dirty="0"/>
              <a:t>BLP/</a:t>
            </a:r>
            <a:r>
              <a:rPr lang="en-US" sz="2400" dirty="0" err="1"/>
              <a:t>Biba</a:t>
            </a:r>
            <a:endParaRPr lang="en-US" sz="2400" dirty="0"/>
          </a:p>
          <a:p>
            <a:pPr lvl="1" eaLnBrk="1" hangingPunct="1">
              <a:lnSpc>
                <a:spcPct val="90000"/>
              </a:lnSpc>
              <a:spcAft>
                <a:spcPts val="600"/>
              </a:spcAft>
            </a:pPr>
            <a:r>
              <a:rPr lang="en-US" sz="2400" dirty="0"/>
              <a:t>Covert channel</a:t>
            </a:r>
          </a:p>
          <a:p>
            <a:pPr lvl="1" eaLnBrk="1" hangingPunct="1">
              <a:lnSpc>
                <a:spcPct val="90000"/>
              </a:lnSpc>
              <a:spcAft>
                <a:spcPts val="600"/>
              </a:spcAft>
            </a:pPr>
            <a:r>
              <a:rPr lang="en-US" sz="2400" dirty="0"/>
              <a:t>Inference control</a:t>
            </a:r>
          </a:p>
          <a:p>
            <a:pPr lvl="1" eaLnBrk="1" hangingPunct="1">
              <a:lnSpc>
                <a:spcPct val="90000"/>
              </a:lnSpc>
              <a:spcAft>
                <a:spcPts val="600"/>
              </a:spcAft>
            </a:pPr>
            <a:r>
              <a:rPr lang="en-US" sz="2400" dirty="0"/>
              <a:t>CAPTCHA</a:t>
            </a:r>
          </a:p>
          <a:p>
            <a:pPr lvl="1" eaLnBrk="1" hangingPunct="1">
              <a:lnSpc>
                <a:spcPct val="90000"/>
              </a:lnSpc>
              <a:spcAft>
                <a:spcPts val="600"/>
              </a:spcAft>
            </a:pPr>
            <a:r>
              <a:rPr lang="en-US" sz="2400" dirty="0"/>
              <a:t>Firewalls</a:t>
            </a:r>
          </a:p>
          <a:p>
            <a:pPr lvl="1" eaLnBrk="1" hangingPunct="1">
              <a:lnSpc>
                <a:spcPct val="90000"/>
              </a:lnSpc>
              <a:spcAft>
                <a:spcPts val="600"/>
              </a:spcAft>
            </a:pPr>
            <a:r>
              <a:rPr lang="en-US" sz="2400" dirty="0"/>
              <a:t>IDS</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437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23101</TotalTime>
  <Words>5337</Words>
  <Application>Microsoft Office PowerPoint</Application>
  <PresentationFormat>On-screen Show (4:3)</PresentationFormat>
  <Paragraphs>1135</Paragraphs>
  <Slides>94</Slides>
  <Notes>7</Notes>
  <HiddenSlides>1</HiddenSlides>
  <MMClips>0</MMClips>
  <ScaleCrop>false</ScaleCrop>
  <HeadingPairs>
    <vt:vector size="4" baseType="variant">
      <vt:variant>
        <vt:lpstr>Theme</vt:lpstr>
      </vt:variant>
      <vt:variant>
        <vt:i4>1</vt:i4>
      </vt:variant>
      <vt:variant>
        <vt:lpstr>Slide Titles</vt:lpstr>
      </vt:variant>
      <vt:variant>
        <vt:i4>94</vt:i4>
      </vt:variant>
    </vt:vector>
  </HeadingPairs>
  <TitlesOfParts>
    <vt:vector size="95" baseType="lpstr">
      <vt:lpstr>Default Design</vt:lpstr>
      <vt:lpstr>Part II: Access Control</vt:lpstr>
      <vt:lpstr>Access Control</vt:lpstr>
      <vt:lpstr>Chapter 7: Authentication Are You Who You Say You Are?</vt:lpstr>
      <vt:lpstr>Something You Know</vt:lpstr>
      <vt:lpstr>Trouble with Passwords</vt:lpstr>
      <vt:lpstr>Why Passwords?</vt:lpstr>
      <vt:lpstr>Keys vs Passwords</vt:lpstr>
      <vt:lpstr>Good and Bad Passwords</vt:lpstr>
      <vt:lpstr>Password Experiment</vt:lpstr>
      <vt:lpstr>Password Experiment</vt:lpstr>
      <vt:lpstr>Attacks on Passwords</vt:lpstr>
      <vt:lpstr>Password Retry</vt:lpstr>
      <vt:lpstr>Password File?</vt:lpstr>
      <vt:lpstr>Dictionary Attack</vt:lpstr>
      <vt:lpstr>Salt</vt:lpstr>
      <vt:lpstr>Password Cracking: Do the Math</vt:lpstr>
      <vt:lpstr>Password Cracking: Case I</vt:lpstr>
      <vt:lpstr>Password Cracking: Case II</vt:lpstr>
      <vt:lpstr>Password Cracking: Case III</vt:lpstr>
      <vt:lpstr>Password Cracking: Case IV</vt:lpstr>
      <vt:lpstr>Other Password Issues</vt:lpstr>
      <vt:lpstr>Passwords</vt:lpstr>
      <vt:lpstr>Password Cracking Tools</vt:lpstr>
      <vt:lpstr>Something You Have</vt:lpstr>
      <vt:lpstr>Password Generator</vt:lpstr>
      <vt:lpstr>2-factor Authentication</vt:lpstr>
      <vt:lpstr>Single Sign-on</vt:lpstr>
      <vt:lpstr>Web Cookies</vt:lpstr>
      <vt:lpstr>Authorization</vt:lpstr>
      <vt:lpstr>Chapter 8: Authorization </vt:lpstr>
      <vt:lpstr>Authentication vs Authorization </vt:lpstr>
      <vt:lpstr>Lampson’s Access Control Matrix</vt:lpstr>
      <vt:lpstr>Are You Allowed to Do That? </vt:lpstr>
      <vt:lpstr>Access Control Lists (ACLs)</vt:lpstr>
      <vt:lpstr>Capabilities (or C-Lists)</vt:lpstr>
      <vt:lpstr>ACLs vs Capabilities</vt:lpstr>
      <vt:lpstr>Confused Deputy</vt:lpstr>
      <vt:lpstr>ACL’s and Confused Deputy</vt:lpstr>
      <vt:lpstr>Confused Deputy</vt:lpstr>
      <vt:lpstr>ACLs vs Capabilities</vt:lpstr>
      <vt:lpstr>Covert Channel</vt:lpstr>
      <vt:lpstr>Covert Channel</vt:lpstr>
      <vt:lpstr>Covert Channel Example</vt:lpstr>
      <vt:lpstr>Covert Channel Example</vt:lpstr>
      <vt:lpstr>Covert Channel</vt:lpstr>
      <vt:lpstr>Covert Channel</vt:lpstr>
      <vt:lpstr>Covert Channel</vt:lpstr>
      <vt:lpstr>Real-World Covert Channel</vt:lpstr>
      <vt:lpstr>Real-World Covert Channel</vt:lpstr>
      <vt:lpstr>Firewalls</vt:lpstr>
      <vt:lpstr>Firewalls</vt:lpstr>
      <vt:lpstr>Firewall as Secretary</vt:lpstr>
      <vt:lpstr>Firewall Terminology</vt:lpstr>
      <vt:lpstr>Packet Filter</vt:lpstr>
      <vt:lpstr>Packet Filter</vt:lpstr>
      <vt:lpstr>Packet Filter</vt:lpstr>
      <vt:lpstr>TCP ACK Scan</vt:lpstr>
      <vt:lpstr>TCP ACK Scan</vt:lpstr>
      <vt:lpstr>Tiny Fragment Attack</vt:lpstr>
      <vt:lpstr>Overlapping Fragment Attack</vt:lpstr>
      <vt:lpstr>Stateful Packet Filter</vt:lpstr>
      <vt:lpstr>Stateful Packet Filter</vt:lpstr>
      <vt:lpstr>Application Proxy</vt:lpstr>
      <vt:lpstr>Application Proxy</vt:lpstr>
      <vt:lpstr>Application Proxy</vt:lpstr>
      <vt:lpstr>Firewalk</vt:lpstr>
      <vt:lpstr>Firewalk and Proxy Firewall</vt:lpstr>
      <vt:lpstr>Deep Packet Inspection</vt:lpstr>
      <vt:lpstr>Firewalls and Defense in Depth</vt:lpstr>
      <vt:lpstr>Intrusion Detection Systems</vt:lpstr>
      <vt:lpstr>Intrusion Prevention</vt:lpstr>
      <vt:lpstr>Intrusion Detection</vt:lpstr>
      <vt:lpstr>Intrusion Detection Systems</vt:lpstr>
      <vt:lpstr>IDS</vt:lpstr>
      <vt:lpstr>Host-Based IDS</vt:lpstr>
      <vt:lpstr>Network-Based IDS</vt:lpstr>
      <vt:lpstr>Signature Detection Example</vt:lpstr>
      <vt:lpstr>Signature Detection</vt:lpstr>
      <vt:lpstr>Signature Detection</vt:lpstr>
      <vt:lpstr>Signature Detection</vt:lpstr>
      <vt:lpstr>Anomaly Detection</vt:lpstr>
      <vt:lpstr>How to Measure Normal?</vt:lpstr>
      <vt:lpstr>How to Measure Abnormal?</vt:lpstr>
      <vt:lpstr>Anomaly Detection (1)</vt:lpstr>
      <vt:lpstr>Anomaly Detection (1)</vt:lpstr>
      <vt:lpstr>Anomaly Detection (2)</vt:lpstr>
      <vt:lpstr>Anomaly Detection (2)</vt:lpstr>
      <vt:lpstr>Anomaly Detection (2)</vt:lpstr>
      <vt:lpstr>Anomaly Detection (2)</vt:lpstr>
      <vt:lpstr>Anomaly Detection (2)</vt:lpstr>
      <vt:lpstr>Anomaly Detection</vt:lpstr>
      <vt:lpstr>Anomaly Detection: The Bottom Line</vt:lpstr>
      <vt:lpstr>Access Control Summary</vt:lpstr>
      <vt:lpstr>Access Control Summary</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Control</dc:title>
  <dc:creator>Mark Stamp</dc:creator>
  <cp:lastModifiedBy>Ali</cp:lastModifiedBy>
  <cp:revision>1108</cp:revision>
  <cp:lastPrinted>2005-01-22T22:32:34Z</cp:lastPrinted>
  <dcterms:created xsi:type="dcterms:W3CDTF">2012-03-22T15:47:55Z</dcterms:created>
  <dcterms:modified xsi:type="dcterms:W3CDTF">2014-04-15T08:57:47Z</dcterms:modified>
</cp:coreProperties>
</file>