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3"/>
  </p:notesMasterIdLst>
  <p:handoutMasterIdLst>
    <p:handoutMasterId r:id="rId174"/>
  </p:handoutMasterIdLst>
  <p:sldIdLst>
    <p:sldId id="256" r:id="rId2"/>
    <p:sldId id="288" r:id="rId3"/>
    <p:sldId id="270" r:id="rId4"/>
    <p:sldId id="416" r:id="rId5"/>
    <p:sldId id="398" r:id="rId6"/>
    <p:sldId id="257" r:id="rId7"/>
    <p:sldId id="390" r:id="rId8"/>
    <p:sldId id="389" r:id="rId9"/>
    <p:sldId id="391" r:id="rId10"/>
    <p:sldId id="392" r:id="rId11"/>
    <p:sldId id="394" r:id="rId12"/>
    <p:sldId id="396" r:id="rId13"/>
    <p:sldId id="397" r:id="rId14"/>
    <p:sldId id="417" r:id="rId15"/>
    <p:sldId id="258" r:id="rId16"/>
    <p:sldId id="375" r:id="rId17"/>
    <p:sldId id="703" r:id="rId18"/>
    <p:sldId id="376" r:id="rId19"/>
    <p:sldId id="377" r:id="rId20"/>
    <p:sldId id="264" r:id="rId21"/>
    <p:sldId id="419" r:id="rId22"/>
    <p:sldId id="418" r:id="rId23"/>
    <p:sldId id="716" r:id="rId24"/>
    <p:sldId id="717" r:id="rId25"/>
    <p:sldId id="718" r:id="rId26"/>
    <p:sldId id="279" r:id="rId27"/>
    <p:sldId id="501" r:id="rId28"/>
    <p:sldId id="469" r:id="rId29"/>
    <p:sldId id="280" r:id="rId30"/>
    <p:sldId id="281" r:id="rId31"/>
    <p:sldId id="282" r:id="rId32"/>
    <p:sldId id="687" r:id="rId33"/>
    <p:sldId id="695" r:id="rId34"/>
    <p:sldId id="502" r:id="rId35"/>
    <p:sldId id="286" r:id="rId36"/>
    <p:sldId id="284" r:id="rId37"/>
    <p:sldId id="285" r:id="rId38"/>
    <p:sldId id="684" r:id="rId39"/>
    <p:sldId id="470" r:id="rId40"/>
    <p:sldId id="287" r:id="rId41"/>
    <p:sldId id="290" r:id="rId42"/>
    <p:sldId id="291" r:id="rId43"/>
    <p:sldId id="292" r:id="rId44"/>
    <p:sldId id="294" r:id="rId45"/>
    <p:sldId id="719" r:id="rId46"/>
    <p:sldId id="720" r:id="rId47"/>
    <p:sldId id="721" r:id="rId48"/>
    <p:sldId id="722" r:id="rId49"/>
    <p:sldId id="723" r:id="rId50"/>
    <p:sldId id="724" r:id="rId51"/>
    <p:sldId id="725" r:id="rId52"/>
    <p:sldId id="726" r:id="rId53"/>
    <p:sldId id="420" r:id="rId54"/>
    <p:sldId id="414" r:id="rId55"/>
    <p:sldId id="384" r:id="rId56"/>
    <p:sldId id="385" r:id="rId57"/>
    <p:sldId id="301" r:id="rId58"/>
    <p:sldId id="302" r:id="rId59"/>
    <p:sldId id="303" r:id="rId60"/>
    <p:sldId id="308" r:id="rId61"/>
    <p:sldId id="304" r:id="rId62"/>
    <p:sldId id="305" r:id="rId63"/>
    <p:sldId id="306" r:id="rId64"/>
    <p:sldId id="309" r:id="rId65"/>
    <p:sldId id="310" r:id="rId66"/>
    <p:sldId id="314" r:id="rId67"/>
    <p:sldId id="606" r:id="rId68"/>
    <p:sldId id="318" r:id="rId69"/>
    <p:sldId id="471" r:id="rId70"/>
    <p:sldId id="319" r:id="rId71"/>
    <p:sldId id="321" r:id="rId72"/>
    <p:sldId id="320" r:id="rId73"/>
    <p:sldId id="499" r:id="rId74"/>
    <p:sldId id="322" r:id="rId75"/>
    <p:sldId id="324" r:id="rId76"/>
    <p:sldId id="702" r:id="rId77"/>
    <p:sldId id="325" r:id="rId78"/>
    <p:sldId id="607" r:id="rId79"/>
    <p:sldId id="327" r:id="rId80"/>
    <p:sldId id="328" r:id="rId81"/>
    <p:sldId id="330" r:id="rId82"/>
    <p:sldId id="690" r:id="rId83"/>
    <p:sldId id="331" r:id="rId84"/>
    <p:sldId id="326" r:id="rId85"/>
    <p:sldId id="473" r:id="rId86"/>
    <p:sldId id="332" r:id="rId87"/>
    <p:sldId id="357" r:id="rId88"/>
    <p:sldId id="608" r:id="rId89"/>
    <p:sldId id="347" r:id="rId90"/>
    <p:sldId id="348" r:id="rId91"/>
    <p:sldId id="349" r:id="rId92"/>
    <p:sldId id="350" r:id="rId93"/>
    <p:sldId id="408" r:id="rId94"/>
    <p:sldId id="609" r:id="rId95"/>
    <p:sldId id="352" r:id="rId96"/>
    <p:sldId id="353" r:id="rId97"/>
    <p:sldId id="354" r:id="rId98"/>
    <p:sldId id="355" r:id="rId99"/>
    <p:sldId id="387" r:id="rId100"/>
    <p:sldId id="356" r:id="rId101"/>
    <p:sldId id="490" r:id="rId102"/>
    <p:sldId id="491" r:id="rId103"/>
    <p:sldId id="360" r:id="rId104"/>
    <p:sldId id="361" r:id="rId105"/>
    <p:sldId id="362" r:id="rId106"/>
    <p:sldId id="478" r:id="rId107"/>
    <p:sldId id="477" r:id="rId108"/>
    <p:sldId id="704" r:id="rId109"/>
    <p:sldId id="479" r:id="rId110"/>
    <p:sldId id="480" r:id="rId111"/>
    <p:sldId id="492" r:id="rId112"/>
    <p:sldId id="409" r:id="rId113"/>
    <p:sldId id="410" r:id="rId114"/>
    <p:sldId id="411" r:id="rId115"/>
    <p:sldId id="412" r:id="rId116"/>
    <p:sldId id="413" r:id="rId117"/>
    <p:sldId id="633" r:id="rId118"/>
    <p:sldId id="629" r:id="rId119"/>
    <p:sldId id="630" r:id="rId120"/>
    <p:sldId id="631" r:id="rId121"/>
    <p:sldId id="632" r:id="rId122"/>
    <p:sldId id="428" r:id="rId123"/>
    <p:sldId id="366" r:id="rId124"/>
    <p:sldId id="705" r:id="rId125"/>
    <p:sldId id="365" r:id="rId126"/>
    <p:sldId id="459" r:id="rId127"/>
    <p:sldId id="461" r:id="rId128"/>
    <p:sldId id="691" r:id="rId129"/>
    <p:sldId id="634" r:id="rId130"/>
    <p:sldId id="371" r:id="rId131"/>
    <p:sldId id="692" r:id="rId132"/>
    <p:sldId id="372" r:id="rId133"/>
    <p:sldId id="373" r:id="rId134"/>
    <p:sldId id="374" r:id="rId135"/>
    <p:sldId id="494" r:id="rId136"/>
    <p:sldId id="495" r:id="rId137"/>
    <p:sldId id="496" r:id="rId138"/>
    <p:sldId id="481" r:id="rId139"/>
    <p:sldId id="482" r:id="rId140"/>
    <p:sldId id="483" r:id="rId141"/>
    <p:sldId id="484" r:id="rId142"/>
    <p:sldId id="636" r:id="rId143"/>
    <p:sldId id="635" r:id="rId144"/>
    <p:sldId id="706" r:id="rId145"/>
    <p:sldId id="707" r:id="rId146"/>
    <p:sldId id="708" r:id="rId147"/>
    <p:sldId id="709" r:id="rId148"/>
    <p:sldId id="710" r:id="rId149"/>
    <p:sldId id="711" r:id="rId150"/>
    <p:sldId id="430" r:id="rId151"/>
    <p:sldId id="431" r:id="rId152"/>
    <p:sldId id="443" r:id="rId153"/>
    <p:sldId id="503" r:id="rId154"/>
    <p:sldId id="504" r:id="rId155"/>
    <p:sldId id="506" r:id="rId156"/>
    <p:sldId id="507" r:id="rId157"/>
    <p:sldId id="508" r:id="rId158"/>
    <p:sldId id="444" r:id="rId159"/>
    <p:sldId id="445" r:id="rId160"/>
    <p:sldId id="678" r:id="rId161"/>
    <p:sldId id="679" r:id="rId162"/>
    <p:sldId id="680" r:id="rId163"/>
    <p:sldId id="447" r:id="rId164"/>
    <p:sldId id="452" r:id="rId165"/>
    <p:sldId id="683" r:id="rId166"/>
    <p:sldId id="682" r:id="rId167"/>
    <p:sldId id="454" r:id="rId168"/>
    <p:sldId id="455" r:id="rId169"/>
    <p:sldId id="453" r:id="rId170"/>
    <p:sldId id="451" r:id="rId171"/>
    <p:sldId id="642" r:id="rId17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E03"/>
    <a:srgbClr val="06FF0E"/>
    <a:srgbClr val="CC14BE"/>
    <a:srgbClr val="FF0000"/>
    <a:srgbClr val="B732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99" autoAdjust="0"/>
    <p:restoredTop sz="94660"/>
  </p:normalViewPr>
  <p:slideViewPr>
    <p:cSldViewPr>
      <p:cViewPr varScale="1">
        <p:scale>
          <a:sx n="69" d="100"/>
          <a:sy n="69" d="100"/>
        </p:scale>
        <p:origin x="-13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presProps" Target="presProps.xml"/><Relationship Id="rId170" Type="http://schemas.openxmlformats.org/officeDocument/2006/relationships/slide" Target="slides/slide169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77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handoutMaster" Target="handoutMasters/handoutMaster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5E63F-011A-3E43-A312-98E7CA0808B8}" type="datetimeFigureOut">
              <a:rPr lang="en-US" smtClean="0"/>
              <a:pPr/>
              <a:t>3/4/2014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F18CF-6D04-D149-A2BD-325B25DE72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519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8134AB6-D105-B94F-AF6A-AF4BFCAA1F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6743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Part 1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Cryptography                                                                                                     </a:t>
            </a:r>
            <a:fld id="{7AEB01AE-29C2-494A-9265-B28106D64B54}" type="slidenum">
              <a:rPr lang="en-US">
                <a:latin typeface="Times New Roman" charset="0"/>
              </a:rPr>
              <a:pPr>
                <a:defRPr/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Part 1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Cryptography                                                                                                     </a:t>
            </a:r>
            <a:fld id="{3BEF3D06-DB2C-0F45-953A-3E58DC02B984}" type="slidenum">
              <a:rPr lang="en-US">
                <a:latin typeface="Times New Roman" charset="0"/>
              </a:rPr>
              <a:pPr>
                <a:defRPr/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Part 1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Cryptography                                                                                                     </a:t>
            </a:r>
            <a:fld id="{2F5E24AA-7384-BA40-8F30-9DC79283B14C}" type="slidenum">
              <a:rPr lang="en-US">
                <a:latin typeface="Times New Roman" charset="0"/>
              </a:rPr>
              <a:pPr>
                <a:defRPr/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Part 1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Cryptography                                                                                                     </a:t>
            </a:r>
            <a:fld id="{AD201B23-E879-9846-A2A9-CED7FCA065EC}" type="slidenum">
              <a:rPr lang="en-US">
                <a:latin typeface="Times New Roman" charset="0"/>
              </a:rPr>
              <a:pPr>
                <a:defRPr/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Part 1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Cryptography                                                                                                     </a:t>
            </a:r>
            <a:fld id="{3704A275-DB3B-2346-8033-8BFE9A8F495E}" type="slidenum">
              <a:rPr lang="en-US">
                <a:latin typeface="Times New Roman" charset="0"/>
              </a:rPr>
              <a:pPr>
                <a:defRPr/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Part 1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Cryptography                                                                                                     </a:t>
            </a:r>
            <a:fld id="{B2341617-4344-324E-9E15-ABC09817E918}" type="slidenum">
              <a:rPr lang="en-US">
                <a:latin typeface="Times New Roman" charset="0"/>
              </a:rPr>
              <a:pPr>
                <a:defRPr/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Part 1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Cryptography                                                                                                     </a:t>
            </a:r>
            <a:fld id="{83BECADF-31BF-9A45-B60A-2F834887DC4F}" type="slidenum">
              <a:rPr lang="en-US">
                <a:latin typeface="Times New Roman" charset="0"/>
              </a:rPr>
              <a:pPr>
                <a:defRPr/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Part 1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Cryptography                                                                                                     </a:t>
            </a:r>
            <a:fld id="{D7B3BD55-AF80-B342-AA19-1C66FBFEF432}" type="slidenum">
              <a:rPr lang="en-US">
                <a:latin typeface="Times New Roman" charset="0"/>
              </a:rPr>
              <a:pPr>
                <a:defRPr/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Part 1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Cryptography                                                                                                     </a:t>
            </a:r>
            <a:fld id="{B43B62A7-37BF-F14C-8188-B3945FC10AB8}" type="slidenum">
              <a:rPr lang="en-US">
                <a:latin typeface="Times New Roman" charset="0"/>
              </a:rPr>
              <a:pPr>
                <a:defRPr/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Part 1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Cryptography                                                                                                     </a:t>
            </a:r>
            <a:fld id="{F390FFE1-3D51-2540-8BDD-BEBEA3A79C21}" type="slidenum">
              <a:rPr lang="en-US">
                <a:latin typeface="Times New Roman" charset="0"/>
              </a:rPr>
              <a:pPr>
                <a:defRPr/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Part 1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Cryptography                                                                                                     </a:t>
            </a:r>
            <a:fld id="{E4287857-CFE6-A14F-A3B9-C455FDB91334}" type="slidenum">
              <a:rPr lang="en-US">
                <a:latin typeface="Times New Roman" charset="0"/>
              </a:rPr>
              <a:pPr>
                <a:defRPr/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2484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en-US"/>
              <a:t> Part 1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Cryptography                                                                                                     </a:t>
            </a:r>
            <a:fld id="{55A73CB8-469A-9540-BADA-AFD55CD9168A}" type="slidenum">
              <a:rPr lang="en-US">
                <a:latin typeface="Times New Roman" charset="0"/>
              </a:rPr>
              <a:pPr>
                <a:defRPr/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q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5000"/>
        <a:buChar char="o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§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Ø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bin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E077FD78-4679-944C-AB2D-0BF5DEF3E59F}" type="slidenum">
              <a:rPr lang="en-US" smtClean="0">
                <a:latin typeface="Times New Roman" charset="0"/>
              </a:rPr>
              <a:pPr/>
              <a:t>1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95400"/>
            <a:ext cx="7848600" cy="2209800"/>
          </a:xfrm>
        </p:spPr>
        <p:txBody>
          <a:bodyPr/>
          <a:lstStyle/>
          <a:p>
            <a:pPr eaLnBrk="1" hangingPunct="1"/>
            <a:r>
              <a:rPr lang="en-US" smtClean="0"/>
              <a:t>Part I: Crypto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46757604-38C5-8541-8B73-4AC99FAF2CB7}" type="slidenum">
              <a:rPr lang="en-US" smtClean="0">
                <a:latin typeface="Times New Roman" charset="0"/>
              </a:rPr>
              <a:pPr/>
              <a:t>10</a:t>
            </a:fld>
            <a:endParaRPr lang="en-US" smtClean="0">
              <a:latin typeface="Times New Roman" charset="0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153400" cy="1143000"/>
          </a:xfrm>
        </p:spPr>
        <p:txBody>
          <a:bodyPr/>
          <a:lstStyle/>
          <a:p>
            <a:pPr eaLnBrk="1" hangingPunct="1"/>
            <a:r>
              <a:rPr lang="en-US" sz="4000" dirty="0"/>
              <a:t>Least-Simple Simple Substitution</a:t>
            </a:r>
            <a:endParaRPr lang="en-US" dirty="0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924800" cy="1981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In general, simple substitution key can be any </a:t>
            </a:r>
            <a:r>
              <a:rPr lang="en-US" sz="2800" b="1" dirty="0">
                <a:solidFill>
                  <a:schemeClr val="hlink"/>
                </a:solidFill>
              </a:rPr>
              <a:t>permutation</a:t>
            </a:r>
            <a:r>
              <a:rPr lang="en-US" sz="2800" dirty="0"/>
              <a:t> of letters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Not necessarily a shift of the alphabet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For example</a:t>
            </a:r>
            <a:endParaRPr lang="en-US" sz="2800" dirty="0">
              <a:solidFill>
                <a:srgbClr val="FF0000"/>
              </a:solidFill>
              <a:latin typeface="Times-Roman" charset="0"/>
            </a:endParaRPr>
          </a:p>
        </p:txBody>
      </p:sp>
      <p:graphicFrame>
        <p:nvGraphicFramePr>
          <p:cNvPr id="172127" name="Group 95"/>
          <p:cNvGraphicFramePr>
            <a:graphicFrameLocks noGrp="1"/>
          </p:cNvGraphicFramePr>
          <p:nvPr/>
        </p:nvGraphicFramePr>
        <p:xfrm>
          <a:off x="1719263" y="3759200"/>
          <a:ext cx="6510341" cy="1143000"/>
        </p:xfrm>
        <a:graphic>
          <a:graphicData uri="http://schemas.openxmlformats.org/drawingml/2006/table">
            <a:tbl>
              <a:tblPr/>
              <a:tblGrid>
                <a:gridCol w="206308"/>
                <a:gridCol w="262603"/>
                <a:gridCol w="262602"/>
                <a:gridCol w="261030"/>
                <a:gridCol w="264175"/>
                <a:gridCol w="262603"/>
                <a:gridCol w="264175"/>
                <a:gridCol w="262602"/>
                <a:gridCol w="261030"/>
                <a:gridCol w="264175"/>
                <a:gridCol w="262603"/>
                <a:gridCol w="261030"/>
                <a:gridCol w="264175"/>
                <a:gridCol w="261030"/>
                <a:gridCol w="262602"/>
                <a:gridCol w="264175"/>
                <a:gridCol w="261030"/>
                <a:gridCol w="262603"/>
                <a:gridCol w="264175"/>
                <a:gridCol w="262602"/>
                <a:gridCol w="264175"/>
                <a:gridCol w="261030"/>
                <a:gridCol w="262603"/>
                <a:gridCol w="262602"/>
                <a:gridCol w="262603"/>
              </a:tblGrid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a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b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d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f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g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h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i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j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k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l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m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o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p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q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r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t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u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v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w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y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J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I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C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A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X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S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E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Y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V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D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K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W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B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Q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T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Z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R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H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F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M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P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N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U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L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G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72128" name="Group 96"/>
          <p:cNvGraphicFramePr>
            <a:graphicFrameLocks noGrp="1"/>
          </p:cNvGraphicFramePr>
          <p:nvPr/>
        </p:nvGraphicFramePr>
        <p:xfrm>
          <a:off x="8229600" y="3759200"/>
          <a:ext cx="261937" cy="1143000"/>
        </p:xfrm>
        <a:graphic>
          <a:graphicData uri="http://schemas.openxmlformats.org/drawingml/2006/table">
            <a:tbl>
              <a:tblPr/>
              <a:tblGrid>
                <a:gridCol w="261937"/>
              </a:tblGrid>
              <a:tr h="6279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z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0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O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669" name="Rectangle 92"/>
          <p:cNvSpPr>
            <a:spLocks noChangeArrowheads="1"/>
          </p:cNvSpPr>
          <p:nvPr/>
        </p:nvSpPr>
        <p:spPr bwMode="auto">
          <a:xfrm>
            <a:off x="381000" y="3821113"/>
            <a:ext cx="1247775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Plaintext</a:t>
            </a:r>
          </a:p>
        </p:txBody>
      </p:sp>
      <p:sp>
        <p:nvSpPr>
          <p:cNvPr id="24670" name="Rectangle 93"/>
          <p:cNvSpPr>
            <a:spLocks noChangeArrowheads="1"/>
          </p:cNvSpPr>
          <p:nvPr/>
        </p:nvSpPr>
        <p:spPr bwMode="auto">
          <a:xfrm>
            <a:off x="152400" y="4506913"/>
            <a:ext cx="1481138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Ciphertext</a:t>
            </a:r>
            <a:endParaRPr lang="en-US"/>
          </a:p>
        </p:txBody>
      </p:sp>
      <p:sp>
        <p:nvSpPr>
          <p:cNvPr id="24671" name="Rectangle 97"/>
          <p:cNvSpPr>
            <a:spLocks noChangeArrowheads="1"/>
          </p:cNvSpPr>
          <p:nvPr/>
        </p:nvSpPr>
        <p:spPr bwMode="auto">
          <a:xfrm>
            <a:off x="685800" y="525780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/>
              <a:t>Then 26! &gt; 2</a:t>
            </a:r>
            <a:r>
              <a:rPr lang="en-US" sz="2800" baseline="30000"/>
              <a:t>88</a:t>
            </a:r>
            <a:r>
              <a:rPr lang="en-US" sz="2800"/>
              <a:t> possible keys!</a:t>
            </a:r>
            <a:endParaRPr lang="en-US" sz="2800">
              <a:solidFill>
                <a:srgbClr val="FF0000"/>
              </a:solidFill>
              <a:latin typeface="Times-Roman" charset="0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B2AB434C-DE57-E742-93E9-77C253FDE615}" type="slidenum">
              <a:rPr lang="en-US" smtClean="0">
                <a:latin typeface="Times New Roman" charset="0"/>
              </a:rPr>
              <a:pPr/>
              <a:t>100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433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Diffie-Hellman</a:t>
            </a:r>
          </a:p>
        </p:txBody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9248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How to prevent </a:t>
            </a:r>
            <a:r>
              <a:rPr lang="en-US" sz="2800" dirty="0" err="1"/>
              <a:t>MiM</a:t>
            </a:r>
            <a:r>
              <a:rPr lang="en-US" sz="2800" dirty="0"/>
              <a:t> attack?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Encrypt DH exchange with symmetric key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Encrypt DH exchange with public key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Sign DH values with private key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Other?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At this point, DH may look pointless…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…but it’s not (more on this later)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 smtClean="0"/>
              <a:t>In any case, you </a:t>
            </a:r>
            <a:r>
              <a:rPr lang="en-US" sz="2800" b="1" dirty="0">
                <a:solidFill>
                  <a:schemeClr val="hlink"/>
                </a:solidFill>
                <a:latin typeface="Times-Roman" charset="0"/>
              </a:rPr>
              <a:t>MUST</a:t>
            </a:r>
            <a:r>
              <a:rPr lang="en-US" sz="2800" dirty="0"/>
              <a:t> be aware of </a:t>
            </a:r>
            <a:r>
              <a:rPr lang="en-US" sz="2800" dirty="0" err="1"/>
              <a:t>MiM</a:t>
            </a:r>
            <a:r>
              <a:rPr lang="en-US" sz="2800" dirty="0"/>
              <a:t> attack on </a:t>
            </a:r>
            <a:r>
              <a:rPr lang="en-US" sz="2800" dirty="0" err="1"/>
              <a:t>Diffie</a:t>
            </a:r>
            <a:r>
              <a:rPr lang="en-US" sz="2800" dirty="0"/>
              <a:t>-Hellman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D9D9AE13-AE46-2940-A1BA-E4776EE6879F}" type="slidenum">
              <a:rPr lang="en-US" smtClean="0">
                <a:latin typeface="Times New Roman" charset="0"/>
              </a:rPr>
              <a:pPr/>
              <a:t>101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443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33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Elliptic Curve Cryptography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A58EA6DF-30F4-4845-AA1D-26674A23AAE0}" type="slidenum">
              <a:rPr lang="en-US" smtClean="0">
                <a:latin typeface="Times New Roman" charset="0"/>
              </a:rPr>
              <a:pPr/>
              <a:t>102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5360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33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Uses for Public Key Crypto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03C92C3A-24F3-C342-8497-373C141486DE}" type="slidenum">
              <a:rPr lang="en-US" smtClean="0">
                <a:latin typeface="Times New Roman" charset="0"/>
              </a:rPr>
              <a:pPr/>
              <a:t>103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54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Uses for Public Key Crypto</a:t>
            </a:r>
          </a:p>
        </p:txBody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Confidentiality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Transmitting data over insecure channel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Secure storage on insecure media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Authentication (later)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Digital signature provides integrity and </a:t>
            </a:r>
            <a:r>
              <a:rPr lang="en-US" b="1">
                <a:solidFill>
                  <a:schemeClr val="hlink"/>
                </a:solidFill>
              </a:rPr>
              <a:t>non-repudiation</a:t>
            </a:r>
            <a:endParaRPr lang="en-US" b="1">
              <a:solidFill>
                <a:schemeClr val="accent2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/>
              <a:t>No non-repudiation with symmetric keys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2F5BDDE3-CDCA-F944-BB15-197130276624}" type="slidenum">
              <a:rPr lang="en-US" smtClean="0">
                <a:latin typeface="Times New Roman" charset="0"/>
              </a:rPr>
              <a:pPr/>
              <a:t>104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55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Non-non-repudiation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Alice orders 100 shares of stock from Bob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Alice computes </a:t>
            </a:r>
            <a:r>
              <a:rPr lang="en-US" sz="2800" b="1" dirty="0">
                <a:solidFill>
                  <a:schemeClr val="hlink"/>
                </a:solidFill>
                <a:latin typeface="Times-Roman" charset="0"/>
              </a:rPr>
              <a:t>MAC</a:t>
            </a:r>
            <a:r>
              <a:rPr lang="en-US" sz="2800" dirty="0"/>
              <a:t> using symmetric key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Stock drops, Alice claims she did </a:t>
            </a:r>
            <a:r>
              <a:rPr lang="en-US" sz="2800" b="1" i="1" dirty="0"/>
              <a:t>not</a:t>
            </a:r>
            <a:r>
              <a:rPr lang="en-US" sz="2800" dirty="0"/>
              <a:t> order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Can Bob prove that Alice placed the order?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No!</a:t>
            </a:r>
            <a:r>
              <a:rPr lang="en-US" sz="2800" dirty="0"/>
              <a:t> Since Bob also knows</a:t>
            </a:r>
            <a:r>
              <a:rPr lang="en-US" sz="2800" dirty="0" smtClean="0"/>
              <a:t> the symmetric </a:t>
            </a:r>
            <a:r>
              <a:rPr lang="en-US" sz="2800" dirty="0"/>
              <a:t>key, he could have forged message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hlink"/>
                </a:solidFill>
              </a:rPr>
              <a:t>Problem:</a:t>
            </a:r>
            <a:r>
              <a:rPr lang="en-US" sz="2800" dirty="0"/>
              <a:t> Bob knows Alice placed the order, but he can’t prove 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build="p" autoUpdateAnimBg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F5F249E7-C12B-E34A-8C0C-FB25E98C9AC3}" type="slidenum">
              <a:rPr lang="en-US" smtClean="0">
                <a:latin typeface="Times New Roman" charset="0"/>
              </a:rPr>
              <a:pPr/>
              <a:t>105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56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Non-repudiation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Alice orders 100 shares of stock from Bob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Alice </a:t>
            </a:r>
            <a:r>
              <a:rPr lang="en-US" sz="2800" b="1" dirty="0">
                <a:solidFill>
                  <a:schemeClr val="hlink"/>
                </a:solidFill>
              </a:rPr>
              <a:t>signs</a:t>
            </a:r>
            <a:r>
              <a:rPr lang="en-US" sz="2800" dirty="0"/>
              <a:t> order with her private key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Stock drops, Alice claims she did not order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Can Bob prove that Alice placed the order?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Yes!</a:t>
            </a:r>
            <a:r>
              <a:rPr lang="en-US" sz="2800" dirty="0"/>
              <a:t> Only someone with Alice’s private key could have signed the order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This assumes Alice’s private key is not stolen (revocation problem)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 build="p" autoUpdateAnimBg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71FC18D0-CDFE-7140-9586-CB10E66B0CEA}" type="slidenum">
              <a:rPr lang="en-US" smtClean="0">
                <a:latin typeface="Times New Roman" charset="0"/>
              </a:rPr>
              <a:pPr/>
              <a:t>106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5872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37160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/>
              <a:t>Public Key Notation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239000" cy="44958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hlink"/>
                </a:solidFill>
              </a:rPr>
              <a:t>Sign</a:t>
            </a:r>
            <a:r>
              <a:rPr lang="en-US"/>
              <a:t> message </a:t>
            </a:r>
            <a:r>
              <a:rPr lang="en-US">
                <a:latin typeface="Times-Roman" charset="0"/>
              </a:rPr>
              <a:t>M</a:t>
            </a:r>
            <a:r>
              <a:rPr lang="en-US"/>
              <a:t> with Alice’s </a:t>
            </a:r>
            <a:r>
              <a:rPr lang="en-US" b="1">
                <a:solidFill>
                  <a:schemeClr val="hlink"/>
                </a:solidFill>
              </a:rPr>
              <a:t>private key: </a:t>
            </a:r>
            <a:r>
              <a:rPr lang="en-US">
                <a:latin typeface="Times-Roman" charset="0"/>
              </a:rPr>
              <a:t>[M]</a:t>
            </a:r>
            <a:r>
              <a:rPr lang="en-US" baseline="-25000">
                <a:latin typeface="Times-Roman" charset="0"/>
              </a:rPr>
              <a:t>Alice</a:t>
            </a:r>
            <a:endParaRPr lang="en-US"/>
          </a:p>
          <a:p>
            <a:pPr eaLnBrk="1" hangingPunct="1"/>
            <a:r>
              <a:rPr lang="en-US" b="1">
                <a:solidFill>
                  <a:schemeClr val="hlink"/>
                </a:solidFill>
              </a:rPr>
              <a:t>Encrypt</a:t>
            </a:r>
            <a:r>
              <a:rPr lang="en-US"/>
              <a:t> message </a:t>
            </a:r>
            <a:r>
              <a:rPr lang="en-US">
                <a:latin typeface="Times-Roman" charset="0"/>
              </a:rPr>
              <a:t>M</a:t>
            </a:r>
            <a:r>
              <a:rPr lang="en-US"/>
              <a:t> with Alice’s </a:t>
            </a:r>
            <a:r>
              <a:rPr lang="en-US" b="1">
                <a:solidFill>
                  <a:schemeClr val="hlink"/>
                </a:solidFill>
              </a:rPr>
              <a:t>public key: </a:t>
            </a:r>
            <a:r>
              <a:rPr lang="en-US">
                <a:latin typeface="Times-Roman" charset="0"/>
              </a:rPr>
              <a:t>{M}</a:t>
            </a:r>
            <a:r>
              <a:rPr lang="en-US" baseline="-25000">
                <a:latin typeface="Times-Roman" charset="0"/>
              </a:rPr>
              <a:t>Alice</a:t>
            </a:r>
            <a:r>
              <a:rPr lang="en-US"/>
              <a:t> </a:t>
            </a:r>
          </a:p>
          <a:p>
            <a:pPr eaLnBrk="1" hangingPunct="1"/>
            <a:r>
              <a:rPr lang="en-US"/>
              <a:t>Then</a:t>
            </a:r>
          </a:p>
          <a:p>
            <a:pPr lvl="1" eaLnBrk="1" hangingPunct="1">
              <a:buFontTx/>
              <a:buNone/>
            </a:pPr>
            <a:r>
              <a:rPr lang="en-US">
                <a:latin typeface="Times-Roman" charset="0"/>
              </a:rPr>
              <a:t>{[M]</a:t>
            </a:r>
            <a:r>
              <a:rPr lang="en-US" baseline="-25000">
                <a:latin typeface="Times-Roman" charset="0"/>
              </a:rPr>
              <a:t>Alice</a:t>
            </a:r>
            <a:r>
              <a:rPr lang="en-US">
                <a:latin typeface="Times-Roman" charset="0"/>
              </a:rPr>
              <a:t>}</a:t>
            </a:r>
            <a:r>
              <a:rPr lang="en-US" baseline="-25000">
                <a:latin typeface="Times-Roman" charset="0"/>
              </a:rPr>
              <a:t>Alice </a:t>
            </a:r>
            <a:r>
              <a:rPr lang="en-US">
                <a:latin typeface="Times-Roman" charset="0"/>
              </a:rPr>
              <a:t>= M</a:t>
            </a:r>
            <a:endParaRPr lang="en-US"/>
          </a:p>
          <a:p>
            <a:pPr lvl="1" eaLnBrk="1" hangingPunct="1">
              <a:buFontTx/>
              <a:buNone/>
            </a:pPr>
            <a:r>
              <a:rPr lang="en-US">
                <a:latin typeface="Times-Roman" charset="0"/>
              </a:rPr>
              <a:t>[{M}</a:t>
            </a:r>
            <a:r>
              <a:rPr lang="en-US" baseline="-25000">
                <a:latin typeface="Times-Roman" charset="0"/>
              </a:rPr>
              <a:t>Alice</a:t>
            </a:r>
            <a:r>
              <a:rPr lang="en-US">
                <a:latin typeface="Times-Roman" charset="0"/>
              </a:rPr>
              <a:t>]</a:t>
            </a:r>
            <a:r>
              <a:rPr lang="en-US" baseline="-25000">
                <a:latin typeface="Times-Roman" charset="0"/>
              </a:rPr>
              <a:t>Alice </a:t>
            </a:r>
            <a:r>
              <a:rPr lang="en-US">
                <a:latin typeface="Times-Roman" charset="0"/>
              </a:rPr>
              <a:t>= 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6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64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64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264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264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5" grpId="0" build="p" autoUpdateAnimBg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6A8CED55-8412-1E47-A2F3-8CB18B75A65F}" type="slidenum">
              <a:rPr lang="en-US" smtClean="0">
                <a:latin typeface="Times New Roman" charset="0"/>
              </a:rPr>
              <a:pPr/>
              <a:t>107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576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52600"/>
            <a:ext cx="7696200" cy="2362200"/>
          </a:xfrm>
        </p:spPr>
        <p:txBody>
          <a:bodyPr/>
          <a:lstStyle/>
          <a:p>
            <a:pPr eaLnBrk="1" hangingPunct="1"/>
            <a:r>
              <a:rPr lang="en-US"/>
              <a:t>Sign and Encrypt </a:t>
            </a:r>
            <a:br>
              <a:rPr lang="en-US"/>
            </a:br>
            <a:r>
              <a:rPr lang="en-US"/>
              <a:t>vs </a:t>
            </a:r>
            <a:br>
              <a:rPr lang="en-US"/>
            </a:br>
            <a:r>
              <a:rPr lang="en-US"/>
              <a:t>Encrypt and Sign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AED835F4-5D42-474D-A71E-A9CCF30400AE}" type="slidenum">
              <a:rPr lang="en-US" smtClean="0">
                <a:latin typeface="Times New Roman" charset="0"/>
              </a:rPr>
              <a:pPr/>
              <a:t>108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5974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37160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/>
              <a:t>Confidentiality and</a:t>
            </a:r>
            <a:br>
              <a:rPr lang="en-US"/>
            </a:br>
            <a:r>
              <a:rPr lang="en-US"/>
              <a:t> Non-repudiation?</a:t>
            </a:r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dirty="0"/>
              <a:t>Suppose that we want confidentiality and</a:t>
            </a:r>
            <a:r>
              <a:rPr lang="en-US" dirty="0" smtClean="0"/>
              <a:t> integrity/non</a:t>
            </a:r>
            <a:r>
              <a:rPr lang="en-US" dirty="0"/>
              <a:t>-repudiation</a:t>
            </a:r>
          </a:p>
          <a:p>
            <a:pPr eaLnBrk="1" hangingPunct="1">
              <a:spcAft>
                <a:spcPts val="600"/>
              </a:spcAft>
            </a:pPr>
            <a:r>
              <a:rPr lang="en-US" dirty="0"/>
              <a:t>Can public key crypto achieve</a:t>
            </a:r>
            <a:r>
              <a:rPr lang="en-US" dirty="0" smtClean="0"/>
              <a:t> both?</a:t>
            </a:r>
            <a:endParaRPr lang="en-US" dirty="0"/>
          </a:p>
          <a:p>
            <a:pPr eaLnBrk="1" hangingPunct="1">
              <a:spcAft>
                <a:spcPts val="600"/>
              </a:spcAft>
            </a:pPr>
            <a:r>
              <a:rPr lang="en-US" dirty="0"/>
              <a:t>Alice sends message to Bob</a:t>
            </a:r>
          </a:p>
          <a:p>
            <a:pPr lvl="1" eaLnBrk="1" hangingPunct="1">
              <a:spcAft>
                <a:spcPts val="600"/>
              </a:spcAft>
            </a:pPr>
            <a:r>
              <a:rPr lang="en-US" b="1" dirty="0">
                <a:solidFill>
                  <a:schemeClr val="hlink"/>
                </a:solidFill>
              </a:rPr>
              <a:t>Sign and encrypt</a:t>
            </a:r>
            <a:r>
              <a:rPr lang="en-US" dirty="0"/>
              <a:t> </a:t>
            </a:r>
            <a:r>
              <a:rPr lang="en-US" dirty="0">
                <a:latin typeface="Times-Roman" charset="0"/>
              </a:rPr>
              <a:t>{[</a:t>
            </a:r>
            <a:r>
              <a:rPr lang="en-US" dirty="0" err="1">
                <a:latin typeface="Times-Roman" charset="0"/>
              </a:rPr>
              <a:t>M]</a:t>
            </a:r>
            <a:r>
              <a:rPr lang="en-US" baseline="-25000" dirty="0" err="1">
                <a:latin typeface="Times-Roman" charset="0"/>
              </a:rPr>
              <a:t>Alice</a:t>
            </a:r>
            <a:r>
              <a:rPr lang="en-US" dirty="0" err="1">
                <a:latin typeface="Times-Roman" charset="0"/>
              </a:rPr>
              <a:t>}</a:t>
            </a:r>
            <a:r>
              <a:rPr lang="en-US" baseline="-25000" dirty="0" err="1">
                <a:latin typeface="Times-Roman" charset="0"/>
              </a:rPr>
              <a:t>Bob</a:t>
            </a:r>
            <a:endParaRPr lang="en-US" dirty="0"/>
          </a:p>
          <a:p>
            <a:pPr lvl="1" eaLnBrk="1" hangingPunct="1">
              <a:spcAft>
                <a:spcPts val="600"/>
              </a:spcAft>
            </a:pPr>
            <a:r>
              <a:rPr lang="en-US" b="1" dirty="0">
                <a:solidFill>
                  <a:schemeClr val="hlink"/>
                </a:solidFill>
              </a:rPr>
              <a:t>Encrypt and sign</a:t>
            </a:r>
            <a:r>
              <a:rPr lang="en-US" dirty="0"/>
              <a:t> </a:t>
            </a:r>
            <a:r>
              <a:rPr lang="en-US" dirty="0">
                <a:latin typeface="Times-Roman" charset="0"/>
              </a:rPr>
              <a:t>[{</a:t>
            </a:r>
            <a:r>
              <a:rPr lang="en-US" dirty="0" err="1">
                <a:latin typeface="Times-Roman" charset="0"/>
              </a:rPr>
              <a:t>M}</a:t>
            </a:r>
            <a:r>
              <a:rPr lang="en-US" baseline="-25000" dirty="0" err="1">
                <a:latin typeface="Times-Roman" charset="0"/>
              </a:rPr>
              <a:t>Bob</a:t>
            </a:r>
            <a:r>
              <a:rPr lang="en-US" dirty="0" err="1">
                <a:latin typeface="Times-Roman" charset="0"/>
              </a:rPr>
              <a:t>]</a:t>
            </a:r>
            <a:r>
              <a:rPr lang="en-US" baseline="-25000" dirty="0" err="1">
                <a:latin typeface="Times-Roman" charset="0"/>
              </a:rPr>
              <a:t>Alice</a:t>
            </a:r>
            <a:endParaRPr lang="en-US" dirty="0"/>
          </a:p>
          <a:p>
            <a:pPr eaLnBrk="1" hangingPunct="1">
              <a:spcAft>
                <a:spcPts val="600"/>
              </a:spcAft>
            </a:pPr>
            <a:r>
              <a:rPr lang="en-US" dirty="0"/>
              <a:t>Can the order possibly matter?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18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18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18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518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518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518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147" grpId="0" build="p" autoUpdateAnimBg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FCA8A8B9-5773-5245-872D-17232C896F7E}" type="slidenum">
              <a:rPr lang="en-US" smtClean="0">
                <a:latin typeface="Times New Roman" charset="0"/>
              </a:rPr>
              <a:pPr/>
              <a:t>109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607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90600"/>
          </a:xfrm>
        </p:spPr>
        <p:txBody>
          <a:bodyPr/>
          <a:lstStyle/>
          <a:p>
            <a:pPr eaLnBrk="1" hangingPunct="1"/>
            <a:r>
              <a:rPr lang="en-US"/>
              <a:t>Sign and Encrypt</a:t>
            </a:r>
          </a:p>
        </p:txBody>
      </p:sp>
      <p:sp>
        <p:nvSpPr>
          <p:cNvPr id="160772" name="Rectangle 5"/>
          <p:cNvSpPr>
            <a:spLocks noChangeArrowheads="1"/>
          </p:cNvSpPr>
          <p:nvPr/>
        </p:nvSpPr>
        <p:spPr bwMode="auto">
          <a:xfrm>
            <a:off x="455613" y="4094163"/>
            <a:ext cx="900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Alice</a:t>
            </a:r>
          </a:p>
        </p:txBody>
      </p:sp>
      <p:sp>
        <p:nvSpPr>
          <p:cNvPr id="160773" name="Rectangle 6"/>
          <p:cNvSpPr>
            <a:spLocks noChangeArrowheads="1"/>
          </p:cNvSpPr>
          <p:nvPr/>
        </p:nvSpPr>
        <p:spPr bwMode="auto">
          <a:xfrm>
            <a:off x="4114800" y="4054475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Bob</a:t>
            </a:r>
          </a:p>
        </p:txBody>
      </p:sp>
      <p:sp>
        <p:nvSpPr>
          <p:cNvPr id="265223" name="Rectangle 7"/>
          <p:cNvSpPr>
            <a:spLocks noChangeArrowheads="1"/>
          </p:cNvSpPr>
          <p:nvPr/>
        </p:nvSpPr>
        <p:spPr bwMode="auto">
          <a:xfrm>
            <a:off x="1676400" y="2819400"/>
            <a:ext cx="1612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-Roman" charset="0"/>
              </a:rPr>
              <a:t>{[M]</a:t>
            </a:r>
            <a:r>
              <a:rPr lang="en-US" baseline="-25000">
                <a:latin typeface="Times-Roman" charset="0"/>
              </a:rPr>
              <a:t>Alice</a:t>
            </a:r>
            <a:r>
              <a:rPr lang="en-US">
                <a:latin typeface="Times-Roman" charset="0"/>
              </a:rPr>
              <a:t>}</a:t>
            </a:r>
            <a:r>
              <a:rPr lang="en-US" baseline="-25000">
                <a:latin typeface="Times-Roman" charset="0"/>
              </a:rPr>
              <a:t>Bob</a:t>
            </a:r>
            <a:endParaRPr lang="en-US"/>
          </a:p>
        </p:txBody>
      </p:sp>
      <p:sp>
        <p:nvSpPr>
          <p:cNvPr id="265224" name="Rectangle 8"/>
          <p:cNvSpPr>
            <a:spLocks noChangeArrowheads="1"/>
          </p:cNvSpPr>
          <p:nvPr/>
        </p:nvSpPr>
        <p:spPr bwMode="auto">
          <a:xfrm>
            <a:off x="1219200" y="4800600"/>
            <a:ext cx="7086600" cy="10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Q:</a:t>
            </a:r>
            <a:r>
              <a:rPr lang="en-US" sz="2800" dirty="0"/>
              <a:t> </a:t>
            </a:r>
            <a:r>
              <a:rPr lang="en-US" sz="2800" dirty="0" smtClean="0"/>
              <a:t>What’s </a:t>
            </a:r>
            <a:r>
              <a:rPr lang="en-US" sz="2800" dirty="0"/>
              <a:t>the problem?</a:t>
            </a:r>
          </a:p>
          <a:p>
            <a:pPr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A:</a:t>
            </a:r>
            <a:r>
              <a:rPr lang="en-US" sz="2800" dirty="0" smtClean="0"/>
              <a:t> No problem </a:t>
            </a:r>
            <a:r>
              <a:rPr lang="en-US" sz="2800" dirty="0" err="1" smtClean="0">
                <a:sym typeface="Symbol" charset="2"/>
              </a:rPr>
              <a:t></a:t>
            </a:r>
            <a:r>
              <a:rPr lang="en-US" sz="2800" dirty="0" smtClean="0"/>
              <a:t> public key is public</a:t>
            </a:r>
            <a:endParaRPr lang="en-US" sz="2800" dirty="0"/>
          </a:p>
        </p:txBody>
      </p:sp>
      <p:sp>
        <p:nvSpPr>
          <p:cNvPr id="265226" name="Rectangle 10"/>
          <p:cNvSpPr>
            <a:spLocks noChangeArrowheads="1"/>
          </p:cNvSpPr>
          <p:nvPr/>
        </p:nvSpPr>
        <p:spPr bwMode="auto">
          <a:xfrm>
            <a:off x="7504113" y="4054475"/>
            <a:ext cx="11826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Charlie</a:t>
            </a:r>
          </a:p>
        </p:txBody>
      </p:sp>
      <p:sp>
        <p:nvSpPr>
          <p:cNvPr id="265227" name="Rectangle 11"/>
          <p:cNvSpPr>
            <a:spLocks noChangeArrowheads="1"/>
          </p:cNvSpPr>
          <p:nvPr/>
        </p:nvSpPr>
        <p:spPr bwMode="auto">
          <a:xfrm>
            <a:off x="5105400" y="2819400"/>
            <a:ext cx="189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-Roman" charset="0"/>
              </a:rPr>
              <a:t>{[M]</a:t>
            </a:r>
            <a:r>
              <a:rPr lang="en-US" baseline="-25000">
                <a:latin typeface="Times-Roman" charset="0"/>
              </a:rPr>
              <a:t>Alice</a:t>
            </a:r>
            <a:r>
              <a:rPr lang="en-US">
                <a:latin typeface="Times-Roman" charset="0"/>
              </a:rPr>
              <a:t>}</a:t>
            </a:r>
            <a:r>
              <a:rPr lang="en-US" baseline="-25000">
                <a:latin typeface="Times-Roman" charset="0"/>
              </a:rPr>
              <a:t>Charlie</a:t>
            </a:r>
            <a:endParaRPr lang="en-US"/>
          </a:p>
        </p:txBody>
      </p:sp>
      <p:sp>
        <p:nvSpPr>
          <p:cNvPr id="160778" name="Rectangle 12"/>
          <p:cNvSpPr>
            <a:spLocks noChangeArrowheads="1"/>
          </p:cNvSpPr>
          <p:nvPr/>
        </p:nvSpPr>
        <p:spPr bwMode="auto">
          <a:xfrm>
            <a:off x="1219200" y="1524000"/>
            <a:ext cx="6172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dirty="0"/>
              <a:t> </a:t>
            </a:r>
            <a:r>
              <a:rPr lang="en-US" sz="2800" dirty="0">
                <a:latin typeface="Times-Roman" charset="0"/>
              </a:rPr>
              <a:t>M</a:t>
            </a:r>
            <a:r>
              <a:rPr lang="en-US" sz="2800" dirty="0"/>
              <a:t> = </a:t>
            </a:r>
            <a:r>
              <a:rPr lang="en-US" sz="2800" dirty="0" smtClean="0"/>
              <a:t>“how are </a:t>
            </a:r>
            <a:r>
              <a:rPr lang="en-US" sz="2800" dirty="0"/>
              <a:t>you”</a:t>
            </a:r>
          </a:p>
        </p:txBody>
      </p:sp>
      <p:sp>
        <p:nvSpPr>
          <p:cNvPr id="265229" name="Line 13"/>
          <p:cNvSpPr>
            <a:spLocks noChangeShapeType="1"/>
          </p:cNvSpPr>
          <p:nvPr/>
        </p:nvSpPr>
        <p:spPr bwMode="auto">
          <a:xfrm>
            <a:off x="1447800" y="3352800"/>
            <a:ext cx="2362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5230" name="Line 14"/>
          <p:cNvSpPr>
            <a:spLocks noChangeShapeType="1"/>
          </p:cNvSpPr>
          <p:nvPr/>
        </p:nvSpPr>
        <p:spPr bwMode="auto">
          <a:xfrm>
            <a:off x="5105400" y="3352800"/>
            <a:ext cx="2209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0781" name="Picture 15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5450" y="2514600"/>
            <a:ext cx="9461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82" name="Picture 16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75" y="2438400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83" name="Picture 17" descr="hatter2.tif                                                    000675D6Macintosh HD                   BC93A1CC: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67600" y="2514600"/>
            <a:ext cx="1323975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265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500"/>
                                        <p:tgtEl>
                                          <p:spTgt spid="265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23" grpId="0" autoUpdateAnimBg="0"/>
      <p:bldP spid="265224" grpId="0" build="p" autoUpdateAnimBg="0"/>
      <p:bldP spid="265227" grpId="0" autoUpdateAnimBg="0"/>
      <p:bldP spid="265229" grpId="0" animBg="1"/>
      <p:bldP spid="2652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B6D6B409-6BF7-A84E-AD23-1AB661362563}" type="slidenum">
              <a:rPr lang="en-US" smtClean="0">
                <a:latin typeface="Times New Roman" charset="0"/>
              </a:rPr>
              <a:pPr/>
              <a:t>11</a:t>
            </a:fld>
            <a:endParaRPr lang="en-US" smtClean="0">
              <a:latin typeface="Times New Roman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153400" cy="1143000"/>
          </a:xfrm>
        </p:spPr>
        <p:txBody>
          <a:bodyPr/>
          <a:lstStyle/>
          <a:p>
            <a:pPr eaLnBrk="1" hangingPunct="1"/>
            <a:r>
              <a:rPr lang="en-US"/>
              <a:t>Cryptanalysis II: Be Clever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1534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We know that a simple substitution is used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But not necessarily a shift by </a:t>
            </a:r>
            <a:r>
              <a:rPr lang="en-US" dirty="0" err="1">
                <a:latin typeface="Times-Roman" charset="0"/>
              </a:rPr>
              <a:t>n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 smtClean="0"/>
              <a:t>Find </a:t>
            </a:r>
            <a:r>
              <a:rPr lang="en-US" sz="2800" dirty="0"/>
              <a:t>the key given</a:t>
            </a:r>
            <a:r>
              <a:rPr lang="en-US" sz="2800" dirty="0" smtClean="0"/>
              <a:t> the </a:t>
            </a:r>
            <a:r>
              <a:rPr lang="en-US" sz="2800" dirty="0" err="1" smtClean="0"/>
              <a:t>ciphertext</a:t>
            </a:r>
            <a:r>
              <a:rPr lang="en-US" sz="2800" dirty="0"/>
              <a:t>: 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sz="1100" dirty="0"/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1800" dirty="0">
                <a:solidFill>
                  <a:srgbClr val="FF0000"/>
                </a:solidFill>
              </a:rPr>
              <a:t>PBFPVYFBQXZTYFPBFEQJHDXXQVAPTPQJKTOYQWIPBVWLXTOXBTFXQWAXBVCXQWAXFQJVWLEQNTOZQGGQLFXQWAKVWLXQWAEBIPBFXFQVXGTVJVWLBTPQWAEBFPBFHCVLXBQUFEVWLXGDPEQVPQGVPPBFTIXPFHXZHVFAGFOTHFEFBQUFTDHZBQPOTHXTYFTODXQHFTDPTOGHFQPBQWAQJJTODXQHFOQPWTBDHHIXQVAPBFZQHCFWPFHPBFIPBQWKFABVYYDZBOTHPBQPQJTQOTOGHFQAPBFEQJHDXXQVAVXEBQPEFZBVFOJIWFFACFCCFHQWAUVWFLQHGFXVAFXQHFUFHILTTAVWAFFAWTEVOITDHFHFQAITIXPFHXAFQHEFZQWGFLVWPTOFFA</a:t>
            </a:r>
            <a:endParaRPr lang="en-US" sz="2000" dirty="0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C473931D-7B84-6746-B6D9-ADFEFAF0D1A2}" type="slidenum">
              <a:rPr lang="en-US" smtClean="0">
                <a:latin typeface="Times New Roman" charset="0"/>
              </a:rPr>
              <a:pPr/>
              <a:t>110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617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90600"/>
          </a:xfrm>
        </p:spPr>
        <p:txBody>
          <a:bodyPr/>
          <a:lstStyle/>
          <a:p>
            <a:pPr eaLnBrk="1" hangingPunct="1"/>
            <a:r>
              <a:rPr lang="en-US"/>
              <a:t>Encrypt and Sign</a:t>
            </a:r>
          </a:p>
        </p:txBody>
      </p:sp>
      <p:sp>
        <p:nvSpPr>
          <p:cNvPr id="161796" name="Rectangle 6"/>
          <p:cNvSpPr>
            <a:spLocks noChangeArrowheads="1"/>
          </p:cNvSpPr>
          <p:nvPr/>
        </p:nvSpPr>
        <p:spPr bwMode="auto">
          <a:xfrm>
            <a:off x="471488" y="3886200"/>
            <a:ext cx="900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Alice</a:t>
            </a:r>
          </a:p>
        </p:txBody>
      </p:sp>
      <p:sp>
        <p:nvSpPr>
          <p:cNvPr id="161797" name="Rectangle 7"/>
          <p:cNvSpPr>
            <a:spLocks noChangeArrowheads="1"/>
          </p:cNvSpPr>
          <p:nvPr/>
        </p:nvSpPr>
        <p:spPr bwMode="auto">
          <a:xfrm>
            <a:off x="7924800" y="3865563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Bob</a:t>
            </a:r>
          </a:p>
        </p:txBody>
      </p:sp>
      <p:sp>
        <p:nvSpPr>
          <p:cNvPr id="266248" name="Rectangle 8"/>
          <p:cNvSpPr>
            <a:spLocks noChangeArrowheads="1"/>
          </p:cNvSpPr>
          <p:nvPr/>
        </p:nvSpPr>
        <p:spPr bwMode="auto">
          <a:xfrm>
            <a:off x="1752600" y="2667000"/>
            <a:ext cx="1612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-Roman" charset="0"/>
              </a:rPr>
              <a:t>[{M}</a:t>
            </a:r>
            <a:r>
              <a:rPr lang="en-US" baseline="-25000">
                <a:latin typeface="Times-Roman" charset="0"/>
              </a:rPr>
              <a:t>Bob</a:t>
            </a:r>
            <a:r>
              <a:rPr lang="en-US">
                <a:latin typeface="Times-Roman" charset="0"/>
              </a:rPr>
              <a:t>]</a:t>
            </a:r>
            <a:r>
              <a:rPr lang="en-US" baseline="-25000">
                <a:latin typeface="Times-Roman" charset="0"/>
              </a:rPr>
              <a:t>Alice</a:t>
            </a:r>
            <a:endParaRPr lang="en-US"/>
          </a:p>
        </p:txBody>
      </p:sp>
      <p:sp>
        <p:nvSpPr>
          <p:cNvPr id="266249" name="Rectangle 9"/>
          <p:cNvSpPr>
            <a:spLocks noChangeArrowheads="1"/>
          </p:cNvSpPr>
          <p:nvPr/>
        </p:nvSpPr>
        <p:spPr bwMode="auto">
          <a:xfrm>
            <a:off x="1219200" y="4572000"/>
            <a:ext cx="7086600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dirty="0"/>
              <a:t> </a:t>
            </a:r>
            <a:r>
              <a:rPr lang="en-US" sz="2800" b="1" dirty="0">
                <a:solidFill>
                  <a:schemeClr val="hlink"/>
                </a:solidFill>
              </a:rPr>
              <a:t>Note</a:t>
            </a:r>
            <a:r>
              <a:rPr lang="en-US" sz="2800" dirty="0"/>
              <a:t> that Charlie cannot decrypt </a:t>
            </a:r>
            <a:r>
              <a:rPr lang="en-US" sz="2800" dirty="0">
                <a:latin typeface="Times-Roman" charset="0"/>
              </a:rPr>
              <a:t>M</a:t>
            </a:r>
            <a:r>
              <a:rPr lang="en-US" sz="2800" dirty="0"/>
              <a:t> </a:t>
            </a:r>
          </a:p>
          <a:p>
            <a:pPr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1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Q:</a:t>
            </a:r>
            <a:r>
              <a:rPr lang="en-US" sz="2800" dirty="0"/>
              <a:t> What is the problem?</a:t>
            </a:r>
          </a:p>
          <a:p>
            <a:pPr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A</a:t>
            </a:r>
            <a:r>
              <a:rPr lang="en-US" sz="2800" b="1" dirty="0" smtClean="0">
                <a:solidFill>
                  <a:srgbClr val="FF0000"/>
                </a:solidFill>
              </a:rPr>
              <a:t>:</a:t>
            </a:r>
            <a:r>
              <a:rPr lang="en-US" sz="2800" dirty="0" smtClean="0"/>
              <a:t> No problem </a:t>
            </a:r>
            <a:r>
              <a:rPr lang="en-US" sz="2800" dirty="0" err="1" smtClean="0">
                <a:sym typeface="Symbol" charset="2"/>
              </a:rPr>
              <a:t></a:t>
            </a:r>
            <a:r>
              <a:rPr lang="en-US" sz="2800" dirty="0" smtClean="0"/>
              <a:t> public key is public</a:t>
            </a:r>
            <a:endParaRPr lang="en-US" sz="2800" dirty="0"/>
          </a:p>
        </p:txBody>
      </p:sp>
      <p:sp>
        <p:nvSpPr>
          <p:cNvPr id="266251" name="Rectangle 11"/>
          <p:cNvSpPr>
            <a:spLocks noChangeArrowheads="1"/>
          </p:cNvSpPr>
          <p:nvPr/>
        </p:nvSpPr>
        <p:spPr bwMode="auto">
          <a:xfrm>
            <a:off x="3998913" y="3886200"/>
            <a:ext cx="11826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Charlie</a:t>
            </a:r>
          </a:p>
        </p:txBody>
      </p:sp>
      <p:sp>
        <p:nvSpPr>
          <p:cNvPr id="266253" name="Rectangle 13"/>
          <p:cNvSpPr>
            <a:spLocks noChangeArrowheads="1"/>
          </p:cNvSpPr>
          <p:nvPr/>
        </p:nvSpPr>
        <p:spPr bwMode="auto">
          <a:xfrm>
            <a:off x="5562600" y="2667000"/>
            <a:ext cx="1817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-Roman" charset="0"/>
              </a:rPr>
              <a:t>[{M}</a:t>
            </a:r>
            <a:r>
              <a:rPr lang="en-US" baseline="-25000">
                <a:latin typeface="Times-Roman" charset="0"/>
              </a:rPr>
              <a:t>Bob</a:t>
            </a:r>
            <a:r>
              <a:rPr lang="en-US">
                <a:latin typeface="Times-Roman" charset="0"/>
              </a:rPr>
              <a:t>]</a:t>
            </a:r>
            <a:r>
              <a:rPr lang="en-US" baseline="-25000">
                <a:latin typeface="Times-Roman" charset="0"/>
              </a:rPr>
              <a:t>Charlie</a:t>
            </a:r>
            <a:endParaRPr lang="en-US"/>
          </a:p>
        </p:txBody>
      </p:sp>
      <p:sp>
        <p:nvSpPr>
          <p:cNvPr id="161802" name="Rectangle 14"/>
          <p:cNvSpPr>
            <a:spLocks noChangeArrowheads="1"/>
          </p:cNvSpPr>
          <p:nvPr/>
        </p:nvSpPr>
        <p:spPr bwMode="auto">
          <a:xfrm>
            <a:off x="1219200" y="1524000"/>
            <a:ext cx="61722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/>
              <a:t> </a:t>
            </a:r>
            <a:r>
              <a:rPr lang="en-US" sz="2800">
                <a:latin typeface="Times-Roman" charset="0"/>
              </a:rPr>
              <a:t>M</a:t>
            </a:r>
            <a:r>
              <a:rPr lang="en-US" sz="2800"/>
              <a:t> = “My theory, which is mine….”</a:t>
            </a:r>
          </a:p>
        </p:txBody>
      </p:sp>
      <p:sp>
        <p:nvSpPr>
          <p:cNvPr id="161803" name="Line 15"/>
          <p:cNvSpPr>
            <a:spLocks noChangeShapeType="1"/>
          </p:cNvSpPr>
          <p:nvPr/>
        </p:nvSpPr>
        <p:spPr bwMode="auto">
          <a:xfrm>
            <a:off x="1524000" y="3200400"/>
            <a:ext cx="2209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804" name="Line 16"/>
          <p:cNvSpPr>
            <a:spLocks noChangeShapeType="1"/>
          </p:cNvSpPr>
          <p:nvPr/>
        </p:nvSpPr>
        <p:spPr bwMode="auto">
          <a:xfrm>
            <a:off x="5486400" y="3200400"/>
            <a:ext cx="2209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1805" name="Picture 17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450" y="2362200"/>
            <a:ext cx="9461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806" name="Picture 18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209800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807" name="Picture 19" descr="hatter2.tif                                                    000675D6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33825" y="2393950"/>
            <a:ext cx="1323975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1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1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1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1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8" grpId="0" autoUpdateAnimBg="0"/>
      <p:bldP spid="266253" grpId="0" autoUpdateAnimBg="0"/>
      <p:bldP spid="161803" grpId="0" animBg="1"/>
      <p:bldP spid="161804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9CE927BB-551F-B54A-B056-6AB242BABDF8}" type="slidenum">
              <a:rPr lang="en-US" smtClean="0">
                <a:latin typeface="Times New Roman" charset="0"/>
              </a:rPr>
              <a:pPr/>
              <a:t>111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628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00200"/>
            <a:ext cx="7772400" cy="2057400"/>
          </a:xfrm>
        </p:spPr>
        <p:txBody>
          <a:bodyPr/>
          <a:lstStyle/>
          <a:p>
            <a:pPr eaLnBrk="1" hangingPunct="1"/>
            <a:r>
              <a:rPr lang="en-US"/>
              <a:t>Public Key Infrastructure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5F872CA3-8E26-124B-A60F-FFCDD74516FD}" type="slidenum">
              <a:rPr lang="en-US" smtClean="0">
                <a:latin typeface="Times New Roman" charset="0"/>
              </a:rPr>
              <a:pPr/>
              <a:t>112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6384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Public Key Certificate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9248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Certificate</a:t>
            </a:r>
            <a:r>
              <a:rPr lang="en-US" sz="2800" dirty="0"/>
              <a:t> contains name of user and user’s public key (and possibly other info)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It is </a:t>
            </a:r>
            <a:r>
              <a:rPr lang="en-US" sz="2800" b="1" i="1" dirty="0"/>
              <a:t>signed</a:t>
            </a:r>
            <a:r>
              <a:rPr lang="en-US" sz="2800" dirty="0" smtClean="0"/>
              <a:t>  by </a:t>
            </a:r>
            <a:r>
              <a:rPr lang="en-US" sz="2800" dirty="0"/>
              <a:t>the issuer, a</a:t>
            </a:r>
            <a:r>
              <a:rPr lang="en-US" sz="2800" dirty="0" smtClean="0"/>
              <a:t> </a:t>
            </a:r>
            <a:r>
              <a:rPr lang="en-US" sz="2800" b="1" i="1" dirty="0" smtClean="0"/>
              <a:t>Certificate Authority</a:t>
            </a:r>
            <a:r>
              <a:rPr lang="en-US" sz="2800" dirty="0" smtClean="0"/>
              <a:t> </a:t>
            </a:r>
            <a:r>
              <a:rPr lang="en-US" sz="2800" dirty="0"/>
              <a:t>(CA), such as VeriSign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US" dirty="0">
                <a:latin typeface="Times-Roman" charset="0"/>
              </a:rPr>
              <a:t>	M = (</a:t>
            </a:r>
            <a:r>
              <a:rPr lang="en-US" dirty="0"/>
              <a:t>Alice, Alice’s public key</a:t>
            </a:r>
            <a:r>
              <a:rPr lang="en-US" dirty="0" smtClean="0">
                <a:latin typeface="Times-Roman" charset="0"/>
              </a:rPr>
              <a:t>)</a:t>
            </a:r>
            <a:r>
              <a:rPr lang="en-US" dirty="0" smtClean="0"/>
              <a:t>, </a:t>
            </a:r>
            <a:r>
              <a:rPr lang="en-US" dirty="0">
                <a:latin typeface="Times-Roman" charset="0"/>
              </a:rPr>
              <a:t>S = [M]</a:t>
            </a:r>
            <a:r>
              <a:rPr lang="en-US" baseline="-25000" dirty="0">
                <a:latin typeface="Times-Roman" charset="0"/>
              </a:rPr>
              <a:t>CA</a:t>
            </a:r>
            <a:endParaRPr lang="en-US" dirty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US" b="1" dirty="0">
                <a:solidFill>
                  <a:schemeClr val="hlink"/>
                </a:solidFill>
              </a:rPr>
              <a:t>	Alice’s Certificate</a:t>
            </a:r>
            <a:r>
              <a:rPr lang="en-US" dirty="0"/>
              <a:t> </a:t>
            </a:r>
            <a:r>
              <a:rPr lang="en-US" dirty="0">
                <a:latin typeface="Times-Roman" charset="0"/>
              </a:rPr>
              <a:t>= (M, S)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Signature on certificate is verified using </a:t>
            </a:r>
            <a:r>
              <a:rPr lang="en-US" sz="2800" dirty="0" err="1"/>
              <a:t>CA’s</a:t>
            </a:r>
            <a:r>
              <a:rPr lang="en-US" sz="2800" dirty="0"/>
              <a:t> public </a:t>
            </a:r>
            <a:r>
              <a:rPr lang="en-US" sz="2800" dirty="0" smtClean="0"/>
              <a:t>key: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sz="2400" dirty="0" smtClean="0"/>
              <a:t>	</a:t>
            </a:r>
            <a:r>
              <a:rPr lang="en-US" dirty="0" smtClean="0"/>
              <a:t>Verify </a:t>
            </a:r>
            <a:r>
              <a:rPr lang="en-US" dirty="0"/>
              <a:t>that </a:t>
            </a:r>
            <a:r>
              <a:rPr lang="en-US" dirty="0">
                <a:latin typeface="Times-Roman" charset="0"/>
              </a:rPr>
              <a:t>M = {S}</a:t>
            </a:r>
            <a:r>
              <a:rPr lang="en-US" baseline="-25000" dirty="0">
                <a:latin typeface="Times-Roman" charset="0"/>
              </a:rPr>
              <a:t>CA</a:t>
            </a:r>
            <a:r>
              <a:rPr lang="en-US" baseline="-25000" dirty="0"/>
              <a:t> </a:t>
            </a:r>
            <a:r>
              <a:rPr lang="en-US" dirty="0"/>
              <a:t> 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9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90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190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7" grpId="0" build="p" autoUpdateAnimBg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7A3C8284-8F75-454B-B4A8-9054D8E6A33A}" type="slidenum">
              <a:rPr lang="en-US" smtClean="0">
                <a:latin typeface="Times New Roman" charset="0"/>
              </a:rPr>
              <a:pPr/>
              <a:t>113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648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Certificate Authority</a:t>
            </a:r>
          </a:p>
        </p:txBody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229600" cy="44196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Certificate authority (CA) is a trusted 3rd party (TTP) </a:t>
            </a:r>
            <a:r>
              <a:rPr lang="en-US" sz="2800" dirty="0" err="1">
                <a:sym typeface="Symbol" charset="2"/>
              </a:rPr>
              <a:t></a:t>
            </a:r>
            <a:r>
              <a:rPr lang="en-US" sz="2800" dirty="0"/>
              <a:t> creates and signs certificates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 smtClean="0"/>
              <a:t>Verify </a:t>
            </a:r>
            <a:r>
              <a:rPr lang="en-US" sz="2800" dirty="0"/>
              <a:t>signature</a:t>
            </a:r>
            <a:r>
              <a:rPr lang="en-US" sz="2800" dirty="0" smtClean="0"/>
              <a:t> to verify integrity &amp; identity </a:t>
            </a:r>
            <a:r>
              <a:rPr lang="en-US" sz="2800" dirty="0"/>
              <a:t>of</a:t>
            </a: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chemeClr val="hlink"/>
                </a:solidFill>
              </a:rPr>
              <a:t>owner </a:t>
            </a:r>
            <a:r>
              <a:rPr lang="en-US" sz="2800" b="1" dirty="0">
                <a:solidFill>
                  <a:schemeClr val="hlink"/>
                </a:solidFill>
              </a:rPr>
              <a:t>of corresponding private key</a:t>
            </a:r>
            <a:endParaRPr lang="en-US" sz="2800" dirty="0"/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Does </a:t>
            </a:r>
            <a:r>
              <a:rPr lang="en-US" sz="2400" b="1" dirty="0">
                <a:solidFill>
                  <a:srgbClr val="FF0000"/>
                </a:solidFill>
              </a:rPr>
              <a:t>not</a:t>
            </a:r>
            <a:r>
              <a:rPr lang="en-US" sz="2400" dirty="0"/>
              <a:t> verify the identity of the </a:t>
            </a:r>
            <a:r>
              <a:rPr lang="en-US" sz="2400" b="1" dirty="0"/>
              <a:t>sender</a:t>
            </a:r>
            <a:r>
              <a:rPr lang="en-US" sz="2400" dirty="0"/>
              <a:t> of certificate </a:t>
            </a:r>
            <a:r>
              <a:rPr lang="en-US" sz="2400" dirty="0" err="1">
                <a:sym typeface="Symbol" charset="2"/>
              </a:rPr>
              <a:t></a:t>
            </a:r>
            <a:r>
              <a:rPr lang="en-US" sz="2400" dirty="0"/>
              <a:t> certificates are </a:t>
            </a:r>
            <a:r>
              <a:rPr lang="en-US" sz="2400" dirty="0" smtClean="0"/>
              <a:t>public keys!</a:t>
            </a:r>
            <a:endParaRPr lang="en-US" sz="2400" dirty="0"/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Big problem if CA makes a mistake (a CA once issued Microsoft certificate to someone else)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A common format for certificates is X.509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3F0998F3-71BC-5849-8C59-67C3242755B1}" type="slidenum">
              <a:rPr lang="en-US" smtClean="0">
                <a:latin typeface="Times New Roman" charset="0"/>
              </a:rPr>
              <a:pPr/>
              <a:t>114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65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PKI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Public Key Infrastructure (PKI): the</a:t>
            </a:r>
            <a:r>
              <a:rPr lang="en-US" sz="2800" dirty="0" smtClean="0"/>
              <a:t> stuff </a:t>
            </a:r>
            <a:r>
              <a:rPr lang="en-US" sz="2800" dirty="0"/>
              <a:t>needed to securely use public key crypto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Key generation and management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Certificate </a:t>
            </a:r>
            <a:r>
              <a:rPr lang="en-US" sz="2400" dirty="0" smtClean="0"/>
              <a:t>authority (CA) or authorities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Certificate revocation</a:t>
            </a:r>
            <a:r>
              <a:rPr lang="en-US" sz="2400" dirty="0" smtClean="0"/>
              <a:t> lists (</a:t>
            </a:r>
            <a:r>
              <a:rPr lang="en-US" sz="2400" dirty="0" err="1"/>
              <a:t>CRLs</a:t>
            </a:r>
            <a:r>
              <a:rPr lang="en-US" sz="2400" dirty="0"/>
              <a:t>), etc.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No general standard for PKI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 smtClean="0"/>
              <a:t>We </a:t>
            </a:r>
            <a:r>
              <a:rPr lang="en-US" sz="2800" dirty="0"/>
              <a:t>mention</a:t>
            </a:r>
            <a:r>
              <a:rPr lang="en-US" sz="2800" dirty="0" smtClean="0"/>
              <a:t> 3 generic </a:t>
            </a:r>
            <a:r>
              <a:rPr lang="en-US" sz="2800" dirty="0"/>
              <a:t>“trust models”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19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192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5" grpId="0" build="p" autoUpdateAnimBg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BD2FA39F-BF1C-AB48-903F-69C06A0BEB69}" type="slidenum">
              <a:rPr lang="en-US" smtClean="0">
                <a:latin typeface="Times New Roman" charset="0"/>
              </a:rPr>
              <a:pPr/>
              <a:t>115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66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PKI Trust Models</a:t>
            </a:r>
          </a:p>
        </p:txBody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924800" cy="41148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dirty="0"/>
              <a:t>Monopoly model</a:t>
            </a:r>
          </a:p>
          <a:p>
            <a:pPr lvl="1" eaLnBrk="1" hangingPunct="1">
              <a:spcAft>
                <a:spcPts val="600"/>
              </a:spcAft>
            </a:pPr>
            <a:r>
              <a:rPr lang="en-US" dirty="0"/>
              <a:t>One universally trusted organization is the CA for the known universe</a:t>
            </a:r>
            <a:endParaRPr lang="en-US" dirty="0" smtClean="0"/>
          </a:p>
          <a:p>
            <a:pPr lvl="1" eaLnBrk="1" hangingPunct="1">
              <a:spcAft>
                <a:spcPts val="600"/>
              </a:spcAft>
            </a:pPr>
            <a:r>
              <a:rPr lang="en-US" dirty="0" smtClean="0"/>
              <a:t>Big </a:t>
            </a:r>
            <a:r>
              <a:rPr lang="en-US" dirty="0"/>
              <a:t>problems if CA is ever compromised</a:t>
            </a:r>
            <a:endParaRPr lang="en-US" dirty="0" smtClean="0"/>
          </a:p>
          <a:p>
            <a:pPr lvl="1" eaLnBrk="1" hangingPunct="1">
              <a:spcAft>
                <a:spcPts val="600"/>
              </a:spcAft>
            </a:pPr>
            <a:r>
              <a:rPr lang="en-US" dirty="0" smtClean="0"/>
              <a:t>Who will act as CA???</a:t>
            </a:r>
          </a:p>
          <a:p>
            <a:pPr lvl="2" eaLnBrk="1" hangingPunct="1">
              <a:spcAft>
                <a:spcPts val="600"/>
              </a:spcAft>
            </a:pPr>
            <a:r>
              <a:rPr lang="en-US" dirty="0" smtClean="0"/>
              <a:t>System is useless </a:t>
            </a:r>
            <a:r>
              <a:rPr lang="en-US" dirty="0"/>
              <a:t>if you don’t trust the CA!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7EA6C4B2-E87E-A147-857B-21F7D103B6A1}" type="slidenum">
              <a:rPr lang="en-US" smtClean="0">
                <a:latin typeface="Times New Roman" charset="0"/>
              </a:rPr>
              <a:pPr/>
              <a:t>116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679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pPr eaLnBrk="1" hangingPunct="1"/>
            <a:r>
              <a:rPr lang="en-US"/>
              <a:t>PKI Trust Models</a:t>
            </a:r>
          </a:p>
        </p:txBody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924800" cy="42672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dirty="0"/>
              <a:t>Oligarchy</a:t>
            </a:r>
          </a:p>
          <a:p>
            <a:pPr lvl="1" eaLnBrk="1" hangingPunct="1">
              <a:spcAft>
                <a:spcPts val="600"/>
              </a:spcAft>
            </a:pPr>
            <a:r>
              <a:rPr lang="en-US" dirty="0"/>
              <a:t>Multiple trusted </a:t>
            </a:r>
            <a:r>
              <a:rPr lang="en-US" dirty="0" err="1"/>
              <a:t>CAs</a:t>
            </a:r>
            <a:endParaRPr lang="en-US" dirty="0"/>
          </a:p>
          <a:p>
            <a:pPr lvl="1" eaLnBrk="1" hangingPunct="1">
              <a:spcAft>
                <a:spcPts val="600"/>
              </a:spcAft>
            </a:pPr>
            <a:r>
              <a:rPr lang="en-US" dirty="0"/>
              <a:t>This is approach used in browsers today</a:t>
            </a:r>
          </a:p>
          <a:p>
            <a:pPr lvl="1" eaLnBrk="1" hangingPunct="1">
              <a:spcAft>
                <a:spcPts val="600"/>
              </a:spcAft>
            </a:pPr>
            <a:r>
              <a:rPr lang="en-US" dirty="0"/>
              <a:t>Browser may have 80 or more certificates, just to verify</a:t>
            </a:r>
            <a:r>
              <a:rPr lang="en-US" dirty="0" smtClean="0"/>
              <a:t> certificates!</a:t>
            </a:r>
            <a:endParaRPr lang="en-US" dirty="0"/>
          </a:p>
          <a:p>
            <a:pPr lvl="1" eaLnBrk="1" hangingPunct="1">
              <a:spcAft>
                <a:spcPts val="600"/>
              </a:spcAft>
            </a:pPr>
            <a:r>
              <a:rPr lang="en-US" dirty="0"/>
              <a:t>User can decide which </a:t>
            </a:r>
            <a:r>
              <a:rPr lang="en-US" dirty="0" err="1"/>
              <a:t>CAs</a:t>
            </a:r>
            <a:r>
              <a:rPr lang="en-US" dirty="0"/>
              <a:t> to trust 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C70EC1E1-41A8-B742-B370-CC5B2FA01014}" type="slidenum">
              <a:rPr lang="en-US" smtClean="0">
                <a:latin typeface="Times New Roman" charset="0"/>
              </a:rPr>
              <a:pPr/>
              <a:t>117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689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990600"/>
          </a:xfrm>
        </p:spPr>
        <p:txBody>
          <a:bodyPr/>
          <a:lstStyle/>
          <a:p>
            <a:pPr eaLnBrk="1" hangingPunct="1"/>
            <a:r>
              <a:rPr lang="en-US" dirty="0"/>
              <a:t>PKI Trust Models</a:t>
            </a:r>
          </a:p>
        </p:txBody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8486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Anarchy model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Everyone is a CA…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Users must decide </a:t>
            </a:r>
            <a:r>
              <a:rPr lang="en-US" sz="2400" dirty="0" smtClean="0"/>
              <a:t>who </a:t>
            </a:r>
            <a:r>
              <a:rPr lang="en-US" sz="2400" dirty="0"/>
              <a:t>to trust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This approach used in PGP: “Web of trust”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Why is it anarchy? 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Suppose</a:t>
            </a:r>
            <a:r>
              <a:rPr lang="en-US" sz="2400" dirty="0" smtClean="0"/>
              <a:t> a certificate </a:t>
            </a:r>
            <a:r>
              <a:rPr lang="en-US" sz="2400" dirty="0"/>
              <a:t>is signed by Frank and</a:t>
            </a:r>
            <a:r>
              <a:rPr lang="en-US" sz="2400" dirty="0" smtClean="0"/>
              <a:t> you </a:t>
            </a:r>
            <a:r>
              <a:rPr lang="en-US" sz="2400" dirty="0"/>
              <a:t>don’t know Frank, but</a:t>
            </a:r>
            <a:r>
              <a:rPr lang="en-US" sz="2400" dirty="0" smtClean="0"/>
              <a:t> you </a:t>
            </a:r>
            <a:r>
              <a:rPr lang="en-US" sz="2400" dirty="0"/>
              <a:t>do trust Bob and Bob says Alice is trustworthy and Alice vouches for Frank. Should</a:t>
            </a:r>
            <a:r>
              <a:rPr lang="en-US" sz="2400" dirty="0" smtClean="0"/>
              <a:t> you </a:t>
            </a:r>
            <a:r>
              <a:rPr lang="en-US" sz="2400" dirty="0"/>
              <a:t>accept the certificate?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hlink"/>
                </a:solidFill>
              </a:rPr>
              <a:t>Many</a:t>
            </a:r>
            <a:r>
              <a:rPr lang="en-US" sz="2800" dirty="0"/>
              <a:t> other</a:t>
            </a:r>
            <a:r>
              <a:rPr lang="en-US" sz="2800" dirty="0" smtClean="0"/>
              <a:t> trust models and PKI issues</a:t>
            </a:r>
            <a:endParaRPr lang="en-US" sz="2800" dirty="0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A173CC2C-ECF8-EE42-A5EA-B9436A56C0F1}" type="slidenum">
              <a:rPr lang="en-US" smtClean="0">
                <a:latin typeface="Times New Roman" charset="0"/>
              </a:rPr>
              <a:pPr/>
              <a:t>118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699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28800"/>
            <a:ext cx="7848600" cy="1676400"/>
          </a:xfrm>
        </p:spPr>
        <p:txBody>
          <a:bodyPr/>
          <a:lstStyle/>
          <a:p>
            <a:pPr eaLnBrk="1" hangingPunct="1"/>
            <a:r>
              <a:rPr lang="en-US"/>
              <a:t>Confidentiality </a:t>
            </a:r>
            <a:br>
              <a:rPr lang="en-US"/>
            </a:br>
            <a:r>
              <a:rPr lang="en-US"/>
              <a:t>in the Real World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4B83AF63-410A-AD4B-B32D-E0BBEC240DB1}" type="slidenum">
              <a:rPr lang="en-US" smtClean="0">
                <a:latin typeface="Times New Roman" charset="0"/>
              </a:rPr>
              <a:pPr/>
              <a:t>119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71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Symmetric Key vs Public Key</a:t>
            </a:r>
          </a:p>
        </p:txBody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077200" cy="42672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dirty="0"/>
              <a:t>Symmetric </a:t>
            </a:r>
            <a:r>
              <a:rPr lang="en-US" dirty="0" smtClean="0"/>
              <a:t>key</a:t>
            </a:r>
            <a:endParaRPr lang="en-US" dirty="0"/>
          </a:p>
          <a:p>
            <a:pPr lvl="1" eaLnBrk="1" hangingPunct="1">
              <a:spcAft>
                <a:spcPts val="600"/>
              </a:spcAft>
            </a:pPr>
            <a:r>
              <a:rPr lang="en-US" b="1" dirty="0">
                <a:solidFill>
                  <a:schemeClr val="hlink"/>
                </a:solidFill>
              </a:rPr>
              <a:t>Speed</a:t>
            </a:r>
            <a:endParaRPr lang="en-US" dirty="0"/>
          </a:p>
          <a:p>
            <a:pPr lvl="1" eaLnBrk="1" hangingPunct="1">
              <a:spcAft>
                <a:spcPts val="600"/>
              </a:spcAft>
            </a:pPr>
            <a:r>
              <a:rPr lang="en-US" dirty="0"/>
              <a:t>No public key infrastructure (PKI) needed</a:t>
            </a:r>
          </a:p>
          <a:p>
            <a:pPr eaLnBrk="1" hangingPunct="1">
              <a:spcAft>
                <a:spcPts val="600"/>
              </a:spcAft>
            </a:pPr>
            <a:r>
              <a:rPr lang="en-US" dirty="0"/>
              <a:t>Public Key </a:t>
            </a:r>
            <a:endParaRPr lang="en-US" dirty="0" smtClean="0"/>
          </a:p>
          <a:p>
            <a:pPr lvl="1" eaLnBrk="1" hangingPunct="1">
              <a:spcAft>
                <a:spcPts val="600"/>
              </a:spcAft>
            </a:pPr>
            <a:r>
              <a:rPr lang="en-US" b="1" dirty="0" smtClean="0">
                <a:solidFill>
                  <a:schemeClr val="hlink"/>
                </a:solidFill>
              </a:rPr>
              <a:t>Signatures</a:t>
            </a:r>
            <a:r>
              <a:rPr lang="en-US" dirty="0" smtClean="0"/>
              <a:t> </a:t>
            </a:r>
            <a:r>
              <a:rPr lang="en-US" dirty="0"/>
              <a:t>(non-repudiation)</a:t>
            </a:r>
          </a:p>
          <a:p>
            <a:pPr lvl="1" eaLnBrk="1" hangingPunct="1">
              <a:spcAft>
                <a:spcPts val="600"/>
              </a:spcAft>
            </a:pPr>
            <a:r>
              <a:rPr lang="en-US" dirty="0"/>
              <a:t>No </a:t>
            </a:r>
            <a:r>
              <a:rPr lang="en-US" b="1" i="1" dirty="0"/>
              <a:t>shared</a:t>
            </a:r>
            <a:r>
              <a:rPr lang="en-US" dirty="0"/>
              <a:t> secret (but, private keys…)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DC2394F1-28B2-6C46-932B-5C9B3AD05F75}" type="slidenum">
              <a:rPr lang="en-US" smtClean="0">
                <a:latin typeface="Times New Roman" charset="0"/>
              </a:rPr>
              <a:pPr/>
              <a:t>12</a:t>
            </a:fld>
            <a:endParaRPr lang="en-US" smtClean="0">
              <a:latin typeface="Times New Roman" charset="0"/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153400" cy="1143000"/>
          </a:xfrm>
        </p:spPr>
        <p:txBody>
          <a:bodyPr/>
          <a:lstStyle/>
          <a:p>
            <a:pPr eaLnBrk="1" hangingPunct="1"/>
            <a:r>
              <a:rPr lang="en-US"/>
              <a:t>Cryptanalysis II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001000" cy="1905000"/>
          </a:xfrm>
        </p:spPr>
        <p:txBody>
          <a:bodyPr/>
          <a:lstStyle/>
          <a:p>
            <a:pPr eaLnBrk="1" hangingPunct="1"/>
            <a:r>
              <a:rPr lang="en-US" sz="2800" smtClean="0"/>
              <a:t>Cannot try all 2</a:t>
            </a:r>
            <a:r>
              <a:rPr lang="en-US" sz="2800" baseline="30000" smtClean="0"/>
              <a:t>88</a:t>
            </a:r>
            <a:r>
              <a:rPr lang="en-US" sz="2800" smtClean="0"/>
              <a:t> simple substitution keys</a:t>
            </a:r>
          </a:p>
          <a:p>
            <a:pPr eaLnBrk="1" hangingPunct="1"/>
            <a:r>
              <a:rPr lang="en-US" sz="2800" smtClean="0"/>
              <a:t>Can we be more clever?</a:t>
            </a:r>
          </a:p>
          <a:p>
            <a:pPr eaLnBrk="1" hangingPunct="1"/>
            <a:r>
              <a:rPr lang="en-US" sz="2800" smtClean="0"/>
              <a:t>English letter frequency counts…</a:t>
            </a:r>
            <a:endParaRPr lang="en-US" sz="2800" baseline="30000" smtClean="0"/>
          </a:p>
        </p:txBody>
      </p:sp>
      <p:graphicFrame>
        <p:nvGraphicFramePr>
          <p:cNvPr id="17613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376791"/>
              </p:ext>
            </p:extLst>
          </p:nvPr>
        </p:nvGraphicFramePr>
        <p:xfrm>
          <a:off x="368300" y="2967038"/>
          <a:ext cx="8253413" cy="369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7" name="Chart" r:id="rId4" imgW="11791827" imgH="5286379" progId="MSGraph.Chart.8">
                  <p:embed followColorScheme="full"/>
                </p:oleObj>
              </mc:Choice>
              <mc:Fallback>
                <p:oleObj name="Chart" r:id="rId4" imgW="11791827" imgH="5286379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" y="2967038"/>
                        <a:ext cx="8253413" cy="3697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1" grpId="0" build="p" autoUpdateAnimBg="0"/>
      <p:bldOleChart spid="176133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E2ED8CA0-41FB-8D47-BE20-6E21ED916FA8}" type="slidenum">
              <a:rPr lang="en-US" smtClean="0">
                <a:latin typeface="Times New Roman" charset="0"/>
              </a:rPr>
              <a:pPr/>
              <a:t>120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7203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/>
              <a:t>Notation Reminder</a:t>
            </a:r>
          </a:p>
        </p:txBody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848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dirty="0"/>
              <a:t>Public key notation</a:t>
            </a:r>
          </a:p>
          <a:p>
            <a:pPr lvl="1"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dirty="0" smtClean="0"/>
              <a:t>Sign </a:t>
            </a:r>
            <a:r>
              <a:rPr lang="en-US" dirty="0">
                <a:latin typeface="Times-Roman" charset="0"/>
              </a:rPr>
              <a:t>M</a:t>
            </a:r>
            <a:r>
              <a:rPr lang="en-US" dirty="0"/>
              <a:t> with Alice’s </a:t>
            </a:r>
            <a:r>
              <a:rPr lang="en-US" b="1" dirty="0">
                <a:solidFill>
                  <a:schemeClr val="hlink"/>
                </a:solidFill>
              </a:rPr>
              <a:t>private key</a:t>
            </a:r>
          </a:p>
          <a:p>
            <a:pPr lvl="1" eaLnBrk="1" hangingPunct="1">
              <a:lnSpc>
                <a:spcPct val="90000"/>
              </a:lnSpc>
              <a:spcAft>
                <a:spcPts val="0"/>
              </a:spcAft>
              <a:buFontTx/>
              <a:buNone/>
            </a:pPr>
            <a:r>
              <a:rPr lang="en-US" dirty="0">
                <a:latin typeface="Times-Roman" charset="0"/>
              </a:rPr>
              <a:t>		[</a:t>
            </a:r>
            <a:r>
              <a:rPr lang="en-US" dirty="0" err="1">
                <a:latin typeface="Times-Roman" charset="0"/>
              </a:rPr>
              <a:t>M]</a:t>
            </a:r>
            <a:r>
              <a:rPr lang="en-US" baseline="-25000" dirty="0" err="1">
                <a:latin typeface="Times-Roman" charset="0"/>
              </a:rPr>
              <a:t>Alice</a:t>
            </a:r>
            <a:r>
              <a:rPr lang="en-US" dirty="0"/>
              <a:t> </a:t>
            </a:r>
          </a:p>
          <a:p>
            <a:pPr lvl="1"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dirty="0" smtClean="0"/>
              <a:t>Encrypt </a:t>
            </a:r>
            <a:r>
              <a:rPr lang="en-US" dirty="0" smtClean="0">
                <a:latin typeface="Times-Roman" charset="0"/>
              </a:rPr>
              <a:t>M</a:t>
            </a:r>
            <a:r>
              <a:rPr lang="en-US" dirty="0" smtClean="0"/>
              <a:t> </a:t>
            </a:r>
            <a:r>
              <a:rPr lang="en-US" dirty="0"/>
              <a:t>with Alice’s </a:t>
            </a:r>
            <a:r>
              <a:rPr lang="en-US" b="1" dirty="0">
                <a:solidFill>
                  <a:schemeClr val="hlink"/>
                </a:solidFill>
              </a:rPr>
              <a:t>public key</a:t>
            </a:r>
          </a:p>
          <a:p>
            <a:pPr lvl="1" eaLnBrk="1" hangingPunct="1">
              <a:lnSpc>
                <a:spcPct val="90000"/>
              </a:lnSpc>
              <a:spcAft>
                <a:spcPts val="0"/>
              </a:spcAft>
              <a:buFontTx/>
              <a:buNone/>
            </a:pPr>
            <a:r>
              <a:rPr lang="en-US" dirty="0">
                <a:latin typeface="Times-Roman" charset="0"/>
              </a:rPr>
              <a:t>		{</a:t>
            </a:r>
            <a:r>
              <a:rPr lang="en-US" dirty="0" err="1">
                <a:latin typeface="Times-Roman" charset="0"/>
              </a:rPr>
              <a:t>M}</a:t>
            </a:r>
            <a:r>
              <a:rPr lang="en-US" baseline="-25000" dirty="0" err="1">
                <a:latin typeface="Times-Roman" charset="0"/>
              </a:rPr>
              <a:t>Alice</a:t>
            </a:r>
            <a:r>
              <a:rPr lang="en-US" dirty="0"/>
              <a:t> </a:t>
            </a:r>
          </a:p>
          <a:p>
            <a:pPr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dirty="0"/>
              <a:t>Symmetric key notation</a:t>
            </a:r>
          </a:p>
          <a:p>
            <a:pPr lvl="1"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dirty="0"/>
              <a:t>Encrypt</a:t>
            </a:r>
            <a:r>
              <a:rPr lang="en-US" dirty="0" smtClean="0"/>
              <a:t> </a:t>
            </a:r>
            <a:r>
              <a:rPr lang="en-US" dirty="0" smtClean="0">
                <a:latin typeface="Times-Roman" charset="0"/>
              </a:rPr>
              <a:t>P</a:t>
            </a:r>
            <a:r>
              <a:rPr lang="en-US" dirty="0" smtClean="0"/>
              <a:t> </a:t>
            </a:r>
            <a:r>
              <a:rPr lang="en-US" dirty="0"/>
              <a:t>with symmetric key </a:t>
            </a:r>
            <a:r>
              <a:rPr lang="en-US" dirty="0">
                <a:latin typeface="Times-Roman" charset="0"/>
              </a:rPr>
              <a:t>K</a:t>
            </a:r>
          </a:p>
          <a:p>
            <a:pPr lvl="1" eaLnBrk="1" hangingPunct="1">
              <a:lnSpc>
                <a:spcPct val="90000"/>
              </a:lnSpc>
              <a:spcAft>
                <a:spcPts val="0"/>
              </a:spcAft>
              <a:buFontTx/>
              <a:buNone/>
            </a:pPr>
            <a:r>
              <a:rPr lang="en-US" dirty="0">
                <a:latin typeface="Times-Roman" charset="0"/>
              </a:rPr>
              <a:t>		C = E(P,K)</a:t>
            </a:r>
            <a:r>
              <a:rPr lang="en-US" dirty="0"/>
              <a:t> </a:t>
            </a:r>
          </a:p>
          <a:p>
            <a:pPr lvl="1"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dirty="0" smtClean="0"/>
              <a:t>Decrypt </a:t>
            </a:r>
            <a:r>
              <a:rPr lang="en-US" dirty="0">
                <a:latin typeface="Times-Roman" charset="0"/>
              </a:rPr>
              <a:t>C</a:t>
            </a:r>
            <a:r>
              <a:rPr lang="en-US" dirty="0"/>
              <a:t> with symmetric key </a:t>
            </a:r>
            <a:r>
              <a:rPr lang="en-US" dirty="0">
                <a:latin typeface="Times-Roman" charset="0"/>
              </a:rPr>
              <a:t>K</a:t>
            </a:r>
          </a:p>
          <a:p>
            <a:pPr lvl="1" eaLnBrk="1" hangingPunct="1">
              <a:lnSpc>
                <a:spcPct val="90000"/>
              </a:lnSpc>
              <a:spcAft>
                <a:spcPts val="0"/>
              </a:spcAft>
              <a:buFontTx/>
              <a:buNone/>
            </a:pPr>
            <a:r>
              <a:rPr lang="en-US" dirty="0">
                <a:latin typeface="Times-Roman" charset="0"/>
              </a:rPr>
              <a:t>		P = D(C,K)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B0A0123D-BE03-0C4F-8D69-2541DAE3FAB8}" type="slidenum">
              <a:rPr lang="en-US" smtClean="0">
                <a:latin typeface="Times New Roman" charset="0"/>
              </a:rPr>
              <a:pPr/>
              <a:t>121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730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/>
              <a:t>Real World Confidentiality</a:t>
            </a:r>
          </a:p>
        </p:txBody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848600" cy="152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dirty="0"/>
              <a:t>Hybrid cryptosystem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Public key crypto to establish a key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Symmetric key crypto to encrypt </a:t>
            </a:r>
            <a:r>
              <a:rPr lang="en-US" sz="2400" dirty="0" smtClean="0"/>
              <a:t>data…</a:t>
            </a:r>
          </a:p>
        </p:txBody>
      </p:sp>
      <p:sp>
        <p:nvSpPr>
          <p:cNvPr id="437254" name="Line 6"/>
          <p:cNvSpPr>
            <a:spLocks noChangeShapeType="1"/>
          </p:cNvSpPr>
          <p:nvPr/>
        </p:nvSpPr>
        <p:spPr bwMode="auto">
          <a:xfrm flipV="1">
            <a:off x="2133600" y="36972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7255" name="Line 7"/>
          <p:cNvSpPr>
            <a:spLocks noChangeShapeType="1"/>
          </p:cNvSpPr>
          <p:nvPr/>
        </p:nvSpPr>
        <p:spPr bwMode="auto">
          <a:xfrm flipH="1" flipV="1">
            <a:off x="2057400" y="4205288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063" name="Rectangle 8"/>
          <p:cNvSpPr>
            <a:spLocks noChangeArrowheads="1"/>
          </p:cNvSpPr>
          <p:nvPr/>
        </p:nvSpPr>
        <p:spPr bwMode="auto">
          <a:xfrm>
            <a:off x="990600" y="4740275"/>
            <a:ext cx="9001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Alice</a:t>
            </a:r>
          </a:p>
        </p:txBody>
      </p:sp>
      <p:sp>
        <p:nvSpPr>
          <p:cNvPr id="173064" name="Rectangle 9"/>
          <p:cNvSpPr>
            <a:spLocks noChangeArrowheads="1"/>
          </p:cNvSpPr>
          <p:nvPr/>
        </p:nvSpPr>
        <p:spPr bwMode="auto">
          <a:xfrm>
            <a:off x="7162800" y="4740275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Bob</a:t>
            </a:r>
          </a:p>
        </p:txBody>
      </p:sp>
      <p:sp>
        <p:nvSpPr>
          <p:cNvPr id="437258" name="Rectangle 10"/>
          <p:cNvSpPr>
            <a:spLocks noChangeArrowheads="1"/>
          </p:cNvSpPr>
          <p:nvPr/>
        </p:nvSpPr>
        <p:spPr bwMode="auto">
          <a:xfrm>
            <a:off x="3805238" y="3124200"/>
            <a:ext cx="952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-Roman" charset="0"/>
              </a:rPr>
              <a:t>{K}</a:t>
            </a:r>
            <a:r>
              <a:rPr lang="en-US" baseline="-25000">
                <a:latin typeface="Times-Roman" charset="0"/>
              </a:rPr>
              <a:t>Bob</a:t>
            </a:r>
            <a:endParaRPr lang="en-US"/>
          </a:p>
        </p:txBody>
      </p:sp>
      <p:sp>
        <p:nvSpPr>
          <p:cNvPr id="437259" name="Rectangle 11"/>
          <p:cNvSpPr>
            <a:spLocks noChangeArrowheads="1"/>
          </p:cNvSpPr>
          <p:nvPr/>
        </p:nvSpPr>
        <p:spPr bwMode="auto">
          <a:xfrm>
            <a:off x="3124200" y="3733800"/>
            <a:ext cx="2405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-Roman" charset="0"/>
              </a:rPr>
              <a:t>E(Bob’s data, K)</a:t>
            </a:r>
            <a:endParaRPr lang="en-US"/>
          </a:p>
        </p:txBody>
      </p:sp>
      <p:sp>
        <p:nvSpPr>
          <p:cNvPr id="437260" name="Line 12"/>
          <p:cNvSpPr>
            <a:spLocks noChangeShapeType="1"/>
          </p:cNvSpPr>
          <p:nvPr/>
        </p:nvSpPr>
        <p:spPr bwMode="auto">
          <a:xfrm flipV="1">
            <a:off x="2133600" y="47640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7261" name="Rectangle 13"/>
          <p:cNvSpPr>
            <a:spLocks noChangeArrowheads="1"/>
          </p:cNvSpPr>
          <p:nvPr/>
        </p:nvSpPr>
        <p:spPr bwMode="auto">
          <a:xfrm>
            <a:off x="3116263" y="4267200"/>
            <a:ext cx="2522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-Roman" charset="0"/>
              </a:rPr>
              <a:t>E(Alice’s data, K)</a:t>
            </a:r>
            <a:endParaRPr lang="en-US"/>
          </a:p>
        </p:txBody>
      </p:sp>
      <p:sp>
        <p:nvSpPr>
          <p:cNvPr id="437262" name="Rectangle 14"/>
          <p:cNvSpPr>
            <a:spLocks noChangeArrowheads="1"/>
          </p:cNvSpPr>
          <p:nvPr/>
        </p:nvSpPr>
        <p:spPr bwMode="auto">
          <a:xfrm>
            <a:off x="685800" y="548640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dirty="0"/>
              <a:t>Can Bob be sure he’s talking to Alice?</a:t>
            </a:r>
          </a:p>
        </p:txBody>
      </p:sp>
      <p:pic>
        <p:nvPicPr>
          <p:cNvPr id="173070" name="Picture 15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3252788"/>
            <a:ext cx="946150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071" name="Picture 16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3124200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7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7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0" dur="500"/>
                                        <p:tgtEl>
                                          <p:spTgt spid="4372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54" grpId="0" animBg="1"/>
      <p:bldP spid="437255" grpId="0" animBg="1"/>
      <p:bldP spid="437258" grpId="0" autoUpdateAnimBg="0"/>
      <p:bldP spid="437259" grpId="0" autoUpdateAnimBg="0"/>
      <p:bldP spid="437260" grpId="0" animBg="1"/>
      <p:bldP spid="437261" grpId="0" autoUpdateAnimBg="0"/>
      <p:bldP spid="437262" grpId="0" autoUpdateAnimBg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73A1BBE4-18A6-E941-BA13-F08A9F4C5A9E}" type="slidenum">
              <a:rPr lang="en-US" smtClean="0">
                <a:latin typeface="Times New Roman" charset="0"/>
              </a:rPr>
              <a:pPr/>
              <a:t>122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7408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Chapter 5: Hash Functions++</a:t>
            </a: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5B8ED059-585D-2744-9EB7-7EEA5C364254}" type="slidenum">
              <a:rPr lang="en-US" smtClean="0">
                <a:latin typeface="Times New Roman" charset="0"/>
              </a:rPr>
              <a:pPr/>
              <a:t>123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761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Hash Function Motivation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0772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Suppose Alice signs </a:t>
            </a:r>
            <a:r>
              <a:rPr lang="en-US" sz="2800" dirty="0">
                <a:latin typeface="Times-Roman" charset="0"/>
              </a:rPr>
              <a:t>M</a:t>
            </a:r>
            <a:endParaRPr lang="en-US" sz="2800" dirty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Alice sends </a:t>
            </a:r>
            <a:r>
              <a:rPr lang="en-US" sz="2400" dirty="0">
                <a:latin typeface="Times-Roman" charset="0"/>
              </a:rPr>
              <a:t>M</a:t>
            </a:r>
            <a:r>
              <a:rPr lang="en-US" sz="2400" dirty="0"/>
              <a:t> and </a:t>
            </a:r>
            <a:r>
              <a:rPr lang="en-US" sz="2400" dirty="0">
                <a:latin typeface="Times-Roman" charset="0"/>
              </a:rPr>
              <a:t>S = [</a:t>
            </a:r>
            <a:r>
              <a:rPr lang="en-US" sz="2400" dirty="0" err="1">
                <a:latin typeface="Times-Roman" charset="0"/>
              </a:rPr>
              <a:t>M]</a:t>
            </a:r>
            <a:r>
              <a:rPr lang="en-US" sz="2400" baseline="-25000" dirty="0" err="1">
                <a:latin typeface="Times-Roman" charset="0"/>
              </a:rPr>
              <a:t>Alice</a:t>
            </a:r>
            <a:r>
              <a:rPr lang="en-US" sz="2400" dirty="0"/>
              <a:t> to Bob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Bob verifies that </a:t>
            </a:r>
            <a:r>
              <a:rPr lang="en-US" sz="2400" dirty="0">
                <a:latin typeface="Times-Roman" charset="0"/>
              </a:rPr>
              <a:t>M = {</a:t>
            </a:r>
            <a:r>
              <a:rPr lang="en-US" sz="2400" dirty="0" err="1">
                <a:latin typeface="Times-Roman" charset="0"/>
              </a:rPr>
              <a:t>S}</a:t>
            </a:r>
            <a:r>
              <a:rPr lang="en-US" sz="2400" baseline="-25000" dirty="0" err="1">
                <a:latin typeface="Times-Roman" charset="0"/>
              </a:rPr>
              <a:t>Alice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/>
              <a:t>Can Alice </a:t>
            </a:r>
            <a:r>
              <a:rPr lang="en-US" sz="2400" dirty="0"/>
              <a:t>just send </a:t>
            </a:r>
            <a:r>
              <a:rPr lang="en-US" sz="2400" dirty="0">
                <a:latin typeface="Times-Roman" charset="0"/>
              </a:rPr>
              <a:t>S</a:t>
            </a:r>
            <a:r>
              <a:rPr lang="en-US" sz="2400" dirty="0"/>
              <a:t>?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If </a:t>
            </a:r>
            <a:r>
              <a:rPr lang="en-US" sz="2800" dirty="0">
                <a:latin typeface="Times-Roman" charset="0"/>
              </a:rPr>
              <a:t>M</a:t>
            </a:r>
            <a:r>
              <a:rPr lang="en-US" sz="2800" dirty="0"/>
              <a:t> is big, </a:t>
            </a:r>
            <a:r>
              <a:rPr lang="en-US" sz="2800" dirty="0">
                <a:latin typeface="Times-Roman" charset="0"/>
              </a:rPr>
              <a:t>[</a:t>
            </a:r>
            <a:r>
              <a:rPr lang="en-US" sz="2800" dirty="0" err="1">
                <a:latin typeface="Times-Roman" charset="0"/>
              </a:rPr>
              <a:t>M]</a:t>
            </a:r>
            <a:r>
              <a:rPr lang="en-US" sz="2800" baseline="-25000" dirty="0" err="1">
                <a:latin typeface="Times-Roman" charset="0"/>
              </a:rPr>
              <a:t>Alice</a:t>
            </a:r>
            <a:r>
              <a:rPr lang="en-US" sz="2800" dirty="0"/>
              <a:t> costly to </a:t>
            </a:r>
            <a:r>
              <a:rPr lang="en-US" sz="2800" b="1" i="1" dirty="0" smtClean="0">
                <a:solidFill>
                  <a:schemeClr val="accent2"/>
                </a:solidFill>
              </a:rPr>
              <a:t>compute</a:t>
            </a:r>
            <a:r>
              <a:rPr lang="en-US" sz="2800" dirty="0" smtClean="0"/>
              <a:t> &amp; </a:t>
            </a:r>
            <a:r>
              <a:rPr lang="en-US" sz="2800" b="1" i="1" dirty="0">
                <a:solidFill>
                  <a:schemeClr val="accent2"/>
                </a:solidFill>
              </a:rPr>
              <a:t>send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Suppose instead, Alice signs </a:t>
            </a:r>
            <a:r>
              <a:rPr lang="en-US" sz="2800" dirty="0" err="1">
                <a:latin typeface="Times-Roman" charset="0"/>
              </a:rPr>
              <a:t>h(M</a:t>
            </a:r>
            <a:r>
              <a:rPr lang="en-US" sz="2800" dirty="0">
                <a:latin typeface="Times-Roman" charset="0"/>
              </a:rPr>
              <a:t>)</a:t>
            </a:r>
            <a:r>
              <a:rPr lang="en-US" sz="2800" dirty="0"/>
              <a:t>, where </a:t>
            </a:r>
            <a:r>
              <a:rPr lang="en-US" sz="2800" dirty="0" err="1">
                <a:latin typeface="Times-Roman" charset="0"/>
              </a:rPr>
              <a:t>h(M</a:t>
            </a:r>
            <a:r>
              <a:rPr lang="en-US" sz="2800" dirty="0">
                <a:latin typeface="Times-Roman" charset="0"/>
              </a:rPr>
              <a:t>)</a:t>
            </a:r>
            <a:r>
              <a:rPr lang="en-US" sz="2800" dirty="0"/>
              <a:t> is much smaller than </a:t>
            </a:r>
            <a:r>
              <a:rPr lang="en-US" sz="2800" dirty="0">
                <a:latin typeface="Times-Roman" charset="0"/>
              </a:rPr>
              <a:t>M</a:t>
            </a:r>
            <a:endParaRPr lang="en-US" sz="2800" dirty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Alice sends </a:t>
            </a:r>
            <a:r>
              <a:rPr lang="en-US" sz="2400" dirty="0">
                <a:latin typeface="Times-Roman" charset="0"/>
              </a:rPr>
              <a:t>M</a:t>
            </a:r>
            <a:r>
              <a:rPr lang="en-US" sz="2400" dirty="0"/>
              <a:t> and </a:t>
            </a:r>
            <a:r>
              <a:rPr lang="en-US" sz="2400" dirty="0">
                <a:latin typeface="Times-Roman" charset="0"/>
              </a:rPr>
              <a:t>S = [</a:t>
            </a:r>
            <a:r>
              <a:rPr lang="en-US" sz="2400" dirty="0" err="1">
                <a:latin typeface="Times-Roman" charset="0"/>
              </a:rPr>
              <a:t>h(M)]</a:t>
            </a:r>
            <a:r>
              <a:rPr lang="en-US" sz="2400" baseline="-25000" dirty="0" err="1">
                <a:latin typeface="Times-Roman" charset="0"/>
              </a:rPr>
              <a:t>Alice</a:t>
            </a:r>
            <a:r>
              <a:rPr lang="en-US" sz="2400" dirty="0"/>
              <a:t> to Bob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Bob verifies that </a:t>
            </a:r>
            <a:r>
              <a:rPr lang="en-US" sz="2400" dirty="0" err="1">
                <a:latin typeface="Times-Roman" charset="0"/>
              </a:rPr>
              <a:t>h(M</a:t>
            </a:r>
            <a:r>
              <a:rPr lang="en-US" sz="2400" dirty="0">
                <a:latin typeface="Times-Roman" charset="0"/>
              </a:rPr>
              <a:t>) = {</a:t>
            </a:r>
            <a:r>
              <a:rPr lang="en-US" sz="2400" dirty="0" err="1">
                <a:latin typeface="Times-Roman" charset="0"/>
              </a:rPr>
              <a:t>S}</a:t>
            </a:r>
            <a:r>
              <a:rPr lang="en-US" sz="2400" baseline="-25000" dirty="0" err="1">
                <a:latin typeface="Times-Roman" charset="0"/>
              </a:rPr>
              <a:t>Alice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4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14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 build="p" bldLvl="2" autoUpdateAnimBg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0BE5D739-E4C0-8B42-9E77-6AC2A893784D}" type="slidenum">
              <a:rPr lang="en-US" smtClean="0">
                <a:latin typeface="Times New Roman" charset="0"/>
              </a:rPr>
              <a:pPr/>
              <a:t>124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771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Hash Function Motivation</a:t>
            </a:r>
          </a:p>
        </p:txBody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0772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So, Alice signs </a:t>
            </a:r>
            <a:r>
              <a:rPr lang="en-US" sz="2800" dirty="0" err="1">
                <a:latin typeface="Times-Roman" charset="0"/>
              </a:rPr>
              <a:t>h(M</a:t>
            </a:r>
            <a:r>
              <a:rPr lang="en-US" sz="2800" dirty="0">
                <a:latin typeface="Times-Roman" charset="0"/>
              </a:rPr>
              <a:t>)</a:t>
            </a:r>
            <a:r>
              <a:rPr lang="en-US" sz="2800" dirty="0" smtClean="0"/>
              <a:t> 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That is, Alice computes </a:t>
            </a:r>
            <a:r>
              <a:rPr lang="en-US" sz="2400" dirty="0">
                <a:latin typeface="Times-Roman" charset="0"/>
              </a:rPr>
              <a:t>S = [</a:t>
            </a:r>
            <a:r>
              <a:rPr lang="en-US" sz="2400" dirty="0" err="1">
                <a:latin typeface="Times-Roman" charset="0"/>
              </a:rPr>
              <a:t>h(M)]</a:t>
            </a:r>
            <a:r>
              <a:rPr lang="en-US" sz="2400" baseline="-25000" dirty="0" err="1">
                <a:latin typeface="Times-Roman" charset="0"/>
              </a:rPr>
              <a:t>Alice</a:t>
            </a:r>
            <a:r>
              <a:rPr lang="en-US" sz="2400" dirty="0"/>
              <a:t> 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Alice then sends </a:t>
            </a:r>
            <a:r>
              <a:rPr lang="en-US" sz="2400" dirty="0">
                <a:latin typeface="Times-Roman" charset="0"/>
              </a:rPr>
              <a:t>(M, S) </a:t>
            </a:r>
            <a:r>
              <a:rPr lang="en-US" sz="2400" dirty="0"/>
              <a:t>to Bob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Bob verifies that </a:t>
            </a:r>
            <a:r>
              <a:rPr lang="en-US" sz="2400" dirty="0" err="1">
                <a:latin typeface="Times-Roman" charset="0"/>
              </a:rPr>
              <a:t>h(M</a:t>
            </a:r>
            <a:r>
              <a:rPr lang="en-US" sz="2400" dirty="0">
                <a:latin typeface="Times-Roman" charset="0"/>
              </a:rPr>
              <a:t>) = {</a:t>
            </a:r>
            <a:r>
              <a:rPr lang="en-US" sz="2400" dirty="0" err="1">
                <a:latin typeface="Times-Roman" charset="0"/>
              </a:rPr>
              <a:t>S}</a:t>
            </a:r>
            <a:r>
              <a:rPr lang="en-US" sz="2400" baseline="-25000" dirty="0" err="1">
                <a:latin typeface="Times-Roman" charset="0"/>
              </a:rPr>
              <a:t>Alice</a:t>
            </a:r>
            <a:endParaRPr lang="en-US" sz="2400" dirty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What properties must </a:t>
            </a:r>
            <a:r>
              <a:rPr lang="en-US" sz="2800" dirty="0" err="1">
                <a:latin typeface="Times-Roman" charset="0"/>
              </a:rPr>
              <a:t>h(M</a:t>
            </a:r>
            <a:r>
              <a:rPr lang="en-US" sz="2800" dirty="0">
                <a:latin typeface="Times-Roman" charset="0"/>
              </a:rPr>
              <a:t>)</a:t>
            </a:r>
            <a:r>
              <a:rPr lang="en-US" sz="2800" dirty="0"/>
              <a:t> satisfy?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Suppose Trudy finds </a:t>
            </a:r>
            <a:r>
              <a:rPr lang="en-US" sz="2400" dirty="0">
                <a:latin typeface="Times-Roman" charset="0"/>
              </a:rPr>
              <a:t>M’</a:t>
            </a:r>
            <a:r>
              <a:rPr lang="en-US" sz="2400" dirty="0"/>
              <a:t> so that </a:t>
            </a:r>
            <a:r>
              <a:rPr lang="en-US" sz="2400" dirty="0" err="1">
                <a:latin typeface="Times-Roman" charset="0"/>
              </a:rPr>
              <a:t>h(M</a:t>
            </a:r>
            <a:r>
              <a:rPr lang="en-US" sz="2400" dirty="0">
                <a:latin typeface="Times-Roman" charset="0"/>
              </a:rPr>
              <a:t>) = </a:t>
            </a:r>
            <a:r>
              <a:rPr lang="en-US" sz="2400" dirty="0" err="1">
                <a:latin typeface="Times-Roman" charset="0"/>
              </a:rPr>
              <a:t>h(M</a:t>
            </a:r>
            <a:r>
              <a:rPr lang="en-US" sz="2400" dirty="0">
                <a:latin typeface="Times-Roman" charset="0"/>
              </a:rPr>
              <a:t>’)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/>
              <a:t>Then </a:t>
            </a:r>
            <a:r>
              <a:rPr lang="en-US" sz="2400" dirty="0"/>
              <a:t>Trudy</a:t>
            </a:r>
            <a:r>
              <a:rPr lang="en-US" sz="2400" dirty="0" smtClean="0"/>
              <a:t> can replace </a:t>
            </a:r>
            <a:r>
              <a:rPr lang="en-US" sz="2400" dirty="0">
                <a:latin typeface="Times-Roman" charset="0"/>
              </a:rPr>
              <a:t>(M, S)</a:t>
            </a:r>
            <a:r>
              <a:rPr lang="en-US" sz="2400" dirty="0"/>
              <a:t> with </a:t>
            </a:r>
            <a:r>
              <a:rPr lang="en-US" sz="2400" dirty="0">
                <a:latin typeface="Times-Roman" charset="0"/>
              </a:rPr>
              <a:t>(M’, S)</a:t>
            </a:r>
            <a:r>
              <a:rPr lang="en-US" sz="2400" dirty="0"/>
              <a:t>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Does Bob detect this tampering?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No, since </a:t>
            </a:r>
            <a:r>
              <a:rPr lang="en-US" sz="2400" dirty="0" err="1">
                <a:latin typeface="Times-Roman" charset="0"/>
              </a:rPr>
              <a:t>h(M</a:t>
            </a:r>
            <a:r>
              <a:rPr lang="en-US" sz="2400" dirty="0">
                <a:latin typeface="Times-Roman" charset="0"/>
              </a:rPr>
              <a:t>’) = </a:t>
            </a:r>
            <a:r>
              <a:rPr lang="en-US" sz="2400" dirty="0" err="1">
                <a:latin typeface="Times-Roman" charset="0"/>
              </a:rPr>
              <a:t>h(M</a:t>
            </a:r>
            <a:r>
              <a:rPr lang="en-US" sz="2400" dirty="0">
                <a:latin typeface="Times-Roman" charset="0"/>
              </a:rPr>
              <a:t>) = {</a:t>
            </a:r>
            <a:r>
              <a:rPr lang="en-US" sz="2400" dirty="0" err="1">
                <a:latin typeface="Times-Roman" charset="0"/>
              </a:rPr>
              <a:t>S}</a:t>
            </a:r>
            <a:r>
              <a:rPr lang="en-US" sz="2400" baseline="-25000" dirty="0" err="1">
                <a:latin typeface="Times-Roman" charset="0"/>
              </a:rPr>
              <a:t>Alice</a:t>
            </a:r>
            <a:r>
              <a:rPr lang="en-US" sz="2400" dirty="0">
                <a:latin typeface="Times-Roman" charset="0"/>
              </a:rPr>
              <a:t>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21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21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21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21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521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521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521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521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521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219" grpId="0" build="p" bldLvl="2" autoUpdateAnimBg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57C94C5F-0AD5-724D-A304-C68B5634528D}" type="slidenum">
              <a:rPr lang="en-US" smtClean="0">
                <a:latin typeface="Times New Roman" charset="0"/>
              </a:rPr>
              <a:pPr/>
              <a:t>125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7817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Crypto Hash Function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8486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Crypto hash function </a:t>
            </a:r>
            <a:r>
              <a:rPr lang="en-US" sz="2800" dirty="0" err="1">
                <a:latin typeface="Times-Roman" charset="0"/>
              </a:rPr>
              <a:t>h(x</a:t>
            </a:r>
            <a:r>
              <a:rPr lang="en-US" sz="2800" dirty="0">
                <a:latin typeface="Times-Roman" charset="0"/>
              </a:rPr>
              <a:t>)</a:t>
            </a:r>
            <a:r>
              <a:rPr lang="en-US" sz="2800" dirty="0"/>
              <a:t> must provide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hlink"/>
                </a:solidFill>
              </a:rPr>
              <a:t>Compression</a:t>
            </a:r>
            <a:r>
              <a:rPr lang="en-US" sz="2400" dirty="0"/>
              <a:t> </a:t>
            </a:r>
            <a:r>
              <a:rPr lang="en-US" sz="2400" dirty="0" err="1">
                <a:sym typeface="Symbol" charset="2"/>
              </a:rPr>
              <a:t></a:t>
            </a:r>
            <a:r>
              <a:rPr lang="en-US" sz="2400" dirty="0"/>
              <a:t> output length is small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hlink"/>
                </a:solidFill>
              </a:rPr>
              <a:t>Efficiency</a:t>
            </a:r>
            <a:r>
              <a:rPr lang="en-US" sz="2400" dirty="0"/>
              <a:t> </a:t>
            </a:r>
            <a:r>
              <a:rPr lang="en-US" sz="2400" dirty="0" err="1">
                <a:sym typeface="Symbol" charset="2"/>
              </a:rPr>
              <a:t></a:t>
            </a:r>
            <a:r>
              <a:rPr lang="en-US" sz="2400" dirty="0"/>
              <a:t> </a:t>
            </a:r>
            <a:r>
              <a:rPr lang="en-US" sz="2400" dirty="0" err="1">
                <a:latin typeface="Times-Roman" charset="0"/>
              </a:rPr>
              <a:t>h(x</a:t>
            </a:r>
            <a:r>
              <a:rPr lang="en-US" sz="2400" dirty="0">
                <a:latin typeface="Times-Roman" charset="0"/>
              </a:rPr>
              <a:t>)</a:t>
            </a:r>
            <a:r>
              <a:rPr lang="en-US" sz="2400" dirty="0"/>
              <a:t> easy to </a:t>
            </a:r>
            <a:r>
              <a:rPr lang="en-US" sz="2400" dirty="0" smtClean="0"/>
              <a:t>compute </a:t>
            </a:r>
            <a:r>
              <a:rPr lang="en-US" sz="2400" dirty="0"/>
              <a:t>for any </a:t>
            </a:r>
            <a:r>
              <a:rPr lang="en-US" sz="2400" dirty="0" err="1">
                <a:latin typeface="Times-Roman" charset="0"/>
              </a:rPr>
              <a:t>x</a:t>
            </a:r>
            <a:endParaRPr lang="en-US" sz="2400" dirty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hlink"/>
                </a:solidFill>
              </a:rPr>
              <a:t>One-way</a:t>
            </a:r>
            <a:r>
              <a:rPr lang="en-US" sz="2400" dirty="0"/>
              <a:t> </a:t>
            </a:r>
            <a:r>
              <a:rPr lang="en-US" sz="2400" dirty="0" err="1">
                <a:sym typeface="Symbol" charset="2"/>
              </a:rPr>
              <a:t></a:t>
            </a:r>
            <a:r>
              <a:rPr lang="en-US" sz="2400" dirty="0"/>
              <a:t> given a value </a:t>
            </a:r>
            <a:r>
              <a:rPr lang="en-US" sz="2400" dirty="0" err="1">
                <a:latin typeface="Times-Roman" charset="0"/>
              </a:rPr>
              <a:t>y</a:t>
            </a:r>
            <a:r>
              <a:rPr lang="en-US" sz="2400" dirty="0"/>
              <a:t> it is infeasible to find an </a:t>
            </a:r>
            <a:r>
              <a:rPr lang="en-US" sz="2400" dirty="0" err="1">
                <a:latin typeface="Times-Roman" charset="0"/>
              </a:rPr>
              <a:t>x</a:t>
            </a:r>
            <a:r>
              <a:rPr lang="en-US" sz="2400" dirty="0"/>
              <a:t> such that </a:t>
            </a:r>
            <a:r>
              <a:rPr lang="en-US" sz="2400" dirty="0" err="1">
                <a:latin typeface="Times-Roman" charset="0"/>
              </a:rPr>
              <a:t>h(x</a:t>
            </a:r>
            <a:r>
              <a:rPr lang="en-US" sz="2400" dirty="0">
                <a:latin typeface="Times-Roman" charset="0"/>
              </a:rPr>
              <a:t>) = </a:t>
            </a:r>
            <a:r>
              <a:rPr lang="en-US" sz="2400" dirty="0" err="1">
                <a:latin typeface="Times-Roman" charset="0"/>
              </a:rPr>
              <a:t>y</a:t>
            </a:r>
            <a:endParaRPr lang="en-US" sz="2400" dirty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hlink"/>
                </a:solidFill>
              </a:rPr>
              <a:t>Weak collision resistance</a:t>
            </a:r>
            <a:r>
              <a:rPr lang="en-US" sz="2400" dirty="0"/>
              <a:t> </a:t>
            </a:r>
            <a:r>
              <a:rPr lang="en-US" sz="2400" dirty="0" err="1">
                <a:sym typeface="Symbol" charset="2"/>
              </a:rPr>
              <a:t></a:t>
            </a:r>
            <a:r>
              <a:rPr lang="en-US" sz="2400" dirty="0"/>
              <a:t> given </a:t>
            </a:r>
            <a:r>
              <a:rPr lang="en-US" sz="2400" dirty="0" err="1">
                <a:latin typeface="Times-Roman" charset="0"/>
              </a:rPr>
              <a:t>x</a:t>
            </a:r>
            <a:r>
              <a:rPr lang="en-US" sz="2400" dirty="0"/>
              <a:t> and </a:t>
            </a:r>
            <a:r>
              <a:rPr lang="en-US" sz="2400" dirty="0" err="1">
                <a:latin typeface="Times-Roman" charset="0"/>
              </a:rPr>
              <a:t>h(x</a:t>
            </a:r>
            <a:r>
              <a:rPr lang="en-US" sz="2400" dirty="0">
                <a:latin typeface="Times-Roman" charset="0"/>
              </a:rPr>
              <a:t>)</a:t>
            </a:r>
            <a:r>
              <a:rPr lang="en-US" sz="2400" dirty="0"/>
              <a:t>, infeasible to find </a:t>
            </a:r>
            <a:r>
              <a:rPr lang="en-US" sz="2400" dirty="0" err="1">
                <a:latin typeface="Times-Roman" charset="0"/>
              </a:rPr>
              <a:t>y</a:t>
            </a:r>
            <a:r>
              <a:rPr lang="en-US" sz="2400" dirty="0">
                <a:latin typeface="Times-Roman" charset="0"/>
              </a:rPr>
              <a:t> </a:t>
            </a:r>
            <a:r>
              <a:rPr lang="en-US" sz="2400" dirty="0" err="1">
                <a:latin typeface="Times-Roman" charset="0"/>
                <a:sym typeface="Symbol" charset="2"/>
              </a:rPr>
              <a:t></a:t>
            </a:r>
            <a:r>
              <a:rPr lang="en-US" sz="2400" dirty="0">
                <a:latin typeface="Times-Roman" charset="0"/>
              </a:rPr>
              <a:t> </a:t>
            </a:r>
            <a:r>
              <a:rPr lang="en-US" sz="2400" dirty="0" err="1">
                <a:latin typeface="Times-Roman" charset="0"/>
              </a:rPr>
              <a:t>x</a:t>
            </a:r>
            <a:r>
              <a:rPr lang="en-US" sz="2400" dirty="0"/>
              <a:t> such that </a:t>
            </a:r>
            <a:r>
              <a:rPr lang="en-US" sz="2400" dirty="0" err="1">
                <a:latin typeface="Times-Roman" charset="0"/>
              </a:rPr>
              <a:t>h(y</a:t>
            </a:r>
            <a:r>
              <a:rPr lang="en-US" sz="2400" dirty="0">
                <a:latin typeface="Times-Roman" charset="0"/>
              </a:rPr>
              <a:t>) = </a:t>
            </a:r>
            <a:r>
              <a:rPr lang="en-US" sz="2400" dirty="0" err="1">
                <a:latin typeface="Times-Roman" charset="0"/>
              </a:rPr>
              <a:t>h(x</a:t>
            </a:r>
            <a:r>
              <a:rPr lang="en-US" sz="2400" dirty="0">
                <a:latin typeface="Times-Roman" charset="0"/>
              </a:rPr>
              <a:t>)</a:t>
            </a:r>
            <a:endParaRPr lang="en-US" sz="2400" dirty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hlink"/>
                </a:solidFill>
              </a:rPr>
              <a:t>Strong collision resistance</a:t>
            </a:r>
            <a:r>
              <a:rPr lang="en-US" sz="2400" dirty="0"/>
              <a:t> </a:t>
            </a:r>
            <a:r>
              <a:rPr lang="en-US" sz="2400" dirty="0" err="1">
                <a:sym typeface="Symbol" charset="2"/>
              </a:rPr>
              <a:t></a:t>
            </a:r>
            <a:r>
              <a:rPr lang="en-US" sz="2400" dirty="0"/>
              <a:t> infeasible to find </a:t>
            </a:r>
            <a:r>
              <a:rPr lang="en-US" sz="2400" b="1" i="1" dirty="0"/>
              <a:t>any</a:t>
            </a:r>
            <a:r>
              <a:rPr lang="en-US" sz="2400" dirty="0"/>
              <a:t> </a:t>
            </a:r>
            <a:r>
              <a:rPr lang="en-US" sz="2400" dirty="0" err="1">
                <a:latin typeface="Times-Roman" charset="0"/>
              </a:rPr>
              <a:t>x</a:t>
            </a:r>
            <a:r>
              <a:rPr lang="en-US" sz="2400" dirty="0"/>
              <a:t> and </a:t>
            </a:r>
            <a:r>
              <a:rPr lang="en-US" sz="2400" dirty="0" err="1">
                <a:latin typeface="Times-Roman" charset="0"/>
              </a:rPr>
              <a:t>y</a:t>
            </a:r>
            <a:r>
              <a:rPr lang="en-US" sz="2400" dirty="0"/>
              <a:t>, with </a:t>
            </a:r>
            <a:r>
              <a:rPr lang="en-US" sz="2400" dirty="0" err="1">
                <a:latin typeface="Times-Roman" charset="0"/>
              </a:rPr>
              <a:t>x</a:t>
            </a:r>
            <a:r>
              <a:rPr lang="en-US" sz="2400" dirty="0">
                <a:latin typeface="Times-Roman" charset="0"/>
              </a:rPr>
              <a:t> </a:t>
            </a:r>
            <a:r>
              <a:rPr lang="en-US" sz="2400" dirty="0" err="1">
                <a:latin typeface="Times-Roman" charset="0"/>
                <a:sym typeface="Symbol" charset="2"/>
              </a:rPr>
              <a:t></a:t>
            </a:r>
            <a:r>
              <a:rPr lang="en-US" sz="2400" dirty="0">
                <a:latin typeface="Times-Roman" charset="0"/>
              </a:rPr>
              <a:t> </a:t>
            </a:r>
            <a:r>
              <a:rPr lang="en-US" sz="2400" dirty="0" err="1">
                <a:latin typeface="Times-Roman" charset="0"/>
              </a:rPr>
              <a:t>y</a:t>
            </a:r>
            <a:r>
              <a:rPr lang="en-US" sz="2400" dirty="0"/>
              <a:t> such that </a:t>
            </a:r>
            <a:r>
              <a:rPr lang="en-US" sz="2400" dirty="0" err="1">
                <a:latin typeface="Times-Roman" charset="0"/>
              </a:rPr>
              <a:t>h(x</a:t>
            </a:r>
            <a:r>
              <a:rPr lang="en-US" sz="2400" dirty="0">
                <a:latin typeface="Times-Roman" charset="0"/>
              </a:rPr>
              <a:t>) = </a:t>
            </a:r>
            <a:r>
              <a:rPr lang="en-US" sz="2400" dirty="0" err="1">
                <a:latin typeface="Times-Roman" charset="0"/>
              </a:rPr>
              <a:t>h(y</a:t>
            </a:r>
            <a:r>
              <a:rPr lang="en-US" sz="2400" dirty="0">
                <a:latin typeface="Times-Roman" charset="0"/>
              </a:rPr>
              <a:t>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Lots of </a:t>
            </a:r>
            <a:r>
              <a:rPr lang="en-US" sz="2800" dirty="0" smtClean="0"/>
              <a:t>collisions exist, </a:t>
            </a:r>
            <a:r>
              <a:rPr lang="en-US" sz="2800" dirty="0"/>
              <a:t>but hard to find </a:t>
            </a:r>
            <a:r>
              <a:rPr lang="en-US" sz="2800" b="1" i="1" dirty="0">
                <a:solidFill>
                  <a:srgbClr val="FF0000"/>
                </a:solidFill>
              </a:rPr>
              <a:t>any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41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41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" grpId="0" build="p" autoUpdateAnimBg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2283D975-DFA9-C646-B094-4318DF56D3C2}" type="slidenum">
              <a:rPr lang="en-US" smtClean="0">
                <a:latin typeface="Times New Roman" charset="0"/>
              </a:rPr>
              <a:pPr/>
              <a:t>126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82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Non-crypto Hash (1)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8382000" cy="41148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Data </a:t>
            </a:r>
            <a:r>
              <a:rPr lang="en-US" sz="2800" dirty="0">
                <a:latin typeface="Times-Roman" charset="0"/>
              </a:rPr>
              <a:t>X = (X</a:t>
            </a:r>
            <a:r>
              <a:rPr lang="en-US" sz="2800" baseline="-25000" dirty="0">
                <a:latin typeface="Times-Roman" charset="0"/>
              </a:rPr>
              <a:t>0</a:t>
            </a:r>
            <a:r>
              <a:rPr lang="en-US" sz="2800" dirty="0">
                <a:latin typeface="Times-Roman" charset="0"/>
              </a:rPr>
              <a:t>,X</a:t>
            </a:r>
            <a:r>
              <a:rPr lang="en-US" sz="2800" baseline="-25000" dirty="0">
                <a:latin typeface="Times-Roman" charset="0"/>
              </a:rPr>
              <a:t>1</a:t>
            </a:r>
            <a:r>
              <a:rPr lang="en-US" sz="2800" dirty="0">
                <a:latin typeface="Times-Roman" charset="0"/>
              </a:rPr>
              <a:t>,X</a:t>
            </a:r>
            <a:r>
              <a:rPr lang="en-US" sz="2800" baseline="-25000" dirty="0">
                <a:latin typeface="Times-Roman" charset="0"/>
              </a:rPr>
              <a:t>2</a:t>
            </a:r>
            <a:r>
              <a:rPr lang="en-US" sz="2800" dirty="0">
                <a:latin typeface="Times-Roman" charset="0"/>
              </a:rPr>
              <a:t>,…,X</a:t>
            </a:r>
            <a:r>
              <a:rPr lang="en-US" sz="2800" baseline="-25000" dirty="0">
                <a:latin typeface="Times-Roman" charset="0"/>
              </a:rPr>
              <a:t>n-1</a:t>
            </a:r>
            <a:r>
              <a:rPr lang="en-US" sz="2800" dirty="0">
                <a:latin typeface="Times-Roman" charset="0"/>
              </a:rPr>
              <a:t>)</a:t>
            </a:r>
            <a:r>
              <a:rPr lang="en-US" sz="2800" dirty="0"/>
              <a:t>, each </a:t>
            </a:r>
            <a:r>
              <a:rPr lang="en-US" sz="2800" dirty="0">
                <a:latin typeface="Times-Roman" charset="0"/>
              </a:rPr>
              <a:t>X</a:t>
            </a:r>
            <a:r>
              <a:rPr lang="en-US" sz="2800" baseline="-25000" dirty="0">
                <a:latin typeface="Times-Roman" charset="0"/>
              </a:rPr>
              <a:t>i</a:t>
            </a:r>
            <a:r>
              <a:rPr lang="en-US" sz="2800" dirty="0"/>
              <a:t> is a byte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Define </a:t>
            </a:r>
            <a:r>
              <a:rPr lang="en-US" sz="2800" dirty="0" err="1">
                <a:latin typeface="Times-Roman" charset="0"/>
              </a:rPr>
              <a:t>h(X</a:t>
            </a:r>
            <a:r>
              <a:rPr lang="en-US" sz="2800" dirty="0">
                <a:latin typeface="Times-Roman" charset="0"/>
              </a:rPr>
              <a:t>) =</a:t>
            </a:r>
            <a:r>
              <a:rPr lang="en-US" sz="2800" dirty="0"/>
              <a:t> </a:t>
            </a:r>
            <a:r>
              <a:rPr lang="en-US" sz="2800" dirty="0">
                <a:latin typeface="Times-Roman" charset="0"/>
              </a:rPr>
              <a:t>X</a:t>
            </a:r>
            <a:r>
              <a:rPr lang="en-US" sz="2800" baseline="-25000" dirty="0">
                <a:latin typeface="Times-Roman" charset="0"/>
              </a:rPr>
              <a:t>0</a:t>
            </a:r>
            <a:r>
              <a:rPr lang="en-US" sz="2800" dirty="0">
                <a:latin typeface="Times-Roman" charset="0"/>
              </a:rPr>
              <a:t>+X</a:t>
            </a:r>
            <a:r>
              <a:rPr lang="en-US" sz="2800" baseline="-25000" dirty="0">
                <a:latin typeface="Times-Roman" charset="0"/>
              </a:rPr>
              <a:t>1</a:t>
            </a:r>
            <a:r>
              <a:rPr lang="en-US" sz="2800" dirty="0">
                <a:latin typeface="Times-Roman" charset="0"/>
              </a:rPr>
              <a:t>+X</a:t>
            </a:r>
            <a:r>
              <a:rPr lang="en-US" sz="2800" baseline="-25000" dirty="0">
                <a:latin typeface="Times-Roman" charset="0"/>
              </a:rPr>
              <a:t>2</a:t>
            </a:r>
            <a:r>
              <a:rPr lang="en-US" sz="2800" dirty="0">
                <a:latin typeface="Times-Roman" charset="0"/>
              </a:rPr>
              <a:t>+…+X</a:t>
            </a:r>
            <a:r>
              <a:rPr lang="en-US" sz="2800" baseline="-25000" dirty="0">
                <a:latin typeface="Times-Roman" charset="0"/>
              </a:rPr>
              <a:t>n-1</a:t>
            </a:r>
            <a:endParaRPr lang="en-US" sz="2800" dirty="0"/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Is this a secure </a:t>
            </a:r>
            <a:r>
              <a:rPr lang="en-US" sz="2800" dirty="0" smtClean="0"/>
              <a:t>cryptographic </a:t>
            </a:r>
            <a:r>
              <a:rPr lang="en-US" sz="2800" dirty="0"/>
              <a:t>hash?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Example: </a:t>
            </a:r>
            <a:r>
              <a:rPr lang="en-US" sz="2800" dirty="0">
                <a:latin typeface="Times-Roman" charset="0"/>
              </a:rPr>
              <a:t>X = (10101010, 00001111)</a:t>
            </a:r>
            <a:endParaRPr lang="en-US" sz="2800" dirty="0"/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Hash is </a:t>
            </a:r>
            <a:r>
              <a:rPr lang="en-US" sz="2800" dirty="0" err="1">
                <a:latin typeface="Times-Roman" charset="0"/>
              </a:rPr>
              <a:t>h(X</a:t>
            </a:r>
            <a:r>
              <a:rPr lang="en-US" sz="2800" dirty="0">
                <a:latin typeface="Times-Roman" charset="0"/>
              </a:rPr>
              <a:t>) = 10111001</a:t>
            </a:r>
            <a:endParaRPr lang="en-US" sz="2800" dirty="0" smtClean="0"/>
          </a:p>
          <a:p>
            <a:pPr eaLnBrk="1" hangingPunct="1">
              <a:spcAft>
                <a:spcPts val="600"/>
              </a:spcAft>
            </a:pPr>
            <a:r>
              <a:rPr lang="en-US" sz="2800" dirty="0" smtClean="0"/>
              <a:t>If </a:t>
            </a:r>
            <a:r>
              <a:rPr lang="en-US" sz="2800" dirty="0">
                <a:latin typeface="Times-Roman" charset="0"/>
              </a:rPr>
              <a:t>Y = (00001111, 10101010)</a:t>
            </a:r>
            <a:r>
              <a:rPr lang="en-US" sz="2800" dirty="0" smtClean="0"/>
              <a:t> then </a:t>
            </a:r>
            <a:r>
              <a:rPr lang="en-US" sz="2800" dirty="0" err="1">
                <a:latin typeface="Times-Roman" charset="0"/>
              </a:rPr>
              <a:t>h(X</a:t>
            </a:r>
            <a:r>
              <a:rPr lang="en-US" sz="2800" dirty="0">
                <a:latin typeface="Times-Roman" charset="0"/>
              </a:rPr>
              <a:t>) = </a:t>
            </a:r>
            <a:r>
              <a:rPr lang="en-US" sz="2800" dirty="0" err="1">
                <a:latin typeface="Times-Roman" charset="0"/>
              </a:rPr>
              <a:t>h(Y</a:t>
            </a:r>
            <a:r>
              <a:rPr lang="en-US" sz="2800" dirty="0">
                <a:latin typeface="Times-Roman" charset="0"/>
              </a:rPr>
              <a:t>)</a:t>
            </a:r>
            <a:endParaRPr lang="en-US" sz="2800" dirty="0"/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Easy to find collisions, so </a:t>
            </a:r>
            <a:r>
              <a:rPr lang="en-US" sz="2800" b="1" dirty="0">
                <a:solidFill>
                  <a:schemeClr val="hlink"/>
                </a:solidFill>
              </a:rPr>
              <a:t>not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/>
              <a:t>secure…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4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43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243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243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5" grpId="0" build="p" autoUpdateAnimBg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5707ACDE-A1DE-8C49-B980-E5E92F585B56}" type="slidenum">
              <a:rPr lang="en-US" smtClean="0">
                <a:latin typeface="Times New Roman" charset="0"/>
              </a:rPr>
              <a:pPr/>
              <a:t>127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832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848600" cy="990600"/>
          </a:xfrm>
        </p:spPr>
        <p:txBody>
          <a:bodyPr/>
          <a:lstStyle/>
          <a:p>
            <a:pPr eaLnBrk="1" hangingPunct="1"/>
            <a:r>
              <a:rPr lang="en-US" dirty="0"/>
              <a:t>Non-crypto Hash (2)</a:t>
            </a:r>
          </a:p>
        </p:txBody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Data </a:t>
            </a:r>
            <a:r>
              <a:rPr lang="en-US" sz="2800" dirty="0">
                <a:latin typeface="Times-Roman" charset="0"/>
              </a:rPr>
              <a:t>X = (X</a:t>
            </a:r>
            <a:r>
              <a:rPr lang="en-US" sz="2800" baseline="-25000" dirty="0">
                <a:latin typeface="Times-Roman" charset="0"/>
              </a:rPr>
              <a:t>0</a:t>
            </a:r>
            <a:r>
              <a:rPr lang="en-US" sz="2800" dirty="0">
                <a:latin typeface="Times-Roman" charset="0"/>
              </a:rPr>
              <a:t>,X</a:t>
            </a:r>
            <a:r>
              <a:rPr lang="en-US" sz="2800" baseline="-25000" dirty="0">
                <a:latin typeface="Times-Roman" charset="0"/>
              </a:rPr>
              <a:t>1</a:t>
            </a:r>
            <a:r>
              <a:rPr lang="en-US" sz="2800" dirty="0">
                <a:latin typeface="Times-Roman" charset="0"/>
              </a:rPr>
              <a:t>,X</a:t>
            </a:r>
            <a:r>
              <a:rPr lang="en-US" sz="2800" baseline="-25000" dirty="0">
                <a:latin typeface="Times-Roman" charset="0"/>
              </a:rPr>
              <a:t>2</a:t>
            </a:r>
            <a:r>
              <a:rPr lang="en-US" sz="2800" dirty="0">
                <a:latin typeface="Times-Roman" charset="0"/>
              </a:rPr>
              <a:t>,…,X</a:t>
            </a:r>
            <a:r>
              <a:rPr lang="en-US" sz="2800" baseline="-25000" dirty="0">
                <a:latin typeface="Times-Roman" charset="0"/>
              </a:rPr>
              <a:t>n-1</a:t>
            </a:r>
            <a:r>
              <a:rPr lang="en-US" sz="2800" dirty="0">
                <a:latin typeface="Times-Roman" charset="0"/>
              </a:rPr>
              <a:t>)</a:t>
            </a:r>
            <a:endParaRPr lang="en-US" sz="2800" dirty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Suppose hash is defined as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US" sz="2400" dirty="0">
                <a:latin typeface="Times-Roman" charset="0"/>
              </a:rPr>
              <a:t>	</a:t>
            </a:r>
            <a:r>
              <a:rPr lang="en-US" sz="2400" dirty="0" err="1">
                <a:latin typeface="Times-Roman" charset="0"/>
              </a:rPr>
              <a:t>h(X</a:t>
            </a:r>
            <a:r>
              <a:rPr lang="en-US" sz="2400" dirty="0">
                <a:latin typeface="Times-Roman" charset="0"/>
              </a:rPr>
              <a:t>) = nX</a:t>
            </a:r>
            <a:r>
              <a:rPr lang="en-US" sz="2400" baseline="-25000" dirty="0">
                <a:latin typeface="Times-Roman" charset="0"/>
              </a:rPr>
              <a:t>0</a:t>
            </a:r>
            <a:r>
              <a:rPr lang="en-US" sz="2400" dirty="0">
                <a:latin typeface="Times-Roman" charset="0"/>
              </a:rPr>
              <a:t>+(n</a:t>
            </a:r>
            <a:r>
              <a:rPr lang="en-US" sz="2400" dirty="0">
                <a:latin typeface="Times-Roman" charset="0"/>
                <a:sym typeface="Symbol" charset="2"/>
              </a:rPr>
              <a:t></a:t>
            </a:r>
            <a:r>
              <a:rPr lang="en-US" sz="2400" dirty="0">
                <a:latin typeface="Times-Roman" charset="0"/>
              </a:rPr>
              <a:t>1)X</a:t>
            </a:r>
            <a:r>
              <a:rPr lang="en-US" sz="2400" baseline="-25000" dirty="0">
                <a:latin typeface="Times-Roman" charset="0"/>
              </a:rPr>
              <a:t>1</a:t>
            </a:r>
            <a:r>
              <a:rPr lang="en-US" sz="2400" dirty="0">
                <a:latin typeface="Times-Roman" charset="0"/>
              </a:rPr>
              <a:t>+(n</a:t>
            </a:r>
            <a:r>
              <a:rPr lang="en-US" sz="2400" dirty="0">
                <a:latin typeface="Times-Roman" charset="0"/>
                <a:sym typeface="Symbol" charset="2"/>
              </a:rPr>
              <a:t></a:t>
            </a:r>
            <a:r>
              <a:rPr lang="en-US" sz="2400" dirty="0">
                <a:latin typeface="Times-Roman" charset="0"/>
              </a:rPr>
              <a:t>2)X</a:t>
            </a:r>
            <a:r>
              <a:rPr lang="en-US" sz="2400" baseline="-25000" dirty="0">
                <a:latin typeface="Times-Roman" charset="0"/>
              </a:rPr>
              <a:t>2</a:t>
            </a:r>
            <a:r>
              <a:rPr lang="en-US" sz="2400" dirty="0">
                <a:latin typeface="Times-Roman" charset="0"/>
              </a:rPr>
              <a:t>+…+1</a:t>
            </a:r>
            <a:r>
              <a:rPr lang="en-US" sz="2400" dirty="0">
                <a:latin typeface="Times-Roman" charset="0"/>
                <a:sym typeface="Symbol" charset="2"/>
              </a:rPr>
              <a:t></a:t>
            </a:r>
            <a:r>
              <a:rPr lang="en-US" sz="2400" dirty="0">
                <a:latin typeface="Times-Roman" charset="0"/>
              </a:rPr>
              <a:t>X</a:t>
            </a:r>
            <a:r>
              <a:rPr lang="en-US" sz="2400" baseline="-25000" dirty="0">
                <a:latin typeface="Times-Roman" charset="0"/>
              </a:rPr>
              <a:t>n-1</a:t>
            </a:r>
            <a:endParaRPr lang="en-US" sz="2400" dirty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Is this a secure </a:t>
            </a:r>
            <a:r>
              <a:rPr lang="en-US" sz="2800" dirty="0" smtClean="0"/>
              <a:t>cryptographic </a:t>
            </a:r>
            <a:r>
              <a:rPr lang="en-US" sz="2800" dirty="0"/>
              <a:t>hash?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 smtClean="0"/>
              <a:t>Note that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US" sz="2400" dirty="0">
                <a:latin typeface="Times-Roman" charset="0"/>
              </a:rPr>
              <a:t>	h(10101010, 00001111) </a:t>
            </a:r>
            <a:r>
              <a:rPr lang="en-US" sz="2400" dirty="0" err="1">
                <a:latin typeface="Times-Roman" charset="0"/>
                <a:sym typeface="Symbol" charset="2"/>
              </a:rPr>
              <a:t></a:t>
            </a:r>
            <a:r>
              <a:rPr lang="en-US" sz="2400" dirty="0">
                <a:latin typeface="Times-Roman" charset="0"/>
                <a:sym typeface="Symbol" charset="2"/>
              </a:rPr>
              <a:t> </a:t>
            </a:r>
            <a:r>
              <a:rPr lang="en-US" sz="2400" dirty="0">
                <a:latin typeface="Times-Roman" charset="0"/>
              </a:rPr>
              <a:t>h(00001111, 10101010)</a:t>
            </a:r>
            <a:endParaRPr lang="en-US" sz="2400" dirty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But hash of </a:t>
            </a:r>
            <a:r>
              <a:rPr lang="en-US" sz="2800" dirty="0">
                <a:latin typeface="Times-Roman" charset="0"/>
              </a:rPr>
              <a:t>(00000001, 00001111)</a:t>
            </a:r>
            <a:r>
              <a:rPr lang="en-US" sz="2800" dirty="0"/>
              <a:t> is same as hash of </a:t>
            </a:r>
            <a:r>
              <a:rPr lang="en-US" sz="2800" dirty="0">
                <a:latin typeface="Times-Roman" charset="0"/>
              </a:rPr>
              <a:t>(00000000, 00010001)</a:t>
            </a:r>
            <a:endParaRPr lang="en-US" sz="2800" dirty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Not</a:t>
            </a:r>
            <a:r>
              <a:rPr lang="en-US" sz="2800" dirty="0" smtClean="0"/>
              <a:t> “secure”, </a:t>
            </a:r>
            <a:r>
              <a:rPr lang="en-US" sz="2800" dirty="0"/>
              <a:t>but this hash is used in the (non-crypto) </a:t>
            </a:r>
            <a:r>
              <a:rPr lang="en-US" sz="2800" dirty="0" smtClean="0"/>
              <a:t>application</a:t>
            </a:r>
            <a:endParaRPr lang="en-US" sz="2800" dirty="0"/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056C4B31-04FC-C149-8DD8-651EBA00D002}" type="slidenum">
              <a:rPr lang="en-US" smtClean="0">
                <a:latin typeface="Times New Roman" charset="0"/>
              </a:rPr>
              <a:pPr/>
              <a:t>128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84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Non-crypto Hash (3)</a:t>
            </a:r>
          </a:p>
        </p:txBody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Cyclic Redundancy Check (CRC)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Essentially, CRC is the remainder in a long division</a:t>
            </a:r>
            <a:r>
              <a:rPr lang="en-US" sz="2800" dirty="0" smtClean="0"/>
              <a:t> calculation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Good for detecting burst </a:t>
            </a:r>
            <a:r>
              <a:rPr lang="en-US" sz="2800" b="1" dirty="0">
                <a:solidFill>
                  <a:schemeClr val="hlink"/>
                </a:solidFill>
              </a:rPr>
              <a:t>errors</a:t>
            </a:r>
            <a:endParaRPr lang="en-US" sz="2800" dirty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Random</a:t>
            </a:r>
            <a:r>
              <a:rPr lang="en-US" sz="2400" dirty="0" smtClean="0"/>
              <a:t> errors </a:t>
            </a:r>
            <a:r>
              <a:rPr lang="en-US" sz="2400" dirty="0"/>
              <a:t>unlikely to</a:t>
            </a:r>
            <a:r>
              <a:rPr lang="en-US" sz="2400" dirty="0" smtClean="0"/>
              <a:t> yield a </a:t>
            </a:r>
            <a:r>
              <a:rPr lang="en-US" sz="2400" dirty="0"/>
              <a:t>collision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But easy to construct collisions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CRC has been mistakenly </a:t>
            </a:r>
            <a:r>
              <a:rPr lang="en-US" sz="2800" dirty="0" smtClean="0"/>
              <a:t>used where crypto integrity check is required </a:t>
            </a:r>
            <a:r>
              <a:rPr lang="en-US" sz="2800" dirty="0"/>
              <a:t>(e.g., WEP</a:t>
            </a:r>
            <a:r>
              <a:rPr lang="en-US" sz="28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02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02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02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502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502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502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787" grpId="0" build="p" autoUpdateAnimBg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7CD7A1E9-F952-EB40-9A9C-8B16AF23697D}" type="slidenum">
              <a:rPr lang="en-US" smtClean="0">
                <a:latin typeface="Times New Roman" charset="0"/>
              </a:rPr>
              <a:pPr/>
              <a:t>129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853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Popular Crypto Hashes</a:t>
            </a:r>
          </a:p>
        </p:txBody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196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hlink"/>
                </a:solidFill>
              </a:rPr>
              <a:t>MD5</a:t>
            </a:r>
            <a:r>
              <a:rPr lang="en-US" sz="2800" dirty="0"/>
              <a:t> </a:t>
            </a:r>
            <a:r>
              <a:rPr lang="en-US" dirty="0" err="1">
                <a:sym typeface="Symbol" charset="2"/>
              </a:rPr>
              <a:t></a:t>
            </a:r>
            <a:r>
              <a:rPr lang="en-US" sz="2800" dirty="0"/>
              <a:t> invented by </a:t>
            </a:r>
            <a:r>
              <a:rPr lang="en-US" sz="2800" dirty="0" err="1"/>
              <a:t>Rivest</a:t>
            </a:r>
            <a:endParaRPr lang="en-US" sz="2800" dirty="0"/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128 bit output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Note: MD5 </a:t>
            </a:r>
            <a:r>
              <a:rPr lang="en-US" sz="2400" dirty="0" smtClean="0"/>
              <a:t>collisions easy to find</a:t>
            </a:r>
            <a:endParaRPr lang="en-US" sz="2400" dirty="0"/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hlink"/>
                </a:solidFill>
              </a:rPr>
              <a:t>SHA-1</a:t>
            </a:r>
            <a:r>
              <a:rPr lang="en-US" sz="2800" dirty="0"/>
              <a:t> </a:t>
            </a:r>
            <a:r>
              <a:rPr lang="en-US" dirty="0" err="1">
                <a:sym typeface="Symbol" charset="2"/>
              </a:rPr>
              <a:t></a:t>
            </a:r>
            <a:r>
              <a:rPr lang="en-US" sz="2800" dirty="0"/>
              <a:t> A </a:t>
            </a:r>
            <a:r>
              <a:rPr lang="en-US" sz="2800" dirty="0" smtClean="0"/>
              <a:t>U.S. </a:t>
            </a:r>
            <a:r>
              <a:rPr lang="en-US" sz="2800" dirty="0"/>
              <a:t>government </a:t>
            </a:r>
            <a:r>
              <a:rPr lang="en-US" sz="2800" dirty="0" smtClean="0"/>
              <a:t>standard, inner </a:t>
            </a:r>
            <a:r>
              <a:rPr lang="en-US" sz="2800" dirty="0"/>
              <a:t>workings similar to </a:t>
            </a:r>
            <a:r>
              <a:rPr lang="en-US" sz="2800" dirty="0" smtClean="0"/>
              <a:t>MD5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160 bit output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Many other hashes, but MD5 and SHA-1 are the most widely used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Hashes work by hashing message in blocks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686CCCB3-9F2E-3348-A460-A75E7CF45CEF}" type="slidenum">
              <a:rPr lang="en-US" smtClean="0">
                <a:latin typeface="Times New Roman" charset="0"/>
              </a:rPr>
              <a:pPr/>
              <a:t>13</a:t>
            </a:fld>
            <a:endParaRPr lang="en-US" smtClean="0">
              <a:latin typeface="Times New Roman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153400" cy="1143000"/>
          </a:xfrm>
        </p:spPr>
        <p:txBody>
          <a:bodyPr/>
          <a:lstStyle/>
          <a:p>
            <a:pPr eaLnBrk="1" hangingPunct="1"/>
            <a:r>
              <a:rPr lang="en-US"/>
              <a:t>Cryptanalysis II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077200" cy="2971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Ciphertext: 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sz="1400"/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1600">
                <a:solidFill>
                  <a:srgbClr val="FF0000"/>
                </a:solidFill>
              </a:rPr>
              <a:t>PBFPVYFBQXZTYFPBFEQJHDXXQVAPTPQJKTOYQWIPBVWLXTOXBTFXQWAXBVCXQWAXFQJVWLEQNTOZQGGQLFXQWAKVWLXQWAEBIPBFXFQVXGTVJVWLBTPQWAEBFPBFHCVLXBQUFEVWLXGDPEQVPQGVPPBFTIXPFHXZHVFAGFOTHFEFBQUFTDHZBQPOTHXTYFTODXQHFTDPTOGHFQPBQWAQJJTODXQHFOQPWTBDHHIXQVAPBFZQHCFWPFHPBFIPBQWKFABVYYDZBOTHPBQPQJTQOTOGHFQAPBFEQJHDXXQVAVXEBQPEFZBVFOJIWFFACFCCFHQWAUVWFLQHGFXVAFXQHFUFHILTTAVWAFFAWTEVOITDHFHFQAITIXPFHXAFQHEFZQWGFLVWPTOFFA</a:t>
            </a:r>
            <a:endParaRPr lang="en-US" sz="1600"/>
          </a:p>
        </p:txBody>
      </p:sp>
      <p:graphicFrame>
        <p:nvGraphicFramePr>
          <p:cNvPr id="177265" name="Group 113"/>
          <p:cNvGraphicFramePr>
            <a:graphicFrameLocks noGrp="1"/>
          </p:cNvGraphicFramePr>
          <p:nvPr/>
        </p:nvGraphicFramePr>
        <p:xfrm>
          <a:off x="47625" y="5202238"/>
          <a:ext cx="8610600" cy="660400"/>
        </p:xfrm>
        <a:graphic>
          <a:graphicData uri="http://schemas.openxmlformats.org/drawingml/2006/table">
            <a:tbl>
              <a:tblPr/>
              <a:tblGrid>
                <a:gridCol w="328613"/>
                <a:gridCol w="344487"/>
                <a:gridCol w="344488"/>
                <a:gridCol w="344487"/>
                <a:gridCol w="347663"/>
                <a:gridCol w="341312"/>
                <a:gridCol w="349250"/>
                <a:gridCol w="344488"/>
                <a:gridCol w="341312"/>
                <a:gridCol w="349250"/>
                <a:gridCol w="346075"/>
                <a:gridCol w="342900"/>
                <a:gridCol w="346075"/>
                <a:gridCol w="342900"/>
                <a:gridCol w="346075"/>
                <a:gridCol w="347663"/>
                <a:gridCol w="341312"/>
                <a:gridCol w="346075"/>
                <a:gridCol w="344488"/>
                <a:gridCol w="346075"/>
                <a:gridCol w="347662"/>
                <a:gridCol w="342900"/>
                <a:gridCol w="344488"/>
                <a:gridCol w="346075"/>
                <a:gridCol w="344487"/>
              </a:tblGrid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A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B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C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D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E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F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G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H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I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J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K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L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M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N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O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P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Q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R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S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T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U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V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W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X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Y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21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26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6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10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12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51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10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25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10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9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3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10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15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28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42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27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4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24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22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28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6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77383" name="Group 231"/>
          <p:cNvGraphicFramePr>
            <a:graphicFrameLocks noGrp="1"/>
          </p:cNvGraphicFramePr>
          <p:nvPr/>
        </p:nvGraphicFramePr>
        <p:xfrm>
          <a:off x="8658225" y="5200650"/>
          <a:ext cx="409575" cy="666750"/>
        </p:xfrm>
        <a:graphic>
          <a:graphicData uri="http://schemas.openxmlformats.org/drawingml/2006/table">
            <a:tbl>
              <a:tblPr/>
              <a:tblGrid>
                <a:gridCol w="409575"/>
              </a:tblGrid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Z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8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741" name="Rectangle 232"/>
          <p:cNvSpPr>
            <a:spLocks noChangeArrowheads="1"/>
          </p:cNvSpPr>
          <p:nvPr/>
        </p:nvSpPr>
        <p:spPr bwMode="auto">
          <a:xfrm>
            <a:off x="609600" y="4684713"/>
            <a:ext cx="43672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Ciphertext frequency counts:</a:t>
            </a:r>
          </a:p>
        </p:txBody>
      </p:sp>
      <p:sp>
        <p:nvSpPr>
          <p:cNvPr id="27742" name="Rectangle 233"/>
          <p:cNvSpPr>
            <a:spLocks noChangeArrowheads="1"/>
          </p:cNvSpPr>
          <p:nvPr/>
        </p:nvSpPr>
        <p:spPr bwMode="auto">
          <a:xfrm>
            <a:off x="685800" y="396240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/>
              <a:t>Analyze this message using statistics below</a:t>
            </a:r>
            <a:endParaRPr lang="en-US" sz="2800">
              <a:solidFill>
                <a:srgbClr val="FF0000"/>
              </a:solidFill>
              <a:latin typeface="Times-Roman" charset="0"/>
            </a:endParaRP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289407A4-9FAE-6148-A23C-B96B8D26EF21}" type="slidenum">
              <a:rPr lang="en-US" smtClean="0">
                <a:latin typeface="Times New Roman" charset="0"/>
              </a:rPr>
              <a:pPr/>
              <a:t>130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95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HMAC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Can compute a </a:t>
            </a:r>
            <a:r>
              <a:rPr lang="en-US" sz="2800" dirty="0">
                <a:latin typeface="Times-Roman" charset="0"/>
              </a:rPr>
              <a:t>MAC</a:t>
            </a:r>
            <a:r>
              <a:rPr lang="en-US" sz="2800" dirty="0"/>
              <a:t> of the message </a:t>
            </a:r>
            <a:r>
              <a:rPr lang="en-US" sz="2800" dirty="0">
                <a:latin typeface="Times-Roman" charset="0"/>
              </a:rPr>
              <a:t>M</a:t>
            </a:r>
            <a:r>
              <a:rPr lang="en-US" sz="2800" dirty="0"/>
              <a:t> with key </a:t>
            </a:r>
            <a:r>
              <a:rPr lang="en-US" sz="2800" dirty="0">
                <a:latin typeface="Times-Roman" charset="0"/>
              </a:rPr>
              <a:t>K</a:t>
            </a:r>
            <a:r>
              <a:rPr lang="en-US" sz="2800" dirty="0"/>
              <a:t> using a “hashed </a:t>
            </a:r>
            <a:r>
              <a:rPr lang="en-US" sz="2800" dirty="0">
                <a:latin typeface="Times-Roman" charset="0"/>
              </a:rPr>
              <a:t>MAC</a:t>
            </a:r>
            <a:r>
              <a:rPr lang="en-US" sz="2800" dirty="0"/>
              <a:t>” or </a:t>
            </a:r>
            <a:r>
              <a:rPr lang="en-US" sz="2800" b="1" dirty="0">
                <a:solidFill>
                  <a:schemeClr val="hlink"/>
                </a:solidFill>
                <a:latin typeface="Times-Roman" charset="0"/>
              </a:rPr>
              <a:t>HMAC</a:t>
            </a:r>
            <a:endParaRPr lang="en-US" sz="2800" dirty="0"/>
          </a:p>
          <a:p>
            <a:pPr eaLnBrk="1" hangingPunct="1">
              <a:spcAft>
                <a:spcPts val="600"/>
              </a:spcAft>
            </a:pPr>
            <a:r>
              <a:rPr lang="en-US" sz="2800" dirty="0">
                <a:latin typeface="Times-Roman" charset="0"/>
              </a:rPr>
              <a:t>HMAC</a:t>
            </a:r>
            <a:r>
              <a:rPr lang="en-US" sz="2800" dirty="0"/>
              <a:t> is a </a:t>
            </a:r>
            <a:r>
              <a:rPr lang="en-US" sz="2800" b="1" dirty="0"/>
              <a:t>keyed hash</a:t>
            </a:r>
            <a:endParaRPr lang="en-US" sz="2800" dirty="0"/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Why would </a:t>
            </a:r>
            <a:r>
              <a:rPr lang="en-US" sz="2400" dirty="0" smtClean="0"/>
              <a:t>we </a:t>
            </a:r>
            <a:r>
              <a:rPr lang="en-US" sz="2400" dirty="0"/>
              <a:t>need a key?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How to compute </a:t>
            </a:r>
            <a:r>
              <a:rPr lang="en-US" sz="2800" dirty="0">
                <a:latin typeface="Times-Roman" charset="0"/>
              </a:rPr>
              <a:t>HMAC</a:t>
            </a:r>
            <a:r>
              <a:rPr lang="en-US" sz="2800" dirty="0"/>
              <a:t>?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Two obvious choices: </a:t>
            </a:r>
            <a:r>
              <a:rPr lang="en-US" sz="2800" dirty="0" err="1">
                <a:latin typeface="Times-Roman" charset="0"/>
              </a:rPr>
              <a:t>h(K,M</a:t>
            </a:r>
            <a:r>
              <a:rPr lang="en-US" sz="2800" dirty="0">
                <a:latin typeface="Times-Roman" charset="0"/>
              </a:rPr>
              <a:t>)</a:t>
            </a:r>
            <a:r>
              <a:rPr lang="en-US" sz="2800" dirty="0"/>
              <a:t> and </a:t>
            </a:r>
            <a:r>
              <a:rPr lang="en-US" sz="2800" dirty="0" err="1">
                <a:latin typeface="Times-Roman" charset="0"/>
              </a:rPr>
              <a:t>h(M,K</a:t>
            </a:r>
            <a:r>
              <a:rPr lang="en-US" sz="2800" dirty="0">
                <a:latin typeface="Times-Roman" charset="0"/>
              </a:rPr>
              <a:t>)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Which is better?</a:t>
            </a:r>
            <a:endParaRPr lang="en-US" sz="2800" dirty="0">
              <a:latin typeface="Times-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1" grpId="0" build="p" autoUpdateAnimBg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52DBFB26-C244-4843-9007-82488072BF18}" type="slidenum">
              <a:rPr lang="en-US" smtClean="0">
                <a:latin typeface="Times New Roman" charset="0"/>
              </a:rPr>
              <a:pPr/>
              <a:t>131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966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HMAC</a:t>
            </a:r>
          </a:p>
        </p:txBody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010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Should we compute </a:t>
            </a:r>
            <a:r>
              <a:rPr lang="en-US" sz="2800" dirty="0">
                <a:latin typeface="Times-Roman" charset="0"/>
              </a:rPr>
              <a:t>HMAC</a:t>
            </a:r>
            <a:r>
              <a:rPr lang="en-US" sz="2800" dirty="0"/>
              <a:t> as </a:t>
            </a:r>
            <a:r>
              <a:rPr lang="en-US" sz="2800" dirty="0" err="1">
                <a:latin typeface="Times-Roman" charset="0"/>
              </a:rPr>
              <a:t>h(K,M</a:t>
            </a:r>
            <a:r>
              <a:rPr lang="en-US" sz="2800" dirty="0">
                <a:latin typeface="Times-Roman" charset="0"/>
              </a:rPr>
              <a:t>) </a:t>
            </a:r>
            <a:r>
              <a:rPr lang="en-US" sz="2800" dirty="0"/>
              <a:t>?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Hashes computed in blocks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>
                <a:latin typeface="Times-Roman" charset="0"/>
              </a:rPr>
              <a:t>h(B</a:t>
            </a:r>
            <a:r>
              <a:rPr lang="en-US" sz="2400" baseline="-25000" dirty="0">
                <a:latin typeface="Times-Roman" charset="0"/>
              </a:rPr>
              <a:t>1</a:t>
            </a:r>
            <a:r>
              <a:rPr lang="en-US" sz="2400" dirty="0">
                <a:latin typeface="Times-Roman" charset="0"/>
              </a:rPr>
              <a:t>,B</a:t>
            </a:r>
            <a:r>
              <a:rPr lang="en-US" sz="2400" baseline="-25000" dirty="0">
                <a:latin typeface="Times-Roman" charset="0"/>
              </a:rPr>
              <a:t>2</a:t>
            </a:r>
            <a:r>
              <a:rPr lang="en-US" sz="2400" dirty="0">
                <a:latin typeface="Times-Roman" charset="0"/>
              </a:rPr>
              <a:t>) = F(F(A,B</a:t>
            </a:r>
            <a:r>
              <a:rPr lang="en-US" sz="2400" baseline="-25000" dirty="0">
                <a:latin typeface="Times-Roman" charset="0"/>
              </a:rPr>
              <a:t>1</a:t>
            </a:r>
            <a:r>
              <a:rPr lang="en-US" sz="2400" dirty="0">
                <a:latin typeface="Times-Roman" charset="0"/>
              </a:rPr>
              <a:t>),B</a:t>
            </a:r>
            <a:r>
              <a:rPr lang="en-US" sz="2400" baseline="-25000" dirty="0">
                <a:latin typeface="Times-Roman" charset="0"/>
              </a:rPr>
              <a:t>2</a:t>
            </a:r>
            <a:r>
              <a:rPr lang="en-US" sz="2400" dirty="0">
                <a:latin typeface="Times-Roman" charset="0"/>
              </a:rPr>
              <a:t>)</a:t>
            </a:r>
            <a:r>
              <a:rPr lang="en-US" sz="2400" dirty="0"/>
              <a:t> for some </a:t>
            </a:r>
            <a:r>
              <a:rPr lang="en-US" sz="2400" dirty="0">
                <a:latin typeface="Times-Roman" charset="0"/>
              </a:rPr>
              <a:t>F </a:t>
            </a:r>
            <a:r>
              <a:rPr lang="en-US" sz="2400" dirty="0"/>
              <a:t>and constant </a:t>
            </a:r>
            <a:r>
              <a:rPr lang="en-US" sz="2400" dirty="0">
                <a:latin typeface="Times-Roman" charset="0"/>
              </a:rPr>
              <a:t>A</a:t>
            </a:r>
            <a:endParaRPr lang="en-US" sz="2400" dirty="0"/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Then </a:t>
            </a:r>
            <a:r>
              <a:rPr lang="en-US" sz="2400" dirty="0">
                <a:latin typeface="Times-Roman" charset="0"/>
              </a:rPr>
              <a:t>h(B</a:t>
            </a:r>
            <a:r>
              <a:rPr lang="en-US" sz="2400" baseline="-25000" dirty="0">
                <a:latin typeface="Times-Roman" charset="0"/>
              </a:rPr>
              <a:t>1</a:t>
            </a:r>
            <a:r>
              <a:rPr lang="en-US" sz="2400" dirty="0">
                <a:latin typeface="Times-Roman" charset="0"/>
              </a:rPr>
              <a:t>,B</a:t>
            </a:r>
            <a:r>
              <a:rPr lang="en-US" sz="2400" baseline="-25000" dirty="0">
                <a:latin typeface="Times-Roman" charset="0"/>
              </a:rPr>
              <a:t>2</a:t>
            </a:r>
            <a:r>
              <a:rPr lang="en-US" sz="2400" dirty="0">
                <a:latin typeface="Times-Roman" charset="0"/>
              </a:rPr>
              <a:t>) = F(h(B</a:t>
            </a:r>
            <a:r>
              <a:rPr lang="en-US" sz="2400" baseline="-25000" dirty="0">
                <a:latin typeface="Times-Roman" charset="0"/>
              </a:rPr>
              <a:t>1</a:t>
            </a:r>
            <a:r>
              <a:rPr lang="en-US" sz="2400" dirty="0">
                <a:latin typeface="Times-Roman" charset="0"/>
              </a:rPr>
              <a:t>),B</a:t>
            </a:r>
            <a:r>
              <a:rPr lang="en-US" sz="2400" baseline="-25000" dirty="0">
                <a:latin typeface="Times-Roman" charset="0"/>
              </a:rPr>
              <a:t>2</a:t>
            </a:r>
            <a:r>
              <a:rPr lang="en-US" sz="2400" dirty="0">
                <a:latin typeface="Times-Roman" charset="0"/>
              </a:rPr>
              <a:t>)</a:t>
            </a:r>
            <a:r>
              <a:rPr lang="en-US" sz="2400" dirty="0"/>
              <a:t> 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Let </a:t>
            </a:r>
            <a:r>
              <a:rPr lang="en-US" sz="2800" dirty="0">
                <a:latin typeface="Times-Roman" charset="0"/>
              </a:rPr>
              <a:t>M’ = (M,X)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Then </a:t>
            </a:r>
            <a:r>
              <a:rPr lang="en-US" sz="2400" dirty="0" err="1">
                <a:latin typeface="Times-Roman" charset="0"/>
              </a:rPr>
              <a:t>h(K,M</a:t>
            </a:r>
            <a:r>
              <a:rPr lang="en-US" sz="2400" dirty="0">
                <a:latin typeface="Times-Roman" charset="0"/>
              </a:rPr>
              <a:t>’) = </a:t>
            </a:r>
            <a:r>
              <a:rPr lang="en-US" sz="2400" dirty="0" err="1">
                <a:latin typeface="Times-Roman" charset="0"/>
              </a:rPr>
              <a:t>F(h(K,M),X</a:t>
            </a:r>
            <a:r>
              <a:rPr lang="en-US" sz="2400" dirty="0">
                <a:latin typeface="Times-Roman" charset="0"/>
              </a:rPr>
              <a:t>)</a:t>
            </a:r>
            <a:endParaRPr lang="en-US" sz="2400" dirty="0"/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Attacker can compute </a:t>
            </a:r>
            <a:r>
              <a:rPr lang="en-US" sz="2400" dirty="0">
                <a:latin typeface="Times-Roman" charset="0"/>
              </a:rPr>
              <a:t>HMAC</a:t>
            </a:r>
            <a:r>
              <a:rPr lang="en-US" sz="2400" dirty="0"/>
              <a:t> of </a:t>
            </a:r>
            <a:r>
              <a:rPr lang="en-US" sz="2400" dirty="0">
                <a:latin typeface="Times-Roman" charset="0"/>
              </a:rPr>
              <a:t>M’</a:t>
            </a:r>
            <a:r>
              <a:rPr lang="en-US" sz="2400" dirty="0"/>
              <a:t> without </a:t>
            </a:r>
            <a:r>
              <a:rPr lang="en-US" sz="2400" dirty="0">
                <a:latin typeface="Times-Roman" charset="0"/>
              </a:rPr>
              <a:t>K</a:t>
            </a:r>
            <a:endParaRPr lang="en-US" sz="2400" dirty="0"/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Is </a:t>
            </a:r>
            <a:r>
              <a:rPr lang="en-US" sz="2800" dirty="0" err="1">
                <a:latin typeface="Times-Roman" charset="0"/>
              </a:rPr>
              <a:t>h(M,K</a:t>
            </a:r>
            <a:r>
              <a:rPr lang="en-US" sz="2800" dirty="0">
                <a:latin typeface="Times-Roman" charset="0"/>
              </a:rPr>
              <a:t>)</a:t>
            </a:r>
            <a:r>
              <a:rPr lang="en-US" sz="2800" dirty="0"/>
              <a:t> better? 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Yes, but… if </a:t>
            </a:r>
            <a:r>
              <a:rPr lang="en-US" sz="2400" dirty="0" err="1">
                <a:latin typeface="Times-Roman" charset="0"/>
              </a:rPr>
              <a:t>h(M</a:t>
            </a:r>
            <a:r>
              <a:rPr lang="en-US" sz="2400" dirty="0">
                <a:latin typeface="Times-Roman" charset="0"/>
              </a:rPr>
              <a:t>’) = </a:t>
            </a:r>
            <a:r>
              <a:rPr lang="en-US" sz="2400" dirty="0" err="1">
                <a:latin typeface="Times-Roman" charset="0"/>
              </a:rPr>
              <a:t>h(M</a:t>
            </a:r>
            <a:r>
              <a:rPr lang="en-US" sz="2400" dirty="0">
                <a:latin typeface="Times-Roman" charset="0"/>
              </a:rPr>
              <a:t>)</a:t>
            </a:r>
            <a:r>
              <a:rPr lang="en-US" sz="2400" dirty="0"/>
              <a:t> then we might have </a:t>
            </a:r>
            <a:r>
              <a:rPr lang="en-US" sz="2400" dirty="0" err="1"/>
              <a:t>h</a:t>
            </a:r>
            <a:r>
              <a:rPr lang="en-US" sz="2400" dirty="0" err="1">
                <a:latin typeface="Times-Roman" charset="0"/>
              </a:rPr>
              <a:t>(M,K</a:t>
            </a:r>
            <a:r>
              <a:rPr lang="en-US" sz="2400" dirty="0">
                <a:latin typeface="Times-Roman" charset="0"/>
              </a:rPr>
              <a:t>)=</a:t>
            </a:r>
            <a:r>
              <a:rPr lang="en-US" sz="2400" dirty="0" err="1">
                <a:latin typeface="Times-Roman" charset="0"/>
              </a:rPr>
              <a:t>F(h(M),K</a:t>
            </a:r>
            <a:r>
              <a:rPr lang="en-US" sz="2400" dirty="0">
                <a:latin typeface="Times-Roman" charset="0"/>
              </a:rPr>
              <a:t>)=</a:t>
            </a:r>
            <a:r>
              <a:rPr lang="en-US" sz="2400" dirty="0" err="1">
                <a:latin typeface="Times-Roman" charset="0"/>
              </a:rPr>
              <a:t>F(h(M’),K</a:t>
            </a:r>
            <a:r>
              <a:rPr lang="en-US" sz="2400" dirty="0">
                <a:latin typeface="Times-Roman" charset="0"/>
              </a:rPr>
              <a:t>)=</a:t>
            </a:r>
            <a:r>
              <a:rPr lang="en-US" sz="2400" dirty="0" err="1">
                <a:latin typeface="Times-Roman" charset="0"/>
              </a:rPr>
              <a:t>h(M’,K</a:t>
            </a:r>
            <a:r>
              <a:rPr lang="en-US" sz="2400" dirty="0">
                <a:latin typeface="Times-Roman" charset="0"/>
              </a:rPr>
              <a:t>)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03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03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503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503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503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503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503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503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503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811" grpId="0" build="p" autoUpdateAnimBg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C7A2FB08-F0A8-D54E-964F-7E06C13C31A2}" type="slidenum">
              <a:rPr lang="en-US" smtClean="0">
                <a:latin typeface="Times New Roman" charset="0"/>
              </a:rPr>
              <a:pPr/>
              <a:t>132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97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Right Way to HMAC</a:t>
            </a:r>
          </a:p>
        </p:txBody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Described in RFC 2104 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Let </a:t>
            </a:r>
            <a:r>
              <a:rPr lang="en-US" sz="2800" dirty="0">
                <a:latin typeface="Times-Roman" charset="0"/>
              </a:rPr>
              <a:t>B</a:t>
            </a:r>
            <a:r>
              <a:rPr lang="en-US" sz="2800" dirty="0"/>
              <a:t> be the block length of hash, in bytes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>
                <a:latin typeface="Times-Roman" charset="0"/>
              </a:rPr>
              <a:t>B = 64</a:t>
            </a:r>
            <a:r>
              <a:rPr lang="en-US" sz="2400" dirty="0"/>
              <a:t> for MD5 and SHA-1 and Tiger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 err="1">
                <a:latin typeface="Times-Roman" charset="0"/>
              </a:rPr>
              <a:t>ipad</a:t>
            </a:r>
            <a:r>
              <a:rPr lang="en-US" sz="2800" dirty="0">
                <a:latin typeface="Times-Roman" charset="0"/>
              </a:rPr>
              <a:t> = 0x36</a:t>
            </a:r>
            <a:r>
              <a:rPr lang="en-US" sz="2800" dirty="0"/>
              <a:t> repeated </a:t>
            </a:r>
            <a:r>
              <a:rPr lang="en-US" sz="2800" dirty="0">
                <a:latin typeface="Times-Roman" charset="0"/>
              </a:rPr>
              <a:t>B</a:t>
            </a:r>
            <a:r>
              <a:rPr lang="en-US" sz="2800" dirty="0"/>
              <a:t> times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 err="1">
                <a:latin typeface="Times-Roman" charset="0"/>
              </a:rPr>
              <a:t>opad</a:t>
            </a:r>
            <a:r>
              <a:rPr lang="en-US" sz="2800" dirty="0">
                <a:latin typeface="Times-Roman" charset="0"/>
              </a:rPr>
              <a:t> = 0x5C</a:t>
            </a:r>
            <a:r>
              <a:rPr lang="en-US" sz="2800" dirty="0"/>
              <a:t> repeated </a:t>
            </a:r>
            <a:r>
              <a:rPr lang="en-US" sz="2800" dirty="0">
                <a:latin typeface="Times-Roman" charset="0"/>
              </a:rPr>
              <a:t>B</a:t>
            </a:r>
            <a:r>
              <a:rPr lang="en-US" sz="2800" dirty="0"/>
              <a:t> times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Then</a:t>
            </a:r>
          </a:p>
          <a:p>
            <a:pPr lvl="1" eaLnBrk="1" hangingPunct="1">
              <a:spcAft>
                <a:spcPts val="600"/>
              </a:spcAft>
              <a:buFontTx/>
              <a:buNone/>
            </a:pPr>
            <a:r>
              <a:rPr lang="en-US" sz="2400" dirty="0">
                <a:latin typeface="Times-Roman" charset="0"/>
              </a:rPr>
              <a:t>HMAC(M,K) = </a:t>
            </a:r>
            <a:r>
              <a:rPr lang="en-US" sz="2400" dirty="0" err="1">
                <a:latin typeface="Times-Roman" charset="0"/>
              </a:rPr>
              <a:t>h(K</a:t>
            </a:r>
            <a:r>
              <a:rPr lang="en-US" sz="2400" dirty="0">
                <a:latin typeface="Times-Roman" charset="0"/>
              </a:rPr>
              <a:t> </a:t>
            </a:r>
            <a:r>
              <a:rPr lang="en-US" sz="2400" dirty="0" err="1">
                <a:latin typeface="Times-Roman" charset="0"/>
                <a:sym typeface="Symbol" charset="2"/>
              </a:rPr>
              <a:t></a:t>
            </a:r>
            <a:r>
              <a:rPr lang="en-US" sz="2400" dirty="0">
                <a:latin typeface="Times-Roman" charset="0"/>
              </a:rPr>
              <a:t> </a:t>
            </a:r>
            <a:r>
              <a:rPr lang="en-US" sz="2400" dirty="0" err="1">
                <a:latin typeface="Times-Roman" charset="0"/>
              </a:rPr>
              <a:t>opad</a:t>
            </a:r>
            <a:r>
              <a:rPr lang="en-US" sz="2400" dirty="0">
                <a:latin typeface="Times-Roman" charset="0"/>
              </a:rPr>
              <a:t>, </a:t>
            </a:r>
            <a:r>
              <a:rPr lang="en-US" sz="2400" dirty="0" err="1">
                <a:latin typeface="Times-Roman" charset="0"/>
              </a:rPr>
              <a:t>h(K</a:t>
            </a:r>
            <a:r>
              <a:rPr lang="en-US" sz="2400" dirty="0">
                <a:latin typeface="Times-Roman" charset="0"/>
              </a:rPr>
              <a:t> </a:t>
            </a:r>
            <a:r>
              <a:rPr lang="en-US" sz="2400" dirty="0" err="1">
                <a:latin typeface="Times-Roman" charset="0"/>
                <a:sym typeface="Symbol" charset="2"/>
              </a:rPr>
              <a:t></a:t>
            </a:r>
            <a:r>
              <a:rPr lang="en-US" sz="2400" dirty="0">
                <a:latin typeface="Times-Roman" charset="0"/>
              </a:rPr>
              <a:t> </a:t>
            </a:r>
            <a:r>
              <a:rPr lang="en-US" sz="2400" dirty="0" err="1">
                <a:latin typeface="Times-Roman" charset="0"/>
              </a:rPr>
              <a:t>ipad</a:t>
            </a:r>
            <a:r>
              <a:rPr lang="en-US" sz="2400" dirty="0">
                <a:latin typeface="Times-Roman" charset="0"/>
              </a:rPr>
              <a:t>, M))</a:t>
            </a: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98750253-7A45-9C4E-AAF6-0B2870593728}" type="slidenum">
              <a:rPr lang="en-US" smtClean="0">
                <a:latin typeface="Times New Roman" charset="0"/>
              </a:rPr>
              <a:pPr/>
              <a:t>133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986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Hash Uses</a:t>
            </a:r>
          </a:p>
        </p:txBody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910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Authentication (</a:t>
            </a:r>
            <a:r>
              <a:rPr lang="en-US" sz="2800" dirty="0">
                <a:latin typeface="Times-Roman" charset="0"/>
              </a:rPr>
              <a:t>HMAC</a:t>
            </a:r>
            <a:r>
              <a:rPr lang="en-US" sz="2800" dirty="0"/>
              <a:t>)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Message integrity (</a:t>
            </a:r>
            <a:r>
              <a:rPr lang="en-US" sz="2800" dirty="0">
                <a:latin typeface="Times-Roman" charset="0"/>
              </a:rPr>
              <a:t>HMAC</a:t>
            </a:r>
            <a:r>
              <a:rPr lang="en-US" sz="2800" dirty="0"/>
              <a:t>)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Message fingerprint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Data corruption </a:t>
            </a:r>
            <a:r>
              <a:rPr lang="en-US" sz="2800" dirty="0" smtClean="0"/>
              <a:t>detection</a:t>
            </a:r>
            <a:endParaRPr lang="en-US" sz="2800" dirty="0"/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EF568DF0-2435-9F46-A212-878E0DEC414E}" type="slidenum">
              <a:rPr lang="en-US" smtClean="0">
                <a:latin typeface="Times New Roman" charset="0"/>
              </a:rPr>
              <a:pPr/>
              <a:t>134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9968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pPr eaLnBrk="1" hangingPunct="1"/>
            <a:r>
              <a:rPr lang="en-US" dirty="0"/>
              <a:t>Online Bids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92480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Suppose Alice, Bob and Charlie are bidders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Alice plans to bid </a:t>
            </a:r>
            <a:r>
              <a:rPr lang="en-US" sz="2800" dirty="0">
                <a:latin typeface="Times-Roman" charset="0"/>
              </a:rPr>
              <a:t>A</a:t>
            </a:r>
            <a:r>
              <a:rPr lang="en-US" sz="2800" dirty="0"/>
              <a:t>, Bob </a:t>
            </a:r>
            <a:r>
              <a:rPr lang="en-US" sz="2800" dirty="0">
                <a:latin typeface="Times-Roman" charset="0"/>
              </a:rPr>
              <a:t>B</a:t>
            </a:r>
            <a:r>
              <a:rPr lang="en-US" sz="2800" dirty="0"/>
              <a:t> and Charlie </a:t>
            </a:r>
            <a:r>
              <a:rPr lang="en-US" sz="2800" dirty="0">
                <a:latin typeface="Times-Roman" charset="0"/>
              </a:rPr>
              <a:t>C</a:t>
            </a:r>
            <a:endParaRPr lang="en-US" sz="2800" dirty="0"/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They don’t trust that bids will stay secret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A possible solution?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Alice, Bob, Charlie submit </a:t>
            </a:r>
            <a:r>
              <a:rPr lang="en-US" sz="2400" b="1" dirty="0">
                <a:solidFill>
                  <a:schemeClr val="hlink"/>
                </a:solidFill>
              </a:rPr>
              <a:t>hashes</a:t>
            </a:r>
            <a:r>
              <a:rPr lang="en-US" sz="2400" dirty="0"/>
              <a:t> </a:t>
            </a:r>
            <a:r>
              <a:rPr lang="en-US" sz="2400" dirty="0" err="1">
                <a:latin typeface="Times-Roman" charset="0"/>
              </a:rPr>
              <a:t>h(A</a:t>
            </a:r>
            <a:r>
              <a:rPr lang="en-US" sz="2400" dirty="0">
                <a:latin typeface="Times-Roman" charset="0"/>
              </a:rPr>
              <a:t>)</a:t>
            </a:r>
            <a:r>
              <a:rPr lang="en-US" sz="2400" dirty="0"/>
              <a:t>, </a:t>
            </a:r>
            <a:r>
              <a:rPr lang="en-US" sz="2400" dirty="0" err="1">
                <a:latin typeface="Times-Roman" charset="0"/>
              </a:rPr>
              <a:t>h(B</a:t>
            </a:r>
            <a:r>
              <a:rPr lang="en-US" sz="2400" dirty="0">
                <a:latin typeface="Times-Roman" charset="0"/>
              </a:rPr>
              <a:t>)</a:t>
            </a:r>
            <a:r>
              <a:rPr lang="en-US" sz="2400" dirty="0"/>
              <a:t>, </a:t>
            </a:r>
            <a:r>
              <a:rPr lang="en-US" sz="2400" dirty="0" err="1">
                <a:latin typeface="Times-Roman" charset="0"/>
              </a:rPr>
              <a:t>h(C</a:t>
            </a:r>
            <a:r>
              <a:rPr lang="en-US" sz="2400" dirty="0">
                <a:latin typeface="Times-Roman" charset="0"/>
              </a:rPr>
              <a:t>)</a:t>
            </a:r>
            <a:endParaRPr lang="en-US" sz="2400" dirty="0"/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All hashes received and posted online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Then bids </a:t>
            </a:r>
            <a:r>
              <a:rPr lang="en-US" sz="2400" dirty="0">
                <a:latin typeface="Times-Roman" charset="0"/>
              </a:rPr>
              <a:t>A</a:t>
            </a:r>
            <a:r>
              <a:rPr lang="en-US" sz="2400" dirty="0"/>
              <a:t>, </a:t>
            </a:r>
            <a:r>
              <a:rPr lang="en-US" sz="2400" dirty="0">
                <a:latin typeface="Times-Roman" charset="0"/>
              </a:rPr>
              <a:t>B</a:t>
            </a:r>
            <a:r>
              <a:rPr lang="en-US" sz="2400" dirty="0"/>
              <a:t>, and </a:t>
            </a:r>
            <a:r>
              <a:rPr lang="en-US" sz="2400" dirty="0">
                <a:latin typeface="Times-Roman" charset="0"/>
              </a:rPr>
              <a:t>C</a:t>
            </a:r>
            <a:r>
              <a:rPr lang="en-US" sz="2400" dirty="0" smtClean="0"/>
              <a:t>  submitted and revealed</a:t>
            </a:r>
            <a:endParaRPr lang="en-US" sz="2400" dirty="0"/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Hashes don’t reveal bids (one way)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Can’t change bid after hash sent (collision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5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15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5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153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153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153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3" grpId="0" build="p" autoUpdateAnimBg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E74D8080-2924-8A4F-A173-A859A2E93116}" type="slidenum">
              <a:rPr lang="en-US" smtClean="0">
                <a:latin typeface="Times New Roman" charset="0"/>
              </a:rPr>
              <a:pPr/>
              <a:t>135</a:t>
            </a:fld>
            <a:endParaRPr lang="en-US" smtClean="0">
              <a:latin typeface="Times New Roman" charset="0"/>
            </a:endParaRPr>
          </a:p>
        </p:txBody>
      </p:sp>
      <p:sp>
        <p:nvSpPr>
          <p:cNvPr id="20070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Spam Reduction</a:t>
            </a:r>
          </a:p>
        </p:txBody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Spam reduction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Before</a:t>
            </a:r>
            <a:r>
              <a:rPr lang="en-US" dirty="0" smtClean="0"/>
              <a:t> accept email, want </a:t>
            </a:r>
            <a:r>
              <a:rPr lang="en-US" dirty="0"/>
              <a:t>proof that</a:t>
            </a:r>
            <a:r>
              <a:rPr lang="en-US" dirty="0" smtClean="0"/>
              <a:t> sender spent effort to create email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 smtClean="0"/>
              <a:t>Here, effort == CPU cycles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Goal is to limit</a:t>
            </a:r>
            <a:r>
              <a:rPr lang="en-US" dirty="0" smtClean="0"/>
              <a:t> the amount </a:t>
            </a:r>
            <a:r>
              <a:rPr lang="en-US" dirty="0"/>
              <a:t>of email that can be </a:t>
            </a:r>
            <a:r>
              <a:rPr lang="en-US" dirty="0" smtClean="0"/>
              <a:t>sent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 smtClean="0"/>
              <a:t>This approach will not eliminate spam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 smtClean="0"/>
              <a:t>Instead, make spam more </a:t>
            </a:r>
            <a:r>
              <a:rPr lang="en-US" dirty="0"/>
              <a:t>costly to send</a:t>
            </a: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EE190C96-984F-4D4F-85A3-26B657EF6373}" type="slidenum">
              <a:rPr lang="en-US" smtClean="0">
                <a:latin typeface="Times New Roman" charset="0"/>
              </a:rPr>
              <a:pPr/>
              <a:t>136</a:t>
            </a:fld>
            <a:endParaRPr lang="en-US" smtClean="0">
              <a:latin typeface="Times New Roman" charset="0"/>
            </a:endParaRPr>
          </a:p>
        </p:txBody>
      </p:sp>
      <p:sp>
        <p:nvSpPr>
          <p:cNvPr id="2017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Spam Reduction</a:t>
            </a:r>
          </a:p>
        </p:txBody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6962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sz="2800" dirty="0"/>
              <a:t>Let </a:t>
            </a:r>
            <a:r>
              <a:rPr lang="en-US" sz="2800" dirty="0">
                <a:latin typeface="Times-Roman" charset="0"/>
              </a:rPr>
              <a:t>M</a:t>
            </a:r>
            <a:r>
              <a:rPr lang="en-US" sz="2800" dirty="0"/>
              <a:t> = email message</a:t>
            </a:r>
          </a:p>
          <a:p>
            <a:pPr eaLnBrk="1" hangingPunct="1">
              <a:lnSpc>
                <a:spcPct val="90000"/>
              </a:lnSpc>
              <a:spcAft>
                <a:spcPts val="0"/>
              </a:spcAft>
              <a:buFont typeface="Wingdings" charset="2"/>
              <a:buNone/>
            </a:pPr>
            <a:r>
              <a:rPr lang="en-US" sz="2800" dirty="0"/>
              <a:t>		 </a:t>
            </a:r>
            <a:r>
              <a:rPr lang="en-US" sz="2800" b="1" dirty="0">
                <a:solidFill>
                  <a:schemeClr val="accent2"/>
                </a:solidFill>
                <a:latin typeface="Times-Roman" charset="0"/>
              </a:rPr>
              <a:t>R</a:t>
            </a:r>
            <a:r>
              <a:rPr lang="en-US" sz="2800" dirty="0"/>
              <a:t> = value to be determined</a:t>
            </a:r>
          </a:p>
          <a:p>
            <a:pPr eaLnBrk="1" hangingPunct="1">
              <a:lnSpc>
                <a:spcPct val="90000"/>
              </a:lnSpc>
              <a:spcAft>
                <a:spcPts val="0"/>
              </a:spcAft>
              <a:buFont typeface="Wingdings" charset="2"/>
              <a:buNone/>
            </a:pPr>
            <a:r>
              <a:rPr lang="en-US" sz="2800" dirty="0"/>
              <a:t>		 </a:t>
            </a:r>
            <a:r>
              <a:rPr lang="en-US" sz="2800" dirty="0">
                <a:latin typeface="Times-Roman" charset="0"/>
              </a:rPr>
              <a:t>T</a:t>
            </a:r>
            <a:r>
              <a:rPr lang="en-US" sz="2800" dirty="0"/>
              <a:t> = current time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Sender must find </a:t>
            </a:r>
            <a:r>
              <a:rPr lang="en-US" sz="2800" b="1" dirty="0">
                <a:solidFill>
                  <a:schemeClr val="accent2"/>
                </a:solidFill>
                <a:latin typeface="Times-Roman" charset="0"/>
              </a:rPr>
              <a:t>R</a:t>
            </a:r>
            <a:r>
              <a:rPr lang="en-US" sz="2800" dirty="0"/>
              <a:t> so that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US" sz="2400" dirty="0">
                <a:latin typeface="Times-Roman" charset="0"/>
              </a:rPr>
              <a:t>	</a:t>
            </a:r>
            <a:r>
              <a:rPr lang="en-US" sz="2400" dirty="0" err="1">
                <a:latin typeface="Times-Roman" charset="0"/>
              </a:rPr>
              <a:t>h(M,</a:t>
            </a:r>
            <a:r>
              <a:rPr lang="en-US" sz="2400" b="1" dirty="0" err="1">
                <a:solidFill>
                  <a:schemeClr val="accent2"/>
                </a:solidFill>
                <a:latin typeface="Times-Roman" charset="0"/>
              </a:rPr>
              <a:t>R</a:t>
            </a:r>
            <a:r>
              <a:rPr lang="en-US" sz="2400" dirty="0" err="1">
                <a:latin typeface="Times-Roman" charset="0"/>
              </a:rPr>
              <a:t>,T</a:t>
            </a:r>
            <a:r>
              <a:rPr lang="en-US" sz="2400" dirty="0">
                <a:latin typeface="Times-Roman" charset="0"/>
              </a:rPr>
              <a:t>) = (00…0,X),</a:t>
            </a:r>
            <a:r>
              <a:rPr lang="en-US" sz="2400" dirty="0"/>
              <a:t> where</a:t>
            </a:r>
            <a:endParaRPr lang="en-US" sz="2400" dirty="0">
              <a:latin typeface="Times-Roman" charset="0"/>
            </a:endParaRP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US" sz="2400" dirty="0">
                <a:latin typeface="Times-Roman" charset="0"/>
              </a:rPr>
              <a:t>	N</a:t>
            </a:r>
            <a:r>
              <a:rPr lang="en-US" sz="2400" dirty="0"/>
              <a:t> initial bits of hash value are </a:t>
            </a:r>
            <a:r>
              <a:rPr lang="en-US" sz="2400" b="1" dirty="0">
                <a:solidFill>
                  <a:srgbClr val="FF0000"/>
                </a:solidFill>
              </a:rPr>
              <a:t>all zero</a:t>
            </a:r>
            <a:endParaRPr lang="en-US" sz="2400" dirty="0">
              <a:latin typeface="Times-Roman" charset="0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Sender then sends </a:t>
            </a:r>
            <a:r>
              <a:rPr lang="en-US" sz="2800" dirty="0">
                <a:latin typeface="Times-Roman" charset="0"/>
              </a:rPr>
              <a:t>(M,</a:t>
            </a:r>
            <a:r>
              <a:rPr lang="en-US" sz="2800" b="1" dirty="0">
                <a:solidFill>
                  <a:schemeClr val="accent2"/>
                </a:solidFill>
                <a:latin typeface="Times-Roman" charset="0"/>
              </a:rPr>
              <a:t>R</a:t>
            </a:r>
            <a:r>
              <a:rPr lang="en-US" sz="2800" dirty="0">
                <a:latin typeface="Times-Roman" charset="0"/>
              </a:rPr>
              <a:t>,T)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Recipient accepts email, provided that…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US" sz="2400" dirty="0">
                <a:latin typeface="Times-Roman" charset="0"/>
              </a:rPr>
              <a:t>	</a:t>
            </a:r>
            <a:r>
              <a:rPr lang="en-US" sz="2400" dirty="0" err="1">
                <a:latin typeface="Times-Roman" charset="0"/>
              </a:rPr>
              <a:t>h(M,</a:t>
            </a:r>
            <a:r>
              <a:rPr lang="en-US" sz="2400" b="1" dirty="0" err="1">
                <a:solidFill>
                  <a:schemeClr val="accent2"/>
                </a:solidFill>
                <a:latin typeface="Times-Roman" charset="0"/>
              </a:rPr>
              <a:t>R</a:t>
            </a:r>
            <a:r>
              <a:rPr lang="en-US" sz="2400" dirty="0" err="1">
                <a:latin typeface="Times-Roman" charset="0"/>
              </a:rPr>
              <a:t>,T</a:t>
            </a:r>
            <a:r>
              <a:rPr lang="en-US" sz="2400" dirty="0">
                <a:latin typeface="Times-Roman" charset="0"/>
              </a:rPr>
              <a:t>)</a:t>
            </a:r>
            <a:r>
              <a:rPr lang="en-US" sz="2400" dirty="0"/>
              <a:t> begins with </a:t>
            </a:r>
            <a:r>
              <a:rPr lang="en-US" sz="2400" dirty="0">
                <a:latin typeface="Times-Roman" charset="0"/>
              </a:rPr>
              <a:t>N</a:t>
            </a:r>
            <a:r>
              <a:rPr lang="en-US" sz="2400" dirty="0"/>
              <a:t> zeros</a:t>
            </a:r>
            <a:endParaRPr lang="en-US" sz="2400" dirty="0">
              <a:latin typeface="Times-Roman" charset="0"/>
            </a:endParaRP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88FF4534-35E1-AF4E-A316-053BD7B4A64F}" type="slidenum">
              <a:rPr lang="en-US" smtClean="0">
                <a:latin typeface="Times New Roman" charset="0"/>
              </a:rPr>
              <a:pPr/>
              <a:t>137</a:t>
            </a:fld>
            <a:endParaRPr lang="en-US" smtClean="0">
              <a:latin typeface="Times New Roman" charset="0"/>
            </a:endParaRPr>
          </a:p>
        </p:txBody>
      </p:sp>
      <p:sp>
        <p:nvSpPr>
          <p:cNvPr id="2027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90600"/>
          </a:xfrm>
        </p:spPr>
        <p:txBody>
          <a:bodyPr/>
          <a:lstStyle/>
          <a:p>
            <a:pPr eaLnBrk="1" hangingPunct="1"/>
            <a:r>
              <a:rPr lang="en-US"/>
              <a:t>Spam Reduction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Sender: </a:t>
            </a:r>
            <a:r>
              <a:rPr lang="en-US" sz="2800" dirty="0" err="1">
                <a:latin typeface="Times-Roman" charset="0"/>
              </a:rPr>
              <a:t>h(M,R,T</a:t>
            </a:r>
            <a:r>
              <a:rPr lang="en-US" sz="2800" dirty="0">
                <a:latin typeface="Times-Roman" charset="0"/>
              </a:rPr>
              <a:t>)</a:t>
            </a:r>
            <a:r>
              <a:rPr lang="en-US" sz="2800" dirty="0"/>
              <a:t> begins with </a:t>
            </a:r>
            <a:r>
              <a:rPr lang="en-US" sz="2800" dirty="0">
                <a:latin typeface="Times-Roman" charset="0"/>
              </a:rPr>
              <a:t>N</a:t>
            </a:r>
            <a:r>
              <a:rPr lang="en-US" sz="2800" dirty="0"/>
              <a:t> zeros</a:t>
            </a:r>
            <a:endParaRPr lang="en-US" sz="2800" dirty="0">
              <a:latin typeface="Times-Roman" charset="0"/>
            </a:endParaRP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Recipient: verify that </a:t>
            </a:r>
            <a:r>
              <a:rPr lang="en-US" sz="2800" dirty="0" err="1">
                <a:latin typeface="Times-Roman" charset="0"/>
              </a:rPr>
              <a:t>h(M,R,T</a:t>
            </a:r>
            <a:r>
              <a:rPr lang="en-US" sz="2800" dirty="0">
                <a:latin typeface="Times-Roman" charset="0"/>
              </a:rPr>
              <a:t>)</a:t>
            </a:r>
            <a:r>
              <a:rPr lang="en-US" sz="2800" dirty="0"/>
              <a:t> begins with </a:t>
            </a:r>
            <a:r>
              <a:rPr lang="en-US" sz="2800" dirty="0">
                <a:latin typeface="Times-Roman" charset="0"/>
              </a:rPr>
              <a:t>N</a:t>
            </a:r>
            <a:r>
              <a:rPr lang="en-US" sz="2800" dirty="0"/>
              <a:t> zeros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hlink"/>
                </a:solidFill>
              </a:rPr>
              <a:t>Work for sender:</a:t>
            </a:r>
            <a:r>
              <a:rPr lang="en-US" sz="2800" dirty="0"/>
              <a:t> </a:t>
            </a:r>
            <a:r>
              <a:rPr lang="en-US" sz="2800" dirty="0" smtClean="0"/>
              <a:t>a lot of hash</a:t>
            </a:r>
            <a:r>
              <a:rPr lang="en-US" sz="2800" b="1" dirty="0">
                <a:solidFill>
                  <a:srgbClr val="FF0000"/>
                </a:solidFill>
              </a:rPr>
              <a:t> must compute</a:t>
            </a:r>
            <a:r>
              <a:rPr lang="en-US" sz="2800" dirty="0" smtClean="0"/>
              <a:t> </a:t>
            </a:r>
            <a:endParaRPr lang="en-US" sz="2800" dirty="0"/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hlink"/>
                </a:solidFill>
              </a:rPr>
              <a:t>Work for recipient:</a:t>
            </a:r>
            <a:r>
              <a:rPr lang="en-US" sz="2800" dirty="0"/>
              <a:t> always </a:t>
            </a:r>
            <a:r>
              <a:rPr lang="en-US" sz="2800" b="1" dirty="0">
                <a:solidFill>
                  <a:srgbClr val="FF0000"/>
                </a:solidFill>
                <a:latin typeface="Times-Roman" charset="0"/>
              </a:rPr>
              <a:t>1</a:t>
            </a:r>
            <a:r>
              <a:rPr lang="en-US" sz="2800" b="1" dirty="0">
                <a:solidFill>
                  <a:srgbClr val="FF0000"/>
                </a:solidFill>
              </a:rPr>
              <a:t> hash</a:t>
            </a:r>
            <a:endParaRPr lang="en-US" sz="2800" dirty="0"/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Sender’s work increases exponentially in </a:t>
            </a:r>
            <a:r>
              <a:rPr lang="en-US" sz="2800" dirty="0">
                <a:latin typeface="Times-Roman" charset="0"/>
              </a:rPr>
              <a:t>N</a:t>
            </a:r>
            <a:endParaRPr lang="en-US" sz="2800" dirty="0"/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Small work for recipient regardless of </a:t>
            </a:r>
            <a:r>
              <a:rPr lang="en-US" sz="2800" dirty="0">
                <a:latin typeface="Times-Roman" charset="0"/>
              </a:rPr>
              <a:t>N</a:t>
            </a:r>
            <a:endParaRPr lang="en-US" sz="2800" dirty="0"/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Choose </a:t>
            </a:r>
            <a:r>
              <a:rPr lang="en-US" sz="2800" dirty="0">
                <a:latin typeface="Times-Roman" charset="0"/>
              </a:rPr>
              <a:t>N</a:t>
            </a:r>
            <a:r>
              <a:rPr lang="en-US" sz="2800" dirty="0"/>
              <a:t> so </a:t>
            </a:r>
            <a:r>
              <a:rPr lang="en-US" sz="2800" dirty="0" smtClean="0"/>
              <a:t>that…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Work acceptable for normal email users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Work</a:t>
            </a:r>
            <a:r>
              <a:rPr lang="en-US" sz="2400" dirty="0" smtClean="0"/>
              <a:t> is too </a:t>
            </a:r>
            <a:r>
              <a:rPr lang="en-US" sz="2400" dirty="0"/>
              <a:t>high for </a:t>
            </a:r>
            <a:r>
              <a:rPr lang="en-US" sz="2400" dirty="0" smtClean="0"/>
              <a:t>spammers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6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6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6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6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6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96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3" grpId="0" build="p" autoUpdateAnimBg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69DBBD5A-ED41-BE4D-A7EC-40A34347E31D}" type="slidenum">
              <a:rPr lang="en-US" smtClean="0">
                <a:latin typeface="Times New Roman" charset="0"/>
              </a:rPr>
              <a:pPr/>
              <a:t>138</a:t>
            </a:fld>
            <a:endParaRPr lang="en-US" smtClean="0">
              <a:latin typeface="Times New Roman" charset="0"/>
            </a:endParaRPr>
          </a:p>
        </p:txBody>
      </p:sp>
      <p:sp>
        <p:nvSpPr>
          <p:cNvPr id="20377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52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Secret Sharing</a:t>
            </a: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54A15F0B-08BA-234B-BB10-7B1CF239831F}" type="slidenum">
              <a:rPr lang="en-US" smtClean="0">
                <a:latin typeface="Times New Roman" charset="0"/>
              </a:rPr>
              <a:pPr/>
              <a:t>139</a:t>
            </a:fld>
            <a:endParaRPr lang="en-US" smtClean="0">
              <a:latin typeface="Times New Roman" charset="0"/>
            </a:endParaRPr>
          </a:p>
        </p:txBody>
      </p:sp>
      <p:sp>
        <p:nvSpPr>
          <p:cNvPr id="20480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Shamir’s Secret Sharing</a:t>
            </a:r>
          </a:p>
        </p:txBody>
      </p:sp>
      <p:sp>
        <p:nvSpPr>
          <p:cNvPr id="204804" name="Line 3"/>
          <p:cNvSpPr>
            <a:spLocks noChangeShapeType="1"/>
          </p:cNvSpPr>
          <p:nvPr/>
        </p:nvSpPr>
        <p:spPr bwMode="auto">
          <a:xfrm>
            <a:off x="304800" y="5029200"/>
            <a:ext cx="2895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05" name="Line 4"/>
          <p:cNvSpPr>
            <a:spLocks noChangeShapeType="1"/>
          </p:cNvSpPr>
          <p:nvPr/>
        </p:nvSpPr>
        <p:spPr bwMode="auto">
          <a:xfrm flipV="1">
            <a:off x="304800" y="2209800"/>
            <a:ext cx="0" cy="2819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06" name="Line 5"/>
          <p:cNvSpPr>
            <a:spLocks noChangeShapeType="1"/>
          </p:cNvSpPr>
          <p:nvPr/>
        </p:nvSpPr>
        <p:spPr bwMode="auto">
          <a:xfrm flipV="1">
            <a:off x="304800" y="2895600"/>
            <a:ext cx="2438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07" name="Oval 6"/>
          <p:cNvSpPr>
            <a:spLocks noChangeArrowheads="1"/>
          </p:cNvSpPr>
          <p:nvPr/>
        </p:nvSpPr>
        <p:spPr bwMode="auto">
          <a:xfrm>
            <a:off x="2362200" y="2971800"/>
            <a:ext cx="152400" cy="152400"/>
          </a:xfrm>
          <a:prstGeom prst="ellipse">
            <a:avLst/>
          </a:prstGeom>
          <a:solidFill>
            <a:srgbClr val="06FF0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08" name="Oval 7"/>
          <p:cNvSpPr>
            <a:spLocks noChangeArrowheads="1"/>
          </p:cNvSpPr>
          <p:nvPr/>
        </p:nvSpPr>
        <p:spPr bwMode="auto">
          <a:xfrm>
            <a:off x="1143000" y="3505200"/>
            <a:ext cx="152400" cy="152400"/>
          </a:xfrm>
          <a:prstGeom prst="ellipse">
            <a:avLst/>
          </a:prstGeom>
          <a:solidFill>
            <a:srgbClr val="06FF0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09" name="Rectangle 8"/>
          <p:cNvSpPr>
            <a:spLocks noChangeArrowheads="1"/>
          </p:cNvSpPr>
          <p:nvPr/>
        </p:nvSpPr>
        <p:spPr bwMode="auto">
          <a:xfrm>
            <a:off x="2362200" y="3048000"/>
            <a:ext cx="946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Times-Roman" charset="0"/>
              </a:rPr>
              <a:t>(X</a:t>
            </a:r>
            <a:r>
              <a:rPr lang="en-US" sz="2000" baseline="-25000">
                <a:latin typeface="Times-Roman" charset="0"/>
              </a:rPr>
              <a:t>0</a:t>
            </a:r>
            <a:r>
              <a:rPr lang="en-US" sz="2000">
                <a:latin typeface="Times-Roman" charset="0"/>
              </a:rPr>
              <a:t>,Y</a:t>
            </a:r>
            <a:r>
              <a:rPr lang="en-US" sz="2000" baseline="-25000">
                <a:latin typeface="Times-Roman" charset="0"/>
              </a:rPr>
              <a:t>0</a:t>
            </a:r>
            <a:r>
              <a:rPr lang="en-US" sz="2000">
                <a:latin typeface="Times-Roman" charset="0"/>
              </a:rPr>
              <a:t>)</a:t>
            </a:r>
          </a:p>
        </p:txBody>
      </p:sp>
      <p:sp>
        <p:nvSpPr>
          <p:cNvPr id="204810" name="Rectangle 9"/>
          <p:cNvSpPr>
            <a:spLocks noChangeArrowheads="1"/>
          </p:cNvSpPr>
          <p:nvPr/>
        </p:nvSpPr>
        <p:spPr bwMode="auto">
          <a:xfrm>
            <a:off x="1301750" y="3760788"/>
            <a:ext cx="1841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811" name="Rectangle 10"/>
          <p:cNvSpPr>
            <a:spLocks noChangeArrowheads="1"/>
          </p:cNvSpPr>
          <p:nvPr/>
        </p:nvSpPr>
        <p:spPr bwMode="auto">
          <a:xfrm>
            <a:off x="457200" y="3048000"/>
            <a:ext cx="946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Times-Roman" charset="0"/>
              </a:rPr>
              <a:t>(X</a:t>
            </a:r>
            <a:r>
              <a:rPr lang="en-US" sz="2000" baseline="-25000">
                <a:latin typeface="Times-Roman" charset="0"/>
              </a:rPr>
              <a:t>1</a:t>
            </a:r>
            <a:r>
              <a:rPr lang="en-US" sz="2000">
                <a:latin typeface="Times-Roman" charset="0"/>
              </a:rPr>
              <a:t>,Y</a:t>
            </a:r>
            <a:r>
              <a:rPr lang="en-US" sz="2000" baseline="-25000">
                <a:latin typeface="Times-Roman" charset="0"/>
              </a:rPr>
              <a:t>1</a:t>
            </a:r>
            <a:r>
              <a:rPr lang="en-US" sz="2000">
                <a:latin typeface="Times-Roman" charset="0"/>
              </a:rPr>
              <a:t>)</a:t>
            </a:r>
          </a:p>
        </p:txBody>
      </p:sp>
      <p:sp>
        <p:nvSpPr>
          <p:cNvPr id="204812" name="Oval 11"/>
          <p:cNvSpPr>
            <a:spLocks noChangeArrowheads="1"/>
          </p:cNvSpPr>
          <p:nvPr/>
        </p:nvSpPr>
        <p:spPr bwMode="auto">
          <a:xfrm>
            <a:off x="228600" y="3886200"/>
            <a:ext cx="152400" cy="152400"/>
          </a:xfrm>
          <a:prstGeom prst="ellipse">
            <a:avLst/>
          </a:prstGeom>
          <a:solidFill>
            <a:srgbClr val="06FF0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13" name="Rectangle 12"/>
          <p:cNvSpPr>
            <a:spLocks noChangeArrowheads="1"/>
          </p:cNvSpPr>
          <p:nvPr/>
        </p:nvSpPr>
        <p:spPr bwMode="auto">
          <a:xfrm>
            <a:off x="298450" y="3962400"/>
            <a:ext cx="735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Times-Roman" charset="0"/>
              </a:rPr>
              <a:t>(0,S)</a:t>
            </a:r>
          </a:p>
        </p:txBody>
      </p:sp>
      <p:sp>
        <p:nvSpPr>
          <p:cNvPr id="204814" name="Rectangle 13"/>
          <p:cNvSpPr>
            <a:spLocks noChangeArrowheads="1"/>
          </p:cNvSpPr>
          <p:nvPr/>
        </p:nvSpPr>
        <p:spPr bwMode="auto">
          <a:xfrm>
            <a:off x="3733800" y="1867049"/>
            <a:ext cx="5257800" cy="392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dirty="0"/>
              <a:t> </a:t>
            </a:r>
            <a:r>
              <a:rPr lang="en-US" sz="2800" dirty="0"/>
              <a:t>Two points determine a line</a:t>
            </a:r>
          </a:p>
          <a:p>
            <a:pPr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dirty="0"/>
              <a:t> Give </a:t>
            </a:r>
            <a:r>
              <a:rPr lang="en-US" sz="2800" dirty="0">
                <a:latin typeface="Times-Roman" charset="0"/>
              </a:rPr>
              <a:t>(X</a:t>
            </a:r>
            <a:r>
              <a:rPr lang="en-US" sz="2800" baseline="-25000" dirty="0">
                <a:latin typeface="Times-Roman" charset="0"/>
              </a:rPr>
              <a:t>0</a:t>
            </a:r>
            <a:r>
              <a:rPr lang="en-US" sz="2800" dirty="0">
                <a:latin typeface="Times-Roman" charset="0"/>
              </a:rPr>
              <a:t>,Y</a:t>
            </a:r>
            <a:r>
              <a:rPr lang="en-US" sz="2800" baseline="-25000" dirty="0">
                <a:latin typeface="Times-Roman" charset="0"/>
              </a:rPr>
              <a:t>0</a:t>
            </a:r>
            <a:r>
              <a:rPr lang="en-US" sz="2800" dirty="0">
                <a:latin typeface="Times-Roman" charset="0"/>
              </a:rPr>
              <a:t>) </a:t>
            </a:r>
            <a:r>
              <a:rPr lang="en-US" sz="2800" dirty="0"/>
              <a:t>to Alice</a:t>
            </a:r>
          </a:p>
          <a:p>
            <a:pPr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dirty="0"/>
              <a:t> Give </a:t>
            </a:r>
            <a:r>
              <a:rPr lang="en-US" sz="2800" dirty="0">
                <a:latin typeface="Times-Roman" charset="0"/>
              </a:rPr>
              <a:t>(X</a:t>
            </a:r>
            <a:r>
              <a:rPr lang="en-US" sz="2800" baseline="-25000" dirty="0">
                <a:latin typeface="Times-Roman" charset="0"/>
              </a:rPr>
              <a:t>1</a:t>
            </a:r>
            <a:r>
              <a:rPr lang="en-US" sz="2800" dirty="0">
                <a:latin typeface="Times-Roman" charset="0"/>
              </a:rPr>
              <a:t>,Y</a:t>
            </a:r>
            <a:r>
              <a:rPr lang="en-US" sz="2800" baseline="-25000" dirty="0">
                <a:latin typeface="Times-Roman" charset="0"/>
              </a:rPr>
              <a:t>1</a:t>
            </a:r>
            <a:r>
              <a:rPr lang="en-US" sz="2800" dirty="0">
                <a:latin typeface="Times-Roman" charset="0"/>
              </a:rPr>
              <a:t>) </a:t>
            </a:r>
            <a:r>
              <a:rPr lang="en-US" sz="2800" dirty="0"/>
              <a:t>to Bob</a:t>
            </a:r>
          </a:p>
          <a:p>
            <a:pPr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dirty="0"/>
              <a:t> Then Alice and Bob must cooperate to find secret </a:t>
            </a:r>
            <a:r>
              <a:rPr lang="en-US" sz="2800" dirty="0">
                <a:latin typeface="Times-Roman"/>
                <a:cs typeface="Times-Roman"/>
              </a:rPr>
              <a:t>S</a:t>
            </a:r>
          </a:p>
          <a:p>
            <a:pPr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dirty="0"/>
              <a:t> Also works in discrete case</a:t>
            </a:r>
          </a:p>
          <a:p>
            <a:pPr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dirty="0"/>
              <a:t> Easy to make “</a:t>
            </a:r>
            <a:r>
              <a:rPr lang="en-US" sz="2800" dirty="0" err="1">
                <a:latin typeface="Times-Roman" charset="0"/>
              </a:rPr>
              <a:t>m</a:t>
            </a:r>
            <a:r>
              <a:rPr lang="en-US" sz="2800" dirty="0"/>
              <a:t> out of </a:t>
            </a:r>
            <a:r>
              <a:rPr lang="en-US" sz="2800" dirty="0" err="1">
                <a:latin typeface="Times-Roman" charset="0"/>
              </a:rPr>
              <a:t>n</a:t>
            </a:r>
            <a:r>
              <a:rPr lang="en-US" sz="2800" dirty="0"/>
              <a:t>” scheme for any </a:t>
            </a:r>
            <a:r>
              <a:rPr lang="en-US" sz="2800" dirty="0" err="1">
                <a:latin typeface="Times-Roman" charset="0"/>
              </a:rPr>
              <a:t>m</a:t>
            </a:r>
            <a:r>
              <a:rPr lang="en-US" sz="2800" dirty="0">
                <a:latin typeface="Times-Roman" charset="0"/>
              </a:rPr>
              <a:t> </a:t>
            </a:r>
            <a:r>
              <a:rPr lang="en-US" sz="2800" dirty="0" err="1">
                <a:latin typeface="Times-Roman" charset="0"/>
                <a:sym typeface="Symbol" charset="2"/>
              </a:rPr>
              <a:t></a:t>
            </a:r>
            <a:r>
              <a:rPr lang="en-US" sz="2800" dirty="0">
                <a:latin typeface="Times-Roman" charset="0"/>
                <a:sym typeface="Symbol" charset="2"/>
              </a:rPr>
              <a:t> </a:t>
            </a:r>
            <a:r>
              <a:rPr lang="en-US" sz="2800" dirty="0">
                <a:latin typeface="Times-Roman" charset="0"/>
              </a:rPr>
              <a:t> </a:t>
            </a:r>
            <a:r>
              <a:rPr lang="en-US" sz="2800" dirty="0" err="1">
                <a:latin typeface="Times-Roman" charset="0"/>
              </a:rPr>
              <a:t>n</a:t>
            </a:r>
            <a:endParaRPr lang="en-US" sz="2800" dirty="0"/>
          </a:p>
        </p:txBody>
      </p:sp>
      <p:sp>
        <p:nvSpPr>
          <p:cNvPr id="204815" name="Rectangle 14"/>
          <p:cNvSpPr>
            <a:spLocks noChangeArrowheads="1"/>
          </p:cNvSpPr>
          <p:nvPr/>
        </p:nvSpPr>
        <p:spPr bwMode="auto">
          <a:xfrm>
            <a:off x="3200400" y="48006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-Roman" charset="0"/>
              </a:rPr>
              <a:t>X</a:t>
            </a:r>
          </a:p>
        </p:txBody>
      </p:sp>
      <p:sp>
        <p:nvSpPr>
          <p:cNvPr id="204816" name="Rectangle 15"/>
          <p:cNvSpPr>
            <a:spLocks noChangeArrowheads="1"/>
          </p:cNvSpPr>
          <p:nvPr/>
        </p:nvSpPr>
        <p:spPr bwMode="auto">
          <a:xfrm>
            <a:off x="146050" y="17526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-Roman" charset="0"/>
              </a:rPr>
              <a:t>Y</a:t>
            </a:r>
          </a:p>
        </p:txBody>
      </p:sp>
      <p:sp>
        <p:nvSpPr>
          <p:cNvPr id="204817" name="Rectangle 16"/>
          <p:cNvSpPr>
            <a:spLocks noChangeArrowheads="1"/>
          </p:cNvSpPr>
          <p:nvPr/>
        </p:nvSpPr>
        <p:spPr bwMode="auto">
          <a:xfrm>
            <a:off x="914400" y="5181600"/>
            <a:ext cx="1606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2 out of 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C6463395-890B-434F-B07C-7E5E1D7364C4}" type="slidenum">
              <a:rPr lang="en-US" smtClean="0">
                <a:latin typeface="Times New Roman" charset="0"/>
              </a:rPr>
              <a:pPr/>
              <a:t>14</a:t>
            </a:fld>
            <a:endParaRPr lang="en-US" smtClean="0">
              <a:latin typeface="Times New Roman" charset="0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Cryptanalysis: Terminology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Cryptosystem is </a:t>
            </a:r>
            <a:r>
              <a:rPr lang="en-US" b="1" dirty="0">
                <a:solidFill>
                  <a:schemeClr val="accent2"/>
                </a:solidFill>
              </a:rPr>
              <a:t>secure</a:t>
            </a:r>
            <a:r>
              <a:rPr lang="en-US" dirty="0"/>
              <a:t> if best know attack is to try all </a:t>
            </a:r>
            <a:r>
              <a:rPr lang="en-US" dirty="0" smtClean="0"/>
              <a:t>keys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 smtClean="0"/>
              <a:t>Exhaustive key search, that is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Cryptosystem is </a:t>
            </a:r>
            <a:r>
              <a:rPr lang="en-US" b="1" dirty="0">
                <a:solidFill>
                  <a:srgbClr val="FF0000"/>
                </a:solidFill>
              </a:rPr>
              <a:t>insecure</a:t>
            </a:r>
            <a:r>
              <a:rPr lang="en-US" dirty="0"/>
              <a:t> if </a:t>
            </a:r>
            <a:r>
              <a:rPr lang="en-US" b="1" i="1" dirty="0"/>
              <a:t>any</a:t>
            </a:r>
            <a:r>
              <a:rPr lang="en-US" dirty="0"/>
              <a:t> shortcut attack is known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But then insecure cipher might be harder to break than a secure cipher!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What the …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98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9" grpId="0" build="p" autoUpdateAnimBg="0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 Part 1 </a:t>
            </a:r>
            <a:r>
              <a:rPr lang="en-US" dirty="0" err="1" smtClean="0">
                <a:sym typeface="Symbol" charset="2"/>
              </a:rPr>
              <a:t></a:t>
            </a:r>
            <a:r>
              <a:rPr lang="en-US" dirty="0" smtClean="0"/>
              <a:t> Cryptography                                                                                                     </a:t>
            </a:r>
            <a:fld id="{8AF03ECF-6AF5-154C-B3CF-4C76083BAFB5}" type="slidenum">
              <a:rPr lang="en-US" smtClean="0">
                <a:latin typeface="Times New Roman" charset="0"/>
              </a:rPr>
              <a:pPr/>
              <a:t>140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2058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Shamir’s Secret Sharing</a:t>
            </a:r>
          </a:p>
        </p:txBody>
      </p:sp>
      <p:sp>
        <p:nvSpPr>
          <p:cNvPr id="205828" name="Line 3"/>
          <p:cNvSpPr>
            <a:spLocks noChangeShapeType="1"/>
          </p:cNvSpPr>
          <p:nvPr/>
        </p:nvSpPr>
        <p:spPr bwMode="auto">
          <a:xfrm>
            <a:off x="304800" y="5029200"/>
            <a:ext cx="2895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29" name="Line 4"/>
          <p:cNvSpPr>
            <a:spLocks noChangeShapeType="1"/>
          </p:cNvSpPr>
          <p:nvPr/>
        </p:nvSpPr>
        <p:spPr bwMode="auto">
          <a:xfrm flipV="1">
            <a:off x="304800" y="2209800"/>
            <a:ext cx="0" cy="2819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30" name="Line 5"/>
          <p:cNvSpPr>
            <a:spLocks noChangeShapeType="1"/>
          </p:cNvSpPr>
          <p:nvPr/>
        </p:nvSpPr>
        <p:spPr bwMode="auto">
          <a:xfrm flipV="1">
            <a:off x="304800" y="2895600"/>
            <a:ext cx="2438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31" name="Oval 6"/>
          <p:cNvSpPr>
            <a:spLocks noChangeArrowheads="1"/>
          </p:cNvSpPr>
          <p:nvPr/>
        </p:nvSpPr>
        <p:spPr bwMode="auto">
          <a:xfrm>
            <a:off x="2362200" y="2971800"/>
            <a:ext cx="152400" cy="152400"/>
          </a:xfrm>
          <a:prstGeom prst="ellipse">
            <a:avLst/>
          </a:prstGeom>
          <a:solidFill>
            <a:srgbClr val="06FF0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32" name="Oval 7"/>
          <p:cNvSpPr>
            <a:spLocks noChangeArrowheads="1"/>
          </p:cNvSpPr>
          <p:nvPr/>
        </p:nvSpPr>
        <p:spPr bwMode="auto">
          <a:xfrm>
            <a:off x="1143000" y="3505200"/>
            <a:ext cx="152400" cy="152400"/>
          </a:xfrm>
          <a:prstGeom prst="ellipse">
            <a:avLst/>
          </a:prstGeom>
          <a:solidFill>
            <a:srgbClr val="06FF0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33" name="Rectangle 8"/>
          <p:cNvSpPr>
            <a:spLocks noChangeArrowheads="1"/>
          </p:cNvSpPr>
          <p:nvPr/>
        </p:nvSpPr>
        <p:spPr bwMode="auto">
          <a:xfrm>
            <a:off x="1720850" y="2514600"/>
            <a:ext cx="946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Times-Roman" charset="0"/>
              </a:rPr>
              <a:t>(X</a:t>
            </a:r>
            <a:r>
              <a:rPr lang="en-US" sz="2000" baseline="-25000">
                <a:latin typeface="Times-Roman" charset="0"/>
              </a:rPr>
              <a:t>0</a:t>
            </a:r>
            <a:r>
              <a:rPr lang="en-US" sz="2000">
                <a:latin typeface="Times-Roman" charset="0"/>
              </a:rPr>
              <a:t>,Y</a:t>
            </a:r>
            <a:r>
              <a:rPr lang="en-US" sz="2000" baseline="-25000">
                <a:latin typeface="Times-Roman" charset="0"/>
              </a:rPr>
              <a:t>0</a:t>
            </a:r>
            <a:r>
              <a:rPr lang="en-US" sz="2000">
                <a:latin typeface="Times-Roman" charset="0"/>
              </a:rPr>
              <a:t>)</a:t>
            </a:r>
            <a:endParaRPr lang="en-US">
              <a:latin typeface="Times-Roman" charset="0"/>
            </a:endParaRPr>
          </a:p>
        </p:txBody>
      </p:sp>
      <p:sp>
        <p:nvSpPr>
          <p:cNvPr id="205834" name="Rectangle 9"/>
          <p:cNvSpPr>
            <a:spLocks noChangeArrowheads="1"/>
          </p:cNvSpPr>
          <p:nvPr/>
        </p:nvSpPr>
        <p:spPr bwMode="auto">
          <a:xfrm>
            <a:off x="1301750" y="3760788"/>
            <a:ext cx="1841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835" name="Rectangle 10"/>
          <p:cNvSpPr>
            <a:spLocks noChangeArrowheads="1"/>
          </p:cNvSpPr>
          <p:nvPr/>
        </p:nvSpPr>
        <p:spPr bwMode="auto">
          <a:xfrm>
            <a:off x="349250" y="3098800"/>
            <a:ext cx="946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Times-Roman" charset="0"/>
              </a:rPr>
              <a:t>(X</a:t>
            </a:r>
            <a:r>
              <a:rPr lang="en-US" sz="2000" baseline="-25000">
                <a:latin typeface="Times-Roman" charset="0"/>
              </a:rPr>
              <a:t>1</a:t>
            </a:r>
            <a:r>
              <a:rPr lang="en-US" sz="2000">
                <a:latin typeface="Times-Roman" charset="0"/>
              </a:rPr>
              <a:t>,Y</a:t>
            </a:r>
            <a:r>
              <a:rPr lang="en-US" sz="2000" baseline="-25000">
                <a:latin typeface="Times-Roman" charset="0"/>
              </a:rPr>
              <a:t>1</a:t>
            </a:r>
            <a:r>
              <a:rPr lang="en-US" sz="2000">
                <a:latin typeface="Times-Roman" charset="0"/>
              </a:rPr>
              <a:t>)</a:t>
            </a:r>
            <a:endParaRPr lang="en-US">
              <a:latin typeface="Times-Roman" charset="0"/>
            </a:endParaRPr>
          </a:p>
        </p:txBody>
      </p:sp>
      <p:sp>
        <p:nvSpPr>
          <p:cNvPr id="205836" name="Oval 11"/>
          <p:cNvSpPr>
            <a:spLocks noChangeArrowheads="1"/>
          </p:cNvSpPr>
          <p:nvPr/>
        </p:nvSpPr>
        <p:spPr bwMode="auto">
          <a:xfrm>
            <a:off x="228600" y="3886200"/>
            <a:ext cx="152400" cy="152400"/>
          </a:xfrm>
          <a:prstGeom prst="ellipse">
            <a:avLst/>
          </a:prstGeom>
          <a:solidFill>
            <a:srgbClr val="06FF0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37" name="Rectangle 12"/>
          <p:cNvSpPr>
            <a:spLocks noChangeArrowheads="1"/>
          </p:cNvSpPr>
          <p:nvPr/>
        </p:nvSpPr>
        <p:spPr bwMode="auto">
          <a:xfrm>
            <a:off x="298450" y="4013200"/>
            <a:ext cx="735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Times-Roman" charset="0"/>
              </a:rPr>
              <a:t>(0,S)</a:t>
            </a:r>
          </a:p>
        </p:txBody>
      </p:sp>
      <p:sp>
        <p:nvSpPr>
          <p:cNvPr id="205838" name="Rectangle 13"/>
          <p:cNvSpPr>
            <a:spLocks noChangeArrowheads="1"/>
          </p:cNvSpPr>
          <p:nvPr/>
        </p:nvSpPr>
        <p:spPr bwMode="auto">
          <a:xfrm>
            <a:off x="3810000" y="1905001"/>
            <a:ext cx="5181600" cy="349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dirty="0"/>
              <a:t> </a:t>
            </a:r>
            <a:r>
              <a:rPr lang="en-US" sz="2800" dirty="0"/>
              <a:t>Give </a:t>
            </a:r>
            <a:r>
              <a:rPr lang="en-US" sz="2800" dirty="0">
                <a:latin typeface="Times-Roman" charset="0"/>
              </a:rPr>
              <a:t>(X</a:t>
            </a:r>
            <a:r>
              <a:rPr lang="en-US" sz="2800" baseline="-25000" dirty="0">
                <a:latin typeface="Times-Roman" charset="0"/>
              </a:rPr>
              <a:t>0</a:t>
            </a:r>
            <a:r>
              <a:rPr lang="en-US" sz="2800" dirty="0">
                <a:latin typeface="Times-Roman" charset="0"/>
              </a:rPr>
              <a:t>,Y</a:t>
            </a:r>
            <a:r>
              <a:rPr lang="en-US" sz="2800" baseline="-25000" dirty="0">
                <a:latin typeface="Times-Roman" charset="0"/>
              </a:rPr>
              <a:t>0</a:t>
            </a:r>
            <a:r>
              <a:rPr lang="en-US" sz="2800" dirty="0">
                <a:latin typeface="Times-Roman" charset="0"/>
              </a:rPr>
              <a:t>) </a:t>
            </a:r>
            <a:r>
              <a:rPr lang="en-US" sz="2800" dirty="0"/>
              <a:t>to Alice</a:t>
            </a:r>
          </a:p>
          <a:p>
            <a:pPr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dirty="0"/>
              <a:t> Give </a:t>
            </a:r>
            <a:r>
              <a:rPr lang="en-US" sz="2800" dirty="0">
                <a:latin typeface="Times-Roman" charset="0"/>
              </a:rPr>
              <a:t>(X</a:t>
            </a:r>
            <a:r>
              <a:rPr lang="en-US" sz="2800" baseline="-25000" dirty="0">
                <a:latin typeface="Times-Roman" charset="0"/>
              </a:rPr>
              <a:t>1</a:t>
            </a:r>
            <a:r>
              <a:rPr lang="en-US" sz="2800" dirty="0">
                <a:latin typeface="Times-Roman" charset="0"/>
              </a:rPr>
              <a:t>,Y</a:t>
            </a:r>
            <a:r>
              <a:rPr lang="en-US" sz="2800" baseline="-25000" dirty="0">
                <a:latin typeface="Times-Roman" charset="0"/>
              </a:rPr>
              <a:t>1</a:t>
            </a:r>
            <a:r>
              <a:rPr lang="en-US" sz="2800" dirty="0">
                <a:latin typeface="Times-Roman" charset="0"/>
              </a:rPr>
              <a:t>) </a:t>
            </a:r>
            <a:r>
              <a:rPr lang="en-US" sz="2800" dirty="0"/>
              <a:t>to Bob</a:t>
            </a:r>
          </a:p>
          <a:p>
            <a:pPr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dirty="0"/>
              <a:t> Give </a:t>
            </a:r>
            <a:r>
              <a:rPr lang="en-US" sz="2800" dirty="0">
                <a:latin typeface="Times-Roman" charset="0"/>
              </a:rPr>
              <a:t>(X</a:t>
            </a:r>
            <a:r>
              <a:rPr lang="en-US" sz="2800" baseline="-25000" dirty="0">
                <a:latin typeface="Times-Roman" charset="0"/>
              </a:rPr>
              <a:t>2</a:t>
            </a:r>
            <a:r>
              <a:rPr lang="en-US" sz="2800" dirty="0">
                <a:latin typeface="Times-Roman" charset="0"/>
              </a:rPr>
              <a:t>,Y</a:t>
            </a:r>
            <a:r>
              <a:rPr lang="en-US" sz="2800" baseline="-25000" dirty="0">
                <a:latin typeface="Times-Roman" charset="0"/>
              </a:rPr>
              <a:t>2</a:t>
            </a:r>
            <a:r>
              <a:rPr lang="en-US" sz="2800" dirty="0">
                <a:latin typeface="Times-Roman" charset="0"/>
              </a:rPr>
              <a:t>) </a:t>
            </a:r>
            <a:r>
              <a:rPr lang="en-US" sz="2800" dirty="0"/>
              <a:t>to Charlie</a:t>
            </a:r>
          </a:p>
          <a:p>
            <a:pPr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dirty="0"/>
              <a:t> Then any </a:t>
            </a:r>
            <a:r>
              <a:rPr lang="en-US" sz="2800" dirty="0" smtClean="0"/>
              <a:t>two </a:t>
            </a:r>
            <a:r>
              <a:rPr lang="en-US" sz="2800" dirty="0"/>
              <a:t>can cooperate to find secret </a:t>
            </a:r>
            <a:r>
              <a:rPr lang="en-US" sz="2800" dirty="0">
                <a:latin typeface="Times-Roman" charset="0"/>
              </a:rPr>
              <a:t>S</a:t>
            </a:r>
            <a:endParaRPr lang="en-US" sz="2800" dirty="0"/>
          </a:p>
          <a:p>
            <a:pPr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dirty="0"/>
              <a:t> But</a:t>
            </a:r>
            <a:r>
              <a:rPr lang="en-US" sz="2800" dirty="0" smtClean="0"/>
              <a:t> one can’t </a:t>
            </a:r>
            <a:r>
              <a:rPr lang="en-US" sz="2800" dirty="0"/>
              <a:t>find secret </a:t>
            </a:r>
            <a:r>
              <a:rPr lang="en-US" sz="2800" dirty="0">
                <a:latin typeface="Times-Roman" charset="0"/>
              </a:rPr>
              <a:t>S</a:t>
            </a:r>
          </a:p>
          <a:p>
            <a:pPr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dirty="0">
                <a:latin typeface="Times-Roman" charset="0"/>
              </a:rPr>
              <a:t> </a:t>
            </a:r>
            <a:r>
              <a:rPr lang="en-US" sz="2800" dirty="0"/>
              <a:t>A “2 out of 3” scheme</a:t>
            </a:r>
            <a:endParaRPr lang="en-US" sz="2800" dirty="0">
              <a:latin typeface="Times-Roman" charset="0"/>
            </a:endParaRPr>
          </a:p>
        </p:txBody>
      </p:sp>
      <p:sp>
        <p:nvSpPr>
          <p:cNvPr id="205839" name="Rectangle 14"/>
          <p:cNvSpPr>
            <a:spLocks noChangeArrowheads="1"/>
          </p:cNvSpPr>
          <p:nvPr/>
        </p:nvSpPr>
        <p:spPr bwMode="auto">
          <a:xfrm>
            <a:off x="3200400" y="48006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-Roman" charset="0"/>
              </a:rPr>
              <a:t>X</a:t>
            </a:r>
          </a:p>
        </p:txBody>
      </p:sp>
      <p:sp>
        <p:nvSpPr>
          <p:cNvPr id="205840" name="Rectangle 15"/>
          <p:cNvSpPr>
            <a:spLocks noChangeArrowheads="1"/>
          </p:cNvSpPr>
          <p:nvPr/>
        </p:nvSpPr>
        <p:spPr bwMode="auto">
          <a:xfrm>
            <a:off x="146050" y="17526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-Roman" charset="0"/>
              </a:rPr>
              <a:t>Y</a:t>
            </a:r>
          </a:p>
        </p:txBody>
      </p:sp>
      <p:sp>
        <p:nvSpPr>
          <p:cNvPr id="205841" name="Oval 16"/>
          <p:cNvSpPr>
            <a:spLocks noChangeArrowheads="1"/>
          </p:cNvSpPr>
          <p:nvPr/>
        </p:nvSpPr>
        <p:spPr bwMode="auto">
          <a:xfrm>
            <a:off x="1828800" y="3200400"/>
            <a:ext cx="152400" cy="152400"/>
          </a:xfrm>
          <a:prstGeom prst="ellipse">
            <a:avLst/>
          </a:prstGeom>
          <a:solidFill>
            <a:srgbClr val="06FF0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42" name="Rectangle 17"/>
          <p:cNvSpPr>
            <a:spLocks noChangeArrowheads="1"/>
          </p:cNvSpPr>
          <p:nvPr/>
        </p:nvSpPr>
        <p:spPr bwMode="auto">
          <a:xfrm>
            <a:off x="1644650" y="3352800"/>
            <a:ext cx="946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Times-Roman" charset="0"/>
              </a:rPr>
              <a:t>(X</a:t>
            </a:r>
            <a:r>
              <a:rPr lang="en-US" sz="2000" baseline="-25000">
                <a:latin typeface="Times-Roman" charset="0"/>
              </a:rPr>
              <a:t>2</a:t>
            </a:r>
            <a:r>
              <a:rPr lang="en-US" sz="2000">
                <a:latin typeface="Times-Roman" charset="0"/>
              </a:rPr>
              <a:t>,Y</a:t>
            </a:r>
            <a:r>
              <a:rPr lang="en-US" sz="2000" baseline="-25000">
                <a:latin typeface="Times-Roman" charset="0"/>
              </a:rPr>
              <a:t>2</a:t>
            </a:r>
            <a:r>
              <a:rPr lang="en-US" sz="2000">
                <a:latin typeface="Times-Roman" charset="0"/>
              </a:rPr>
              <a:t>)</a:t>
            </a:r>
          </a:p>
        </p:txBody>
      </p:sp>
      <p:sp>
        <p:nvSpPr>
          <p:cNvPr id="205843" name="Rectangle 18"/>
          <p:cNvSpPr>
            <a:spLocks noChangeArrowheads="1"/>
          </p:cNvSpPr>
          <p:nvPr/>
        </p:nvSpPr>
        <p:spPr bwMode="auto">
          <a:xfrm>
            <a:off x="914400" y="5181600"/>
            <a:ext cx="1606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2 out of 3</a:t>
            </a: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2FB0FBA2-256B-2E42-9BBE-38B0EFE533B9}" type="slidenum">
              <a:rPr lang="en-US" smtClean="0">
                <a:latin typeface="Times New Roman" charset="0"/>
              </a:rPr>
              <a:pPr/>
              <a:t>141</a:t>
            </a:fld>
            <a:endParaRPr lang="en-US" smtClean="0">
              <a:latin typeface="Times New Roman" charset="0"/>
            </a:endParaRPr>
          </a:p>
        </p:txBody>
      </p:sp>
      <p:sp>
        <p:nvSpPr>
          <p:cNvPr id="2068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Shamir’s Secret Sharing</a:t>
            </a:r>
          </a:p>
        </p:txBody>
      </p:sp>
      <p:sp>
        <p:nvSpPr>
          <p:cNvPr id="206852" name="Line 3"/>
          <p:cNvSpPr>
            <a:spLocks noChangeShapeType="1"/>
          </p:cNvSpPr>
          <p:nvPr/>
        </p:nvSpPr>
        <p:spPr bwMode="auto">
          <a:xfrm>
            <a:off x="304800" y="5029200"/>
            <a:ext cx="2895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853" name="Line 4"/>
          <p:cNvSpPr>
            <a:spLocks noChangeShapeType="1"/>
          </p:cNvSpPr>
          <p:nvPr/>
        </p:nvSpPr>
        <p:spPr bwMode="auto">
          <a:xfrm flipV="1">
            <a:off x="304800" y="2209800"/>
            <a:ext cx="0" cy="2819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854" name="Rectangle 7"/>
          <p:cNvSpPr>
            <a:spLocks noChangeArrowheads="1"/>
          </p:cNvSpPr>
          <p:nvPr/>
        </p:nvSpPr>
        <p:spPr bwMode="auto">
          <a:xfrm>
            <a:off x="2209800" y="2270125"/>
            <a:ext cx="946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Times-Roman" charset="0"/>
              </a:rPr>
              <a:t>(X</a:t>
            </a:r>
            <a:r>
              <a:rPr lang="en-US" sz="2000" baseline="-25000">
                <a:latin typeface="Times-Roman" charset="0"/>
              </a:rPr>
              <a:t>0</a:t>
            </a:r>
            <a:r>
              <a:rPr lang="en-US" sz="2000">
                <a:latin typeface="Times-Roman" charset="0"/>
              </a:rPr>
              <a:t>,Y</a:t>
            </a:r>
            <a:r>
              <a:rPr lang="en-US" sz="2000" baseline="-25000">
                <a:latin typeface="Times-Roman" charset="0"/>
              </a:rPr>
              <a:t>0</a:t>
            </a:r>
            <a:r>
              <a:rPr lang="en-US" sz="2000">
                <a:latin typeface="Times-Roman" charset="0"/>
              </a:rPr>
              <a:t>)</a:t>
            </a:r>
          </a:p>
        </p:txBody>
      </p:sp>
      <p:sp>
        <p:nvSpPr>
          <p:cNvPr id="206855" name="Rectangle 8"/>
          <p:cNvSpPr>
            <a:spLocks noChangeArrowheads="1"/>
          </p:cNvSpPr>
          <p:nvPr/>
        </p:nvSpPr>
        <p:spPr bwMode="auto">
          <a:xfrm>
            <a:off x="1301750" y="3760788"/>
            <a:ext cx="1841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856" name="Rectangle 9"/>
          <p:cNvSpPr>
            <a:spLocks noChangeArrowheads="1"/>
          </p:cNvSpPr>
          <p:nvPr/>
        </p:nvSpPr>
        <p:spPr bwMode="auto">
          <a:xfrm>
            <a:off x="882650" y="2803525"/>
            <a:ext cx="946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Times-Roman" charset="0"/>
              </a:rPr>
              <a:t>(X</a:t>
            </a:r>
            <a:r>
              <a:rPr lang="en-US" sz="2000" baseline="-25000">
                <a:latin typeface="Times-Roman" charset="0"/>
              </a:rPr>
              <a:t>1</a:t>
            </a:r>
            <a:r>
              <a:rPr lang="en-US" sz="2000">
                <a:latin typeface="Times-Roman" charset="0"/>
              </a:rPr>
              <a:t>,Y</a:t>
            </a:r>
            <a:r>
              <a:rPr lang="en-US" sz="2000" baseline="-25000">
                <a:latin typeface="Times-Roman" charset="0"/>
              </a:rPr>
              <a:t>1</a:t>
            </a:r>
            <a:r>
              <a:rPr lang="en-US" sz="2000">
                <a:latin typeface="Times-Roman" charset="0"/>
              </a:rPr>
              <a:t>)</a:t>
            </a:r>
          </a:p>
        </p:txBody>
      </p:sp>
      <p:sp>
        <p:nvSpPr>
          <p:cNvPr id="206857" name="Rectangle 11"/>
          <p:cNvSpPr>
            <a:spLocks noChangeArrowheads="1"/>
          </p:cNvSpPr>
          <p:nvPr/>
        </p:nvSpPr>
        <p:spPr bwMode="auto">
          <a:xfrm>
            <a:off x="298450" y="3962400"/>
            <a:ext cx="735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Times-Roman" charset="0"/>
              </a:rPr>
              <a:t>(0,S)</a:t>
            </a:r>
            <a:endParaRPr lang="en-US">
              <a:latin typeface="Times-Roman" charset="0"/>
            </a:endParaRPr>
          </a:p>
        </p:txBody>
      </p:sp>
      <p:sp>
        <p:nvSpPr>
          <p:cNvPr id="206858" name="Rectangle 12"/>
          <p:cNvSpPr>
            <a:spLocks noChangeArrowheads="1"/>
          </p:cNvSpPr>
          <p:nvPr/>
        </p:nvSpPr>
        <p:spPr bwMode="auto">
          <a:xfrm>
            <a:off x="3962400" y="1676400"/>
            <a:ext cx="4724400" cy="4338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dirty="0"/>
              <a:t> </a:t>
            </a:r>
            <a:r>
              <a:rPr lang="en-US" sz="2800" dirty="0"/>
              <a:t>Give </a:t>
            </a:r>
            <a:r>
              <a:rPr lang="en-US" sz="2800" dirty="0">
                <a:latin typeface="Times-Roman" charset="0"/>
              </a:rPr>
              <a:t>(X</a:t>
            </a:r>
            <a:r>
              <a:rPr lang="en-US" sz="2800" baseline="-25000" dirty="0">
                <a:latin typeface="Times-Roman" charset="0"/>
              </a:rPr>
              <a:t>0</a:t>
            </a:r>
            <a:r>
              <a:rPr lang="en-US" sz="2800" dirty="0">
                <a:latin typeface="Times-Roman" charset="0"/>
              </a:rPr>
              <a:t>,Y</a:t>
            </a:r>
            <a:r>
              <a:rPr lang="en-US" sz="2800" baseline="-25000" dirty="0">
                <a:latin typeface="Times-Roman" charset="0"/>
              </a:rPr>
              <a:t>0</a:t>
            </a:r>
            <a:r>
              <a:rPr lang="en-US" sz="2800" dirty="0">
                <a:latin typeface="Times-Roman" charset="0"/>
              </a:rPr>
              <a:t>) </a:t>
            </a:r>
            <a:r>
              <a:rPr lang="en-US" sz="2800" dirty="0"/>
              <a:t>to Alice</a:t>
            </a:r>
          </a:p>
          <a:p>
            <a:pPr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dirty="0"/>
              <a:t> Give </a:t>
            </a:r>
            <a:r>
              <a:rPr lang="en-US" sz="2800" dirty="0">
                <a:latin typeface="Times-Roman" charset="0"/>
              </a:rPr>
              <a:t>(X</a:t>
            </a:r>
            <a:r>
              <a:rPr lang="en-US" sz="2800" baseline="-25000" dirty="0">
                <a:latin typeface="Times-Roman" charset="0"/>
              </a:rPr>
              <a:t>1</a:t>
            </a:r>
            <a:r>
              <a:rPr lang="en-US" sz="2800" dirty="0">
                <a:latin typeface="Times-Roman" charset="0"/>
              </a:rPr>
              <a:t>,Y</a:t>
            </a:r>
            <a:r>
              <a:rPr lang="en-US" sz="2800" baseline="-25000" dirty="0">
                <a:latin typeface="Times-Roman" charset="0"/>
              </a:rPr>
              <a:t>1</a:t>
            </a:r>
            <a:r>
              <a:rPr lang="en-US" sz="2800" dirty="0">
                <a:latin typeface="Times-Roman" charset="0"/>
              </a:rPr>
              <a:t>) </a:t>
            </a:r>
            <a:r>
              <a:rPr lang="en-US" sz="2800" dirty="0"/>
              <a:t>to Bob</a:t>
            </a:r>
          </a:p>
          <a:p>
            <a:pPr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dirty="0"/>
              <a:t> Give </a:t>
            </a:r>
            <a:r>
              <a:rPr lang="en-US" sz="2800" dirty="0">
                <a:latin typeface="Times-Roman" charset="0"/>
              </a:rPr>
              <a:t>(X</a:t>
            </a:r>
            <a:r>
              <a:rPr lang="en-US" sz="2800" baseline="-25000" dirty="0">
                <a:latin typeface="Times-Roman" charset="0"/>
              </a:rPr>
              <a:t>2</a:t>
            </a:r>
            <a:r>
              <a:rPr lang="en-US" sz="2800" dirty="0">
                <a:latin typeface="Times-Roman" charset="0"/>
              </a:rPr>
              <a:t>,Y</a:t>
            </a:r>
            <a:r>
              <a:rPr lang="en-US" sz="2800" baseline="-25000" dirty="0">
                <a:latin typeface="Times-Roman" charset="0"/>
              </a:rPr>
              <a:t>2</a:t>
            </a:r>
            <a:r>
              <a:rPr lang="en-US" sz="2800" dirty="0">
                <a:latin typeface="Times-Roman" charset="0"/>
              </a:rPr>
              <a:t>) </a:t>
            </a:r>
            <a:r>
              <a:rPr lang="en-US" sz="2800" dirty="0"/>
              <a:t>to Charlie</a:t>
            </a:r>
          </a:p>
          <a:p>
            <a:pPr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dirty="0"/>
              <a:t> 3 </a:t>
            </a:r>
            <a:r>
              <a:rPr lang="en-US" sz="2800" dirty="0" smtClean="0"/>
              <a:t>pts determine </a:t>
            </a:r>
            <a:r>
              <a:rPr lang="en-US" sz="2800" dirty="0"/>
              <a:t>parabola </a:t>
            </a:r>
          </a:p>
          <a:p>
            <a:pPr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dirty="0"/>
              <a:t> Alice, </a:t>
            </a:r>
            <a:r>
              <a:rPr lang="en-US" sz="2800" dirty="0" smtClean="0"/>
              <a:t>Bob, </a:t>
            </a:r>
            <a:r>
              <a:rPr lang="en-US" sz="2800" b="1" dirty="0">
                <a:solidFill>
                  <a:schemeClr val="accent2"/>
                </a:solidFill>
              </a:rPr>
              <a:t>and</a:t>
            </a:r>
            <a:r>
              <a:rPr lang="en-US" sz="2800" dirty="0"/>
              <a:t> Charlie must cooperate to </a:t>
            </a:r>
            <a:r>
              <a:rPr lang="en-US" sz="2800" dirty="0" smtClean="0"/>
              <a:t>find </a:t>
            </a:r>
            <a:r>
              <a:rPr lang="en-US" sz="2800" dirty="0">
                <a:latin typeface="Times-Roman" charset="0"/>
              </a:rPr>
              <a:t>S</a:t>
            </a:r>
          </a:p>
          <a:p>
            <a:pPr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dirty="0">
                <a:latin typeface="Times-Roman" charset="0"/>
              </a:rPr>
              <a:t> </a:t>
            </a:r>
            <a:r>
              <a:rPr lang="en-US" sz="2800" dirty="0"/>
              <a:t>A “3 out of 3” scheme</a:t>
            </a:r>
          </a:p>
          <a:p>
            <a:pPr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dirty="0" smtClean="0"/>
              <a:t> What about “</a:t>
            </a:r>
            <a:r>
              <a:rPr lang="en-US" sz="2800" dirty="0"/>
              <a:t>3 out of 4”?</a:t>
            </a:r>
            <a:endParaRPr lang="en-US" sz="2800" dirty="0">
              <a:latin typeface="Times-Roman" charset="0"/>
            </a:endParaRPr>
          </a:p>
        </p:txBody>
      </p:sp>
      <p:sp>
        <p:nvSpPr>
          <p:cNvPr id="206859" name="Rectangle 13"/>
          <p:cNvSpPr>
            <a:spLocks noChangeArrowheads="1"/>
          </p:cNvSpPr>
          <p:nvPr/>
        </p:nvSpPr>
        <p:spPr bwMode="auto">
          <a:xfrm>
            <a:off x="3200400" y="48006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-Roman" charset="0"/>
              </a:rPr>
              <a:t>X</a:t>
            </a:r>
          </a:p>
        </p:txBody>
      </p:sp>
      <p:sp>
        <p:nvSpPr>
          <p:cNvPr id="206860" name="Rectangle 14"/>
          <p:cNvSpPr>
            <a:spLocks noChangeArrowheads="1"/>
          </p:cNvSpPr>
          <p:nvPr/>
        </p:nvSpPr>
        <p:spPr bwMode="auto">
          <a:xfrm>
            <a:off x="146050" y="17526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-Roman" charset="0"/>
              </a:rPr>
              <a:t>Y</a:t>
            </a:r>
          </a:p>
        </p:txBody>
      </p:sp>
      <p:sp>
        <p:nvSpPr>
          <p:cNvPr id="206861" name="Rectangle 16"/>
          <p:cNvSpPr>
            <a:spLocks noChangeArrowheads="1"/>
          </p:cNvSpPr>
          <p:nvPr/>
        </p:nvSpPr>
        <p:spPr bwMode="auto">
          <a:xfrm>
            <a:off x="1720850" y="3336925"/>
            <a:ext cx="946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Times-Roman" charset="0"/>
              </a:rPr>
              <a:t>(X</a:t>
            </a:r>
            <a:r>
              <a:rPr lang="en-US" sz="2000" baseline="-25000">
                <a:latin typeface="Times-Roman" charset="0"/>
              </a:rPr>
              <a:t>2</a:t>
            </a:r>
            <a:r>
              <a:rPr lang="en-US" sz="2000">
                <a:latin typeface="Times-Roman" charset="0"/>
              </a:rPr>
              <a:t>,Y</a:t>
            </a:r>
            <a:r>
              <a:rPr lang="en-US" sz="2000" baseline="-25000">
                <a:latin typeface="Times-Roman" charset="0"/>
              </a:rPr>
              <a:t>2</a:t>
            </a:r>
            <a:r>
              <a:rPr lang="en-US" sz="2000">
                <a:latin typeface="Times-Roman" charset="0"/>
              </a:rPr>
              <a:t>)</a:t>
            </a:r>
          </a:p>
        </p:txBody>
      </p:sp>
      <p:sp>
        <p:nvSpPr>
          <p:cNvPr id="206862" name="Freeform 17"/>
          <p:cNvSpPr>
            <a:spLocks/>
          </p:cNvSpPr>
          <p:nvPr/>
        </p:nvSpPr>
        <p:spPr bwMode="auto">
          <a:xfrm>
            <a:off x="228600" y="2209800"/>
            <a:ext cx="2819400" cy="1905000"/>
          </a:xfrm>
          <a:custGeom>
            <a:avLst/>
            <a:gdLst>
              <a:gd name="T0" fmla="*/ 0 w 1776"/>
              <a:gd name="T1" fmla="*/ 2147483647 h 1200"/>
              <a:gd name="T2" fmla="*/ 2147483647 w 1776"/>
              <a:gd name="T3" fmla="*/ 0 h 1200"/>
              <a:gd name="T4" fmla="*/ 2147483647 w 1776"/>
              <a:gd name="T5" fmla="*/ 2147483647 h 1200"/>
              <a:gd name="T6" fmla="*/ 0 60000 65536"/>
              <a:gd name="T7" fmla="*/ 0 60000 65536"/>
              <a:gd name="T8" fmla="*/ 0 60000 65536"/>
              <a:gd name="T9" fmla="*/ 0 w 1776"/>
              <a:gd name="T10" fmla="*/ 0 h 1200"/>
              <a:gd name="T11" fmla="*/ 1776 w 1776"/>
              <a:gd name="T12" fmla="*/ 1200 h 1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76" h="1200">
                <a:moveTo>
                  <a:pt x="0" y="1200"/>
                </a:moveTo>
                <a:cubicBezTo>
                  <a:pt x="284" y="600"/>
                  <a:pt x="568" y="0"/>
                  <a:pt x="864" y="0"/>
                </a:cubicBezTo>
                <a:cubicBezTo>
                  <a:pt x="1160" y="0"/>
                  <a:pt x="1468" y="600"/>
                  <a:pt x="1776" y="12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863" name="Oval 10"/>
          <p:cNvSpPr>
            <a:spLocks noChangeArrowheads="1"/>
          </p:cNvSpPr>
          <p:nvPr/>
        </p:nvSpPr>
        <p:spPr bwMode="auto">
          <a:xfrm>
            <a:off x="228600" y="3886200"/>
            <a:ext cx="152400" cy="152400"/>
          </a:xfrm>
          <a:prstGeom prst="ellipse">
            <a:avLst/>
          </a:prstGeom>
          <a:solidFill>
            <a:srgbClr val="06FF0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864" name="Oval 6"/>
          <p:cNvSpPr>
            <a:spLocks noChangeArrowheads="1"/>
          </p:cNvSpPr>
          <p:nvPr/>
        </p:nvSpPr>
        <p:spPr bwMode="auto">
          <a:xfrm>
            <a:off x="776288" y="2819400"/>
            <a:ext cx="152400" cy="152400"/>
          </a:xfrm>
          <a:prstGeom prst="ellipse">
            <a:avLst/>
          </a:prstGeom>
          <a:solidFill>
            <a:srgbClr val="06FF0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865" name="Oval 15"/>
          <p:cNvSpPr>
            <a:spLocks noChangeArrowheads="1"/>
          </p:cNvSpPr>
          <p:nvPr/>
        </p:nvSpPr>
        <p:spPr bwMode="auto">
          <a:xfrm>
            <a:off x="2074863" y="2514600"/>
            <a:ext cx="152400" cy="152400"/>
          </a:xfrm>
          <a:prstGeom prst="ellipse">
            <a:avLst/>
          </a:prstGeom>
          <a:solidFill>
            <a:srgbClr val="06FF0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866" name="Oval 5"/>
          <p:cNvSpPr>
            <a:spLocks noChangeArrowheads="1"/>
          </p:cNvSpPr>
          <p:nvPr/>
        </p:nvSpPr>
        <p:spPr bwMode="auto">
          <a:xfrm>
            <a:off x="2590800" y="3276600"/>
            <a:ext cx="152400" cy="152400"/>
          </a:xfrm>
          <a:prstGeom prst="ellipse">
            <a:avLst/>
          </a:prstGeom>
          <a:solidFill>
            <a:srgbClr val="06FF0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867" name="Rectangle 18"/>
          <p:cNvSpPr>
            <a:spLocks noChangeArrowheads="1"/>
          </p:cNvSpPr>
          <p:nvPr/>
        </p:nvSpPr>
        <p:spPr bwMode="auto">
          <a:xfrm>
            <a:off x="914400" y="5181600"/>
            <a:ext cx="1606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3 out of 3</a:t>
            </a: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71E33829-27D0-A946-B42E-0B96639288CA}" type="slidenum">
              <a:rPr lang="en-US" smtClean="0">
                <a:latin typeface="Times New Roman" charset="0"/>
              </a:rPr>
              <a:pPr/>
              <a:t>142</a:t>
            </a:fld>
            <a:endParaRPr lang="en-US" smtClean="0">
              <a:latin typeface="Times New Roman" charset="0"/>
            </a:endParaRPr>
          </a:p>
        </p:txBody>
      </p:sp>
      <p:sp>
        <p:nvSpPr>
          <p:cNvPr id="2078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Secret Sharing Example</a:t>
            </a:r>
          </a:p>
        </p:txBody>
      </p:sp>
      <p:sp>
        <p:nvSpPr>
          <p:cNvPr id="2078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b="1" dirty="0">
                <a:solidFill>
                  <a:schemeClr val="hlink"/>
                </a:solidFill>
              </a:rPr>
              <a:t>Key escrow</a:t>
            </a:r>
            <a:r>
              <a:rPr lang="en-US" sz="2800" dirty="0"/>
              <a:t> </a:t>
            </a:r>
            <a:r>
              <a:rPr lang="en-US" sz="2800" dirty="0" err="1">
                <a:sym typeface="Symbol" charset="2"/>
              </a:rPr>
              <a:t></a:t>
            </a:r>
            <a:r>
              <a:rPr lang="en-US" sz="2800" dirty="0" smtClean="0"/>
              <a:t> suppose it’s required </a:t>
            </a:r>
            <a:r>
              <a:rPr lang="en-US" sz="2800" dirty="0"/>
              <a:t>that your key be stored somewhere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Key can be</a:t>
            </a:r>
            <a:r>
              <a:rPr lang="en-US" sz="2800" dirty="0" smtClean="0"/>
              <a:t> “recovered” </a:t>
            </a:r>
            <a:r>
              <a:rPr lang="en-US" sz="2800" dirty="0"/>
              <a:t>with court order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 smtClean="0"/>
              <a:t>But you </a:t>
            </a:r>
            <a:r>
              <a:rPr lang="en-US" sz="2800" dirty="0"/>
              <a:t>don’t trust FBI to store</a:t>
            </a:r>
            <a:r>
              <a:rPr lang="en-US" sz="2800" dirty="0" smtClean="0"/>
              <a:t> your keys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We can use secret sharing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Say, three different government agencies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Two must cooperate to recover the key</a:t>
            </a: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5386F29C-2BB6-DE45-8507-67C5D299D063}" type="slidenum">
              <a:rPr lang="en-US" smtClean="0">
                <a:latin typeface="Times New Roman" charset="0"/>
              </a:rPr>
              <a:pPr/>
              <a:t>143</a:t>
            </a:fld>
            <a:endParaRPr lang="en-US" smtClean="0">
              <a:latin typeface="Times New Roman" charset="0"/>
            </a:endParaRPr>
          </a:p>
        </p:txBody>
      </p:sp>
      <p:sp>
        <p:nvSpPr>
          <p:cNvPr id="2088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Secret Sharing Example</a:t>
            </a:r>
          </a:p>
        </p:txBody>
      </p:sp>
      <p:sp>
        <p:nvSpPr>
          <p:cNvPr id="208900" name="Line 3"/>
          <p:cNvSpPr>
            <a:spLocks noChangeShapeType="1"/>
          </p:cNvSpPr>
          <p:nvPr/>
        </p:nvSpPr>
        <p:spPr bwMode="auto">
          <a:xfrm>
            <a:off x="304800" y="5029200"/>
            <a:ext cx="2895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901" name="Line 4"/>
          <p:cNvSpPr>
            <a:spLocks noChangeShapeType="1"/>
          </p:cNvSpPr>
          <p:nvPr/>
        </p:nvSpPr>
        <p:spPr bwMode="auto">
          <a:xfrm flipV="1">
            <a:off x="304800" y="2209800"/>
            <a:ext cx="0" cy="2819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902" name="Line 5"/>
          <p:cNvSpPr>
            <a:spLocks noChangeShapeType="1"/>
          </p:cNvSpPr>
          <p:nvPr/>
        </p:nvSpPr>
        <p:spPr bwMode="auto">
          <a:xfrm flipV="1">
            <a:off x="304800" y="2895600"/>
            <a:ext cx="2438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903" name="Oval 6"/>
          <p:cNvSpPr>
            <a:spLocks noChangeArrowheads="1"/>
          </p:cNvSpPr>
          <p:nvPr/>
        </p:nvSpPr>
        <p:spPr bwMode="auto">
          <a:xfrm>
            <a:off x="2362200" y="2971800"/>
            <a:ext cx="152400" cy="152400"/>
          </a:xfrm>
          <a:prstGeom prst="ellipse">
            <a:avLst/>
          </a:prstGeom>
          <a:solidFill>
            <a:srgbClr val="06FF0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904" name="Oval 7"/>
          <p:cNvSpPr>
            <a:spLocks noChangeArrowheads="1"/>
          </p:cNvSpPr>
          <p:nvPr/>
        </p:nvSpPr>
        <p:spPr bwMode="auto">
          <a:xfrm>
            <a:off x="1143000" y="3505200"/>
            <a:ext cx="152400" cy="152400"/>
          </a:xfrm>
          <a:prstGeom prst="ellipse">
            <a:avLst/>
          </a:prstGeom>
          <a:solidFill>
            <a:srgbClr val="06FF0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905" name="Rectangle 8"/>
          <p:cNvSpPr>
            <a:spLocks noChangeArrowheads="1"/>
          </p:cNvSpPr>
          <p:nvPr/>
        </p:nvSpPr>
        <p:spPr bwMode="auto">
          <a:xfrm>
            <a:off x="1676400" y="2514600"/>
            <a:ext cx="946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Times-Roman" charset="0"/>
              </a:rPr>
              <a:t>(X</a:t>
            </a:r>
            <a:r>
              <a:rPr lang="en-US" sz="2000" baseline="-25000">
                <a:latin typeface="Times-Roman" charset="0"/>
              </a:rPr>
              <a:t>0</a:t>
            </a:r>
            <a:r>
              <a:rPr lang="en-US" sz="2000">
                <a:latin typeface="Times-Roman" charset="0"/>
              </a:rPr>
              <a:t>,Y</a:t>
            </a:r>
            <a:r>
              <a:rPr lang="en-US" sz="2000" baseline="-25000">
                <a:latin typeface="Times-Roman" charset="0"/>
              </a:rPr>
              <a:t>0</a:t>
            </a:r>
            <a:r>
              <a:rPr lang="en-US" sz="2000">
                <a:latin typeface="Times-Roman" charset="0"/>
              </a:rPr>
              <a:t>)</a:t>
            </a:r>
            <a:endParaRPr lang="en-US">
              <a:latin typeface="Times-Roman" charset="0"/>
            </a:endParaRPr>
          </a:p>
        </p:txBody>
      </p:sp>
      <p:sp>
        <p:nvSpPr>
          <p:cNvPr id="208906" name="Rectangle 9"/>
          <p:cNvSpPr>
            <a:spLocks noChangeArrowheads="1"/>
          </p:cNvSpPr>
          <p:nvPr/>
        </p:nvSpPr>
        <p:spPr bwMode="auto">
          <a:xfrm>
            <a:off x="1301750" y="3760788"/>
            <a:ext cx="1841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8907" name="Rectangle 10"/>
          <p:cNvSpPr>
            <a:spLocks noChangeArrowheads="1"/>
          </p:cNvSpPr>
          <p:nvPr/>
        </p:nvSpPr>
        <p:spPr bwMode="auto">
          <a:xfrm>
            <a:off x="349250" y="3098800"/>
            <a:ext cx="946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Times-Roman" charset="0"/>
              </a:rPr>
              <a:t>(X</a:t>
            </a:r>
            <a:r>
              <a:rPr lang="en-US" sz="2000" baseline="-25000">
                <a:latin typeface="Times-Roman" charset="0"/>
              </a:rPr>
              <a:t>1</a:t>
            </a:r>
            <a:r>
              <a:rPr lang="en-US" sz="2000">
                <a:latin typeface="Times-Roman" charset="0"/>
              </a:rPr>
              <a:t>,Y</a:t>
            </a:r>
            <a:r>
              <a:rPr lang="en-US" sz="2000" baseline="-25000">
                <a:latin typeface="Times-Roman" charset="0"/>
              </a:rPr>
              <a:t>1</a:t>
            </a:r>
            <a:r>
              <a:rPr lang="en-US" sz="2000">
                <a:latin typeface="Times-Roman" charset="0"/>
              </a:rPr>
              <a:t>)</a:t>
            </a:r>
            <a:endParaRPr lang="en-US">
              <a:latin typeface="Times-Roman" charset="0"/>
            </a:endParaRPr>
          </a:p>
        </p:txBody>
      </p:sp>
      <p:sp>
        <p:nvSpPr>
          <p:cNvPr id="208908" name="Oval 11"/>
          <p:cNvSpPr>
            <a:spLocks noChangeArrowheads="1"/>
          </p:cNvSpPr>
          <p:nvPr/>
        </p:nvSpPr>
        <p:spPr bwMode="auto">
          <a:xfrm>
            <a:off x="228600" y="3886200"/>
            <a:ext cx="152400" cy="152400"/>
          </a:xfrm>
          <a:prstGeom prst="ellipse">
            <a:avLst/>
          </a:prstGeom>
          <a:solidFill>
            <a:srgbClr val="06FF0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909" name="Rectangle 12"/>
          <p:cNvSpPr>
            <a:spLocks noChangeArrowheads="1"/>
          </p:cNvSpPr>
          <p:nvPr/>
        </p:nvSpPr>
        <p:spPr bwMode="auto">
          <a:xfrm>
            <a:off x="298450" y="4013200"/>
            <a:ext cx="735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Times-Roman" charset="0"/>
              </a:rPr>
              <a:t>(0,K)</a:t>
            </a:r>
          </a:p>
        </p:txBody>
      </p:sp>
      <p:sp>
        <p:nvSpPr>
          <p:cNvPr id="208910" name="Rectangle 13"/>
          <p:cNvSpPr>
            <a:spLocks noChangeArrowheads="1"/>
          </p:cNvSpPr>
          <p:nvPr/>
        </p:nvSpPr>
        <p:spPr bwMode="auto">
          <a:xfrm>
            <a:off x="3962400" y="1889125"/>
            <a:ext cx="46482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dirty="0"/>
              <a:t> </a:t>
            </a:r>
            <a:r>
              <a:rPr lang="en-US" sz="2800" dirty="0"/>
              <a:t>Your symmetric key is </a:t>
            </a:r>
            <a:r>
              <a:rPr lang="en-US" sz="2800" dirty="0">
                <a:latin typeface="Times-Roman" charset="0"/>
              </a:rPr>
              <a:t>K</a:t>
            </a:r>
            <a:r>
              <a:rPr lang="en-US" sz="2800" dirty="0"/>
              <a:t> </a:t>
            </a:r>
          </a:p>
          <a:p>
            <a:pPr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dirty="0"/>
              <a:t> Point </a:t>
            </a:r>
            <a:r>
              <a:rPr lang="en-US" sz="2800" dirty="0">
                <a:latin typeface="Times-Roman" charset="0"/>
              </a:rPr>
              <a:t>(X</a:t>
            </a:r>
            <a:r>
              <a:rPr lang="en-US" sz="2800" baseline="-25000" dirty="0">
                <a:latin typeface="Times-Roman" charset="0"/>
              </a:rPr>
              <a:t>0</a:t>
            </a:r>
            <a:r>
              <a:rPr lang="en-US" sz="2800" dirty="0">
                <a:latin typeface="Times-Roman" charset="0"/>
              </a:rPr>
              <a:t>,Y</a:t>
            </a:r>
            <a:r>
              <a:rPr lang="en-US" sz="2800" baseline="-25000" dirty="0">
                <a:latin typeface="Times-Roman" charset="0"/>
              </a:rPr>
              <a:t>0</a:t>
            </a:r>
            <a:r>
              <a:rPr lang="en-US" sz="2800" dirty="0">
                <a:latin typeface="Times-Roman" charset="0"/>
              </a:rPr>
              <a:t>) </a:t>
            </a:r>
            <a:r>
              <a:rPr lang="en-US" sz="2800" dirty="0"/>
              <a:t>to FBI </a:t>
            </a:r>
          </a:p>
          <a:p>
            <a:pPr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dirty="0"/>
              <a:t> Point </a:t>
            </a:r>
            <a:r>
              <a:rPr lang="en-US" sz="2800" dirty="0">
                <a:latin typeface="Times-Roman" charset="0"/>
              </a:rPr>
              <a:t>(X</a:t>
            </a:r>
            <a:r>
              <a:rPr lang="en-US" sz="2800" baseline="-25000" dirty="0">
                <a:latin typeface="Times-Roman" charset="0"/>
              </a:rPr>
              <a:t>1</a:t>
            </a:r>
            <a:r>
              <a:rPr lang="en-US" sz="2800" dirty="0">
                <a:latin typeface="Times-Roman" charset="0"/>
              </a:rPr>
              <a:t>,Y</a:t>
            </a:r>
            <a:r>
              <a:rPr lang="en-US" sz="2800" baseline="-25000" dirty="0">
                <a:latin typeface="Times-Roman" charset="0"/>
              </a:rPr>
              <a:t>1</a:t>
            </a:r>
            <a:r>
              <a:rPr lang="en-US" sz="2800" dirty="0">
                <a:latin typeface="Times-Roman" charset="0"/>
              </a:rPr>
              <a:t>) </a:t>
            </a:r>
            <a:r>
              <a:rPr lang="en-US" sz="2800" dirty="0"/>
              <a:t>to </a:t>
            </a:r>
            <a:r>
              <a:rPr lang="en-US" sz="2800" dirty="0" err="1"/>
              <a:t>DoJ</a:t>
            </a:r>
            <a:endParaRPr lang="en-US" sz="2800" dirty="0"/>
          </a:p>
          <a:p>
            <a:pPr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dirty="0"/>
              <a:t> Point </a:t>
            </a:r>
            <a:r>
              <a:rPr lang="en-US" sz="2800" dirty="0">
                <a:latin typeface="Times-Roman" charset="0"/>
              </a:rPr>
              <a:t>(X</a:t>
            </a:r>
            <a:r>
              <a:rPr lang="en-US" sz="2800" baseline="-25000" dirty="0">
                <a:latin typeface="Times-Roman" charset="0"/>
              </a:rPr>
              <a:t>2</a:t>
            </a:r>
            <a:r>
              <a:rPr lang="en-US" sz="2800" dirty="0">
                <a:latin typeface="Times-Roman" charset="0"/>
              </a:rPr>
              <a:t>,Y</a:t>
            </a:r>
            <a:r>
              <a:rPr lang="en-US" sz="2800" baseline="-25000" dirty="0">
                <a:latin typeface="Times-Roman" charset="0"/>
              </a:rPr>
              <a:t>2</a:t>
            </a:r>
            <a:r>
              <a:rPr lang="en-US" sz="2800" dirty="0">
                <a:latin typeface="Times-Roman" charset="0"/>
              </a:rPr>
              <a:t>) </a:t>
            </a:r>
            <a:r>
              <a:rPr lang="en-US" sz="2800" dirty="0"/>
              <a:t>to </a:t>
            </a:r>
            <a:r>
              <a:rPr lang="en-US" sz="2800" dirty="0" err="1"/>
              <a:t>DoC</a:t>
            </a:r>
            <a:endParaRPr lang="en-US" sz="2800" dirty="0"/>
          </a:p>
          <a:p>
            <a:pPr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dirty="0"/>
              <a:t> To recover your key </a:t>
            </a:r>
            <a:r>
              <a:rPr lang="en-US" sz="2800" dirty="0">
                <a:latin typeface="Times-Roman" charset="0"/>
              </a:rPr>
              <a:t>K</a:t>
            </a:r>
            <a:r>
              <a:rPr lang="en-US" sz="2800" dirty="0"/>
              <a:t>, two of the three agencies must cooperate</a:t>
            </a:r>
          </a:p>
          <a:p>
            <a:pPr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dirty="0"/>
              <a:t> </a:t>
            </a:r>
            <a:r>
              <a:rPr lang="en-US" sz="2800" dirty="0" smtClean="0"/>
              <a:t>No one </a:t>
            </a:r>
            <a:r>
              <a:rPr lang="en-US" sz="2800" dirty="0"/>
              <a:t>agency can get </a:t>
            </a:r>
            <a:r>
              <a:rPr lang="en-US" sz="2800" dirty="0">
                <a:latin typeface="Times-Roman" charset="0"/>
              </a:rPr>
              <a:t>K</a:t>
            </a:r>
          </a:p>
        </p:txBody>
      </p:sp>
      <p:sp>
        <p:nvSpPr>
          <p:cNvPr id="208911" name="Rectangle 14"/>
          <p:cNvSpPr>
            <a:spLocks noChangeArrowheads="1"/>
          </p:cNvSpPr>
          <p:nvPr/>
        </p:nvSpPr>
        <p:spPr bwMode="auto">
          <a:xfrm>
            <a:off x="3200400" y="48006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-Roman" charset="0"/>
              </a:rPr>
              <a:t>X</a:t>
            </a:r>
          </a:p>
        </p:txBody>
      </p:sp>
      <p:sp>
        <p:nvSpPr>
          <p:cNvPr id="208912" name="Rectangle 15"/>
          <p:cNvSpPr>
            <a:spLocks noChangeArrowheads="1"/>
          </p:cNvSpPr>
          <p:nvPr/>
        </p:nvSpPr>
        <p:spPr bwMode="auto">
          <a:xfrm>
            <a:off x="146050" y="17526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-Roman" charset="0"/>
              </a:rPr>
              <a:t>Y</a:t>
            </a:r>
          </a:p>
        </p:txBody>
      </p:sp>
      <p:sp>
        <p:nvSpPr>
          <p:cNvPr id="208913" name="Oval 16"/>
          <p:cNvSpPr>
            <a:spLocks noChangeArrowheads="1"/>
          </p:cNvSpPr>
          <p:nvPr/>
        </p:nvSpPr>
        <p:spPr bwMode="auto">
          <a:xfrm>
            <a:off x="1828800" y="3200400"/>
            <a:ext cx="152400" cy="152400"/>
          </a:xfrm>
          <a:prstGeom prst="ellipse">
            <a:avLst/>
          </a:prstGeom>
          <a:solidFill>
            <a:srgbClr val="06FF0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914" name="Rectangle 17"/>
          <p:cNvSpPr>
            <a:spLocks noChangeArrowheads="1"/>
          </p:cNvSpPr>
          <p:nvPr/>
        </p:nvSpPr>
        <p:spPr bwMode="auto">
          <a:xfrm>
            <a:off x="1644650" y="3352800"/>
            <a:ext cx="946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Times-Roman" charset="0"/>
              </a:rPr>
              <a:t>(X</a:t>
            </a:r>
            <a:r>
              <a:rPr lang="en-US" sz="2000" baseline="-25000">
                <a:latin typeface="Times-Roman" charset="0"/>
              </a:rPr>
              <a:t>2</a:t>
            </a:r>
            <a:r>
              <a:rPr lang="en-US" sz="2000">
                <a:latin typeface="Times-Roman" charset="0"/>
              </a:rPr>
              <a:t>,Y</a:t>
            </a:r>
            <a:r>
              <a:rPr lang="en-US" sz="2000" baseline="-25000">
                <a:latin typeface="Times-Roman" charset="0"/>
              </a:rPr>
              <a:t>2</a:t>
            </a:r>
            <a:r>
              <a:rPr lang="en-US" sz="2000">
                <a:latin typeface="Times-Roman" charset="0"/>
              </a:rPr>
              <a:t>)</a:t>
            </a: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5C72C7E1-C74E-264D-AC40-7F32710E2B94}" type="slidenum">
              <a:rPr lang="en-US" smtClean="0">
                <a:latin typeface="Times New Roman" charset="0"/>
              </a:rPr>
              <a:pPr/>
              <a:t>144</a:t>
            </a:fld>
            <a:endParaRPr lang="en-US" smtClean="0">
              <a:latin typeface="Times New Roman" charset="0"/>
            </a:endParaRPr>
          </a:p>
        </p:txBody>
      </p:sp>
      <p:sp>
        <p:nvSpPr>
          <p:cNvPr id="2099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Visual Cryptography</a:t>
            </a:r>
          </a:p>
        </p:txBody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 smtClean="0"/>
              <a:t>Another form of secret sharing…</a:t>
            </a:r>
            <a:endParaRPr lang="en-US" sz="2800" dirty="0"/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Alice and Bob “share” an image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Both must cooperate to reveal the image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Nobody can learn anything about image from Alice’s</a:t>
            </a:r>
            <a:r>
              <a:rPr lang="en-US" sz="2800" dirty="0" smtClean="0"/>
              <a:t> share </a:t>
            </a:r>
            <a:r>
              <a:rPr lang="en-US" sz="2800" dirty="0"/>
              <a:t>or </a:t>
            </a:r>
            <a:r>
              <a:rPr lang="en-US" sz="2800" dirty="0" smtClean="0"/>
              <a:t>Bob’s share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That is, both</a:t>
            </a:r>
            <a:r>
              <a:rPr lang="en-US" sz="2400" dirty="0" smtClean="0"/>
              <a:t> shares </a:t>
            </a:r>
            <a:r>
              <a:rPr lang="en-US" sz="2400" dirty="0"/>
              <a:t>are required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Is this possible?</a:t>
            </a: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EE39D307-EC3A-164A-9E3F-D41836135881}" type="slidenum">
              <a:rPr lang="en-US" smtClean="0">
                <a:latin typeface="Times New Roman" charset="0"/>
              </a:rPr>
              <a:pPr/>
              <a:t>145</a:t>
            </a:fld>
            <a:endParaRPr lang="en-US" smtClean="0">
              <a:latin typeface="Times New Roman" charset="0"/>
            </a:endParaRPr>
          </a:p>
        </p:txBody>
      </p:sp>
      <p:sp>
        <p:nvSpPr>
          <p:cNvPr id="2109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Visual Cryptography</a:t>
            </a:r>
          </a:p>
        </p:txBody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620000" cy="1371600"/>
          </a:xfrm>
        </p:spPr>
        <p:txBody>
          <a:bodyPr/>
          <a:lstStyle/>
          <a:p>
            <a:pPr eaLnBrk="1" hangingPunct="1"/>
            <a:r>
              <a:rPr lang="en-US" dirty="0"/>
              <a:t>How to</a:t>
            </a:r>
            <a:r>
              <a:rPr lang="en-US" dirty="0" smtClean="0"/>
              <a:t> share </a:t>
            </a:r>
            <a:r>
              <a:rPr lang="en-US" dirty="0"/>
              <a:t>a pixel?</a:t>
            </a:r>
          </a:p>
          <a:p>
            <a:pPr eaLnBrk="1" hangingPunct="1"/>
            <a:r>
              <a:rPr lang="en-US" dirty="0"/>
              <a:t>Suppose image is black and white</a:t>
            </a:r>
          </a:p>
        </p:txBody>
      </p:sp>
      <p:pic>
        <p:nvPicPr>
          <p:cNvPr id="21094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7975" y="2895600"/>
            <a:ext cx="45688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0950" name="Rectangle 5"/>
          <p:cNvSpPr>
            <a:spLocks noChangeArrowheads="1"/>
          </p:cNvSpPr>
          <p:nvPr/>
        </p:nvSpPr>
        <p:spPr bwMode="auto">
          <a:xfrm>
            <a:off x="685800" y="2209800"/>
            <a:ext cx="3581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endParaRPr lang="en-US" sz="3200" dirty="0"/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3200" dirty="0"/>
              <a:t>Then each pixel is either black or white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3200" dirty="0" smtClean="0"/>
              <a:t>We split </a:t>
            </a:r>
            <a:r>
              <a:rPr lang="en-US" sz="3200" dirty="0"/>
              <a:t>pixels as shown</a:t>
            </a: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21819CF9-D256-634E-8E17-839A0211A5DA}" type="slidenum">
              <a:rPr lang="en-US" smtClean="0">
                <a:latin typeface="Times New Roman" charset="0"/>
              </a:rPr>
              <a:pPr/>
              <a:t>146</a:t>
            </a:fld>
            <a:endParaRPr lang="en-US" smtClean="0">
              <a:latin typeface="Times New Roman" charset="0"/>
            </a:endParaRPr>
          </a:p>
        </p:txBody>
      </p:sp>
      <p:sp>
        <p:nvSpPr>
          <p:cNvPr id="2119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Sharing a B&amp;W Image</a:t>
            </a:r>
            <a:endParaRPr lang="en-US" dirty="0"/>
          </a:p>
        </p:txBody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620000" cy="1371600"/>
          </a:xfrm>
        </p:spPr>
        <p:txBody>
          <a:bodyPr/>
          <a:lstStyle/>
          <a:p>
            <a:pPr eaLnBrk="1" hangingPunct="1"/>
            <a:r>
              <a:rPr lang="en-US" dirty="0" smtClean="0"/>
              <a:t>If pixel </a:t>
            </a:r>
            <a:r>
              <a:rPr lang="en-US" dirty="0"/>
              <a:t>is white, randomly choose </a:t>
            </a:r>
            <a:r>
              <a:rPr lang="en-US" dirty="0" smtClean="0">
                <a:latin typeface="Lucida Grande"/>
                <a:cs typeface="Lucida Grande"/>
              </a:rPr>
              <a:t>a</a:t>
            </a:r>
            <a:r>
              <a:rPr lang="en-US" dirty="0" smtClean="0"/>
              <a:t> </a:t>
            </a:r>
            <a:r>
              <a:rPr lang="en-US" dirty="0"/>
              <a:t>or </a:t>
            </a:r>
            <a:r>
              <a:rPr lang="en-US" dirty="0" err="1" smtClean="0">
                <a:latin typeface="Lucida Grande"/>
                <a:cs typeface="Lucida Grande"/>
              </a:rPr>
              <a:t>b</a:t>
            </a:r>
            <a:r>
              <a:rPr lang="en-US" dirty="0" smtClean="0"/>
              <a:t> </a:t>
            </a:r>
            <a:r>
              <a:rPr lang="en-US" dirty="0"/>
              <a:t>for Alice’s/Bob’s shares</a:t>
            </a:r>
          </a:p>
        </p:txBody>
      </p:sp>
      <p:pic>
        <p:nvPicPr>
          <p:cNvPr id="21197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7975" y="2895600"/>
            <a:ext cx="45688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1974" name="Rectangle 5"/>
          <p:cNvSpPr>
            <a:spLocks noChangeArrowheads="1"/>
          </p:cNvSpPr>
          <p:nvPr/>
        </p:nvSpPr>
        <p:spPr bwMode="auto">
          <a:xfrm>
            <a:off x="685800" y="2133600"/>
            <a:ext cx="3581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endParaRPr lang="en-US" sz="3200" dirty="0"/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3200" dirty="0"/>
              <a:t>If</a:t>
            </a:r>
            <a:r>
              <a:rPr lang="en-US" sz="3200" dirty="0" smtClean="0"/>
              <a:t> pixel </a:t>
            </a:r>
            <a:r>
              <a:rPr lang="en-US" sz="3200" dirty="0"/>
              <a:t>is black, randomly choose </a:t>
            </a:r>
            <a:r>
              <a:rPr lang="en-US" sz="3200" dirty="0" err="1" smtClean="0">
                <a:latin typeface="Lucida Grande"/>
                <a:cs typeface="Lucida Grande"/>
              </a:rPr>
              <a:t>c</a:t>
            </a:r>
            <a:r>
              <a:rPr lang="en-US" sz="3200" dirty="0" smtClean="0"/>
              <a:t> </a:t>
            </a:r>
            <a:r>
              <a:rPr lang="en-US" sz="3200" dirty="0"/>
              <a:t>or </a:t>
            </a:r>
            <a:r>
              <a:rPr lang="en-US" sz="3200" dirty="0" err="1" smtClean="0">
                <a:latin typeface="Lucida Grande"/>
                <a:cs typeface="Lucida Grande"/>
              </a:rPr>
              <a:t>d</a:t>
            </a:r>
            <a:endParaRPr lang="en-US" sz="3200" dirty="0" smtClean="0">
              <a:latin typeface="Lucida Grande"/>
              <a:cs typeface="Lucida Grande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3200" b="1" dirty="0" smtClean="0">
                <a:solidFill>
                  <a:schemeClr val="hlink"/>
                </a:solidFill>
              </a:rPr>
              <a:t>No information</a:t>
            </a:r>
            <a:r>
              <a:rPr lang="en-US" sz="3200" dirty="0" smtClean="0"/>
              <a:t> in </a:t>
            </a:r>
            <a:r>
              <a:rPr lang="en-US" sz="3200" dirty="0"/>
              <a:t>one</a:t>
            </a:r>
            <a:r>
              <a:rPr lang="en-US" sz="3200" dirty="0" smtClean="0"/>
              <a:t> “share”</a:t>
            </a:r>
            <a:endParaRPr lang="en-US" sz="3200" dirty="0"/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3A55C897-EEB3-974D-BB51-138055C4AFF8}" type="slidenum">
              <a:rPr lang="en-US" smtClean="0">
                <a:latin typeface="Times New Roman" charset="0"/>
              </a:rPr>
              <a:pPr/>
              <a:t>147</a:t>
            </a:fld>
            <a:endParaRPr lang="en-US" smtClean="0">
              <a:latin typeface="Times New Roman" charset="0"/>
            </a:endParaRPr>
          </a:p>
        </p:txBody>
      </p:sp>
      <p:sp>
        <p:nvSpPr>
          <p:cNvPr id="2129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Visual Crypto Example</a:t>
            </a:r>
          </a:p>
        </p:txBody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752600"/>
            <a:ext cx="1981200" cy="106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Alice’s share</a:t>
            </a:r>
          </a:p>
        </p:txBody>
      </p:sp>
      <p:sp>
        <p:nvSpPr>
          <p:cNvPr id="212997" name="Rectangle 5"/>
          <p:cNvSpPr>
            <a:spLocks noChangeArrowheads="1"/>
          </p:cNvSpPr>
          <p:nvPr/>
        </p:nvSpPr>
        <p:spPr bwMode="auto">
          <a:xfrm>
            <a:off x="3733800" y="1752600"/>
            <a:ext cx="1981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/>
              <a:t>Bob’s share</a:t>
            </a:r>
          </a:p>
        </p:txBody>
      </p:sp>
      <p:sp>
        <p:nvSpPr>
          <p:cNvPr id="525318" name="Rectangle 6"/>
          <p:cNvSpPr>
            <a:spLocks noChangeArrowheads="1"/>
          </p:cNvSpPr>
          <p:nvPr/>
        </p:nvSpPr>
        <p:spPr bwMode="auto">
          <a:xfrm>
            <a:off x="6248400" y="1752600"/>
            <a:ext cx="1981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/>
              <a:t>Overlaid shares</a:t>
            </a:r>
          </a:p>
        </p:txBody>
      </p:sp>
      <p:pic>
        <p:nvPicPr>
          <p:cNvPr id="21299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667000"/>
            <a:ext cx="46990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532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5538" y="2667000"/>
            <a:ext cx="2100262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318" grpId="0" autoUpdateAnimBg="0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A1E84F5E-006E-784D-86B1-A4609511BD87}" type="slidenum">
              <a:rPr lang="en-US" smtClean="0">
                <a:latin typeface="Times New Roman" charset="0"/>
              </a:rPr>
              <a:pPr/>
              <a:t>148</a:t>
            </a:fld>
            <a:endParaRPr lang="en-US" smtClean="0">
              <a:latin typeface="Times New Roman" charset="0"/>
            </a:endParaRPr>
          </a:p>
        </p:txBody>
      </p:sp>
      <p:sp>
        <p:nvSpPr>
          <p:cNvPr id="2140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Visual Crypto</a:t>
            </a:r>
          </a:p>
        </p:txBody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8486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How does visual</a:t>
            </a:r>
            <a:r>
              <a:rPr lang="en-US" dirty="0" smtClean="0"/>
              <a:t> “crypto” </a:t>
            </a:r>
            <a:r>
              <a:rPr lang="en-US" dirty="0"/>
              <a:t>compare to</a:t>
            </a:r>
            <a:r>
              <a:rPr lang="en-US" dirty="0" smtClean="0"/>
              <a:t> regular </a:t>
            </a:r>
            <a:r>
              <a:rPr lang="en-US" dirty="0"/>
              <a:t>crypto?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In visual crypto, no key…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Or, maybe both images are the key?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 smtClean="0"/>
              <a:t>With </a:t>
            </a:r>
            <a:r>
              <a:rPr lang="en-US" dirty="0"/>
              <a:t>encryption, exhaustive </a:t>
            </a:r>
            <a:r>
              <a:rPr lang="en-US" dirty="0" smtClean="0"/>
              <a:t>search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 smtClean="0"/>
              <a:t>Except for a one-time pad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Exhaustive search on visual crypto?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No exhaustive </a:t>
            </a:r>
            <a:r>
              <a:rPr lang="en-US" dirty="0" smtClean="0"/>
              <a:t>search is possible!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339" grpId="0" build="p" bldLvl="2" autoUpdateAnimBg="0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573A81C6-ADE1-8342-BDDD-98478F7CF133}" type="slidenum">
              <a:rPr lang="en-US" smtClean="0">
                <a:latin typeface="Times New Roman" charset="0"/>
              </a:rPr>
              <a:pPr/>
              <a:t>149</a:t>
            </a:fld>
            <a:endParaRPr lang="en-US" smtClean="0">
              <a:latin typeface="Times New Roman" charset="0"/>
            </a:endParaRPr>
          </a:p>
        </p:txBody>
      </p:sp>
      <p:sp>
        <p:nvSpPr>
          <p:cNvPr id="21504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Visual Crypto</a:t>
            </a:r>
          </a:p>
        </p:txBody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Visual crypto </a:t>
            </a:r>
            <a:r>
              <a:rPr lang="en-US" sz="2800" dirty="0" err="1">
                <a:sym typeface="Symbol" charset="2"/>
              </a:rPr>
              <a:t></a:t>
            </a:r>
            <a:r>
              <a:rPr lang="en-US" sz="2800" dirty="0"/>
              <a:t> no exhaustive search…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 smtClean="0"/>
              <a:t>How does </a:t>
            </a:r>
            <a:r>
              <a:rPr lang="en-US" sz="2800" dirty="0"/>
              <a:t>visual crypto</a:t>
            </a:r>
            <a:r>
              <a:rPr lang="en-US" sz="2800" dirty="0" smtClean="0"/>
              <a:t> compare to </a:t>
            </a:r>
            <a:r>
              <a:rPr lang="en-US" sz="2800" dirty="0"/>
              <a:t>crypto?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Visual crypto is “information theoretically” </a:t>
            </a:r>
            <a:r>
              <a:rPr lang="en-US" sz="2400" dirty="0" smtClean="0"/>
              <a:t>secure </a:t>
            </a:r>
            <a:r>
              <a:rPr lang="en-US" sz="2400" dirty="0" err="1" smtClean="0">
                <a:sym typeface="Symbol" charset="2"/>
              </a:rPr>
              <a:t></a:t>
            </a:r>
            <a:r>
              <a:rPr lang="en-US" sz="2400" dirty="0" smtClean="0"/>
              <a:t> true of other secret sharing schemes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/>
              <a:t>With regular encryption, goal </a:t>
            </a:r>
            <a:r>
              <a:rPr lang="en-US" sz="2400" dirty="0"/>
              <a:t>is</a:t>
            </a:r>
            <a:r>
              <a:rPr lang="en-US" sz="2400" dirty="0" smtClean="0"/>
              <a:t> to make cryptanalysis computationally </a:t>
            </a:r>
            <a:r>
              <a:rPr lang="en-US" sz="2400" dirty="0"/>
              <a:t>infeasible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Visual crypto an example of </a:t>
            </a:r>
            <a:r>
              <a:rPr lang="en-US" sz="2800" b="1" dirty="0">
                <a:solidFill>
                  <a:schemeClr val="hlink"/>
                </a:solidFill>
              </a:rPr>
              <a:t>secret sharing</a:t>
            </a:r>
            <a:endParaRPr lang="en-US" sz="2800" dirty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Not really a form of </a:t>
            </a:r>
            <a:r>
              <a:rPr lang="en-US" sz="2400" dirty="0" smtClean="0"/>
              <a:t>crypto, in the usual sense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7363" grpId="0" build="p" bldLvl="2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3496BD0A-57B9-164D-8918-6227D1AB8702}" type="slidenum">
              <a:rPr lang="en-US" smtClean="0">
                <a:latin typeface="Times New Roman" charset="0"/>
              </a:rPr>
              <a:pPr/>
              <a:t>15</a:t>
            </a:fld>
            <a:endParaRPr lang="en-US" smtClean="0">
              <a:latin typeface="Times New Roman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Double Transposition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685800"/>
          </a:xfrm>
        </p:spPr>
        <p:txBody>
          <a:bodyPr/>
          <a:lstStyle/>
          <a:p>
            <a:pPr eaLnBrk="1" hangingPunct="1"/>
            <a:r>
              <a:rPr lang="en-US"/>
              <a:t>Plaintext: </a:t>
            </a:r>
            <a:r>
              <a:rPr lang="en-US">
                <a:solidFill>
                  <a:srgbClr val="FF0000"/>
                </a:solidFill>
                <a:latin typeface="Times-Roman" charset="0"/>
              </a:rPr>
              <a:t>attackxatxdawn</a:t>
            </a:r>
          </a:p>
        </p:txBody>
      </p:sp>
      <p:pic>
        <p:nvPicPr>
          <p:cNvPr id="22532" name="Picture 4" descr="001.jpg                                                        0007DDCBMacintosh HD                   B7464D7A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362200"/>
            <a:ext cx="2209800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002.jpg                                                        0007DDCBMacintosh HD                   B7464D7A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2362200"/>
            <a:ext cx="2209800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3463925" y="2590800"/>
            <a:ext cx="179546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Permute rows</a:t>
            </a:r>
          </a:p>
          <a:p>
            <a:r>
              <a:rPr lang="en-US" sz="2000"/>
              <a:t>and columns</a:t>
            </a:r>
            <a:endParaRPr lang="en-US"/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3733800" y="3108325"/>
            <a:ext cx="11874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8000">
                <a:sym typeface="Symbol" charset="2"/>
              </a:rPr>
              <a:t></a:t>
            </a:r>
            <a:endParaRPr lang="en-US"/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685800" y="4495800"/>
            <a:ext cx="7772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3200" dirty="0" err="1"/>
              <a:t>Ciphertext</a:t>
            </a:r>
            <a:r>
              <a:rPr lang="en-US" sz="3200" dirty="0"/>
              <a:t>: </a:t>
            </a:r>
            <a:r>
              <a:rPr lang="en-US" sz="3200" dirty="0" err="1">
                <a:solidFill>
                  <a:srgbClr val="FF0000"/>
                </a:solidFill>
                <a:latin typeface="Times-Roman" charset="0"/>
              </a:rPr>
              <a:t>xtawxnattxadakc</a:t>
            </a:r>
            <a:r>
              <a:rPr lang="en-US" sz="3200" dirty="0">
                <a:solidFill>
                  <a:srgbClr val="FF0000"/>
                </a:solidFill>
                <a:latin typeface="Times-Roman" charset="0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3200" dirty="0" smtClean="0"/>
              <a:t>Key is </a:t>
            </a:r>
            <a:r>
              <a:rPr lang="en-US" sz="3200" dirty="0"/>
              <a:t>matrix size and </a:t>
            </a:r>
            <a:r>
              <a:rPr lang="en-US" sz="3200" dirty="0" smtClean="0"/>
              <a:t>permutations: </a:t>
            </a:r>
            <a:r>
              <a:rPr lang="en-US" sz="3200" dirty="0"/>
              <a:t>(3,5,1,4,2) and (1,3,2)</a:t>
            </a:r>
            <a:endParaRPr lang="en-US" sz="3200" dirty="0">
              <a:solidFill>
                <a:srgbClr val="FF0000"/>
              </a:solidFill>
              <a:latin typeface="Times-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225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  <p:bldP spid="22534" grpId="0" autoUpdateAnimBg="0"/>
      <p:bldP spid="22535" grpId="0" autoUpdateAnimBg="0"/>
      <p:bldP spid="22537" grpId="0" build="p" autoUpdateAnimBg="0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B2700764-1382-9A4C-9F47-73A6A35E3708}" type="slidenum">
              <a:rPr lang="en-US" smtClean="0">
                <a:latin typeface="Times New Roman" charset="0"/>
              </a:rPr>
              <a:pPr/>
              <a:t>150</a:t>
            </a:fld>
            <a:endParaRPr lang="en-US" smtClean="0">
              <a:latin typeface="Times New Roman" charset="0"/>
            </a:endParaRPr>
          </a:p>
        </p:txBody>
      </p:sp>
      <p:sp>
        <p:nvSpPr>
          <p:cNvPr id="2160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47800"/>
            <a:ext cx="7772400" cy="2362200"/>
          </a:xfrm>
        </p:spPr>
        <p:txBody>
          <a:bodyPr/>
          <a:lstStyle/>
          <a:p>
            <a:pPr eaLnBrk="1" hangingPunct="1"/>
            <a:r>
              <a:rPr lang="en-US"/>
              <a:t>Random Numbers in Cryptography</a:t>
            </a: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70E230A8-E3E6-1A49-B8F3-3B4719474C9E}" type="slidenum">
              <a:rPr lang="en-US" smtClean="0">
                <a:latin typeface="Times New Roman" charset="0"/>
              </a:rPr>
              <a:pPr/>
              <a:t>151</a:t>
            </a:fld>
            <a:endParaRPr lang="en-US" smtClean="0">
              <a:latin typeface="Times New Roman" charset="0"/>
            </a:endParaRPr>
          </a:p>
        </p:txBody>
      </p:sp>
      <p:sp>
        <p:nvSpPr>
          <p:cNvPr id="2170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pPr eaLnBrk="1" hangingPunct="1"/>
            <a:r>
              <a:rPr lang="en-US" dirty="0"/>
              <a:t>Random Numbers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010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Random numbers used to generate </a:t>
            </a:r>
            <a:r>
              <a:rPr lang="en-US" sz="2800" b="1" dirty="0">
                <a:solidFill>
                  <a:srgbClr val="FF0000"/>
                </a:solidFill>
              </a:rPr>
              <a:t>keys</a:t>
            </a:r>
            <a:endParaRPr lang="en-US" sz="2800" dirty="0"/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Symmetric keys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RSA: Prime numbers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 err="1"/>
              <a:t>Diffie</a:t>
            </a:r>
            <a:r>
              <a:rPr lang="en-US" sz="2400" dirty="0"/>
              <a:t> Hellman: secret values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Random numbers used for </a:t>
            </a:r>
            <a:r>
              <a:rPr lang="en-US" sz="2800" dirty="0" err="1"/>
              <a:t>nonces</a:t>
            </a:r>
            <a:endParaRPr lang="en-US" sz="2800" dirty="0"/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Sometimes a sequence is OK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But sometimes </a:t>
            </a:r>
            <a:r>
              <a:rPr lang="en-US" sz="2400" dirty="0" err="1"/>
              <a:t>nonces</a:t>
            </a:r>
            <a:r>
              <a:rPr lang="en-US" sz="2400" dirty="0"/>
              <a:t> must be random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Random numbers also used in simulations, statistics, </a:t>
            </a:r>
            <a:r>
              <a:rPr lang="en-US" sz="2800" dirty="0" smtClean="0"/>
              <a:t>etc.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 smtClean="0"/>
              <a:t>Such numbers need </a:t>
            </a:r>
            <a:r>
              <a:rPr lang="en-US" sz="2400" dirty="0"/>
              <a:t>to be “statistically” random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 autoUpdateAnimBg="0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7EF4A646-D41A-3F4A-97E7-CA066CC51A18}" type="slidenum">
              <a:rPr lang="en-US" smtClean="0">
                <a:latin typeface="Times New Roman" charset="0"/>
              </a:rPr>
              <a:pPr/>
              <a:t>152</a:t>
            </a:fld>
            <a:endParaRPr lang="en-US" smtClean="0">
              <a:latin typeface="Times New Roman" charset="0"/>
            </a:endParaRPr>
          </a:p>
        </p:txBody>
      </p:sp>
      <p:sp>
        <p:nvSpPr>
          <p:cNvPr id="2181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Random Numbers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924800" cy="4419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Cryptographic random numbers must be statistically random and </a:t>
            </a:r>
            <a:r>
              <a:rPr lang="en-US" sz="2800" b="1" dirty="0">
                <a:solidFill>
                  <a:schemeClr val="hlink"/>
                </a:solidFill>
              </a:rPr>
              <a:t>unpredictable</a:t>
            </a:r>
            <a:endParaRPr lang="en-US" sz="2800" b="1" dirty="0"/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Suppose server generates symmetric keys…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Alice: </a:t>
            </a:r>
            <a:r>
              <a:rPr lang="en-US" sz="2400" dirty="0">
                <a:latin typeface="Times-Roman" charset="0"/>
              </a:rPr>
              <a:t>K</a:t>
            </a:r>
            <a:r>
              <a:rPr lang="en-US" sz="2400" baseline="-25000" dirty="0">
                <a:latin typeface="Times-Roman" charset="0"/>
              </a:rPr>
              <a:t>A</a:t>
            </a:r>
            <a:endParaRPr lang="en-US" sz="2400" dirty="0">
              <a:latin typeface="Times-Roman" charset="0"/>
            </a:endParaRP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Bob: </a:t>
            </a:r>
            <a:r>
              <a:rPr lang="en-US" sz="2400" dirty="0">
                <a:latin typeface="Times-Roman" charset="0"/>
              </a:rPr>
              <a:t>K</a:t>
            </a:r>
            <a:r>
              <a:rPr lang="en-US" sz="2400" baseline="-25000" dirty="0">
                <a:latin typeface="Times-Roman" charset="0"/>
              </a:rPr>
              <a:t>B</a:t>
            </a:r>
            <a:endParaRPr lang="en-US" sz="2400" dirty="0"/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Charlie: </a:t>
            </a:r>
            <a:r>
              <a:rPr lang="en-US" sz="2400" dirty="0">
                <a:latin typeface="Times-Roman" charset="0"/>
              </a:rPr>
              <a:t>K</a:t>
            </a:r>
            <a:r>
              <a:rPr lang="en-US" sz="2400" baseline="-25000" dirty="0">
                <a:latin typeface="Times-Roman" charset="0"/>
              </a:rPr>
              <a:t>C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Dave: </a:t>
            </a:r>
            <a:r>
              <a:rPr lang="en-US" sz="2400" dirty="0">
                <a:latin typeface="Times-Roman" charset="0"/>
              </a:rPr>
              <a:t>K</a:t>
            </a:r>
            <a:r>
              <a:rPr lang="en-US" sz="2400" baseline="-25000" dirty="0">
                <a:latin typeface="Times-Roman" charset="0"/>
              </a:rPr>
              <a:t>D</a:t>
            </a:r>
            <a:endParaRPr lang="en-US" sz="2400" dirty="0"/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 smtClean="0"/>
              <a:t>Each entity must </a:t>
            </a:r>
            <a:r>
              <a:rPr lang="en-US" sz="2800" dirty="0"/>
              <a:t>not be able to determine </a:t>
            </a:r>
            <a:r>
              <a:rPr lang="en-US" sz="2800" dirty="0" smtClean="0"/>
              <a:t>other keys</a:t>
            </a:r>
            <a:endParaRPr lang="en-US" sz="2800" baseline="-25000" dirty="0">
              <a:latin typeface="Times-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2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27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27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227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227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1" grpId="0" build="p" bldLvl="2" autoUpdateAnimBg="0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C3DFF32B-CE90-344D-A2F2-91E73D79D7C4}" type="slidenum">
              <a:rPr lang="en-US" smtClean="0">
                <a:latin typeface="Times New Roman" charset="0"/>
              </a:rPr>
              <a:pPr/>
              <a:t>153</a:t>
            </a:fld>
            <a:endParaRPr lang="en-US" smtClean="0">
              <a:latin typeface="Times New Roman" charset="0"/>
            </a:endParaRPr>
          </a:p>
        </p:txBody>
      </p:sp>
      <p:pic>
        <p:nvPicPr>
          <p:cNvPr id="219139" name="Picture 30" descr="&#10;poker2.tif                                                     000675D6Macintosh HD                   BC93A1C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133600"/>
            <a:ext cx="7294563" cy="251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914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Non-random Random Numbers</a:t>
            </a:r>
            <a:endParaRPr lang="en-US" dirty="0"/>
          </a:p>
        </p:txBody>
      </p:sp>
      <p:sp>
        <p:nvSpPr>
          <p:cNvPr id="2191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572000"/>
            <a:ext cx="7848600" cy="160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Random numbers used to shuffle the deck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Program did not produce a random shuffle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 smtClean="0"/>
              <a:t>A </a:t>
            </a:r>
            <a:r>
              <a:rPr lang="en-US" sz="2800" dirty="0"/>
              <a:t>serious </a:t>
            </a:r>
            <a:r>
              <a:rPr lang="en-US" sz="2800" dirty="0" smtClean="0"/>
              <a:t>problem or not?</a:t>
            </a:r>
            <a:endParaRPr lang="en-US" sz="2800" dirty="0"/>
          </a:p>
        </p:txBody>
      </p:sp>
      <p:sp>
        <p:nvSpPr>
          <p:cNvPr id="219142" name="Rectangle 5"/>
          <p:cNvSpPr>
            <a:spLocks noChangeArrowheads="1"/>
          </p:cNvSpPr>
          <p:nvPr/>
        </p:nvSpPr>
        <p:spPr bwMode="auto">
          <a:xfrm>
            <a:off x="685800" y="1447800"/>
            <a:ext cx="800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dirty="0"/>
              <a:t>Online version of Texas Hold ‘</a:t>
            </a:r>
            <a:r>
              <a:rPr lang="en-US" sz="2800" dirty="0" err="1"/>
              <a:t>em</a:t>
            </a:r>
            <a:r>
              <a:rPr lang="en-US" sz="2800" dirty="0"/>
              <a:t> Poker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95000"/>
              <a:buFontTx/>
              <a:buChar char="o"/>
            </a:pPr>
            <a:r>
              <a:rPr lang="en-US" dirty="0">
                <a:ea typeface="ＭＳ Ｐゴシック" charset="-128"/>
                <a:cs typeface="ＭＳ Ｐゴシック" charset="-128"/>
              </a:rPr>
              <a:t>ASF Software, Inc.</a:t>
            </a:r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F536E084-DC25-5240-9B97-9B4B24FA743A}" type="slidenum">
              <a:rPr lang="en-US" smtClean="0">
                <a:latin typeface="Times New Roman" charset="0"/>
              </a:rPr>
              <a:pPr/>
              <a:t>154</a:t>
            </a:fld>
            <a:endParaRPr lang="en-US" smtClean="0">
              <a:latin typeface="Times New Roman" charset="0"/>
            </a:endParaRPr>
          </a:p>
        </p:txBody>
      </p:sp>
      <p:sp>
        <p:nvSpPr>
          <p:cNvPr id="2201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914400"/>
          </a:xfrm>
        </p:spPr>
        <p:txBody>
          <a:bodyPr/>
          <a:lstStyle/>
          <a:p>
            <a:pPr eaLnBrk="1" hangingPunct="1"/>
            <a:r>
              <a:rPr lang="en-US" dirty="0"/>
              <a:t>Card Shuffle</a:t>
            </a:r>
          </a:p>
        </p:txBody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848600" cy="45720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There are </a:t>
            </a:r>
            <a:r>
              <a:rPr lang="en-US" sz="2800" dirty="0">
                <a:latin typeface="Times-Roman" charset="0"/>
              </a:rPr>
              <a:t>52! &gt; 2</a:t>
            </a:r>
            <a:r>
              <a:rPr lang="en-US" sz="2800" baseline="30000" dirty="0">
                <a:latin typeface="Times-Roman" charset="0"/>
              </a:rPr>
              <a:t>225</a:t>
            </a:r>
            <a:r>
              <a:rPr lang="en-US" sz="2800" dirty="0"/>
              <a:t> possible shuffles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The poker program used “random” 32-bit integer to determine the shuffle</a:t>
            </a:r>
            <a:endParaRPr lang="en-US" sz="2800" dirty="0" smtClean="0"/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 smtClean="0">
                <a:sym typeface="Symbol" charset="2"/>
              </a:rPr>
              <a:t>So, only </a:t>
            </a:r>
            <a:r>
              <a:rPr lang="en-US" sz="2400" dirty="0">
                <a:latin typeface="Times-Roman" charset="0"/>
                <a:sym typeface="Symbol" charset="2"/>
              </a:rPr>
              <a:t>2</a:t>
            </a:r>
            <a:r>
              <a:rPr lang="en-US" sz="2400" baseline="30000" dirty="0">
                <a:latin typeface="Times-Roman" charset="0"/>
                <a:sym typeface="Symbol" charset="2"/>
              </a:rPr>
              <a:t>32</a:t>
            </a:r>
            <a:r>
              <a:rPr lang="en-US" sz="2400" dirty="0">
                <a:sym typeface="Symbol" charset="2"/>
              </a:rPr>
              <a:t> distinct shuffles could occur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Code used Pascal pseudo-random number generator (PRNG): </a:t>
            </a:r>
            <a:r>
              <a:rPr lang="en-US" dirty="0">
                <a:latin typeface="Times-Roman" charset="0"/>
              </a:rPr>
              <a:t>Randomize()</a:t>
            </a:r>
            <a:endParaRPr lang="en-US" sz="2800" dirty="0">
              <a:latin typeface="Times-Roman" charset="0"/>
            </a:endParaRP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Seed value for PRNG was function of number of milliseconds since midnight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Less than </a:t>
            </a:r>
            <a:r>
              <a:rPr lang="en-US" sz="2800" dirty="0">
                <a:latin typeface="Times-Roman" charset="0"/>
              </a:rPr>
              <a:t>2</a:t>
            </a:r>
            <a:r>
              <a:rPr lang="en-US" sz="2800" baseline="30000" dirty="0">
                <a:latin typeface="Times-Roman" charset="0"/>
              </a:rPr>
              <a:t>27</a:t>
            </a:r>
            <a:r>
              <a:rPr lang="en-US" sz="2800" dirty="0"/>
              <a:t> milliseconds in a day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So, less than </a:t>
            </a:r>
            <a:r>
              <a:rPr lang="en-US" sz="2400" dirty="0">
                <a:latin typeface="Times-Roman" charset="0"/>
              </a:rPr>
              <a:t>2</a:t>
            </a:r>
            <a:r>
              <a:rPr lang="en-US" sz="2400" baseline="30000" dirty="0">
                <a:latin typeface="Times-Roman" charset="0"/>
              </a:rPr>
              <a:t>27</a:t>
            </a:r>
            <a:r>
              <a:rPr lang="en-US" sz="2400" dirty="0"/>
              <a:t> possible </a:t>
            </a:r>
            <a:r>
              <a:rPr lang="en-US" sz="2400" dirty="0" smtClean="0"/>
              <a:t>shuffles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Attacker knows </a:t>
            </a:r>
            <a:r>
              <a:rPr lang="en-US" sz="2400" b="1" dirty="0">
                <a:solidFill>
                  <a:schemeClr val="hlink"/>
                </a:solidFill>
              </a:rPr>
              <a:t>every card</a:t>
            </a:r>
            <a:r>
              <a:rPr lang="en-US" sz="2400" dirty="0"/>
              <a:t> after the first of five rounds of betting!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endParaRPr lang="en-US" sz="2400" dirty="0"/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505B0ACB-B230-A141-B693-9ABDAD11B04E}" type="slidenum">
              <a:rPr lang="en-US" smtClean="0">
                <a:latin typeface="Times New Roman" charset="0"/>
              </a:rPr>
              <a:pPr/>
              <a:t>155</a:t>
            </a:fld>
            <a:endParaRPr lang="en-US" smtClean="0">
              <a:latin typeface="Times New Roman" charset="0"/>
            </a:endParaRPr>
          </a:p>
        </p:txBody>
      </p:sp>
      <p:sp>
        <p:nvSpPr>
          <p:cNvPr id="2222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990600"/>
          </a:xfrm>
        </p:spPr>
        <p:txBody>
          <a:bodyPr/>
          <a:lstStyle/>
          <a:p>
            <a:pPr eaLnBrk="1" hangingPunct="1"/>
            <a:r>
              <a:rPr lang="en-US"/>
              <a:t>Poker Example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9248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Poker program is an extreme example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But common </a:t>
            </a:r>
            <a:r>
              <a:rPr lang="en-US" sz="2400" dirty="0" err="1"/>
              <a:t>PRNGs</a:t>
            </a:r>
            <a:r>
              <a:rPr lang="en-US" sz="2400" dirty="0"/>
              <a:t> are predictable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Only a question of how many outputs must be observed before determining the sequence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Crypto random sequences not predictable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For example, </a:t>
            </a:r>
            <a:r>
              <a:rPr lang="en-US" sz="2400" dirty="0" err="1"/>
              <a:t>keystream</a:t>
            </a:r>
            <a:r>
              <a:rPr lang="en-US" sz="2400" dirty="0"/>
              <a:t> from RC4 cipher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But “seed” (or key) selection is still an issue!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How to generate initial </a:t>
            </a:r>
            <a:r>
              <a:rPr lang="en-US" sz="2800" b="1" dirty="0">
                <a:solidFill>
                  <a:schemeClr val="hlink"/>
                </a:solidFill>
              </a:rPr>
              <a:t>random</a:t>
            </a:r>
            <a:r>
              <a:rPr lang="en-US" sz="2800" dirty="0"/>
              <a:t> values?</a:t>
            </a:r>
            <a:endParaRPr lang="en-US" sz="2800" dirty="0" smtClean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/>
              <a:t>Keys </a:t>
            </a:r>
            <a:r>
              <a:rPr lang="en-US" sz="2400" dirty="0"/>
              <a:t>(and, in some cases, seed values)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7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307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307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307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307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307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307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307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3" grpId="0" build="p" autoUpdateAnimBg="0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70000657-9880-084A-BCA0-A376D3E114C9}" type="slidenum">
              <a:rPr lang="en-US" smtClean="0">
                <a:latin typeface="Times New Roman" charset="0"/>
              </a:rPr>
              <a:pPr/>
              <a:t>156</a:t>
            </a:fld>
            <a:endParaRPr lang="en-US" smtClean="0">
              <a:latin typeface="Times New Roman" charset="0"/>
            </a:endParaRPr>
          </a:p>
        </p:txBody>
      </p:sp>
      <p:sp>
        <p:nvSpPr>
          <p:cNvPr id="22323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What is Random?</a:t>
            </a:r>
            <a:endParaRPr lang="en-US" dirty="0"/>
          </a:p>
        </p:txBody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8486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True “randomness” hard to define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b="1" dirty="0">
                <a:solidFill>
                  <a:schemeClr val="hlink"/>
                </a:solidFill>
              </a:rPr>
              <a:t>Entropy</a:t>
            </a:r>
            <a:r>
              <a:rPr lang="en-US" dirty="0"/>
              <a:t> is a measure of randomness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Good sources of “true” randomness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Radioactive decay </a:t>
            </a:r>
            <a:r>
              <a:rPr lang="en-US" dirty="0" err="1">
                <a:sym typeface="Symbol" charset="2"/>
              </a:rPr>
              <a:t></a:t>
            </a:r>
            <a:r>
              <a:rPr lang="en-US" dirty="0"/>
              <a:t> radioactive computers are not too popular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Hardware devices </a:t>
            </a:r>
            <a:r>
              <a:rPr lang="en-US" dirty="0">
                <a:sym typeface="Symbol" charset="2"/>
              </a:rPr>
              <a:t></a:t>
            </a:r>
            <a:r>
              <a:rPr lang="en-US" dirty="0"/>
              <a:t> many good ones on the </a:t>
            </a:r>
            <a:r>
              <a:rPr lang="en-US" dirty="0" smtClean="0"/>
              <a:t>market</a:t>
            </a:r>
            <a:endParaRPr lang="en-US" dirty="0"/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AED5907E-DB8A-8E4D-A246-D4B05DC72A45}" type="slidenum">
              <a:rPr lang="en-US" smtClean="0">
                <a:latin typeface="Times New Roman" charset="0"/>
              </a:rPr>
              <a:pPr/>
              <a:t>157</a:t>
            </a:fld>
            <a:endParaRPr lang="en-US" smtClean="0">
              <a:latin typeface="Times New Roman" charset="0"/>
            </a:endParaRPr>
          </a:p>
        </p:txBody>
      </p:sp>
      <p:sp>
        <p:nvSpPr>
          <p:cNvPr id="2242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90600"/>
          </a:xfrm>
        </p:spPr>
        <p:txBody>
          <a:bodyPr/>
          <a:lstStyle/>
          <a:p>
            <a:pPr eaLnBrk="1" hangingPunct="1"/>
            <a:r>
              <a:rPr lang="en-US"/>
              <a:t>Randomness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0010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Sources of randomness</a:t>
            </a:r>
            <a:r>
              <a:rPr lang="en-US" sz="2800" dirty="0" smtClean="0"/>
              <a:t> via software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Software is (hopefully) deterministic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So must rely on external “random” events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Mouse movements, keyboard dynamics, network activity, etc., etc.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Can get </a:t>
            </a:r>
            <a:r>
              <a:rPr lang="en-US" sz="2800" b="1" dirty="0">
                <a:solidFill>
                  <a:schemeClr val="hlink"/>
                </a:solidFill>
              </a:rPr>
              <a:t>quality</a:t>
            </a:r>
            <a:r>
              <a:rPr lang="en-US" sz="2800" dirty="0"/>
              <a:t> random </a:t>
            </a:r>
            <a:r>
              <a:rPr lang="en-US" sz="2800" dirty="0" smtClean="0"/>
              <a:t>bits by such methods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But </a:t>
            </a:r>
            <a:r>
              <a:rPr lang="en-US" sz="2800" b="1" dirty="0">
                <a:solidFill>
                  <a:schemeClr val="hlink"/>
                </a:solidFill>
              </a:rPr>
              <a:t>quantity</a:t>
            </a:r>
            <a:r>
              <a:rPr lang="en-US" sz="2800" dirty="0"/>
              <a:t> </a:t>
            </a:r>
            <a:r>
              <a:rPr lang="en-US" sz="2800" dirty="0" smtClean="0"/>
              <a:t>of </a:t>
            </a:r>
            <a:r>
              <a:rPr lang="en-US" sz="2800" dirty="0"/>
              <a:t>bits is very limited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Bottom line: “The use of pseudo-random processes to generate secret quantities can result in pseudo-security”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309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309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309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309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09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309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1" grpId="0" build="p" autoUpdateAnimBg="0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94C88D18-7142-6A4E-AD73-552AF1CBBB7B}" type="slidenum">
              <a:rPr lang="en-US" smtClean="0">
                <a:latin typeface="Times New Roman" charset="0"/>
              </a:rPr>
              <a:pPr/>
              <a:t>158</a:t>
            </a:fld>
            <a:endParaRPr lang="en-US" smtClean="0">
              <a:latin typeface="Times New Roman" charset="0"/>
            </a:endParaRPr>
          </a:p>
        </p:txBody>
      </p:sp>
      <p:sp>
        <p:nvSpPr>
          <p:cNvPr id="22528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52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Information Hiding</a:t>
            </a:r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FB798413-3F78-0C4C-945B-3C2FFB61A062}" type="slidenum">
              <a:rPr lang="en-US" smtClean="0">
                <a:latin typeface="Times New Roman" charset="0"/>
              </a:rPr>
              <a:pPr/>
              <a:t>159</a:t>
            </a:fld>
            <a:endParaRPr lang="en-US" smtClean="0">
              <a:latin typeface="Times New Roman" charset="0"/>
            </a:endParaRPr>
          </a:p>
        </p:txBody>
      </p:sp>
      <p:sp>
        <p:nvSpPr>
          <p:cNvPr id="2263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Information Hiding</a:t>
            </a:r>
          </a:p>
        </p:txBody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Digital Watermarks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Example: Add “invisible” identifier to data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Defense against music or software piracy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 err="1"/>
              <a:t>Steganography</a:t>
            </a:r>
            <a:endParaRPr lang="en-US" sz="2800" dirty="0"/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“Secret” communication channel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Similar to a </a:t>
            </a:r>
            <a:r>
              <a:rPr lang="en-US" sz="2400" b="1" dirty="0">
                <a:solidFill>
                  <a:schemeClr val="hlink"/>
                </a:solidFill>
              </a:rPr>
              <a:t>covert channel</a:t>
            </a:r>
            <a:r>
              <a:rPr lang="en-US" sz="2400" dirty="0"/>
              <a:t> (more on this later)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Example: Hide data in image or music file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B373C0A5-605A-BE43-A2D8-95C302EA7446}" type="slidenum">
              <a:rPr lang="en-US" smtClean="0">
                <a:latin typeface="Times New Roman" charset="0"/>
              </a:rPr>
              <a:pPr/>
              <a:t>16</a:t>
            </a:fld>
            <a:endParaRPr lang="en-US" smtClean="0">
              <a:latin typeface="Times New Roman" charset="0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One</a:t>
            </a:r>
            <a:r>
              <a:rPr lang="en-US" dirty="0" smtClean="0"/>
              <a:t>-Time </a:t>
            </a:r>
            <a:r>
              <a:rPr lang="en-US" dirty="0"/>
              <a:t>Pad: Encryption</a:t>
            </a:r>
          </a:p>
        </p:txBody>
      </p:sp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347663" y="1828800"/>
            <a:ext cx="84153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57200" indent="-457200"/>
            <a:r>
              <a:rPr lang="en-US" sz="2000">
                <a:latin typeface="Andale Mono" charset="0"/>
              </a:rPr>
              <a:t>e=000  h=001  i=010  k=011  l=100  r=101  s=110  t=111</a:t>
            </a:r>
          </a:p>
        </p:txBody>
      </p:sp>
      <p:sp>
        <p:nvSpPr>
          <p:cNvPr id="30725" name="Rectangle 6"/>
          <p:cNvSpPr>
            <a:spLocks noChangeArrowheads="1"/>
          </p:cNvSpPr>
          <p:nvPr/>
        </p:nvSpPr>
        <p:spPr bwMode="auto">
          <a:xfrm>
            <a:off x="280988" y="1752600"/>
            <a:ext cx="8458200" cy="5334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54820" name="Group 196"/>
          <p:cNvGraphicFramePr>
            <a:graphicFrameLocks noGrp="1"/>
          </p:cNvGraphicFramePr>
          <p:nvPr/>
        </p:nvGraphicFramePr>
        <p:xfrm>
          <a:off x="2057400" y="3206750"/>
          <a:ext cx="6553200" cy="1117600"/>
        </p:xfrm>
        <a:graphic>
          <a:graphicData uri="http://schemas.openxmlformats.org/drawingml/2006/table">
            <a:tbl>
              <a:tblPr/>
              <a:tblGrid>
                <a:gridCol w="655638"/>
                <a:gridCol w="655637"/>
                <a:gridCol w="654050"/>
                <a:gridCol w="655638"/>
                <a:gridCol w="655637"/>
                <a:gridCol w="655638"/>
                <a:gridCol w="655637"/>
                <a:gridCol w="654050"/>
                <a:gridCol w="655638"/>
                <a:gridCol w="655637"/>
              </a:tblGrid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h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e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i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l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h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i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t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l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e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r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001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000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010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100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001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010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111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100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000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101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4937" name="Group 313"/>
          <p:cNvGraphicFramePr>
            <a:graphicFrameLocks noGrp="1"/>
          </p:cNvGraphicFramePr>
          <p:nvPr/>
        </p:nvGraphicFramePr>
        <p:xfrm>
          <a:off x="2057400" y="4181475"/>
          <a:ext cx="6553200" cy="1762125"/>
        </p:xfrm>
        <a:graphic>
          <a:graphicData uri="http://schemas.openxmlformats.org/drawingml/2006/table">
            <a:tbl>
              <a:tblPr/>
              <a:tblGrid>
                <a:gridCol w="655638"/>
                <a:gridCol w="655637"/>
                <a:gridCol w="654050"/>
                <a:gridCol w="655638"/>
                <a:gridCol w="655637"/>
                <a:gridCol w="655638"/>
                <a:gridCol w="655637"/>
                <a:gridCol w="654050"/>
                <a:gridCol w="655638"/>
                <a:gridCol w="655637"/>
              </a:tblGrid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111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101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110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101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111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100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000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101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110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000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110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101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100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001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110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110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111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001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110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101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s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r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l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h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s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s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t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h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s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r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78" name="Rectangle 314"/>
          <p:cNvSpPr>
            <a:spLocks noChangeArrowheads="1"/>
          </p:cNvSpPr>
          <p:nvPr/>
        </p:nvSpPr>
        <p:spPr bwMode="auto">
          <a:xfrm>
            <a:off x="2089150" y="2530475"/>
            <a:ext cx="60388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Encryption:</a:t>
            </a:r>
            <a:r>
              <a:rPr lang="en-US">
                <a:solidFill>
                  <a:srgbClr val="FF0000"/>
                </a:solidFill>
              </a:rPr>
              <a:t> Plaintext </a:t>
            </a:r>
            <a:r>
              <a:rPr lang="en-US">
                <a:solidFill>
                  <a:srgbClr val="FF0000"/>
                </a:solidFill>
                <a:sym typeface="Symbol" charset="2"/>
              </a:rPr>
              <a:t> Key = Ciphertext</a:t>
            </a:r>
            <a:endParaRPr lang="en-US">
              <a:sym typeface="Symbol" charset="2"/>
            </a:endParaRPr>
          </a:p>
        </p:txBody>
      </p:sp>
      <p:sp>
        <p:nvSpPr>
          <p:cNvPr id="30779" name="Line 317"/>
          <p:cNvSpPr>
            <a:spLocks noChangeShapeType="1"/>
          </p:cNvSpPr>
          <p:nvPr/>
        </p:nvSpPr>
        <p:spPr bwMode="auto">
          <a:xfrm>
            <a:off x="2057400" y="4714875"/>
            <a:ext cx="662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0" name="Rectangle 319"/>
          <p:cNvSpPr>
            <a:spLocks noChangeArrowheads="1"/>
          </p:cNvSpPr>
          <p:nvPr/>
        </p:nvSpPr>
        <p:spPr bwMode="auto">
          <a:xfrm>
            <a:off x="504825" y="3740150"/>
            <a:ext cx="15525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Plaintext:</a:t>
            </a:r>
          </a:p>
        </p:txBody>
      </p:sp>
      <p:sp>
        <p:nvSpPr>
          <p:cNvPr id="30781" name="Rectangle 320"/>
          <p:cNvSpPr>
            <a:spLocks noChangeArrowheads="1"/>
          </p:cNvSpPr>
          <p:nvPr/>
        </p:nvSpPr>
        <p:spPr bwMode="auto">
          <a:xfrm>
            <a:off x="1219200" y="4213225"/>
            <a:ext cx="787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Key:</a:t>
            </a:r>
          </a:p>
        </p:txBody>
      </p:sp>
      <p:sp>
        <p:nvSpPr>
          <p:cNvPr id="30782" name="Rectangle 321"/>
          <p:cNvSpPr>
            <a:spLocks noChangeArrowheads="1"/>
          </p:cNvSpPr>
          <p:nvPr/>
        </p:nvSpPr>
        <p:spPr bwMode="auto">
          <a:xfrm>
            <a:off x="228600" y="4730750"/>
            <a:ext cx="18303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Ciphertext:</a:t>
            </a:r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5F20D69C-3DD5-9B42-ACB1-4979ADA46823}" type="slidenum">
              <a:rPr lang="en-US" smtClean="0">
                <a:latin typeface="Times New Roman" charset="0"/>
              </a:rPr>
              <a:pPr/>
              <a:t>160</a:t>
            </a:fld>
            <a:endParaRPr lang="en-US" smtClean="0">
              <a:latin typeface="Times New Roman" charset="0"/>
            </a:endParaRPr>
          </a:p>
        </p:txBody>
      </p:sp>
      <p:sp>
        <p:nvSpPr>
          <p:cNvPr id="2273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Watermark</a:t>
            </a:r>
          </a:p>
        </p:txBody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924800" cy="42672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dirty="0"/>
              <a:t>Add a “mark” to data</a:t>
            </a:r>
            <a:endParaRPr lang="en-US" sz="3600" dirty="0" smtClean="0"/>
          </a:p>
          <a:p>
            <a:pPr eaLnBrk="1" hangingPunct="1">
              <a:spcAft>
                <a:spcPts val="600"/>
              </a:spcAft>
            </a:pPr>
            <a:r>
              <a:rPr lang="en-US" dirty="0" smtClean="0"/>
              <a:t>Visibility </a:t>
            </a:r>
            <a:r>
              <a:rPr lang="en-US" dirty="0"/>
              <a:t>of watermarks</a:t>
            </a:r>
          </a:p>
          <a:p>
            <a:pPr lvl="1" eaLnBrk="1" hangingPunct="1">
              <a:spcAft>
                <a:spcPts val="600"/>
              </a:spcAft>
            </a:pPr>
            <a:r>
              <a:rPr lang="en-US" dirty="0"/>
              <a:t>Invisible </a:t>
            </a:r>
            <a:r>
              <a:rPr lang="en-US" dirty="0" err="1">
                <a:sym typeface="Symbol" charset="2"/>
              </a:rPr>
              <a:t></a:t>
            </a:r>
            <a:r>
              <a:rPr lang="en-US" dirty="0"/>
              <a:t> Watermark is not obvious</a:t>
            </a:r>
          </a:p>
          <a:p>
            <a:pPr lvl="1" eaLnBrk="1" hangingPunct="1">
              <a:spcAft>
                <a:spcPts val="600"/>
              </a:spcAft>
            </a:pPr>
            <a:r>
              <a:rPr lang="en-US" dirty="0"/>
              <a:t>Visible </a:t>
            </a:r>
            <a:r>
              <a:rPr lang="en-US" dirty="0" err="1">
                <a:sym typeface="Symbol" charset="2"/>
              </a:rPr>
              <a:t></a:t>
            </a:r>
            <a:r>
              <a:rPr lang="en-US" dirty="0"/>
              <a:t> Such as </a:t>
            </a:r>
            <a:r>
              <a:rPr lang="en-US" b="1" dirty="0">
                <a:latin typeface="Times-Roman" charset="0"/>
              </a:rPr>
              <a:t>TOP </a:t>
            </a:r>
            <a:r>
              <a:rPr lang="en-US" b="1" dirty="0" smtClean="0">
                <a:latin typeface="Times-Roman" charset="0"/>
              </a:rPr>
              <a:t>SECRET</a:t>
            </a:r>
          </a:p>
          <a:p>
            <a:pPr eaLnBrk="1" hangingPunct="1">
              <a:spcAft>
                <a:spcPts val="600"/>
              </a:spcAft>
            </a:pPr>
            <a:r>
              <a:rPr lang="en-US" dirty="0" smtClean="0"/>
              <a:t>Robustness of watermarks</a:t>
            </a:r>
          </a:p>
          <a:p>
            <a:pPr lvl="1" eaLnBrk="1" hangingPunct="1">
              <a:spcAft>
                <a:spcPts val="600"/>
              </a:spcAft>
            </a:pPr>
            <a:r>
              <a:rPr lang="en-US" dirty="0"/>
              <a:t>Robust </a:t>
            </a:r>
            <a:r>
              <a:rPr lang="en-US" dirty="0" err="1">
                <a:sym typeface="Symbol" charset="2"/>
              </a:rPr>
              <a:t></a:t>
            </a:r>
            <a:r>
              <a:rPr lang="en-US" dirty="0"/>
              <a:t> Readable even if attacked</a:t>
            </a:r>
          </a:p>
          <a:p>
            <a:pPr lvl="1" eaLnBrk="1" hangingPunct="1">
              <a:spcAft>
                <a:spcPts val="600"/>
              </a:spcAft>
            </a:pPr>
            <a:r>
              <a:rPr lang="en-US" dirty="0"/>
              <a:t>Fragile </a:t>
            </a:r>
            <a:r>
              <a:rPr lang="en-US" dirty="0" err="1">
                <a:sym typeface="Symbol" charset="2"/>
              </a:rPr>
              <a:t></a:t>
            </a:r>
            <a:r>
              <a:rPr lang="en-US" dirty="0" smtClean="0"/>
              <a:t> Damaged </a:t>
            </a:r>
            <a:r>
              <a:rPr lang="en-US" dirty="0"/>
              <a:t>if attacked</a:t>
            </a:r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 Part 1 </a:t>
            </a:r>
            <a:r>
              <a:rPr lang="en-US" dirty="0" err="1" smtClean="0">
                <a:sym typeface="Symbol" charset="2"/>
              </a:rPr>
              <a:t></a:t>
            </a:r>
            <a:r>
              <a:rPr lang="en-US" dirty="0" smtClean="0"/>
              <a:t> Cryptography                                                                                                     </a:t>
            </a:r>
            <a:fld id="{893F25A6-CAEA-EB40-AF70-BC847057A9DB}" type="slidenum">
              <a:rPr lang="en-US" smtClean="0">
                <a:latin typeface="Times New Roman" charset="0"/>
              </a:rPr>
              <a:pPr/>
              <a:t>161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2283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Watermark Examples</a:t>
            </a:r>
            <a:endParaRPr lang="en-US" dirty="0"/>
          </a:p>
        </p:txBody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Add </a:t>
            </a:r>
            <a:r>
              <a:rPr lang="en-US" sz="2800" b="1" dirty="0">
                <a:solidFill>
                  <a:schemeClr val="hlink"/>
                </a:solidFill>
              </a:rPr>
              <a:t>robust invisible</a:t>
            </a:r>
            <a:r>
              <a:rPr lang="en-US" sz="2800" dirty="0"/>
              <a:t> mark to digital music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If pirated music appears on Internet, can trace it back to original </a:t>
            </a:r>
            <a:r>
              <a:rPr lang="en-US" sz="2400" dirty="0" smtClean="0"/>
              <a:t>source of the leak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Add </a:t>
            </a:r>
            <a:r>
              <a:rPr lang="en-US" sz="2800" b="1" dirty="0">
                <a:solidFill>
                  <a:schemeClr val="hlink"/>
                </a:solidFill>
              </a:rPr>
              <a:t>fragile invisible</a:t>
            </a:r>
            <a:r>
              <a:rPr lang="en-US" sz="2800" dirty="0"/>
              <a:t> mark to audio file 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If watermark is unreadable, recipient knows that audio has been tampered (integrity)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Combinations of several types are sometimes used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E.g., visible plus robust invisible watermarks</a:t>
            </a:r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9CAE70E5-C81D-7D4E-9EB1-E345E3AD150B}" type="slidenum">
              <a:rPr lang="en-US" smtClean="0">
                <a:latin typeface="Times New Roman" charset="0"/>
              </a:rPr>
              <a:pPr/>
              <a:t>162</a:t>
            </a:fld>
            <a:endParaRPr lang="en-US" smtClean="0">
              <a:latin typeface="Times New Roman" charset="0"/>
            </a:endParaRPr>
          </a:p>
        </p:txBody>
      </p:sp>
      <p:sp>
        <p:nvSpPr>
          <p:cNvPr id="2293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Visible Watermark Example</a:t>
            </a:r>
            <a:endParaRPr lang="en-US" dirty="0"/>
          </a:p>
        </p:txBody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762000"/>
          </a:xfrm>
        </p:spPr>
        <p:txBody>
          <a:bodyPr/>
          <a:lstStyle/>
          <a:p>
            <a:pPr eaLnBrk="1" hangingPunct="1"/>
            <a:r>
              <a:rPr lang="en-US"/>
              <a:t>Non-digital watermark: U.S. currency</a:t>
            </a:r>
          </a:p>
        </p:txBody>
      </p:sp>
      <p:sp>
        <p:nvSpPr>
          <p:cNvPr id="229381" name="Rectangle 4"/>
          <p:cNvSpPr>
            <a:spLocks noChangeArrowheads="1"/>
          </p:cNvSpPr>
          <p:nvPr/>
        </p:nvSpPr>
        <p:spPr bwMode="auto">
          <a:xfrm>
            <a:off x="685800" y="4953000"/>
            <a:ext cx="7848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3200" dirty="0"/>
              <a:t>Image embedded in paper on </a:t>
            </a:r>
            <a:r>
              <a:rPr lang="en-US" sz="3200" dirty="0" err="1"/>
              <a:t>rhs</a:t>
            </a:r>
            <a:endParaRPr lang="en-US" sz="3200" dirty="0"/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95000"/>
              <a:buFontTx/>
              <a:buChar char="o"/>
            </a:pPr>
            <a:r>
              <a:rPr lang="en-US" sz="2800" dirty="0">
                <a:ea typeface="ＭＳ Ｐゴシック" charset="-128"/>
                <a:cs typeface="ＭＳ Ｐゴシック" charset="-128"/>
              </a:rPr>
              <a:t>Hold bill to light to see embedded info</a:t>
            </a:r>
          </a:p>
        </p:txBody>
      </p:sp>
      <p:pic>
        <p:nvPicPr>
          <p:cNvPr id="229382" name="Picture 6" descr="&#10;twenty.tif                                                     000675D6Macintosh HD                   BC93A1C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514600"/>
            <a:ext cx="5461000" cy="2487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8E479DFE-72BE-964E-BCDC-11EC4DC1FB04}" type="slidenum">
              <a:rPr lang="en-US" smtClean="0">
                <a:latin typeface="Times New Roman" charset="0"/>
              </a:rPr>
              <a:pPr/>
              <a:t>163</a:t>
            </a:fld>
            <a:endParaRPr lang="en-US" smtClean="0">
              <a:latin typeface="Times New Roman" charset="0"/>
            </a:endParaRPr>
          </a:p>
        </p:txBody>
      </p:sp>
      <p:sp>
        <p:nvSpPr>
          <p:cNvPr id="2314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Steganography</a:t>
            </a:r>
          </a:p>
        </p:txBody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According to Herodotus (Greece 440 BC)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Shaved slave’s head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Wrote message on head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Let hair grow back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Send slave to deliver message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Shave slave’s head to expose </a:t>
            </a:r>
            <a:r>
              <a:rPr lang="en-US" sz="2400" dirty="0" smtClean="0"/>
              <a:t>message </a:t>
            </a:r>
            <a:r>
              <a:rPr lang="en-US" sz="2400" dirty="0" err="1" smtClean="0">
                <a:sym typeface="Symbol" charset="2"/>
              </a:rPr>
              <a:t></a:t>
            </a:r>
            <a:r>
              <a:rPr lang="en-US" sz="2400" dirty="0" smtClean="0"/>
              <a:t> warning </a:t>
            </a:r>
            <a:r>
              <a:rPr lang="en-US" sz="2400" dirty="0"/>
              <a:t>of Persian </a:t>
            </a:r>
            <a:r>
              <a:rPr lang="en-US" sz="2400" dirty="0" smtClean="0"/>
              <a:t>invasion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Historically, </a:t>
            </a:r>
            <a:r>
              <a:rPr lang="en-US" sz="2800" dirty="0" err="1" smtClean="0"/>
              <a:t>steganography</a:t>
            </a:r>
            <a:r>
              <a:rPr lang="en-US" sz="2800" dirty="0" smtClean="0"/>
              <a:t> </a:t>
            </a:r>
            <a:r>
              <a:rPr lang="en-US" sz="2800" dirty="0"/>
              <a:t>used more</a:t>
            </a:r>
            <a:r>
              <a:rPr lang="en-US" sz="2800" dirty="0" smtClean="0"/>
              <a:t> often than cryptography</a:t>
            </a:r>
            <a:endParaRPr lang="en-US" sz="2800" dirty="0"/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08D7F291-9DBF-4D44-8857-02B2223D1ADD}" type="slidenum">
              <a:rPr lang="en-US" smtClean="0">
                <a:latin typeface="Times New Roman" charset="0"/>
              </a:rPr>
              <a:pPr/>
              <a:t>164</a:t>
            </a:fld>
            <a:endParaRPr lang="en-US" smtClean="0">
              <a:latin typeface="Times New Roman" charset="0"/>
            </a:endParaRPr>
          </a:p>
        </p:txBody>
      </p:sp>
      <p:sp>
        <p:nvSpPr>
          <p:cNvPr id="2324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Images and </a:t>
            </a:r>
            <a:r>
              <a:rPr lang="en-US" dirty="0" err="1"/>
              <a:t>Steganography</a:t>
            </a:r>
            <a:endParaRPr lang="en-US" dirty="0"/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Images use 24 bits for color: </a:t>
            </a:r>
            <a:r>
              <a:rPr lang="en-US" sz="2800" b="1" dirty="0">
                <a:solidFill>
                  <a:srgbClr val="FF0000"/>
                </a:solidFill>
                <a:latin typeface="Times-Roman" charset="0"/>
              </a:rPr>
              <a:t>R</a:t>
            </a:r>
            <a:r>
              <a:rPr lang="en-US" sz="2800" b="1" dirty="0">
                <a:solidFill>
                  <a:srgbClr val="06FF0E"/>
                </a:solidFill>
                <a:latin typeface="Times-Roman" charset="0"/>
              </a:rPr>
              <a:t>G</a:t>
            </a:r>
            <a:r>
              <a:rPr lang="en-US" sz="2800" b="1" dirty="0">
                <a:solidFill>
                  <a:schemeClr val="accent2"/>
                </a:solidFill>
                <a:latin typeface="Times-Roman" charset="0"/>
              </a:rPr>
              <a:t>B</a:t>
            </a:r>
            <a:endParaRPr lang="en-US" sz="2800" dirty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8 bits for </a:t>
            </a:r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, 8 for </a:t>
            </a:r>
            <a:r>
              <a:rPr lang="en-US" sz="2400" dirty="0">
                <a:solidFill>
                  <a:srgbClr val="06FF0E"/>
                </a:solidFill>
              </a:rPr>
              <a:t>green</a:t>
            </a:r>
            <a:r>
              <a:rPr lang="en-US" sz="2400" dirty="0"/>
              <a:t>, 8 for </a:t>
            </a:r>
            <a:r>
              <a:rPr lang="en-US" sz="2400" dirty="0">
                <a:solidFill>
                  <a:schemeClr val="accent2"/>
                </a:solidFill>
              </a:rPr>
              <a:t>blue</a:t>
            </a:r>
            <a:endParaRPr lang="en-US" sz="2400" dirty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For example 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  <a:latin typeface="Times-Roman" charset="0"/>
              </a:rPr>
              <a:t>0x7E </a:t>
            </a:r>
            <a:r>
              <a:rPr lang="en-US" sz="2400" b="1" dirty="0">
                <a:solidFill>
                  <a:srgbClr val="06FF0E"/>
                </a:solidFill>
                <a:latin typeface="Times-Roman" charset="0"/>
              </a:rPr>
              <a:t>0x52</a:t>
            </a:r>
            <a:r>
              <a:rPr lang="en-US" sz="2400" b="1" dirty="0">
                <a:solidFill>
                  <a:schemeClr val="accent2"/>
                </a:solidFill>
                <a:latin typeface="Times-Roman" charset="0"/>
              </a:rPr>
              <a:t> 0x90</a:t>
            </a:r>
            <a:r>
              <a:rPr lang="en-US" sz="2400" dirty="0"/>
              <a:t> is </a:t>
            </a:r>
            <a:r>
              <a:rPr lang="en-US" sz="2400" dirty="0">
                <a:solidFill>
                  <a:srgbClr val="7E5290"/>
                </a:solidFill>
              </a:rPr>
              <a:t>this color</a:t>
            </a:r>
            <a:endParaRPr lang="en-US" sz="2400" dirty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  <a:latin typeface="Times-Roman" charset="0"/>
              </a:rPr>
              <a:t>0xFE </a:t>
            </a:r>
            <a:r>
              <a:rPr lang="en-US" sz="2400" b="1" dirty="0">
                <a:solidFill>
                  <a:srgbClr val="06FF0E"/>
                </a:solidFill>
                <a:latin typeface="Times-Roman" charset="0"/>
              </a:rPr>
              <a:t>0x52</a:t>
            </a:r>
            <a:r>
              <a:rPr lang="en-US" sz="2400" b="1" dirty="0">
                <a:solidFill>
                  <a:schemeClr val="accent2"/>
                </a:solidFill>
                <a:latin typeface="Times-Roman" charset="0"/>
              </a:rPr>
              <a:t> 0x90</a:t>
            </a:r>
            <a:r>
              <a:rPr lang="en-US" sz="2400" dirty="0"/>
              <a:t> is </a:t>
            </a:r>
            <a:r>
              <a:rPr lang="en-US" sz="2400" dirty="0">
                <a:solidFill>
                  <a:srgbClr val="FE5290"/>
                </a:solidFill>
              </a:rPr>
              <a:t>this color</a:t>
            </a:r>
            <a:r>
              <a:rPr lang="en-US" sz="2400" dirty="0">
                <a:solidFill>
                  <a:srgbClr val="FE5290"/>
                </a:solidFill>
                <a:latin typeface="Times-Roman" charset="0"/>
              </a:rPr>
              <a:t>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While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  <a:latin typeface="Times-Roman" charset="0"/>
              </a:rPr>
              <a:t>0xAB </a:t>
            </a:r>
            <a:r>
              <a:rPr lang="en-US" sz="2400" b="1" dirty="0">
                <a:solidFill>
                  <a:srgbClr val="06FF0E"/>
                </a:solidFill>
                <a:latin typeface="Times-Roman" charset="0"/>
              </a:rPr>
              <a:t>0x33</a:t>
            </a:r>
            <a:r>
              <a:rPr lang="en-US" sz="2400" b="1" dirty="0">
                <a:solidFill>
                  <a:schemeClr val="accent2"/>
                </a:solidFill>
                <a:latin typeface="Times-Roman" charset="0"/>
              </a:rPr>
              <a:t> 0xF0</a:t>
            </a:r>
            <a:r>
              <a:rPr lang="en-US" sz="2400" dirty="0"/>
              <a:t> is </a:t>
            </a:r>
            <a:r>
              <a:rPr lang="en-US" sz="2400" dirty="0">
                <a:solidFill>
                  <a:srgbClr val="AB33F0"/>
                </a:solidFill>
              </a:rPr>
              <a:t>this color</a:t>
            </a:r>
            <a:endParaRPr lang="en-US" sz="2400" dirty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  <a:latin typeface="Times-Roman" charset="0"/>
              </a:rPr>
              <a:t>0xAB </a:t>
            </a:r>
            <a:r>
              <a:rPr lang="en-US" sz="2400" b="1" dirty="0">
                <a:solidFill>
                  <a:srgbClr val="06FF0E"/>
                </a:solidFill>
                <a:latin typeface="Times-Roman" charset="0"/>
              </a:rPr>
              <a:t>0x33</a:t>
            </a:r>
            <a:r>
              <a:rPr lang="en-US" sz="2400" b="1" dirty="0">
                <a:solidFill>
                  <a:schemeClr val="accent2"/>
                </a:solidFill>
                <a:latin typeface="Times-Roman" charset="0"/>
              </a:rPr>
              <a:t> 0xF1</a:t>
            </a:r>
            <a:r>
              <a:rPr lang="en-US" sz="2400" dirty="0"/>
              <a:t> is </a:t>
            </a:r>
            <a:r>
              <a:rPr lang="en-US" sz="2400" dirty="0">
                <a:solidFill>
                  <a:srgbClr val="AB33F1"/>
                </a:solidFill>
              </a:rPr>
              <a:t>this color </a:t>
            </a:r>
            <a:endParaRPr lang="en-US" sz="2400" dirty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Low-order bits</a:t>
            </a:r>
            <a:r>
              <a:rPr lang="en-US" sz="2800" dirty="0" smtClean="0"/>
              <a:t> don’t matter…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23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23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236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7" grpId="0" build="p" autoUpdateAnimBg="0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100CAA72-245F-8B44-AF0E-5DE921A3727A}" type="slidenum">
              <a:rPr lang="en-US" smtClean="0">
                <a:latin typeface="Times New Roman" charset="0"/>
              </a:rPr>
              <a:pPr/>
              <a:t>165</a:t>
            </a:fld>
            <a:endParaRPr lang="en-US" smtClean="0">
              <a:latin typeface="Times New Roman" charset="0"/>
            </a:endParaRPr>
          </a:p>
        </p:txBody>
      </p:sp>
      <p:sp>
        <p:nvSpPr>
          <p:cNvPr id="2334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Images and Stego</a:t>
            </a:r>
          </a:p>
        </p:txBody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924800" cy="41910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Given an uncompressed image file…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For example, BMP format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…we can insert information into low-order RGB bits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Since low-order RGB bits don’t matter, result will be “invisible” to human eye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But, computer program </a:t>
            </a:r>
            <a:r>
              <a:rPr lang="en-US" sz="2400" dirty="0" smtClean="0"/>
              <a:t>can </a:t>
            </a:r>
            <a:r>
              <a:rPr lang="en-US" sz="2400" dirty="0"/>
              <a:t>“see” the bits</a:t>
            </a:r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683FB0B0-5335-E04A-A9DF-C595F66F91D1}" type="slidenum">
              <a:rPr lang="en-US" smtClean="0">
                <a:latin typeface="Times New Roman" charset="0"/>
              </a:rPr>
              <a:pPr/>
              <a:t>166</a:t>
            </a:fld>
            <a:endParaRPr lang="en-US" smtClean="0">
              <a:latin typeface="Times New Roman" charset="0"/>
            </a:endParaRPr>
          </a:p>
        </p:txBody>
      </p:sp>
      <p:sp>
        <p:nvSpPr>
          <p:cNvPr id="2344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pPr eaLnBrk="1" hangingPunct="1"/>
            <a:r>
              <a:rPr lang="en-US"/>
              <a:t>Stego Example 1</a:t>
            </a:r>
          </a:p>
        </p:txBody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4648200"/>
            <a:ext cx="7696200" cy="152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Left side: plain Alice image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Right side: Alice with entire </a:t>
            </a:r>
            <a:r>
              <a:rPr lang="en-US" sz="2800" i="1" dirty="0"/>
              <a:t>Alice in Wonderland</a:t>
            </a:r>
            <a:r>
              <a:rPr lang="en-US" sz="2800" dirty="0"/>
              <a:t> (</a:t>
            </a:r>
            <a:r>
              <a:rPr lang="en-US" sz="2800" dirty="0" err="1"/>
              <a:t>pdf</a:t>
            </a:r>
            <a:r>
              <a:rPr lang="en-US" sz="2800" dirty="0"/>
              <a:t>) “hidden” </a:t>
            </a:r>
            <a:r>
              <a:rPr lang="en-US" sz="2800" dirty="0" smtClean="0"/>
              <a:t>in the </a:t>
            </a:r>
            <a:r>
              <a:rPr lang="en-US" sz="2800" dirty="0"/>
              <a:t>image</a:t>
            </a:r>
          </a:p>
        </p:txBody>
      </p:sp>
      <p:pic>
        <p:nvPicPr>
          <p:cNvPr id="234501" name="Picture 8" descr="alices2Stego.tif                                               000675D6Macintosh HD                   BC93A1C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071563"/>
            <a:ext cx="4964113" cy="365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2E6FE30E-34A9-204D-B638-2C078D328EFE}" type="slidenum">
              <a:rPr lang="en-US" smtClean="0">
                <a:latin typeface="Times New Roman" charset="0"/>
              </a:rPr>
              <a:pPr/>
              <a:t>167</a:t>
            </a:fld>
            <a:endParaRPr lang="en-US" smtClean="0">
              <a:latin typeface="Times New Roman" charset="0"/>
            </a:endParaRPr>
          </a:p>
        </p:txBody>
      </p:sp>
      <p:sp>
        <p:nvSpPr>
          <p:cNvPr id="2355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914400"/>
          </a:xfrm>
        </p:spPr>
        <p:txBody>
          <a:bodyPr/>
          <a:lstStyle/>
          <a:p>
            <a:pPr eaLnBrk="1" hangingPunct="1"/>
            <a:r>
              <a:rPr lang="en-US"/>
              <a:t>Non-Stego Example</a:t>
            </a:r>
          </a:p>
        </p:txBody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733800"/>
            <a:ext cx="7924800" cy="2362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“View source” reveals: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1800" dirty="0">
                <a:latin typeface="American Typewriter Condensed" charset="0"/>
              </a:rPr>
              <a:t>&lt;font color=#000000&gt;"The time has come," the Walrus said,&lt;/font&gt;&lt;</a:t>
            </a:r>
            <a:r>
              <a:rPr lang="en-US" sz="1800" dirty="0" err="1">
                <a:latin typeface="American Typewriter Condensed" charset="0"/>
              </a:rPr>
              <a:t>br</a:t>
            </a:r>
            <a:r>
              <a:rPr lang="en-US" sz="1800" dirty="0">
                <a:latin typeface="American Typewriter Condensed" charset="0"/>
              </a:rPr>
              <a:t>&gt;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1800" dirty="0">
                <a:latin typeface="American Typewriter Condensed" charset="0"/>
              </a:rPr>
              <a:t>&lt;font color=#000000&gt;"To talk of many things: &lt;/font&gt;&lt;</a:t>
            </a:r>
            <a:r>
              <a:rPr lang="en-US" sz="1800" dirty="0" err="1">
                <a:latin typeface="American Typewriter Condensed" charset="0"/>
              </a:rPr>
              <a:t>br</a:t>
            </a:r>
            <a:r>
              <a:rPr lang="en-US" sz="1800" dirty="0">
                <a:latin typeface="American Typewriter Condensed" charset="0"/>
              </a:rPr>
              <a:t>&gt;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1800" dirty="0">
                <a:latin typeface="American Typewriter Condensed" charset="0"/>
              </a:rPr>
              <a:t>&lt;font color=#000000&gt;Of shoes and ships and sealing wax &lt;/font&gt;&lt;</a:t>
            </a:r>
            <a:r>
              <a:rPr lang="en-US" sz="1800" dirty="0" err="1">
                <a:latin typeface="American Typewriter Condensed" charset="0"/>
              </a:rPr>
              <a:t>br</a:t>
            </a:r>
            <a:r>
              <a:rPr lang="en-US" sz="1800" dirty="0">
                <a:latin typeface="American Typewriter Condensed" charset="0"/>
              </a:rPr>
              <a:t>&gt;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1800" dirty="0">
                <a:latin typeface="American Typewriter Condensed" charset="0"/>
              </a:rPr>
              <a:t>&lt;font color=#000000&gt;Of cabbages and kings &lt;/font&gt;&lt;</a:t>
            </a:r>
            <a:r>
              <a:rPr lang="en-US" sz="1800" dirty="0" err="1">
                <a:latin typeface="American Typewriter Condensed" charset="0"/>
              </a:rPr>
              <a:t>br</a:t>
            </a:r>
            <a:r>
              <a:rPr lang="en-US" sz="1800" dirty="0">
                <a:latin typeface="American Typewriter Condensed" charset="0"/>
              </a:rPr>
              <a:t>&gt;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1800" dirty="0">
                <a:latin typeface="American Typewriter Condensed" charset="0"/>
              </a:rPr>
              <a:t>&lt;font color=#000000&gt;And why the sea is boiling hot &lt;/font&gt;&lt;</a:t>
            </a:r>
            <a:r>
              <a:rPr lang="en-US" sz="1800" dirty="0" err="1">
                <a:latin typeface="American Typewriter Condensed" charset="0"/>
              </a:rPr>
              <a:t>br</a:t>
            </a:r>
            <a:r>
              <a:rPr lang="en-US" sz="1800" dirty="0">
                <a:latin typeface="American Typewriter Condensed" charset="0"/>
              </a:rPr>
              <a:t>&gt;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1800" dirty="0">
                <a:latin typeface="American Typewriter Condensed" charset="0"/>
              </a:rPr>
              <a:t>&lt;font color=#000000&gt;And whether pigs have wings." &lt;/font&gt;&lt;</a:t>
            </a:r>
            <a:r>
              <a:rPr lang="en-US" sz="1800" dirty="0" err="1">
                <a:latin typeface="American Typewriter Condensed" charset="0"/>
              </a:rPr>
              <a:t>br</a:t>
            </a:r>
            <a:r>
              <a:rPr lang="en-US" sz="1800" dirty="0">
                <a:latin typeface="American Typewriter Condensed" charset="0"/>
              </a:rPr>
              <a:t>&gt;</a:t>
            </a:r>
            <a:endParaRPr lang="en-US" sz="2800" dirty="0"/>
          </a:p>
        </p:txBody>
      </p:sp>
      <p:sp>
        <p:nvSpPr>
          <p:cNvPr id="235525" name="Rectangle 5"/>
          <p:cNvSpPr>
            <a:spLocks noChangeArrowheads="1"/>
          </p:cNvSpPr>
          <p:nvPr/>
        </p:nvSpPr>
        <p:spPr bwMode="auto">
          <a:xfrm>
            <a:off x="685800" y="15240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/>
              <a:t>Walrus.html in web browser</a:t>
            </a:r>
          </a:p>
        </p:txBody>
      </p:sp>
      <p:pic>
        <p:nvPicPr>
          <p:cNvPr id="235526" name="Picture 6" descr="001.jpg                                                        0007DDCBMacintosh HD                   B7464D7A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057400"/>
            <a:ext cx="37338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33BFA286-917C-DF48-9DE2-544B5945EBF6}" type="slidenum">
              <a:rPr lang="en-US" smtClean="0">
                <a:latin typeface="Times New Roman" charset="0"/>
              </a:rPr>
              <a:pPr/>
              <a:t>168</a:t>
            </a:fld>
            <a:endParaRPr lang="en-US" smtClean="0">
              <a:latin typeface="Times New Roman" charset="0"/>
            </a:endParaRPr>
          </a:p>
        </p:txBody>
      </p:sp>
      <p:pic>
        <p:nvPicPr>
          <p:cNvPr id="236547" name="Picture 7" descr="004.jpg                                                        0007DDCBMacintosh HD                   B7464D7A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676400"/>
            <a:ext cx="3733800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654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/>
              <a:t>Stego Example 2</a:t>
            </a:r>
          </a:p>
        </p:txBody>
      </p:sp>
      <p:sp>
        <p:nvSpPr>
          <p:cNvPr id="2365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352800"/>
            <a:ext cx="7848600" cy="2438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“View source” reveals: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1800">
                <a:latin typeface="American Typewriter Condensed" charset="0"/>
              </a:rPr>
              <a:t>&lt;font color=#000101&gt;"The time has come," the Walrus said,&lt;/font&gt;&lt;br&gt;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1800">
                <a:latin typeface="American Typewriter Condensed" charset="0"/>
              </a:rPr>
              <a:t>&lt;font color=#000100&gt;"To talk of many things: &lt;/font&gt;&lt;br&gt;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1800">
                <a:latin typeface="American Typewriter Condensed" charset="0"/>
              </a:rPr>
              <a:t>&lt;font color=#010000&gt;Of shoes and ships and sealing wax &lt;/font&gt;&lt;br&gt;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1800">
                <a:latin typeface="American Typewriter Condensed" charset="0"/>
              </a:rPr>
              <a:t>&lt;font color=#010000&gt;Of cabbages and kings &lt;/font&gt;&lt;br&gt;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1800">
                <a:latin typeface="American Typewriter Condensed" charset="0"/>
              </a:rPr>
              <a:t>&lt;font color=#000000&gt;And why the sea is boiling hot &lt;/font&gt;&lt;br&gt;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1800">
                <a:latin typeface="American Typewriter Condensed" charset="0"/>
              </a:rPr>
              <a:t>&lt;font color=#010001&gt;And whether pigs have wings." &lt;/font&gt;&lt;br&gt;</a:t>
            </a:r>
            <a:endParaRPr lang="en-US" sz="2800"/>
          </a:p>
        </p:txBody>
      </p:sp>
      <p:sp>
        <p:nvSpPr>
          <p:cNvPr id="236550" name="Rectangle 5"/>
          <p:cNvSpPr>
            <a:spLocks noChangeArrowheads="1"/>
          </p:cNvSpPr>
          <p:nvPr/>
        </p:nvSpPr>
        <p:spPr bwMode="auto">
          <a:xfrm>
            <a:off x="685800" y="11430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/>
              <a:t>stegoWalrus.html in web browser</a:t>
            </a:r>
            <a:endParaRPr lang="en-US" sz="3200"/>
          </a:p>
        </p:txBody>
      </p:sp>
      <p:sp>
        <p:nvSpPr>
          <p:cNvPr id="236551" name="Rectangle 9"/>
          <p:cNvSpPr>
            <a:spLocks noChangeArrowheads="1"/>
          </p:cNvSpPr>
          <p:nvPr/>
        </p:nvSpPr>
        <p:spPr bwMode="auto">
          <a:xfrm>
            <a:off x="685800" y="5638800"/>
            <a:ext cx="815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/>
              <a:t>“Hidden” message: </a:t>
            </a:r>
            <a:r>
              <a:rPr lang="en-US" b="1">
                <a:latin typeface="Times-Roman" charset="0"/>
              </a:rPr>
              <a:t>011 010 100 100 000 101</a:t>
            </a:r>
            <a:endParaRPr lang="en-US">
              <a:latin typeface="Times-Roman" charset="0"/>
            </a:endParaRPr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E3B2C1AF-5499-7C4B-AD5D-55F81FB385C6}" type="slidenum">
              <a:rPr lang="en-US" smtClean="0">
                <a:latin typeface="Times New Roman" charset="0"/>
              </a:rPr>
              <a:pPr/>
              <a:t>169</a:t>
            </a:fld>
            <a:endParaRPr lang="en-US" smtClean="0">
              <a:latin typeface="Times New Roman" charset="0"/>
            </a:endParaRPr>
          </a:p>
        </p:txBody>
      </p:sp>
      <p:sp>
        <p:nvSpPr>
          <p:cNvPr id="2375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990600"/>
          </a:xfrm>
        </p:spPr>
        <p:txBody>
          <a:bodyPr/>
          <a:lstStyle/>
          <a:p>
            <a:pPr eaLnBrk="1" hangingPunct="1"/>
            <a:r>
              <a:rPr lang="en-US" dirty="0" err="1"/>
              <a:t>Steganography</a:t>
            </a:r>
            <a:endParaRPr lang="en-US" dirty="0"/>
          </a:p>
        </p:txBody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pPr eaLnBrk="1" hangingPunct="1">
              <a:spcAft>
                <a:spcPts val="0"/>
              </a:spcAft>
            </a:pPr>
            <a:r>
              <a:rPr lang="en-US" sz="2800" dirty="0"/>
              <a:t>Some formats (e.g., image files) are more difficult than html for </a:t>
            </a:r>
            <a:r>
              <a:rPr lang="en-US" sz="2800" b="1" dirty="0">
                <a:solidFill>
                  <a:schemeClr val="hlink"/>
                </a:solidFill>
              </a:rPr>
              <a:t>humans</a:t>
            </a:r>
            <a:r>
              <a:rPr lang="en-US" sz="2800" dirty="0"/>
              <a:t> to read</a:t>
            </a:r>
          </a:p>
          <a:p>
            <a:pPr lvl="1" eaLnBrk="1" hangingPunct="1">
              <a:spcAft>
                <a:spcPts val="0"/>
              </a:spcAft>
            </a:pPr>
            <a:r>
              <a:rPr lang="en-US" sz="2400" dirty="0"/>
              <a:t>But</a:t>
            </a:r>
            <a:r>
              <a:rPr lang="en-US" sz="2400" dirty="0" smtClean="0"/>
              <a:t> easy </a:t>
            </a:r>
            <a:r>
              <a:rPr lang="en-US" sz="2400" dirty="0"/>
              <a:t>for computer programs to read…</a:t>
            </a:r>
          </a:p>
          <a:p>
            <a:pPr eaLnBrk="1" hangingPunct="1">
              <a:spcAft>
                <a:spcPts val="0"/>
              </a:spcAft>
            </a:pPr>
            <a:r>
              <a:rPr lang="en-US" sz="2800" dirty="0"/>
              <a:t>Easy to hide info in </a:t>
            </a:r>
            <a:r>
              <a:rPr lang="en-US" sz="2800" b="1" dirty="0">
                <a:solidFill>
                  <a:schemeClr val="hlink"/>
                </a:solidFill>
              </a:rPr>
              <a:t>unimportant bits</a:t>
            </a:r>
            <a:endParaRPr lang="en-US" sz="2800" dirty="0" smtClean="0"/>
          </a:p>
          <a:p>
            <a:pPr eaLnBrk="1" hangingPunct="1">
              <a:spcAft>
                <a:spcPts val="0"/>
              </a:spcAft>
            </a:pPr>
            <a:r>
              <a:rPr lang="en-US" sz="2800" dirty="0" smtClean="0"/>
              <a:t>Easy </a:t>
            </a:r>
            <a:r>
              <a:rPr lang="en-US" sz="2800" dirty="0"/>
              <a:t>to </a:t>
            </a:r>
            <a:r>
              <a:rPr lang="en-US" sz="2800" b="1" dirty="0">
                <a:solidFill>
                  <a:srgbClr val="FF0000"/>
                </a:solidFill>
              </a:rPr>
              <a:t>destroy</a:t>
            </a:r>
            <a:r>
              <a:rPr lang="en-US" sz="2800" dirty="0"/>
              <a:t> info in unimportant bits</a:t>
            </a:r>
          </a:p>
          <a:p>
            <a:pPr eaLnBrk="1" hangingPunct="1">
              <a:spcAft>
                <a:spcPts val="0"/>
              </a:spcAft>
            </a:pPr>
            <a:r>
              <a:rPr lang="en-US" sz="2800" dirty="0"/>
              <a:t>To be robust,</a:t>
            </a:r>
            <a:r>
              <a:rPr lang="en-US" sz="2800" dirty="0" smtClean="0"/>
              <a:t> must </a:t>
            </a:r>
            <a:r>
              <a:rPr lang="en-US" sz="2800" dirty="0"/>
              <a:t>use </a:t>
            </a:r>
            <a:r>
              <a:rPr lang="en-US" sz="2800" b="1" dirty="0">
                <a:solidFill>
                  <a:schemeClr val="hlink"/>
                </a:solidFill>
              </a:rPr>
              <a:t>important bits</a:t>
            </a:r>
            <a:endParaRPr lang="en-US" sz="2800" dirty="0"/>
          </a:p>
          <a:p>
            <a:pPr lvl="1" eaLnBrk="1" hangingPunct="1">
              <a:spcAft>
                <a:spcPts val="0"/>
              </a:spcAft>
            </a:pPr>
            <a:r>
              <a:rPr lang="en-US" sz="2400" dirty="0"/>
              <a:t>But stored </a:t>
            </a:r>
            <a:r>
              <a:rPr lang="en-US" sz="2400" dirty="0" smtClean="0"/>
              <a:t>info </a:t>
            </a:r>
            <a:r>
              <a:rPr lang="en-US" sz="2400" dirty="0"/>
              <a:t>must not damage </a:t>
            </a:r>
            <a:r>
              <a:rPr lang="en-US" sz="2400" dirty="0" smtClean="0"/>
              <a:t>data</a:t>
            </a:r>
          </a:p>
          <a:p>
            <a:pPr lvl="1" eaLnBrk="1" hangingPunct="1">
              <a:spcAft>
                <a:spcPts val="0"/>
              </a:spcAft>
            </a:pPr>
            <a:r>
              <a:rPr lang="en-US" sz="2400" dirty="0"/>
              <a:t>Collusion attacks are another concern</a:t>
            </a:r>
          </a:p>
          <a:p>
            <a:pPr eaLnBrk="1" hangingPunct="1">
              <a:spcAft>
                <a:spcPts val="0"/>
              </a:spcAft>
            </a:pPr>
            <a:r>
              <a:rPr lang="en-US" sz="2800" dirty="0"/>
              <a:t>Robust </a:t>
            </a:r>
            <a:r>
              <a:rPr lang="en-US" sz="2800" dirty="0" err="1"/>
              <a:t>steganography</a:t>
            </a:r>
            <a:r>
              <a:rPr lang="en-US" sz="2800" dirty="0"/>
              <a:t> is</a:t>
            </a:r>
            <a:r>
              <a:rPr lang="en-US" sz="2800" dirty="0" smtClean="0"/>
              <a:t> tricky!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F761833C-3C83-1047-A589-7D2AA2D8D7A4}" type="slidenum">
              <a:rPr lang="en-US" smtClean="0">
                <a:latin typeface="Times New Roman" charset="0"/>
              </a:rPr>
              <a:pPr/>
              <a:t>17</a:t>
            </a:fld>
            <a:endParaRPr lang="en-US" smtClean="0">
              <a:latin typeface="Times New Roman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One</a:t>
            </a:r>
            <a:r>
              <a:rPr lang="en-US" dirty="0" smtClean="0"/>
              <a:t>-Time </a:t>
            </a:r>
            <a:r>
              <a:rPr lang="en-US" dirty="0"/>
              <a:t>Pad: Decryption</a:t>
            </a:r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347663" y="1828800"/>
            <a:ext cx="84153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57200" indent="-457200"/>
            <a:r>
              <a:rPr lang="en-US" sz="2000">
                <a:latin typeface="Andale Mono" charset="0"/>
              </a:rPr>
              <a:t>e=000  h=001  i=010  k=011  l=100  r=101  s=110  t=111</a:t>
            </a:r>
          </a:p>
        </p:txBody>
      </p:sp>
      <p:sp>
        <p:nvSpPr>
          <p:cNvPr id="31749" name="Rectangle 4"/>
          <p:cNvSpPr>
            <a:spLocks noChangeArrowheads="1"/>
          </p:cNvSpPr>
          <p:nvPr/>
        </p:nvSpPr>
        <p:spPr bwMode="auto">
          <a:xfrm>
            <a:off x="280988" y="1752600"/>
            <a:ext cx="8458200" cy="5334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517125" name="Group 5"/>
          <p:cNvGraphicFramePr>
            <a:graphicFrameLocks noGrp="1"/>
          </p:cNvGraphicFramePr>
          <p:nvPr/>
        </p:nvGraphicFramePr>
        <p:xfrm>
          <a:off x="2057400" y="3200400"/>
          <a:ext cx="6553200" cy="1117600"/>
        </p:xfrm>
        <a:graphic>
          <a:graphicData uri="http://schemas.openxmlformats.org/drawingml/2006/table">
            <a:tbl>
              <a:tblPr/>
              <a:tblGrid>
                <a:gridCol w="655638"/>
                <a:gridCol w="655637"/>
                <a:gridCol w="654050"/>
                <a:gridCol w="655638"/>
                <a:gridCol w="655637"/>
                <a:gridCol w="655638"/>
                <a:gridCol w="655637"/>
                <a:gridCol w="654050"/>
                <a:gridCol w="655638"/>
                <a:gridCol w="655637"/>
              </a:tblGrid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s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r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l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h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s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s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t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h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s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r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110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101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100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001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110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110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111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001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110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101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17168" name="Group 48"/>
          <p:cNvGraphicFramePr>
            <a:graphicFrameLocks noGrp="1"/>
          </p:cNvGraphicFramePr>
          <p:nvPr/>
        </p:nvGraphicFramePr>
        <p:xfrm>
          <a:off x="2057400" y="4181475"/>
          <a:ext cx="6553200" cy="1762125"/>
        </p:xfrm>
        <a:graphic>
          <a:graphicData uri="http://schemas.openxmlformats.org/drawingml/2006/table">
            <a:tbl>
              <a:tblPr/>
              <a:tblGrid>
                <a:gridCol w="655638"/>
                <a:gridCol w="655637"/>
                <a:gridCol w="654050"/>
                <a:gridCol w="655638"/>
                <a:gridCol w="655637"/>
                <a:gridCol w="655638"/>
                <a:gridCol w="655637"/>
                <a:gridCol w="654050"/>
                <a:gridCol w="655638"/>
                <a:gridCol w="655637"/>
              </a:tblGrid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111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101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110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101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111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100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000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101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110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000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001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000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010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100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001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010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111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100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000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101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h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e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i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l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h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i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t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l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e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r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802" name="Rectangle 101"/>
          <p:cNvSpPr>
            <a:spLocks noChangeArrowheads="1"/>
          </p:cNvSpPr>
          <p:nvPr/>
        </p:nvSpPr>
        <p:spPr bwMode="auto">
          <a:xfrm>
            <a:off x="2089150" y="2530475"/>
            <a:ext cx="60785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Decryption:</a:t>
            </a:r>
            <a:r>
              <a:rPr lang="en-US">
                <a:solidFill>
                  <a:srgbClr val="FF0000"/>
                </a:solidFill>
              </a:rPr>
              <a:t> Ciphertext </a:t>
            </a:r>
            <a:r>
              <a:rPr lang="en-US">
                <a:solidFill>
                  <a:srgbClr val="FF0000"/>
                </a:solidFill>
                <a:sym typeface="Symbol" charset="2"/>
              </a:rPr>
              <a:t> Key = Plaintext</a:t>
            </a:r>
            <a:endParaRPr lang="en-US">
              <a:sym typeface="Symbol" charset="2"/>
            </a:endParaRPr>
          </a:p>
        </p:txBody>
      </p:sp>
      <p:sp>
        <p:nvSpPr>
          <p:cNvPr id="31803" name="Line 102"/>
          <p:cNvSpPr>
            <a:spLocks noChangeShapeType="1"/>
          </p:cNvSpPr>
          <p:nvPr/>
        </p:nvSpPr>
        <p:spPr bwMode="auto">
          <a:xfrm>
            <a:off x="2057400" y="4714875"/>
            <a:ext cx="662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4" name="Rectangle 103"/>
          <p:cNvSpPr>
            <a:spLocks noChangeArrowheads="1"/>
          </p:cNvSpPr>
          <p:nvPr/>
        </p:nvSpPr>
        <p:spPr bwMode="auto">
          <a:xfrm>
            <a:off x="152400" y="3740150"/>
            <a:ext cx="18303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Ciphertext:</a:t>
            </a:r>
          </a:p>
        </p:txBody>
      </p:sp>
      <p:sp>
        <p:nvSpPr>
          <p:cNvPr id="31805" name="Rectangle 104"/>
          <p:cNvSpPr>
            <a:spLocks noChangeArrowheads="1"/>
          </p:cNvSpPr>
          <p:nvPr/>
        </p:nvSpPr>
        <p:spPr bwMode="auto">
          <a:xfrm>
            <a:off x="1219200" y="4213225"/>
            <a:ext cx="787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Key:</a:t>
            </a:r>
          </a:p>
        </p:txBody>
      </p:sp>
      <p:sp>
        <p:nvSpPr>
          <p:cNvPr id="31806" name="Rectangle 105"/>
          <p:cNvSpPr>
            <a:spLocks noChangeArrowheads="1"/>
          </p:cNvSpPr>
          <p:nvPr/>
        </p:nvSpPr>
        <p:spPr bwMode="auto">
          <a:xfrm>
            <a:off x="428625" y="4730750"/>
            <a:ext cx="15525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Plaintext:</a:t>
            </a:r>
          </a:p>
        </p:txBody>
      </p:sp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31468096-961A-7A43-98E9-B36425FF345E}" type="slidenum">
              <a:rPr lang="en-US" smtClean="0">
                <a:latin typeface="Times New Roman" charset="0"/>
              </a:rPr>
              <a:pPr/>
              <a:t>170</a:t>
            </a:fld>
            <a:endParaRPr lang="en-US" smtClean="0">
              <a:latin typeface="Times New Roman" charset="0"/>
            </a:endParaRPr>
          </a:p>
        </p:txBody>
      </p:sp>
      <p:sp>
        <p:nvSpPr>
          <p:cNvPr id="2385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37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Information Hiding: </a:t>
            </a:r>
            <a:br>
              <a:rPr lang="en-US"/>
            </a:br>
            <a:r>
              <a:rPr lang="en-US"/>
              <a:t>The Bottom Line</a:t>
            </a:r>
          </a:p>
        </p:txBody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Not-so-easy to hide digital information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“Obvious” approach is </a:t>
            </a:r>
            <a:r>
              <a:rPr lang="en-US" sz="2400" b="1" dirty="0">
                <a:solidFill>
                  <a:srgbClr val="FF0000"/>
                </a:solidFill>
              </a:rPr>
              <a:t>not</a:t>
            </a:r>
            <a:r>
              <a:rPr lang="en-US" sz="2400" dirty="0"/>
              <a:t> robust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b="1" dirty="0" err="1">
                <a:solidFill>
                  <a:schemeClr val="hlink"/>
                </a:solidFill>
              </a:rPr>
              <a:t>Stirmark</a:t>
            </a:r>
            <a:r>
              <a:rPr lang="en-US" sz="2400" b="1" dirty="0">
                <a:solidFill>
                  <a:schemeClr val="hlink"/>
                </a:solidFill>
              </a:rPr>
              <a:t>:</a:t>
            </a:r>
            <a:r>
              <a:rPr lang="en-US" sz="2400" dirty="0"/>
              <a:t> tool to make most watermarks in </a:t>
            </a:r>
            <a:r>
              <a:rPr lang="en-US" sz="2400" dirty="0" smtClean="0"/>
              <a:t>images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 smtClean="0"/>
              <a:t>Stego</a:t>
            </a:r>
            <a:r>
              <a:rPr lang="en-US" sz="2400" dirty="0" smtClean="0"/>
              <a:t>/watermarking </a:t>
            </a:r>
            <a:r>
              <a:rPr lang="en-US" sz="2400" dirty="0" smtClean="0"/>
              <a:t>active </a:t>
            </a:r>
            <a:r>
              <a:rPr lang="en-US" sz="2400" dirty="0"/>
              <a:t>research</a:t>
            </a:r>
            <a:r>
              <a:rPr lang="en-US" sz="2400" dirty="0" smtClean="0"/>
              <a:t> </a:t>
            </a:r>
            <a:r>
              <a:rPr lang="en-US" sz="2400" dirty="0" smtClean="0"/>
              <a:t>topics</a:t>
            </a:r>
            <a:endParaRPr lang="en-US" sz="2400" dirty="0" smtClean="0"/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4FFA31F5-069D-9D4A-BFD2-778E770D1624}" type="slidenum">
              <a:rPr lang="en-US" smtClean="0">
                <a:latin typeface="Times New Roman" charset="0"/>
              </a:rPr>
              <a:pPr/>
              <a:t>171</a:t>
            </a:fld>
            <a:endParaRPr lang="en-US" smtClean="0">
              <a:latin typeface="Times New Roman" charset="0"/>
            </a:endParaRPr>
          </a:p>
        </p:txBody>
      </p:sp>
      <p:sp>
        <p:nvSpPr>
          <p:cNvPr id="2396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828800"/>
          </a:xfrm>
        </p:spPr>
        <p:txBody>
          <a:bodyPr/>
          <a:lstStyle/>
          <a:p>
            <a:pPr eaLnBrk="1" hangingPunct="1"/>
            <a:r>
              <a:rPr lang="en-US" dirty="0" smtClean="0"/>
              <a:t>Chapter 6:</a:t>
            </a:r>
            <a:br>
              <a:rPr lang="en-US" dirty="0" smtClean="0"/>
            </a:br>
            <a:r>
              <a:rPr lang="en-US" dirty="0" smtClean="0"/>
              <a:t>Advanced Cryptanalysis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DD660417-D070-C24C-9CD1-4177797B9ED3}" type="slidenum">
              <a:rPr lang="en-US" smtClean="0">
                <a:latin typeface="Times New Roman" charset="0"/>
              </a:rPr>
              <a:pPr/>
              <a:t>18</a:t>
            </a:fld>
            <a:endParaRPr lang="en-US" smtClean="0">
              <a:latin typeface="Times New Roman" charset="0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One</a:t>
            </a:r>
            <a:r>
              <a:rPr lang="en-US" dirty="0" smtClean="0"/>
              <a:t>-Time </a:t>
            </a:r>
            <a:r>
              <a:rPr lang="en-US" dirty="0"/>
              <a:t>Pad</a:t>
            </a:r>
          </a:p>
        </p:txBody>
      </p:sp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347663" y="5257800"/>
            <a:ext cx="84153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57200" indent="-457200"/>
            <a:r>
              <a:rPr lang="en-US" sz="2000">
                <a:latin typeface="Andale Mono" charset="0"/>
              </a:rPr>
              <a:t>e=000  h=001  i=010  k=011  l=100  r=101  s=110  t=111</a:t>
            </a:r>
          </a:p>
        </p:txBody>
      </p:sp>
      <p:sp>
        <p:nvSpPr>
          <p:cNvPr id="32773" name="Rectangle 4"/>
          <p:cNvSpPr>
            <a:spLocks noChangeArrowheads="1"/>
          </p:cNvSpPr>
          <p:nvPr/>
        </p:nvSpPr>
        <p:spPr bwMode="auto">
          <a:xfrm>
            <a:off x="280988" y="5181600"/>
            <a:ext cx="8458200" cy="5334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55653" name="Group 5"/>
          <p:cNvGraphicFramePr>
            <a:graphicFrameLocks noGrp="1"/>
          </p:cNvGraphicFramePr>
          <p:nvPr/>
        </p:nvGraphicFramePr>
        <p:xfrm>
          <a:off x="2057400" y="2362200"/>
          <a:ext cx="6553200" cy="1117600"/>
        </p:xfrm>
        <a:graphic>
          <a:graphicData uri="http://schemas.openxmlformats.org/drawingml/2006/table">
            <a:tbl>
              <a:tblPr/>
              <a:tblGrid>
                <a:gridCol w="655638"/>
                <a:gridCol w="655637"/>
                <a:gridCol w="654050"/>
                <a:gridCol w="655638"/>
                <a:gridCol w="655637"/>
                <a:gridCol w="655638"/>
                <a:gridCol w="655637"/>
                <a:gridCol w="654050"/>
                <a:gridCol w="655638"/>
                <a:gridCol w="655637"/>
              </a:tblGrid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s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r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l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h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s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s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t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h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s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r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110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101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100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001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110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110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111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001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110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101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5698" name="Group 50"/>
          <p:cNvGraphicFramePr>
            <a:graphicFrameLocks noGrp="1"/>
          </p:cNvGraphicFramePr>
          <p:nvPr/>
        </p:nvGraphicFramePr>
        <p:xfrm>
          <a:off x="2057400" y="3336925"/>
          <a:ext cx="6553200" cy="1762125"/>
        </p:xfrm>
        <a:graphic>
          <a:graphicData uri="http://schemas.openxmlformats.org/drawingml/2006/table">
            <a:tbl>
              <a:tblPr/>
              <a:tblGrid>
                <a:gridCol w="655638"/>
                <a:gridCol w="655637"/>
                <a:gridCol w="654050"/>
                <a:gridCol w="655638"/>
                <a:gridCol w="655637"/>
                <a:gridCol w="655638"/>
                <a:gridCol w="655637"/>
                <a:gridCol w="654050"/>
                <a:gridCol w="655638"/>
                <a:gridCol w="655637"/>
              </a:tblGrid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101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111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000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101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111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100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000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101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110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000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011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010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100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100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001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010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111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100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000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101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k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i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l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l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h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i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t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l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e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r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826" name="Line 104"/>
          <p:cNvSpPr>
            <a:spLocks noChangeShapeType="1"/>
          </p:cNvSpPr>
          <p:nvPr/>
        </p:nvSpPr>
        <p:spPr bwMode="auto">
          <a:xfrm>
            <a:off x="2057400" y="3870325"/>
            <a:ext cx="662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27" name="Rectangle 105"/>
          <p:cNvSpPr>
            <a:spLocks noChangeArrowheads="1"/>
          </p:cNvSpPr>
          <p:nvPr/>
        </p:nvSpPr>
        <p:spPr bwMode="auto">
          <a:xfrm>
            <a:off x="227013" y="2895600"/>
            <a:ext cx="18303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Ciphertext:</a:t>
            </a:r>
          </a:p>
        </p:txBody>
      </p:sp>
      <p:sp>
        <p:nvSpPr>
          <p:cNvPr id="32828" name="Rectangle 106"/>
          <p:cNvSpPr>
            <a:spLocks noChangeArrowheads="1"/>
          </p:cNvSpPr>
          <p:nvPr/>
        </p:nvSpPr>
        <p:spPr bwMode="auto">
          <a:xfrm>
            <a:off x="990600" y="3368675"/>
            <a:ext cx="10191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“</a:t>
            </a:r>
            <a:r>
              <a:rPr lang="en-US" b="1">
                <a:solidFill>
                  <a:schemeClr val="accent2"/>
                </a:solidFill>
              </a:rPr>
              <a:t>key</a:t>
            </a:r>
            <a:r>
              <a:rPr lang="en-US"/>
              <a:t>”:</a:t>
            </a:r>
          </a:p>
        </p:txBody>
      </p:sp>
      <p:sp>
        <p:nvSpPr>
          <p:cNvPr id="32829" name="Rectangle 107"/>
          <p:cNvSpPr>
            <a:spLocks noChangeArrowheads="1"/>
          </p:cNvSpPr>
          <p:nvPr/>
        </p:nvSpPr>
        <p:spPr bwMode="auto">
          <a:xfrm>
            <a:off x="187325" y="3886200"/>
            <a:ext cx="17938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“Plaintext”:</a:t>
            </a:r>
          </a:p>
        </p:txBody>
      </p:sp>
      <p:sp>
        <p:nvSpPr>
          <p:cNvPr id="32830" name="Rectangle 108"/>
          <p:cNvSpPr>
            <a:spLocks noChangeArrowheads="1"/>
          </p:cNvSpPr>
          <p:nvPr/>
        </p:nvSpPr>
        <p:spPr bwMode="auto">
          <a:xfrm>
            <a:off x="304800" y="1789113"/>
            <a:ext cx="8294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/>
              <a:t>Double agent claims sender used following “</a:t>
            </a:r>
            <a:r>
              <a:rPr lang="en-US" sz="2800" b="1">
                <a:solidFill>
                  <a:schemeClr val="accent2"/>
                </a:solidFill>
              </a:rPr>
              <a:t>key</a:t>
            </a:r>
            <a:r>
              <a:rPr lang="en-US" sz="2800"/>
              <a:t>”</a:t>
            </a: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6E3DA746-DEF9-CA45-9CE9-E81014D9E1F0}" type="slidenum">
              <a:rPr lang="en-US" smtClean="0">
                <a:latin typeface="Times New Roman" charset="0"/>
              </a:rPr>
              <a:pPr/>
              <a:t>19</a:t>
            </a:fld>
            <a:endParaRPr lang="en-US" smtClean="0">
              <a:latin typeface="Times New Roman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One</a:t>
            </a:r>
            <a:r>
              <a:rPr lang="en-US" dirty="0" smtClean="0"/>
              <a:t>-Time </a:t>
            </a:r>
            <a:r>
              <a:rPr lang="en-US" dirty="0"/>
              <a:t>Pad</a:t>
            </a:r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347663" y="5257800"/>
            <a:ext cx="84153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57200" indent="-457200"/>
            <a:r>
              <a:rPr lang="en-US" sz="2000">
                <a:latin typeface="Andale Mono" charset="0"/>
              </a:rPr>
              <a:t>e=000  h=001  i=010  k=011  l=100  r=101  s=110  t=111</a:t>
            </a:r>
          </a:p>
        </p:txBody>
      </p:sp>
      <p:sp>
        <p:nvSpPr>
          <p:cNvPr id="33797" name="Rectangle 4"/>
          <p:cNvSpPr>
            <a:spLocks noChangeArrowheads="1"/>
          </p:cNvSpPr>
          <p:nvPr/>
        </p:nvSpPr>
        <p:spPr bwMode="auto">
          <a:xfrm>
            <a:off x="280988" y="5181600"/>
            <a:ext cx="8458200" cy="5334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56677" name="Group 5"/>
          <p:cNvGraphicFramePr>
            <a:graphicFrameLocks noGrp="1"/>
          </p:cNvGraphicFramePr>
          <p:nvPr/>
        </p:nvGraphicFramePr>
        <p:xfrm>
          <a:off x="2057400" y="2362200"/>
          <a:ext cx="6553200" cy="1117600"/>
        </p:xfrm>
        <a:graphic>
          <a:graphicData uri="http://schemas.openxmlformats.org/drawingml/2006/table">
            <a:tbl>
              <a:tblPr/>
              <a:tblGrid>
                <a:gridCol w="655638"/>
                <a:gridCol w="655637"/>
                <a:gridCol w="654050"/>
                <a:gridCol w="655638"/>
                <a:gridCol w="655637"/>
                <a:gridCol w="655638"/>
                <a:gridCol w="655637"/>
                <a:gridCol w="654050"/>
                <a:gridCol w="655638"/>
                <a:gridCol w="655637"/>
              </a:tblGrid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s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r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l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h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s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s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t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h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s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r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110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101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100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001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110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110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111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001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110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101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6722" name="Group 50"/>
          <p:cNvGraphicFramePr>
            <a:graphicFrameLocks noGrp="1"/>
          </p:cNvGraphicFramePr>
          <p:nvPr/>
        </p:nvGraphicFramePr>
        <p:xfrm>
          <a:off x="2057400" y="3336925"/>
          <a:ext cx="6553200" cy="1762125"/>
        </p:xfrm>
        <a:graphic>
          <a:graphicData uri="http://schemas.openxmlformats.org/drawingml/2006/table">
            <a:tbl>
              <a:tblPr/>
              <a:tblGrid>
                <a:gridCol w="655638"/>
                <a:gridCol w="655637"/>
                <a:gridCol w="654050"/>
                <a:gridCol w="655638"/>
                <a:gridCol w="655637"/>
                <a:gridCol w="655638"/>
                <a:gridCol w="655637"/>
                <a:gridCol w="654050"/>
                <a:gridCol w="655638"/>
                <a:gridCol w="655637"/>
              </a:tblGrid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111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101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000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011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101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110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001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011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101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101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001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000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100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010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011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000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110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010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011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000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h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e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l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i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k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e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s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i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k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dale Mono" charset="0"/>
                        </a:rPr>
                        <a:t>e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50" name="Line 103"/>
          <p:cNvSpPr>
            <a:spLocks noChangeShapeType="1"/>
          </p:cNvSpPr>
          <p:nvPr/>
        </p:nvSpPr>
        <p:spPr bwMode="auto">
          <a:xfrm>
            <a:off x="2057400" y="3870325"/>
            <a:ext cx="662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1" name="Rectangle 104"/>
          <p:cNvSpPr>
            <a:spLocks noChangeArrowheads="1"/>
          </p:cNvSpPr>
          <p:nvPr/>
        </p:nvSpPr>
        <p:spPr bwMode="auto">
          <a:xfrm>
            <a:off x="227013" y="2895600"/>
            <a:ext cx="18303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Ciphertext:</a:t>
            </a:r>
          </a:p>
        </p:txBody>
      </p:sp>
      <p:sp>
        <p:nvSpPr>
          <p:cNvPr id="33852" name="Rectangle 105"/>
          <p:cNvSpPr>
            <a:spLocks noChangeArrowheads="1"/>
          </p:cNvSpPr>
          <p:nvPr/>
        </p:nvSpPr>
        <p:spPr bwMode="auto">
          <a:xfrm>
            <a:off x="990600" y="3368675"/>
            <a:ext cx="10139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“key</a:t>
            </a:r>
            <a:r>
              <a:rPr lang="en-US" dirty="0"/>
              <a:t>”:</a:t>
            </a:r>
          </a:p>
        </p:txBody>
      </p:sp>
      <p:sp>
        <p:nvSpPr>
          <p:cNvPr id="33853" name="Rectangle 106"/>
          <p:cNvSpPr>
            <a:spLocks noChangeArrowheads="1"/>
          </p:cNvSpPr>
          <p:nvPr/>
        </p:nvSpPr>
        <p:spPr bwMode="auto">
          <a:xfrm>
            <a:off x="187325" y="3886200"/>
            <a:ext cx="17938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“Plaintext”:</a:t>
            </a:r>
          </a:p>
        </p:txBody>
      </p:sp>
      <p:sp>
        <p:nvSpPr>
          <p:cNvPr id="33854" name="Rectangle 107"/>
          <p:cNvSpPr>
            <a:spLocks noChangeArrowheads="1"/>
          </p:cNvSpPr>
          <p:nvPr/>
        </p:nvSpPr>
        <p:spPr bwMode="auto">
          <a:xfrm>
            <a:off x="304800" y="1789113"/>
            <a:ext cx="7712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/>
              <a:t>Or sender is captured and claims the key is…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8AD14339-D0ED-BB4F-97DA-0F6D33FB40F5}" type="slidenum">
              <a:rPr lang="en-US" smtClean="0">
                <a:latin typeface="Times New Roman" charset="0"/>
              </a:rPr>
              <a:pPr/>
              <a:t>2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Crypto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>
                <a:solidFill>
                  <a:schemeClr val="accent2"/>
                </a:solidFill>
              </a:rPr>
              <a:t>Cryptology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The art and science of making and breaking “secret codes”</a:t>
            </a:r>
          </a:p>
          <a:p>
            <a:pPr eaLnBrk="1" hangingPunct="1">
              <a:lnSpc>
                <a:spcPct val="90000"/>
              </a:lnSpc>
            </a:pPr>
            <a:r>
              <a:rPr lang="en-US" b="1">
                <a:solidFill>
                  <a:schemeClr val="accent2"/>
                </a:solidFill>
              </a:rPr>
              <a:t>Cryptography</a:t>
            </a:r>
            <a:r>
              <a:rPr lang="en-US"/>
              <a:t>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making “secret codes”</a:t>
            </a:r>
          </a:p>
          <a:p>
            <a:pPr eaLnBrk="1" hangingPunct="1">
              <a:lnSpc>
                <a:spcPct val="90000"/>
              </a:lnSpc>
            </a:pPr>
            <a:r>
              <a:rPr lang="en-US" b="1">
                <a:solidFill>
                  <a:schemeClr val="accent2"/>
                </a:solidFill>
              </a:rPr>
              <a:t>Cryptanalysis</a:t>
            </a:r>
            <a:r>
              <a:rPr lang="en-US"/>
              <a:t>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breaking “secret codes”</a:t>
            </a:r>
          </a:p>
          <a:p>
            <a:pPr eaLnBrk="1" hangingPunct="1">
              <a:lnSpc>
                <a:spcPct val="90000"/>
              </a:lnSpc>
            </a:pPr>
            <a:r>
              <a:rPr lang="en-US" b="1">
                <a:solidFill>
                  <a:schemeClr val="accent2"/>
                </a:solidFill>
              </a:rPr>
              <a:t>Crypto</a:t>
            </a:r>
            <a:r>
              <a:rPr lang="en-US"/>
              <a:t>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all of the above (and more)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F068664B-7061-3C4D-87D7-31EA03D80DAA}" type="slidenum">
              <a:rPr lang="en-US" smtClean="0">
                <a:latin typeface="Times New Roman" charset="0"/>
              </a:rPr>
              <a:pPr/>
              <a:t>20</a:t>
            </a:fld>
            <a:endParaRPr lang="en-US" smtClean="0">
              <a:latin typeface="Times New Roman" charset="0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One</a:t>
            </a:r>
            <a:r>
              <a:rPr lang="en-US" dirty="0" smtClean="0"/>
              <a:t>-Time </a:t>
            </a:r>
            <a:r>
              <a:rPr lang="en-US" dirty="0"/>
              <a:t>Pad Summary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267200"/>
          </a:xfrm>
        </p:spPr>
        <p:txBody>
          <a:bodyPr/>
          <a:lstStyle/>
          <a:p>
            <a:pPr eaLnBrk="1" hangingPunct="1"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</a:rPr>
              <a:t>Provably</a:t>
            </a:r>
            <a:r>
              <a:rPr lang="en-US" sz="2800" dirty="0"/>
              <a:t> </a:t>
            </a:r>
            <a:r>
              <a:rPr lang="en-US" sz="2800" dirty="0" smtClean="0"/>
              <a:t>secure…</a:t>
            </a:r>
          </a:p>
          <a:p>
            <a:pPr lvl="1" eaLnBrk="1" hangingPunct="1">
              <a:spcAft>
                <a:spcPts val="0"/>
              </a:spcAft>
            </a:pPr>
            <a:r>
              <a:rPr lang="en-US" sz="2400" dirty="0" err="1"/>
              <a:t>Ciphertext</a:t>
            </a:r>
            <a:r>
              <a:rPr lang="en-US" sz="2400" dirty="0"/>
              <a:t> provides </a:t>
            </a:r>
            <a:r>
              <a:rPr lang="en-US" sz="2400" b="1" dirty="0">
                <a:solidFill>
                  <a:schemeClr val="hlink"/>
                </a:solidFill>
              </a:rPr>
              <a:t>no</a:t>
            </a:r>
            <a:r>
              <a:rPr lang="en-US" sz="2400" dirty="0"/>
              <a:t> info about plaintext</a:t>
            </a:r>
          </a:p>
          <a:p>
            <a:pPr lvl="1" eaLnBrk="1" hangingPunct="1">
              <a:spcAft>
                <a:spcPts val="0"/>
              </a:spcAft>
            </a:pPr>
            <a:r>
              <a:rPr lang="en-US" sz="2400" dirty="0"/>
              <a:t>All plaintexts are equally </a:t>
            </a:r>
            <a:r>
              <a:rPr lang="en-US" sz="2400" dirty="0" smtClean="0"/>
              <a:t>likely</a:t>
            </a:r>
          </a:p>
          <a:p>
            <a:pPr eaLnBrk="1" hangingPunct="1">
              <a:spcAft>
                <a:spcPts val="0"/>
              </a:spcAft>
            </a:pPr>
            <a:r>
              <a:rPr lang="en-US" sz="2800" dirty="0" smtClean="0"/>
              <a:t>…but, only when be used correctly</a:t>
            </a:r>
          </a:p>
          <a:p>
            <a:pPr lvl="1" eaLnBrk="1" hangingPunct="1">
              <a:spcAft>
                <a:spcPts val="0"/>
              </a:spcAft>
            </a:pPr>
            <a:r>
              <a:rPr lang="en-US" sz="2400" dirty="0"/>
              <a:t>Pad must be random, used only once</a:t>
            </a:r>
          </a:p>
          <a:p>
            <a:pPr lvl="1" eaLnBrk="1" hangingPunct="1">
              <a:spcAft>
                <a:spcPts val="0"/>
              </a:spcAft>
            </a:pPr>
            <a:r>
              <a:rPr lang="en-US" sz="2400" dirty="0"/>
              <a:t>Pad is known only to sender and receiver</a:t>
            </a:r>
            <a:endParaRPr lang="en-US" sz="2400" dirty="0" smtClean="0"/>
          </a:p>
          <a:p>
            <a:pPr eaLnBrk="1" hangingPunct="1">
              <a:spcAft>
                <a:spcPts val="0"/>
              </a:spcAft>
            </a:pPr>
            <a:r>
              <a:rPr lang="en-US" sz="2800" dirty="0" smtClean="0"/>
              <a:t>Note: pad (key) </a:t>
            </a:r>
            <a:r>
              <a:rPr lang="en-US" sz="2800" dirty="0"/>
              <a:t>is same size as </a:t>
            </a:r>
            <a:r>
              <a:rPr lang="en-US" sz="2800" dirty="0" smtClean="0"/>
              <a:t>message</a:t>
            </a:r>
          </a:p>
          <a:p>
            <a:pPr eaLnBrk="1" hangingPunct="1">
              <a:spcAft>
                <a:spcPts val="0"/>
              </a:spcAft>
            </a:pPr>
            <a:r>
              <a:rPr lang="en-US" sz="2800" dirty="0" smtClean="0"/>
              <a:t>So, why </a:t>
            </a:r>
            <a:r>
              <a:rPr lang="en-US" sz="2800" dirty="0"/>
              <a:t>not distribute </a:t>
            </a:r>
            <a:r>
              <a:rPr lang="en-US" sz="2800" dirty="0" err="1"/>
              <a:t>msg</a:t>
            </a:r>
            <a:r>
              <a:rPr lang="en-US" sz="2800" dirty="0"/>
              <a:t> instead of pad?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bldLvl="2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B7F722E7-745C-CA4A-9027-AF4D0E836525}" type="slidenum">
              <a:rPr lang="en-US" smtClean="0">
                <a:latin typeface="Times New Roman" charset="0"/>
              </a:rPr>
              <a:pPr/>
              <a:t>21</a:t>
            </a:fld>
            <a:endParaRPr lang="en-US" smtClean="0">
              <a:latin typeface="Times New Roman" charset="0"/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914400"/>
          </a:xfrm>
        </p:spPr>
        <p:txBody>
          <a:bodyPr/>
          <a:lstStyle/>
          <a:p>
            <a:pPr eaLnBrk="1" hangingPunct="1"/>
            <a:r>
              <a:rPr lang="en-US"/>
              <a:t>Taxonomy of Cryptography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848600" cy="4648200"/>
          </a:xfrm>
        </p:spPr>
        <p:txBody>
          <a:bodyPr/>
          <a:lstStyle/>
          <a:p>
            <a:pPr eaLnBrk="1" hangingPunct="1"/>
            <a:r>
              <a:rPr lang="en-US" sz="2800" b="1" dirty="0">
                <a:solidFill>
                  <a:schemeClr val="accent2"/>
                </a:solidFill>
              </a:rPr>
              <a:t>Symmetric Key</a:t>
            </a:r>
            <a:endParaRPr lang="en-US" sz="2800" dirty="0"/>
          </a:p>
          <a:p>
            <a:pPr lvl="1" eaLnBrk="1" hangingPunct="1"/>
            <a:r>
              <a:rPr lang="en-US" sz="2400" dirty="0"/>
              <a:t>Same key for encryption and decryption</a:t>
            </a:r>
          </a:p>
          <a:p>
            <a:pPr lvl="1" eaLnBrk="1" hangingPunct="1"/>
            <a:r>
              <a:rPr lang="en-US" sz="2400" dirty="0"/>
              <a:t>Two types: Stream ciphers, Block ciphers</a:t>
            </a:r>
          </a:p>
          <a:p>
            <a:pPr eaLnBrk="1" hangingPunct="1"/>
            <a:r>
              <a:rPr lang="en-US" sz="2800" b="1" dirty="0">
                <a:solidFill>
                  <a:schemeClr val="accent2"/>
                </a:solidFill>
              </a:rPr>
              <a:t>Public Key</a:t>
            </a:r>
            <a:r>
              <a:rPr lang="en-US" sz="2800" dirty="0"/>
              <a:t> (or asymmetric crypto)</a:t>
            </a:r>
          </a:p>
          <a:p>
            <a:pPr lvl="1" eaLnBrk="1" hangingPunct="1"/>
            <a:r>
              <a:rPr lang="en-US" sz="2400" dirty="0"/>
              <a:t>Two keys, one for encryption (public), and one for decryption (private)</a:t>
            </a:r>
            <a:endParaRPr lang="en-US" sz="2400" dirty="0" smtClean="0"/>
          </a:p>
          <a:p>
            <a:pPr lvl="1" eaLnBrk="1" hangingPunct="1"/>
            <a:r>
              <a:rPr lang="en-US" sz="2400" dirty="0" smtClean="0"/>
              <a:t>And digital </a:t>
            </a:r>
            <a:r>
              <a:rPr lang="en-US" sz="2400" dirty="0"/>
              <a:t>signatures </a:t>
            </a:r>
            <a:r>
              <a:rPr lang="en-US" sz="2400" dirty="0" err="1">
                <a:sym typeface="Symbol" charset="2"/>
              </a:rPr>
              <a:t></a:t>
            </a:r>
            <a:r>
              <a:rPr lang="en-US" sz="2400" dirty="0"/>
              <a:t> nothing comparable in symmetric key crypto</a:t>
            </a:r>
          </a:p>
          <a:p>
            <a:pPr eaLnBrk="1" hangingPunct="1"/>
            <a:r>
              <a:rPr lang="en-US" sz="2800" b="1" dirty="0">
                <a:solidFill>
                  <a:schemeClr val="accent2"/>
                </a:solidFill>
              </a:rPr>
              <a:t>Hash algorithms</a:t>
            </a:r>
            <a:endParaRPr lang="en-US" sz="2800" b="1" dirty="0" smtClean="0">
              <a:solidFill>
                <a:schemeClr val="accent2"/>
              </a:solidFill>
            </a:endParaRPr>
          </a:p>
          <a:p>
            <a:pPr lvl="1" eaLnBrk="1" hangingPunct="1"/>
            <a:r>
              <a:rPr lang="en-US" sz="2400" dirty="0" smtClean="0"/>
              <a:t>Can be </a:t>
            </a:r>
            <a:r>
              <a:rPr lang="en-US" sz="2400" dirty="0"/>
              <a:t>viewed as “one way”</a:t>
            </a:r>
            <a:r>
              <a:rPr lang="en-US" sz="2400" dirty="0" smtClean="0"/>
              <a:t> crypto</a:t>
            </a:r>
            <a:endParaRPr lang="en-US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68B7FF3D-1AE5-3D4D-BC92-E1A216A662DD}" type="slidenum">
              <a:rPr lang="en-US" smtClean="0">
                <a:latin typeface="Times New Roman" charset="0"/>
              </a:rPr>
              <a:pPr/>
              <a:t>22</a:t>
            </a:fld>
            <a:endParaRPr lang="en-US" smtClean="0">
              <a:latin typeface="Times New Roman" charset="0"/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Taxonomy of Cryptanalysis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229600" cy="46482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 smtClean="0"/>
              <a:t>From perspective of info available to Trudy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 err="1" smtClean="0"/>
              <a:t>Ciphertext</a:t>
            </a:r>
            <a:r>
              <a:rPr lang="en-US" sz="2400" dirty="0" smtClean="0"/>
              <a:t> </a:t>
            </a:r>
            <a:r>
              <a:rPr lang="en-US" sz="2400" dirty="0"/>
              <a:t>only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Known plaintext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Chosen plaintext</a:t>
            </a:r>
          </a:p>
          <a:p>
            <a:pPr lvl="2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dirty="0"/>
              <a:t>“Lunchtime attack”</a:t>
            </a:r>
          </a:p>
          <a:p>
            <a:pPr lvl="2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dirty="0"/>
              <a:t>Protocols might encrypt chosen data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Adaptively chosen plaintext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Related key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Forward search (public key </a:t>
            </a:r>
            <a:r>
              <a:rPr lang="en-US" sz="2400" dirty="0" smtClean="0"/>
              <a:t>crypto)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 smtClean="0"/>
              <a:t>And others…</a:t>
            </a:r>
            <a:endParaRPr lang="en-US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3059113" y="115888"/>
            <a:ext cx="3005137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1" hangingPunct="1">
              <a:buFont typeface="Wingdings" pitchFamily="2" charset="2"/>
              <a:buNone/>
            </a:pPr>
            <a:r>
              <a:rPr lang="en-US">
                <a:solidFill>
                  <a:schemeClr val="tx2"/>
                </a:solidFill>
              </a:rPr>
              <a:t>Crypto-Attacks</a:t>
            </a:r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755650" y="1268413"/>
            <a:ext cx="77724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400" b="0" dirty="0"/>
              <a:t>3 types of attacks:</a:t>
            </a:r>
            <a:endParaRPr lang="en-US" sz="2400" b="0" i="1" dirty="0"/>
          </a:p>
          <a:p>
            <a:pPr marL="742950" lvl="1" indent="-285750" eaLnBrk="1" hangingPunct="1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sz="2000" i="1" dirty="0" err="1"/>
              <a:t>ciphertext</a:t>
            </a:r>
            <a:r>
              <a:rPr lang="en-US" sz="2000" i="1" dirty="0"/>
              <a:t> only</a:t>
            </a:r>
            <a:r>
              <a:rPr lang="en-US" sz="2000" b="0" dirty="0"/>
              <a:t>: </a:t>
            </a:r>
            <a:br>
              <a:rPr lang="en-US" sz="2000" b="0" dirty="0"/>
            </a:br>
            <a:r>
              <a:rPr lang="en-US" sz="1800" b="0" dirty="0"/>
              <a:t>adversary has </a:t>
            </a:r>
            <a:r>
              <a:rPr lang="en-US" sz="1800" b="0" dirty="0" err="1"/>
              <a:t>ciphertext</a:t>
            </a:r>
            <a:r>
              <a:rPr lang="en-US" sz="1800" b="0" dirty="0"/>
              <a:t>; goal to find </a:t>
            </a:r>
            <a:r>
              <a:rPr lang="en-US" sz="1800" b="0" dirty="0" smtClean="0"/>
              <a:t>plaintext and key</a:t>
            </a:r>
            <a:endParaRPr lang="en-US" sz="1800" b="0" dirty="0"/>
          </a:p>
          <a:p>
            <a:pPr marL="742950" lvl="1" indent="-285750" eaLnBrk="1" hangingPunct="1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sz="2000" i="1" dirty="0"/>
              <a:t>known plaintext</a:t>
            </a:r>
            <a:r>
              <a:rPr lang="en-US" sz="2000" b="0" dirty="0"/>
              <a:t>: </a:t>
            </a:r>
            <a:br>
              <a:rPr lang="en-US" sz="2000" b="0" dirty="0"/>
            </a:br>
            <a:r>
              <a:rPr lang="en-US" sz="1800" b="0" dirty="0"/>
              <a:t>adversary has </a:t>
            </a:r>
            <a:r>
              <a:rPr lang="en-US" sz="1800" b="0" dirty="0" err="1"/>
              <a:t>ciphertext</a:t>
            </a:r>
            <a:r>
              <a:rPr lang="en-US" sz="1800" b="0" dirty="0"/>
              <a:t>, corresponding plaintext; goal to find key</a:t>
            </a:r>
          </a:p>
          <a:p>
            <a:pPr marL="742950" lvl="1" indent="-285750" eaLnBrk="1" hangingPunct="1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sz="2000" i="1" dirty="0"/>
              <a:t>Chosen Text</a:t>
            </a:r>
          </a:p>
          <a:p>
            <a:pPr marL="1200150" lvl="2" indent="-285750" eaLnBrk="1" hangingPunct="1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sz="1800" b="0" i="1" dirty="0"/>
              <a:t>Plaintext message chosen by cryptanalyst, together with its corresponding </a:t>
            </a:r>
            <a:r>
              <a:rPr lang="en-US" sz="1800" b="0" i="1" dirty="0" err="1"/>
              <a:t>ciphertext</a:t>
            </a:r>
            <a:r>
              <a:rPr lang="en-US" sz="1800" b="0" i="1" dirty="0"/>
              <a:t> generated with the secret key</a:t>
            </a:r>
          </a:p>
          <a:p>
            <a:pPr marL="1200150" lvl="2" indent="-285750" eaLnBrk="1" hangingPunct="1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sz="1800" b="0" i="1" dirty="0" err="1"/>
              <a:t>Ciphertext</a:t>
            </a:r>
            <a:r>
              <a:rPr lang="en-US" sz="1800" b="0" i="1" dirty="0"/>
              <a:t> chosen by cryptanalyst, together with its corresponding decrypted plaintext generated with the secret key</a:t>
            </a:r>
          </a:p>
        </p:txBody>
      </p:sp>
    </p:spTree>
    <p:extLst>
      <p:ext uri="{BB962C8B-B14F-4D97-AF65-F5344CB8AC3E}">
        <p14:creationId xmlns:p14="http://schemas.microsoft.com/office/powerpoint/2010/main" val="174235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3059113" y="115888"/>
            <a:ext cx="3005137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1" hangingPunct="1">
              <a:buFont typeface="Wingdings" pitchFamily="2" charset="2"/>
              <a:buNone/>
            </a:pPr>
            <a:r>
              <a:rPr lang="en-US">
                <a:solidFill>
                  <a:schemeClr val="tx2"/>
                </a:solidFill>
              </a:rPr>
              <a:t>Crypto-Attacks</a:t>
            </a: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755650" y="1268413"/>
            <a:ext cx="77724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800" dirty="0"/>
              <a:t>Two definitions are worthy of note. 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400" i="1" dirty="0"/>
              <a:t>unconditionally secure </a:t>
            </a:r>
          </a:p>
          <a:p>
            <a:pPr marL="1257300" lvl="2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400" i="1" dirty="0"/>
              <a:t>no matter how much </a:t>
            </a:r>
            <a:r>
              <a:rPr lang="en-US" sz="2400" i="1" dirty="0" err="1"/>
              <a:t>ciphertext</a:t>
            </a:r>
            <a:r>
              <a:rPr lang="en-US" sz="2400" i="1" dirty="0"/>
              <a:t> is available</a:t>
            </a:r>
          </a:p>
          <a:p>
            <a:pPr marL="1257300" lvl="2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400" i="1" dirty="0"/>
              <a:t>no matter how much time an opponent has</a:t>
            </a:r>
          </a:p>
          <a:p>
            <a:pPr marL="1257300" lvl="2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400" i="1" dirty="0"/>
              <a:t>it is impossible for opponent to decrypt the </a:t>
            </a:r>
            <a:r>
              <a:rPr lang="en-US" sz="2400" i="1" dirty="0" err="1"/>
              <a:t>ciphertext</a:t>
            </a:r>
            <a:endParaRPr lang="en-US" sz="2400" i="1" dirty="0"/>
          </a:p>
          <a:p>
            <a:pPr marL="1257300" lvl="2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400" i="1" dirty="0"/>
              <a:t>there is no encryption algorithm that is unconditionally secure exception of a scheme known as the one-time pad 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400" dirty="0"/>
              <a:t>computationally secure </a:t>
            </a:r>
          </a:p>
          <a:p>
            <a:pPr marL="1257300" lvl="2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400" dirty="0"/>
              <a:t>The cost of breaking the cipher exceeds the value of the encrypted information.</a:t>
            </a:r>
          </a:p>
          <a:p>
            <a:pPr marL="1257300" lvl="2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400" dirty="0"/>
              <a:t>The time required to break the cipher exceeds the useful lifetime of the information.</a:t>
            </a:r>
          </a:p>
        </p:txBody>
      </p:sp>
    </p:spTree>
    <p:extLst>
      <p:ext uri="{BB962C8B-B14F-4D97-AF65-F5344CB8AC3E}">
        <p14:creationId xmlns:p14="http://schemas.microsoft.com/office/powerpoint/2010/main" val="366189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3059113" y="115888"/>
            <a:ext cx="3005137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1" hangingPunct="1">
              <a:buFont typeface="Wingdings" pitchFamily="2" charset="2"/>
              <a:buNone/>
            </a:pPr>
            <a:r>
              <a:rPr lang="en-US">
                <a:solidFill>
                  <a:schemeClr val="tx2"/>
                </a:solidFill>
              </a:rPr>
              <a:t>Crypto-Attacks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1625"/>
            <a:ext cx="9144000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4813"/>
            <a:ext cx="914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26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6379088D-F5A0-8A42-8062-723709313645}" type="slidenum">
              <a:rPr lang="en-US" smtClean="0">
                <a:latin typeface="Times New Roman" charset="0"/>
              </a:rPr>
              <a:pPr/>
              <a:t>26</a:t>
            </a:fld>
            <a:endParaRPr lang="en-US" smtClean="0">
              <a:latin typeface="Times New Roman" charset="0"/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848600" cy="1905000"/>
          </a:xfrm>
        </p:spPr>
        <p:txBody>
          <a:bodyPr/>
          <a:lstStyle/>
          <a:p>
            <a:pPr eaLnBrk="1" hangingPunct="1"/>
            <a:r>
              <a:rPr lang="en-US" smtClean="0"/>
              <a:t>Chapter 3:</a:t>
            </a:r>
            <a:br>
              <a:rPr lang="en-US" smtClean="0"/>
            </a:br>
            <a:r>
              <a:rPr lang="en-US" smtClean="0"/>
              <a:t>Symmetric Key Crypto</a:t>
            </a:r>
          </a:p>
        </p:txBody>
      </p:sp>
      <p:sp>
        <p:nvSpPr>
          <p:cNvPr id="52228" name="TextBox 5"/>
          <p:cNvSpPr txBox="1">
            <a:spLocks noChangeArrowheads="1"/>
          </p:cNvSpPr>
          <p:nvPr/>
        </p:nvSpPr>
        <p:spPr bwMode="auto">
          <a:xfrm>
            <a:off x="3121025" y="3351213"/>
            <a:ext cx="1857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8906AFC4-BFC5-B847-9BEA-4E48D12E61DE}" type="slidenum">
              <a:rPr lang="en-US" smtClean="0">
                <a:latin typeface="Times New Roman" charset="0"/>
              </a:rPr>
              <a:pPr/>
              <a:t>27</a:t>
            </a:fld>
            <a:endParaRPr lang="en-US" smtClean="0">
              <a:latin typeface="Times New Roman" charset="0"/>
            </a:endParaRP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Symmetric Key Crypto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Stream cipher </a:t>
            </a:r>
            <a:r>
              <a:rPr lang="en-US" sz="2800" dirty="0" err="1">
                <a:sym typeface="Symbol" charset="2"/>
              </a:rPr>
              <a:t></a:t>
            </a:r>
            <a:r>
              <a:rPr lang="en-US" sz="2800" dirty="0" smtClean="0"/>
              <a:t> based on </a:t>
            </a:r>
            <a:r>
              <a:rPr lang="en-US" sz="2800" dirty="0"/>
              <a:t>one-time pad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Except that key is relatively short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Key is stretched into a long </a:t>
            </a:r>
            <a:r>
              <a:rPr lang="en-US" sz="2400" b="1" dirty="0" err="1">
                <a:solidFill>
                  <a:schemeClr val="accent2"/>
                </a:solidFill>
              </a:rPr>
              <a:t>keystream</a:t>
            </a:r>
            <a:endParaRPr lang="en-US" sz="2400" dirty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/>
              <a:t>Keystream</a:t>
            </a:r>
            <a:r>
              <a:rPr lang="en-US" sz="2400" dirty="0"/>
              <a:t> is used just like a one-time pad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Block cipher </a:t>
            </a:r>
            <a:r>
              <a:rPr lang="en-US" sz="2800" dirty="0" err="1">
                <a:sym typeface="Symbol" charset="2"/>
              </a:rPr>
              <a:t></a:t>
            </a:r>
            <a:r>
              <a:rPr lang="en-US" sz="2800" dirty="0"/>
              <a:t> based on codebook concept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Block cipher key determines a codebook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Each key yields a different codebook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Employs both “confusion” and “diffusion”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EFF06CA1-3735-E441-B5DC-20741A50237C}" type="slidenum">
              <a:rPr lang="en-US" smtClean="0">
                <a:latin typeface="Times New Roman" charset="0"/>
              </a:rPr>
              <a:pPr/>
              <a:t>28</a:t>
            </a:fld>
            <a:endParaRPr lang="en-US" smtClean="0">
              <a:latin typeface="Times New Roman" charset="0"/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Stream Ciphers</a:t>
            </a:r>
          </a:p>
        </p:txBody>
      </p:sp>
      <p:pic>
        <p:nvPicPr>
          <p:cNvPr id="54276" name="Picture 5" descr="Wooden bridge over stream.tif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2971800"/>
            <a:ext cx="3213100" cy="218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A3EA9536-8A98-FF40-A5F3-8138EC035496}" type="slidenum">
              <a:rPr lang="en-US" smtClean="0">
                <a:latin typeface="Times New Roman" charset="0"/>
              </a:rPr>
              <a:pPr/>
              <a:t>29</a:t>
            </a:fld>
            <a:endParaRPr lang="en-US" smtClean="0">
              <a:latin typeface="Times New Roman" charset="0"/>
            </a:endParaRP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Stream Ciphers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6962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Once upon a time, not so very long ago, stream ciphers were the king of crypto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Today</a:t>
            </a:r>
            <a:r>
              <a:rPr lang="en-US" sz="2800" dirty="0"/>
              <a:t>, not as popular as block ciphers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We’ll discuss two</a:t>
            </a:r>
            <a:r>
              <a:rPr lang="en-US" sz="2800" dirty="0" smtClean="0"/>
              <a:t> stream ciphers…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A5/1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Based on shift registers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Used in GSM mobile phone system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RC4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Based on a changing lookup table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Used many places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7F069D46-BB23-7841-B9FA-F498C19DF3C8}" type="slidenum">
              <a:rPr lang="en-US" smtClean="0">
                <a:latin typeface="Times New Roman" charset="0"/>
              </a:rPr>
              <a:pPr/>
              <a:t>3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How to Speak Crypto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8229600" cy="434340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sz="2800" dirty="0"/>
              <a:t>A </a:t>
            </a:r>
            <a:r>
              <a:rPr lang="en-US" sz="2800" i="1" dirty="0">
                <a:solidFill>
                  <a:schemeClr val="accent2"/>
                </a:solidFill>
              </a:rPr>
              <a:t>cipher</a:t>
            </a:r>
            <a:r>
              <a:rPr lang="en-US" sz="2800" dirty="0"/>
              <a:t> or </a:t>
            </a:r>
            <a:r>
              <a:rPr lang="en-US" sz="2800" i="1" dirty="0">
                <a:solidFill>
                  <a:schemeClr val="accent2"/>
                </a:solidFill>
              </a:rPr>
              <a:t>cryptosystem</a:t>
            </a:r>
            <a:r>
              <a:rPr lang="en-US" sz="2800" dirty="0"/>
              <a:t> is used to </a:t>
            </a:r>
            <a:r>
              <a:rPr lang="en-US" sz="2800" i="1" dirty="0">
                <a:solidFill>
                  <a:schemeClr val="accent2"/>
                </a:solidFill>
              </a:rPr>
              <a:t>encrypt </a:t>
            </a:r>
            <a:r>
              <a:rPr lang="en-US" sz="2800" i="1" dirty="0"/>
              <a:t> </a:t>
            </a:r>
            <a:r>
              <a:rPr lang="en-US" sz="2800" dirty="0"/>
              <a:t>the </a:t>
            </a:r>
            <a:r>
              <a:rPr lang="en-US" sz="2800" i="1" dirty="0">
                <a:solidFill>
                  <a:schemeClr val="accent2"/>
                </a:solidFill>
              </a:rPr>
              <a:t>plaintext </a:t>
            </a:r>
            <a:endParaRPr lang="en-US" sz="2800" dirty="0"/>
          </a:p>
          <a:p>
            <a:pPr eaLnBrk="1" hangingPunct="1">
              <a:lnSpc>
                <a:spcPct val="85000"/>
              </a:lnSpc>
            </a:pPr>
            <a:r>
              <a:rPr lang="en-US" sz="2800" dirty="0"/>
              <a:t>The result of encryption is </a:t>
            </a:r>
            <a:r>
              <a:rPr lang="en-US" sz="2800" i="1" dirty="0" err="1">
                <a:solidFill>
                  <a:schemeClr val="accent2"/>
                </a:solidFill>
              </a:rPr>
              <a:t>ciphertext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  </a:t>
            </a:r>
          </a:p>
          <a:p>
            <a:pPr eaLnBrk="1" hangingPunct="1">
              <a:lnSpc>
                <a:spcPct val="85000"/>
              </a:lnSpc>
            </a:pPr>
            <a:r>
              <a:rPr lang="en-US" sz="2800" dirty="0"/>
              <a:t>We </a:t>
            </a:r>
            <a:r>
              <a:rPr lang="en-US" sz="2800" i="1" dirty="0" smtClean="0">
                <a:solidFill>
                  <a:schemeClr val="accent2"/>
                </a:solidFill>
              </a:rPr>
              <a:t>decrypt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dirty="0" err="1"/>
              <a:t>ciphertext</a:t>
            </a:r>
            <a:r>
              <a:rPr lang="en-US" sz="2800" dirty="0"/>
              <a:t> to recover plaintext</a:t>
            </a:r>
          </a:p>
          <a:p>
            <a:pPr eaLnBrk="1" hangingPunct="1">
              <a:lnSpc>
                <a:spcPct val="85000"/>
              </a:lnSpc>
            </a:pPr>
            <a:r>
              <a:rPr lang="en-US" sz="2800" dirty="0"/>
              <a:t>A </a:t>
            </a:r>
            <a:r>
              <a:rPr lang="en-US" sz="2800" i="1" dirty="0" smtClean="0">
                <a:solidFill>
                  <a:schemeClr val="accent2"/>
                </a:solidFill>
              </a:rPr>
              <a:t>key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dirty="0"/>
              <a:t>is used to configure a cryptosystem</a:t>
            </a:r>
          </a:p>
          <a:p>
            <a:pPr eaLnBrk="1" hangingPunct="1">
              <a:lnSpc>
                <a:spcPct val="85000"/>
              </a:lnSpc>
            </a:pPr>
            <a:r>
              <a:rPr lang="en-US" sz="2800" dirty="0"/>
              <a:t>A </a:t>
            </a:r>
            <a:r>
              <a:rPr lang="en-US" sz="2800" i="1" dirty="0">
                <a:solidFill>
                  <a:schemeClr val="accent2"/>
                </a:solidFill>
              </a:rPr>
              <a:t>symmetric key</a:t>
            </a:r>
            <a:r>
              <a:rPr lang="en-US" sz="2800" i="1" dirty="0"/>
              <a:t> </a:t>
            </a:r>
            <a:r>
              <a:rPr lang="en-US" sz="2800" dirty="0"/>
              <a:t>cryptosystem uses the same key to encrypt as to decrypt</a:t>
            </a:r>
          </a:p>
          <a:p>
            <a:pPr eaLnBrk="1" hangingPunct="1">
              <a:lnSpc>
                <a:spcPct val="85000"/>
              </a:lnSpc>
            </a:pPr>
            <a:r>
              <a:rPr lang="en-US" sz="2800" dirty="0"/>
              <a:t>A </a:t>
            </a:r>
            <a:r>
              <a:rPr lang="en-US" sz="2800" i="1" dirty="0">
                <a:solidFill>
                  <a:schemeClr val="accent2"/>
                </a:solidFill>
              </a:rPr>
              <a:t>public key</a:t>
            </a:r>
            <a:r>
              <a:rPr lang="en-US" sz="2800" i="1" dirty="0"/>
              <a:t> </a:t>
            </a:r>
            <a:r>
              <a:rPr lang="en-US" sz="2800" dirty="0"/>
              <a:t>cryptosystem uses a </a:t>
            </a:r>
            <a:r>
              <a:rPr lang="en-US" sz="2800" i="1" dirty="0">
                <a:solidFill>
                  <a:schemeClr val="accent2"/>
                </a:solidFill>
              </a:rPr>
              <a:t>public key</a:t>
            </a:r>
            <a:r>
              <a:rPr lang="en-US" sz="2800" dirty="0"/>
              <a:t>  to encrypt and a </a:t>
            </a:r>
            <a:r>
              <a:rPr lang="en-US" sz="2800" i="1" dirty="0">
                <a:solidFill>
                  <a:schemeClr val="accent2"/>
                </a:solidFill>
              </a:rPr>
              <a:t>private </a:t>
            </a:r>
            <a:r>
              <a:rPr lang="en-US" sz="2800" i="1" dirty="0" smtClean="0">
                <a:solidFill>
                  <a:schemeClr val="accent2"/>
                </a:solidFill>
              </a:rPr>
              <a:t>key</a:t>
            </a:r>
            <a:r>
              <a:rPr lang="en-US" sz="2800" dirty="0" smtClean="0"/>
              <a:t> </a:t>
            </a:r>
            <a:r>
              <a:rPr lang="en-US" sz="2800" dirty="0"/>
              <a:t>to decrypt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E07D91BD-25EE-CE49-9511-2A9DADE48DAD}" type="slidenum">
              <a:rPr lang="en-US" smtClean="0">
                <a:latin typeface="Times New Roman" charset="0"/>
              </a:rPr>
              <a:pPr/>
              <a:t>30</a:t>
            </a:fld>
            <a:endParaRPr lang="en-US" smtClean="0">
              <a:latin typeface="Times New Roman" charset="0"/>
            </a:endParaRP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A5/</a:t>
            </a:r>
            <a:r>
              <a:rPr lang="en-US" dirty="0" smtClean="0"/>
              <a:t>1: Shift Registers</a:t>
            </a:r>
            <a:endParaRPr lang="en-US" dirty="0"/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A5/1 uses 3 </a:t>
            </a:r>
            <a:r>
              <a:rPr lang="en-US" i="1"/>
              <a:t>shift registers</a:t>
            </a:r>
          </a:p>
          <a:p>
            <a:pPr lvl="1" eaLnBrk="1" hangingPunct="1"/>
            <a:r>
              <a:rPr lang="en-US">
                <a:latin typeface="Times-Roman" charset="0"/>
              </a:rPr>
              <a:t>X</a:t>
            </a:r>
            <a:r>
              <a:rPr lang="en-US"/>
              <a:t>: 19 bits </a:t>
            </a:r>
            <a:r>
              <a:rPr lang="en-US">
                <a:latin typeface="Times New Roman" charset="0"/>
              </a:rPr>
              <a:t>(</a:t>
            </a:r>
            <a:r>
              <a:rPr lang="en-US" i="1">
                <a:latin typeface="Times New Roman" charset="0"/>
              </a:rPr>
              <a:t>x</a:t>
            </a:r>
            <a:r>
              <a:rPr lang="en-US" baseline="-25000">
                <a:latin typeface="Times New Roman" charset="0"/>
              </a:rPr>
              <a:t>0</a:t>
            </a:r>
            <a:r>
              <a:rPr lang="en-US">
                <a:latin typeface="Times New Roman" charset="0"/>
              </a:rPr>
              <a:t>,</a:t>
            </a:r>
            <a:r>
              <a:rPr lang="en-US" i="1">
                <a:latin typeface="Times New Roman" charset="0"/>
                <a:sym typeface="Symbol" charset="2"/>
              </a:rPr>
              <a:t>x</a:t>
            </a:r>
            <a:r>
              <a:rPr lang="en-US" baseline="-25000">
                <a:latin typeface="Times New Roman" charset="0"/>
                <a:sym typeface="Symbol" charset="2"/>
              </a:rPr>
              <a:t>1</a:t>
            </a:r>
            <a:r>
              <a:rPr lang="en-US">
                <a:latin typeface="Times New Roman" charset="0"/>
                <a:sym typeface="Symbol" charset="2"/>
              </a:rPr>
              <a:t>,</a:t>
            </a:r>
            <a:r>
              <a:rPr lang="en-US" i="1">
                <a:latin typeface="Times New Roman" charset="0"/>
                <a:sym typeface="Symbol" charset="2"/>
              </a:rPr>
              <a:t>x</a:t>
            </a:r>
            <a:r>
              <a:rPr lang="en-US" baseline="-25000">
                <a:latin typeface="Times New Roman" charset="0"/>
                <a:sym typeface="Symbol" charset="2"/>
              </a:rPr>
              <a:t>2</a:t>
            </a:r>
            <a:r>
              <a:rPr lang="en-US">
                <a:latin typeface="Times New Roman" charset="0"/>
                <a:sym typeface="Symbol" charset="2"/>
              </a:rPr>
              <a:t>,</a:t>
            </a:r>
            <a:r>
              <a:rPr lang="en-US" baseline="30000">
                <a:latin typeface="Times New Roman" charset="0"/>
                <a:sym typeface="Symbol" charset="2"/>
              </a:rPr>
              <a:t> </a:t>
            </a:r>
            <a:r>
              <a:rPr lang="en-US" i="1">
                <a:latin typeface="Times New Roman" charset="0"/>
                <a:sym typeface="Symbol" charset="2"/>
              </a:rPr>
              <a:t>…,x</a:t>
            </a:r>
            <a:r>
              <a:rPr lang="en-US" baseline="-25000">
                <a:latin typeface="Times New Roman" charset="0"/>
                <a:sym typeface="Symbol" charset="2"/>
              </a:rPr>
              <a:t>18</a:t>
            </a:r>
            <a:r>
              <a:rPr lang="en-US">
                <a:latin typeface="Times New Roman" charset="0"/>
                <a:sym typeface="Symbol" charset="2"/>
              </a:rPr>
              <a:t>)</a:t>
            </a:r>
            <a:endParaRPr lang="en-US" i="1">
              <a:latin typeface="Times New Roman" charset="0"/>
              <a:sym typeface="Symbol" charset="2"/>
            </a:endParaRPr>
          </a:p>
          <a:p>
            <a:pPr lvl="1" eaLnBrk="1" hangingPunct="1"/>
            <a:r>
              <a:rPr lang="en-US">
                <a:latin typeface="Times-Roman" charset="0"/>
              </a:rPr>
              <a:t>Y</a:t>
            </a:r>
            <a:r>
              <a:rPr lang="en-US"/>
              <a:t>: 22 bits </a:t>
            </a:r>
            <a:r>
              <a:rPr lang="en-US">
                <a:latin typeface="Times New Roman" charset="0"/>
              </a:rPr>
              <a:t>(</a:t>
            </a:r>
            <a:r>
              <a:rPr lang="en-US" i="1">
                <a:latin typeface="Times New Roman" charset="0"/>
              </a:rPr>
              <a:t>y</a:t>
            </a:r>
            <a:r>
              <a:rPr lang="en-US" baseline="-25000">
                <a:latin typeface="Times New Roman" charset="0"/>
              </a:rPr>
              <a:t>0</a:t>
            </a:r>
            <a:r>
              <a:rPr lang="en-US">
                <a:latin typeface="Times New Roman" charset="0"/>
              </a:rPr>
              <a:t>,</a:t>
            </a:r>
            <a:r>
              <a:rPr lang="en-US" i="1">
                <a:latin typeface="Times New Roman" charset="0"/>
                <a:sym typeface="Symbol" charset="2"/>
              </a:rPr>
              <a:t>y</a:t>
            </a:r>
            <a:r>
              <a:rPr lang="en-US" baseline="-25000">
                <a:latin typeface="Times New Roman" charset="0"/>
                <a:sym typeface="Symbol" charset="2"/>
              </a:rPr>
              <a:t>1</a:t>
            </a:r>
            <a:r>
              <a:rPr lang="en-US">
                <a:latin typeface="Times New Roman" charset="0"/>
                <a:sym typeface="Symbol" charset="2"/>
              </a:rPr>
              <a:t>,</a:t>
            </a:r>
            <a:r>
              <a:rPr lang="en-US" i="1">
                <a:latin typeface="Times New Roman" charset="0"/>
                <a:sym typeface="Symbol" charset="2"/>
              </a:rPr>
              <a:t>y</a:t>
            </a:r>
            <a:r>
              <a:rPr lang="en-US" baseline="-25000">
                <a:latin typeface="Times New Roman" charset="0"/>
                <a:sym typeface="Symbol" charset="2"/>
              </a:rPr>
              <a:t>2</a:t>
            </a:r>
            <a:r>
              <a:rPr lang="en-US">
                <a:latin typeface="Times New Roman" charset="0"/>
                <a:sym typeface="Symbol" charset="2"/>
              </a:rPr>
              <a:t>,</a:t>
            </a:r>
            <a:r>
              <a:rPr lang="en-US" baseline="30000">
                <a:latin typeface="Times New Roman" charset="0"/>
                <a:sym typeface="Symbol" charset="2"/>
              </a:rPr>
              <a:t> </a:t>
            </a:r>
            <a:r>
              <a:rPr lang="en-US" i="1">
                <a:latin typeface="Times New Roman" charset="0"/>
                <a:sym typeface="Symbol" charset="2"/>
              </a:rPr>
              <a:t>…,y</a:t>
            </a:r>
            <a:r>
              <a:rPr lang="en-US" baseline="-25000">
                <a:latin typeface="Times New Roman" charset="0"/>
                <a:sym typeface="Symbol" charset="2"/>
              </a:rPr>
              <a:t>21</a:t>
            </a:r>
            <a:r>
              <a:rPr lang="en-US">
                <a:latin typeface="Times New Roman" charset="0"/>
                <a:sym typeface="Symbol" charset="2"/>
              </a:rPr>
              <a:t>)</a:t>
            </a:r>
            <a:endParaRPr lang="en-US"/>
          </a:p>
          <a:p>
            <a:pPr lvl="1" eaLnBrk="1" hangingPunct="1"/>
            <a:r>
              <a:rPr lang="en-US">
                <a:latin typeface="Times-Roman" charset="0"/>
              </a:rPr>
              <a:t>Z</a:t>
            </a:r>
            <a:r>
              <a:rPr lang="en-US"/>
              <a:t>: 23 bits </a:t>
            </a:r>
            <a:r>
              <a:rPr lang="en-US">
                <a:latin typeface="Times New Roman" charset="0"/>
              </a:rPr>
              <a:t>(</a:t>
            </a:r>
            <a:r>
              <a:rPr lang="en-US" i="1">
                <a:latin typeface="Times New Roman" charset="0"/>
              </a:rPr>
              <a:t>z</a:t>
            </a:r>
            <a:r>
              <a:rPr lang="en-US" baseline="-25000">
                <a:latin typeface="Times New Roman" charset="0"/>
              </a:rPr>
              <a:t>0</a:t>
            </a:r>
            <a:r>
              <a:rPr lang="en-US">
                <a:latin typeface="Times New Roman" charset="0"/>
              </a:rPr>
              <a:t>,</a:t>
            </a:r>
            <a:r>
              <a:rPr lang="en-US" i="1">
                <a:latin typeface="Times New Roman" charset="0"/>
                <a:sym typeface="Symbol" charset="2"/>
              </a:rPr>
              <a:t>z</a:t>
            </a:r>
            <a:r>
              <a:rPr lang="en-US" baseline="-25000">
                <a:latin typeface="Times New Roman" charset="0"/>
                <a:sym typeface="Symbol" charset="2"/>
              </a:rPr>
              <a:t>1</a:t>
            </a:r>
            <a:r>
              <a:rPr lang="en-US">
                <a:latin typeface="Times New Roman" charset="0"/>
                <a:sym typeface="Symbol" charset="2"/>
              </a:rPr>
              <a:t>,</a:t>
            </a:r>
            <a:r>
              <a:rPr lang="en-US" i="1">
                <a:latin typeface="Times New Roman" charset="0"/>
                <a:sym typeface="Symbol" charset="2"/>
              </a:rPr>
              <a:t>z</a:t>
            </a:r>
            <a:r>
              <a:rPr lang="en-US" baseline="-25000">
                <a:latin typeface="Times New Roman" charset="0"/>
                <a:sym typeface="Symbol" charset="2"/>
              </a:rPr>
              <a:t>2</a:t>
            </a:r>
            <a:r>
              <a:rPr lang="en-US">
                <a:latin typeface="Times New Roman" charset="0"/>
                <a:sym typeface="Symbol" charset="2"/>
              </a:rPr>
              <a:t>,</a:t>
            </a:r>
            <a:r>
              <a:rPr lang="en-US" baseline="30000">
                <a:latin typeface="Times New Roman" charset="0"/>
                <a:sym typeface="Symbol" charset="2"/>
              </a:rPr>
              <a:t> </a:t>
            </a:r>
            <a:r>
              <a:rPr lang="en-US" i="1">
                <a:latin typeface="Times New Roman" charset="0"/>
                <a:sym typeface="Symbol" charset="2"/>
              </a:rPr>
              <a:t>…,z</a:t>
            </a:r>
            <a:r>
              <a:rPr lang="en-US" baseline="-25000">
                <a:latin typeface="Times New Roman" charset="0"/>
                <a:sym typeface="Symbol" charset="2"/>
              </a:rPr>
              <a:t>22</a:t>
            </a:r>
            <a:r>
              <a:rPr lang="en-US">
                <a:latin typeface="Times New Roman" charset="0"/>
                <a:sym typeface="Symbol" charset="2"/>
              </a:rPr>
              <a:t>)</a:t>
            </a:r>
            <a:endParaRPr lang="en-US" sz="2400">
              <a:latin typeface="Times New Roman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64F25862-CF45-9E44-AFB5-73DEA0FCD715}" type="slidenum">
              <a:rPr lang="en-US" smtClean="0">
                <a:latin typeface="Times New Roman" charset="0"/>
              </a:rPr>
              <a:pPr/>
              <a:t>31</a:t>
            </a:fld>
            <a:endParaRPr lang="en-US" smtClean="0">
              <a:latin typeface="Times New Roman" charset="0"/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A5/</a:t>
            </a:r>
            <a:r>
              <a:rPr lang="en-US" dirty="0" smtClean="0"/>
              <a:t>1: </a:t>
            </a:r>
            <a:r>
              <a:rPr lang="en-US" dirty="0" err="1" smtClean="0"/>
              <a:t>Keystream</a:t>
            </a:r>
            <a:endParaRPr lang="en-US" dirty="0"/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84860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At each step: </a:t>
            </a:r>
            <a:r>
              <a:rPr lang="en-US" sz="2800" i="1" dirty="0" err="1">
                <a:latin typeface="Times New Roman" charset="0"/>
              </a:rPr>
              <a:t>m</a:t>
            </a:r>
            <a:r>
              <a:rPr lang="en-US" sz="2800" dirty="0">
                <a:latin typeface="Times New Roman" charset="0"/>
              </a:rPr>
              <a:t> = maj(</a:t>
            </a:r>
            <a:r>
              <a:rPr lang="en-US" sz="2800" i="1" dirty="0">
                <a:latin typeface="Times New Roman" charset="0"/>
                <a:sym typeface="Symbol" charset="2"/>
              </a:rPr>
              <a:t>x</a:t>
            </a:r>
            <a:r>
              <a:rPr lang="en-US" sz="2800" baseline="-25000" dirty="0">
                <a:latin typeface="Times New Roman" charset="0"/>
                <a:sym typeface="Symbol" charset="2"/>
              </a:rPr>
              <a:t>8</a:t>
            </a:r>
            <a:r>
              <a:rPr lang="en-US" sz="2800" dirty="0">
                <a:latin typeface="Times New Roman" charset="0"/>
                <a:sym typeface="Symbol" charset="2"/>
              </a:rPr>
              <a:t>, </a:t>
            </a:r>
            <a:r>
              <a:rPr lang="en-US" sz="2800" i="1" dirty="0">
                <a:latin typeface="Times New Roman" charset="0"/>
                <a:sym typeface="Symbol" charset="2"/>
              </a:rPr>
              <a:t>y</a:t>
            </a:r>
            <a:r>
              <a:rPr lang="en-US" sz="2800" baseline="-25000" dirty="0">
                <a:latin typeface="Times New Roman" charset="0"/>
                <a:sym typeface="Symbol" charset="2"/>
              </a:rPr>
              <a:t>10</a:t>
            </a:r>
            <a:r>
              <a:rPr lang="en-US" sz="2800" dirty="0">
                <a:latin typeface="Times New Roman" charset="0"/>
                <a:sym typeface="Symbol" charset="2"/>
              </a:rPr>
              <a:t>, </a:t>
            </a:r>
            <a:r>
              <a:rPr lang="en-US" sz="2800" i="1" dirty="0">
                <a:latin typeface="Times New Roman" charset="0"/>
                <a:sym typeface="Symbol" charset="2"/>
              </a:rPr>
              <a:t>z</a:t>
            </a:r>
            <a:r>
              <a:rPr lang="en-US" sz="2800" baseline="-25000" dirty="0">
                <a:latin typeface="Times New Roman" charset="0"/>
                <a:sym typeface="Symbol" charset="2"/>
              </a:rPr>
              <a:t>10</a:t>
            </a:r>
            <a:r>
              <a:rPr lang="en-US" sz="2800" dirty="0">
                <a:latin typeface="Times New Roman" charset="0"/>
                <a:sym typeface="Symbol" charset="2"/>
              </a:rPr>
              <a:t>)</a:t>
            </a:r>
            <a:r>
              <a:rPr lang="en-US" sz="2800" dirty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Examples: </a:t>
            </a:r>
            <a:r>
              <a:rPr lang="en-US" sz="2400" dirty="0">
                <a:latin typeface="Times New Roman" charset="0"/>
              </a:rPr>
              <a:t>maj(0</a:t>
            </a:r>
            <a:r>
              <a:rPr lang="en-US" sz="2400" dirty="0">
                <a:latin typeface="Times New Roman" charset="0"/>
                <a:sym typeface="Symbol" charset="2"/>
              </a:rPr>
              <a:t>,1,0) = 0</a:t>
            </a:r>
            <a:r>
              <a:rPr lang="en-US" sz="2400" dirty="0"/>
              <a:t> and </a:t>
            </a:r>
            <a:r>
              <a:rPr lang="en-US" sz="2400" dirty="0">
                <a:latin typeface="Times New Roman" charset="0"/>
              </a:rPr>
              <a:t>maj(1</a:t>
            </a:r>
            <a:r>
              <a:rPr lang="en-US" sz="2400" dirty="0">
                <a:latin typeface="Times New Roman" charset="0"/>
                <a:sym typeface="Symbol" charset="2"/>
              </a:rPr>
              <a:t>,1,0) = 1</a:t>
            </a:r>
            <a:r>
              <a:rPr lang="en-US" sz="2400" dirty="0"/>
              <a:t> </a:t>
            </a:r>
            <a:endParaRPr lang="en-US" sz="2400" dirty="0">
              <a:sym typeface="Symbol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If </a:t>
            </a:r>
            <a:r>
              <a:rPr lang="en-US" sz="2800" i="1" dirty="0">
                <a:latin typeface="Times New Roman" charset="0"/>
                <a:sym typeface="Symbol" charset="2"/>
              </a:rPr>
              <a:t>x</a:t>
            </a:r>
            <a:r>
              <a:rPr lang="en-US" sz="2800" baseline="-25000" dirty="0">
                <a:latin typeface="Times New Roman" charset="0"/>
                <a:sym typeface="Symbol" charset="2"/>
              </a:rPr>
              <a:t>8</a:t>
            </a:r>
            <a:r>
              <a:rPr lang="en-US" sz="2800" dirty="0">
                <a:latin typeface="Times New Roman" charset="0"/>
                <a:sym typeface="Symbol" charset="2"/>
              </a:rPr>
              <a:t> = </a:t>
            </a:r>
            <a:r>
              <a:rPr lang="en-US" sz="2800" i="1" dirty="0" err="1">
                <a:latin typeface="Times New Roman" charset="0"/>
              </a:rPr>
              <a:t>m</a:t>
            </a:r>
            <a:r>
              <a:rPr lang="en-US" sz="2800" dirty="0"/>
              <a:t> then </a:t>
            </a:r>
            <a:r>
              <a:rPr lang="en-US" sz="2800" dirty="0">
                <a:latin typeface="Times-Roman" charset="0"/>
              </a:rPr>
              <a:t>X</a:t>
            </a:r>
            <a:r>
              <a:rPr lang="en-US" sz="2800" dirty="0"/>
              <a:t> </a:t>
            </a:r>
            <a:r>
              <a:rPr lang="en-US" sz="2800" i="1" dirty="0"/>
              <a:t>steps</a:t>
            </a:r>
            <a:r>
              <a:rPr lang="en-US" sz="2800" dirty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i="1" dirty="0" err="1">
                <a:latin typeface="Times New Roman" charset="0"/>
              </a:rPr>
              <a:t>t</a:t>
            </a:r>
            <a:r>
              <a:rPr lang="en-US" sz="2400" dirty="0">
                <a:latin typeface="Times New Roman" charset="0"/>
              </a:rPr>
              <a:t> = </a:t>
            </a:r>
            <a:r>
              <a:rPr lang="en-US" sz="2400" i="1" dirty="0">
                <a:latin typeface="Times New Roman" charset="0"/>
              </a:rPr>
              <a:t>x</a:t>
            </a:r>
            <a:r>
              <a:rPr lang="en-US" sz="2400" baseline="-25000" dirty="0">
                <a:latin typeface="Times New Roman" charset="0"/>
              </a:rPr>
              <a:t>13</a:t>
            </a:r>
            <a:r>
              <a:rPr lang="en-US" sz="2400" dirty="0">
                <a:latin typeface="Times New Roman" charset="0"/>
              </a:rPr>
              <a:t> </a:t>
            </a:r>
            <a:r>
              <a:rPr lang="en-US" sz="2400" dirty="0" err="1">
                <a:latin typeface="Times New Roman" charset="0"/>
                <a:sym typeface="Symbol" charset="2"/>
              </a:rPr>
              <a:t></a:t>
            </a:r>
            <a:r>
              <a:rPr lang="en-US" sz="2400" dirty="0">
                <a:latin typeface="Times New Roman" charset="0"/>
                <a:sym typeface="Symbol" charset="2"/>
              </a:rPr>
              <a:t> </a:t>
            </a:r>
            <a:r>
              <a:rPr lang="en-US" sz="2400" i="1" dirty="0">
                <a:latin typeface="Times New Roman" charset="0"/>
                <a:sym typeface="Symbol" charset="2"/>
              </a:rPr>
              <a:t>x</a:t>
            </a:r>
            <a:r>
              <a:rPr lang="en-US" sz="2400" baseline="-25000" dirty="0">
                <a:latin typeface="Times New Roman" charset="0"/>
                <a:sym typeface="Symbol" charset="2"/>
              </a:rPr>
              <a:t>16</a:t>
            </a:r>
            <a:r>
              <a:rPr lang="en-US" sz="2400" dirty="0">
                <a:latin typeface="Times New Roman" charset="0"/>
                <a:sym typeface="Symbol" charset="2"/>
              </a:rPr>
              <a:t> </a:t>
            </a:r>
            <a:r>
              <a:rPr lang="en-US" sz="2400" dirty="0" err="1">
                <a:latin typeface="Times New Roman" charset="0"/>
                <a:sym typeface="Symbol" charset="2"/>
              </a:rPr>
              <a:t></a:t>
            </a:r>
            <a:r>
              <a:rPr lang="en-US" sz="2400" dirty="0">
                <a:latin typeface="Times New Roman" charset="0"/>
                <a:sym typeface="Symbol" charset="2"/>
              </a:rPr>
              <a:t> </a:t>
            </a:r>
            <a:r>
              <a:rPr lang="en-US" sz="2400" i="1" dirty="0">
                <a:latin typeface="Times New Roman" charset="0"/>
                <a:sym typeface="Symbol" charset="2"/>
              </a:rPr>
              <a:t>x</a:t>
            </a:r>
            <a:r>
              <a:rPr lang="en-US" sz="2400" baseline="-25000" dirty="0">
                <a:latin typeface="Times New Roman" charset="0"/>
                <a:sym typeface="Symbol" charset="2"/>
              </a:rPr>
              <a:t>17</a:t>
            </a:r>
            <a:r>
              <a:rPr lang="en-US" sz="2400" dirty="0">
                <a:latin typeface="Times New Roman" charset="0"/>
                <a:sym typeface="Symbol" charset="2"/>
              </a:rPr>
              <a:t> </a:t>
            </a:r>
            <a:r>
              <a:rPr lang="en-US" sz="2400" dirty="0" err="1">
                <a:latin typeface="Times New Roman" charset="0"/>
                <a:sym typeface="Symbol" charset="2"/>
              </a:rPr>
              <a:t></a:t>
            </a:r>
            <a:r>
              <a:rPr lang="en-US" sz="2400" dirty="0">
                <a:latin typeface="Times New Roman" charset="0"/>
                <a:sym typeface="Symbol" charset="2"/>
              </a:rPr>
              <a:t> </a:t>
            </a:r>
            <a:r>
              <a:rPr lang="en-US" sz="2400" i="1" dirty="0">
                <a:latin typeface="Times New Roman" charset="0"/>
                <a:sym typeface="Symbol" charset="2"/>
              </a:rPr>
              <a:t>x</a:t>
            </a:r>
            <a:r>
              <a:rPr lang="en-US" sz="2400" baseline="-25000" dirty="0">
                <a:latin typeface="Times New Roman" charset="0"/>
                <a:sym typeface="Symbol" charset="2"/>
              </a:rPr>
              <a:t>18</a:t>
            </a:r>
            <a:endParaRPr lang="en-US" sz="2400" i="1" dirty="0">
              <a:latin typeface="Times New Roman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i="1" dirty="0">
                <a:latin typeface="Times New Roman" charset="0"/>
              </a:rPr>
              <a:t>x</a:t>
            </a:r>
            <a:r>
              <a:rPr lang="en-US" sz="2400" i="1" baseline="-25000" dirty="0">
                <a:latin typeface="Times New Roman" charset="0"/>
              </a:rPr>
              <a:t>i</a:t>
            </a:r>
            <a:r>
              <a:rPr lang="en-US" sz="2400" dirty="0">
                <a:latin typeface="Times New Roman" charset="0"/>
              </a:rPr>
              <a:t> = </a:t>
            </a:r>
            <a:r>
              <a:rPr lang="en-US" sz="2400" i="1" dirty="0">
                <a:latin typeface="Times New Roman" charset="0"/>
              </a:rPr>
              <a:t>x</a:t>
            </a:r>
            <a:r>
              <a:rPr lang="en-US" sz="2400" i="1" baseline="-25000" dirty="0">
                <a:latin typeface="Times New Roman" charset="0"/>
              </a:rPr>
              <a:t>i</a:t>
            </a:r>
            <a:r>
              <a:rPr lang="en-US" sz="2400" i="1" baseline="-25000" dirty="0">
                <a:latin typeface="Times New Roman" charset="0"/>
                <a:sym typeface="Symbol" charset="2"/>
              </a:rPr>
              <a:t></a:t>
            </a:r>
            <a:r>
              <a:rPr lang="en-US" sz="2400" baseline="-25000" dirty="0">
                <a:latin typeface="Times New Roman" charset="0"/>
              </a:rPr>
              <a:t>1 </a:t>
            </a:r>
            <a:r>
              <a:rPr lang="en-US" sz="2400" dirty="0">
                <a:latin typeface="Times New Roman" charset="0"/>
              </a:rPr>
              <a:t>for </a:t>
            </a:r>
            <a:r>
              <a:rPr lang="en-US" sz="2400" i="1" dirty="0" err="1">
                <a:latin typeface="Times New Roman" charset="0"/>
              </a:rPr>
              <a:t>i</a:t>
            </a:r>
            <a:r>
              <a:rPr lang="en-US" sz="2400" dirty="0">
                <a:latin typeface="Times New Roman" charset="0"/>
              </a:rPr>
              <a:t> = 18,17,…,1 and </a:t>
            </a:r>
            <a:r>
              <a:rPr lang="en-US" sz="2400" i="1" dirty="0">
                <a:latin typeface="Times New Roman" charset="0"/>
              </a:rPr>
              <a:t>x</a:t>
            </a:r>
            <a:r>
              <a:rPr lang="en-US" sz="2400" baseline="-25000" dirty="0">
                <a:latin typeface="Times New Roman" charset="0"/>
              </a:rPr>
              <a:t>0</a:t>
            </a:r>
            <a:r>
              <a:rPr lang="en-US" sz="2400" dirty="0">
                <a:latin typeface="Times New Roman" charset="0"/>
              </a:rPr>
              <a:t> = </a:t>
            </a:r>
            <a:r>
              <a:rPr lang="en-US" sz="2400" i="1" dirty="0" err="1">
                <a:latin typeface="Times New Roman" charset="0"/>
              </a:rPr>
              <a:t>t</a:t>
            </a: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If </a:t>
            </a:r>
            <a:r>
              <a:rPr lang="en-US" sz="2800" i="1" dirty="0">
                <a:latin typeface="Times New Roman" charset="0"/>
                <a:sym typeface="Symbol" charset="2"/>
              </a:rPr>
              <a:t>y</a:t>
            </a:r>
            <a:r>
              <a:rPr lang="en-US" sz="2800" baseline="-25000" dirty="0">
                <a:latin typeface="Times New Roman" charset="0"/>
                <a:sym typeface="Symbol" charset="2"/>
              </a:rPr>
              <a:t>10</a:t>
            </a:r>
            <a:r>
              <a:rPr lang="en-US" sz="2800" dirty="0">
                <a:latin typeface="Times New Roman" charset="0"/>
                <a:sym typeface="Symbol" charset="2"/>
              </a:rPr>
              <a:t> = </a:t>
            </a:r>
            <a:r>
              <a:rPr lang="en-US" sz="2800" i="1" dirty="0" err="1">
                <a:latin typeface="Times New Roman" charset="0"/>
              </a:rPr>
              <a:t>m</a:t>
            </a:r>
            <a:r>
              <a:rPr lang="en-US" sz="2800" dirty="0"/>
              <a:t> then </a:t>
            </a:r>
            <a:r>
              <a:rPr lang="en-US" sz="2800" dirty="0">
                <a:latin typeface="Times-Roman" charset="0"/>
              </a:rPr>
              <a:t>Y</a:t>
            </a:r>
            <a:r>
              <a:rPr lang="en-US" sz="2800" dirty="0"/>
              <a:t> </a:t>
            </a:r>
            <a:r>
              <a:rPr lang="en-US" sz="2800" i="1" dirty="0"/>
              <a:t>steps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i="1" dirty="0" err="1">
                <a:latin typeface="Times New Roman" charset="0"/>
              </a:rPr>
              <a:t>t</a:t>
            </a:r>
            <a:r>
              <a:rPr lang="en-US" sz="2400" dirty="0">
                <a:latin typeface="Times New Roman" charset="0"/>
              </a:rPr>
              <a:t> = </a:t>
            </a:r>
            <a:r>
              <a:rPr lang="en-US" sz="2400" i="1" dirty="0">
                <a:latin typeface="Times New Roman" charset="0"/>
              </a:rPr>
              <a:t>y</a:t>
            </a:r>
            <a:r>
              <a:rPr lang="en-US" sz="2400" baseline="-25000" dirty="0">
                <a:latin typeface="Times New Roman" charset="0"/>
              </a:rPr>
              <a:t>20</a:t>
            </a:r>
            <a:r>
              <a:rPr lang="en-US" sz="2400" dirty="0">
                <a:latin typeface="Times New Roman" charset="0"/>
              </a:rPr>
              <a:t> </a:t>
            </a:r>
            <a:r>
              <a:rPr lang="en-US" sz="2400" dirty="0" err="1">
                <a:latin typeface="Times New Roman" charset="0"/>
                <a:sym typeface="Symbol" charset="2"/>
              </a:rPr>
              <a:t></a:t>
            </a:r>
            <a:r>
              <a:rPr lang="en-US" sz="2400" dirty="0">
                <a:latin typeface="Times New Roman" charset="0"/>
                <a:sym typeface="Symbol" charset="2"/>
              </a:rPr>
              <a:t> </a:t>
            </a:r>
            <a:r>
              <a:rPr lang="en-US" sz="2400" i="1" dirty="0">
                <a:latin typeface="Times New Roman" charset="0"/>
                <a:sym typeface="Symbol" charset="2"/>
              </a:rPr>
              <a:t>y</a:t>
            </a:r>
            <a:r>
              <a:rPr lang="en-US" sz="2400" baseline="-25000" dirty="0">
                <a:latin typeface="Times New Roman" charset="0"/>
                <a:sym typeface="Symbol" charset="2"/>
              </a:rPr>
              <a:t>21</a:t>
            </a:r>
            <a:endParaRPr lang="en-US" sz="2400" i="1" dirty="0">
              <a:latin typeface="Times New Roman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i="1" dirty="0" err="1">
                <a:latin typeface="Times New Roman" charset="0"/>
              </a:rPr>
              <a:t>y</a:t>
            </a:r>
            <a:r>
              <a:rPr lang="en-US" sz="2400" i="1" baseline="-25000" dirty="0" err="1">
                <a:latin typeface="Times New Roman" charset="0"/>
              </a:rPr>
              <a:t>i</a:t>
            </a:r>
            <a:r>
              <a:rPr lang="en-US" sz="2400" dirty="0">
                <a:latin typeface="Times New Roman" charset="0"/>
              </a:rPr>
              <a:t> = </a:t>
            </a:r>
            <a:r>
              <a:rPr lang="en-US" sz="2400" i="1" dirty="0">
                <a:latin typeface="Times New Roman" charset="0"/>
              </a:rPr>
              <a:t>y</a:t>
            </a:r>
            <a:r>
              <a:rPr lang="en-US" sz="2400" i="1" baseline="-25000" dirty="0">
                <a:latin typeface="Times New Roman" charset="0"/>
              </a:rPr>
              <a:t>i</a:t>
            </a:r>
            <a:r>
              <a:rPr lang="en-US" sz="2400" i="1" baseline="-25000" dirty="0">
                <a:latin typeface="Times New Roman" charset="0"/>
                <a:sym typeface="Symbol" charset="2"/>
              </a:rPr>
              <a:t></a:t>
            </a:r>
            <a:r>
              <a:rPr lang="en-US" sz="2400" baseline="-25000" dirty="0">
                <a:latin typeface="Times New Roman" charset="0"/>
              </a:rPr>
              <a:t>1 </a:t>
            </a:r>
            <a:r>
              <a:rPr lang="en-US" sz="2400" dirty="0">
                <a:latin typeface="Times New Roman" charset="0"/>
              </a:rPr>
              <a:t>for </a:t>
            </a:r>
            <a:r>
              <a:rPr lang="en-US" sz="2400" i="1" dirty="0" err="1">
                <a:latin typeface="Times New Roman" charset="0"/>
              </a:rPr>
              <a:t>i</a:t>
            </a:r>
            <a:r>
              <a:rPr lang="en-US" sz="2400" dirty="0">
                <a:latin typeface="Times New Roman" charset="0"/>
              </a:rPr>
              <a:t> = 21,20,…,1 and </a:t>
            </a:r>
            <a:r>
              <a:rPr lang="en-US" sz="2400" i="1" dirty="0">
                <a:latin typeface="Times New Roman" charset="0"/>
              </a:rPr>
              <a:t>y</a:t>
            </a:r>
            <a:r>
              <a:rPr lang="en-US" sz="2400" i="1" baseline="-25000" dirty="0">
                <a:latin typeface="Times New Roman" charset="0"/>
              </a:rPr>
              <a:t>0</a:t>
            </a:r>
            <a:r>
              <a:rPr lang="en-US" sz="2400" i="1" dirty="0">
                <a:latin typeface="Times New Roman" charset="0"/>
              </a:rPr>
              <a:t> =</a:t>
            </a:r>
            <a:r>
              <a:rPr lang="en-US" sz="2400" dirty="0">
                <a:latin typeface="Times New Roman" charset="0"/>
              </a:rPr>
              <a:t> </a:t>
            </a:r>
            <a:r>
              <a:rPr lang="en-US" sz="2400" i="1" dirty="0" err="1">
                <a:latin typeface="Times New Roman" charset="0"/>
              </a:rPr>
              <a:t>t</a:t>
            </a: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If </a:t>
            </a:r>
            <a:r>
              <a:rPr lang="en-US" sz="2800" i="1" dirty="0">
                <a:latin typeface="Times New Roman" charset="0"/>
                <a:sym typeface="Symbol" charset="2"/>
              </a:rPr>
              <a:t>z</a:t>
            </a:r>
            <a:r>
              <a:rPr lang="en-US" sz="2800" baseline="-25000" dirty="0">
                <a:latin typeface="Times New Roman" charset="0"/>
                <a:sym typeface="Symbol" charset="2"/>
              </a:rPr>
              <a:t>10</a:t>
            </a:r>
            <a:r>
              <a:rPr lang="en-US" sz="2800" dirty="0">
                <a:latin typeface="Times New Roman" charset="0"/>
                <a:sym typeface="Symbol" charset="2"/>
              </a:rPr>
              <a:t> = </a:t>
            </a:r>
            <a:r>
              <a:rPr lang="en-US" sz="2800" i="1" dirty="0" err="1">
                <a:latin typeface="Times New Roman" charset="0"/>
              </a:rPr>
              <a:t>m</a:t>
            </a:r>
            <a:r>
              <a:rPr lang="en-US" sz="2800" dirty="0"/>
              <a:t> then </a:t>
            </a:r>
            <a:r>
              <a:rPr lang="en-US" sz="2800" dirty="0">
                <a:latin typeface="Times-Roman" charset="0"/>
              </a:rPr>
              <a:t>Z</a:t>
            </a:r>
            <a:r>
              <a:rPr lang="en-US" sz="2800" dirty="0"/>
              <a:t> </a:t>
            </a:r>
            <a:r>
              <a:rPr lang="en-US" sz="2800" i="1" dirty="0"/>
              <a:t>steps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i="1" dirty="0" err="1">
                <a:latin typeface="Times New Roman" charset="0"/>
              </a:rPr>
              <a:t>t</a:t>
            </a:r>
            <a:r>
              <a:rPr lang="en-US" sz="2400" i="1" dirty="0">
                <a:latin typeface="Times New Roman" charset="0"/>
              </a:rPr>
              <a:t> = </a:t>
            </a:r>
            <a:r>
              <a:rPr lang="en-US" sz="2400" dirty="0">
                <a:latin typeface="Times New Roman" charset="0"/>
              </a:rPr>
              <a:t>z</a:t>
            </a:r>
            <a:r>
              <a:rPr lang="en-US" sz="2400" baseline="-25000" dirty="0">
                <a:latin typeface="Times New Roman" charset="0"/>
              </a:rPr>
              <a:t>7</a:t>
            </a:r>
            <a:r>
              <a:rPr lang="en-US" sz="2400" dirty="0">
                <a:latin typeface="Times New Roman" charset="0"/>
              </a:rPr>
              <a:t> </a:t>
            </a:r>
            <a:r>
              <a:rPr lang="en-US" sz="2400" dirty="0" err="1">
                <a:latin typeface="Times New Roman" charset="0"/>
                <a:sym typeface="Symbol" charset="2"/>
              </a:rPr>
              <a:t></a:t>
            </a:r>
            <a:r>
              <a:rPr lang="en-US" sz="2400" dirty="0">
                <a:latin typeface="Times New Roman" charset="0"/>
                <a:sym typeface="Symbol" charset="2"/>
              </a:rPr>
              <a:t> </a:t>
            </a:r>
            <a:r>
              <a:rPr lang="en-US" sz="2400" i="1" dirty="0">
                <a:latin typeface="Times New Roman" charset="0"/>
                <a:sym typeface="Symbol" charset="2"/>
              </a:rPr>
              <a:t>z</a:t>
            </a:r>
            <a:r>
              <a:rPr lang="en-US" sz="2400" baseline="-25000" dirty="0">
                <a:latin typeface="Times New Roman" charset="0"/>
                <a:sym typeface="Symbol" charset="2"/>
              </a:rPr>
              <a:t>20</a:t>
            </a:r>
            <a:r>
              <a:rPr lang="en-US" sz="2400" dirty="0">
                <a:latin typeface="Times New Roman" charset="0"/>
                <a:sym typeface="Symbol" charset="2"/>
              </a:rPr>
              <a:t> </a:t>
            </a:r>
            <a:r>
              <a:rPr lang="en-US" sz="2400" dirty="0" err="1">
                <a:latin typeface="Times New Roman" charset="0"/>
                <a:sym typeface="Symbol" charset="2"/>
              </a:rPr>
              <a:t></a:t>
            </a:r>
            <a:r>
              <a:rPr lang="en-US" sz="2400" dirty="0">
                <a:latin typeface="Times New Roman" charset="0"/>
                <a:sym typeface="Symbol" charset="2"/>
              </a:rPr>
              <a:t> </a:t>
            </a:r>
            <a:r>
              <a:rPr lang="en-US" sz="2400" i="1" dirty="0">
                <a:latin typeface="Times New Roman" charset="0"/>
                <a:sym typeface="Symbol" charset="2"/>
              </a:rPr>
              <a:t>z</a:t>
            </a:r>
            <a:r>
              <a:rPr lang="en-US" sz="2400" baseline="-25000" dirty="0">
                <a:latin typeface="Times New Roman" charset="0"/>
                <a:sym typeface="Symbol" charset="2"/>
              </a:rPr>
              <a:t>21</a:t>
            </a:r>
            <a:r>
              <a:rPr lang="en-US" sz="2400" dirty="0">
                <a:latin typeface="Times New Roman" charset="0"/>
                <a:sym typeface="Symbol" charset="2"/>
              </a:rPr>
              <a:t> </a:t>
            </a:r>
            <a:r>
              <a:rPr lang="en-US" sz="2400" dirty="0" err="1">
                <a:latin typeface="Times New Roman" charset="0"/>
                <a:sym typeface="Symbol" charset="2"/>
              </a:rPr>
              <a:t></a:t>
            </a:r>
            <a:r>
              <a:rPr lang="en-US" sz="2400" dirty="0">
                <a:latin typeface="Times New Roman" charset="0"/>
                <a:sym typeface="Symbol" charset="2"/>
              </a:rPr>
              <a:t> </a:t>
            </a:r>
            <a:r>
              <a:rPr lang="en-US" sz="2400" i="1" dirty="0">
                <a:latin typeface="Times New Roman" charset="0"/>
                <a:sym typeface="Symbol" charset="2"/>
              </a:rPr>
              <a:t>z</a:t>
            </a:r>
            <a:r>
              <a:rPr lang="en-US" sz="2400" baseline="-25000" dirty="0">
                <a:latin typeface="Times New Roman" charset="0"/>
                <a:sym typeface="Symbol" charset="2"/>
              </a:rPr>
              <a:t>22</a:t>
            </a:r>
            <a:endParaRPr lang="en-US" sz="2400" i="1" dirty="0">
              <a:latin typeface="Times New Roman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i="1" dirty="0" err="1">
                <a:latin typeface="Times New Roman" charset="0"/>
              </a:rPr>
              <a:t>z</a:t>
            </a:r>
            <a:r>
              <a:rPr lang="en-US" sz="2400" i="1" baseline="-25000" dirty="0" err="1">
                <a:latin typeface="Times New Roman" charset="0"/>
              </a:rPr>
              <a:t>i</a:t>
            </a:r>
            <a:r>
              <a:rPr lang="en-US" sz="2400" dirty="0">
                <a:latin typeface="Times New Roman" charset="0"/>
              </a:rPr>
              <a:t> = </a:t>
            </a:r>
            <a:r>
              <a:rPr lang="en-US" sz="2400" i="1" dirty="0">
                <a:latin typeface="Times New Roman" charset="0"/>
              </a:rPr>
              <a:t>z</a:t>
            </a:r>
            <a:r>
              <a:rPr lang="en-US" sz="2400" i="1" baseline="-25000" dirty="0">
                <a:latin typeface="Times New Roman" charset="0"/>
              </a:rPr>
              <a:t>i</a:t>
            </a:r>
            <a:r>
              <a:rPr lang="en-US" sz="2400" i="1" baseline="-25000" dirty="0">
                <a:latin typeface="Times New Roman" charset="0"/>
                <a:sym typeface="Symbol" charset="2"/>
              </a:rPr>
              <a:t></a:t>
            </a:r>
            <a:r>
              <a:rPr lang="en-US" sz="2400" baseline="-25000" dirty="0">
                <a:latin typeface="Times New Roman" charset="0"/>
              </a:rPr>
              <a:t>1 </a:t>
            </a:r>
            <a:r>
              <a:rPr lang="en-US" sz="2400" dirty="0">
                <a:latin typeface="Times New Roman" charset="0"/>
              </a:rPr>
              <a:t>for </a:t>
            </a:r>
            <a:r>
              <a:rPr lang="en-US" sz="2400" i="1" dirty="0" err="1">
                <a:latin typeface="Times New Roman" charset="0"/>
              </a:rPr>
              <a:t>i</a:t>
            </a:r>
            <a:r>
              <a:rPr lang="en-US" sz="2400" dirty="0">
                <a:latin typeface="Times New Roman" charset="0"/>
              </a:rPr>
              <a:t> = 22,21,…,1 and </a:t>
            </a:r>
            <a:r>
              <a:rPr lang="en-US" sz="2400" i="1" dirty="0">
                <a:latin typeface="Times New Roman" charset="0"/>
              </a:rPr>
              <a:t>z</a:t>
            </a:r>
            <a:r>
              <a:rPr lang="en-US" sz="2400" baseline="-25000" dirty="0">
                <a:latin typeface="Times New Roman" charset="0"/>
              </a:rPr>
              <a:t>0</a:t>
            </a:r>
            <a:r>
              <a:rPr lang="en-US" sz="2400" dirty="0">
                <a:latin typeface="Times New Roman" charset="0"/>
              </a:rPr>
              <a:t> = </a:t>
            </a:r>
            <a:r>
              <a:rPr lang="en-US" sz="2400" i="1" dirty="0" err="1">
                <a:latin typeface="Times New Roman" charset="0"/>
              </a:rPr>
              <a:t>t</a:t>
            </a: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800" dirty="0" err="1"/>
              <a:t>Keystream</a:t>
            </a:r>
            <a:r>
              <a:rPr lang="en-US" sz="2800" dirty="0"/>
              <a:t> </a:t>
            </a:r>
            <a:r>
              <a:rPr lang="en-US" sz="2800" b="1" dirty="0">
                <a:solidFill>
                  <a:schemeClr val="hlink"/>
                </a:solidFill>
              </a:rPr>
              <a:t>bit</a:t>
            </a:r>
            <a:r>
              <a:rPr lang="en-US" sz="2800" dirty="0"/>
              <a:t> is </a:t>
            </a:r>
            <a:r>
              <a:rPr lang="en-US" sz="2800" i="1" dirty="0">
                <a:latin typeface="Times New Roman" charset="0"/>
              </a:rPr>
              <a:t>x</a:t>
            </a:r>
            <a:r>
              <a:rPr lang="en-US" sz="2800" baseline="-25000" dirty="0">
                <a:latin typeface="Times New Roman" charset="0"/>
              </a:rPr>
              <a:t>18</a:t>
            </a:r>
            <a:r>
              <a:rPr lang="en-US" sz="2800" dirty="0">
                <a:latin typeface="Times New Roman" charset="0"/>
              </a:rPr>
              <a:t> </a:t>
            </a:r>
            <a:r>
              <a:rPr lang="en-US" sz="2800" dirty="0" err="1">
                <a:latin typeface="Times New Roman" charset="0"/>
                <a:sym typeface="Symbol" charset="2"/>
              </a:rPr>
              <a:t></a:t>
            </a:r>
            <a:r>
              <a:rPr lang="en-US" sz="2800" dirty="0">
                <a:latin typeface="Times New Roman" charset="0"/>
                <a:sym typeface="Symbol" charset="2"/>
              </a:rPr>
              <a:t> </a:t>
            </a:r>
            <a:r>
              <a:rPr lang="en-US" sz="2800" i="1" dirty="0">
                <a:latin typeface="Times New Roman" charset="0"/>
                <a:sym typeface="Symbol" charset="2"/>
              </a:rPr>
              <a:t>y</a:t>
            </a:r>
            <a:r>
              <a:rPr lang="en-US" sz="2800" baseline="-25000" dirty="0">
                <a:latin typeface="Times New Roman" charset="0"/>
                <a:sym typeface="Symbol" charset="2"/>
              </a:rPr>
              <a:t>21</a:t>
            </a:r>
            <a:r>
              <a:rPr lang="en-US" sz="2800" dirty="0">
                <a:latin typeface="Times New Roman" charset="0"/>
                <a:sym typeface="Symbol" charset="2"/>
              </a:rPr>
              <a:t> </a:t>
            </a:r>
            <a:r>
              <a:rPr lang="en-US" sz="2800" dirty="0" err="1">
                <a:latin typeface="Times New Roman" charset="0"/>
                <a:sym typeface="Symbol" charset="2"/>
              </a:rPr>
              <a:t></a:t>
            </a:r>
            <a:r>
              <a:rPr lang="en-US" sz="2800" dirty="0">
                <a:latin typeface="Times New Roman" charset="0"/>
                <a:sym typeface="Symbol" charset="2"/>
              </a:rPr>
              <a:t> </a:t>
            </a:r>
            <a:r>
              <a:rPr lang="en-US" sz="2800" i="1" dirty="0">
                <a:latin typeface="Times New Roman" charset="0"/>
                <a:sym typeface="Symbol" charset="2"/>
              </a:rPr>
              <a:t>z</a:t>
            </a:r>
            <a:r>
              <a:rPr lang="en-US" sz="2800" baseline="-25000" dirty="0">
                <a:latin typeface="Times New Roman" charset="0"/>
                <a:sym typeface="Symbol" charset="2"/>
              </a:rPr>
              <a:t>22</a:t>
            </a:r>
            <a:r>
              <a:rPr lang="en-US" sz="2800" dirty="0">
                <a:latin typeface="Times New Roman" charset="0"/>
                <a:sym typeface="Symbol" charset="2"/>
              </a:rPr>
              <a:t>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6E9BF726-F5D3-8047-89D3-A2A39BAAF856}" type="slidenum">
              <a:rPr lang="en-US" smtClean="0">
                <a:latin typeface="Times New Roman" charset="0"/>
              </a:rPr>
              <a:pPr/>
              <a:t>32</a:t>
            </a:fld>
            <a:endParaRPr lang="en-US" smtClean="0">
              <a:latin typeface="Times New Roman" charset="0"/>
            </a:endParaRP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696200" cy="609600"/>
          </a:xfrm>
        </p:spPr>
        <p:txBody>
          <a:bodyPr/>
          <a:lstStyle/>
          <a:p>
            <a:pPr eaLnBrk="1" hangingPunct="1"/>
            <a:r>
              <a:rPr lang="en-US"/>
              <a:t>A5/1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4572000"/>
            <a:ext cx="8229600" cy="16002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Aft>
                <a:spcPts val="600"/>
              </a:spcAft>
            </a:pPr>
            <a:r>
              <a:rPr lang="en-US" sz="2400" dirty="0"/>
              <a:t>Each variable here is a single bit</a:t>
            </a:r>
          </a:p>
          <a:p>
            <a:pPr eaLnBrk="1" hangingPunct="1">
              <a:lnSpc>
                <a:spcPct val="70000"/>
              </a:lnSpc>
              <a:spcAft>
                <a:spcPts val="600"/>
              </a:spcAft>
            </a:pPr>
            <a:r>
              <a:rPr lang="en-US" sz="2400" dirty="0"/>
              <a:t>Key is used as </a:t>
            </a:r>
            <a:r>
              <a:rPr lang="en-US" sz="2400" b="1" dirty="0">
                <a:solidFill>
                  <a:schemeClr val="hlink"/>
                </a:solidFill>
              </a:rPr>
              <a:t>initial fill</a:t>
            </a:r>
            <a:r>
              <a:rPr lang="en-US" sz="2400" dirty="0"/>
              <a:t> of registers</a:t>
            </a:r>
          </a:p>
          <a:p>
            <a:pPr eaLnBrk="1" hangingPunct="1">
              <a:lnSpc>
                <a:spcPct val="70000"/>
              </a:lnSpc>
              <a:spcAft>
                <a:spcPts val="600"/>
              </a:spcAft>
            </a:pPr>
            <a:r>
              <a:rPr lang="en-US" sz="2400" dirty="0"/>
              <a:t>Each register steps (or not) based on </a:t>
            </a:r>
            <a:r>
              <a:rPr lang="en-US" sz="2400" dirty="0">
                <a:latin typeface="Times New Roman" charset="0"/>
              </a:rPr>
              <a:t>maj</a:t>
            </a:r>
            <a:r>
              <a:rPr lang="en-US" sz="2800" dirty="0">
                <a:latin typeface="Times New Roman" charset="0"/>
              </a:rPr>
              <a:t>(</a:t>
            </a:r>
            <a:r>
              <a:rPr lang="en-US" sz="2800" i="1" dirty="0">
                <a:latin typeface="Times New Roman" charset="0"/>
                <a:sym typeface="Symbol" charset="2"/>
              </a:rPr>
              <a:t>x</a:t>
            </a:r>
            <a:r>
              <a:rPr lang="en-US" sz="2800" baseline="-25000" dirty="0">
                <a:latin typeface="Times New Roman" charset="0"/>
                <a:sym typeface="Symbol" charset="2"/>
              </a:rPr>
              <a:t>8</a:t>
            </a:r>
            <a:r>
              <a:rPr lang="en-US" sz="2800" dirty="0">
                <a:latin typeface="Times New Roman" charset="0"/>
                <a:sym typeface="Symbol" charset="2"/>
              </a:rPr>
              <a:t>, </a:t>
            </a:r>
            <a:r>
              <a:rPr lang="en-US" sz="2800" i="1" dirty="0">
                <a:latin typeface="Times New Roman" charset="0"/>
                <a:sym typeface="Symbol" charset="2"/>
              </a:rPr>
              <a:t>y</a:t>
            </a:r>
            <a:r>
              <a:rPr lang="en-US" sz="2800" baseline="-25000" dirty="0">
                <a:latin typeface="Times New Roman" charset="0"/>
                <a:sym typeface="Symbol" charset="2"/>
              </a:rPr>
              <a:t>10</a:t>
            </a:r>
            <a:r>
              <a:rPr lang="en-US" sz="2800" dirty="0">
                <a:latin typeface="Times New Roman" charset="0"/>
                <a:sym typeface="Symbol" charset="2"/>
              </a:rPr>
              <a:t>, </a:t>
            </a:r>
            <a:r>
              <a:rPr lang="en-US" sz="2800" i="1" dirty="0">
                <a:latin typeface="Times New Roman" charset="0"/>
                <a:sym typeface="Symbol" charset="2"/>
              </a:rPr>
              <a:t>z</a:t>
            </a:r>
            <a:r>
              <a:rPr lang="en-US" sz="2800" baseline="-25000" dirty="0">
                <a:latin typeface="Times New Roman" charset="0"/>
                <a:sym typeface="Symbol" charset="2"/>
              </a:rPr>
              <a:t>10</a:t>
            </a:r>
            <a:r>
              <a:rPr lang="en-US" sz="2800" dirty="0">
                <a:latin typeface="Times New Roman" charset="0"/>
                <a:sym typeface="Symbol" charset="2"/>
              </a:rPr>
              <a:t>)</a:t>
            </a:r>
            <a:endParaRPr lang="en-US" sz="2400" dirty="0"/>
          </a:p>
          <a:p>
            <a:pPr eaLnBrk="1" hangingPunct="1">
              <a:lnSpc>
                <a:spcPct val="70000"/>
              </a:lnSpc>
              <a:spcAft>
                <a:spcPts val="600"/>
              </a:spcAft>
            </a:pPr>
            <a:r>
              <a:rPr lang="en-US" sz="2400" dirty="0" err="1"/>
              <a:t>Keystream</a:t>
            </a:r>
            <a:r>
              <a:rPr lang="en-US" sz="2400" dirty="0"/>
              <a:t> bit is XOR of rightmost bits of registers</a:t>
            </a:r>
          </a:p>
        </p:txBody>
      </p:sp>
      <p:graphicFrame>
        <p:nvGraphicFramePr>
          <p:cNvPr id="497098" name="Group 458"/>
          <p:cNvGraphicFramePr>
            <a:graphicFrameLocks noGrp="1"/>
          </p:cNvGraphicFramePr>
          <p:nvPr/>
        </p:nvGraphicFramePr>
        <p:xfrm>
          <a:off x="914400" y="2438400"/>
          <a:ext cx="6477000" cy="304800"/>
        </p:xfrm>
        <a:graphic>
          <a:graphicData uri="http://schemas.openxmlformats.org/drawingml/2006/table">
            <a:tbl>
              <a:tblPr/>
              <a:tblGrid>
                <a:gridCol w="295275"/>
                <a:gridCol w="293688"/>
                <a:gridCol w="295275"/>
                <a:gridCol w="293687"/>
                <a:gridCol w="295275"/>
                <a:gridCol w="292100"/>
                <a:gridCol w="295275"/>
                <a:gridCol w="293688"/>
                <a:gridCol w="295275"/>
                <a:gridCol w="293687"/>
                <a:gridCol w="295275"/>
                <a:gridCol w="295275"/>
                <a:gridCol w="293688"/>
                <a:gridCol w="295275"/>
                <a:gridCol w="293687"/>
                <a:gridCol w="295275"/>
                <a:gridCol w="292100"/>
                <a:gridCol w="295275"/>
                <a:gridCol w="293688"/>
                <a:gridCol w="295275"/>
                <a:gridCol w="293687"/>
                <a:gridCol w="295275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y</a:t>
                      </a:r>
                      <a:r>
                        <a:rPr kumimoji="0" lang="en-US" sz="12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endParaRPr kumimoji="0" lang="en-US" sz="12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y</a:t>
                      </a:r>
                      <a:r>
                        <a:rPr kumimoji="0" lang="en-US" sz="12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y</a:t>
                      </a:r>
                      <a:r>
                        <a:rPr kumimoji="0" lang="en-US" sz="12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y</a:t>
                      </a:r>
                      <a:r>
                        <a:rPr kumimoji="0" lang="en-US" sz="12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y</a:t>
                      </a:r>
                      <a:r>
                        <a:rPr kumimoji="0" lang="en-US" sz="12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y</a:t>
                      </a:r>
                      <a:r>
                        <a:rPr kumimoji="0" lang="en-US" sz="12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5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y</a:t>
                      </a:r>
                      <a:r>
                        <a:rPr kumimoji="0" lang="en-US" sz="12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6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y</a:t>
                      </a:r>
                      <a:r>
                        <a:rPr kumimoji="0" lang="en-US" sz="12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7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y</a:t>
                      </a:r>
                      <a:r>
                        <a:rPr kumimoji="0" lang="en-US" sz="12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8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y</a:t>
                      </a:r>
                      <a:r>
                        <a:rPr kumimoji="0" lang="en-US" sz="12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9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y</a:t>
                      </a:r>
                      <a:r>
                        <a:rPr kumimoji="0" lang="en-US" sz="1200" b="1" i="1" u="none" strike="noStrike" cap="none" normalizeH="0" baseline="-25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10</a:t>
                      </a:r>
                      <a:endParaRPr kumimoji="0" lang="en-US" sz="1200" b="0" i="1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y</a:t>
                      </a:r>
                      <a:r>
                        <a:rPr kumimoji="0" lang="en-US" sz="12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11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y</a:t>
                      </a:r>
                      <a:r>
                        <a:rPr kumimoji="0" lang="en-US" sz="12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12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y</a:t>
                      </a:r>
                      <a:r>
                        <a:rPr kumimoji="0" lang="en-US" sz="12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13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y</a:t>
                      </a:r>
                      <a:r>
                        <a:rPr kumimoji="0" lang="en-US" sz="12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14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y</a:t>
                      </a:r>
                      <a:r>
                        <a:rPr kumimoji="0" lang="en-US" sz="12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15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y</a:t>
                      </a:r>
                      <a:r>
                        <a:rPr kumimoji="0" lang="en-US" sz="12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16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y</a:t>
                      </a:r>
                      <a:r>
                        <a:rPr kumimoji="0" lang="en-US" sz="12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17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y</a:t>
                      </a:r>
                      <a:r>
                        <a:rPr kumimoji="0" lang="en-US" sz="12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18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y</a:t>
                      </a:r>
                      <a:r>
                        <a:rPr kumimoji="0" lang="en-US" sz="12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19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y</a:t>
                      </a:r>
                      <a:r>
                        <a:rPr kumimoji="0" lang="en-US" sz="12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20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y</a:t>
                      </a:r>
                      <a:r>
                        <a:rPr kumimoji="0" lang="en-US" sz="12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21</a:t>
                      </a:r>
                      <a:endParaRPr kumimoji="0" lang="en-US" sz="12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97100" name="Group 460"/>
          <p:cNvGraphicFramePr>
            <a:graphicFrameLocks noGrp="1"/>
          </p:cNvGraphicFramePr>
          <p:nvPr/>
        </p:nvGraphicFramePr>
        <p:xfrm>
          <a:off x="914400" y="3581400"/>
          <a:ext cx="6705600" cy="304800"/>
        </p:xfrm>
        <a:graphic>
          <a:graphicData uri="http://schemas.openxmlformats.org/drawingml/2006/table">
            <a:tbl>
              <a:tblPr/>
              <a:tblGrid>
                <a:gridCol w="292100"/>
                <a:gridCol w="290513"/>
                <a:gridCol w="292100"/>
                <a:gridCol w="292100"/>
                <a:gridCol w="292100"/>
                <a:gridCol w="290512"/>
                <a:gridCol w="292100"/>
                <a:gridCol w="292100"/>
                <a:gridCol w="290513"/>
                <a:gridCol w="292100"/>
                <a:gridCol w="292100"/>
                <a:gridCol w="288925"/>
                <a:gridCol w="292100"/>
                <a:gridCol w="292100"/>
                <a:gridCol w="290512"/>
                <a:gridCol w="292100"/>
                <a:gridCol w="292100"/>
                <a:gridCol w="292100"/>
                <a:gridCol w="290513"/>
                <a:gridCol w="292100"/>
                <a:gridCol w="292100"/>
                <a:gridCol w="290512"/>
                <a:gridCol w="2921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z</a:t>
                      </a:r>
                      <a:r>
                        <a:rPr kumimoji="0" lang="en-US" sz="12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</a:p>
                  </a:txBody>
                  <a:tcPr marL="0" marR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z</a:t>
                      </a:r>
                      <a:r>
                        <a:rPr kumimoji="0" lang="en-US" sz="12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z</a:t>
                      </a:r>
                      <a:r>
                        <a:rPr kumimoji="0" lang="en-US" sz="12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z</a:t>
                      </a:r>
                      <a:r>
                        <a:rPr kumimoji="0" lang="en-US" sz="12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z</a:t>
                      </a:r>
                      <a:r>
                        <a:rPr kumimoji="0" lang="en-US" sz="12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z</a:t>
                      </a:r>
                      <a:r>
                        <a:rPr kumimoji="0" lang="en-US" sz="12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5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z</a:t>
                      </a:r>
                      <a:r>
                        <a:rPr kumimoji="0" lang="en-US" sz="12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6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z</a:t>
                      </a:r>
                      <a:r>
                        <a:rPr kumimoji="0" lang="en-US" sz="12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7</a:t>
                      </a:r>
                      <a:endParaRPr kumimoji="0" lang="en-US" sz="12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z</a:t>
                      </a:r>
                      <a:r>
                        <a:rPr kumimoji="0" lang="en-US" sz="12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8</a:t>
                      </a: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z</a:t>
                      </a:r>
                      <a:r>
                        <a:rPr kumimoji="0" lang="en-US" sz="12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9</a:t>
                      </a: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z</a:t>
                      </a:r>
                      <a:r>
                        <a:rPr kumimoji="0" lang="en-US" sz="1200" b="1" i="1" u="none" strike="noStrike" cap="none" normalizeH="0" baseline="-25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10</a:t>
                      </a: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z</a:t>
                      </a:r>
                      <a:r>
                        <a:rPr kumimoji="0" lang="en-US" sz="12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11</a:t>
                      </a: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z</a:t>
                      </a:r>
                      <a:r>
                        <a:rPr kumimoji="0" lang="en-US" sz="12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12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z</a:t>
                      </a:r>
                      <a:r>
                        <a:rPr kumimoji="0" lang="en-US" sz="12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13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z</a:t>
                      </a:r>
                      <a:r>
                        <a:rPr kumimoji="0" lang="en-US" sz="12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14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z</a:t>
                      </a:r>
                      <a:r>
                        <a:rPr kumimoji="0" lang="en-US" sz="12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15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z</a:t>
                      </a:r>
                      <a:r>
                        <a:rPr kumimoji="0" lang="en-US" sz="12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16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z</a:t>
                      </a:r>
                      <a:r>
                        <a:rPr kumimoji="0" lang="en-US" sz="12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17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z</a:t>
                      </a:r>
                      <a:r>
                        <a:rPr kumimoji="0" lang="en-US" sz="12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18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z</a:t>
                      </a:r>
                      <a:r>
                        <a:rPr kumimoji="0" lang="en-US" sz="12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19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z</a:t>
                      </a:r>
                      <a:r>
                        <a:rPr kumimoji="0" lang="en-US" sz="12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20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z</a:t>
                      </a:r>
                      <a:r>
                        <a:rPr kumimoji="0" lang="en-US" sz="12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21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z</a:t>
                      </a:r>
                      <a:r>
                        <a:rPr kumimoji="0" lang="en-US" sz="12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22</a:t>
                      </a:r>
                      <a:endParaRPr kumimoji="0" lang="en-US" sz="12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8471" name="Rectangle 391"/>
          <p:cNvSpPr>
            <a:spLocks noChangeArrowheads="1"/>
          </p:cNvSpPr>
          <p:nvPr/>
        </p:nvSpPr>
        <p:spPr bwMode="auto">
          <a:xfrm>
            <a:off x="222250" y="12954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-Roman" charset="0"/>
              </a:rPr>
              <a:t>X</a:t>
            </a:r>
          </a:p>
        </p:txBody>
      </p:sp>
      <p:sp>
        <p:nvSpPr>
          <p:cNvPr id="58472" name="Rectangle 392"/>
          <p:cNvSpPr>
            <a:spLocks noChangeArrowheads="1"/>
          </p:cNvSpPr>
          <p:nvPr/>
        </p:nvSpPr>
        <p:spPr bwMode="auto">
          <a:xfrm>
            <a:off x="222250" y="23622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-Roman" charset="0"/>
              </a:rPr>
              <a:t>Y</a:t>
            </a:r>
          </a:p>
        </p:txBody>
      </p:sp>
      <p:sp>
        <p:nvSpPr>
          <p:cNvPr id="58473" name="Rectangle 393"/>
          <p:cNvSpPr>
            <a:spLocks noChangeArrowheads="1"/>
          </p:cNvSpPr>
          <p:nvPr/>
        </p:nvSpPr>
        <p:spPr bwMode="auto">
          <a:xfrm>
            <a:off x="228600" y="3505200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-Roman" charset="0"/>
              </a:rPr>
              <a:t>Z</a:t>
            </a:r>
          </a:p>
        </p:txBody>
      </p:sp>
      <p:sp>
        <p:nvSpPr>
          <p:cNvPr id="58474" name="Text Box 395"/>
          <p:cNvSpPr txBox="1">
            <a:spLocks noChangeArrowheads="1"/>
          </p:cNvSpPr>
          <p:nvPr/>
        </p:nvSpPr>
        <p:spPr bwMode="auto">
          <a:xfrm>
            <a:off x="6019800" y="1828800"/>
            <a:ext cx="379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ym typeface="Symbol" charset="2"/>
              </a:rPr>
              <a:t></a:t>
            </a:r>
            <a:endParaRPr lang="en-US" sz="2000"/>
          </a:p>
        </p:txBody>
      </p:sp>
      <p:sp>
        <p:nvSpPr>
          <p:cNvPr id="58475" name="Text Box 396"/>
          <p:cNvSpPr txBox="1">
            <a:spLocks noChangeArrowheads="1"/>
          </p:cNvSpPr>
          <p:nvPr/>
        </p:nvSpPr>
        <p:spPr bwMode="auto">
          <a:xfrm>
            <a:off x="6783388" y="2895600"/>
            <a:ext cx="379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ym typeface="Symbol" charset="2"/>
              </a:rPr>
              <a:t></a:t>
            </a:r>
            <a:endParaRPr lang="en-US" sz="2000"/>
          </a:p>
        </p:txBody>
      </p:sp>
      <p:sp>
        <p:nvSpPr>
          <p:cNvPr id="58476" name="Text Box 397"/>
          <p:cNvSpPr txBox="1">
            <a:spLocks noChangeArrowheads="1"/>
          </p:cNvSpPr>
          <p:nvPr/>
        </p:nvSpPr>
        <p:spPr bwMode="auto">
          <a:xfrm>
            <a:off x="6705600" y="4038600"/>
            <a:ext cx="379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ym typeface="Symbol" charset="2"/>
              </a:rPr>
              <a:t></a:t>
            </a:r>
            <a:endParaRPr lang="en-US" sz="2000"/>
          </a:p>
        </p:txBody>
      </p:sp>
      <p:sp>
        <p:nvSpPr>
          <p:cNvPr id="58477" name="Text Box 398"/>
          <p:cNvSpPr txBox="1">
            <a:spLocks noChangeArrowheads="1"/>
          </p:cNvSpPr>
          <p:nvPr/>
        </p:nvSpPr>
        <p:spPr bwMode="auto">
          <a:xfrm>
            <a:off x="8077200" y="2422525"/>
            <a:ext cx="379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ym typeface="Symbol" charset="2"/>
              </a:rPr>
              <a:t></a:t>
            </a:r>
            <a:endParaRPr lang="en-US" sz="2000"/>
          </a:p>
        </p:txBody>
      </p:sp>
      <p:sp>
        <p:nvSpPr>
          <p:cNvPr id="58478" name="Rectangle 399"/>
          <p:cNvSpPr>
            <a:spLocks noChangeArrowheads="1"/>
          </p:cNvSpPr>
          <p:nvPr/>
        </p:nvSpPr>
        <p:spPr bwMode="auto">
          <a:xfrm>
            <a:off x="6584950" y="2744788"/>
            <a:ext cx="1841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97207" name="Group 567"/>
          <p:cNvGraphicFramePr>
            <a:graphicFrameLocks noGrp="1"/>
          </p:cNvGraphicFramePr>
          <p:nvPr/>
        </p:nvGraphicFramePr>
        <p:xfrm>
          <a:off x="914400" y="1397000"/>
          <a:ext cx="6096000" cy="279400"/>
        </p:xfrm>
        <a:graphic>
          <a:graphicData uri="http://schemas.openxmlformats.org/drawingml/2006/table">
            <a:tbl>
              <a:tblPr/>
              <a:tblGrid>
                <a:gridCol w="320675"/>
                <a:gridCol w="320675"/>
                <a:gridCol w="320675"/>
                <a:gridCol w="320675"/>
                <a:gridCol w="322263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2262"/>
                <a:gridCol w="320675"/>
                <a:gridCol w="320675"/>
                <a:gridCol w="320675"/>
                <a:gridCol w="320675"/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x</a:t>
                      </a:r>
                      <a:r>
                        <a:rPr kumimoji="0" lang="en-US" sz="12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x</a:t>
                      </a:r>
                      <a:r>
                        <a:rPr kumimoji="0" lang="en-US" sz="12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x</a:t>
                      </a:r>
                      <a:r>
                        <a:rPr kumimoji="0" lang="en-US" sz="12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x</a:t>
                      </a:r>
                      <a:r>
                        <a:rPr kumimoji="0" lang="en-US" sz="12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x</a:t>
                      </a:r>
                      <a:r>
                        <a:rPr kumimoji="0" lang="en-US" sz="12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x</a:t>
                      </a:r>
                      <a:r>
                        <a:rPr kumimoji="0" lang="en-US" sz="12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5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x</a:t>
                      </a:r>
                      <a:r>
                        <a:rPr kumimoji="0" lang="en-US" sz="12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6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x</a:t>
                      </a:r>
                      <a:r>
                        <a:rPr kumimoji="0" lang="en-US" sz="12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7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x</a:t>
                      </a:r>
                      <a:r>
                        <a:rPr kumimoji="0" lang="en-US" sz="1200" b="1" i="1" u="none" strike="noStrike" cap="none" normalizeH="0" baseline="-25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8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x</a:t>
                      </a:r>
                      <a:r>
                        <a:rPr kumimoji="0" lang="en-US" sz="12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9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x</a:t>
                      </a:r>
                      <a:r>
                        <a:rPr kumimoji="0" lang="en-US" sz="12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x</a:t>
                      </a:r>
                      <a:r>
                        <a:rPr kumimoji="0" lang="en-US" sz="12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x</a:t>
                      </a:r>
                      <a:r>
                        <a:rPr kumimoji="0" lang="en-US" sz="12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12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x</a:t>
                      </a:r>
                      <a:r>
                        <a:rPr kumimoji="0" lang="en-US" sz="12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13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x</a:t>
                      </a:r>
                      <a:r>
                        <a:rPr kumimoji="0" lang="en-US" sz="12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14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x</a:t>
                      </a:r>
                      <a:r>
                        <a:rPr kumimoji="0" lang="en-US" sz="12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15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x</a:t>
                      </a:r>
                      <a:r>
                        <a:rPr kumimoji="0" lang="en-US" sz="12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16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x</a:t>
                      </a:r>
                      <a:r>
                        <a:rPr kumimoji="0" lang="en-US" sz="12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17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x</a:t>
                      </a:r>
                      <a:r>
                        <a:rPr kumimoji="0" lang="en-US" sz="12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18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8521" name="Line 568"/>
          <p:cNvSpPr>
            <a:spLocks noChangeShapeType="1"/>
          </p:cNvSpPr>
          <p:nvPr/>
        </p:nvSpPr>
        <p:spPr bwMode="auto">
          <a:xfrm>
            <a:off x="6172200" y="1676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522" name="Line 569"/>
          <p:cNvSpPr>
            <a:spLocks noChangeShapeType="1"/>
          </p:cNvSpPr>
          <p:nvPr/>
        </p:nvSpPr>
        <p:spPr bwMode="auto">
          <a:xfrm flipH="1">
            <a:off x="6248400" y="16764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523" name="Line 570"/>
          <p:cNvSpPr>
            <a:spLocks noChangeShapeType="1"/>
          </p:cNvSpPr>
          <p:nvPr/>
        </p:nvSpPr>
        <p:spPr bwMode="auto">
          <a:xfrm flipH="1">
            <a:off x="6324600" y="16764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524" name="Line 571"/>
          <p:cNvSpPr>
            <a:spLocks noChangeShapeType="1"/>
          </p:cNvSpPr>
          <p:nvPr/>
        </p:nvSpPr>
        <p:spPr bwMode="auto">
          <a:xfrm>
            <a:off x="5181600" y="1676400"/>
            <a:ext cx="914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525" name="Line 574"/>
          <p:cNvSpPr>
            <a:spLocks noChangeShapeType="1"/>
          </p:cNvSpPr>
          <p:nvPr/>
        </p:nvSpPr>
        <p:spPr bwMode="auto">
          <a:xfrm flipH="1">
            <a:off x="1066800" y="1981200"/>
            <a:ext cx="502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526" name="Line 575"/>
          <p:cNvSpPr>
            <a:spLocks noChangeShapeType="1"/>
          </p:cNvSpPr>
          <p:nvPr/>
        </p:nvSpPr>
        <p:spPr bwMode="auto">
          <a:xfrm flipV="1">
            <a:off x="1066800" y="1676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527" name="Line 576"/>
          <p:cNvSpPr>
            <a:spLocks noChangeShapeType="1"/>
          </p:cNvSpPr>
          <p:nvPr/>
        </p:nvSpPr>
        <p:spPr bwMode="auto">
          <a:xfrm>
            <a:off x="6934200" y="2743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528" name="Line 577"/>
          <p:cNvSpPr>
            <a:spLocks noChangeShapeType="1"/>
          </p:cNvSpPr>
          <p:nvPr/>
        </p:nvSpPr>
        <p:spPr bwMode="auto">
          <a:xfrm flipH="1">
            <a:off x="7010400" y="27432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529" name="Line 578"/>
          <p:cNvSpPr>
            <a:spLocks noChangeShapeType="1"/>
          </p:cNvSpPr>
          <p:nvPr/>
        </p:nvSpPr>
        <p:spPr bwMode="auto">
          <a:xfrm flipH="1">
            <a:off x="1066800" y="3048000"/>
            <a:ext cx="579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530" name="Line 579"/>
          <p:cNvSpPr>
            <a:spLocks noChangeShapeType="1"/>
          </p:cNvSpPr>
          <p:nvPr/>
        </p:nvSpPr>
        <p:spPr bwMode="auto">
          <a:xfrm flipV="1">
            <a:off x="1066800" y="2743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531" name="Line 580"/>
          <p:cNvSpPr>
            <a:spLocks noChangeShapeType="1"/>
          </p:cNvSpPr>
          <p:nvPr/>
        </p:nvSpPr>
        <p:spPr bwMode="auto">
          <a:xfrm>
            <a:off x="6858000" y="3886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532" name="Line 581"/>
          <p:cNvSpPr>
            <a:spLocks noChangeShapeType="1"/>
          </p:cNvSpPr>
          <p:nvPr/>
        </p:nvSpPr>
        <p:spPr bwMode="auto">
          <a:xfrm flipH="1">
            <a:off x="6934200" y="38862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533" name="Line 582"/>
          <p:cNvSpPr>
            <a:spLocks noChangeShapeType="1"/>
          </p:cNvSpPr>
          <p:nvPr/>
        </p:nvSpPr>
        <p:spPr bwMode="auto">
          <a:xfrm flipH="1">
            <a:off x="7010400" y="38862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534" name="Line 583"/>
          <p:cNvSpPr>
            <a:spLocks noChangeShapeType="1"/>
          </p:cNvSpPr>
          <p:nvPr/>
        </p:nvSpPr>
        <p:spPr bwMode="auto">
          <a:xfrm flipH="1">
            <a:off x="1066800" y="4191000"/>
            <a:ext cx="571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535" name="Line 584"/>
          <p:cNvSpPr>
            <a:spLocks noChangeShapeType="1"/>
          </p:cNvSpPr>
          <p:nvPr/>
        </p:nvSpPr>
        <p:spPr bwMode="auto">
          <a:xfrm flipV="1">
            <a:off x="1066800" y="3886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536" name="Line 585"/>
          <p:cNvSpPr>
            <a:spLocks noChangeShapeType="1"/>
          </p:cNvSpPr>
          <p:nvPr/>
        </p:nvSpPr>
        <p:spPr bwMode="auto">
          <a:xfrm>
            <a:off x="7391400" y="2590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537" name="Line 586"/>
          <p:cNvSpPr>
            <a:spLocks noChangeShapeType="1"/>
          </p:cNvSpPr>
          <p:nvPr/>
        </p:nvSpPr>
        <p:spPr bwMode="auto">
          <a:xfrm>
            <a:off x="3124200" y="4038600"/>
            <a:ext cx="3657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538" name="Line 587"/>
          <p:cNvSpPr>
            <a:spLocks noChangeShapeType="1"/>
          </p:cNvSpPr>
          <p:nvPr/>
        </p:nvSpPr>
        <p:spPr bwMode="auto">
          <a:xfrm flipV="1">
            <a:off x="7620000" y="2667000"/>
            <a:ext cx="533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539" name="Line 588"/>
          <p:cNvSpPr>
            <a:spLocks noChangeShapeType="1"/>
          </p:cNvSpPr>
          <p:nvPr/>
        </p:nvSpPr>
        <p:spPr bwMode="auto">
          <a:xfrm>
            <a:off x="7010400" y="1524000"/>
            <a:ext cx="1143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540" name="Line 589"/>
          <p:cNvSpPr>
            <a:spLocks noChangeShapeType="1"/>
          </p:cNvSpPr>
          <p:nvPr/>
        </p:nvSpPr>
        <p:spPr bwMode="auto">
          <a:xfrm>
            <a:off x="8382000" y="2590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541" name="Line 590"/>
          <p:cNvSpPr>
            <a:spLocks noChangeShapeType="1"/>
          </p:cNvSpPr>
          <p:nvPr/>
        </p:nvSpPr>
        <p:spPr bwMode="auto">
          <a:xfrm>
            <a:off x="3124200" y="3886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9E00BDDD-DED9-DC49-BA10-21F8ED42EFAE}" type="slidenum">
              <a:rPr lang="en-US" smtClean="0">
                <a:latin typeface="Times New Roman" charset="0"/>
              </a:rPr>
              <a:pPr/>
              <a:t>33</a:t>
            </a:fld>
            <a:endParaRPr lang="en-US" smtClean="0">
              <a:latin typeface="Times New Roman" charset="0"/>
            </a:endParaRP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696200" cy="609600"/>
          </a:xfrm>
        </p:spPr>
        <p:txBody>
          <a:bodyPr/>
          <a:lstStyle/>
          <a:p>
            <a:pPr eaLnBrk="1" hangingPunct="1"/>
            <a:r>
              <a:rPr lang="en-US"/>
              <a:t>A5/1</a:t>
            </a:r>
          </a:p>
        </p:txBody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9600"/>
            <a:ext cx="77724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In this example, </a:t>
            </a:r>
            <a:r>
              <a:rPr lang="en-US" sz="2400" i="1" dirty="0" err="1">
                <a:latin typeface="Times New Roman" charset="0"/>
              </a:rPr>
              <a:t>m</a:t>
            </a:r>
            <a:r>
              <a:rPr lang="en-US" sz="2400" dirty="0">
                <a:latin typeface="Times New Roman" charset="0"/>
              </a:rPr>
              <a:t> = maj(</a:t>
            </a:r>
            <a:r>
              <a:rPr lang="en-US" sz="2400" i="1" dirty="0">
                <a:latin typeface="Times New Roman" charset="0"/>
                <a:sym typeface="Symbol" charset="2"/>
              </a:rPr>
              <a:t>x</a:t>
            </a:r>
            <a:r>
              <a:rPr lang="en-US" sz="2400" baseline="-25000" dirty="0">
                <a:latin typeface="Times New Roman" charset="0"/>
                <a:sym typeface="Symbol" charset="2"/>
              </a:rPr>
              <a:t>8</a:t>
            </a:r>
            <a:r>
              <a:rPr lang="en-US" sz="2400" dirty="0">
                <a:latin typeface="Times New Roman" charset="0"/>
                <a:sym typeface="Symbol" charset="2"/>
              </a:rPr>
              <a:t>, </a:t>
            </a:r>
            <a:r>
              <a:rPr lang="en-US" sz="2400" i="1" dirty="0">
                <a:latin typeface="Times New Roman" charset="0"/>
                <a:sym typeface="Symbol" charset="2"/>
              </a:rPr>
              <a:t>y</a:t>
            </a:r>
            <a:r>
              <a:rPr lang="en-US" sz="2400" baseline="-25000" dirty="0">
                <a:latin typeface="Times New Roman" charset="0"/>
                <a:sym typeface="Symbol" charset="2"/>
              </a:rPr>
              <a:t>10</a:t>
            </a:r>
            <a:r>
              <a:rPr lang="en-US" sz="2400" dirty="0">
                <a:latin typeface="Times New Roman" charset="0"/>
                <a:sym typeface="Symbol" charset="2"/>
              </a:rPr>
              <a:t>, </a:t>
            </a:r>
            <a:r>
              <a:rPr lang="en-US" sz="2400" i="1" dirty="0">
                <a:latin typeface="Times New Roman" charset="0"/>
                <a:sym typeface="Symbol" charset="2"/>
              </a:rPr>
              <a:t>z</a:t>
            </a:r>
            <a:r>
              <a:rPr lang="en-US" sz="2400" baseline="-25000" dirty="0">
                <a:latin typeface="Times New Roman" charset="0"/>
                <a:sym typeface="Symbol" charset="2"/>
              </a:rPr>
              <a:t>10</a:t>
            </a:r>
            <a:r>
              <a:rPr lang="en-US" sz="2400" dirty="0">
                <a:latin typeface="Times New Roman" charset="0"/>
                <a:sym typeface="Symbol" charset="2"/>
              </a:rPr>
              <a:t>)</a:t>
            </a:r>
            <a:r>
              <a:rPr lang="en-US" sz="2400" dirty="0"/>
              <a:t> </a:t>
            </a:r>
            <a:r>
              <a:rPr lang="en-US" sz="2400" dirty="0">
                <a:latin typeface="Times New Roman" charset="0"/>
              </a:rPr>
              <a:t>= maj(</a:t>
            </a:r>
            <a:r>
              <a:rPr lang="en-US" sz="2400" b="1" dirty="0">
                <a:solidFill>
                  <a:srgbClr val="FF0000"/>
                </a:solidFill>
                <a:latin typeface="Times New Roman" charset="0"/>
                <a:sym typeface="Symbol" charset="2"/>
              </a:rPr>
              <a:t>1</a:t>
            </a:r>
            <a:r>
              <a:rPr lang="en-US" sz="2400" dirty="0">
                <a:latin typeface="Times New Roman" charset="0"/>
                <a:sym typeface="Symbol" charset="2"/>
              </a:rPr>
              <a:t>,</a:t>
            </a:r>
            <a:r>
              <a:rPr lang="en-US" sz="2400" b="1" dirty="0">
                <a:solidFill>
                  <a:srgbClr val="FF0000"/>
                </a:solidFill>
                <a:latin typeface="Times New Roman" charset="0"/>
                <a:sym typeface="Symbol" charset="2"/>
              </a:rPr>
              <a:t>0</a:t>
            </a:r>
            <a:r>
              <a:rPr lang="en-US" sz="2400" dirty="0">
                <a:latin typeface="Times New Roman" charset="0"/>
                <a:sym typeface="Symbol" charset="2"/>
              </a:rPr>
              <a:t>,</a:t>
            </a:r>
            <a:r>
              <a:rPr lang="en-US" sz="2400" b="1" dirty="0">
                <a:solidFill>
                  <a:srgbClr val="FF0000"/>
                </a:solidFill>
                <a:latin typeface="Times New Roman" charset="0"/>
                <a:sym typeface="Symbol" charset="2"/>
              </a:rPr>
              <a:t>1</a:t>
            </a:r>
            <a:r>
              <a:rPr lang="en-US" sz="2400" dirty="0">
                <a:latin typeface="Times New Roman" charset="0"/>
                <a:sym typeface="Symbol" charset="2"/>
              </a:rPr>
              <a:t>) = </a:t>
            </a:r>
            <a:r>
              <a:rPr lang="en-US" sz="2400" b="1" dirty="0">
                <a:solidFill>
                  <a:schemeClr val="hlink"/>
                </a:solidFill>
                <a:latin typeface="Times New Roman" charset="0"/>
                <a:sym typeface="Symbol" charset="2"/>
              </a:rPr>
              <a:t>1</a:t>
            </a:r>
            <a:r>
              <a:rPr lang="en-US" sz="2400" dirty="0"/>
              <a:t> 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Register </a:t>
            </a:r>
            <a:r>
              <a:rPr lang="en-US" sz="2400" dirty="0">
                <a:latin typeface="Times-Roman" charset="0"/>
              </a:rPr>
              <a:t>X</a:t>
            </a:r>
            <a:r>
              <a:rPr lang="en-US" sz="2400" dirty="0"/>
              <a:t> steps, </a:t>
            </a:r>
            <a:r>
              <a:rPr lang="en-US" sz="2400" dirty="0">
                <a:latin typeface="Times-Roman" charset="0"/>
              </a:rPr>
              <a:t>Y</a:t>
            </a:r>
            <a:r>
              <a:rPr lang="en-US" sz="2400" dirty="0"/>
              <a:t> does not step, and </a:t>
            </a:r>
            <a:r>
              <a:rPr lang="en-US" sz="2400" dirty="0">
                <a:latin typeface="Times-Roman" charset="0"/>
              </a:rPr>
              <a:t>Z</a:t>
            </a:r>
            <a:r>
              <a:rPr lang="en-US" sz="2400" dirty="0"/>
              <a:t> steps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 err="1"/>
              <a:t>Keystream</a:t>
            </a:r>
            <a:r>
              <a:rPr lang="en-US" sz="2400" dirty="0"/>
              <a:t> bit is XOR of right bits of registers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Here, </a:t>
            </a:r>
            <a:r>
              <a:rPr lang="en-US" sz="2400" dirty="0" err="1"/>
              <a:t>keystream</a:t>
            </a:r>
            <a:r>
              <a:rPr lang="en-US" sz="2400" dirty="0"/>
              <a:t> bit will be </a:t>
            </a:r>
            <a:r>
              <a:rPr lang="en-US" sz="2400" dirty="0">
                <a:latin typeface="Times-Roman" charset="0"/>
              </a:rPr>
              <a:t>0 </a:t>
            </a:r>
            <a:r>
              <a:rPr lang="en-US" sz="2400" dirty="0" err="1">
                <a:latin typeface="Times-Roman" charset="0"/>
                <a:sym typeface="Symbol" charset="2"/>
              </a:rPr>
              <a:t></a:t>
            </a:r>
            <a:r>
              <a:rPr lang="en-US" sz="2400" dirty="0">
                <a:latin typeface="Times-Roman" charset="0"/>
                <a:sym typeface="Symbol" charset="2"/>
              </a:rPr>
              <a:t> 1 </a:t>
            </a:r>
            <a:r>
              <a:rPr lang="en-US" sz="2400" dirty="0" err="1">
                <a:latin typeface="Times-Roman" charset="0"/>
                <a:sym typeface="Symbol" charset="2"/>
              </a:rPr>
              <a:t></a:t>
            </a:r>
            <a:r>
              <a:rPr lang="en-US" sz="2400" dirty="0">
                <a:latin typeface="Times-Roman" charset="0"/>
                <a:sym typeface="Symbol" charset="2"/>
              </a:rPr>
              <a:t> 0 = 1</a:t>
            </a:r>
            <a:endParaRPr lang="en-US" sz="2400" dirty="0">
              <a:sym typeface="Symbol" charset="2"/>
            </a:endParaRPr>
          </a:p>
        </p:txBody>
      </p:sp>
      <p:graphicFrame>
        <p:nvGraphicFramePr>
          <p:cNvPr id="508079" name="Group 175"/>
          <p:cNvGraphicFramePr>
            <a:graphicFrameLocks noGrp="1"/>
          </p:cNvGraphicFramePr>
          <p:nvPr/>
        </p:nvGraphicFramePr>
        <p:xfrm>
          <a:off x="914400" y="2438400"/>
          <a:ext cx="6477000" cy="304800"/>
        </p:xfrm>
        <a:graphic>
          <a:graphicData uri="http://schemas.openxmlformats.org/drawingml/2006/table">
            <a:tbl>
              <a:tblPr/>
              <a:tblGrid>
                <a:gridCol w="295275"/>
                <a:gridCol w="293688"/>
                <a:gridCol w="295275"/>
                <a:gridCol w="293687"/>
                <a:gridCol w="295275"/>
                <a:gridCol w="292100"/>
                <a:gridCol w="295275"/>
                <a:gridCol w="293688"/>
                <a:gridCol w="295275"/>
                <a:gridCol w="293687"/>
                <a:gridCol w="295275"/>
                <a:gridCol w="295275"/>
                <a:gridCol w="293688"/>
                <a:gridCol w="295275"/>
                <a:gridCol w="293687"/>
                <a:gridCol w="295275"/>
                <a:gridCol w="292100"/>
                <a:gridCol w="295275"/>
                <a:gridCol w="293688"/>
                <a:gridCol w="295275"/>
                <a:gridCol w="293687"/>
                <a:gridCol w="295275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08080" name="Group 176"/>
          <p:cNvGraphicFramePr>
            <a:graphicFrameLocks noGrp="1"/>
          </p:cNvGraphicFramePr>
          <p:nvPr/>
        </p:nvGraphicFramePr>
        <p:xfrm>
          <a:off x="914400" y="3581400"/>
          <a:ext cx="6705600" cy="304800"/>
        </p:xfrm>
        <a:graphic>
          <a:graphicData uri="http://schemas.openxmlformats.org/drawingml/2006/table">
            <a:tbl>
              <a:tblPr/>
              <a:tblGrid>
                <a:gridCol w="292100"/>
                <a:gridCol w="290513"/>
                <a:gridCol w="292100"/>
                <a:gridCol w="292100"/>
                <a:gridCol w="292100"/>
                <a:gridCol w="290512"/>
                <a:gridCol w="292100"/>
                <a:gridCol w="292100"/>
                <a:gridCol w="290513"/>
                <a:gridCol w="292100"/>
                <a:gridCol w="292100"/>
                <a:gridCol w="288925"/>
                <a:gridCol w="292100"/>
                <a:gridCol w="292100"/>
                <a:gridCol w="290512"/>
                <a:gridCol w="292100"/>
                <a:gridCol w="292100"/>
                <a:gridCol w="292100"/>
                <a:gridCol w="290513"/>
                <a:gridCol w="292100"/>
                <a:gridCol w="292100"/>
                <a:gridCol w="290512"/>
                <a:gridCol w="2921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9495" name="Rectangle 102"/>
          <p:cNvSpPr>
            <a:spLocks noChangeArrowheads="1"/>
          </p:cNvSpPr>
          <p:nvPr/>
        </p:nvSpPr>
        <p:spPr bwMode="auto">
          <a:xfrm>
            <a:off x="222250" y="12954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-Roman" charset="0"/>
              </a:rPr>
              <a:t>X</a:t>
            </a:r>
          </a:p>
        </p:txBody>
      </p:sp>
      <p:sp>
        <p:nvSpPr>
          <p:cNvPr id="59496" name="Rectangle 103"/>
          <p:cNvSpPr>
            <a:spLocks noChangeArrowheads="1"/>
          </p:cNvSpPr>
          <p:nvPr/>
        </p:nvSpPr>
        <p:spPr bwMode="auto">
          <a:xfrm>
            <a:off x="222250" y="23622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-Roman" charset="0"/>
              </a:rPr>
              <a:t>Y</a:t>
            </a:r>
          </a:p>
        </p:txBody>
      </p:sp>
      <p:sp>
        <p:nvSpPr>
          <p:cNvPr id="59497" name="Rectangle 104"/>
          <p:cNvSpPr>
            <a:spLocks noChangeArrowheads="1"/>
          </p:cNvSpPr>
          <p:nvPr/>
        </p:nvSpPr>
        <p:spPr bwMode="auto">
          <a:xfrm>
            <a:off x="228600" y="3505200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-Roman" charset="0"/>
              </a:rPr>
              <a:t>Z</a:t>
            </a:r>
          </a:p>
        </p:txBody>
      </p:sp>
      <p:sp>
        <p:nvSpPr>
          <p:cNvPr id="59498" name="Text Box 105"/>
          <p:cNvSpPr txBox="1">
            <a:spLocks noChangeArrowheads="1"/>
          </p:cNvSpPr>
          <p:nvPr/>
        </p:nvSpPr>
        <p:spPr bwMode="auto">
          <a:xfrm>
            <a:off x="6019800" y="1828800"/>
            <a:ext cx="379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ym typeface="Symbol" charset="2"/>
              </a:rPr>
              <a:t></a:t>
            </a:r>
            <a:endParaRPr lang="en-US" sz="2000"/>
          </a:p>
        </p:txBody>
      </p:sp>
      <p:sp>
        <p:nvSpPr>
          <p:cNvPr id="59499" name="Text Box 106"/>
          <p:cNvSpPr txBox="1">
            <a:spLocks noChangeArrowheads="1"/>
          </p:cNvSpPr>
          <p:nvPr/>
        </p:nvSpPr>
        <p:spPr bwMode="auto">
          <a:xfrm>
            <a:off x="6783388" y="2895600"/>
            <a:ext cx="379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ym typeface="Symbol" charset="2"/>
              </a:rPr>
              <a:t></a:t>
            </a:r>
            <a:endParaRPr lang="en-US" sz="2000"/>
          </a:p>
        </p:txBody>
      </p:sp>
      <p:sp>
        <p:nvSpPr>
          <p:cNvPr id="59500" name="Text Box 107"/>
          <p:cNvSpPr txBox="1">
            <a:spLocks noChangeArrowheads="1"/>
          </p:cNvSpPr>
          <p:nvPr/>
        </p:nvSpPr>
        <p:spPr bwMode="auto">
          <a:xfrm>
            <a:off x="6705600" y="4038600"/>
            <a:ext cx="379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ym typeface="Symbol" charset="2"/>
              </a:rPr>
              <a:t></a:t>
            </a:r>
            <a:endParaRPr lang="en-US" sz="2000"/>
          </a:p>
        </p:txBody>
      </p:sp>
      <p:sp>
        <p:nvSpPr>
          <p:cNvPr id="59501" name="Text Box 108"/>
          <p:cNvSpPr txBox="1">
            <a:spLocks noChangeArrowheads="1"/>
          </p:cNvSpPr>
          <p:nvPr/>
        </p:nvSpPr>
        <p:spPr bwMode="auto">
          <a:xfrm>
            <a:off x="8040688" y="2378075"/>
            <a:ext cx="417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ym typeface="Symbol" charset="2"/>
              </a:rPr>
              <a:t></a:t>
            </a:r>
            <a:endParaRPr lang="en-US" sz="2000"/>
          </a:p>
        </p:txBody>
      </p:sp>
      <p:sp>
        <p:nvSpPr>
          <p:cNvPr id="59502" name="Rectangle 109"/>
          <p:cNvSpPr>
            <a:spLocks noChangeArrowheads="1"/>
          </p:cNvSpPr>
          <p:nvPr/>
        </p:nvSpPr>
        <p:spPr bwMode="auto">
          <a:xfrm>
            <a:off x="6584950" y="2744788"/>
            <a:ext cx="1841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08014" name="Group 110"/>
          <p:cNvGraphicFramePr>
            <a:graphicFrameLocks noGrp="1"/>
          </p:cNvGraphicFramePr>
          <p:nvPr/>
        </p:nvGraphicFramePr>
        <p:xfrm>
          <a:off x="914400" y="1397000"/>
          <a:ext cx="6096000" cy="279400"/>
        </p:xfrm>
        <a:graphic>
          <a:graphicData uri="http://schemas.openxmlformats.org/drawingml/2006/table">
            <a:tbl>
              <a:tblPr/>
              <a:tblGrid>
                <a:gridCol w="320675"/>
                <a:gridCol w="320675"/>
                <a:gridCol w="320675"/>
                <a:gridCol w="320675"/>
                <a:gridCol w="322263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2262"/>
                <a:gridCol w="320675"/>
                <a:gridCol w="320675"/>
                <a:gridCol w="320675"/>
                <a:gridCol w="320675"/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9545" name="Line 152"/>
          <p:cNvSpPr>
            <a:spLocks noChangeShapeType="1"/>
          </p:cNvSpPr>
          <p:nvPr/>
        </p:nvSpPr>
        <p:spPr bwMode="auto">
          <a:xfrm>
            <a:off x="6172200" y="1676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46" name="Line 153"/>
          <p:cNvSpPr>
            <a:spLocks noChangeShapeType="1"/>
          </p:cNvSpPr>
          <p:nvPr/>
        </p:nvSpPr>
        <p:spPr bwMode="auto">
          <a:xfrm flipH="1">
            <a:off x="6248400" y="16764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47" name="Line 154"/>
          <p:cNvSpPr>
            <a:spLocks noChangeShapeType="1"/>
          </p:cNvSpPr>
          <p:nvPr/>
        </p:nvSpPr>
        <p:spPr bwMode="auto">
          <a:xfrm flipH="1">
            <a:off x="6324600" y="16764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48" name="Line 155"/>
          <p:cNvSpPr>
            <a:spLocks noChangeShapeType="1"/>
          </p:cNvSpPr>
          <p:nvPr/>
        </p:nvSpPr>
        <p:spPr bwMode="auto">
          <a:xfrm>
            <a:off x="5181600" y="1676400"/>
            <a:ext cx="914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49" name="Line 156"/>
          <p:cNvSpPr>
            <a:spLocks noChangeShapeType="1"/>
          </p:cNvSpPr>
          <p:nvPr/>
        </p:nvSpPr>
        <p:spPr bwMode="auto">
          <a:xfrm flipH="1">
            <a:off x="1066800" y="1981200"/>
            <a:ext cx="502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50" name="Line 157"/>
          <p:cNvSpPr>
            <a:spLocks noChangeShapeType="1"/>
          </p:cNvSpPr>
          <p:nvPr/>
        </p:nvSpPr>
        <p:spPr bwMode="auto">
          <a:xfrm flipV="1">
            <a:off x="1066800" y="1676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51" name="Line 158"/>
          <p:cNvSpPr>
            <a:spLocks noChangeShapeType="1"/>
          </p:cNvSpPr>
          <p:nvPr/>
        </p:nvSpPr>
        <p:spPr bwMode="auto">
          <a:xfrm>
            <a:off x="6934200" y="2743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52" name="Line 159"/>
          <p:cNvSpPr>
            <a:spLocks noChangeShapeType="1"/>
          </p:cNvSpPr>
          <p:nvPr/>
        </p:nvSpPr>
        <p:spPr bwMode="auto">
          <a:xfrm flipH="1">
            <a:off x="7010400" y="27432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53" name="Line 160"/>
          <p:cNvSpPr>
            <a:spLocks noChangeShapeType="1"/>
          </p:cNvSpPr>
          <p:nvPr/>
        </p:nvSpPr>
        <p:spPr bwMode="auto">
          <a:xfrm flipH="1">
            <a:off x="1066800" y="3048000"/>
            <a:ext cx="579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54" name="Line 161"/>
          <p:cNvSpPr>
            <a:spLocks noChangeShapeType="1"/>
          </p:cNvSpPr>
          <p:nvPr/>
        </p:nvSpPr>
        <p:spPr bwMode="auto">
          <a:xfrm flipV="1">
            <a:off x="1066800" y="2743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55" name="Line 162"/>
          <p:cNvSpPr>
            <a:spLocks noChangeShapeType="1"/>
          </p:cNvSpPr>
          <p:nvPr/>
        </p:nvSpPr>
        <p:spPr bwMode="auto">
          <a:xfrm>
            <a:off x="6858000" y="3886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56" name="Line 163"/>
          <p:cNvSpPr>
            <a:spLocks noChangeShapeType="1"/>
          </p:cNvSpPr>
          <p:nvPr/>
        </p:nvSpPr>
        <p:spPr bwMode="auto">
          <a:xfrm flipH="1">
            <a:off x="6934200" y="38862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57" name="Line 164"/>
          <p:cNvSpPr>
            <a:spLocks noChangeShapeType="1"/>
          </p:cNvSpPr>
          <p:nvPr/>
        </p:nvSpPr>
        <p:spPr bwMode="auto">
          <a:xfrm flipH="1">
            <a:off x="7010400" y="38862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58" name="Line 165"/>
          <p:cNvSpPr>
            <a:spLocks noChangeShapeType="1"/>
          </p:cNvSpPr>
          <p:nvPr/>
        </p:nvSpPr>
        <p:spPr bwMode="auto">
          <a:xfrm flipH="1">
            <a:off x="1066800" y="4191000"/>
            <a:ext cx="571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59" name="Line 166"/>
          <p:cNvSpPr>
            <a:spLocks noChangeShapeType="1"/>
          </p:cNvSpPr>
          <p:nvPr/>
        </p:nvSpPr>
        <p:spPr bwMode="auto">
          <a:xfrm flipV="1">
            <a:off x="1066800" y="3886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60" name="Line 167"/>
          <p:cNvSpPr>
            <a:spLocks noChangeShapeType="1"/>
          </p:cNvSpPr>
          <p:nvPr/>
        </p:nvSpPr>
        <p:spPr bwMode="auto">
          <a:xfrm>
            <a:off x="7391400" y="2590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61" name="Line 168"/>
          <p:cNvSpPr>
            <a:spLocks noChangeShapeType="1"/>
          </p:cNvSpPr>
          <p:nvPr/>
        </p:nvSpPr>
        <p:spPr bwMode="auto">
          <a:xfrm>
            <a:off x="3124200" y="4038600"/>
            <a:ext cx="3657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62" name="Line 169"/>
          <p:cNvSpPr>
            <a:spLocks noChangeShapeType="1"/>
          </p:cNvSpPr>
          <p:nvPr/>
        </p:nvSpPr>
        <p:spPr bwMode="auto">
          <a:xfrm flipV="1">
            <a:off x="7620000" y="2667000"/>
            <a:ext cx="533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63" name="Line 170"/>
          <p:cNvSpPr>
            <a:spLocks noChangeShapeType="1"/>
          </p:cNvSpPr>
          <p:nvPr/>
        </p:nvSpPr>
        <p:spPr bwMode="auto">
          <a:xfrm>
            <a:off x="7010400" y="1524000"/>
            <a:ext cx="1143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64" name="Line 171"/>
          <p:cNvSpPr>
            <a:spLocks noChangeShapeType="1"/>
          </p:cNvSpPr>
          <p:nvPr/>
        </p:nvSpPr>
        <p:spPr bwMode="auto">
          <a:xfrm>
            <a:off x="8305800" y="2590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65" name="Line 177"/>
          <p:cNvSpPr>
            <a:spLocks noChangeShapeType="1"/>
          </p:cNvSpPr>
          <p:nvPr/>
        </p:nvSpPr>
        <p:spPr bwMode="auto">
          <a:xfrm>
            <a:off x="3124200" y="3886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7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7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7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7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7907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B158269F-32BF-8A47-97B9-9A9B2CAF4F87}" type="slidenum">
              <a:rPr lang="en-US" smtClean="0">
                <a:latin typeface="Times New Roman" charset="0"/>
              </a:rPr>
              <a:pPr/>
              <a:t>34</a:t>
            </a:fld>
            <a:endParaRPr lang="en-US" smtClean="0">
              <a:latin typeface="Times New Roman" charset="0"/>
            </a:endParaRP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Shift Register Crypto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Shift </a:t>
            </a:r>
            <a:r>
              <a:rPr lang="en-US" sz="2800" dirty="0" smtClean="0"/>
              <a:t>register </a:t>
            </a:r>
            <a:r>
              <a:rPr lang="en-US" sz="2800" dirty="0"/>
              <a:t>crypto</a:t>
            </a:r>
            <a:r>
              <a:rPr lang="en-US" sz="2800" dirty="0" smtClean="0"/>
              <a:t> efficient </a:t>
            </a:r>
            <a:r>
              <a:rPr lang="en-US" sz="2800" dirty="0"/>
              <a:t>in hardware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 smtClean="0"/>
              <a:t>Often, slow </a:t>
            </a:r>
            <a:r>
              <a:rPr lang="en-US" sz="2800" dirty="0"/>
              <a:t>if implement in software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In the past, very popular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Today, more is done in software due to fast processors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Shift register crypto still used some</a:t>
            </a:r>
            <a:endParaRPr lang="en-US" sz="2800" dirty="0" smtClean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/>
              <a:t>Resource-constrained devices</a:t>
            </a:r>
            <a:endParaRPr lang="en-US" sz="24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073B8FE3-DD26-0548-95A9-12375515C9E0}" type="slidenum">
              <a:rPr lang="en-US" smtClean="0">
                <a:latin typeface="Times New Roman" charset="0"/>
              </a:rPr>
              <a:pPr/>
              <a:t>35</a:t>
            </a:fld>
            <a:endParaRPr lang="en-US" smtClean="0">
              <a:latin typeface="Times New Roman" charset="0"/>
            </a:endParaRP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pPr eaLnBrk="1" hangingPunct="1"/>
            <a:r>
              <a:rPr lang="en-US" dirty="0"/>
              <a:t>RC4</a:t>
            </a:r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A self-modifying lookup table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Table always contains a permutation </a:t>
            </a:r>
            <a:r>
              <a:rPr lang="en-US" sz="2800" dirty="0" smtClean="0"/>
              <a:t>of the byte values </a:t>
            </a:r>
            <a:r>
              <a:rPr lang="en-US" sz="2800" dirty="0">
                <a:latin typeface="Times-Roman" charset="0"/>
              </a:rPr>
              <a:t>0,1,…,255</a:t>
            </a:r>
            <a:endParaRPr lang="en-US" sz="2800" dirty="0"/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Initialize the permutation using key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At each step, RC4 does the following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Swaps elements in current lookup table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Selects a </a:t>
            </a:r>
            <a:r>
              <a:rPr lang="en-US" sz="2400" dirty="0" err="1"/>
              <a:t>keystream</a:t>
            </a:r>
            <a:r>
              <a:rPr lang="en-US" sz="2400" dirty="0"/>
              <a:t> byte from table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Each step of RC4 produces a </a:t>
            </a:r>
            <a:r>
              <a:rPr lang="en-US" sz="2800" b="1" dirty="0">
                <a:solidFill>
                  <a:schemeClr val="hlink"/>
                </a:solidFill>
              </a:rPr>
              <a:t>byte</a:t>
            </a:r>
            <a:endParaRPr lang="en-US" sz="2800" dirty="0"/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Efficient in software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Each step of A5/1 produces only a bit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Efficient in hardware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9CE4E490-4BCB-EB4B-BE55-BC0EF7DD839A}" type="slidenum">
              <a:rPr lang="en-US" smtClean="0">
                <a:latin typeface="Times New Roman" charset="0"/>
              </a:rPr>
              <a:pPr/>
              <a:t>36</a:t>
            </a:fld>
            <a:endParaRPr lang="en-US" smtClean="0">
              <a:latin typeface="Times New Roman" charset="0"/>
            </a:endParaRP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RC4 Initialization</a:t>
            </a: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ourier" charset="0"/>
              </a:rPr>
              <a:t>S[] is permutation of 0,1,...,255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ourier" charset="0"/>
              </a:rPr>
              <a:t>key[] contains N bytes of key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sz="1000" dirty="0">
              <a:latin typeface="Courier" charset="0"/>
            </a:endParaRP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2000" dirty="0">
                <a:latin typeface="Courier" charset="0"/>
              </a:rPr>
              <a:t>		for </a:t>
            </a:r>
            <a:r>
              <a:rPr lang="en-US" sz="2000" dirty="0" err="1">
                <a:latin typeface="Courier" charset="0"/>
              </a:rPr>
              <a:t>i</a:t>
            </a:r>
            <a:r>
              <a:rPr lang="en-US" sz="2000" dirty="0">
                <a:latin typeface="Courier" charset="0"/>
              </a:rPr>
              <a:t> = 0 to 255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2000" dirty="0">
                <a:latin typeface="Courier" charset="0"/>
              </a:rPr>
              <a:t>			</a:t>
            </a:r>
            <a:r>
              <a:rPr lang="en-US" sz="2000" dirty="0" err="1">
                <a:latin typeface="Courier" charset="0"/>
              </a:rPr>
              <a:t>S[i</a:t>
            </a:r>
            <a:r>
              <a:rPr lang="en-US" sz="2000" dirty="0">
                <a:latin typeface="Courier" charset="0"/>
              </a:rPr>
              <a:t>] = </a:t>
            </a:r>
            <a:r>
              <a:rPr lang="en-US" sz="2000" dirty="0" err="1">
                <a:latin typeface="Courier" charset="0"/>
              </a:rPr>
              <a:t>i</a:t>
            </a:r>
            <a:endParaRPr lang="en-US" sz="2000" dirty="0">
              <a:latin typeface="Courier" charset="0"/>
            </a:endParaRP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2000" dirty="0">
                <a:latin typeface="Courier" charset="0"/>
              </a:rPr>
              <a:t>			</a:t>
            </a:r>
            <a:r>
              <a:rPr lang="en-US" sz="2000" dirty="0" err="1">
                <a:latin typeface="Courier" charset="0"/>
              </a:rPr>
              <a:t>K[i</a:t>
            </a:r>
            <a:r>
              <a:rPr lang="en-US" sz="2000" dirty="0">
                <a:latin typeface="Courier" charset="0"/>
              </a:rPr>
              <a:t>] = </a:t>
            </a:r>
            <a:r>
              <a:rPr lang="en-US" sz="2000" dirty="0" err="1">
                <a:latin typeface="Courier" charset="0"/>
              </a:rPr>
              <a:t>key[i</a:t>
            </a:r>
            <a:r>
              <a:rPr lang="en-US" sz="2000" dirty="0">
                <a:latin typeface="Courier" charset="0"/>
              </a:rPr>
              <a:t> (mod N)]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2000" dirty="0">
                <a:latin typeface="Courier" charset="0"/>
              </a:rPr>
              <a:t>		next </a:t>
            </a:r>
            <a:r>
              <a:rPr lang="en-US" sz="2000" dirty="0" err="1">
                <a:latin typeface="Courier" charset="0"/>
              </a:rPr>
              <a:t>i</a:t>
            </a:r>
            <a:endParaRPr lang="en-US" sz="2000" dirty="0">
              <a:latin typeface="Courier" charset="0"/>
            </a:endParaRP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2000" dirty="0">
                <a:latin typeface="Courier" charset="0"/>
              </a:rPr>
              <a:t>		</a:t>
            </a:r>
            <a:r>
              <a:rPr lang="en-US" sz="2000" dirty="0" err="1">
                <a:latin typeface="Courier" charset="0"/>
              </a:rPr>
              <a:t>j</a:t>
            </a:r>
            <a:r>
              <a:rPr lang="en-US" sz="2000" dirty="0">
                <a:latin typeface="Courier" charset="0"/>
              </a:rPr>
              <a:t> = 0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2000" dirty="0">
                <a:latin typeface="Courier" charset="0"/>
              </a:rPr>
              <a:t>		for </a:t>
            </a:r>
            <a:r>
              <a:rPr lang="en-US" sz="2000" dirty="0" err="1">
                <a:latin typeface="Courier" charset="0"/>
              </a:rPr>
              <a:t>i</a:t>
            </a:r>
            <a:r>
              <a:rPr lang="en-US" sz="2000" dirty="0">
                <a:latin typeface="Courier" charset="0"/>
              </a:rPr>
              <a:t> = 0 to 255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2000" dirty="0">
                <a:latin typeface="Courier" charset="0"/>
              </a:rPr>
              <a:t>			</a:t>
            </a:r>
            <a:r>
              <a:rPr lang="en-US" sz="2000" dirty="0" err="1">
                <a:latin typeface="Courier" charset="0"/>
              </a:rPr>
              <a:t>j</a:t>
            </a:r>
            <a:r>
              <a:rPr lang="en-US" sz="2000" dirty="0">
                <a:latin typeface="Courier" charset="0"/>
              </a:rPr>
              <a:t> = (</a:t>
            </a:r>
            <a:r>
              <a:rPr lang="en-US" sz="2000" dirty="0" err="1">
                <a:latin typeface="Courier" charset="0"/>
              </a:rPr>
              <a:t>j</a:t>
            </a:r>
            <a:r>
              <a:rPr lang="en-US" sz="2000" dirty="0">
                <a:latin typeface="Courier" charset="0"/>
              </a:rPr>
              <a:t> + </a:t>
            </a:r>
            <a:r>
              <a:rPr lang="en-US" sz="2000" dirty="0" err="1">
                <a:latin typeface="Courier" charset="0"/>
              </a:rPr>
              <a:t>S[i</a:t>
            </a:r>
            <a:r>
              <a:rPr lang="en-US" sz="2000" dirty="0">
                <a:latin typeface="Courier" charset="0"/>
              </a:rPr>
              <a:t>] + </a:t>
            </a:r>
            <a:r>
              <a:rPr lang="en-US" sz="2000" dirty="0" err="1">
                <a:latin typeface="Courier" charset="0"/>
              </a:rPr>
              <a:t>K[i</a:t>
            </a:r>
            <a:r>
              <a:rPr lang="en-US" sz="2000" dirty="0">
                <a:latin typeface="Courier" charset="0"/>
              </a:rPr>
              <a:t>]) mod 256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2000" dirty="0">
                <a:latin typeface="Courier" charset="0"/>
              </a:rPr>
              <a:t>			</a:t>
            </a:r>
            <a:r>
              <a:rPr lang="en-US" sz="2000" dirty="0" err="1">
                <a:latin typeface="Courier" charset="0"/>
              </a:rPr>
              <a:t>swap(S[i</a:t>
            </a:r>
            <a:r>
              <a:rPr lang="en-US" sz="2000" dirty="0">
                <a:latin typeface="Courier" charset="0"/>
              </a:rPr>
              <a:t>], </a:t>
            </a:r>
            <a:r>
              <a:rPr lang="en-US" sz="2000" dirty="0" err="1">
                <a:latin typeface="Courier" charset="0"/>
              </a:rPr>
              <a:t>S[j</a:t>
            </a:r>
            <a:r>
              <a:rPr lang="en-US" sz="2000" dirty="0">
                <a:latin typeface="Courier" charset="0"/>
              </a:rPr>
              <a:t>])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2000" dirty="0">
                <a:latin typeface="Courier" charset="0"/>
              </a:rPr>
              <a:t>		next</a:t>
            </a:r>
            <a:r>
              <a:rPr lang="en-US" sz="2000" dirty="0" smtClean="0">
                <a:latin typeface="Courier" charset="0"/>
              </a:rPr>
              <a:t> </a:t>
            </a:r>
            <a:r>
              <a:rPr lang="en-US" sz="2000">
                <a:latin typeface="Courier" charset="0"/>
              </a:rPr>
              <a:t>i</a:t>
            </a:r>
            <a:endParaRPr lang="en-US" sz="2000" smtClean="0">
              <a:latin typeface="Courier" charset="0"/>
            </a:endParaRP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2000" dirty="0">
                <a:latin typeface="Courier" charset="0"/>
              </a:rPr>
              <a:t>		</a:t>
            </a:r>
            <a:r>
              <a:rPr lang="en-US" sz="2000" dirty="0" err="1">
                <a:latin typeface="Courier" charset="0"/>
              </a:rPr>
              <a:t>i</a:t>
            </a:r>
            <a:r>
              <a:rPr lang="en-US" sz="2000" dirty="0">
                <a:latin typeface="Courier" charset="0"/>
              </a:rPr>
              <a:t> = </a:t>
            </a:r>
            <a:r>
              <a:rPr lang="en-US" sz="2000" dirty="0" err="1">
                <a:latin typeface="Courier" charset="0"/>
              </a:rPr>
              <a:t>j</a:t>
            </a:r>
            <a:r>
              <a:rPr lang="en-US" sz="2000" dirty="0">
                <a:latin typeface="Courier" charset="0"/>
              </a:rPr>
              <a:t> = 0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43B6A93C-1BF7-764A-8E03-451B23F1771C}" type="slidenum">
              <a:rPr lang="en-US" smtClean="0">
                <a:latin typeface="Times New Roman" charset="0"/>
              </a:rPr>
              <a:pPr/>
              <a:t>37</a:t>
            </a:fld>
            <a:endParaRPr lang="en-US" smtClean="0">
              <a:latin typeface="Times New Roman" charset="0"/>
            </a:endParaRP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RC4 Keystream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For each </a:t>
            </a:r>
            <a:r>
              <a:rPr lang="en-US" sz="2800" dirty="0" err="1"/>
              <a:t>keystream</a:t>
            </a:r>
            <a:r>
              <a:rPr lang="en-US" sz="2800" dirty="0"/>
              <a:t> byte, swap elements in table and select byte</a:t>
            </a:r>
          </a:p>
          <a:p>
            <a:pPr eaLnBrk="1" hangingPunct="1">
              <a:lnSpc>
                <a:spcPct val="90000"/>
              </a:lnSpc>
              <a:spcAft>
                <a:spcPts val="0"/>
              </a:spcAft>
              <a:buFont typeface="Wingdings" charset="2"/>
              <a:buNone/>
            </a:pPr>
            <a:r>
              <a:rPr lang="en-US" sz="2000" dirty="0">
                <a:latin typeface="Courier" charset="0"/>
              </a:rPr>
              <a:t>		</a:t>
            </a:r>
            <a:r>
              <a:rPr lang="en-US" sz="2000" dirty="0" err="1">
                <a:latin typeface="Courier" charset="0"/>
              </a:rPr>
              <a:t>i</a:t>
            </a:r>
            <a:r>
              <a:rPr lang="en-US" sz="2000" dirty="0">
                <a:latin typeface="Courier" charset="0"/>
              </a:rPr>
              <a:t> = (</a:t>
            </a:r>
            <a:r>
              <a:rPr lang="en-US" sz="2000" dirty="0" err="1">
                <a:latin typeface="Courier" charset="0"/>
              </a:rPr>
              <a:t>i</a:t>
            </a:r>
            <a:r>
              <a:rPr lang="en-US" sz="2000" dirty="0">
                <a:latin typeface="Courier" charset="0"/>
              </a:rPr>
              <a:t> + 1) mod 256</a:t>
            </a:r>
          </a:p>
          <a:p>
            <a:pPr eaLnBrk="1" hangingPunct="1">
              <a:lnSpc>
                <a:spcPct val="90000"/>
              </a:lnSpc>
              <a:spcAft>
                <a:spcPts val="0"/>
              </a:spcAft>
              <a:buFont typeface="Wingdings" charset="2"/>
              <a:buNone/>
            </a:pPr>
            <a:r>
              <a:rPr lang="en-US" sz="2000" dirty="0">
                <a:latin typeface="Courier" charset="0"/>
              </a:rPr>
              <a:t>		</a:t>
            </a:r>
            <a:r>
              <a:rPr lang="en-US" sz="2000" dirty="0" err="1">
                <a:latin typeface="Courier" charset="0"/>
              </a:rPr>
              <a:t>j</a:t>
            </a:r>
            <a:r>
              <a:rPr lang="en-US" sz="2000" dirty="0">
                <a:latin typeface="Courier" charset="0"/>
              </a:rPr>
              <a:t> = (</a:t>
            </a:r>
            <a:r>
              <a:rPr lang="en-US" sz="2000" dirty="0" err="1">
                <a:latin typeface="Courier" charset="0"/>
              </a:rPr>
              <a:t>j</a:t>
            </a:r>
            <a:r>
              <a:rPr lang="en-US" sz="2000" dirty="0">
                <a:latin typeface="Courier" charset="0"/>
              </a:rPr>
              <a:t> + </a:t>
            </a:r>
            <a:r>
              <a:rPr lang="en-US" sz="2000" dirty="0" err="1">
                <a:latin typeface="Courier" charset="0"/>
              </a:rPr>
              <a:t>S[i</a:t>
            </a:r>
            <a:r>
              <a:rPr lang="en-US" sz="2000" dirty="0">
                <a:latin typeface="Courier" charset="0"/>
              </a:rPr>
              <a:t>]) mod 256</a:t>
            </a:r>
          </a:p>
          <a:p>
            <a:pPr eaLnBrk="1" hangingPunct="1">
              <a:lnSpc>
                <a:spcPct val="90000"/>
              </a:lnSpc>
              <a:spcAft>
                <a:spcPts val="0"/>
              </a:spcAft>
              <a:buFont typeface="Wingdings" charset="2"/>
              <a:buNone/>
            </a:pPr>
            <a:r>
              <a:rPr lang="en-US" sz="2000" dirty="0">
                <a:latin typeface="Courier" charset="0"/>
              </a:rPr>
              <a:t>		</a:t>
            </a:r>
            <a:r>
              <a:rPr lang="en-US" sz="2000" dirty="0" err="1">
                <a:latin typeface="Courier" charset="0"/>
              </a:rPr>
              <a:t>swap(S[i</a:t>
            </a:r>
            <a:r>
              <a:rPr lang="en-US" sz="2000" dirty="0">
                <a:latin typeface="Courier" charset="0"/>
              </a:rPr>
              <a:t>], </a:t>
            </a:r>
            <a:r>
              <a:rPr lang="en-US" sz="2000" dirty="0" err="1">
                <a:latin typeface="Courier" charset="0"/>
              </a:rPr>
              <a:t>S[j</a:t>
            </a:r>
            <a:r>
              <a:rPr lang="en-US" sz="2000" dirty="0">
                <a:latin typeface="Courier" charset="0"/>
              </a:rPr>
              <a:t>])</a:t>
            </a:r>
          </a:p>
          <a:p>
            <a:pPr eaLnBrk="1" hangingPunct="1">
              <a:lnSpc>
                <a:spcPct val="90000"/>
              </a:lnSpc>
              <a:spcAft>
                <a:spcPts val="0"/>
              </a:spcAft>
              <a:buFont typeface="Wingdings" charset="2"/>
              <a:buNone/>
            </a:pPr>
            <a:r>
              <a:rPr lang="en-US" sz="2000" dirty="0">
                <a:latin typeface="Courier" charset="0"/>
              </a:rPr>
              <a:t>		</a:t>
            </a:r>
            <a:r>
              <a:rPr lang="en-US" sz="2000" dirty="0" err="1">
                <a:latin typeface="Courier" charset="0"/>
              </a:rPr>
              <a:t>t</a:t>
            </a:r>
            <a:r>
              <a:rPr lang="en-US" sz="2000" dirty="0">
                <a:latin typeface="Courier" charset="0"/>
              </a:rPr>
              <a:t> = (</a:t>
            </a:r>
            <a:r>
              <a:rPr lang="en-US" sz="2000" dirty="0" err="1">
                <a:latin typeface="Courier" charset="0"/>
              </a:rPr>
              <a:t>S[i</a:t>
            </a:r>
            <a:r>
              <a:rPr lang="en-US" sz="2000" dirty="0">
                <a:latin typeface="Courier" charset="0"/>
              </a:rPr>
              <a:t>] + </a:t>
            </a:r>
            <a:r>
              <a:rPr lang="en-US" sz="2000" dirty="0" err="1">
                <a:latin typeface="Courier" charset="0"/>
              </a:rPr>
              <a:t>S[j</a:t>
            </a:r>
            <a:r>
              <a:rPr lang="en-US" sz="2000" dirty="0">
                <a:latin typeface="Courier" charset="0"/>
              </a:rPr>
              <a:t>]) mod 256</a:t>
            </a:r>
          </a:p>
          <a:p>
            <a:pPr eaLnBrk="1" hangingPunct="1">
              <a:lnSpc>
                <a:spcPct val="90000"/>
              </a:lnSpc>
              <a:spcAft>
                <a:spcPts val="0"/>
              </a:spcAft>
              <a:buFont typeface="Wingdings" charset="2"/>
              <a:buNone/>
            </a:pPr>
            <a:r>
              <a:rPr lang="en-US" sz="2000" dirty="0">
                <a:latin typeface="Courier" charset="0"/>
              </a:rPr>
              <a:t>		</a:t>
            </a:r>
            <a:r>
              <a:rPr lang="en-US" sz="2000" dirty="0" err="1">
                <a:latin typeface="Courier" charset="0"/>
              </a:rPr>
              <a:t>keystreamByte</a:t>
            </a:r>
            <a:r>
              <a:rPr lang="en-US" sz="2000" dirty="0">
                <a:latin typeface="Courier" charset="0"/>
              </a:rPr>
              <a:t> = </a:t>
            </a:r>
            <a:r>
              <a:rPr lang="en-US" sz="2000" dirty="0" err="1">
                <a:latin typeface="Courier" charset="0"/>
              </a:rPr>
              <a:t>S[t</a:t>
            </a:r>
            <a:r>
              <a:rPr lang="en-US" sz="2000" dirty="0">
                <a:latin typeface="Courier" charset="0"/>
              </a:rPr>
              <a:t>]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Use </a:t>
            </a:r>
            <a:r>
              <a:rPr lang="en-US" sz="2800" dirty="0" err="1"/>
              <a:t>keystream</a:t>
            </a:r>
            <a:r>
              <a:rPr lang="en-US" sz="2800" dirty="0"/>
              <a:t> bytes like a one-time pad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accent2"/>
                </a:solidFill>
              </a:rPr>
              <a:t>Note:</a:t>
            </a:r>
            <a:r>
              <a:rPr lang="en-US" sz="2800" dirty="0"/>
              <a:t> first 256 bytes</a:t>
            </a:r>
            <a:r>
              <a:rPr lang="en-US" sz="2800" dirty="0" smtClean="0"/>
              <a:t> should </a:t>
            </a:r>
            <a:r>
              <a:rPr lang="en-US" sz="2800" dirty="0"/>
              <a:t>be discarded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/>
              <a:t>Otherwise, related key </a:t>
            </a:r>
            <a:r>
              <a:rPr lang="en-US" sz="2400" dirty="0"/>
              <a:t>attack exists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A3574FED-E4DC-5B49-8C62-D3463D0D69FB}" type="slidenum">
              <a:rPr lang="en-US" smtClean="0">
                <a:latin typeface="Times New Roman" charset="0"/>
              </a:rPr>
              <a:pPr/>
              <a:t>38</a:t>
            </a:fld>
            <a:endParaRPr lang="en-US" smtClean="0">
              <a:latin typeface="Times New Roman" charset="0"/>
            </a:endParaRP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Stream Ciphers</a:t>
            </a:r>
          </a:p>
        </p:txBody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2672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Stream ciphers were popular in the past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Efficient in hardware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Speed</a:t>
            </a:r>
            <a:r>
              <a:rPr lang="en-US" sz="2400" dirty="0" smtClean="0"/>
              <a:t> was needed </a:t>
            </a:r>
            <a:r>
              <a:rPr lang="en-US" sz="2400" dirty="0"/>
              <a:t>to keep up with voice, etc.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Today, processors are fast, so software-based crypto is usually more than fast enough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Future of stream ciphers?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Shamir declared “the death of stream ciphers”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May be greatly exaggerated…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3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3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3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3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3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3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3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3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3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3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3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3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3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3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3571" grpId="0" build="p" bldLvl="2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012C3A19-F781-5142-AE02-73F76C411C29}" type="slidenum">
              <a:rPr lang="en-US" smtClean="0">
                <a:latin typeface="Times New Roman" charset="0"/>
              </a:rPr>
              <a:pPr/>
              <a:t>39</a:t>
            </a:fld>
            <a:endParaRPr lang="en-US" smtClean="0">
              <a:latin typeface="Times New Roman" charset="0"/>
            </a:endParaRP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764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Block Ciphers</a:t>
            </a:r>
          </a:p>
        </p:txBody>
      </p:sp>
      <p:pic>
        <p:nvPicPr>
          <p:cNvPr id="65540" name="Picture 5" descr="toy blocks 4.tif      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6800" y="3048000"/>
            <a:ext cx="21844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7C943832-E9C2-D64C-9666-81B5D336AC7E}" type="slidenum">
              <a:rPr lang="en-US" smtClean="0">
                <a:latin typeface="Times New Roman" charset="0"/>
              </a:rPr>
              <a:pPr/>
              <a:t>4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90600"/>
          </a:xfrm>
        </p:spPr>
        <p:txBody>
          <a:bodyPr/>
          <a:lstStyle/>
          <a:p>
            <a:pPr eaLnBrk="1" hangingPunct="1"/>
            <a:r>
              <a:rPr lang="en-US"/>
              <a:t>Crypto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8486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Basic assumptions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The system is completely known to the attacker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Only the key is </a:t>
            </a:r>
            <a:r>
              <a:rPr lang="en-US" sz="2400" dirty="0" smtClean="0"/>
              <a:t>secret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/>
              <a:t>That is, crypto algorithms are not secret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This is known as </a:t>
            </a:r>
            <a:r>
              <a:rPr lang="en-US" sz="2800" b="1" dirty="0" err="1">
                <a:solidFill>
                  <a:schemeClr val="accent2"/>
                </a:solidFill>
              </a:rPr>
              <a:t>Kerckhoffs</a:t>
            </a:r>
            <a:r>
              <a:rPr lang="en-US" sz="2800" b="1" dirty="0">
                <a:solidFill>
                  <a:schemeClr val="accent2"/>
                </a:solidFill>
              </a:rPr>
              <a:t>’ </a:t>
            </a:r>
            <a:r>
              <a:rPr lang="en-US" sz="2800" b="1" dirty="0" smtClean="0">
                <a:solidFill>
                  <a:schemeClr val="accent2"/>
                </a:solidFill>
              </a:rPr>
              <a:t>Principle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Why do we make this assumption?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Experience has shown that secret algorithms are weak when exposed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Secret algorithms never remain secret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Better to find weaknesses beforehand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5" grpId="0" build="p" bldLvl="2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B8FA935B-7A13-3844-88E6-74D4E8486660}" type="slidenum">
              <a:rPr lang="en-US" smtClean="0">
                <a:latin typeface="Times New Roman" charset="0"/>
              </a:rPr>
              <a:pPr/>
              <a:t>40</a:t>
            </a:fld>
            <a:endParaRPr lang="en-US" smtClean="0">
              <a:latin typeface="Times New Roman" charset="0"/>
            </a:endParaRP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(Iterated) Block Cipher</a:t>
            </a:r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Plaintext and </a:t>
            </a:r>
            <a:r>
              <a:rPr lang="en-US" dirty="0" err="1"/>
              <a:t>ciphertext</a:t>
            </a:r>
            <a:r>
              <a:rPr lang="en-US" dirty="0"/>
              <a:t> consist of </a:t>
            </a:r>
            <a:r>
              <a:rPr lang="en-US" dirty="0" smtClean="0"/>
              <a:t>fixed-sized </a:t>
            </a:r>
            <a:r>
              <a:rPr lang="en-US" dirty="0"/>
              <a:t>blocks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 err="1"/>
              <a:t>Ciphertext</a:t>
            </a:r>
            <a:r>
              <a:rPr lang="en-US" dirty="0"/>
              <a:t> obtained from plaintext by iterating a </a:t>
            </a:r>
            <a:r>
              <a:rPr lang="en-US" b="1" dirty="0">
                <a:solidFill>
                  <a:schemeClr val="accent2"/>
                </a:solidFill>
              </a:rPr>
              <a:t>round function</a:t>
            </a:r>
            <a:endParaRPr lang="en-US" dirty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Input to round function consists of </a:t>
            </a:r>
            <a:r>
              <a:rPr lang="en-US" b="1" i="1" dirty="0"/>
              <a:t>key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b="1" i="1" dirty="0"/>
              <a:t>output</a:t>
            </a:r>
            <a:r>
              <a:rPr lang="en-US" dirty="0"/>
              <a:t> of previous round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Usually implemented in software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B77287BF-1CE8-7C44-92DD-FEFAF79751A0}" type="slidenum">
              <a:rPr lang="en-US" smtClean="0">
                <a:latin typeface="Times New Roman" charset="0"/>
              </a:rPr>
              <a:pPr/>
              <a:t>41</a:t>
            </a:fld>
            <a:endParaRPr lang="en-US" smtClean="0">
              <a:latin typeface="Times New Roman" charset="0"/>
            </a:endParaRP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Feistel Cipher: Encryption</a:t>
            </a:r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1534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b="1" dirty="0" err="1">
                <a:solidFill>
                  <a:schemeClr val="accent2"/>
                </a:solidFill>
              </a:rPr>
              <a:t>Feistel</a:t>
            </a:r>
            <a:r>
              <a:rPr lang="en-US" sz="2800" b="1" dirty="0">
                <a:solidFill>
                  <a:schemeClr val="accent2"/>
                </a:solidFill>
              </a:rPr>
              <a:t> cipher</a:t>
            </a:r>
            <a:r>
              <a:rPr lang="en-US" sz="2800" dirty="0"/>
              <a:t> is a type of block </a:t>
            </a:r>
            <a:r>
              <a:rPr lang="en-US" sz="2800" dirty="0" smtClean="0"/>
              <a:t>cipher, </a:t>
            </a:r>
            <a:r>
              <a:rPr lang="en-US" sz="2800" dirty="0"/>
              <a:t>not a specific</a:t>
            </a:r>
            <a:r>
              <a:rPr lang="en-US" sz="2800" dirty="0" smtClean="0"/>
              <a:t> block cipher</a:t>
            </a:r>
            <a:endParaRPr lang="en-US" sz="2800" dirty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Split plaintext block into left and right halves: </a:t>
            </a:r>
            <a:r>
              <a:rPr lang="en-US" sz="2800" dirty="0">
                <a:latin typeface="Times-Roman" charset="0"/>
              </a:rPr>
              <a:t>P </a:t>
            </a:r>
            <a:r>
              <a:rPr lang="en-US" sz="2800" dirty="0"/>
              <a:t>= </a:t>
            </a:r>
            <a:r>
              <a:rPr lang="en-US" sz="2800" dirty="0">
                <a:latin typeface="Times-Roman" charset="0"/>
              </a:rPr>
              <a:t>(L</a:t>
            </a:r>
            <a:r>
              <a:rPr lang="en-US" sz="2800" baseline="-25000" dirty="0">
                <a:latin typeface="Times-Roman" charset="0"/>
              </a:rPr>
              <a:t>0</a:t>
            </a:r>
            <a:r>
              <a:rPr lang="en-US" sz="2800" dirty="0">
                <a:latin typeface="Times-Roman" charset="0"/>
              </a:rPr>
              <a:t>,R</a:t>
            </a:r>
            <a:r>
              <a:rPr lang="en-US" sz="2800" baseline="-25000" dirty="0">
                <a:latin typeface="Times-Roman" charset="0"/>
              </a:rPr>
              <a:t>0</a:t>
            </a:r>
            <a:r>
              <a:rPr lang="en-US" sz="2800" dirty="0">
                <a:latin typeface="Times-Roman" charset="0"/>
              </a:rPr>
              <a:t>)</a:t>
            </a:r>
            <a:endParaRPr lang="en-US" sz="2800" dirty="0">
              <a:latin typeface="Courier" charset="0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For each round</a:t>
            </a:r>
            <a:r>
              <a:rPr lang="en-US" sz="2800" dirty="0" smtClean="0"/>
              <a:t> </a:t>
            </a:r>
            <a:r>
              <a:rPr lang="en-US" sz="2800" dirty="0" err="1" smtClean="0">
                <a:latin typeface="Times-Roman" charset="0"/>
              </a:rPr>
              <a:t>i</a:t>
            </a:r>
            <a:r>
              <a:rPr lang="en-US" sz="2800" dirty="0" smtClean="0">
                <a:latin typeface="Times-Roman" charset="0"/>
              </a:rPr>
              <a:t> = 1,2</a:t>
            </a:r>
            <a:r>
              <a:rPr lang="en-US" sz="2800" dirty="0">
                <a:latin typeface="Times-Roman" charset="0"/>
              </a:rPr>
              <a:t>,...,</a:t>
            </a:r>
            <a:r>
              <a:rPr lang="en-US" sz="2800" dirty="0" err="1">
                <a:latin typeface="Times-Roman" charset="0"/>
              </a:rPr>
              <a:t>n</a:t>
            </a:r>
            <a:r>
              <a:rPr lang="en-US" sz="2800" dirty="0"/>
              <a:t>, compute</a:t>
            </a:r>
          </a:p>
          <a:p>
            <a:pPr eaLnBrk="1" hangingPunct="1">
              <a:lnSpc>
                <a:spcPct val="90000"/>
              </a:lnSpc>
              <a:spcAft>
                <a:spcPts val="0"/>
              </a:spcAft>
              <a:buFont typeface="Wingdings" charset="2"/>
              <a:buNone/>
            </a:pPr>
            <a:r>
              <a:rPr lang="en-US" sz="2800" dirty="0">
                <a:latin typeface="Times-Roman" charset="0"/>
              </a:rPr>
              <a:t>	L</a:t>
            </a:r>
            <a:r>
              <a:rPr lang="en-US" sz="2800" baseline="-25000" dirty="0">
                <a:latin typeface="Times-Roman" charset="0"/>
              </a:rPr>
              <a:t>i</a:t>
            </a:r>
            <a:r>
              <a:rPr lang="en-US" sz="2800" dirty="0">
                <a:latin typeface="Times-Roman" charset="0"/>
              </a:rPr>
              <a:t>= R</a:t>
            </a:r>
            <a:r>
              <a:rPr lang="en-US" sz="2800" baseline="-25000" dirty="0">
                <a:latin typeface="Times-Roman" charset="0"/>
              </a:rPr>
              <a:t>i</a:t>
            </a:r>
            <a:r>
              <a:rPr lang="en-US" sz="2800" baseline="-25000" dirty="0">
                <a:latin typeface="Times-Roman" charset="0"/>
                <a:sym typeface="Symbol" charset="2"/>
              </a:rPr>
              <a:t></a:t>
            </a:r>
            <a:r>
              <a:rPr lang="en-US" sz="2800" baseline="-25000" dirty="0">
                <a:latin typeface="Times-Roman" charset="0"/>
              </a:rPr>
              <a:t>1</a:t>
            </a:r>
            <a:r>
              <a:rPr lang="en-US" sz="2800" dirty="0">
                <a:latin typeface="Times-Roman" charset="0"/>
              </a:rPr>
              <a:t> </a:t>
            </a:r>
          </a:p>
          <a:p>
            <a:pPr eaLnBrk="1" hangingPunct="1">
              <a:lnSpc>
                <a:spcPct val="90000"/>
              </a:lnSpc>
              <a:spcAft>
                <a:spcPts val="0"/>
              </a:spcAft>
              <a:buFont typeface="Wingdings" charset="2"/>
              <a:buNone/>
            </a:pPr>
            <a:r>
              <a:rPr lang="en-US" sz="2800" dirty="0">
                <a:latin typeface="Times-Roman" charset="0"/>
              </a:rPr>
              <a:t>	</a:t>
            </a:r>
            <a:r>
              <a:rPr lang="en-US" sz="2800" dirty="0" err="1">
                <a:latin typeface="Times-Roman" charset="0"/>
              </a:rPr>
              <a:t>R</a:t>
            </a:r>
            <a:r>
              <a:rPr lang="en-US" sz="2800" baseline="-25000" dirty="0" err="1">
                <a:latin typeface="Times-Roman" charset="0"/>
              </a:rPr>
              <a:t>i</a:t>
            </a:r>
            <a:r>
              <a:rPr lang="en-US" sz="2800" dirty="0">
                <a:latin typeface="Times-Roman" charset="0"/>
              </a:rPr>
              <a:t>= L</a:t>
            </a:r>
            <a:r>
              <a:rPr lang="en-US" sz="2800" baseline="-25000" dirty="0">
                <a:latin typeface="Times-Roman" charset="0"/>
              </a:rPr>
              <a:t>i</a:t>
            </a:r>
            <a:r>
              <a:rPr lang="en-US" sz="2800" baseline="-25000" dirty="0">
                <a:latin typeface="Times-Roman" charset="0"/>
                <a:sym typeface="Symbol" charset="2"/>
              </a:rPr>
              <a:t></a:t>
            </a:r>
            <a:r>
              <a:rPr lang="en-US" sz="2800" baseline="-25000" dirty="0">
                <a:latin typeface="Times-Roman" charset="0"/>
              </a:rPr>
              <a:t>1</a:t>
            </a:r>
            <a:r>
              <a:rPr lang="en-US" sz="2800" dirty="0">
                <a:latin typeface="Times-Roman" charset="0"/>
              </a:rPr>
              <a:t> </a:t>
            </a:r>
            <a:r>
              <a:rPr lang="en-US" sz="2800" dirty="0" err="1">
                <a:latin typeface="Times-Roman" charset="0"/>
                <a:sym typeface="Symbol" charset="2"/>
              </a:rPr>
              <a:t></a:t>
            </a:r>
            <a:r>
              <a:rPr lang="en-US" sz="2800" dirty="0">
                <a:latin typeface="Times-Roman" charset="0"/>
                <a:sym typeface="Symbol" charset="2"/>
              </a:rPr>
              <a:t> </a:t>
            </a:r>
            <a:r>
              <a:rPr lang="en-US" sz="2800" dirty="0">
                <a:latin typeface="Times-Roman" charset="0"/>
              </a:rPr>
              <a:t>F(R</a:t>
            </a:r>
            <a:r>
              <a:rPr lang="en-US" sz="2800" baseline="-25000" dirty="0">
                <a:latin typeface="Times-Roman" charset="0"/>
              </a:rPr>
              <a:t>i</a:t>
            </a:r>
            <a:r>
              <a:rPr lang="en-US" sz="2800" baseline="-25000" dirty="0">
                <a:latin typeface="Times-Roman" charset="0"/>
                <a:sym typeface="Symbol" charset="2"/>
              </a:rPr>
              <a:t></a:t>
            </a:r>
            <a:r>
              <a:rPr lang="en-US" sz="2800" baseline="-25000" dirty="0">
                <a:latin typeface="Times-Roman" charset="0"/>
              </a:rPr>
              <a:t>1</a:t>
            </a:r>
            <a:r>
              <a:rPr lang="en-US" sz="2800" dirty="0">
                <a:latin typeface="Times-Roman" charset="0"/>
              </a:rPr>
              <a:t>,K</a:t>
            </a:r>
            <a:r>
              <a:rPr lang="en-US" sz="2800" baseline="-25000" dirty="0">
                <a:latin typeface="Times-Roman" charset="0"/>
              </a:rPr>
              <a:t>i</a:t>
            </a:r>
            <a:r>
              <a:rPr lang="en-US" sz="2800" dirty="0">
                <a:latin typeface="Times-Roman" charset="0"/>
              </a:rPr>
              <a:t>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 typeface="Wingdings" charset="2"/>
              <a:buNone/>
            </a:pPr>
            <a:r>
              <a:rPr lang="en-US" sz="2800" dirty="0">
                <a:latin typeface="Courier" charset="0"/>
              </a:rPr>
              <a:t>	</a:t>
            </a:r>
            <a:r>
              <a:rPr lang="en-US" sz="2800" dirty="0"/>
              <a:t>where </a:t>
            </a:r>
            <a:r>
              <a:rPr lang="en-US" sz="2800" dirty="0">
                <a:latin typeface="Times-Roman" charset="0"/>
              </a:rPr>
              <a:t>F</a:t>
            </a:r>
            <a:r>
              <a:rPr lang="en-US" sz="2800" dirty="0"/>
              <a:t> is </a:t>
            </a:r>
            <a:r>
              <a:rPr lang="en-US" sz="2800" b="1" dirty="0">
                <a:solidFill>
                  <a:schemeClr val="accent2"/>
                </a:solidFill>
              </a:rPr>
              <a:t>round function</a:t>
            </a:r>
            <a:r>
              <a:rPr lang="en-US" sz="2800" i="1" dirty="0"/>
              <a:t> </a:t>
            </a:r>
            <a:r>
              <a:rPr lang="en-US" sz="2800" dirty="0"/>
              <a:t>and </a:t>
            </a:r>
            <a:r>
              <a:rPr lang="en-US" sz="2800" dirty="0" err="1">
                <a:latin typeface="Times-Roman" charset="0"/>
              </a:rPr>
              <a:t>K</a:t>
            </a:r>
            <a:r>
              <a:rPr lang="en-US" sz="2800" baseline="-25000" dirty="0" err="1">
                <a:latin typeface="Times-Roman" charset="0"/>
              </a:rPr>
              <a:t>i</a:t>
            </a:r>
            <a:r>
              <a:rPr lang="en-US" sz="2800" dirty="0"/>
              <a:t> is </a:t>
            </a:r>
            <a:r>
              <a:rPr lang="en-US" sz="2800" b="1" dirty="0" err="1">
                <a:solidFill>
                  <a:schemeClr val="accent2"/>
                </a:solidFill>
              </a:rPr>
              <a:t>subkey</a:t>
            </a:r>
            <a:endParaRPr lang="en-US" sz="2800" dirty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 err="1"/>
              <a:t>Ciphertext</a:t>
            </a:r>
            <a:r>
              <a:rPr lang="en-US" sz="2800" dirty="0"/>
              <a:t>: </a:t>
            </a:r>
            <a:r>
              <a:rPr lang="en-US" sz="2800" dirty="0">
                <a:latin typeface="Times-Roman" charset="0"/>
              </a:rPr>
              <a:t>C</a:t>
            </a:r>
            <a:r>
              <a:rPr lang="en-US" sz="2800" dirty="0"/>
              <a:t> = </a:t>
            </a:r>
            <a:r>
              <a:rPr lang="en-US" sz="2800" dirty="0">
                <a:latin typeface="Times-Roman" charset="0"/>
              </a:rPr>
              <a:t>(</a:t>
            </a:r>
            <a:r>
              <a:rPr lang="en-US" sz="2800" dirty="0" err="1">
                <a:latin typeface="Times-Roman" charset="0"/>
              </a:rPr>
              <a:t>L</a:t>
            </a:r>
            <a:r>
              <a:rPr lang="en-US" sz="2800" baseline="-25000" dirty="0" err="1">
                <a:latin typeface="Times-Roman" charset="0"/>
              </a:rPr>
              <a:t>n</a:t>
            </a:r>
            <a:r>
              <a:rPr lang="en-US" sz="2800" dirty="0" err="1">
                <a:latin typeface="Times-Roman" charset="0"/>
              </a:rPr>
              <a:t>,R</a:t>
            </a:r>
            <a:r>
              <a:rPr lang="en-US" sz="2800" baseline="-25000" dirty="0" err="1">
                <a:latin typeface="Times-Roman" charset="0"/>
              </a:rPr>
              <a:t>n</a:t>
            </a:r>
            <a:r>
              <a:rPr lang="en-US" sz="2800" dirty="0">
                <a:latin typeface="Times-Roman" charset="0"/>
              </a:rPr>
              <a:t>)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5333F0CE-E365-0641-AA23-447C5E4DBB2A}" type="slidenum">
              <a:rPr lang="en-US" smtClean="0">
                <a:latin typeface="Times New Roman" charset="0"/>
              </a:rPr>
              <a:pPr/>
              <a:t>42</a:t>
            </a:fld>
            <a:endParaRPr lang="en-US" smtClean="0">
              <a:latin typeface="Times New Roman" charset="0"/>
            </a:endParaRP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Feistel Cipher: Decryption</a:t>
            </a:r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Start with </a:t>
            </a:r>
            <a:r>
              <a:rPr lang="en-US" sz="2800" dirty="0" err="1"/>
              <a:t>ciphertext</a:t>
            </a:r>
            <a:r>
              <a:rPr lang="en-US" sz="2800" dirty="0"/>
              <a:t> </a:t>
            </a:r>
            <a:r>
              <a:rPr lang="en-US" sz="2800" dirty="0">
                <a:latin typeface="Times-Roman" charset="0"/>
              </a:rPr>
              <a:t>C =</a:t>
            </a:r>
            <a:r>
              <a:rPr lang="en-US" sz="2800" dirty="0"/>
              <a:t> </a:t>
            </a:r>
            <a:r>
              <a:rPr lang="en-US" sz="2800" dirty="0">
                <a:latin typeface="Times-Roman" charset="0"/>
              </a:rPr>
              <a:t>(</a:t>
            </a:r>
            <a:r>
              <a:rPr lang="en-US" sz="2800" dirty="0" err="1">
                <a:latin typeface="Times-Roman" charset="0"/>
              </a:rPr>
              <a:t>L</a:t>
            </a:r>
            <a:r>
              <a:rPr lang="en-US" sz="2800" baseline="-25000" dirty="0" err="1">
                <a:latin typeface="Times-Roman" charset="0"/>
              </a:rPr>
              <a:t>n</a:t>
            </a:r>
            <a:r>
              <a:rPr lang="en-US" sz="2800" dirty="0" err="1">
                <a:latin typeface="Times-Roman" charset="0"/>
              </a:rPr>
              <a:t>,R</a:t>
            </a:r>
            <a:r>
              <a:rPr lang="en-US" sz="2800" baseline="-25000" dirty="0" err="1">
                <a:latin typeface="Times-Roman" charset="0"/>
              </a:rPr>
              <a:t>n</a:t>
            </a:r>
            <a:r>
              <a:rPr lang="en-US" sz="2800" dirty="0">
                <a:latin typeface="Times-Roman" charset="0"/>
              </a:rPr>
              <a:t>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For each round </a:t>
            </a:r>
            <a:r>
              <a:rPr lang="en-US" sz="2800" dirty="0" err="1">
                <a:latin typeface="Times-Roman"/>
                <a:cs typeface="Times-Roman"/>
              </a:rPr>
              <a:t>i</a:t>
            </a:r>
            <a:r>
              <a:rPr lang="en-US" sz="2800" dirty="0">
                <a:latin typeface="Times-Roman"/>
                <a:cs typeface="Times-Roman"/>
              </a:rPr>
              <a:t> </a:t>
            </a:r>
            <a:r>
              <a:rPr lang="en-US" sz="2800" dirty="0">
                <a:latin typeface="Times-Roman" charset="0"/>
              </a:rPr>
              <a:t>= n,n</a:t>
            </a:r>
            <a:r>
              <a:rPr lang="en-US" sz="2800" dirty="0">
                <a:latin typeface="Times-Roman" charset="0"/>
                <a:sym typeface="Symbol" charset="2"/>
              </a:rPr>
              <a:t></a:t>
            </a:r>
            <a:r>
              <a:rPr lang="en-US" sz="2800" dirty="0">
                <a:latin typeface="Times-Roman" charset="0"/>
              </a:rPr>
              <a:t>1,…,1</a:t>
            </a:r>
            <a:r>
              <a:rPr lang="en-US" sz="2800" dirty="0"/>
              <a:t>, compute</a:t>
            </a:r>
          </a:p>
          <a:p>
            <a:pPr eaLnBrk="1" hangingPunct="1">
              <a:lnSpc>
                <a:spcPct val="90000"/>
              </a:lnSpc>
              <a:spcAft>
                <a:spcPts val="0"/>
              </a:spcAft>
              <a:buFont typeface="Wingdings" charset="2"/>
              <a:buNone/>
            </a:pPr>
            <a:r>
              <a:rPr lang="en-US" sz="2800" dirty="0">
                <a:latin typeface="Times-Roman" charset="0"/>
              </a:rPr>
              <a:t>	R</a:t>
            </a:r>
            <a:r>
              <a:rPr lang="en-US" sz="2800" baseline="-25000" dirty="0">
                <a:latin typeface="Times-Roman" charset="0"/>
              </a:rPr>
              <a:t>i</a:t>
            </a:r>
            <a:r>
              <a:rPr lang="en-US" sz="2800" baseline="-25000" dirty="0">
                <a:latin typeface="Times-Roman" charset="0"/>
                <a:sym typeface="Symbol" charset="2"/>
              </a:rPr>
              <a:t></a:t>
            </a:r>
            <a:r>
              <a:rPr lang="en-US" sz="2800" baseline="-25000" dirty="0">
                <a:latin typeface="Times-Roman" charset="0"/>
              </a:rPr>
              <a:t>1</a:t>
            </a:r>
            <a:r>
              <a:rPr lang="en-US" sz="2800" dirty="0">
                <a:latin typeface="Times-Roman" charset="0"/>
              </a:rPr>
              <a:t> = L</a:t>
            </a:r>
            <a:r>
              <a:rPr lang="en-US" sz="2800" baseline="-25000" dirty="0">
                <a:latin typeface="Times-Roman" charset="0"/>
              </a:rPr>
              <a:t>i</a:t>
            </a:r>
            <a:endParaRPr lang="en-US" sz="2800" dirty="0">
              <a:latin typeface="Times-Roman" charset="0"/>
            </a:endParaRPr>
          </a:p>
          <a:p>
            <a:pPr eaLnBrk="1" hangingPunct="1">
              <a:lnSpc>
                <a:spcPct val="90000"/>
              </a:lnSpc>
              <a:spcAft>
                <a:spcPts val="0"/>
              </a:spcAft>
              <a:buFont typeface="Wingdings" charset="2"/>
              <a:buNone/>
            </a:pPr>
            <a:r>
              <a:rPr lang="en-US" sz="2800" dirty="0">
                <a:latin typeface="Times-Roman" charset="0"/>
              </a:rPr>
              <a:t>	L</a:t>
            </a:r>
            <a:r>
              <a:rPr lang="en-US" sz="2800" baseline="-25000" dirty="0">
                <a:latin typeface="Times-Roman" charset="0"/>
              </a:rPr>
              <a:t>i</a:t>
            </a:r>
            <a:r>
              <a:rPr lang="en-US" sz="2800" baseline="-25000" dirty="0">
                <a:latin typeface="Times-Roman" charset="0"/>
                <a:sym typeface="Symbol" charset="2"/>
              </a:rPr>
              <a:t></a:t>
            </a:r>
            <a:r>
              <a:rPr lang="en-US" sz="2800" baseline="-25000" dirty="0">
                <a:latin typeface="Times-Roman" charset="0"/>
              </a:rPr>
              <a:t>1</a:t>
            </a:r>
            <a:r>
              <a:rPr lang="en-US" sz="2800" dirty="0">
                <a:latin typeface="Times-Roman" charset="0"/>
              </a:rPr>
              <a:t> = </a:t>
            </a:r>
            <a:r>
              <a:rPr lang="en-US" sz="2800" dirty="0" err="1">
                <a:latin typeface="Times-Roman" charset="0"/>
              </a:rPr>
              <a:t>R</a:t>
            </a:r>
            <a:r>
              <a:rPr lang="en-US" sz="2800" baseline="-25000" dirty="0" err="1">
                <a:latin typeface="Times-Roman" charset="0"/>
              </a:rPr>
              <a:t>i</a:t>
            </a:r>
            <a:r>
              <a:rPr lang="en-US" sz="2800" dirty="0">
                <a:latin typeface="Times-Roman" charset="0"/>
              </a:rPr>
              <a:t> </a:t>
            </a:r>
            <a:r>
              <a:rPr lang="en-US" sz="2800" dirty="0" err="1">
                <a:latin typeface="Times-Roman" charset="0"/>
                <a:sym typeface="Symbol" charset="2"/>
              </a:rPr>
              <a:t></a:t>
            </a:r>
            <a:r>
              <a:rPr lang="en-US" sz="2800" dirty="0">
                <a:latin typeface="Times-Roman" charset="0"/>
                <a:sym typeface="Symbol" charset="2"/>
              </a:rPr>
              <a:t> </a:t>
            </a:r>
            <a:r>
              <a:rPr lang="en-US" sz="2800" dirty="0">
                <a:latin typeface="Times-Roman" charset="0"/>
              </a:rPr>
              <a:t>F(R</a:t>
            </a:r>
            <a:r>
              <a:rPr lang="en-US" sz="2800" baseline="-25000" dirty="0">
                <a:latin typeface="Times-Roman" charset="0"/>
              </a:rPr>
              <a:t>i</a:t>
            </a:r>
            <a:r>
              <a:rPr lang="en-US" sz="2800" baseline="-25000" dirty="0">
                <a:latin typeface="Times-Roman" charset="0"/>
                <a:sym typeface="Symbol" charset="2"/>
              </a:rPr>
              <a:t></a:t>
            </a:r>
            <a:r>
              <a:rPr lang="en-US" sz="2800" baseline="-25000" dirty="0">
                <a:latin typeface="Times-Roman" charset="0"/>
              </a:rPr>
              <a:t>1</a:t>
            </a:r>
            <a:r>
              <a:rPr lang="en-US" sz="2800" dirty="0">
                <a:latin typeface="Times-Roman" charset="0"/>
              </a:rPr>
              <a:t>,K</a:t>
            </a:r>
            <a:r>
              <a:rPr lang="en-US" sz="2800" baseline="-25000" dirty="0">
                <a:latin typeface="Times-Roman" charset="0"/>
              </a:rPr>
              <a:t>i</a:t>
            </a:r>
            <a:r>
              <a:rPr lang="en-US" sz="2800" dirty="0">
                <a:latin typeface="Times-Roman" charset="0"/>
              </a:rPr>
              <a:t>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 typeface="Wingdings" charset="2"/>
              <a:buNone/>
            </a:pPr>
            <a:r>
              <a:rPr lang="en-US" sz="2800" dirty="0">
                <a:latin typeface="Courier" charset="0"/>
              </a:rPr>
              <a:t>	</a:t>
            </a:r>
            <a:r>
              <a:rPr lang="en-US" sz="2800" dirty="0"/>
              <a:t>where </a:t>
            </a:r>
            <a:r>
              <a:rPr lang="en-US" sz="2800" dirty="0">
                <a:latin typeface="Times-Roman" charset="0"/>
              </a:rPr>
              <a:t>F</a:t>
            </a:r>
            <a:r>
              <a:rPr lang="en-US" sz="2800" dirty="0"/>
              <a:t> is round function</a:t>
            </a:r>
            <a:r>
              <a:rPr lang="en-US" sz="2800" i="1" dirty="0"/>
              <a:t> </a:t>
            </a:r>
            <a:r>
              <a:rPr lang="en-US" sz="2800" dirty="0"/>
              <a:t>and </a:t>
            </a:r>
            <a:r>
              <a:rPr lang="en-US" sz="2800" dirty="0" err="1">
                <a:latin typeface="Times-Roman" charset="0"/>
              </a:rPr>
              <a:t>K</a:t>
            </a:r>
            <a:r>
              <a:rPr lang="en-US" sz="2800" baseline="-25000" dirty="0" err="1">
                <a:latin typeface="Times-Roman" charset="0"/>
              </a:rPr>
              <a:t>i</a:t>
            </a:r>
            <a:r>
              <a:rPr lang="en-US" sz="2800" dirty="0"/>
              <a:t> is </a:t>
            </a:r>
            <a:r>
              <a:rPr lang="en-US" sz="2800" dirty="0" err="1"/>
              <a:t>subkey</a:t>
            </a:r>
            <a:endParaRPr lang="en-US" sz="2800" dirty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Plaintext: </a:t>
            </a:r>
            <a:r>
              <a:rPr lang="en-US" sz="2800" dirty="0">
                <a:latin typeface="Times-Roman" charset="0"/>
              </a:rPr>
              <a:t>P</a:t>
            </a:r>
            <a:r>
              <a:rPr lang="en-US" sz="2800" dirty="0"/>
              <a:t> </a:t>
            </a:r>
            <a:r>
              <a:rPr lang="en-US" sz="2800" dirty="0">
                <a:latin typeface="Times-Roman" charset="0"/>
              </a:rPr>
              <a:t>=</a:t>
            </a:r>
            <a:r>
              <a:rPr lang="en-US" sz="2800" dirty="0"/>
              <a:t> </a:t>
            </a:r>
            <a:r>
              <a:rPr lang="en-US" sz="2800" dirty="0">
                <a:latin typeface="Times-Roman" charset="0"/>
              </a:rPr>
              <a:t>(L</a:t>
            </a:r>
            <a:r>
              <a:rPr lang="en-US" sz="2800" baseline="-25000" dirty="0">
                <a:latin typeface="Times-Roman" charset="0"/>
              </a:rPr>
              <a:t>0</a:t>
            </a:r>
            <a:r>
              <a:rPr lang="en-US" sz="2800" dirty="0">
                <a:latin typeface="Times-Roman" charset="0"/>
              </a:rPr>
              <a:t>,R</a:t>
            </a:r>
            <a:r>
              <a:rPr lang="en-US" sz="2800" baseline="-25000" dirty="0">
                <a:latin typeface="Times-Roman" charset="0"/>
              </a:rPr>
              <a:t>0</a:t>
            </a:r>
            <a:r>
              <a:rPr lang="en-US" sz="2800" dirty="0">
                <a:latin typeface="Times-Roman" charset="0"/>
              </a:rPr>
              <a:t>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Formula “works” for any function </a:t>
            </a:r>
            <a:r>
              <a:rPr lang="en-US" sz="2800" dirty="0">
                <a:latin typeface="Times-Roman" charset="0"/>
              </a:rPr>
              <a:t>F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But only secure for certain functions </a:t>
            </a:r>
            <a:r>
              <a:rPr lang="en-US" sz="2400" dirty="0">
                <a:latin typeface="Times-Roman" charset="0"/>
              </a:rPr>
              <a:t>F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40CD7F9C-E4EE-5946-BC3B-B1B1844FC4B1}" type="slidenum">
              <a:rPr lang="en-US" smtClean="0">
                <a:latin typeface="Times New Roman" charset="0"/>
              </a:rPr>
              <a:pPr/>
              <a:t>43</a:t>
            </a:fld>
            <a:endParaRPr lang="en-US" smtClean="0">
              <a:latin typeface="Times New Roman" charset="0"/>
            </a:endParaRPr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Data Encryption Standard</a:t>
            </a:r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hlink"/>
                </a:solidFill>
              </a:rPr>
              <a:t>DES</a:t>
            </a:r>
            <a:r>
              <a:rPr lang="en-US" sz="2800" dirty="0"/>
              <a:t> developed in 1970’s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Based on </a:t>
            </a:r>
            <a:r>
              <a:rPr lang="en-US" sz="2800" dirty="0" smtClean="0"/>
              <a:t>IBM’s </a:t>
            </a:r>
            <a:r>
              <a:rPr lang="en-US" sz="2800" dirty="0"/>
              <a:t>Lucifer cipher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 smtClean="0"/>
              <a:t>DES was U.S</a:t>
            </a:r>
            <a:r>
              <a:rPr lang="en-US" sz="2800" dirty="0"/>
              <a:t>. government standard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DES development was controversial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NSA secretly involved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Design process was secret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Key length </a:t>
            </a:r>
            <a:r>
              <a:rPr lang="en-US" sz="2400" dirty="0" smtClean="0"/>
              <a:t>reduced from 128 to 56 bits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F28197E3-BED4-4044-97CB-89EEAEC1892A}" type="slidenum">
              <a:rPr lang="en-US" smtClean="0">
                <a:latin typeface="Times New Roman" charset="0"/>
              </a:rPr>
              <a:pPr/>
              <a:t>44</a:t>
            </a:fld>
            <a:endParaRPr lang="en-US" smtClean="0">
              <a:latin typeface="Times New Roman" charset="0"/>
            </a:endParaRP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DES Numerology</a:t>
            </a:r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910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Aft>
                <a:spcPts val="600"/>
              </a:spcAft>
            </a:pPr>
            <a:r>
              <a:rPr lang="en-US" sz="2800" dirty="0"/>
              <a:t>DES is a </a:t>
            </a:r>
            <a:r>
              <a:rPr lang="en-US" sz="2800" dirty="0" err="1"/>
              <a:t>Feistel</a:t>
            </a:r>
            <a:r>
              <a:rPr lang="en-US" sz="2800" dirty="0"/>
              <a:t> </a:t>
            </a:r>
            <a:r>
              <a:rPr lang="en-US" sz="2800" dirty="0" smtClean="0"/>
              <a:t>cipher with…</a:t>
            </a:r>
          </a:p>
          <a:p>
            <a:pPr lvl="1" eaLnBrk="1" hangingPunct="1">
              <a:lnSpc>
                <a:spcPct val="95000"/>
              </a:lnSpc>
              <a:spcAft>
                <a:spcPts val="600"/>
              </a:spcAft>
            </a:pPr>
            <a:r>
              <a:rPr lang="en-US" sz="2400" dirty="0"/>
              <a:t>64 bit block length</a:t>
            </a:r>
          </a:p>
          <a:p>
            <a:pPr lvl="1" eaLnBrk="1" hangingPunct="1">
              <a:lnSpc>
                <a:spcPct val="95000"/>
              </a:lnSpc>
              <a:spcAft>
                <a:spcPts val="600"/>
              </a:spcAft>
            </a:pPr>
            <a:r>
              <a:rPr lang="en-US" sz="2400" dirty="0"/>
              <a:t>56 bit key length</a:t>
            </a:r>
          </a:p>
          <a:p>
            <a:pPr lvl="1" eaLnBrk="1" hangingPunct="1">
              <a:lnSpc>
                <a:spcPct val="95000"/>
              </a:lnSpc>
              <a:spcAft>
                <a:spcPts val="600"/>
              </a:spcAft>
            </a:pPr>
            <a:r>
              <a:rPr lang="en-US" sz="2400" dirty="0"/>
              <a:t>16 rounds</a:t>
            </a:r>
          </a:p>
          <a:p>
            <a:pPr lvl="1" eaLnBrk="1" hangingPunct="1">
              <a:lnSpc>
                <a:spcPct val="95000"/>
              </a:lnSpc>
              <a:spcAft>
                <a:spcPts val="600"/>
              </a:spcAft>
            </a:pPr>
            <a:r>
              <a:rPr lang="en-US" sz="2400" dirty="0"/>
              <a:t>48 bits of key used each round (</a:t>
            </a:r>
            <a:r>
              <a:rPr lang="en-US" sz="2400" dirty="0" err="1"/>
              <a:t>subkey</a:t>
            </a:r>
            <a:r>
              <a:rPr lang="en-US" sz="2400" dirty="0"/>
              <a:t>)</a:t>
            </a:r>
          </a:p>
          <a:p>
            <a:pPr eaLnBrk="1" hangingPunct="1">
              <a:lnSpc>
                <a:spcPct val="95000"/>
              </a:lnSpc>
              <a:spcAft>
                <a:spcPts val="600"/>
              </a:spcAft>
            </a:pPr>
            <a:r>
              <a:rPr lang="en-US" sz="2800" dirty="0"/>
              <a:t>Each round is simple (for a block cipher)</a:t>
            </a:r>
          </a:p>
          <a:p>
            <a:pPr eaLnBrk="1" hangingPunct="1">
              <a:lnSpc>
                <a:spcPct val="95000"/>
              </a:lnSpc>
              <a:spcAft>
                <a:spcPts val="600"/>
              </a:spcAft>
            </a:pPr>
            <a:r>
              <a:rPr lang="en-US" sz="2800" dirty="0"/>
              <a:t>Security depends</a:t>
            </a:r>
            <a:r>
              <a:rPr lang="en-US" sz="2800" dirty="0" smtClean="0"/>
              <a:t> heavily </a:t>
            </a:r>
            <a:r>
              <a:rPr lang="en-US" sz="2800" dirty="0"/>
              <a:t>on “S-boxes”</a:t>
            </a:r>
          </a:p>
          <a:p>
            <a:pPr lvl="1" eaLnBrk="1" hangingPunct="1">
              <a:lnSpc>
                <a:spcPct val="95000"/>
              </a:lnSpc>
              <a:spcAft>
                <a:spcPts val="600"/>
              </a:spcAft>
            </a:pPr>
            <a:r>
              <a:rPr lang="en-US" sz="2400" dirty="0"/>
              <a:t>Each S-boxes maps 6 bits to 4 bits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1331913" y="-26988"/>
            <a:ext cx="6119812" cy="97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rtl="1"/>
            <a:r>
              <a:rPr lang="en-US" dirty="0" smtClean="0">
                <a:solidFill>
                  <a:schemeClr val="tx2"/>
                </a:solidFill>
                <a:cs typeface="B Lotus" pitchFamily="2" charset="-78"/>
              </a:rPr>
              <a:t> </a:t>
            </a:r>
            <a:r>
              <a:rPr lang="en-US" dirty="0">
                <a:solidFill>
                  <a:schemeClr val="tx2"/>
                </a:solidFill>
                <a:cs typeface="B Lotus" pitchFamily="2" charset="-78"/>
              </a:rPr>
              <a:t>DES</a:t>
            </a:r>
          </a:p>
        </p:txBody>
      </p:sp>
      <p:pic>
        <p:nvPicPr>
          <p:cNvPr id="3379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147763"/>
            <a:ext cx="663892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740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ChangeArrowheads="1"/>
          </p:cNvSpPr>
          <p:nvPr/>
        </p:nvSpPr>
        <p:spPr bwMode="auto">
          <a:xfrm>
            <a:off x="214313" y="1071563"/>
            <a:ext cx="89296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i="1"/>
              <a:t>Initial and final permutation steps in DES</a:t>
            </a:r>
          </a:p>
        </p:txBody>
      </p:sp>
      <p:pic>
        <p:nvPicPr>
          <p:cNvPr id="3481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828800"/>
            <a:ext cx="7704137" cy="4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58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ltGray">
          <a:xfrm>
            <a:off x="366713" y="1079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 b="0">
              <a:latin typeface="Tahoma" pitchFamily="34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ltGray">
          <a:xfrm>
            <a:off x="749300" y="1079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 b="0">
              <a:latin typeface="Tahoma" pitchFamily="34" charset="0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ltGray">
          <a:xfrm>
            <a:off x="490538" y="5302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 b="0">
              <a:latin typeface="Tahoma" pitchFamily="34" charset="0"/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ltGray">
          <a:xfrm>
            <a:off x="860425" y="5302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 b="0">
              <a:latin typeface="Tahoma" pitchFamily="34" charset="0"/>
            </a:endParaRP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ltGray">
          <a:xfrm>
            <a:off x="76200" y="4572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 b="0">
              <a:latin typeface="Tahoma" pitchFamily="34" charset="0"/>
            </a:endParaRP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gray">
          <a:xfrm>
            <a:off x="711200" y="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 b="0">
              <a:latin typeface="Tahoma" pitchFamily="34" charset="0"/>
            </a:endParaRP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gray">
          <a:xfrm>
            <a:off x="442913" y="5334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 b="0">
              <a:latin typeface="Tahoma" pitchFamily="34" charset="0"/>
            </a:endParaRP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228600" y="914400"/>
            <a:ext cx="86868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800" i="1"/>
              <a:t>DES uses 16 rounds. </a:t>
            </a:r>
          </a:p>
        </p:txBody>
      </p:sp>
      <p:sp>
        <p:nvSpPr>
          <p:cNvPr id="35850" name="Text Box 13"/>
          <p:cNvSpPr txBox="1">
            <a:spLocks noChangeArrowheads="1"/>
          </p:cNvSpPr>
          <p:nvPr/>
        </p:nvSpPr>
        <p:spPr bwMode="auto">
          <a:xfrm>
            <a:off x="304800" y="3733800"/>
            <a:ext cx="19494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  <a:cs typeface="Zar" pitchFamily="2" charset="-78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  <a:cs typeface="Zar" pitchFamily="2" charset="-78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  <a:cs typeface="Zar" pitchFamily="2" charset="-78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  <a:cs typeface="Zar" pitchFamily="2" charset="-78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  <a:cs typeface="Zar" pitchFamily="2" charset="-7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cs typeface="Zar" pitchFamily="2" charset="-7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cs typeface="Zar" pitchFamily="2" charset="-7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cs typeface="Zar" pitchFamily="2" charset="-7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cs typeface="Zar" pitchFamily="2" charset="-78"/>
              </a:defRPr>
            </a:lvl9pPr>
          </a:lstStyle>
          <a:p>
            <a:r>
              <a:rPr lang="en-US" sz="2400">
                <a:solidFill>
                  <a:schemeClr val="folHlink"/>
                </a:solidFill>
              </a:rPr>
              <a:t>  </a:t>
            </a:r>
            <a:br>
              <a:rPr lang="en-US" sz="2400">
                <a:solidFill>
                  <a:schemeClr val="folHlink"/>
                </a:solidFill>
              </a:rPr>
            </a:br>
            <a:r>
              <a:rPr lang="en-US" sz="2000" i="1"/>
              <a:t>A round in DES </a:t>
            </a:r>
            <a:br>
              <a:rPr lang="en-US" sz="2000" i="1"/>
            </a:br>
            <a:r>
              <a:rPr lang="en-US" sz="2000" i="1"/>
              <a:t>(encryption site)</a:t>
            </a:r>
          </a:p>
        </p:txBody>
      </p:sp>
      <p:pic>
        <p:nvPicPr>
          <p:cNvPr id="35851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488" y="2025650"/>
            <a:ext cx="4278312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557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ltGray">
          <a:xfrm>
            <a:off x="366713" y="1079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 b="0">
              <a:latin typeface="Tahoma" pitchFamily="34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ltGray">
          <a:xfrm>
            <a:off x="749300" y="1079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 b="0">
              <a:latin typeface="Tahoma" pitchFamily="34" charset="0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ltGray">
          <a:xfrm>
            <a:off x="490538" y="5302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 b="0">
              <a:latin typeface="Tahoma" pitchFamily="34" charset="0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ltGray">
          <a:xfrm>
            <a:off x="860425" y="5302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 b="0">
              <a:latin typeface="Tahoma" pitchFamily="34" charset="0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ltGray">
          <a:xfrm>
            <a:off x="76200" y="4572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 b="0">
              <a:latin typeface="Tahoma" pitchFamily="34" charset="0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gray">
          <a:xfrm>
            <a:off x="711200" y="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 b="0">
              <a:latin typeface="Tahoma" pitchFamily="34" charset="0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gray">
          <a:xfrm>
            <a:off x="442913" y="5334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 b="0">
              <a:latin typeface="Tahoma" pitchFamily="34" charset="0"/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228600" y="1065213"/>
            <a:ext cx="8686800" cy="1373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800" i="1" dirty="0"/>
              <a:t>The heart of DES is the DES function. The DES function applies a 48-bit key to the rightmost 32 bits to produce a 32-bit output. </a:t>
            </a:r>
          </a:p>
        </p:txBody>
      </p:sp>
      <p:sp>
        <p:nvSpPr>
          <p:cNvPr id="36874" name="Text Box 11"/>
          <p:cNvSpPr txBox="1">
            <a:spLocks noChangeArrowheads="1"/>
          </p:cNvSpPr>
          <p:nvPr/>
        </p:nvSpPr>
        <p:spPr bwMode="auto">
          <a:xfrm>
            <a:off x="1177925" y="533400"/>
            <a:ext cx="2174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  <a:cs typeface="Zar" pitchFamily="2" charset="-78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  <a:cs typeface="Zar" pitchFamily="2" charset="-78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  <a:cs typeface="Zar" pitchFamily="2" charset="-78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  <a:cs typeface="Zar" pitchFamily="2" charset="-78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  <a:cs typeface="Zar" pitchFamily="2" charset="-7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cs typeface="Zar" pitchFamily="2" charset="-7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cs typeface="Zar" pitchFamily="2" charset="-7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cs typeface="Zar" pitchFamily="2" charset="-7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cs typeface="Zar" pitchFamily="2" charset="-78"/>
              </a:defRPr>
            </a:lvl9pPr>
          </a:lstStyle>
          <a:p>
            <a:r>
              <a:rPr lang="en-US" sz="2400">
                <a:solidFill>
                  <a:schemeClr val="folHlink"/>
                </a:solidFill>
              </a:rPr>
              <a:t>DES Function  </a:t>
            </a:r>
            <a:endParaRPr lang="en-US" sz="2000" i="1"/>
          </a:p>
        </p:txBody>
      </p:sp>
      <p:pic>
        <p:nvPicPr>
          <p:cNvPr id="3687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2300288"/>
            <a:ext cx="4076700" cy="448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6" name="Text Box 14"/>
          <p:cNvSpPr txBox="1">
            <a:spLocks noChangeArrowheads="1"/>
          </p:cNvSpPr>
          <p:nvPr/>
        </p:nvSpPr>
        <p:spPr bwMode="auto">
          <a:xfrm>
            <a:off x="457200" y="3124200"/>
            <a:ext cx="16557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  <a:cs typeface="Zar" pitchFamily="2" charset="-78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  <a:cs typeface="Zar" pitchFamily="2" charset="-78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  <a:cs typeface="Zar" pitchFamily="2" charset="-78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  <a:cs typeface="Zar" pitchFamily="2" charset="-78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  <a:cs typeface="Zar" pitchFamily="2" charset="-7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cs typeface="Zar" pitchFamily="2" charset="-7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cs typeface="Zar" pitchFamily="2" charset="-7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cs typeface="Zar" pitchFamily="2" charset="-7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cs typeface="Zar" pitchFamily="2" charset="-78"/>
              </a:defRPr>
            </a:lvl9pPr>
          </a:lstStyle>
          <a:p>
            <a:r>
              <a:rPr lang="en-US" sz="2400">
                <a:solidFill>
                  <a:schemeClr val="folHlink"/>
                </a:solidFill>
              </a:rPr>
              <a:t/>
            </a:r>
            <a:br>
              <a:rPr lang="en-US" sz="2400">
                <a:solidFill>
                  <a:schemeClr val="folHlink"/>
                </a:solidFill>
              </a:rPr>
            </a:br>
            <a:r>
              <a:rPr lang="en-US" sz="2000" i="1"/>
              <a:t>DES function</a:t>
            </a:r>
          </a:p>
        </p:txBody>
      </p:sp>
    </p:spTree>
    <p:extLst>
      <p:ext uri="{BB962C8B-B14F-4D97-AF65-F5344CB8AC3E}">
        <p14:creationId xmlns:p14="http://schemas.microsoft.com/office/powerpoint/2010/main" val="336017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ltGray">
          <a:xfrm>
            <a:off x="366713" y="1079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 b="0">
              <a:latin typeface="Tahoma" pitchFamily="34" charset="0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ltGray">
          <a:xfrm>
            <a:off x="749300" y="1079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 b="0">
              <a:latin typeface="Tahoma" pitchFamily="34" charset="0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ltGray">
          <a:xfrm>
            <a:off x="490538" y="5302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 b="0">
              <a:latin typeface="Tahoma" pitchFamily="34" charset="0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ltGray">
          <a:xfrm>
            <a:off x="860425" y="5302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 b="0">
              <a:latin typeface="Tahoma" pitchFamily="34" charset="0"/>
            </a:endParaRP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ltGray">
          <a:xfrm>
            <a:off x="76200" y="4572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 b="0">
              <a:latin typeface="Tahoma" pitchFamily="34" charset="0"/>
            </a:endParaRP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gray">
          <a:xfrm>
            <a:off x="711200" y="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 b="0">
              <a:latin typeface="Tahoma" pitchFamily="34" charset="0"/>
            </a:endParaRP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gray">
          <a:xfrm>
            <a:off x="442913" y="5334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 b="0">
              <a:latin typeface="Tahoma" pitchFamily="34" charset="0"/>
            </a:endParaRP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228600" y="838200"/>
            <a:ext cx="8686800" cy="1630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i="1">
                <a:solidFill>
                  <a:schemeClr val="folHlink"/>
                </a:solidFill>
              </a:rPr>
              <a:t>Expansion P-box</a:t>
            </a:r>
          </a:p>
          <a:p>
            <a:pPr algn="just">
              <a:lnSpc>
                <a:spcPct val="120000"/>
              </a:lnSpc>
            </a:pPr>
            <a:r>
              <a:rPr lang="en-US" sz="2800" i="1"/>
              <a:t>Since R</a:t>
            </a:r>
            <a:r>
              <a:rPr lang="en-US" sz="2800" i="1" baseline="-25000"/>
              <a:t>I−1</a:t>
            </a:r>
            <a:r>
              <a:rPr lang="en-US" sz="2800" i="1"/>
              <a:t> is a 32-bit input and K</a:t>
            </a:r>
            <a:r>
              <a:rPr lang="en-US" sz="2800" i="1" baseline="-25000"/>
              <a:t>I</a:t>
            </a:r>
            <a:r>
              <a:rPr lang="en-US" sz="2800" i="1"/>
              <a:t> is a 48-bit key, we first need to expand R</a:t>
            </a:r>
            <a:r>
              <a:rPr lang="en-US" sz="2800" i="1" baseline="-25000"/>
              <a:t>I−1</a:t>
            </a:r>
            <a:r>
              <a:rPr lang="en-US" sz="2800" i="1"/>
              <a:t> to 48 bits. </a:t>
            </a:r>
          </a:p>
        </p:txBody>
      </p:sp>
      <p:pic>
        <p:nvPicPr>
          <p:cNvPr id="37898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49713"/>
            <a:ext cx="8610600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9" name="Text Box 14"/>
          <p:cNvSpPr txBox="1">
            <a:spLocks noChangeArrowheads="1"/>
          </p:cNvSpPr>
          <p:nvPr/>
        </p:nvSpPr>
        <p:spPr bwMode="auto">
          <a:xfrm>
            <a:off x="2976563" y="3276600"/>
            <a:ext cx="2682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  <a:cs typeface="Zar" pitchFamily="2" charset="-78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  <a:cs typeface="Zar" pitchFamily="2" charset="-78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  <a:cs typeface="Zar" pitchFamily="2" charset="-78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  <a:cs typeface="Zar" pitchFamily="2" charset="-78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  <a:cs typeface="Zar" pitchFamily="2" charset="-7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cs typeface="Zar" pitchFamily="2" charset="-7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cs typeface="Zar" pitchFamily="2" charset="-7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cs typeface="Zar" pitchFamily="2" charset="-7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cs typeface="Zar" pitchFamily="2" charset="-78"/>
              </a:defRPr>
            </a:lvl9pPr>
          </a:lstStyle>
          <a:p>
            <a:r>
              <a:rPr lang="en-US" sz="2000" i="1"/>
              <a:t>Expansion permutation</a:t>
            </a:r>
          </a:p>
        </p:txBody>
      </p:sp>
    </p:spTree>
    <p:extLst>
      <p:ext uri="{BB962C8B-B14F-4D97-AF65-F5344CB8AC3E}">
        <p14:creationId xmlns:p14="http://schemas.microsoft.com/office/powerpoint/2010/main" val="327895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D111B5A8-DA3F-CB42-A529-80EB0B2D585A}" type="slidenum">
              <a:rPr lang="en-US" smtClean="0">
                <a:latin typeface="Times New Roman" charset="0"/>
              </a:rPr>
              <a:pPr/>
              <a:t>5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Crypto as Black Box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2133600" y="3581400"/>
            <a:ext cx="1143000" cy="609600"/>
          </a:xfrm>
          <a:prstGeom prst="rect">
            <a:avLst/>
          </a:prstGeom>
          <a:solidFill>
            <a:schemeClr val="tx2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5830888" y="3581400"/>
            <a:ext cx="1219200" cy="609600"/>
          </a:xfrm>
          <a:prstGeom prst="rect">
            <a:avLst/>
          </a:prstGeom>
          <a:solidFill>
            <a:schemeClr val="tx2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76200" y="3668713"/>
            <a:ext cx="12954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plaintext</a:t>
            </a:r>
          </a:p>
        </p:txBody>
      </p:sp>
      <p:sp>
        <p:nvSpPr>
          <p:cNvPr id="19463" name="Rectangle 8"/>
          <p:cNvSpPr>
            <a:spLocks noChangeArrowheads="1"/>
          </p:cNvSpPr>
          <p:nvPr/>
        </p:nvSpPr>
        <p:spPr bwMode="auto">
          <a:xfrm>
            <a:off x="6096000" y="2286000"/>
            <a:ext cx="838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key</a:t>
            </a:r>
          </a:p>
        </p:txBody>
      </p:sp>
      <p:sp>
        <p:nvSpPr>
          <p:cNvPr id="19464" name="Rectangle 9"/>
          <p:cNvSpPr>
            <a:spLocks noChangeArrowheads="1"/>
          </p:cNvSpPr>
          <p:nvPr/>
        </p:nvSpPr>
        <p:spPr bwMode="auto">
          <a:xfrm>
            <a:off x="2438400" y="2301875"/>
            <a:ext cx="8191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key</a:t>
            </a:r>
          </a:p>
        </p:txBody>
      </p:sp>
      <p:sp>
        <p:nvSpPr>
          <p:cNvPr id="19465" name="Rectangle 10"/>
          <p:cNvSpPr>
            <a:spLocks noChangeArrowheads="1"/>
          </p:cNvSpPr>
          <p:nvPr/>
        </p:nvSpPr>
        <p:spPr bwMode="auto">
          <a:xfrm>
            <a:off x="7848600" y="3657600"/>
            <a:ext cx="12954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plaintext</a:t>
            </a:r>
          </a:p>
        </p:txBody>
      </p:sp>
      <p:sp>
        <p:nvSpPr>
          <p:cNvPr id="19466" name="Rectangle 11"/>
          <p:cNvSpPr>
            <a:spLocks noChangeArrowheads="1"/>
          </p:cNvSpPr>
          <p:nvPr/>
        </p:nvSpPr>
        <p:spPr bwMode="auto">
          <a:xfrm>
            <a:off x="3810000" y="4114800"/>
            <a:ext cx="15240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ciphertext</a:t>
            </a:r>
          </a:p>
        </p:txBody>
      </p:sp>
      <p:sp>
        <p:nvSpPr>
          <p:cNvPr id="19467" name="Line 12"/>
          <p:cNvSpPr>
            <a:spLocks noChangeShapeType="1"/>
          </p:cNvSpPr>
          <p:nvPr/>
        </p:nvSpPr>
        <p:spPr bwMode="auto">
          <a:xfrm>
            <a:off x="1295400" y="3886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8" name="Rectangle 18"/>
          <p:cNvSpPr>
            <a:spLocks noChangeArrowheads="1"/>
          </p:cNvSpPr>
          <p:nvPr/>
        </p:nvSpPr>
        <p:spPr bwMode="auto">
          <a:xfrm>
            <a:off x="2589213" y="5284788"/>
            <a:ext cx="1841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9" name="Line 22"/>
          <p:cNvSpPr>
            <a:spLocks noChangeShapeType="1"/>
          </p:cNvSpPr>
          <p:nvPr/>
        </p:nvSpPr>
        <p:spPr bwMode="auto">
          <a:xfrm>
            <a:off x="7046913" y="3886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0" name="Line 23"/>
          <p:cNvSpPr>
            <a:spLocks noChangeShapeType="1"/>
          </p:cNvSpPr>
          <p:nvPr/>
        </p:nvSpPr>
        <p:spPr bwMode="auto">
          <a:xfrm>
            <a:off x="2743200" y="2743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1" name="Line 24"/>
          <p:cNvSpPr>
            <a:spLocks noChangeShapeType="1"/>
          </p:cNvSpPr>
          <p:nvPr/>
        </p:nvSpPr>
        <p:spPr bwMode="auto">
          <a:xfrm>
            <a:off x="6400800" y="2743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2" name="Rectangle 25"/>
          <p:cNvSpPr>
            <a:spLocks noChangeArrowheads="1"/>
          </p:cNvSpPr>
          <p:nvPr/>
        </p:nvSpPr>
        <p:spPr bwMode="auto">
          <a:xfrm>
            <a:off x="762000" y="5105400"/>
            <a:ext cx="7805141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/>
              <a:t>A generic</a:t>
            </a:r>
            <a:r>
              <a:rPr lang="en-US" sz="3200" dirty="0" smtClean="0"/>
              <a:t> view of </a:t>
            </a:r>
            <a:r>
              <a:rPr lang="en-US" sz="3200" dirty="0"/>
              <a:t>symmetric key crypto</a:t>
            </a:r>
          </a:p>
        </p:txBody>
      </p:sp>
      <p:sp>
        <p:nvSpPr>
          <p:cNvPr id="19473" name="Rectangle 26"/>
          <p:cNvSpPr>
            <a:spLocks noChangeArrowheads="1"/>
          </p:cNvSpPr>
          <p:nvPr/>
        </p:nvSpPr>
        <p:spPr bwMode="auto">
          <a:xfrm>
            <a:off x="2179638" y="3657600"/>
            <a:ext cx="1096962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encrypt</a:t>
            </a:r>
          </a:p>
        </p:txBody>
      </p:sp>
      <p:sp>
        <p:nvSpPr>
          <p:cNvPr id="19474" name="Rectangle 27"/>
          <p:cNvSpPr>
            <a:spLocks noChangeArrowheads="1"/>
          </p:cNvSpPr>
          <p:nvPr/>
        </p:nvSpPr>
        <p:spPr bwMode="auto">
          <a:xfrm>
            <a:off x="5897563" y="3668713"/>
            <a:ext cx="1112837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decrypt</a:t>
            </a:r>
          </a:p>
        </p:txBody>
      </p:sp>
      <p:sp>
        <p:nvSpPr>
          <p:cNvPr id="19475" name="Line 31"/>
          <p:cNvSpPr>
            <a:spLocks noChangeShapeType="1"/>
          </p:cNvSpPr>
          <p:nvPr/>
        </p:nvSpPr>
        <p:spPr bwMode="auto">
          <a:xfrm>
            <a:off x="3276600" y="38862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6" name="Line 32"/>
          <p:cNvSpPr>
            <a:spLocks noChangeShapeType="1"/>
          </p:cNvSpPr>
          <p:nvPr/>
        </p:nvSpPr>
        <p:spPr bwMode="auto">
          <a:xfrm flipV="1">
            <a:off x="5446713" y="38862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7" name="Line 33"/>
          <p:cNvSpPr>
            <a:spLocks noChangeShapeType="1"/>
          </p:cNvSpPr>
          <p:nvPr/>
        </p:nvSpPr>
        <p:spPr bwMode="auto">
          <a:xfrm flipV="1">
            <a:off x="3657600" y="38100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8" name="Line 34"/>
          <p:cNvSpPr>
            <a:spLocks noChangeShapeType="1"/>
          </p:cNvSpPr>
          <p:nvPr/>
        </p:nvSpPr>
        <p:spPr bwMode="auto">
          <a:xfrm flipV="1">
            <a:off x="4249738" y="38100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9" name="Line 35"/>
          <p:cNvSpPr>
            <a:spLocks noChangeShapeType="1"/>
          </p:cNvSpPr>
          <p:nvPr/>
        </p:nvSpPr>
        <p:spPr bwMode="auto">
          <a:xfrm flipV="1">
            <a:off x="4862513" y="3811588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80" name="Line 36"/>
          <p:cNvSpPr>
            <a:spLocks noChangeShapeType="1"/>
          </p:cNvSpPr>
          <p:nvPr/>
        </p:nvSpPr>
        <p:spPr bwMode="auto">
          <a:xfrm>
            <a:off x="3957638" y="382905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81" name="Line 37"/>
          <p:cNvSpPr>
            <a:spLocks noChangeShapeType="1"/>
          </p:cNvSpPr>
          <p:nvPr/>
        </p:nvSpPr>
        <p:spPr bwMode="auto">
          <a:xfrm>
            <a:off x="4551363" y="382905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82" name="Line 38"/>
          <p:cNvSpPr>
            <a:spLocks noChangeShapeType="1"/>
          </p:cNvSpPr>
          <p:nvPr/>
        </p:nvSpPr>
        <p:spPr bwMode="auto">
          <a:xfrm>
            <a:off x="5164138" y="382905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ltGray">
          <a:xfrm>
            <a:off x="366713" y="1079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 b="0">
              <a:latin typeface="Tahoma" pitchFamily="34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ltGray">
          <a:xfrm>
            <a:off x="749300" y="1079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 b="0">
              <a:latin typeface="Tahoma" pitchFamily="34" charset="0"/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ltGray">
          <a:xfrm>
            <a:off x="490538" y="5302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 b="0">
              <a:latin typeface="Tahoma" pitchFamily="34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ltGray">
          <a:xfrm>
            <a:off x="860425" y="5302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 b="0">
              <a:latin typeface="Tahoma" pitchFamily="34" charset="0"/>
            </a:endParaRP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ltGray">
          <a:xfrm>
            <a:off x="76200" y="4572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 b="0">
              <a:latin typeface="Tahoma" pitchFamily="34" charset="0"/>
            </a:endParaRP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gray">
          <a:xfrm>
            <a:off x="711200" y="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 b="0">
              <a:latin typeface="Tahoma" pitchFamily="34" charset="0"/>
            </a:endParaRP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gray">
          <a:xfrm>
            <a:off x="442913" y="5334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 b="0">
              <a:latin typeface="Tahoma" pitchFamily="34" charset="0"/>
            </a:endParaRPr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228600" y="838200"/>
            <a:ext cx="8686800" cy="1643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i="1">
                <a:solidFill>
                  <a:schemeClr val="folHlink"/>
                </a:solidFill>
              </a:rPr>
              <a:t>S-Boxes</a:t>
            </a:r>
          </a:p>
          <a:p>
            <a:pPr algn="just">
              <a:lnSpc>
                <a:spcPct val="120000"/>
              </a:lnSpc>
            </a:pPr>
            <a:r>
              <a:rPr lang="en-US" sz="2800" i="1"/>
              <a:t>The S-boxes do the real mixing (confusion). DES uses 8 S-boxes, each with a 6-bit input and a 4-bit output.</a:t>
            </a:r>
          </a:p>
        </p:txBody>
      </p:sp>
      <p:pic>
        <p:nvPicPr>
          <p:cNvPr id="3892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676650"/>
            <a:ext cx="91757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3" name="Text Box 12"/>
          <p:cNvSpPr txBox="1">
            <a:spLocks noChangeArrowheads="1"/>
          </p:cNvSpPr>
          <p:nvPr/>
        </p:nvSpPr>
        <p:spPr bwMode="auto">
          <a:xfrm>
            <a:off x="3921125" y="3141663"/>
            <a:ext cx="1011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  <a:cs typeface="Zar" pitchFamily="2" charset="-78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  <a:cs typeface="Zar" pitchFamily="2" charset="-78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  <a:cs typeface="Zar" pitchFamily="2" charset="-78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  <a:cs typeface="Zar" pitchFamily="2" charset="-78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  <a:cs typeface="Zar" pitchFamily="2" charset="-7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cs typeface="Zar" pitchFamily="2" charset="-7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cs typeface="Zar" pitchFamily="2" charset="-7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cs typeface="Zar" pitchFamily="2" charset="-7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cs typeface="Zar" pitchFamily="2" charset="-78"/>
              </a:defRPr>
            </a:lvl9pPr>
          </a:lstStyle>
          <a:p>
            <a:r>
              <a:rPr lang="en-US" sz="2000" i="1"/>
              <a:t>S-boxes</a:t>
            </a:r>
          </a:p>
        </p:txBody>
      </p:sp>
    </p:spTree>
    <p:extLst>
      <p:ext uri="{BB962C8B-B14F-4D97-AF65-F5344CB8AC3E}">
        <p14:creationId xmlns:p14="http://schemas.microsoft.com/office/powerpoint/2010/main" val="222947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ltGray">
          <a:xfrm>
            <a:off x="366713" y="1079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 b="0">
              <a:latin typeface="Tahoma" pitchFamily="34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ltGray">
          <a:xfrm>
            <a:off x="749300" y="1079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 b="0">
              <a:latin typeface="Tahoma" pitchFamily="34" charset="0"/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ltGray">
          <a:xfrm>
            <a:off x="490538" y="5302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 b="0">
              <a:latin typeface="Tahoma" pitchFamily="34" charset="0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ltGray">
          <a:xfrm>
            <a:off x="860425" y="5302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 b="0">
              <a:latin typeface="Tahoma" pitchFamily="34" charset="0"/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ltGray">
          <a:xfrm>
            <a:off x="76200" y="4572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 b="0">
              <a:latin typeface="Tahoma" pitchFamily="34" charset="0"/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gray">
          <a:xfrm>
            <a:off x="711200" y="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 b="0">
              <a:latin typeface="Tahoma" pitchFamily="34" charset="0"/>
            </a:endParaRP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gray">
          <a:xfrm>
            <a:off x="442913" y="5334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 b="0">
              <a:latin typeface="Tahoma" pitchFamily="34" charset="0"/>
            </a:endParaRP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228600" y="685800"/>
            <a:ext cx="8686800" cy="6048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endParaRPr lang="en-US" sz="2800" i="1"/>
          </a:p>
        </p:txBody>
      </p:sp>
      <p:sp>
        <p:nvSpPr>
          <p:cNvPr id="39946" name="Text Box 12"/>
          <p:cNvSpPr txBox="1">
            <a:spLocks noChangeArrowheads="1"/>
          </p:cNvSpPr>
          <p:nvPr/>
        </p:nvSpPr>
        <p:spPr bwMode="auto">
          <a:xfrm>
            <a:off x="2936875" y="1066800"/>
            <a:ext cx="1287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  <a:cs typeface="Zar" pitchFamily="2" charset="-78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  <a:cs typeface="Zar" pitchFamily="2" charset="-78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  <a:cs typeface="Zar" pitchFamily="2" charset="-78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  <a:cs typeface="Zar" pitchFamily="2" charset="-78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  <a:cs typeface="Zar" pitchFamily="2" charset="-7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cs typeface="Zar" pitchFamily="2" charset="-7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cs typeface="Zar" pitchFamily="2" charset="-7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cs typeface="Zar" pitchFamily="2" charset="-7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cs typeface="Zar" pitchFamily="2" charset="-78"/>
              </a:defRPr>
            </a:lvl9pPr>
          </a:lstStyle>
          <a:p>
            <a:r>
              <a:rPr lang="en-US" sz="2000" i="1"/>
              <a:t>S-box rule</a:t>
            </a:r>
          </a:p>
        </p:txBody>
      </p:sp>
      <p:pic>
        <p:nvPicPr>
          <p:cNvPr id="3994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25" y="2057400"/>
            <a:ext cx="4716463" cy="382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890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ltGray">
          <a:xfrm>
            <a:off x="366713" y="1079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 b="0">
              <a:latin typeface="Tahoma" pitchFamily="34" charset="0"/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ltGray">
          <a:xfrm>
            <a:off x="749300" y="1079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 b="0">
              <a:latin typeface="Tahoma" pitchFamily="34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ltGray">
          <a:xfrm>
            <a:off x="490538" y="5302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 b="0">
              <a:latin typeface="Tahoma" pitchFamily="34" charset="0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ltGray">
          <a:xfrm>
            <a:off x="860425" y="5302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 b="0">
              <a:latin typeface="Tahoma" pitchFamily="34" charset="0"/>
            </a:endParaRP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ltGray">
          <a:xfrm>
            <a:off x="76200" y="4572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 b="0">
              <a:latin typeface="Tahoma" pitchFamily="34" charset="0"/>
            </a:endParaRP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gray">
          <a:xfrm>
            <a:off x="711200" y="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 b="0">
              <a:latin typeface="Tahoma" pitchFamily="34" charset="0"/>
            </a:endParaRP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gray">
          <a:xfrm>
            <a:off x="442913" y="5334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 b="0">
              <a:latin typeface="Tahoma" pitchFamily="34" charset="0"/>
            </a:endParaRPr>
          </a:p>
        </p:txBody>
      </p:sp>
      <p:pic>
        <p:nvPicPr>
          <p:cNvPr id="40969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1143000"/>
            <a:ext cx="3857625" cy="544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0" name="Text Box 18"/>
          <p:cNvSpPr txBox="1">
            <a:spLocks noChangeArrowheads="1"/>
          </p:cNvSpPr>
          <p:nvPr/>
        </p:nvSpPr>
        <p:spPr bwMode="auto">
          <a:xfrm>
            <a:off x="1063625" y="609600"/>
            <a:ext cx="5902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  <a:cs typeface="Zar" pitchFamily="2" charset="-78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  <a:cs typeface="Zar" pitchFamily="2" charset="-78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  <a:cs typeface="Zar" pitchFamily="2" charset="-78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  <a:cs typeface="Zar" pitchFamily="2" charset="-78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  <a:cs typeface="Zar" pitchFamily="2" charset="-7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cs typeface="Zar" pitchFamily="2" charset="-7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cs typeface="Zar" pitchFamily="2" charset="-7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cs typeface="Zar" pitchFamily="2" charset="-7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cs typeface="Zar" pitchFamily="2" charset="-78"/>
              </a:defRPr>
            </a:lvl9pPr>
          </a:lstStyle>
          <a:p>
            <a:r>
              <a:rPr lang="en-US" sz="2400">
                <a:solidFill>
                  <a:schemeClr val="folHlink"/>
                </a:solidFill>
              </a:rPr>
              <a:t> </a:t>
            </a:r>
            <a:r>
              <a:rPr lang="en-US" sz="2000" i="1"/>
              <a:t>DES cipher and reverse cipher for the first approach</a:t>
            </a:r>
          </a:p>
        </p:txBody>
      </p:sp>
    </p:spTree>
    <p:extLst>
      <p:ext uri="{BB962C8B-B14F-4D97-AF65-F5344CB8AC3E}">
        <p14:creationId xmlns:p14="http://schemas.microsoft.com/office/powerpoint/2010/main" val="140732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9B19FC67-4D8F-0842-8557-2A303BAC8422}" type="slidenum">
              <a:rPr lang="en-US" smtClean="0">
                <a:latin typeface="Times New Roman" charset="0"/>
              </a:rPr>
              <a:pPr/>
              <a:t>53</a:t>
            </a:fld>
            <a:endParaRPr lang="en-US" smtClean="0">
              <a:latin typeface="Times New Roman" charset="0"/>
            </a:endParaRPr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Security of DES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Security</a:t>
            </a:r>
            <a:r>
              <a:rPr lang="en-US" sz="2800" dirty="0" smtClean="0"/>
              <a:t> depends heavily on </a:t>
            </a:r>
            <a:r>
              <a:rPr lang="en-US" sz="2800" dirty="0"/>
              <a:t>S-boxes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Everything else in DES is linear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Thirty+ years of intense analysis has revealed no “back door”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 smtClean="0"/>
              <a:t>Attacks, essentially exhaustive </a:t>
            </a:r>
            <a:r>
              <a:rPr lang="en-US" sz="2800" dirty="0"/>
              <a:t>key </a:t>
            </a:r>
            <a:r>
              <a:rPr lang="en-US" sz="2800" dirty="0" smtClean="0"/>
              <a:t>search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1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BC1E8A0F-50AA-2449-89EE-667D3D5FEE62}" type="slidenum">
              <a:rPr lang="en-US" smtClean="0">
                <a:latin typeface="Times New Roman" charset="0"/>
              </a:rPr>
              <a:pPr/>
              <a:t>54</a:t>
            </a:fld>
            <a:endParaRPr lang="en-US" smtClean="0">
              <a:latin typeface="Times New Roman" charset="0"/>
            </a:endParaRPr>
          </a:p>
        </p:txBody>
      </p:sp>
      <p:sp>
        <p:nvSpPr>
          <p:cNvPr id="808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Block Cipher Notation</a:t>
            </a:r>
          </a:p>
        </p:txBody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1534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latin typeface="Times-Roman"/>
                <a:cs typeface="Times-Roman"/>
              </a:rPr>
              <a:t>P =</a:t>
            </a:r>
            <a:r>
              <a:rPr lang="en-US" sz="2800" dirty="0"/>
              <a:t> plaintext block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latin typeface="Times-Roman"/>
                <a:cs typeface="Times-Roman"/>
              </a:rPr>
              <a:t>C =</a:t>
            </a:r>
            <a:r>
              <a:rPr lang="en-US" sz="2800" dirty="0"/>
              <a:t> </a:t>
            </a:r>
            <a:r>
              <a:rPr lang="en-US" sz="2800" dirty="0" err="1"/>
              <a:t>ciphertext</a:t>
            </a:r>
            <a:r>
              <a:rPr lang="en-US" sz="2800" dirty="0"/>
              <a:t> block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Encrypt </a:t>
            </a:r>
            <a:r>
              <a:rPr lang="en-US" sz="2800" dirty="0">
                <a:latin typeface="Times-Roman" charset="0"/>
              </a:rPr>
              <a:t>P</a:t>
            </a:r>
            <a:r>
              <a:rPr lang="en-US" sz="2800" dirty="0"/>
              <a:t> with key </a:t>
            </a:r>
            <a:r>
              <a:rPr lang="en-US" sz="2800" dirty="0">
                <a:latin typeface="Times-Roman" charset="0"/>
              </a:rPr>
              <a:t>K</a:t>
            </a:r>
            <a:r>
              <a:rPr lang="en-US" sz="2800" dirty="0"/>
              <a:t> to get </a:t>
            </a:r>
            <a:r>
              <a:rPr lang="en-US" sz="2800" dirty="0" err="1"/>
              <a:t>ciphertext</a:t>
            </a:r>
            <a:r>
              <a:rPr lang="en-US" sz="2800" dirty="0"/>
              <a:t> </a:t>
            </a:r>
            <a:r>
              <a:rPr lang="en-US" sz="2800" dirty="0">
                <a:latin typeface="Times-Roman" charset="0"/>
              </a:rPr>
              <a:t>C</a:t>
            </a:r>
            <a:endParaRPr lang="en-US" sz="2800" dirty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latin typeface="Times-Roman" charset="0"/>
              </a:rPr>
              <a:t>C = E(P, K)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Decrypt </a:t>
            </a:r>
            <a:r>
              <a:rPr lang="en-US" sz="2800" dirty="0">
                <a:latin typeface="Times-Roman" charset="0"/>
              </a:rPr>
              <a:t>C</a:t>
            </a:r>
            <a:r>
              <a:rPr lang="en-US" sz="2800" dirty="0"/>
              <a:t> with key </a:t>
            </a:r>
            <a:r>
              <a:rPr lang="en-US" sz="2800" dirty="0">
                <a:latin typeface="Times-Roman" charset="0"/>
              </a:rPr>
              <a:t>K</a:t>
            </a:r>
            <a:r>
              <a:rPr lang="en-US" sz="2800" dirty="0"/>
              <a:t> to get plaintext </a:t>
            </a:r>
            <a:r>
              <a:rPr lang="en-US" sz="2800" dirty="0">
                <a:latin typeface="Times-Roman" charset="0"/>
              </a:rPr>
              <a:t>P</a:t>
            </a:r>
            <a:endParaRPr lang="en-US" sz="2800" dirty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latin typeface="Times-Roman" charset="0"/>
              </a:rPr>
              <a:t>P = D(C, K)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Note: </a:t>
            </a:r>
            <a:r>
              <a:rPr lang="en-US" sz="2800" dirty="0">
                <a:latin typeface="Times-Roman" charset="0"/>
              </a:rPr>
              <a:t>P = D(E(P, K), K)</a:t>
            </a:r>
            <a:r>
              <a:rPr lang="en-US" sz="2800" dirty="0"/>
              <a:t> and </a:t>
            </a:r>
            <a:r>
              <a:rPr lang="en-US" sz="2800" dirty="0">
                <a:latin typeface="Times-Roman" charset="0"/>
              </a:rPr>
              <a:t>C = E(D(C, K), K)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/>
              <a:t>But </a:t>
            </a:r>
            <a:r>
              <a:rPr lang="en-US" sz="2400" dirty="0">
                <a:latin typeface="Times-Roman" charset="0"/>
              </a:rPr>
              <a:t>P </a:t>
            </a:r>
            <a:r>
              <a:rPr lang="en-US" sz="2400" dirty="0" err="1">
                <a:latin typeface="Times-Roman" charset="0"/>
                <a:sym typeface="Symbol" charset="2"/>
              </a:rPr>
              <a:t></a:t>
            </a:r>
            <a:r>
              <a:rPr lang="en-US" sz="2400" dirty="0">
                <a:latin typeface="Times-Roman" charset="0"/>
              </a:rPr>
              <a:t> D(E(P, K</a:t>
            </a:r>
            <a:r>
              <a:rPr lang="en-US" sz="2400" baseline="-25000" dirty="0">
                <a:latin typeface="Times-Roman" charset="0"/>
              </a:rPr>
              <a:t>1</a:t>
            </a:r>
            <a:r>
              <a:rPr lang="en-US" sz="2400" dirty="0">
                <a:latin typeface="Times-Roman" charset="0"/>
              </a:rPr>
              <a:t>), K</a:t>
            </a:r>
            <a:r>
              <a:rPr lang="en-US" sz="2400" baseline="-25000" dirty="0">
                <a:latin typeface="Times-Roman" charset="0"/>
              </a:rPr>
              <a:t>2</a:t>
            </a:r>
            <a:r>
              <a:rPr lang="en-US" sz="2400" dirty="0">
                <a:latin typeface="Times-Roman" charset="0"/>
              </a:rPr>
              <a:t>)</a:t>
            </a:r>
            <a:r>
              <a:rPr lang="en-US" sz="2400" dirty="0"/>
              <a:t> and </a:t>
            </a:r>
            <a:r>
              <a:rPr lang="en-US" sz="2400" dirty="0">
                <a:latin typeface="Times-Roman" charset="0"/>
              </a:rPr>
              <a:t>C </a:t>
            </a:r>
            <a:r>
              <a:rPr lang="en-US" sz="2400" dirty="0" err="1">
                <a:latin typeface="Times-Roman" charset="0"/>
                <a:sym typeface="Symbol" charset="2"/>
              </a:rPr>
              <a:t></a:t>
            </a:r>
            <a:r>
              <a:rPr lang="en-US" sz="2400" dirty="0">
                <a:latin typeface="Times-Roman" charset="0"/>
              </a:rPr>
              <a:t> E(D(C, K</a:t>
            </a:r>
            <a:r>
              <a:rPr lang="en-US" sz="2400" baseline="-25000" dirty="0">
                <a:latin typeface="Times-Roman" charset="0"/>
              </a:rPr>
              <a:t>1</a:t>
            </a:r>
            <a:r>
              <a:rPr lang="en-US" sz="2400" dirty="0">
                <a:latin typeface="Times-Roman" charset="0"/>
              </a:rPr>
              <a:t>), K</a:t>
            </a:r>
            <a:r>
              <a:rPr lang="en-US" sz="2400" baseline="-25000" dirty="0">
                <a:latin typeface="Times-Roman" charset="0"/>
              </a:rPr>
              <a:t>2</a:t>
            </a:r>
            <a:r>
              <a:rPr lang="en-US" sz="2400" dirty="0">
                <a:latin typeface="Times-Roman" charset="0"/>
              </a:rPr>
              <a:t>)</a:t>
            </a:r>
            <a:r>
              <a:rPr lang="en-US" sz="2400" dirty="0"/>
              <a:t> when </a:t>
            </a:r>
            <a:r>
              <a:rPr lang="en-US" sz="2400" dirty="0">
                <a:latin typeface="Times-Roman" charset="0"/>
              </a:rPr>
              <a:t>K</a:t>
            </a:r>
            <a:r>
              <a:rPr lang="en-US" sz="2400" baseline="-25000" dirty="0">
                <a:latin typeface="Times-Roman" charset="0"/>
              </a:rPr>
              <a:t>1</a:t>
            </a:r>
            <a:r>
              <a:rPr lang="en-US" sz="2400" dirty="0"/>
              <a:t> </a:t>
            </a:r>
            <a:r>
              <a:rPr lang="en-US" sz="2400" dirty="0" err="1">
                <a:latin typeface="Times-Roman" charset="0"/>
                <a:sym typeface="Symbol" charset="2"/>
              </a:rPr>
              <a:t></a:t>
            </a:r>
            <a:r>
              <a:rPr lang="en-US" sz="2400" dirty="0"/>
              <a:t> </a:t>
            </a:r>
            <a:r>
              <a:rPr lang="en-US" sz="2400" dirty="0">
                <a:latin typeface="Times-Roman" charset="0"/>
              </a:rPr>
              <a:t>K</a:t>
            </a:r>
            <a:r>
              <a:rPr lang="en-US" sz="2400" baseline="-25000" dirty="0">
                <a:latin typeface="Times-Roman" charset="0"/>
              </a:rPr>
              <a:t>2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567121DC-186E-0D47-990E-CACDDFDB41E9}" type="slidenum">
              <a:rPr lang="en-US" smtClean="0">
                <a:latin typeface="Times New Roman" charset="0"/>
              </a:rPr>
              <a:pPr/>
              <a:t>55</a:t>
            </a:fld>
            <a:endParaRPr lang="en-US" smtClean="0">
              <a:latin typeface="Times New Roman" charset="0"/>
            </a:endParaRPr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Triple DES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8486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Today, 56 bit DES key is too </a:t>
            </a:r>
            <a:r>
              <a:rPr lang="en-US" sz="2800" dirty="0" smtClean="0"/>
              <a:t>small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Exhaustive key search is feasible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But DES is </a:t>
            </a:r>
            <a:r>
              <a:rPr lang="en-US" sz="2800" dirty="0" smtClean="0"/>
              <a:t>everywhere, so what </a:t>
            </a:r>
            <a:r>
              <a:rPr lang="en-US" sz="2800" dirty="0"/>
              <a:t>to do?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hlink"/>
                </a:solidFill>
              </a:rPr>
              <a:t>Triple DES</a:t>
            </a:r>
            <a:r>
              <a:rPr lang="en-US" sz="2800" dirty="0"/>
              <a:t> or </a:t>
            </a:r>
            <a:r>
              <a:rPr lang="en-US" sz="2800" b="1" dirty="0">
                <a:solidFill>
                  <a:schemeClr val="hlink"/>
                </a:solidFill>
              </a:rPr>
              <a:t>3DES</a:t>
            </a:r>
            <a:r>
              <a:rPr lang="en-US" sz="2800" dirty="0"/>
              <a:t> (112 bit key)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 </a:t>
            </a:r>
            <a:r>
              <a:rPr lang="en-US" sz="2400" dirty="0">
                <a:latin typeface="Times-Roman" charset="0"/>
              </a:rPr>
              <a:t>C = E(D(E(P,K</a:t>
            </a:r>
            <a:r>
              <a:rPr lang="en-US" sz="2400" baseline="-25000" dirty="0">
                <a:latin typeface="Times-Roman" charset="0"/>
              </a:rPr>
              <a:t>1</a:t>
            </a:r>
            <a:r>
              <a:rPr lang="en-US" sz="2400" dirty="0">
                <a:latin typeface="Times-Roman" charset="0"/>
              </a:rPr>
              <a:t>),K</a:t>
            </a:r>
            <a:r>
              <a:rPr lang="en-US" sz="2400" baseline="-25000" dirty="0">
                <a:latin typeface="Times-Roman" charset="0"/>
              </a:rPr>
              <a:t>2</a:t>
            </a:r>
            <a:r>
              <a:rPr lang="en-US" sz="2400" dirty="0">
                <a:latin typeface="Times-Roman" charset="0"/>
              </a:rPr>
              <a:t>),K</a:t>
            </a:r>
            <a:r>
              <a:rPr lang="en-US" sz="2400" baseline="-25000" dirty="0">
                <a:latin typeface="Times-Roman" charset="0"/>
              </a:rPr>
              <a:t>1</a:t>
            </a:r>
            <a:r>
              <a:rPr lang="en-US" sz="2400" dirty="0">
                <a:latin typeface="Times-Roman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 </a:t>
            </a:r>
            <a:r>
              <a:rPr lang="en-US" sz="2400" dirty="0">
                <a:latin typeface="Times-Roman" charset="0"/>
              </a:rPr>
              <a:t>P = D(E(D(C,K</a:t>
            </a:r>
            <a:r>
              <a:rPr lang="en-US" sz="2400" baseline="-25000" dirty="0">
                <a:latin typeface="Times-Roman" charset="0"/>
              </a:rPr>
              <a:t>1</a:t>
            </a:r>
            <a:r>
              <a:rPr lang="en-US" sz="2400" dirty="0">
                <a:latin typeface="Times-Roman" charset="0"/>
              </a:rPr>
              <a:t>),K</a:t>
            </a:r>
            <a:r>
              <a:rPr lang="en-US" sz="2400" baseline="-25000" dirty="0">
                <a:latin typeface="Times-Roman" charset="0"/>
              </a:rPr>
              <a:t>2</a:t>
            </a:r>
            <a:r>
              <a:rPr lang="en-US" sz="2400" dirty="0">
                <a:latin typeface="Times-Roman" charset="0"/>
              </a:rPr>
              <a:t>),K</a:t>
            </a:r>
            <a:r>
              <a:rPr lang="en-US" sz="2400" baseline="-25000" dirty="0">
                <a:latin typeface="Times-Roman" charset="0"/>
              </a:rPr>
              <a:t>1</a:t>
            </a:r>
            <a:r>
              <a:rPr lang="en-US" sz="2400" dirty="0">
                <a:latin typeface="Times-Roman" charset="0"/>
              </a:rPr>
              <a:t>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Why </a:t>
            </a:r>
            <a:r>
              <a:rPr lang="en-US" sz="2800" dirty="0">
                <a:latin typeface="Times-Roman" charset="0"/>
              </a:rPr>
              <a:t>Encrypt-Decrypt-Encrypt </a:t>
            </a:r>
            <a:r>
              <a:rPr lang="en-US" sz="2800" dirty="0"/>
              <a:t>with 2 keys?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Backward compatible: </a:t>
            </a:r>
            <a:r>
              <a:rPr lang="en-US" sz="2400" dirty="0">
                <a:latin typeface="Times-Roman" charset="0"/>
              </a:rPr>
              <a:t>E(D(E(P,K),K),K) = E(P,K)</a:t>
            </a:r>
            <a:endParaRPr lang="en-US" sz="2400" dirty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And 112 bits is enough</a:t>
            </a:r>
            <a:endParaRPr lang="en-US" sz="2400" dirty="0">
              <a:latin typeface="Times-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63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163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163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 build="p" bldLvl="2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B813EDEC-71D2-7543-B98C-9E8C0C73A579}" type="slidenum">
              <a:rPr lang="en-US" smtClean="0">
                <a:latin typeface="Times New Roman" charset="0"/>
              </a:rPr>
              <a:pPr/>
              <a:t>56</a:t>
            </a:fld>
            <a:endParaRPr lang="en-US" smtClean="0">
              <a:latin typeface="Times New Roman" charset="0"/>
            </a:endParaRPr>
          </a:p>
        </p:txBody>
      </p:sp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3DES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9248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Why not </a:t>
            </a:r>
            <a:r>
              <a:rPr lang="en-US" sz="2800" dirty="0">
                <a:latin typeface="Times-Roman" charset="0"/>
              </a:rPr>
              <a:t>C = E(E(P,K),K)</a:t>
            </a:r>
            <a:r>
              <a:rPr lang="en-US" sz="2800" dirty="0"/>
              <a:t> ?</a:t>
            </a:r>
            <a:endParaRPr lang="en-US" sz="2800" dirty="0" smtClean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/>
              <a:t>Trick question --- it’s still </a:t>
            </a:r>
            <a:r>
              <a:rPr lang="en-US" sz="2400" dirty="0"/>
              <a:t>just 56 bit key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Why not </a:t>
            </a:r>
            <a:r>
              <a:rPr lang="en-US" sz="2800" dirty="0">
                <a:latin typeface="Times-Roman" charset="0"/>
              </a:rPr>
              <a:t>C = E(E(P,K</a:t>
            </a:r>
            <a:r>
              <a:rPr lang="en-US" sz="2800" baseline="-25000" dirty="0">
                <a:latin typeface="Times-Roman" charset="0"/>
              </a:rPr>
              <a:t>1</a:t>
            </a:r>
            <a:r>
              <a:rPr lang="en-US" sz="2800" dirty="0">
                <a:latin typeface="Times-Roman" charset="0"/>
              </a:rPr>
              <a:t>),K</a:t>
            </a:r>
            <a:r>
              <a:rPr lang="en-US" sz="2800" baseline="-25000" dirty="0">
                <a:latin typeface="Times-Roman" charset="0"/>
              </a:rPr>
              <a:t>2</a:t>
            </a:r>
            <a:r>
              <a:rPr lang="en-US" sz="2800" dirty="0">
                <a:latin typeface="Times-Roman" charset="0"/>
              </a:rPr>
              <a:t>)</a:t>
            </a:r>
            <a:r>
              <a:rPr lang="en-US" sz="2800" dirty="0"/>
              <a:t> ?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 (semi-practical) </a:t>
            </a:r>
            <a:r>
              <a:rPr lang="en-US" sz="2800" b="1" dirty="0">
                <a:solidFill>
                  <a:schemeClr val="accent2"/>
                </a:solidFill>
              </a:rPr>
              <a:t>known plaintext</a:t>
            </a:r>
            <a:r>
              <a:rPr lang="en-US" sz="2800" dirty="0"/>
              <a:t> attack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Pre-compute table of </a:t>
            </a:r>
            <a:r>
              <a:rPr lang="en-US" sz="2400" dirty="0">
                <a:latin typeface="Times-Roman" charset="0"/>
              </a:rPr>
              <a:t>E(P,K</a:t>
            </a:r>
            <a:r>
              <a:rPr lang="en-US" sz="2400" baseline="-25000" dirty="0">
                <a:latin typeface="Times-Roman" charset="0"/>
              </a:rPr>
              <a:t>1</a:t>
            </a:r>
            <a:r>
              <a:rPr lang="en-US" sz="2400" dirty="0">
                <a:latin typeface="Times-Roman" charset="0"/>
              </a:rPr>
              <a:t>)</a:t>
            </a:r>
            <a:r>
              <a:rPr lang="en-US" sz="2400" dirty="0"/>
              <a:t> for every possible key </a:t>
            </a:r>
            <a:r>
              <a:rPr lang="en-US" sz="2400" dirty="0">
                <a:latin typeface="Times-Roman" charset="0"/>
              </a:rPr>
              <a:t>K</a:t>
            </a:r>
            <a:r>
              <a:rPr lang="en-US" sz="2400" baseline="-25000" dirty="0">
                <a:latin typeface="Times-Roman" charset="0"/>
              </a:rPr>
              <a:t>1</a:t>
            </a:r>
            <a:r>
              <a:rPr lang="en-US" sz="2400" dirty="0"/>
              <a:t> (resulting table has 2</a:t>
            </a:r>
            <a:r>
              <a:rPr lang="en-US" sz="2400" baseline="30000" dirty="0"/>
              <a:t>56</a:t>
            </a:r>
            <a:r>
              <a:rPr lang="en-US" sz="2400" dirty="0"/>
              <a:t> entries) 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Then for each possible </a:t>
            </a:r>
            <a:r>
              <a:rPr lang="en-US" sz="2400" dirty="0">
                <a:latin typeface="Times-Roman" charset="0"/>
              </a:rPr>
              <a:t>K</a:t>
            </a:r>
            <a:r>
              <a:rPr lang="en-US" sz="2400" baseline="-25000" dirty="0">
                <a:latin typeface="Times-Roman" charset="0"/>
              </a:rPr>
              <a:t>2</a:t>
            </a:r>
            <a:r>
              <a:rPr lang="en-US" sz="2400" dirty="0"/>
              <a:t> compute </a:t>
            </a:r>
            <a:r>
              <a:rPr lang="en-US" sz="2400" dirty="0">
                <a:latin typeface="Times-Roman" charset="0"/>
              </a:rPr>
              <a:t>D(C,K</a:t>
            </a:r>
            <a:r>
              <a:rPr lang="en-US" sz="2400" baseline="-25000" dirty="0">
                <a:latin typeface="Times-Roman" charset="0"/>
              </a:rPr>
              <a:t>2</a:t>
            </a:r>
            <a:r>
              <a:rPr lang="en-US" sz="2400" dirty="0">
                <a:latin typeface="Times-Roman" charset="0"/>
              </a:rPr>
              <a:t>)</a:t>
            </a:r>
            <a:r>
              <a:rPr lang="en-US" sz="2400" dirty="0"/>
              <a:t> until a match in table is found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When match is found, have </a:t>
            </a:r>
            <a:r>
              <a:rPr lang="en-US" sz="2400" dirty="0">
                <a:latin typeface="Times-Roman" charset="0"/>
              </a:rPr>
              <a:t>E(P,K</a:t>
            </a:r>
            <a:r>
              <a:rPr lang="en-US" sz="2400" baseline="-25000" dirty="0">
                <a:latin typeface="Times-Roman" charset="0"/>
              </a:rPr>
              <a:t>1</a:t>
            </a:r>
            <a:r>
              <a:rPr lang="en-US" sz="2400" dirty="0">
                <a:latin typeface="Times-Roman" charset="0"/>
              </a:rPr>
              <a:t>) = D(C,K</a:t>
            </a:r>
            <a:r>
              <a:rPr lang="en-US" sz="2400" baseline="-25000" dirty="0">
                <a:latin typeface="Times-Roman" charset="0"/>
              </a:rPr>
              <a:t>2</a:t>
            </a:r>
            <a:r>
              <a:rPr lang="en-US" sz="2400" dirty="0">
                <a:latin typeface="Times-Roman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Result gives us keys: </a:t>
            </a:r>
            <a:r>
              <a:rPr lang="en-US" sz="2400" dirty="0">
                <a:latin typeface="Times-Roman" charset="0"/>
              </a:rPr>
              <a:t>C = E(E(P,K</a:t>
            </a:r>
            <a:r>
              <a:rPr lang="en-US" sz="2400" baseline="-25000" dirty="0">
                <a:latin typeface="Times-Roman" charset="0"/>
              </a:rPr>
              <a:t>1</a:t>
            </a:r>
            <a:r>
              <a:rPr lang="en-US" sz="2400" dirty="0">
                <a:latin typeface="Times-Roman" charset="0"/>
              </a:rPr>
              <a:t>),K</a:t>
            </a:r>
            <a:r>
              <a:rPr lang="en-US" sz="2400" baseline="-25000" dirty="0">
                <a:latin typeface="Times-Roman" charset="0"/>
              </a:rPr>
              <a:t>2</a:t>
            </a:r>
            <a:r>
              <a:rPr lang="en-US" sz="2400" dirty="0">
                <a:latin typeface="Times-Roman" charset="0"/>
              </a:rPr>
              <a:t>)</a:t>
            </a:r>
            <a:r>
              <a:rPr lang="en-US" sz="24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4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4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 bldLvl="2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D261130C-02D8-BB4C-8229-7FE0ACF06482}" type="slidenum">
              <a:rPr lang="en-US" smtClean="0">
                <a:latin typeface="Times New Roman" charset="0"/>
              </a:rPr>
              <a:pPr/>
              <a:t>57</a:t>
            </a:fld>
            <a:endParaRPr lang="en-US" smtClean="0">
              <a:latin typeface="Times New Roman" charset="0"/>
            </a:endParaRPr>
          </a:p>
        </p:txBody>
      </p:sp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534400" cy="1219200"/>
          </a:xfrm>
        </p:spPr>
        <p:txBody>
          <a:bodyPr/>
          <a:lstStyle/>
          <a:p>
            <a:pPr eaLnBrk="1" hangingPunct="1"/>
            <a:r>
              <a:rPr lang="en-US" dirty="0"/>
              <a:t>Advanced Encryption Standard</a:t>
            </a:r>
          </a:p>
        </p:txBody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8486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Replacement for DES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AES competition (late 90’s)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NSA openly involved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Transparent process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Many strong algorithms proposed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/>
              <a:t>Rijndael</a:t>
            </a:r>
            <a:r>
              <a:rPr lang="en-US" sz="2400" dirty="0"/>
              <a:t> Algorithm ultimately </a:t>
            </a:r>
            <a:r>
              <a:rPr lang="en-US" sz="2400" dirty="0" smtClean="0"/>
              <a:t>selected (pronounced </a:t>
            </a:r>
            <a:r>
              <a:rPr lang="en-US" sz="2400" dirty="0"/>
              <a:t>like “Rain Doll” or “Rhine Doll</a:t>
            </a:r>
            <a:r>
              <a:rPr lang="en-US" sz="2400" dirty="0" smtClean="0"/>
              <a:t>”)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Iterated block cipher (like DES)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Not a </a:t>
            </a:r>
            <a:r>
              <a:rPr lang="en-US" sz="2800" dirty="0" err="1"/>
              <a:t>Feistel</a:t>
            </a:r>
            <a:r>
              <a:rPr lang="en-US" sz="2800" dirty="0"/>
              <a:t> cipher (unlike DES)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67F52909-0511-FA40-A24E-AB6DC4C0C1A6}" type="slidenum">
              <a:rPr lang="en-US" smtClean="0">
                <a:latin typeface="Times New Roman" charset="0"/>
              </a:rPr>
              <a:pPr/>
              <a:t>58</a:t>
            </a:fld>
            <a:endParaRPr lang="en-US" smtClean="0">
              <a:latin typeface="Times New Roman" charset="0"/>
            </a:endParaRPr>
          </a:p>
        </p:txBody>
      </p:sp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AES Overview</a:t>
            </a:r>
          </a:p>
        </p:txBody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82296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chemeClr val="accent2"/>
                </a:solidFill>
              </a:rPr>
              <a:t>Block size:</a:t>
            </a:r>
            <a:r>
              <a:rPr lang="en-US" dirty="0"/>
              <a:t> </a:t>
            </a:r>
            <a:r>
              <a:rPr lang="en-US" dirty="0" smtClean="0"/>
              <a:t>128 bits (others in </a:t>
            </a:r>
            <a:r>
              <a:rPr lang="en-US" dirty="0" err="1" smtClean="0"/>
              <a:t>Rijndael</a:t>
            </a:r>
            <a:r>
              <a:rPr lang="en-US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chemeClr val="accent2"/>
                </a:solidFill>
              </a:rPr>
              <a:t>Key length:</a:t>
            </a:r>
            <a:r>
              <a:rPr lang="en-US" dirty="0"/>
              <a:t> 128, 192 or 256 bits (independent of block size)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10 to 14 rounds (depends on key length)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Each round uses 4 functions </a:t>
            </a:r>
            <a:r>
              <a:rPr lang="en-US" dirty="0" smtClean="0"/>
              <a:t>(3 </a:t>
            </a:r>
            <a:r>
              <a:rPr lang="en-US" dirty="0"/>
              <a:t>“layers”)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/>
              <a:t>ByteSub</a:t>
            </a:r>
            <a:r>
              <a:rPr lang="en-US" sz="2400" dirty="0"/>
              <a:t> (nonlinear layer)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/>
              <a:t>ShiftRow</a:t>
            </a:r>
            <a:r>
              <a:rPr lang="en-US" sz="2400" dirty="0"/>
              <a:t> (linear mixing layer)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/>
              <a:t>MixColumn</a:t>
            </a:r>
            <a:r>
              <a:rPr lang="en-US" sz="2400" dirty="0"/>
              <a:t> (nonlinear layer)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/>
              <a:t>AddRoundKey</a:t>
            </a:r>
            <a:r>
              <a:rPr lang="en-US" sz="2400" dirty="0"/>
              <a:t> (key addition layer)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3793205E-A558-3342-86C2-396D222F5997}" type="slidenum">
              <a:rPr lang="en-US" smtClean="0">
                <a:latin typeface="Times New Roman" charset="0"/>
              </a:rPr>
              <a:pPr/>
              <a:t>59</a:t>
            </a:fld>
            <a:endParaRPr lang="en-US" smtClean="0">
              <a:latin typeface="Times New Roman" charset="0"/>
            </a:endParaRPr>
          </a:p>
        </p:txBody>
      </p:sp>
      <p:sp>
        <p:nvSpPr>
          <p:cNvPr id="860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AES ByteSub</a:t>
            </a:r>
          </a:p>
        </p:txBody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67200"/>
            <a:ext cx="7772400" cy="144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err="1"/>
              <a:t>ByteSub</a:t>
            </a:r>
            <a:r>
              <a:rPr lang="en-US" sz="2800" dirty="0"/>
              <a:t> is AES’s “S-box”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Can be viewed as nonlinear (but invertible) composition of two math operations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</p:txBody>
      </p:sp>
      <p:sp>
        <p:nvSpPr>
          <p:cNvPr id="86022" name="Rectangle 5"/>
          <p:cNvSpPr>
            <a:spLocks noChangeArrowheads="1"/>
          </p:cNvSpPr>
          <p:nvPr/>
        </p:nvSpPr>
        <p:spPr bwMode="auto">
          <a:xfrm>
            <a:off x="685800" y="1828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dirty="0" smtClean="0"/>
              <a:t>Treat 128 </a:t>
            </a:r>
            <a:r>
              <a:rPr lang="en-US" sz="2800" dirty="0"/>
              <a:t>bit </a:t>
            </a:r>
            <a:r>
              <a:rPr lang="en-US" sz="2800" dirty="0" smtClean="0"/>
              <a:t>block as </a:t>
            </a:r>
            <a:r>
              <a:rPr lang="en-US" sz="2800" dirty="0"/>
              <a:t>4x6 </a:t>
            </a:r>
            <a:r>
              <a:rPr lang="en-US" sz="2800" dirty="0" smtClean="0"/>
              <a:t>byte array</a:t>
            </a:r>
            <a:endParaRPr lang="en-US" sz="2800" dirty="0"/>
          </a:p>
        </p:txBody>
      </p:sp>
      <p:pic>
        <p:nvPicPr>
          <p:cNvPr id="7" name="Picture 6" descr="tt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325" y="2514600"/>
            <a:ext cx="6634675" cy="14668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68368049-4EBF-8042-A111-17E777338B66}" type="slidenum">
              <a:rPr lang="en-US" smtClean="0">
                <a:latin typeface="Times New Roman" charset="0"/>
              </a:rPr>
              <a:pPr/>
              <a:t>6</a:t>
            </a:fld>
            <a:endParaRPr lang="en-US" smtClean="0">
              <a:latin typeface="Times New Roman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7924800" cy="1143000"/>
          </a:xfrm>
        </p:spPr>
        <p:txBody>
          <a:bodyPr/>
          <a:lstStyle/>
          <a:p>
            <a:pPr eaLnBrk="1" hangingPunct="1"/>
            <a:r>
              <a:rPr lang="en-US"/>
              <a:t>Simple Substitution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848600" cy="129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Plaintext: </a:t>
            </a:r>
            <a:r>
              <a:rPr lang="en-US">
                <a:solidFill>
                  <a:srgbClr val="FF0000"/>
                </a:solidFill>
                <a:latin typeface="Times-Roman" charset="0"/>
              </a:rPr>
              <a:t>fourscoreandsevenyearsago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Key:</a:t>
            </a:r>
            <a:r>
              <a:rPr lang="en-US">
                <a:solidFill>
                  <a:srgbClr val="FF0000"/>
                </a:solidFill>
                <a:latin typeface="Times-Roman" charset="0"/>
              </a:rPr>
              <a:t> </a:t>
            </a:r>
          </a:p>
        </p:txBody>
      </p:sp>
      <p:graphicFrame>
        <p:nvGraphicFramePr>
          <p:cNvPr id="21621" name="Group 117"/>
          <p:cNvGraphicFramePr>
            <a:graphicFrameLocks noGrp="1"/>
          </p:cNvGraphicFramePr>
          <p:nvPr/>
        </p:nvGraphicFramePr>
        <p:xfrm>
          <a:off x="1752600" y="3048000"/>
          <a:ext cx="6553195" cy="1219200"/>
        </p:xfrm>
        <a:graphic>
          <a:graphicData uri="http://schemas.openxmlformats.org/drawingml/2006/table">
            <a:tbl>
              <a:tblPr/>
              <a:tblGrid>
                <a:gridCol w="228579"/>
                <a:gridCol w="243988"/>
                <a:gridCol w="264305"/>
                <a:gridCol w="262725"/>
                <a:gridCol w="265889"/>
                <a:gridCol w="264306"/>
                <a:gridCol w="265889"/>
                <a:gridCol w="264305"/>
                <a:gridCol w="262725"/>
                <a:gridCol w="265889"/>
                <a:gridCol w="264306"/>
                <a:gridCol w="262725"/>
                <a:gridCol w="265889"/>
                <a:gridCol w="262725"/>
                <a:gridCol w="264305"/>
                <a:gridCol w="265889"/>
                <a:gridCol w="262725"/>
                <a:gridCol w="264306"/>
                <a:gridCol w="265889"/>
                <a:gridCol w="264305"/>
                <a:gridCol w="265889"/>
                <a:gridCol w="262725"/>
                <a:gridCol w="264306"/>
                <a:gridCol w="264305"/>
                <a:gridCol w="264306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a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b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d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f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g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h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i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j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k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l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m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o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p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q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r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s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t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u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v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w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y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D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E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F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G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H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I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J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K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L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M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N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O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P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Q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R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S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T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U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V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W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X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Y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Z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A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B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1619" name="Group 115"/>
          <p:cNvGraphicFramePr>
            <a:graphicFrameLocks noGrp="1"/>
          </p:cNvGraphicFramePr>
          <p:nvPr/>
        </p:nvGraphicFramePr>
        <p:xfrm>
          <a:off x="8305800" y="3048000"/>
          <a:ext cx="381000" cy="1219200"/>
        </p:xfrm>
        <a:graphic>
          <a:graphicData uri="http://schemas.openxmlformats.org/drawingml/2006/table">
            <a:tbl>
              <a:tblPr/>
              <a:tblGrid>
                <a:gridCol w="3810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z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C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73" name="Rectangle 116"/>
          <p:cNvSpPr>
            <a:spLocks noChangeArrowheads="1"/>
          </p:cNvSpPr>
          <p:nvPr/>
        </p:nvSpPr>
        <p:spPr bwMode="auto">
          <a:xfrm>
            <a:off x="685800" y="4419600"/>
            <a:ext cx="7772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3200"/>
              <a:t>Ciphertext: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None/>
            </a:pPr>
            <a:r>
              <a:rPr lang="en-US" sz="3200">
                <a:solidFill>
                  <a:srgbClr val="FF0000"/>
                </a:solidFill>
                <a:latin typeface="Times-Roman" charset="0"/>
              </a:rPr>
              <a:t>	IRXUVFRUHDQGVHYHQBHDUVDJR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3200"/>
              <a:t>Shift by 3 is “Caesar’s cipher”</a:t>
            </a:r>
            <a:endParaRPr lang="en-US" sz="3200">
              <a:solidFill>
                <a:srgbClr val="FF0000"/>
              </a:solidFill>
              <a:latin typeface="Times-Roman" charset="0"/>
            </a:endParaRPr>
          </a:p>
        </p:txBody>
      </p:sp>
      <p:sp>
        <p:nvSpPr>
          <p:cNvPr id="20574" name="Rectangle 118"/>
          <p:cNvSpPr>
            <a:spLocks noChangeArrowheads="1"/>
          </p:cNvSpPr>
          <p:nvPr/>
        </p:nvSpPr>
        <p:spPr bwMode="auto">
          <a:xfrm>
            <a:off x="457200" y="3124200"/>
            <a:ext cx="1247775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Plaintext</a:t>
            </a:r>
          </a:p>
        </p:txBody>
      </p:sp>
      <p:sp>
        <p:nvSpPr>
          <p:cNvPr id="20575" name="Rectangle 119"/>
          <p:cNvSpPr>
            <a:spLocks noChangeArrowheads="1"/>
          </p:cNvSpPr>
          <p:nvPr/>
        </p:nvSpPr>
        <p:spPr bwMode="auto">
          <a:xfrm>
            <a:off x="228600" y="3657600"/>
            <a:ext cx="1481138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err="1"/>
              <a:t>Ciphertext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E5D09D90-4980-FF48-9BFB-602775B908BF}" type="slidenum">
              <a:rPr lang="en-US" smtClean="0">
                <a:latin typeface="Times New Roman" charset="0"/>
              </a:rPr>
              <a:pPr/>
              <a:t>60</a:t>
            </a:fld>
            <a:endParaRPr lang="en-US" smtClean="0">
              <a:latin typeface="Times New Roman" charset="0"/>
            </a:endParaRPr>
          </a:p>
        </p:txBody>
      </p:sp>
      <p:pic>
        <p:nvPicPr>
          <p:cNvPr id="87043" name="Picture 7" descr="bytesub.tif                                                    000675D6Macintosh HD                   BC93A1C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057400"/>
            <a:ext cx="5943600" cy="375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AES “S-box”</a:t>
            </a:r>
          </a:p>
        </p:txBody>
      </p:sp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974725" y="3494088"/>
            <a:ext cx="1006475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First 4</a:t>
            </a:r>
          </a:p>
          <a:p>
            <a:r>
              <a:rPr lang="en-US" sz="2000"/>
              <a:t>bits of</a:t>
            </a:r>
          </a:p>
          <a:p>
            <a:r>
              <a:rPr lang="en-US" sz="2000"/>
              <a:t>input</a:t>
            </a:r>
          </a:p>
        </p:txBody>
      </p:sp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3495675" y="1752600"/>
            <a:ext cx="247491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Last 4 bits of input</a:t>
            </a:r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7BC09AFF-4697-F448-97D8-712F9D6E138B}" type="slidenum">
              <a:rPr lang="en-US" smtClean="0">
                <a:latin typeface="Times New Roman" charset="0"/>
              </a:rPr>
              <a:pPr/>
              <a:t>61</a:t>
            </a:fld>
            <a:endParaRPr lang="en-US" smtClean="0">
              <a:latin typeface="Times New Roman" charset="0"/>
            </a:endParaRPr>
          </a:p>
        </p:txBody>
      </p:sp>
      <p:sp>
        <p:nvSpPr>
          <p:cNvPr id="880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AES ShiftRow</a:t>
            </a:r>
          </a:p>
        </p:txBody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Cyclic shift rows</a:t>
            </a:r>
          </a:p>
        </p:txBody>
      </p:sp>
      <p:pic>
        <p:nvPicPr>
          <p:cNvPr id="6" name="Picture 5" descr="ttt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819400"/>
            <a:ext cx="6685387" cy="15875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7F8AF617-8F1A-1841-86B8-98A6CC7592A4}" type="slidenum">
              <a:rPr lang="en-US" smtClean="0">
                <a:latin typeface="Times New Roman" charset="0"/>
              </a:rPr>
              <a:pPr/>
              <a:t>62</a:t>
            </a:fld>
            <a:endParaRPr lang="en-US" smtClean="0">
              <a:latin typeface="Times New Roman" charset="0"/>
            </a:endParaRPr>
          </a:p>
        </p:txBody>
      </p:sp>
      <p:sp>
        <p:nvSpPr>
          <p:cNvPr id="890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AES MixColumn</a:t>
            </a:r>
          </a:p>
        </p:txBody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257800"/>
            <a:ext cx="7772400" cy="838200"/>
          </a:xfrm>
        </p:spPr>
        <p:txBody>
          <a:bodyPr/>
          <a:lstStyle/>
          <a:p>
            <a:pPr eaLnBrk="1" hangingPunct="1"/>
            <a:r>
              <a:rPr lang="en-US"/>
              <a:t>Implemented as a (big) lookup table</a:t>
            </a:r>
          </a:p>
        </p:txBody>
      </p:sp>
      <p:sp>
        <p:nvSpPr>
          <p:cNvPr id="89094" name="Rectangle 5"/>
          <p:cNvSpPr>
            <a:spLocks noChangeArrowheads="1"/>
          </p:cNvSpPr>
          <p:nvPr/>
        </p:nvSpPr>
        <p:spPr bwMode="auto">
          <a:xfrm>
            <a:off x="685800" y="1828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3200" dirty="0" smtClean="0"/>
              <a:t>Invertible, linear </a:t>
            </a:r>
            <a:r>
              <a:rPr lang="en-US" sz="3200" dirty="0"/>
              <a:t>operation applied to each column</a:t>
            </a:r>
          </a:p>
        </p:txBody>
      </p:sp>
      <p:pic>
        <p:nvPicPr>
          <p:cNvPr id="7" name="Picture 6" descr="ttt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505200"/>
            <a:ext cx="5345983" cy="1304925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tt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598844"/>
            <a:ext cx="6630987" cy="1439756"/>
          </a:xfrm>
          <a:prstGeom prst="rect">
            <a:avLst/>
          </a:prstGeom>
        </p:spPr>
      </p:pic>
      <p:sp>
        <p:nvSpPr>
          <p:cNvPr id="9011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BA4F5815-6637-3943-B0C8-F23FD73EEFFC}" type="slidenum">
              <a:rPr lang="en-US" smtClean="0">
                <a:latin typeface="Times New Roman" charset="0"/>
              </a:rPr>
              <a:pPr/>
              <a:t>63</a:t>
            </a:fld>
            <a:endParaRPr lang="en-US" smtClean="0">
              <a:latin typeface="Times New Roman" charset="0"/>
            </a:endParaRPr>
          </a:p>
        </p:txBody>
      </p:sp>
      <p:sp>
        <p:nvSpPr>
          <p:cNvPr id="901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AES AddRoundKey</a:t>
            </a:r>
          </a:p>
        </p:txBody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572000"/>
            <a:ext cx="7772400" cy="121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RoundKey (subkey) determined by </a:t>
            </a:r>
            <a:r>
              <a:rPr lang="en-US" b="1">
                <a:solidFill>
                  <a:schemeClr val="accent2"/>
                </a:solidFill>
              </a:rPr>
              <a:t>key schedule</a:t>
            </a:r>
            <a:r>
              <a:rPr lang="en-US"/>
              <a:t> algorithm</a:t>
            </a: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685800" y="18288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3200"/>
              <a:t>XOR subkey with block</a:t>
            </a:r>
          </a:p>
        </p:txBody>
      </p:sp>
      <p:sp>
        <p:nvSpPr>
          <p:cNvPr id="90119" name="Rectangle 7"/>
          <p:cNvSpPr>
            <a:spLocks noChangeArrowheads="1"/>
          </p:cNvSpPr>
          <p:nvPr/>
        </p:nvSpPr>
        <p:spPr bwMode="auto">
          <a:xfrm>
            <a:off x="1573213" y="3902075"/>
            <a:ext cx="9413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Block</a:t>
            </a:r>
          </a:p>
        </p:txBody>
      </p:sp>
      <p:sp>
        <p:nvSpPr>
          <p:cNvPr id="90120" name="Rectangle 8"/>
          <p:cNvSpPr>
            <a:spLocks noChangeArrowheads="1"/>
          </p:cNvSpPr>
          <p:nvPr/>
        </p:nvSpPr>
        <p:spPr bwMode="auto">
          <a:xfrm>
            <a:off x="3657600" y="3902075"/>
            <a:ext cx="1225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Subkey</a:t>
            </a:r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A0347829-0CA5-6B44-A663-1DBEC979CF03}" type="slidenum">
              <a:rPr lang="en-US" smtClean="0">
                <a:latin typeface="Times New Roman" charset="0"/>
              </a:rPr>
              <a:pPr/>
              <a:t>64</a:t>
            </a:fld>
            <a:endParaRPr lang="en-US" smtClean="0">
              <a:latin typeface="Times New Roman" charset="0"/>
            </a:endParaRPr>
          </a:p>
        </p:txBody>
      </p:sp>
      <p:sp>
        <p:nvSpPr>
          <p:cNvPr id="911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AES Decryption</a:t>
            </a:r>
          </a:p>
        </p:txBody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6962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To decrypt, process must be invertible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Inverse of </a:t>
            </a:r>
            <a:r>
              <a:rPr lang="en-US" sz="2800" dirty="0" err="1"/>
              <a:t>MixAddRoundKey</a:t>
            </a:r>
            <a:r>
              <a:rPr lang="en-US" sz="2800" dirty="0"/>
              <a:t> is easy, since</a:t>
            </a:r>
            <a:r>
              <a:rPr lang="en-US" sz="2800" dirty="0" smtClean="0"/>
              <a:t> “</a:t>
            </a:r>
            <a:r>
              <a:rPr lang="en-US" sz="2800" dirty="0" err="1" smtClean="0">
                <a:sym typeface="Symbol" charset="2"/>
              </a:rPr>
              <a:t></a:t>
            </a:r>
            <a:r>
              <a:rPr lang="en-US" sz="2800" dirty="0" smtClean="0">
                <a:sym typeface="Symbol" charset="2"/>
              </a:rPr>
              <a:t>”</a:t>
            </a:r>
            <a:r>
              <a:rPr lang="en-US" sz="2800" dirty="0" smtClean="0"/>
              <a:t> </a:t>
            </a:r>
            <a:r>
              <a:rPr lang="en-US" sz="2800" dirty="0"/>
              <a:t>is its own inverse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 err="1"/>
              <a:t>MixColumn</a:t>
            </a:r>
            <a:r>
              <a:rPr lang="en-US" sz="2800" dirty="0"/>
              <a:t> is invertible (inverse is also implemented as a lookup table)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Inverse of </a:t>
            </a:r>
            <a:r>
              <a:rPr lang="en-US" sz="2800" dirty="0" err="1"/>
              <a:t>ShiftRow</a:t>
            </a:r>
            <a:r>
              <a:rPr lang="en-US" sz="2800" dirty="0"/>
              <a:t> is easy (cyclic shift the other direction)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 err="1"/>
              <a:t>ByteSub</a:t>
            </a:r>
            <a:r>
              <a:rPr lang="en-US" sz="2800" dirty="0"/>
              <a:t> is invertible (inverse is also implemented as a lookup table)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8807167D-AE21-DC42-9A21-A42FED61B7E1}" type="slidenum">
              <a:rPr lang="en-US" smtClean="0">
                <a:latin typeface="Times New Roman" charset="0"/>
              </a:rPr>
              <a:pPr/>
              <a:t>65</a:t>
            </a:fld>
            <a:endParaRPr lang="en-US" smtClean="0">
              <a:latin typeface="Times New Roman" charset="0"/>
            </a:endParaRPr>
          </a:p>
        </p:txBody>
      </p:sp>
      <p:sp>
        <p:nvSpPr>
          <p:cNvPr id="921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 Few Other Block Ciphers</a:t>
            </a:r>
          </a:p>
        </p:txBody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Briefly…</a:t>
            </a:r>
          </a:p>
          <a:p>
            <a:pPr lvl="1" eaLnBrk="1" hangingPunct="1"/>
            <a:r>
              <a:rPr lang="en-US"/>
              <a:t>IDEA</a:t>
            </a:r>
          </a:p>
          <a:p>
            <a:pPr lvl="1" eaLnBrk="1" hangingPunct="1"/>
            <a:r>
              <a:rPr lang="en-US"/>
              <a:t>Blowfish</a:t>
            </a:r>
          </a:p>
          <a:p>
            <a:pPr lvl="1" eaLnBrk="1" hangingPunct="1"/>
            <a:r>
              <a:rPr lang="en-US"/>
              <a:t>RC6</a:t>
            </a:r>
          </a:p>
          <a:p>
            <a:pPr eaLnBrk="1" hangingPunct="1"/>
            <a:r>
              <a:rPr lang="en-US"/>
              <a:t>More detailed…</a:t>
            </a:r>
          </a:p>
          <a:p>
            <a:pPr lvl="1" eaLnBrk="1" hangingPunct="1"/>
            <a:r>
              <a:rPr lang="en-US"/>
              <a:t>TEA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C9611723-59A9-E34D-A711-79A03FA1D94B}" type="slidenum">
              <a:rPr lang="en-US" smtClean="0">
                <a:latin typeface="Times New Roman" charset="0"/>
              </a:rPr>
              <a:pPr/>
              <a:t>66</a:t>
            </a:fld>
            <a:endParaRPr lang="en-US" smtClean="0">
              <a:latin typeface="Times New Roman" charset="0"/>
            </a:endParaRPr>
          </a:p>
        </p:txBody>
      </p:sp>
      <p:sp>
        <p:nvSpPr>
          <p:cNvPr id="962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Time for TEA</a:t>
            </a:r>
            <a:endParaRPr lang="en-US" dirty="0"/>
          </a:p>
        </p:txBody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848600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Tiny Encryption Algorithm (TEA)</a:t>
            </a:r>
          </a:p>
          <a:p>
            <a:pPr eaLnBrk="1" hangingPunct="1"/>
            <a:r>
              <a:rPr lang="en-US" dirty="0" smtClean="0"/>
              <a:t>64 </a:t>
            </a:r>
            <a:r>
              <a:rPr lang="en-US" dirty="0"/>
              <a:t>bit block, 128 bit key</a:t>
            </a:r>
          </a:p>
          <a:p>
            <a:pPr eaLnBrk="1" hangingPunct="1"/>
            <a:r>
              <a:rPr lang="en-US" dirty="0"/>
              <a:t>Assumes 32-bit arithmetic</a:t>
            </a:r>
          </a:p>
          <a:p>
            <a:pPr eaLnBrk="1" hangingPunct="1"/>
            <a:r>
              <a:rPr lang="en-US" dirty="0"/>
              <a:t>Number of rounds is variable (32 is considered secure)</a:t>
            </a:r>
          </a:p>
          <a:p>
            <a:pPr eaLnBrk="1" hangingPunct="1"/>
            <a:r>
              <a:rPr lang="en-US" dirty="0"/>
              <a:t>Uses “weak” round function, so large number of rounds required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627B8E84-14D5-554E-A51A-975C92831949}" type="slidenum">
              <a:rPr lang="en-US" smtClean="0">
                <a:latin typeface="Times New Roman" charset="0"/>
              </a:rPr>
              <a:pPr/>
              <a:t>67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003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81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Block Cipher Modes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9E6F58E7-7E66-B348-8F5A-B18B59F6E401}" type="slidenum">
              <a:rPr lang="en-US" smtClean="0">
                <a:latin typeface="Times New Roman" charset="0"/>
              </a:rPr>
              <a:pPr/>
              <a:t>68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0137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Multiple Blocks</a:t>
            </a:r>
          </a:p>
        </p:txBody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2672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How to encrypt multiple blocks?</a:t>
            </a:r>
            <a:endParaRPr lang="en-US" sz="2800" dirty="0" smtClean="0"/>
          </a:p>
          <a:p>
            <a:pPr eaLnBrk="1" hangingPunct="1">
              <a:spcAft>
                <a:spcPts val="600"/>
              </a:spcAft>
            </a:pPr>
            <a:r>
              <a:rPr lang="en-US" sz="2800" dirty="0" smtClean="0"/>
              <a:t>Do we need a </a:t>
            </a:r>
            <a:r>
              <a:rPr lang="en-US" sz="2800" dirty="0"/>
              <a:t>new key for each block?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As bad as (or worse than) a one-time pad!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Encrypt each block independently?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Make encryption depend on previous </a:t>
            </a:r>
            <a:r>
              <a:rPr lang="en-US" sz="2800" dirty="0" smtClean="0"/>
              <a:t>block?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 smtClean="0"/>
              <a:t>That is, can we “</a:t>
            </a:r>
            <a:r>
              <a:rPr lang="en-US" sz="2400" dirty="0"/>
              <a:t>chain” the blocks together?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How to handle partial blocks</a:t>
            </a:r>
            <a:r>
              <a:rPr lang="en-US" sz="2800" dirty="0" smtClean="0"/>
              <a:t>?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 smtClean="0"/>
              <a:t>We won’t discuss this issue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0224E8E5-0957-704D-8E0C-656C43F363C1}" type="slidenum">
              <a:rPr lang="en-US" smtClean="0">
                <a:latin typeface="Times New Roman" charset="0"/>
              </a:rPr>
              <a:pPr/>
              <a:t>69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0240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Modes of Operation</a:t>
            </a:r>
          </a:p>
        </p:txBody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6962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Many modes </a:t>
            </a:r>
            <a:r>
              <a:rPr lang="en-US" dirty="0" err="1">
                <a:sym typeface="Symbol" charset="2"/>
              </a:rPr>
              <a:t></a:t>
            </a:r>
            <a:r>
              <a:rPr lang="en-US" sz="2800" dirty="0"/>
              <a:t> we </a:t>
            </a:r>
            <a:r>
              <a:rPr lang="en-US" sz="2800" dirty="0" smtClean="0"/>
              <a:t>discuss 3 most popular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Electronic Codebook (</a:t>
            </a:r>
            <a:r>
              <a:rPr lang="en-US" sz="2800" b="1" dirty="0">
                <a:solidFill>
                  <a:schemeClr val="accent2"/>
                </a:solidFill>
              </a:rPr>
              <a:t>ECB</a:t>
            </a:r>
            <a:r>
              <a:rPr lang="en-US" sz="2800" dirty="0"/>
              <a:t>) mode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Encrypt each block independently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Most obvious, but</a:t>
            </a:r>
            <a:r>
              <a:rPr lang="en-US" sz="2400" dirty="0" smtClean="0"/>
              <a:t> has a </a:t>
            </a:r>
            <a:r>
              <a:rPr lang="en-US" sz="2400" dirty="0"/>
              <a:t>serious weakness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Cipher Block Chaining (</a:t>
            </a:r>
            <a:r>
              <a:rPr lang="en-US" sz="2800" b="1" dirty="0">
                <a:solidFill>
                  <a:schemeClr val="accent2"/>
                </a:solidFill>
              </a:rPr>
              <a:t>CBC</a:t>
            </a:r>
            <a:r>
              <a:rPr lang="en-US" sz="2800" dirty="0"/>
              <a:t>) mode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Chain the blocks together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More secure than ECB, virtually no extra work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Counter Mode (</a:t>
            </a:r>
            <a:r>
              <a:rPr lang="en-US" sz="2800" b="1" dirty="0">
                <a:solidFill>
                  <a:schemeClr val="accent2"/>
                </a:solidFill>
              </a:rPr>
              <a:t>CTR</a:t>
            </a:r>
            <a:r>
              <a:rPr lang="en-US" sz="2800" dirty="0"/>
              <a:t>) mode</a:t>
            </a:r>
            <a:endParaRPr lang="en-US" sz="2800" dirty="0" smtClean="0"/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 smtClean="0"/>
              <a:t>Block ciphers acts </a:t>
            </a:r>
            <a:r>
              <a:rPr lang="en-US" sz="2400" dirty="0"/>
              <a:t>like a stream cipher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Popular for random access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A96FC27C-4AD1-7F42-ADBC-A095A1DB3AED}" type="slidenum">
              <a:rPr lang="en-US" smtClean="0">
                <a:latin typeface="Times New Roman" charset="0"/>
              </a:rPr>
              <a:pPr/>
              <a:t>7</a:t>
            </a:fld>
            <a:endParaRPr lang="en-US" smtClean="0">
              <a:latin typeface="Times New Roman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077200" cy="990600"/>
          </a:xfrm>
        </p:spPr>
        <p:txBody>
          <a:bodyPr/>
          <a:lstStyle/>
          <a:p>
            <a:pPr eaLnBrk="1" hangingPunct="1"/>
            <a:r>
              <a:rPr lang="en-US" dirty="0" err="1"/>
              <a:t>Ceasar’s</a:t>
            </a:r>
            <a:r>
              <a:rPr lang="en-US" dirty="0"/>
              <a:t> Cipher Decryption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410200"/>
            <a:ext cx="8077200" cy="83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Plaintext: </a:t>
            </a:r>
            <a:r>
              <a:rPr lang="en-US" sz="3600" dirty="0" err="1">
                <a:solidFill>
                  <a:srgbClr val="FF0000"/>
                </a:solidFill>
                <a:latin typeface="Times-Roman" charset="0"/>
              </a:rPr>
              <a:t>spongebobsquarepants</a:t>
            </a:r>
            <a:endParaRPr lang="en-US" sz="3600" dirty="0">
              <a:solidFill>
                <a:srgbClr val="FF0000"/>
              </a:solidFill>
              <a:latin typeface="Times-Roman" charset="0"/>
            </a:endParaRPr>
          </a:p>
        </p:txBody>
      </p:sp>
      <p:graphicFrame>
        <p:nvGraphicFramePr>
          <p:cNvPr id="169988" name="Group 4"/>
          <p:cNvGraphicFramePr>
            <a:graphicFrameLocks noGrp="1"/>
          </p:cNvGraphicFramePr>
          <p:nvPr/>
        </p:nvGraphicFramePr>
        <p:xfrm>
          <a:off x="1752599" y="2819400"/>
          <a:ext cx="6615432" cy="1219200"/>
        </p:xfrm>
        <a:graphic>
          <a:graphicData uri="http://schemas.openxmlformats.org/drawingml/2006/table">
            <a:tbl>
              <a:tblPr/>
              <a:tblGrid>
                <a:gridCol w="209638"/>
                <a:gridCol w="266842"/>
                <a:gridCol w="266841"/>
                <a:gridCol w="265244"/>
                <a:gridCol w="268439"/>
                <a:gridCol w="266842"/>
                <a:gridCol w="268439"/>
                <a:gridCol w="266841"/>
                <a:gridCol w="265244"/>
                <a:gridCol w="268439"/>
                <a:gridCol w="266842"/>
                <a:gridCol w="265244"/>
                <a:gridCol w="268439"/>
                <a:gridCol w="265244"/>
                <a:gridCol w="266841"/>
                <a:gridCol w="268439"/>
                <a:gridCol w="265244"/>
                <a:gridCol w="266842"/>
                <a:gridCol w="268439"/>
                <a:gridCol w="266841"/>
                <a:gridCol w="268439"/>
                <a:gridCol w="265244"/>
                <a:gridCol w="266842"/>
                <a:gridCol w="266841"/>
                <a:gridCol w="266842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a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b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d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f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g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h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i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j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k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l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m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n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o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p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q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r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s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t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u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v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w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y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D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E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F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G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H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I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J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K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L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M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N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O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P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Q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R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S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T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U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V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W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X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Y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Z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A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B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70068" name="Group 84"/>
          <p:cNvGraphicFramePr>
            <a:graphicFrameLocks noGrp="1"/>
          </p:cNvGraphicFramePr>
          <p:nvPr/>
        </p:nvGraphicFramePr>
        <p:xfrm>
          <a:off x="8382000" y="2819400"/>
          <a:ext cx="381000" cy="1219200"/>
        </p:xfrm>
        <a:graphic>
          <a:graphicData uri="http://schemas.openxmlformats.org/drawingml/2006/table">
            <a:tbl>
              <a:tblPr/>
              <a:tblGrid>
                <a:gridCol w="3810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z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C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97" name="Rectangle 93"/>
          <p:cNvSpPr>
            <a:spLocks noChangeArrowheads="1"/>
          </p:cNvSpPr>
          <p:nvPr/>
        </p:nvSpPr>
        <p:spPr bwMode="auto">
          <a:xfrm>
            <a:off x="457200" y="2971800"/>
            <a:ext cx="1247775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Plaintext</a:t>
            </a:r>
          </a:p>
        </p:txBody>
      </p:sp>
      <p:sp>
        <p:nvSpPr>
          <p:cNvPr id="21598" name="Rectangle 94"/>
          <p:cNvSpPr>
            <a:spLocks noChangeArrowheads="1"/>
          </p:cNvSpPr>
          <p:nvPr/>
        </p:nvSpPr>
        <p:spPr bwMode="auto">
          <a:xfrm>
            <a:off x="228600" y="3505200"/>
            <a:ext cx="1481138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Ciphertext</a:t>
            </a:r>
            <a:endParaRPr lang="en-US"/>
          </a:p>
        </p:txBody>
      </p:sp>
      <p:sp>
        <p:nvSpPr>
          <p:cNvPr id="21599" name="Rectangle 97"/>
          <p:cNvSpPr>
            <a:spLocks noChangeArrowheads="1"/>
          </p:cNvSpPr>
          <p:nvPr/>
        </p:nvSpPr>
        <p:spPr bwMode="auto">
          <a:xfrm>
            <a:off x="685800" y="1600200"/>
            <a:ext cx="7924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3200" dirty="0"/>
              <a:t>Suppose we know a </a:t>
            </a:r>
            <a:r>
              <a:rPr lang="en-US" sz="3200" dirty="0" err="1"/>
              <a:t>Ceasar’s</a:t>
            </a:r>
            <a:r>
              <a:rPr lang="en-US" sz="3200" dirty="0"/>
              <a:t> cipher is being </a:t>
            </a:r>
            <a:r>
              <a:rPr lang="en-US" sz="3200" dirty="0" smtClean="0"/>
              <a:t>used: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endParaRPr lang="en-US" sz="320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endParaRPr lang="en-US" sz="320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endParaRPr lang="en-US" sz="320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endParaRPr lang="en-US" sz="320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3200" dirty="0" smtClean="0"/>
              <a:t>Given </a:t>
            </a:r>
            <a:r>
              <a:rPr lang="en-US" sz="3200" dirty="0" err="1" smtClean="0"/>
              <a:t>ciphertext</a:t>
            </a:r>
            <a:r>
              <a:rPr lang="en-US" sz="3200" dirty="0" smtClean="0"/>
              <a:t>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3200" dirty="0" smtClean="0"/>
              <a:t>	</a:t>
            </a:r>
            <a:r>
              <a:rPr lang="en-US" sz="3200" dirty="0" smtClean="0">
                <a:solidFill>
                  <a:srgbClr val="FF0000"/>
                </a:solidFill>
                <a:latin typeface="Times-Roman" charset="0"/>
              </a:rPr>
              <a:t>VSRQJHEREVTXDUHSDQWV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7" grpId="0" build="p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11CA7C06-78FD-0D42-973D-24FB0E1B19CA}" type="slidenum">
              <a:rPr lang="en-US" smtClean="0">
                <a:latin typeface="Times New Roman" charset="0"/>
              </a:rPr>
              <a:pPr/>
              <a:t>70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034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90600"/>
          </a:xfrm>
        </p:spPr>
        <p:txBody>
          <a:bodyPr/>
          <a:lstStyle/>
          <a:p>
            <a:pPr eaLnBrk="1" hangingPunct="1"/>
            <a:r>
              <a:rPr lang="en-US"/>
              <a:t>ECB Mode</a:t>
            </a:r>
          </a:p>
        </p:txBody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8486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Notation: </a:t>
            </a:r>
            <a:r>
              <a:rPr lang="en-US" sz="2800" dirty="0" smtClean="0">
                <a:latin typeface="Times-Roman" charset="0"/>
              </a:rPr>
              <a:t>C = E</a:t>
            </a:r>
            <a:r>
              <a:rPr lang="en-US" sz="2800" dirty="0">
                <a:latin typeface="Times-Roman" charset="0"/>
              </a:rPr>
              <a:t>(P,K)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Given plaintext </a:t>
            </a:r>
            <a:r>
              <a:rPr lang="en-US" sz="2800" dirty="0">
                <a:latin typeface="Times-Roman" charset="0"/>
              </a:rPr>
              <a:t>P</a:t>
            </a:r>
            <a:r>
              <a:rPr lang="en-US" sz="2800" baseline="-25000" dirty="0">
                <a:latin typeface="Times-Roman" charset="0"/>
              </a:rPr>
              <a:t>0</a:t>
            </a:r>
            <a:r>
              <a:rPr lang="en-US" sz="2800" dirty="0">
                <a:latin typeface="Times-Roman" charset="0"/>
              </a:rPr>
              <a:t>,P</a:t>
            </a:r>
            <a:r>
              <a:rPr lang="en-US" sz="2800" baseline="-25000" dirty="0">
                <a:latin typeface="Times-Roman" charset="0"/>
              </a:rPr>
              <a:t>1</a:t>
            </a:r>
            <a:r>
              <a:rPr lang="en-US" sz="2800" dirty="0">
                <a:latin typeface="Times-Roman" charset="0"/>
              </a:rPr>
              <a:t>,…,P</a:t>
            </a:r>
            <a:r>
              <a:rPr lang="en-US" sz="2800" baseline="-25000" dirty="0">
                <a:latin typeface="Times-Roman" charset="0"/>
              </a:rPr>
              <a:t>m</a:t>
            </a:r>
            <a:r>
              <a:rPr lang="en-US" sz="2800" dirty="0">
                <a:latin typeface="Times-Roman" charset="0"/>
              </a:rPr>
              <a:t>,…</a:t>
            </a:r>
            <a:endParaRPr lang="en-US" sz="2800" dirty="0" smtClean="0">
              <a:latin typeface="Times-Roman" charset="0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 smtClean="0"/>
              <a:t>Most obvious </a:t>
            </a:r>
            <a:r>
              <a:rPr lang="en-US" sz="2800" dirty="0"/>
              <a:t>way to use a block </a:t>
            </a:r>
            <a:r>
              <a:rPr lang="en-US" sz="2800" dirty="0" smtClean="0"/>
              <a:t>cipher:</a:t>
            </a:r>
          </a:p>
          <a:p>
            <a:pPr eaLnBrk="1" hangingPunct="1">
              <a:lnSpc>
                <a:spcPct val="90000"/>
              </a:lnSpc>
              <a:spcAft>
                <a:spcPts val="0"/>
              </a:spcAft>
              <a:buFont typeface="Wingdings" charset="2"/>
              <a:buNone/>
            </a:pPr>
            <a:r>
              <a:rPr lang="en-US" sz="2400" dirty="0"/>
              <a:t>	</a:t>
            </a:r>
            <a:r>
              <a:rPr lang="en-US" sz="2400" b="1" dirty="0">
                <a:solidFill>
                  <a:schemeClr val="accent2"/>
                </a:solidFill>
              </a:rPr>
              <a:t>Encrypt</a:t>
            </a:r>
            <a:r>
              <a:rPr lang="en-US" sz="2400" dirty="0">
                <a:solidFill>
                  <a:schemeClr val="accent2"/>
                </a:solidFill>
              </a:rPr>
              <a:t> 			</a:t>
            </a:r>
            <a:r>
              <a:rPr lang="en-US" sz="2400" b="1" dirty="0">
                <a:solidFill>
                  <a:schemeClr val="accent2"/>
                </a:solidFill>
              </a:rPr>
              <a:t>Decrypt</a:t>
            </a:r>
            <a:endParaRPr lang="en-US" sz="2400" dirty="0"/>
          </a:p>
          <a:p>
            <a:pPr eaLnBrk="1" hangingPunct="1">
              <a:lnSpc>
                <a:spcPct val="90000"/>
              </a:lnSpc>
              <a:spcAft>
                <a:spcPts val="0"/>
              </a:spcAft>
              <a:buFont typeface="Wingdings" charset="2"/>
              <a:buNone/>
            </a:pPr>
            <a:r>
              <a:rPr lang="en-US" sz="2400" dirty="0">
                <a:latin typeface="Times-Roman" charset="0"/>
              </a:rPr>
              <a:t>	C</a:t>
            </a:r>
            <a:r>
              <a:rPr lang="en-US" sz="2400" baseline="-25000" dirty="0">
                <a:latin typeface="Times-Roman" charset="0"/>
              </a:rPr>
              <a:t>0 </a:t>
            </a:r>
            <a:r>
              <a:rPr lang="en-US" sz="2400" dirty="0">
                <a:latin typeface="Times-Roman" charset="0"/>
              </a:rPr>
              <a:t>= E(P</a:t>
            </a:r>
            <a:r>
              <a:rPr lang="en-US" sz="2400" baseline="-25000" dirty="0">
                <a:latin typeface="Times-Roman" charset="0"/>
              </a:rPr>
              <a:t>0</a:t>
            </a:r>
            <a:r>
              <a:rPr lang="en-US" sz="2400" dirty="0">
                <a:latin typeface="Times-Roman" charset="0"/>
              </a:rPr>
              <a:t>, K</a:t>
            </a:r>
            <a:r>
              <a:rPr lang="en-US" sz="2400" dirty="0" smtClean="0">
                <a:latin typeface="Times-Roman" charset="0"/>
              </a:rPr>
              <a:t>)	</a:t>
            </a:r>
            <a:r>
              <a:rPr lang="en-US" sz="2400" dirty="0">
                <a:latin typeface="Times-Roman" charset="0"/>
              </a:rPr>
              <a:t>	P</a:t>
            </a:r>
            <a:r>
              <a:rPr lang="en-US" sz="2400" baseline="-25000" dirty="0">
                <a:latin typeface="Times-Roman" charset="0"/>
              </a:rPr>
              <a:t>0 </a:t>
            </a:r>
            <a:r>
              <a:rPr lang="en-US" sz="2400" dirty="0">
                <a:latin typeface="Times-Roman" charset="0"/>
              </a:rPr>
              <a:t>= D(C</a:t>
            </a:r>
            <a:r>
              <a:rPr lang="en-US" sz="2400" baseline="-25000" dirty="0">
                <a:latin typeface="Times-Roman" charset="0"/>
              </a:rPr>
              <a:t>0</a:t>
            </a:r>
            <a:r>
              <a:rPr lang="en-US" sz="2400" dirty="0">
                <a:latin typeface="Times-Roman" charset="0"/>
              </a:rPr>
              <a:t>, K</a:t>
            </a:r>
            <a:r>
              <a:rPr lang="en-US" sz="2400" dirty="0" smtClean="0">
                <a:latin typeface="Times-Roman" charset="0"/>
              </a:rPr>
              <a:t>) </a:t>
            </a:r>
            <a:endParaRPr lang="en-US" sz="2400" dirty="0">
              <a:latin typeface="Times-Roman" charset="0"/>
            </a:endParaRPr>
          </a:p>
          <a:p>
            <a:pPr eaLnBrk="1" hangingPunct="1">
              <a:lnSpc>
                <a:spcPct val="90000"/>
              </a:lnSpc>
              <a:spcAft>
                <a:spcPts val="0"/>
              </a:spcAft>
              <a:buFont typeface="Wingdings" charset="2"/>
              <a:buNone/>
            </a:pPr>
            <a:r>
              <a:rPr lang="en-US" sz="2400" dirty="0">
                <a:latin typeface="Times-Roman" charset="0"/>
              </a:rPr>
              <a:t>	C</a:t>
            </a:r>
            <a:r>
              <a:rPr lang="en-US" sz="2400" baseline="-25000" dirty="0">
                <a:latin typeface="Times-Roman" charset="0"/>
              </a:rPr>
              <a:t>1 </a:t>
            </a:r>
            <a:r>
              <a:rPr lang="en-US" sz="2400" dirty="0">
                <a:latin typeface="Times-Roman" charset="0"/>
              </a:rPr>
              <a:t>= E(P</a:t>
            </a:r>
            <a:r>
              <a:rPr lang="en-US" sz="2400" baseline="-25000" dirty="0">
                <a:latin typeface="Times-Roman" charset="0"/>
              </a:rPr>
              <a:t>1</a:t>
            </a:r>
            <a:r>
              <a:rPr lang="en-US" sz="2400" dirty="0">
                <a:latin typeface="Times-Roman" charset="0"/>
              </a:rPr>
              <a:t>, K</a:t>
            </a:r>
            <a:r>
              <a:rPr lang="en-US" sz="2400" dirty="0" smtClean="0">
                <a:latin typeface="Times-Roman" charset="0"/>
              </a:rPr>
              <a:t>)	</a:t>
            </a:r>
            <a:r>
              <a:rPr lang="en-US" sz="2400" dirty="0">
                <a:latin typeface="Times-Roman" charset="0"/>
              </a:rPr>
              <a:t>	P</a:t>
            </a:r>
            <a:r>
              <a:rPr lang="en-US" sz="2400" baseline="-25000" dirty="0">
                <a:latin typeface="Times-Roman" charset="0"/>
              </a:rPr>
              <a:t>1 </a:t>
            </a:r>
            <a:r>
              <a:rPr lang="en-US" sz="2400" dirty="0">
                <a:latin typeface="Times-Roman" charset="0"/>
              </a:rPr>
              <a:t>= D(C</a:t>
            </a:r>
            <a:r>
              <a:rPr lang="en-US" sz="2400" baseline="-25000" dirty="0">
                <a:latin typeface="Times-Roman" charset="0"/>
              </a:rPr>
              <a:t>1</a:t>
            </a:r>
            <a:r>
              <a:rPr lang="en-US" sz="2400" dirty="0">
                <a:latin typeface="Times-Roman" charset="0"/>
              </a:rPr>
              <a:t>, K</a:t>
            </a:r>
            <a:r>
              <a:rPr lang="en-US" sz="2400" dirty="0" smtClean="0">
                <a:latin typeface="Times-Roman" charset="0"/>
              </a:rPr>
              <a:t>)</a:t>
            </a:r>
          </a:p>
          <a:p>
            <a:pPr eaLnBrk="1" hangingPunct="1">
              <a:lnSpc>
                <a:spcPct val="90000"/>
              </a:lnSpc>
              <a:spcAft>
                <a:spcPts val="0"/>
              </a:spcAft>
              <a:buFont typeface="Wingdings" charset="2"/>
              <a:buNone/>
            </a:pPr>
            <a:r>
              <a:rPr lang="en-US" sz="2400" dirty="0">
                <a:latin typeface="Times-Roman" charset="0"/>
              </a:rPr>
              <a:t>	C</a:t>
            </a:r>
            <a:r>
              <a:rPr lang="en-US" sz="2400" baseline="-25000" dirty="0">
                <a:latin typeface="Times-Roman" charset="0"/>
              </a:rPr>
              <a:t>2 </a:t>
            </a:r>
            <a:r>
              <a:rPr lang="en-US" sz="2400" dirty="0">
                <a:latin typeface="Times-Roman" charset="0"/>
              </a:rPr>
              <a:t>= E(P</a:t>
            </a:r>
            <a:r>
              <a:rPr lang="en-US" sz="2400" baseline="-25000" dirty="0">
                <a:latin typeface="Times-Roman" charset="0"/>
              </a:rPr>
              <a:t>2</a:t>
            </a:r>
            <a:r>
              <a:rPr lang="en-US" sz="2400" dirty="0">
                <a:latin typeface="Times-Roman" charset="0"/>
              </a:rPr>
              <a:t>, K</a:t>
            </a:r>
            <a:r>
              <a:rPr lang="en-US" sz="2400" dirty="0" smtClean="0">
                <a:latin typeface="Times-Roman" charset="0"/>
              </a:rPr>
              <a:t>)  …</a:t>
            </a:r>
            <a:r>
              <a:rPr lang="en-US" sz="2400" dirty="0">
                <a:latin typeface="Times-Roman" charset="0"/>
              </a:rPr>
              <a:t>		P</a:t>
            </a:r>
            <a:r>
              <a:rPr lang="en-US" sz="2400" baseline="-25000" dirty="0">
                <a:latin typeface="Times-Roman" charset="0"/>
              </a:rPr>
              <a:t>2 </a:t>
            </a:r>
            <a:r>
              <a:rPr lang="en-US" sz="2400" dirty="0">
                <a:latin typeface="Times-Roman" charset="0"/>
              </a:rPr>
              <a:t>= D(C</a:t>
            </a:r>
            <a:r>
              <a:rPr lang="en-US" sz="2400" baseline="-25000" dirty="0">
                <a:latin typeface="Times-Roman" charset="0"/>
              </a:rPr>
              <a:t>2</a:t>
            </a:r>
            <a:r>
              <a:rPr lang="en-US" sz="2400" dirty="0">
                <a:latin typeface="Times-Roman" charset="0"/>
              </a:rPr>
              <a:t>, K</a:t>
            </a:r>
            <a:r>
              <a:rPr lang="en-US" sz="2400" dirty="0" smtClean="0">
                <a:latin typeface="Times-Roman" charset="0"/>
              </a:rPr>
              <a:t>)  …</a:t>
            </a:r>
            <a:endParaRPr lang="en-US" sz="2400" dirty="0">
              <a:latin typeface="Times-Roman" charset="0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For</a:t>
            </a:r>
            <a:r>
              <a:rPr lang="en-US" sz="2800" dirty="0" smtClean="0"/>
              <a:t> fixed </a:t>
            </a:r>
            <a:r>
              <a:rPr lang="en-US" sz="2800" dirty="0"/>
              <a:t>key </a:t>
            </a:r>
            <a:r>
              <a:rPr lang="en-US" sz="2800" dirty="0">
                <a:latin typeface="Times-Roman" charset="0"/>
              </a:rPr>
              <a:t>K</a:t>
            </a:r>
            <a:r>
              <a:rPr lang="en-US" sz="2800" dirty="0"/>
              <a:t>, this is</a:t>
            </a:r>
            <a:r>
              <a:rPr lang="en-US" sz="2800" dirty="0" smtClean="0"/>
              <a:t> “electronic” </a:t>
            </a:r>
            <a:r>
              <a:rPr lang="en-US" sz="2800" dirty="0"/>
              <a:t>version of a codebook </a:t>
            </a:r>
            <a:r>
              <a:rPr lang="en-US" sz="2800" dirty="0" smtClean="0"/>
              <a:t>cipher (without additive)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/>
              <a:t>With a different </a:t>
            </a:r>
            <a:r>
              <a:rPr lang="en-US" sz="2400" dirty="0"/>
              <a:t>codebook for each key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D24A4E88-5CEF-9443-9931-55F45ED32632}" type="slidenum">
              <a:rPr lang="en-US" smtClean="0">
                <a:latin typeface="Times New Roman" charset="0"/>
              </a:rPr>
              <a:pPr/>
              <a:t>71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044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ECB Cut and Paste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010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Suppose plaintext is 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2800" dirty="0">
                <a:latin typeface="Courier" charset="0"/>
              </a:rPr>
              <a:t>		Alice digs Bob. Trudy digs Tom.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Assuming 64-bit blocks and 8-bit ASCII: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2800" dirty="0">
                <a:latin typeface="Courier" charset="0"/>
              </a:rPr>
              <a:t>	</a:t>
            </a:r>
            <a:r>
              <a:rPr lang="en-US" sz="2800" dirty="0">
                <a:latin typeface="Times-Roman" charset="0"/>
              </a:rPr>
              <a:t>P</a:t>
            </a:r>
            <a:r>
              <a:rPr lang="en-US" sz="2800" baseline="-25000" dirty="0">
                <a:latin typeface="Times-Roman" charset="0"/>
              </a:rPr>
              <a:t>0 </a:t>
            </a:r>
            <a:r>
              <a:rPr lang="en-US" sz="2800" dirty="0">
                <a:latin typeface="Times-Roman" charset="0"/>
              </a:rPr>
              <a:t>= “</a:t>
            </a:r>
            <a:r>
              <a:rPr lang="en-US" sz="2800" dirty="0">
                <a:latin typeface="Courier" charset="0"/>
              </a:rPr>
              <a:t>Alice </a:t>
            </a:r>
            <a:r>
              <a:rPr lang="en-US" sz="2800" dirty="0" err="1">
                <a:latin typeface="Courier" charset="0"/>
              </a:rPr>
              <a:t>di</a:t>
            </a:r>
            <a:r>
              <a:rPr lang="en-US" sz="2800" dirty="0">
                <a:latin typeface="Times-Roman" charset="0"/>
              </a:rPr>
              <a:t>”, P</a:t>
            </a:r>
            <a:r>
              <a:rPr lang="en-US" sz="2800" baseline="-25000" dirty="0">
                <a:latin typeface="Times-Roman" charset="0"/>
              </a:rPr>
              <a:t>1 </a:t>
            </a:r>
            <a:r>
              <a:rPr lang="en-US" sz="2800" dirty="0">
                <a:latin typeface="Times-Roman" charset="0"/>
              </a:rPr>
              <a:t>= “</a:t>
            </a:r>
            <a:r>
              <a:rPr lang="en-US" sz="2800" dirty="0" err="1">
                <a:latin typeface="Courier" charset="0"/>
              </a:rPr>
              <a:t>gs</a:t>
            </a:r>
            <a:r>
              <a:rPr lang="en-US" sz="2800" dirty="0">
                <a:latin typeface="Courier" charset="0"/>
              </a:rPr>
              <a:t> Bob. </a:t>
            </a:r>
            <a:r>
              <a:rPr lang="en-US" sz="2800" dirty="0">
                <a:latin typeface="Times-Roman" charset="0"/>
              </a:rPr>
              <a:t>”,</a:t>
            </a:r>
            <a:endParaRPr lang="en-US" sz="2800" dirty="0">
              <a:latin typeface="Courier" charset="0"/>
            </a:endParaRP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2800" dirty="0">
                <a:latin typeface="Courier" charset="0"/>
              </a:rPr>
              <a:t>	</a:t>
            </a:r>
            <a:r>
              <a:rPr lang="en-US" sz="2800" dirty="0">
                <a:latin typeface="Times-Roman" charset="0"/>
              </a:rPr>
              <a:t>P</a:t>
            </a:r>
            <a:r>
              <a:rPr lang="en-US" sz="2800" baseline="-25000" dirty="0">
                <a:latin typeface="Times-Roman" charset="0"/>
              </a:rPr>
              <a:t>2 </a:t>
            </a:r>
            <a:r>
              <a:rPr lang="en-US" sz="2800" dirty="0">
                <a:latin typeface="Times-Roman" charset="0"/>
              </a:rPr>
              <a:t>= “</a:t>
            </a:r>
            <a:r>
              <a:rPr lang="en-US" sz="2800" dirty="0">
                <a:latin typeface="Courier" charset="0"/>
              </a:rPr>
              <a:t>Trudy </a:t>
            </a:r>
            <a:r>
              <a:rPr lang="en-US" sz="2800" dirty="0" err="1">
                <a:latin typeface="Courier" charset="0"/>
              </a:rPr>
              <a:t>di</a:t>
            </a:r>
            <a:r>
              <a:rPr lang="en-US" sz="2800" dirty="0">
                <a:latin typeface="Times-Roman" charset="0"/>
              </a:rPr>
              <a:t>”, P</a:t>
            </a:r>
            <a:r>
              <a:rPr lang="en-US" sz="2800" baseline="-25000" dirty="0">
                <a:latin typeface="Times-Roman" charset="0"/>
              </a:rPr>
              <a:t>3 </a:t>
            </a:r>
            <a:r>
              <a:rPr lang="en-US" sz="2800" dirty="0">
                <a:latin typeface="Times-Roman" charset="0"/>
              </a:rPr>
              <a:t>= “</a:t>
            </a:r>
            <a:r>
              <a:rPr lang="en-US" sz="2800" dirty="0" err="1">
                <a:latin typeface="Courier" charset="0"/>
              </a:rPr>
              <a:t>gs</a:t>
            </a:r>
            <a:r>
              <a:rPr lang="en-US" sz="2800" dirty="0">
                <a:latin typeface="Courier" charset="0"/>
              </a:rPr>
              <a:t> Tom. </a:t>
            </a:r>
            <a:r>
              <a:rPr lang="en-US" sz="2800" dirty="0">
                <a:latin typeface="Times-Roman" charset="0"/>
              </a:rPr>
              <a:t>”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err="1"/>
              <a:t>Ciphertext</a:t>
            </a:r>
            <a:r>
              <a:rPr lang="en-US" sz="2800" dirty="0"/>
              <a:t>: </a:t>
            </a:r>
            <a:r>
              <a:rPr lang="en-US" sz="2800" dirty="0">
                <a:latin typeface="Times-Roman" charset="0"/>
              </a:rPr>
              <a:t>C</a:t>
            </a:r>
            <a:r>
              <a:rPr lang="en-US" sz="2800" baseline="-25000" dirty="0">
                <a:latin typeface="Times-Roman" charset="0"/>
              </a:rPr>
              <a:t>0</a:t>
            </a:r>
            <a:r>
              <a:rPr lang="en-US" sz="2800" dirty="0">
                <a:latin typeface="Times-Roman" charset="0"/>
              </a:rPr>
              <a:t>,C</a:t>
            </a:r>
            <a:r>
              <a:rPr lang="en-US" sz="2800" baseline="-25000" dirty="0">
                <a:latin typeface="Times-Roman" charset="0"/>
              </a:rPr>
              <a:t>1</a:t>
            </a:r>
            <a:r>
              <a:rPr lang="en-US" sz="2800" dirty="0">
                <a:latin typeface="Times-Roman" charset="0"/>
              </a:rPr>
              <a:t>,C</a:t>
            </a:r>
            <a:r>
              <a:rPr lang="en-US" sz="2800" baseline="-25000" dirty="0">
                <a:latin typeface="Times-Roman" charset="0"/>
              </a:rPr>
              <a:t>2</a:t>
            </a:r>
            <a:r>
              <a:rPr lang="en-US" sz="2800" dirty="0">
                <a:latin typeface="Times-Roman" charset="0"/>
              </a:rPr>
              <a:t>,C</a:t>
            </a:r>
            <a:r>
              <a:rPr lang="en-US" sz="2800" baseline="-25000" dirty="0">
                <a:latin typeface="Times-Roman" charset="0"/>
              </a:rPr>
              <a:t>3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Trudy cuts and pastes: </a:t>
            </a:r>
            <a:r>
              <a:rPr lang="en-US" sz="2800" dirty="0">
                <a:latin typeface="Times-Roman" charset="0"/>
              </a:rPr>
              <a:t>C</a:t>
            </a:r>
            <a:r>
              <a:rPr lang="en-US" sz="2800" baseline="-25000" dirty="0">
                <a:latin typeface="Times-Roman" charset="0"/>
              </a:rPr>
              <a:t>0</a:t>
            </a:r>
            <a:r>
              <a:rPr lang="en-US" sz="2800" dirty="0">
                <a:latin typeface="Times-Roman" charset="0"/>
              </a:rPr>
              <a:t>,C</a:t>
            </a:r>
            <a:r>
              <a:rPr lang="en-US" sz="2800" baseline="-25000" dirty="0">
                <a:latin typeface="Times-Roman" charset="0"/>
              </a:rPr>
              <a:t>3</a:t>
            </a:r>
            <a:r>
              <a:rPr lang="en-US" sz="2800" dirty="0">
                <a:latin typeface="Times-Roman" charset="0"/>
              </a:rPr>
              <a:t>,C</a:t>
            </a:r>
            <a:r>
              <a:rPr lang="en-US" sz="2800" baseline="-25000" dirty="0">
                <a:latin typeface="Times-Roman" charset="0"/>
              </a:rPr>
              <a:t>2</a:t>
            </a:r>
            <a:r>
              <a:rPr lang="en-US" sz="2800" dirty="0">
                <a:latin typeface="Times-Roman" charset="0"/>
              </a:rPr>
              <a:t>,C</a:t>
            </a:r>
            <a:r>
              <a:rPr lang="en-US" sz="2800" baseline="-25000" dirty="0">
                <a:latin typeface="Times-Roman" charset="0"/>
              </a:rPr>
              <a:t>1</a:t>
            </a:r>
            <a:endParaRPr lang="en-US" sz="2400" baseline="-25000" dirty="0">
              <a:latin typeface="Times-Roman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Decrypts as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2800" dirty="0">
                <a:latin typeface="Courier" charset="0"/>
              </a:rPr>
              <a:t>		Alice digs Tom. Trudy digs Bob.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75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75"/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75"/>
                                        <p:tgtEl>
                                          <p:spTgt spid="93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22D09D89-2FF1-1F4F-BAC9-90EC472F7D67}" type="slidenum">
              <a:rPr lang="en-US" smtClean="0">
                <a:latin typeface="Times New Roman" charset="0"/>
              </a:rPr>
              <a:pPr/>
              <a:t>72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054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ECB Weakness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dirty="0"/>
              <a:t>Suppose </a:t>
            </a:r>
            <a:r>
              <a:rPr lang="en-US" dirty="0">
                <a:latin typeface="Times-Roman" charset="0"/>
              </a:rPr>
              <a:t>P</a:t>
            </a:r>
            <a:r>
              <a:rPr lang="en-US" baseline="-25000" dirty="0">
                <a:latin typeface="Times-Roman" charset="0"/>
              </a:rPr>
              <a:t>i </a:t>
            </a:r>
            <a:r>
              <a:rPr lang="en-US" dirty="0">
                <a:latin typeface="Times-Roman" charset="0"/>
              </a:rPr>
              <a:t>= </a:t>
            </a:r>
            <a:r>
              <a:rPr lang="en-US" dirty="0" err="1">
                <a:latin typeface="Times-Roman" charset="0"/>
              </a:rPr>
              <a:t>P</a:t>
            </a:r>
            <a:r>
              <a:rPr lang="en-US" baseline="-25000" dirty="0" err="1">
                <a:latin typeface="Times-Roman" charset="0"/>
              </a:rPr>
              <a:t>j</a:t>
            </a:r>
            <a:endParaRPr lang="en-US" dirty="0">
              <a:latin typeface="Times-Roman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dirty="0"/>
              <a:t>Then </a:t>
            </a:r>
            <a:r>
              <a:rPr lang="en-US" dirty="0" err="1">
                <a:latin typeface="Times-Roman" charset="0"/>
              </a:rPr>
              <a:t>C</a:t>
            </a:r>
            <a:r>
              <a:rPr lang="en-US" baseline="-25000" dirty="0" err="1">
                <a:latin typeface="Times-Roman" charset="0"/>
              </a:rPr>
              <a:t>i</a:t>
            </a:r>
            <a:r>
              <a:rPr lang="en-US" baseline="-25000" dirty="0">
                <a:latin typeface="Times-Roman" charset="0"/>
              </a:rPr>
              <a:t> </a:t>
            </a:r>
            <a:r>
              <a:rPr lang="en-US" dirty="0">
                <a:latin typeface="Times-Roman" charset="0"/>
              </a:rPr>
              <a:t>= </a:t>
            </a:r>
            <a:r>
              <a:rPr lang="en-US" dirty="0" err="1">
                <a:latin typeface="Times-Roman" charset="0"/>
              </a:rPr>
              <a:t>C</a:t>
            </a:r>
            <a:r>
              <a:rPr lang="en-US" baseline="-25000" dirty="0" err="1">
                <a:latin typeface="Times-Roman" charset="0"/>
              </a:rPr>
              <a:t>j</a:t>
            </a:r>
            <a:r>
              <a:rPr lang="en-US" dirty="0"/>
              <a:t> and Trudy knows </a:t>
            </a:r>
            <a:r>
              <a:rPr lang="en-US" dirty="0">
                <a:latin typeface="Times-Roman" charset="0"/>
              </a:rPr>
              <a:t>P</a:t>
            </a:r>
            <a:r>
              <a:rPr lang="en-US" baseline="-25000" dirty="0">
                <a:latin typeface="Times-Roman" charset="0"/>
              </a:rPr>
              <a:t>i </a:t>
            </a:r>
            <a:r>
              <a:rPr lang="en-US" dirty="0">
                <a:latin typeface="Times-Roman" charset="0"/>
              </a:rPr>
              <a:t>= </a:t>
            </a:r>
            <a:r>
              <a:rPr lang="en-US" dirty="0" err="1">
                <a:latin typeface="Times-Roman" charset="0"/>
              </a:rPr>
              <a:t>P</a:t>
            </a:r>
            <a:r>
              <a:rPr lang="en-US" baseline="-25000" dirty="0" err="1">
                <a:latin typeface="Times-Roman" charset="0"/>
              </a:rPr>
              <a:t>j</a:t>
            </a:r>
            <a:endParaRPr lang="en-US" dirty="0"/>
          </a:p>
          <a:p>
            <a:pPr eaLnBrk="1" hangingPunct="1">
              <a:spcAft>
                <a:spcPts val="600"/>
              </a:spcAft>
            </a:pPr>
            <a:r>
              <a:rPr lang="en-US" dirty="0"/>
              <a:t>This gives Trudy some information, even if she does not know </a:t>
            </a:r>
            <a:r>
              <a:rPr lang="en-US" dirty="0">
                <a:latin typeface="Times-Roman" charset="0"/>
              </a:rPr>
              <a:t>P</a:t>
            </a:r>
            <a:r>
              <a:rPr lang="en-US" baseline="-25000" dirty="0">
                <a:latin typeface="Times-Roman" charset="0"/>
              </a:rPr>
              <a:t>i</a:t>
            </a:r>
            <a:r>
              <a:rPr lang="en-US" dirty="0"/>
              <a:t> or </a:t>
            </a:r>
            <a:r>
              <a:rPr lang="en-US" dirty="0" err="1">
                <a:latin typeface="Times-Roman" charset="0"/>
              </a:rPr>
              <a:t>P</a:t>
            </a:r>
            <a:r>
              <a:rPr lang="en-US" baseline="-25000" dirty="0" err="1">
                <a:latin typeface="Times-Roman" charset="0"/>
              </a:rPr>
              <a:t>j</a:t>
            </a:r>
            <a:endParaRPr lang="en-US" baseline="-25000" dirty="0">
              <a:latin typeface="Courier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dirty="0"/>
              <a:t>Trudy might know </a:t>
            </a:r>
            <a:r>
              <a:rPr lang="en-US" dirty="0">
                <a:latin typeface="Times-Roman" charset="0"/>
              </a:rPr>
              <a:t>P</a:t>
            </a:r>
            <a:r>
              <a:rPr lang="en-US" baseline="-25000" dirty="0">
                <a:latin typeface="Times-Roman" charset="0"/>
              </a:rPr>
              <a:t>i</a:t>
            </a:r>
            <a:endParaRPr lang="en-US" dirty="0">
              <a:latin typeface="Times-Roman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dirty="0"/>
              <a:t>Is this a serious issue?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139B3C41-B68A-6748-87DC-32C2B7FB43A6}" type="slidenum">
              <a:rPr lang="en-US" smtClean="0">
                <a:latin typeface="Times New Roman" charset="0"/>
              </a:rPr>
              <a:pPr/>
              <a:t>73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0649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696200" cy="990600"/>
          </a:xfrm>
        </p:spPr>
        <p:txBody>
          <a:bodyPr/>
          <a:lstStyle/>
          <a:p>
            <a:pPr eaLnBrk="1" hangingPunct="1"/>
            <a:r>
              <a:rPr lang="en-US"/>
              <a:t>Alice Hates ECB Mode</a:t>
            </a:r>
          </a:p>
        </p:txBody>
      </p:sp>
      <p:sp>
        <p:nvSpPr>
          <p:cNvPr id="10650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458200" cy="4572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Alice’s uncompressed </a:t>
            </a:r>
            <a:r>
              <a:rPr lang="en-US" sz="2400" dirty="0" smtClean="0"/>
              <a:t>image, and </a:t>
            </a:r>
            <a:r>
              <a:rPr lang="en-US" sz="2400" dirty="0"/>
              <a:t>ECB encrypted (TEA)</a:t>
            </a:r>
          </a:p>
        </p:txBody>
      </p:sp>
      <p:sp>
        <p:nvSpPr>
          <p:cNvPr id="300040" name="Rectangle 8"/>
          <p:cNvSpPr>
            <a:spLocks noChangeArrowheads="1"/>
          </p:cNvSpPr>
          <p:nvPr/>
        </p:nvSpPr>
        <p:spPr bwMode="auto">
          <a:xfrm>
            <a:off x="457200" y="5257800"/>
            <a:ext cx="7924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dirty="0"/>
              <a:t>Why does this happen?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dirty="0"/>
              <a:t>Same </a:t>
            </a:r>
            <a:r>
              <a:rPr lang="en-US" dirty="0" smtClean="0"/>
              <a:t>plaintext yields same </a:t>
            </a:r>
            <a:r>
              <a:rPr lang="en-US" dirty="0" err="1"/>
              <a:t>ciphertext</a:t>
            </a:r>
            <a:r>
              <a:rPr lang="en-US" dirty="0"/>
              <a:t>!</a:t>
            </a:r>
          </a:p>
        </p:txBody>
      </p:sp>
      <p:pic>
        <p:nvPicPr>
          <p:cNvPr id="106502" name="Picture 14" descr="alices2ECB.tif                                                 000675D6Macintosh HD                   BC93A1C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601788"/>
            <a:ext cx="4954588" cy="365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0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0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00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00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40" grpId="0" build="p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795AEE67-F25C-9F4E-8258-39E3545F61FA}" type="slidenum">
              <a:rPr lang="en-US" smtClean="0">
                <a:latin typeface="Times New Roman" charset="0"/>
              </a:rPr>
              <a:pPr/>
              <a:t>74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075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CBC Mode</a:t>
            </a:r>
          </a:p>
        </p:txBody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772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Blocks are “chained” </a:t>
            </a:r>
            <a:r>
              <a:rPr lang="en-US" sz="2800" dirty="0" smtClean="0"/>
              <a:t>together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 smtClean="0"/>
              <a:t>A random initialization vector, or </a:t>
            </a:r>
            <a:r>
              <a:rPr lang="en-US" sz="2800" dirty="0" smtClean="0">
                <a:latin typeface="Times-Roman" charset="0"/>
              </a:rPr>
              <a:t>IV</a:t>
            </a:r>
            <a:r>
              <a:rPr lang="en-US" sz="2800" dirty="0" smtClean="0"/>
              <a:t>, is required to initialize CBC mode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 smtClean="0">
                <a:latin typeface="Times-Roman" charset="0"/>
              </a:rPr>
              <a:t>IV</a:t>
            </a:r>
            <a:r>
              <a:rPr lang="en-US" sz="2800" dirty="0" smtClean="0"/>
              <a:t> is random, but not secret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800" dirty="0" smtClean="0"/>
              <a:t>	</a:t>
            </a:r>
            <a:r>
              <a:rPr lang="en-US" sz="2800" b="1" dirty="0" smtClean="0">
                <a:solidFill>
                  <a:schemeClr val="hlink"/>
                </a:solidFill>
              </a:rPr>
              <a:t>Encryption</a:t>
            </a:r>
            <a:r>
              <a:rPr lang="en-US" sz="2800" dirty="0" smtClean="0">
                <a:solidFill>
                  <a:schemeClr val="hlink"/>
                </a:solidFill>
                <a:latin typeface="Courier" charset="0"/>
              </a:rPr>
              <a:t> 			</a:t>
            </a:r>
            <a:r>
              <a:rPr lang="en-US" sz="2800" b="1" dirty="0" smtClean="0">
                <a:solidFill>
                  <a:schemeClr val="hlink"/>
                </a:solidFill>
              </a:rPr>
              <a:t>Decryption</a:t>
            </a:r>
            <a:endParaRPr lang="en-US" sz="2800" dirty="0" smtClean="0">
              <a:latin typeface="Courier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sz="2800" dirty="0" smtClean="0">
                <a:latin typeface="Times-Roman" charset="0"/>
              </a:rPr>
              <a:t>	</a:t>
            </a:r>
            <a:r>
              <a:rPr lang="en-US" sz="2400" dirty="0" smtClean="0">
                <a:latin typeface="Times-Roman" charset="0"/>
              </a:rPr>
              <a:t>C</a:t>
            </a:r>
            <a:r>
              <a:rPr lang="en-US" sz="2400" baseline="-25000" dirty="0" smtClean="0">
                <a:latin typeface="Times-Roman" charset="0"/>
              </a:rPr>
              <a:t>0 </a:t>
            </a:r>
            <a:r>
              <a:rPr lang="en-US" sz="2400" dirty="0" smtClean="0">
                <a:latin typeface="Times-Roman" charset="0"/>
              </a:rPr>
              <a:t>= E(IV </a:t>
            </a:r>
            <a:r>
              <a:rPr lang="en-US" sz="2400" dirty="0" err="1" smtClean="0">
                <a:latin typeface="Times-Roman" charset="0"/>
                <a:sym typeface="Symbol" charset="2"/>
              </a:rPr>
              <a:t></a:t>
            </a:r>
            <a:r>
              <a:rPr lang="en-US" sz="2400" dirty="0" smtClean="0">
                <a:latin typeface="Times-Roman" charset="0"/>
                <a:sym typeface="Symbol" charset="2"/>
              </a:rPr>
              <a:t> </a:t>
            </a:r>
            <a:r>
              <a:rPr lang="en-US" sz="2400" dirty="0" smtClean="0">
                <a:latin typeface="Times-Roman" charset="0"/>
              </a:rPr>
              <a:t>P</a:t>
            </a:r>
            <a:r>
              <a:rPr lang="en-US" sz="2400" baseline="-25000" dirty="0" smtClean="0">
                <a:latin typeface="Times-Roman" charset="0"/>
              </a:rPr>
              <a:t>0</a:t>
            </a:r>
            <a:r>
              <a:rPr lang="en-US" sz="2400" dirty="0" smtClean="0">
                <a:latin typeface="Times-Roman" charset="0"/>
              </a:rPr>
              <a:t>, K),		P</a:t>
            </a:r>
            <a:r>
              <a:rPr lang="en-US" sz="2400" baseline="-25000" dirty="0" smtClean="0">
                <a:latin typeface="Times-Roman" charset="0"/>
              </a:rPr>
              <a:t>0 </a:t>
            </a:r>
            <a:r>
              <a:rPr lang="en-US" sz="2400" dirty="0" smtClean="0">
                <a:latin typeface="Times-Roman" charset="0"/>
              </a:rPr>
              <a:t>= IV </a:t>
            </a:r>
            <a:r>
              <a:rPr lang="en-US" sz="2400" dirty="0" err="1" smtClean="0">
                <a:latin typeface="Times-Roman" charset="0"/>
                <a:sym typeface="Symbol" charset="2"/>
              </a:rPr>
              <a:t></a:t>
            </a:r>
            <a:r>
              <a:rPr lang="en-US" sz="2400" dirty="0" smtClean="0">
                <a:latin typeface="Times-Roman" charset="0"/>
                <a:sym typeface="Symbol" charset="2"/>
              </a:rPr>
              <a:t> </a:t>
            </a:r>
            <a:r>
              <a:rPr lang="en-US" sz="2400" dirty="0" smtClean="0">
                <a:latin typeface="Times-Roman" charset="0"/>
              </a:rPr>
              <a:t>D(C</a:t>
            </a:r>
            <a:r>
              <a:rPr lang="en-US" sz="2400" baseline="-25000" dirty="0" smtClean="0">
                <a:latin typeface="Times-Roman" charset="0"/>
              </a:rPr>
              <a:t>0</a:t>
            </a:r>
            <a:r>
              <a:rPr lang="en-US" sz="2400" dirty="0" smtClean="0">
                <a:latin typeface="Times-Roman" charset="0"/>
              </a:rPr>
              <a:t>, K),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400" dirty="0" smtClean="0">
                <a:latin typeface="Times-Roman" charset="0"/>
              </a:rPr>
              <a:t>	C</a:t>
            </a:r>
            <a:r>
              <a:rPr lang="en-US" sz="2400" baseline="-25000" dirty="0" smtClean="0">
                <a:latin typeface="Times-Roman" charset="0"/>
              </a:rPr>
              <a:t>1 </a:t>
            </a:r>
            <a:r>
              <a:rPr lang="en-US" sz="2400" dirty="0" smtClean="0">
                <a:latin typeface="Times-Roman" charset="0"/>
              </a:rPr>
              <a:t>= E(C</a:t>
            </a:r>
            <a:r>
              <a:rPr lang="en-US" sz="2400" baseline="-25000" dirty="0" smtClean="0">
                <a:latin typeface="Times-Roman" charset="0"/>
              </a:rPr>
              <a:t>0 </a:t>
            </a:r>
            <a:r>
              <a:rPr lang="en-US" sz="2400" dirty="0" err="1" smtClean="0">
                <a:latin typeface="Times-Roman" charset="0"/>
                <a:sym typeface="Symbol" charset="2"/>
              </a:rPr>
              <a:t></a:t>
            </a:r>
            <a:r>
              <a:rPr lang="en-US" sz="2400" dirty="0" smtClean="0">
                <a:latin typeface="Times-Roman" charset="0"/>
                <a:sym typeface="Symbol" charset="2"/>
              </a:rPr>
              <a:t> </a:t>
            </a:r>
            <a:r>
              <a:rPr lang="en-US" sz="2400" dirty="0" smtClean="0">
                <a:latin typeface="Times-Roman" charset="0"/>
              </a:rPr>
              <a:t>P</a:t>
            </a:r>
            <a:r>
              <a:rPr lang="en-US" sz="2400" baseline="-25000" dirty="0" smtClean="0">
                <a:latin typeface="Times-Roman" charset="0"/>
              </a:rPr>
              <a:t>1</a:t>
            </a:r>
            <a:r>
              <a:rPr lang="en-US" sz="2400" dirty="0" smtClean="0">
                <a:latin typeface="Times-Roman" charset="0"/>
              </a:rPr>
              <a:t>, K),			P</a:t>
            </a:r>
            <a:r>
              <a:rPr lang="en-US" sz="2400" baseline="-25000" dirty="0" smtClean="0">
                <a:latin typeface="Times-Roman" charset="0"/>
              </a:rPr>
              <a:t>1 </a:t>
            </a:r>
            <a:r>
              <a:rPr lang="en-US" sz="2400" dirty="0" smtClean="0">
                <a:latin typeface="Times-Roman" charset="0"/>
              </a:rPr>
              <a:t>= C</a:t>
            </a:r>
            <a:r>
              <a:rPr lang="en-US" sz="2400" baseline="-25000" dirty="0" smtClean="0">
                <a:latin typeface="Times-Roman" charset="0"/>
              </a:rPr>
              <a:t>0 </a:t>
            </a:r>
            <a:r>
              <a:rPr lang="en-US" sz="2400" dirty="0" err="1" smtClean="0">
                <a:latin typeface="Times-Roman" charset="0"/>
                <a:sym typeface="Symbol" charset="2"/>
              </a:rPr>
              <a:t></a:t>
            </a:r>
            <a:r>
              <a:rPr lang="en-US" sz="2400" dirty="0" smtClean="0">
                <a:latin typeface="Times-Roman" charset="0"/>
                <a:sym typeface="Symbol" charset="2"/>
              </a:rPr>
              <a:t> </a:t>
            </a:r>
            <a:r>
              <a:rPr lang="en-US" sz="2400" dirty="0" smtClean="0">
                <a:latin typeface="Times-Roman" charset="0"/>
              </a:rPr>
              <a:t>D(C</a:t>
            </a:r>
            <a:r>
              <a:rPr lang="en-US" sz="2400" baseline="-25000" dirty="0" smtClean="0">
                <a:latin typeface="Times-Roman" charset="0"/>
              </a:rPr>
              <a:t>1</a:t>
            </a:r>
            <a:r>
              <a:rPr lang="en-US" sz="2400" dirty="0" smtClean="0">
                <a:latin typeface="Times-Roman" charset="0"/>
              </a:rPr>
              <a:t>, K),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None/>
            </a:pPr>
            <a:r>
              <a:rPr lang="en-US" sz="2400" dirty="0" smtClean="0">
                <a:latin typeface="Times-Roman" charset="0"/>
              </a:rPr>
              <a:t>	C</a:t>
            </a:r>
            <a:r>
              <a:rPr lang="en-US" sz="2400" baseline="-25000" dirty="0" smtClean="0">
                <a:latin typeface="Times-Roman" charset="0"/>
              </a:rPr>
              <a:t>2 </a:t>
            </a:r>
            <a:r>
              <a:rPr lang="en-US" sz="2400" dirty="0" smtClean="0">
                <a:latin typeface="Times-Roman" charset="0"/>
              </a:rPr>
              <a:t>= E(C</a:t>
            </a:r>
            <a:r>
              <a:rPr lang="en-US" sz="2400" baseline="-25000" dirty="0" smtClean="0">
                <a:latin typeface="Times-Roman" charset="0"/>
              </a:rPr>
              <a:t>1 </a:t>
            </a:r>
            <a:r>
              <a:rPr lang="en-US" sz="2400" dirty="0" err="1" smtClean="0">
                <a:latin typeface="Times-Roman" charset="0"/>
                <a:sym typeface="Symbol" charset="2"/>
              </a:rPr>
              <a:t></a:t>
            </a:r>
            <a:r>
              <a:rPr lang="en-US" sz="2400" dirty="0" smtClean="0">
                <a:latin typeface="Times-Roman" charset="0"/>
                <a:sym typeface="Symbol" charset="2"/>
              </a:rPr>
              <a:t> </a:t>
            </a:r>
            <a:r>
              <a:rPr lang="en-US" sz="2400" dirty="0" smtClean="0">
                <a:latin typeface="Times-Roman" charset="0"/>
              </a:rPr>
              <a:t>P</a:t>
            </a:r>
            <a:r>
              <a:rPr lang="en-US" sz="2400" baseline="-25000" dirty="0" smtClean="0">
                <a:latin typeface="Times-Roman" charset="0"/>
              </a:rPr>
              <a:t>2</a:t>
            </a:r>
            <a:r>
              <a:rPr lang="en-US" sz="2400" dirty="0" smtClean="0">
                <a:latin typeface="Times-Roman" charset="0"/>
              </a:rPr>
              <a:t>, K),…		P</a:t>
            </a:r>
            <a:r>
              <a:rPr lang="en-US" sz="2400" baseline="-25000" dirty="0" smtClean="0">
                <a:latin typeface="Times-Roman" charset="0"/>
              </a:rPr>
              <a:t>2 </a:t>
            </a:r>
            <a:r>
              <a:rPr lang="en-US" sz="2400" dirty="0" smtClean="0">
                <a:latin typeface="Times-Roman" charset="0"/>
              </a:rPr>
              <a:t>= C</a:t>
            </a:r>
            <a:r>
              <a:rPr lang="en-US" sz="2400" baseline="-25000" dirty="0" smtClean="0">
                <a:latin typeface="Times-Roman" charset="0"/>
              </a:rPr>
              <a:t>1 </a:t>
            </a:r>
            <a:r>
              <a:rPr lang="en-US" sz="2400" dirty="0" err="1" smtClean="0">
                <a:latin typeface="Times-Roman" charset="0"/>
                <a:sym typeface="Symbol" charset="2"/>
              </a:rPr>
              <a:t></a:t>
            </a:r>
            <a:r>
              <a:rPr lang="en-US" sz="2400" dirty="0" smtClean="0">
                <a:latin typeface="Times-Roman" charset="0"/>
                <a:sym typeface="Symbol" charset="2"/>
              </a:rPr>
              <a:t> </a:t>
            </a:r>
            <a:r>
              <a:rPr lang="en-US" sz="2400" dirty="0" smtClean="0">
                <a:latin typeface="Times-Roman" charset="0"/>
              </a:rPr>
              <a:t>D(C</a:t>
            </a:r>
            <a:r>
              <a:rPr lang="en-US" sz="2400" baseline="-25000" dirty="0" smtClean="0">
                <a:latin typeface="Times-Roman" charset="0"/>
              </a:rPr>
              <a:t>2</a:t>
            </a:r>
            <a:r>
              <a:rPr lang="en-US" sz="2400" dirty="0" smtClean="0">
                <a:latin typeface="Times-Roman" charset="0"/>
              </a:rPr>
              <a:t>, K),…</a:t>
            </a:r>
            <a:endParaRPr lang="en-US" sz="2800" dirty="0" smtClean="0">
              <a:latin typeface="Times-Roman" charset="0"/>
            </a:endParaRP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/>
              <a:t>Analogous to classic codebook </a:t>
            </a:r>
            <a:r>
              <a:rPr lang="en-US" sz="2800" i="1" dirty="0" smtClean="0"/>
              <a:t>with additive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9B6A2928-7D73-DA4B-84DA-8A2E701B0D1D}" type="slidenum">
              <a:rPr lang="en-US" smtClean="0">
                <a:latin typeface="Times New Roman" charset="0"/>
              </a:rPr>
              <a:pPr/>
              <a:t>75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085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CBC Mode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Identical plaintext blocks yield different </a:t>
            </a:r>
            <a:r>
              <a:rPr lang="en-US" sz="2800" dirty="0" err="1"/>
              <a:t>ciphertext</a:t>
            </a:r>
            <a:r>
              <a:rPr lang="en-US" sz="2800" dirty="0"/>
              <a:t> </a:t>
            </a:r>
            <a:r>
              <a:rPr lang="en-US" sz="2800" dirty="0" smtClean="0"/>
              <a:t>blocks </a:t>
            </a:r>
            <a:r>
              <a:rPr lang="en-US" sz="2800" dirty="0" err="1" smtClean="0">
                <a:sym typeface="Symbol" charset="2"/>
              </a:rPr>
              <a:t></a:t>
            </a:r>
            <a:r>
              <a:rPr lang="en-US" sz="2800" dirty="0" smtClean="0"/>
              <a:t> this is good!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 smtClean="0"/>
              <a:t>If </a:t>
            </a:r>
            <a:r>
              <a:rPr lang="en-US" sz="2800" dirty="0">
                <a:latin typeface="Times-Roman" charset="0"/>
              </a:rPr>
              <a:t>C</a:t>
            </a:r>
            <a:r>
              <a:rPr lang="en-US" sz="2800" baseline="-25000" dirty="0">
                <a:latin typeface="Times-Roman" charset="0"/>
              </a:rPr>
              <a:t>1</a:t>
            </a:r>
            <a:r>
              <a:rPr lang="en-US" sz="2800" dirty="0"/>
              <a:t> is garbled to, say, </a:t>
            </a:r>
            <a:r>
              <a:rPr lang="en-US" sz="2800" dirty="0">
                <a:latin typeface="Times-Roman" charset="0"/>
              </a:rPr>
              <a:t>G</a:t>
            </a:r>
            <a:r>
              <a:rPr lang="en-US" sz="2800" dirty="0"/>
              <a:t> then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 typeface="Wingdings" charset="2"/>
              <a:buNone/>
            </a:pPr>
            <a:r>
              <a:rPr lang="en-US" sz="2000" dirty="0">
                <a:latin typeface="Courier" charset="0"/>
              </a:rPr>
              <a:t>	</a:t>
            </a:r>
            <a:r>
              <a:rPr lang="en-US" sz="2800" dirty="0">
                <a:latin typeface="Times-Roman" charset="0"/>
              </a:rPr>
              <a:t>P</a:t>
            </a:r>
            <a:r>
              <a:rPr lang="en-US" sz="2800" baseline="-25000" dirty="0">
                <a:latin typeface="Times-Roman" charset="0"/>
              </a:rPr>
              <a:t>1 </a:t>
            </a:r>
            <a:r>
              <a:rPr lang="en-US" sz="2800" dirty="0" err="1">
                <a:latin typeface="Times-Roman" charset="0"/>
                <a:sym typeface="Symbol" charset="2"/>
              </a:rPr>
              <a:t></a:t>
            </a:r>
            <a:r>
              <a:rPr lang="en-US" sz="2800" dirty="0">
                <a:latin typeface="Times-Roman" charset="0"/>
                <a:sym typeface="Symbol" charset="2"/>
              </a:rPr>
              <a:t> </a:t>
            </a:r>
            <a:r>
              <a:rPr lang="en-US" sz="2800" dirty="0">
                <a:latin typeface="Times-Roman" charset="0"/>
              </a:rPr>
              <a:t>C</a:t>
            </a:r>
            <a:r>
              <a:rPr lang="en-US" sz="2800" baseline="-25000" dirty="0">
                <a:latin typeface="Times-Roman" charset="0"/>
              </a:rPr>
              <a:t>0 </a:t>
            </a:r>
            <a:r>
              <a:rPr lang="en-US" sz="2800" dirty="0" err="1">
                <a:latin typeface="Times-Roman" charset="0"/>
                <a:sym typeface="Symbol" charset="2"/>
              </a:rPr>
              <a:t></a:t>
            </a:r>
            <a:r>
              <a:rPr lang="en-US" sz="2800" dirty="0">
                <a:latin typeface="Times-Roman" charset="0"/>
                <a:sym typeface="Symbol" charset="2"/>
              </a:rPr>
              <a:t> </a:t>
            </a:r>
            <a:r>
              <a:rPr lang="en-US" sz="2800" dirty="0">
                <a:latin typeface="Times-Roman" charset="0"/>
              </a:rPr>
              <a:t>D(G, K), P</a:t>
            </a:r>
            <a:r>
              <a:rPr lang="en-US" sz="2800" baseline="-25000" dirty="0">
                <a:latin typeface="Times-Roman" charset="0"/>
              </a:rPr>
              <a:t>2 </a:t>
            </a:r>
            <a:r>
              <a:rPr lang="en-US" sz="2800" dirty="0" err="1">
                <a:latin typeface="Times-Roman" charset="0"/>
                <a:sym typeface="Symbol" charset="2"/>
              </a:rPr>
              <a:t></a:t>
            </a:r>
            <a:r>
              <a:rPr lang="en-US" sz="2800" dirty="0">
                <a:latin typeface="Times-Roman" charset="0"/>
                <a:sym typeface="Symbol" charset="2"/>
              </a:rPr>
              <a:t> </a:t>
            </a:r>
            <a:r>
              <a:rPr lang="en-US" sz="2800" dirty="0">
                <a:latin typeface="Times-Roman" charset="0"/>
              </a:rPr>
              <a:t>G </a:t>
            </a:r>
            <a:r>
              <a:rPr lang="en-US" sz="2800" dirty="0" err="1">
                <a:latin typeface="Times-Roman" charset="0"/>
                <a:sym typeface="Symbol" charset="2"/>
              </a:rPr>
              <a:t></a:t>
            </a:r>
            <a:r>
              <a:rPr lang="en-US" sz="2800" dirty="0">
                <a:latin typeface="Times-Roman" charset="0"/>
                <a:sym typeface="Symbol" charset="2"/>
              </a:rPr>
              <a:t> </a:t>
            </a:r>
            <a:r>
              <a:rPr lang="en-US" sz="2800" dirty="0">
                <a:latin typeface="Times-Roman" charset="0"/>
              </a:rPr>
              <a:t>D(C</a:t>
            </a:r>
            <a:r>
              <a:rPr lang="en-US" sz="2800" baseline="-25000" dirty="0">
                <a:latin typeface="Times-Roman" charset="0"/>
              </a:rPr>
              <a:t>2</a:t>
            </a:r>
            <a:r>
              <a:rPr lang="en-US" sz="2800" dirty="0">
                <a:latin typeface="Times-Roman" charset="0"/>
              </a:rPr>
              <a:t>, K)</a:t>
            </a:r>
            <a:endParaRPr lang="en-US" sz="2000" dirty="0">
              <a:latin typeface="Times-Roman" charset="0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But </a:t>
            </a:r>
            <a:r>
              <a:rPr lang="en-US" sz="2800" dirty="0">
                <a:latin typeface="Times-Roman" charset="0"/>
              </a:rPr>
              <a:t>P</a:t>
            </a:r>
            <a:r>
              <a:rPr lang="en-US" sz="2800" baseline="-25000" dirty="0">
                <a:latin typeface="Times-Roman" charset="0"/>
              </a:rPr>
              <a:t>3 </a:t>
            </a:r>
            <a:r>
              <a:rPr lang="en-US" sz="2800" dirty="0">
                <a:latin typeface="Times-Roman" charset="0"/>
              </a:rPr>
              <a:t>= C</a:t>
            </a:r>
            <a:r>
              <a:rPr lang="en-US" sz="2800" baseline="-25000" dirty="0">
                <a:latin typeface="Times-Roman" charset="0"/>
              </a:rPr>
              <a:t>2 </a:t>
            </a:r>
            <a:r>
              <a:rPr lang="en-US" sz="2800" dirty="0" err="1">
                <a:latin typeface="Times-Roman" charset="0"/>
                <a:sym typeface="Symbol" charset="2"/>
              </a:rPr>
              <a:t></a:t>
            </a:r>
            <a:r>
              <a:rPr lang="en-US" sz="2800" dirty="0">
                <a:latin typeface="Times-Roman" charset="0"/>
                <a:sym typeface="Symbol" charset="2"/>
              </a:rPr>
              <a:t> </a:t>
            </a:r>
            <a:r>
              <a:rPr lang="en-US" sz="2800" dirty="0">
                <a:latin typeface="Times-Roman" charset="0"/>
              </a:rPr>
              <a:t>D(C</a:t>
            </a:r>
            <a:r>
              <a:rPr lang="en-US" sz="2800" baseline="-25000" dirty="0">
                <a:latin typeface="Times-Roman" charset="0"/>
              </a:rPr>
              <a:t>3</a:t>
            </a:r>
            <a:r>
              <a:rPr lang="en-US" sz="2800" dirty="0">
                <a:latin typeface="Times-Roman" charset="0"/>
              </a:rPr>
              <a:t>, K), P</a:t>
            </a:r>
            <a:r>
              <a:rPr lang="en-US" sz="2800" baseline="-25000" dirty="0">
                <a:latin typeface="Times-Roman" charset="0"/>
              </a:rPr>
              <a:t>4 </a:t>
            </a:r>
            <a:r>
              <a:rPr lang="en-US" sz="2800" dirty="0">
                <a:latin typeface="Times-Roman" charset="0"/>
              </a:rPr>
              <a:t>= C</a:t>
            </a:r>
            <a:r>
              <a:rPr lang="en-US" sz="2800" baseline="-25000" dirty="0">
                <a:latin typeface="Times-Roman" charset="0"/>
              </a:rPr>
              <a:t>3 </a:t>
            </a:r>
            <a:r>
              <a:rPr lang="en-US" sz="2800" dirty="0" err="1">
                <a:latin typeface="Times-Roman" charset="0"/>
                <a:sym typeface="Symbol" charset="2"/>
              </a:rPr>
              <a:t></a:t>
            </a:r>
            <a:r>
              <a:rPr lang="en-US" sz="2800" dirty="0">
                <a:latin typeface="Times-Roman" charset="0"/>
                <a:sym typeface="Symbol" charset="2"/>
              </a:rPr>
              <a:t> </a:t>
            </a:r>
            <a:r>
              <a:rPr lang="en-US" sz="2800" dirty="0">
                <a:latin typeface="Times-Roman" charset="0"/>
              </a:rPr>
              <a:t>D(C</a:t>
            </a:r>
            <a:r>
              <a:rPr lang="en-US" sz="2800" baseline="-25000" dirty="0">
                <a:latin typeface="Times-Roman" charset="0"/>
              </a:rPr>
              <a:t>4</a:t>
            </a:r>
            <a:r>
              <a:rPr lang="en-US" sz="2800" dirty="0">
                <a:latin typeface="Times-Roman" charset="0"/>
              </a:rPr>
              <a:t>, K),…</a:t>
            </a:r>
            <a:endParaRPr lang="en-US" sz="2400" dirty="0">
              <a:latin typeface="Times-Roman" charset="0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Automatically recovers from errors</a:t>
            </a:r>
            <a:r>
              <a:rPr lang="en-US" sz="2800" dirty="0" smtClean="0"/>
              <a:t>!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 smtClean="0"/>
              <a:t>Cut and paste is still possible, but more complex (and will cause garbles)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82F81F88-4404-6746-9004-B85B16D8F257}" type="slidenum">
              <a:rPr lang="en-US" smtClean="0">
                <a:latin typeface="Times New Roman" charset="0"/>
              </a:rPr>
              <a:pPr/>
              <a:t>76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0957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696200" cy="990600"/>
          </a:xfrm>
        </p:spPr>
        <p:txBody>
          <a:bodyPr/>
          <a:lstStyle/>
          <a:p>
            <a:pPr eaLnBrk="1" hangingPunct="1"/>
            <a:r>
              <a:rPr lang="en-US"/>
              <a:t>Alice Likes CBC Mode</a:t>
            </a:r>
          </a:p>
        </p:txBody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458200" cy="4572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/>
              <a:t>Alice’s uncompressed image, Alice CBC encrypted (TEA)</a:t>
            </a:r>
            <a:endParaRPr lang="en-US" sz="2000"/>
          </a:p>
        </p:txBody>
      </p:sp>
      <p:sp>
        <p:nvSpPr>
          <p:cNvPr id="516101" name="Rectangle 5"/>
          <p:cNvSpPr>
            <a:spLocks noChangeArrowheads="1"/>
          </p:cNvSpPr>
          <p:nvPr/>
        </p:nvSpPr>
        <p:spPr bwMode="auto">
          <a:xfrm>
            <a:off x="457200" y="5257800"/>
            <a:ext cx="7924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dirty="0"/>
              <a:t>Why does this happen?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dirty="0"/>
              <a:t>Same plaintext yields different </a:t>
            </a:r>
            <a:r>
              <a:rPr lang="en-US" dirty="0" err="1"/>
              <a:t>ciphertext</a:t>
            </a:r>
            <a:r>
              <a:rPr lang="en-US" dirty="0"/>
              <a:t>!</a:t>
            </a:r>
          </a:p>
        </p:txBody>
      </p:sp>
      <p:pic>
        <p:nvPicPr>
          <p:cNvPr id="109574" name="Picture 11" descr="alices2CBC.tif                                                 000675D6Macintosh HD                   BC93A1C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600200"/>
            <a:ext cx="50006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6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6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6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6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101" grpId="0" build="p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A2B5459C-CFB4-4F4F-9746-14827780E2CA}" type="slidenum">
              <a:rPr lang="en-US" smtClean="0">
                <a:latin typeface="Times New Roman" charset="0"/>
              </a:rPr>
              <a:pPr/>
              <a:t>77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105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Counter Mode (CTR)</a:t>
            </a:r>
          </a:p>
        </p:txBody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001000" cy="41910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CTR is popular for random access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Use block cipher </a:t>
            </a:r>
            <a:r>
              <a:rPr lang="en-US" sz="2800" dirty="0" smtClean="0"/>
              <a:t>like a </a:t>
            </a:r>
            <a:r>
              <a:rPr lang="en-US" sz="2800" dirty="0"/>
              <a:t>stream cipher</a:t>
            </a:r>
          </a:p>
          <a:p>
            <a:pPr eaLnBrk="1" hangingPunct="1">
              <a:spcAft>
                <a:spcPts val="0"/>
              </a:spcAft>
              <a:buFont typeface="Wingdings" charset="2"/>
              <a:buNone/>
            </a:pPr>
            <a:r>
              <a:rPr lang="en-US" sz="2800" dirty="0"/>
              <a:t>	</a:t>
            </a:r>
            <a:r>
              <a:rPr lang="en-US" sz="2800" b="1" dirty="0">
                <a:solidFill>
                  <a:schemeClr val="hlink"/>
                </a:solidFill>
              </a:rPr>
              <a:t>Encryption</a:t>
            </a:r>
            <a:r>
              <a:rPr lang="en-US" sz="2800" dirty="0"/>
              <a:t>			</a:t>
            </a:r>
            <a:r>
              <a:rPr lang="en-US" sz="2800" b="1" dirty="0">
                <a:solidFill>
                  <a:schemeClr val="hlink"/>
                </a:solidFill>
              </a:rPr>
              <a:t>Decryption</a:t>
            </a:r>
            <a:endParaRPr lang="en-US" sz="2800" dirty="0"/>
          </a:p>
          <a:p>
            <a:pPr eaLnBrk="1" hangingPunct="1">
              <a:spcAft>
                <a:spcPts val="0"/>
              </a:spcAft>
              <a:buFont typeface="Wingdings" charset="2"/>
              <a:buNone/>
            </a:pPr>
            <a:r>
              <a:rPr lang="en-US" sz="2400" dirty="0">
                <a:latin typeface="Times-Roman" charset="0"/>
              </a:rPr>
              <a:t>	C</a:t>
            </a:r>
            <a:r>
              <a:rPr lang="en-US" sz="2400" baseline="-25000" dirty="0">
                <a:latin typeface="Times-Roman" charset="0"/>
              </a:rPr>
              <a:t>0 </a:t>
            </a:r>
            <a:r>
              <a:rPr lang="en-US" sz="2400" dirty="0">
                <a:latin typeface="Times-Roman" charset="0"/>
              </a:rPr>
              <a:t>= P</a:t>
            </a:r>
            <a:r>
              <a:rPr lang="en-US" sz="2400" baseline="-25000" dirty="0">
                <a:latin typeface="Times-Roman" charset="0"/>
              </a:rPr>
              <a:t>0 </a:t>
            </a:r>
            <a:r>
              <a:rPr lang="en-US" sz="2400" dirty="0" err="1">
                <a:latin typeface="Times-Roman" charset="0"/>
                <a:sym typeface="Symbol" charset="2"/>
              </a:rPr>
              <a:t></a:t>
            </a:r>
            <a:r>
              <a:rPr lang="en-US" sz="2400" dirty="0">
                <a:latin typeface="Times-Roman" charset="0"/>
                <a:sym typeface="Symbol" charset="2"/>
              </a:rPr>
              <a:t> </a:t>
            </a:r>
            <a:r>
              <a:rPr lang="en-US" sz="2400" dirty="0">
                <a:latin typeface="Times-Roman" charset="0"/>
              </a:rPr>
              <a:t>E(IV, K),			P</a:t>
            </a:r>
            <a:r>
              <a:rPr lang="en-US" sz="2400" baseline="-25000" dirty="0">
                <a:latin typeface="Times-Roman" charset="0"/>
              </a:rPr>
              <a:t>0 </a:t>
            </a:r>
            <a:r>
              <a:rPr lang="en-US" sz="2400" dirty="0">
                <a:latin typeface="Times-Roman" charset="0"/>
              </a:rPr>
              <a:t>= C</a:t>
            </a:r>
            <a:r>
              <a:rPr lang="en-US" sz="2400" baseline="-25000" dirty="0">
                <a:latin typeface="Times-Roman" charset="0"/>
              </a:rPr>
              <a:t>0 </a:t>
            </a:r>
            <a:r>
              <a:rPr lang="en-US" sz="2400" dirty="0" err="1">
                <a:latin typeface="Times-Roman" charset="0"/>
                <a:sym typeface="Symbol" charset="2"/>
              </a:rPr>
              <a:t></a:t>
            </a:r>
            <a:r>
              <a:rPr lang="en-US" sz="2400" dirty="0">
                <a:latin typeface="Times-Roman" charset="0"/>
                <a:sym typeface="Symbol" charset="2"/>
              </a:rPr>
              <a:t> </a:t>
            </a:r>
            <a:r>
              <a:rPr lang="en-US" sz="2400" dirty="0">
                <a:latin typeface="Times-Roman" charset="0"/>
              </a:rPr>
              <a:t>E(IV, K),</a:t>
            </a:r>
          </a:p>
          <a:p>
            <a:pPr eaLnBrk="1" hangingPunct="1">
              <a:spcAft>
                <a:spcPts val="0"/>
              </a:spcAft>
              <a:buFont typeface="Wingdings" charset="2"/>
              <a:buNone/>
            </a:pPr>
            <a:r>
              <a:rPr lang="en-US" sz="2400" dirty="0">
                <a:latin typeface="Times-Roman" charset="0"/>
              </a:rPr>
              <a:t>	C</a:t>
            </a:r>
            <a:r>
              <a:rPr lang="en-US" sz="2400" baseline="-25000" dirty="0">
                <a:latin typeface="Times-Roman" charset="0"/>
              </a:rPr>
              <a:t>1 </a:t>
            </a:r>
            <a:r>
              <a:rPr lang="en-US" sz="2400" dirty="0">
                <a:latin typeface="Times-Roman" charset="0"/>
              </a:rPr>
              <a:t>= P</a:t>
            </a:r>
            <a:r>
              <a:rPr lang="en-US" sz="2400" baseline="-25000" dirty="0">
                <a:latin typeface="Times-Roman" charset="0"/>
              </a:rPr>
              <a:t>1 </a:t>
            </a:r>
            <a:r>
              <a:rPr lang="en-US" sz="2400" dirty="0" err="1">
                <a:latin typeface="Times-Roman" charset="0"/>
                <a:sym typeface="Symbol" charset="2"/>
              </a:rPr>
              <a:t></a:t>
            </a:r>
            <a:r>
              <a:rPr lang="en-US" sz="2400" dirty="0">
                <a:latin typeface="Times-Roman" charset="0"/>
                <a:sym typeface="Symbol" charset="2"/>
              </a:rPr>
              <a:t> </a:t>
            </a:r>
            <a:r>
              <a:rPr lang="en-US" sz="2400" dirty="0">
                <a:latin typeface="Times-Roman" charset="0"/>
              </a:rPr>
              <a:t>E(IV+1, K),		P</a:t>
            </a:r>
            <a:r>
              <a:rPr lang="en-US" sz="2400" baseline="-25000" dirty="0">
                <a:latin typeface="Times-Roman" charset="0"/>
              </a:rPr>
              <a:t>1 </a:t>
            </a:r>
            <a:r>
              <a:rPr lang="en-US" sz="2400" dirty="0">
                <a:latin typeface="Times-Roman" charset="0"/>
              </a:rPr>
              <a:t>= C</a:t>
            </a:r>
            <a:r>
              <a:rPr lang="en-US" sz="2400" baseline="-25000" dirty="0">
                <a:latin typeface="Times-Roman" charset="0"/>
              </a:rPr>
              <a:t>1 </a:t>
            </a:r>
            <a:r>
              <a:rPr lang="en-US" sz="2400" dirty="0" err="1">
                <a:latin typeface="Times-Roman" charset="0"/>
                <a:sym typeface="Symbol" charset="2"/>
              </a:rPr>
              <a:t></a:t>
            </a:r>
            <a:r>
              <a:rPr lang="en-US" sz="2400" dirty="0">
                <a:latin typeface="Times-Roman" charset="0"/>
                <a:sym typeface="Symbol" charset="2"/>
              </a:rPr>
              <a:t> </a:t>
            </a:r>
            <a:r>
              <a:rPr lang="en-US" sz="2400" dirty="0">
                <a:latin typeface="Times-Roman" charset="0"/>
              </a:rPr>
              <a:t>E(IV+1, K),</a:t>
            </a:r>
          </a:p>
          <a:p>
            <a:pPr eaLnBrk="1" hangingPunct="1">
              <a:spcAft>
                <a:spcPts val="600"/>
              </a:spcAft>
              <a:buFont typeface="Wingdings" charset="2"/>
              <a:buNone/>
            </a:pPr>
            <a:r>
              <a:rPr lang="en-US" sz="2400" dirty="0">
                <a:latin typeface="Times-Roman" charset="0"/>
              </a:rPr>
              <a:t>	C</a:t>
            </a:r>
            <a:r>
              <a:rPr lang="en-US" sz="2400" baseline="-25000" dirty="0">
                <a:latin typeface="Times-Roman" charset="0"/>
              </a:rPr>
              <a:t>2 </a:t>
            </a:r>
            <a:r>
              <a:rPr lang="en-US" sz="2400" dirty="0">
                <a:latin typeface="Times-Roman" charset="0"/>
              </a:rPr>
              <a:t>= P</a:t>
            </a:r>
            <a:r>
              <a:rPr lang="en-US" sz="2400" baseline="-25000" dirty="0">
                <a:latin typeface="Times-Roman" charset="0"/>
              </a:rPr>
              <a:t>2 </a:t>
            </a:r>
            <a:r>
              <a:rPr lang="en-US" sz="2400" dirty="0" err="1">
                <a:latin typeface="Times-Roman" charset="0"/>
                <a:sym typeface="Symbol" charset="2"/>
              </a:rPr>
              <a:t></a:t>
            </a:r>
            <a:r>
              <a:rPr lang="en-US" sz="2400" dirty="0">
                <a:latin typeface="Times-Roman" charset="0"/>
                <a:sym typeface="Symbol" charset="2"/>
              </a:rPr>
              <a:t> </a:t>
            </a:r>
            <a:r>
              <a:rPr lang="en-US" sz="2400" dirty="0">
                <a:latin typeface="Times-Roman" charset="0"/>
              </a:rPr>
              <a:t>E(IV+2, K),…		P</a:t>
            </a:r>
            <a:r>
              <a:rPr lang="en-US" sz="2400" baseline="-25000" dirty="0">
                <a:latin typeface="Times-Roman" charset="0"/>
              </a:rPr>
              <a:t>2 </a:t>
            </a:r>
            <a:r>
              <a:rPr lang="en-US" sz="2400" dirty="0">
                <a:latin typeface="Times-Roman" charset="0"/>
              </a:rPr>
              <a:t>= C</a:t>
            </a:r>
            <a:r>
              <a:rPr lang="en-US" sz="2400" baseline="-25000" dirty="0">
                <a:latin typeface="Times-Roman" charset="0"/>
              </a:rPr>
              <a:t>2 </a:t>
            </a:r>
            <a:r>
              <a:rPr lang="en-US" sz="2400" dirty="0" err="1">
                <a:latin typeface="Times-Roman" charset="0"/>
                <a:sym typeface="Symbol" charset="2"/>
              </a:rPr>
              <a:t></a:t>
            </a:r>
            <a:r>
              <a:rPr lang="en-US" sz="2400" dirty="0">
                <a:latin typeface="Times-Roman" charset="0"/>
                <a:sym typeface="Symbol" charset="2"/>
              </a:rPr>
              <a:t> </a:t>
            </a:r>
            <a:r>
              <a:rPr lang="en-US" sz="2400" dirty="0">
                <a:latin typeface="Times-Roman" charset="0"/>
              </a:rPr>
              <a:t>E(IV+2, K),…</a:t>
            </a:r>
            <a:endParaRPr lang="en-US" sz="2400" dirty="0">
              <a:latin typeface="Courier" charset="0"/>
            </a:endParaRPr>
          </a:p>
          <a:p>
            <a:pPr eaLnBrk="1" hangingPunct="1">
              <a:spcAft>
                <a:spcPts val="0"/>
              </a:spcAft>
            </a:pPr>
            <a:r>
              <a:rPr lang="en-US" sz="2800" dirty="0"/>
              <a:t>CBC </a:t>
            </a:r>
            <a:r>
              <a:rPr lang="en-US" sz="2800" dirty="0" smtClean="0"/>
              <a:t>can also be </a:t>
            </a:r>
            <a:r>
              <a:rPr lang="en-US" sz="2800" dirty="0"/>
              <a:t>used for random </a:t>
            </a:r>
            <a:r>
              <a:rPr lang="en-US" sz="2800" dirty="0" smtClean="0"/>
              <a:t>access</a:t>
            </a:r>
          </a:p>
          <a:p>
            <a:pPr lvl="1" eaLnBrk="1" hangingPunct="1">
              <a:spcAft>
                <a:spcPts val="0"/>
              </a:spcAft>
            </a:pPr>
            <a:r>
              <a:rPr lang="en-US" sz="2400" dirty="0" smtClean="0"/>
              <a:t>With a significant limitation…</a:t>
            </a:r>
            <a:endParaRPr lang="en-US" sz="2400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AC2AF535-20CB-464C-B20F-C79106B62841}" type="slidenum">
              <a:rPr lang="en-US" smtClean="0">
                <a:latin typeface="Times New Roman" charset="0"/>
              </a:rPr>
              <a:pPr/>
              <a:t>78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52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Integrity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85800" y="6248400"/>
            <a:ext cx="7848600" cy="457200"/>
          </a:xfrm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408429A0-0DB3-E34B-8A6C-88A592E61FF1}" type="slidenum">
              <a:rPr lang="en-US" smtClean="0">
                <a:latin typeface="Times New Roman" charset="0"/>
              </a:rPr>
              <a:pPr/>
              <a:t>79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126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Data Integrity</a:t>
            </a:r>
          </a:p>
        </p:txBody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accent2"/>
                </a:solidFill>
              </a:rPr>
              <a:t>Integrity</a:t>
            </a:r>
            <a:r>
              <a:rPr lang="en-US" sz="2800" dirty="0"/>
              <a:t> </a:t>
            </a:r>
            <a:r>
              <a:rPr lang="en-US" sz="2800" dirty="0" err="1">
                <a:sym typeface="Symbol" charset="2"/>
              </a:rPr>
              <a:t></a:t>
            </a:r>
            <a:r>
              <a:rPr lang="en-US" sz="2800" dirty="0" smtClean="0"/>
              <a:t> detect unauthorized writing (i.e., </a:t>
            </a:r>
            <a:r>
              <a:rPr lang="en-US" sz="2800" dirty="0"/>
              <a:t>modification of </a:t>
            </a:r>
            <a:r>
              <a:rPr lang="en-US" sz="2800" dirty="0" smtClean="0"/>
              <a:t>data)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Example: Inter-bank fund transfers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Confidentiality</a:t>
            </a:r>
            <a:r>
              <a:rPr lang="en-US" sz="2400" dirty="0" smtClean="0"/>
              <a:t> may be </a:t>
            </a:r>
            <a:r>
              <a:rPr lang="en-US" sz="2400" dirty="0"/>
              <a:t>nice</a:t>
            </a:r>
            <a:r>
              <a:rPr lang="en-US" sz="2400" dirty="0" smtClean="0"/>
              <a:t>, integrity </a:t>
            </a:r>
            <a:r>
              <a:rPr lang="en-US" sz="2400" dirty="0"/>
              <a:t>is critical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Encryption provides </a:t>
            </a:r>
            <a:r>
              <a:rPr lang="en-US" sz="2800" b="1" dirty="0">
                <a:solidFill>
                  <a:schemeClr val="accent2"/>
                </a:solidFill>
              </a:rPr>
              <a:t>confidentiality</a:t>
            </a:r>
            <a:r>
              <a:rPr lang="en-US" sz="2800" dirty="0"/>
              <a:t> (prevents unauthorized disclosure)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Encryption alone does </a:t>
            </a:r>
            <a:r>
              <a:rPr lang="en-US" sz="2800" b="1" dirty="0">
                <a:solidFill>
                  <a:srgbClr val="FF0000"/>
                </a:solidFill>
              </a:rPr>
              <a:t>not</a:t>
            </a:r>
            <a:r>
              <a:rPr lang="en-US" sz="2800" dirty="0" smtClean="0"/>
              <a:t> provide </a:t>
            </a:r>
            <a:r>
              <a:rPr lang="en-US" sz="2800" dirty="0"/>
              <a:t>integrity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One-time pad, ECB cut-and-paste, etc.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C51EACCD-09DD-AC49-8636-E3638C5FAC02}" type="slidenum">
              <a:rPr lang="en-US" smtClean="0">
                <a:latin typeface="Times New Roman" charset="0"/>
              </a:rPr>
              <a:pPr/>
              <a:t>8</a:t>
            </a:fld>
            <a:endParaRPr lang="en-US" smtClean="0">
              <a:latin typeface="Times New Roman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7924800" cy="1143000"/>
          </a:xfrm>
        </p:spPr>
        <p:txBody>
          <a:bodyPr/>
          <a:lstStyle/>
          <a:p>
            <a:pPr eaLnBrk="1" hangingPunct="1"/>
            <a:r>
              <a:rPr lang="en-US"/>
              <a:t>Not-so-Simple Substitution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924800" cy="1981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Shift by </a:t>
            </a:r>
            <a:r>
              <a:rPr lang="en-US" dirty="0" err="1">
                <a:latin typeface="Times Roman"/>
                <a:cs typeface="Times Roman"/>
              </a:rPr>
              <a:t>n</a:t>
            </a:r>
            <a:r>
              <a:rPr lang="en-US" dirty="0"/>
              <a:t> for some </a:t>
            </a:r>
            <a:r>
              <a:rPr lang="en-US" dirty="0" err="1">
                <a:latin typeface="Times-Roman" charset="0"/>
              </a:rPr>
              <a:t>n</a:t>
            </a:r>
            <a:r>
              <a:rPr lang="en-US" dirty="0"/>
              <a:t> </a:t>
            </a:r>
            <a:r>
              <a:rPr lang="en-US" dirty="0" err="1">
                <a:sym typeface="Symbol" charset="2"/>
              </a:rPr>
              <a:t></a:t>
            </a:r>
            <a:r>
              <a:rPr lang="en-US" dirty="0">
                <a:sym typeface="Symbol" charset="2"/>
              </a:rPr>
              <a:t> </a:t>
            </a:r>
            <a:r>
              <a:rPr lang="en-US" dirty="0">
                <a:latin typeface="Times-Roman" charset="0"/>
                <a:sym typeface="Symbol" charset="2"/>
              </a:rPr>
              <a:t>{0,1,2,…,25}</a:t>
            </a:r>
            <a:endParaRPr lang="en-US" dirty="0">
              <a:sym typeface="Symbol" charset="2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Then key is </a:t>
            </a:r>
            <a:r>
              <a:rPr lang="en-US" dirty="0" err="1">
                <a:latin typeface="Times-Roman" charset="0"/>
              </a:rPr>
              <a:t>n</a:t>
            </a:r>
            <a:endParaRPr lang="en-US" dirty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Example: </a:t>
            </a:r>
            <a:r>
              <a:rPr lang="en-US" dirty="0" smtClean="0"/>
              <a:t>key </a:t>
            </a:r>
            <a:r>
              <a:rPr lang="en-US" dirty="0" err="1">
                <a:latin typeface="Times-Roman" charset="0"/>
              </a:rPr>
              <a:t>n</a:t>
            </a:r>
            <a:r>
              <a:rPr lang="en-US" dirty="0">
                <a:latin typeface="Times-Roman" charset="0"/>
              </a:rPr>
              <a:t> = 7</a:t>
            </a:r>
            <a:endParaRPr lang="en-US" dirty="0">
              <a:solidFill>
                <a:srgbClr val="FF0000"/>
              </a:solidFill>
              <a:latin typeface="Times-Roman" charset="0"/>
            </a:endParaRPr>
          </a:p>
        </p:txBody>
      </p:sp>
      <p:graphicFrame>
        <p:nvGraphicFramePr>
          <p:cNvPr id="169056" name="Group 96"/>
          <p:cNvGraphicFramePr>
            <a:graphicFrameLocks noGrp="1"/>
          </p:cNvGraphicFramePr>
          <p:nvPr/>
        </p:nvGraphicFramePr>
        <p:xfrm>
          <a:off x="1600207" y="4114800"/>
          <a:ext cx="6781792" cy="1219200"/>
        </p:xfrm>
        <a:graphic>
          <a:graphicData uri="http://schemas.openxmlformats.org/drawingml/2006/table">
            <a:tbl>
              <a:tblPr/>
              <a:tblGrid>
                <a:gridCol w="214911"/>
                <a:gridCol w="273552"/>
                <a:gridCol w="273551"/>
                <a:gridCol w="271914"/>
                <a:gridCol w="275190"/>
                <a:gridCol w="273552"/>
                <a:gridCol w="275190"/>
                <a:gridCol w="273551"/>
                <a:gridCol w="271914"/>
                <a:gridCol w="275190"/>
                <a:gridCol w="273552"/>
                <a:gridCol w="271914"/>
                <a:gridCol w="275190"/>
                <a:gridCol w="271914"/>
                <a:gridCol w="273551"/>
                <a:gridCol w="275190"/>
                <a:gridCol w="271914"/>
                <a:gridCol w="273552"/>
                <a:gridCol w="275190"/>
                <a:gridCol w="273551"/>
                <a:gridCol w="275190"/>
                <a:gridCol w="271914"/>
                <a:gridCol w="273552"/>
                <a:gridCol w="273551"/>
                <a:gridCol w="273552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a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b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d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f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g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h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i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j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k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l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m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n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o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p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q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r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s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t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u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v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w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x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y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H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I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J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K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L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M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N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O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P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Q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R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S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T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U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V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W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X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Y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Z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A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B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C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D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E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F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9044" name="Group 84"/>
          <p:cNvGraphicFramePr>
            <a:graphicFrameLocks noGrp="1"/>
          </p:cNvGraphicFramePr>
          <p:nvPr/>
        </p:nvGraphicFramePr>
        <p:xfrm>
          <a:off x="8382000" y="4114800"/>
          <a:ext cx="304800" cy="1219200"/>
        </p:xfrm>
        <a:graphic>
          <a:graphicData uri="http://schemas.openxmlformats.org/drawingml/2006/table">
            <a:tbl>
              <a:tblPr/>
              <a:tblGrid>
                <a:gridCol w="3048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z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G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621" name="Rectangle 93"/>
          <p:cNvSpPr>
            <a:spLocks noChangeArrowheads="1"/>
          </p:cNvSpPr>
          <p:nvPr/>
        </p:nvSpPr>
        <p:spPr bwMode="auto">
          <a:xfrm>
            <a:off x="228600" y="4176713"/>
            <a:ext cx="1247775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Plaintext</a:t>
            </a:r>
          </a:p>
        </p:txBody>
      </p:sp>
      <p:sp>
        <p:nvSpPr>
          <p:cNvPr id="22622" name="Rectangle 94"/>
          <p:cNvSpPr>
            <a:spLocks noChangeArrowheads="1"/>
          </p:cNvSpPr>
          <p:nvPr/>
        </p:nvSpPr>
        <p:spPr bwMode="auto">
          <a:xfrm>
            <a:off x="0" y="4811713"/>
            <a:ext cx="1481138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Ciphertext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61C00963-0118-B74C-92B6-F2BE3F0388E4}" type="slidenum">
              <a:rPr lang="en-US" smtClean="0">
                <a:latin typeface="Times New Roman" charset="0"/>
              </a:rPr>
              <a:pPr/>
              <a:t>80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136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MAC</a:t>
            </a:r>
          </a:p>
        </p:txBody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Message Authentication Code (</a:t>
            </a:r>
            <a:r>
              <a:rPr lang="en-US" dirty="0">
                <a:latin typeface="Times-Roman" charset="0"/>
              </a:rPr>
              <a:t>MAC</a:t>
            </a:r>
            <a:r>
              <a:rPr lang="en-US" dirty="0"/>
              <a:t>)</a:t>
            </a:r>
          </a:p>
          <a:p>
            <a:pPr lvl="1" eaLnBrk="1" hangingPunct="1"/>
            <a:r>
              <a:rPr lang="en-US" dirty="0"/>
              <a:t>Used for data </a:t>
            </a:r>
            <a:r>
              <a:rPr lang="en-US" b="1" dirty="0">
                <a:solidFill>
                  <a:schemeClr val="accent2"/>
                </a:solidFill>
              </a:rPr>
              <a:t>integrity </a:t>
            </a:r>
            <a:endParaRPr lang="en-US" dirty="0"/>
          </a:p>
          <a:p>
            <a:pPr lvl="1" eaLnBrk="1" hangingPunct="1"/>
            <a:r>
              <a:rPr lang="en-US" dirty="0"/>
              <a:t>Integrity </a:t>
            </a:r>
            <a:r>
              <a:rPr lang="en-US" b="1" dirty="0">
                <a:solidFill>
                  <a:srgbClr val="FF0000"/>
                </a:solidFill>
              </a:rPr>
              <a:t>not</a:t>
            </a:r>
            <a:r>
              <a:rPr lang="en-US" dirty="0"/>
              <a:t> the same as confidentiality</a:t>
            </a:r>
          </a:p>
          <a:p>
            <a:pPr eaLnBrk="1" hangingPunct="1"/>
            <a:r>
              <a:rPr lang="en-US" dirty="0">
                <a:latin typeface="Times-Roman" charset="0"/>
              </a:rPr>
              <a:t>MAC</a:t>
            </a:r>
            <a:r>
              <a:rPr lang="en-US" dirty="0"/>
              <a:t> is computed as </a:t>
            </a:r>
            <a:r>
              <a:rPr lang="en-US" b="1" dirty="0">
                <a:solidFill>
                  <a:schemeClr val="accent2"/>
                </a:solidFill>
              </a:rPr>
              <a:t>CBC residue</a:t>
            </a:r>
            <a:endParaRPr lang="en-US" dirty="0"/>
          </a:p>
          <a:p>
            <a:pPr lvl="1" eaLnBrk="1" hangingPunct="1"/>
            <a:r>
              <a:rPr lang="en-US" dirty="0"/>
              <a:t>That is, compute CBC encryption</a:t>
            </a:r>
            <a:r>
              <a:rPr lang="en-US" dirty="0" smtClean="0"/>
              <a:t>, saving only final </a:t>
            </a:r>
            <a:r>
              <a:rPr lang="en-US" dirty="0" err="1"/>
              <a:t>ciphertext</a:t>
            </a:r>
            <a:r>
              <a:rPr lang="en-US" dirty="0"/>
              <a:t> </a:t>
            </a:r>
            <a:r>
              <a:rPr lang="en-US" dirty="0" smtClean="0"/>
              <a:t>block, the </a:t>
            </a:r>
            <a:r>
              <a:rPr lang="en-US" dirty="0" smtClean="0">
                <a:latin typeface="Times-Roman"/>
                <a:cs typeface="Times-Roman"/>
              </a:rPr>
              <a:t>MAC</a:t>
            </a:r>
            <a:endParaRPr lang="en-US" dirty="0">
              <a:latin typeface="Times-Roman"/>
              <a:cs typeface="Times-Roman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957263" y="4891088"/>
            <a:ext cx="7502525" cy="1871662"/>
            <a:chOff x="466" y="1917"/>
            <a:chExt cx="4978" cy="1380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800" y="2567"/>
              <a:ext cx="303" cy="291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b="1">
                  <a:latin typeface="Arial" charset="0"/>
                  <a:cs typeface="B Lotus" pitchFamily="2" charset="-78"/>
                </a:rPr>
                <a:t>DES</a:t>
              </a:r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964" y="2416"/>
              <a:ext cx="0" cy="1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642" y="2719"/>
              <a:ext cx="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862" y="1917"/>
              <a:ext cx="2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600" b="1">
                  <a:latin typeface="Arial" charset="0"/>
                  <a:cs typeface="B Lotus" pitchFamily="2" charset="-78"/>
                </a:rPr>
                <a:t>P</a:t>
              </a:r>
              <a:r>
                <a:rPr lang="en-US" sz="1600" b="1" baseline="-25000">
                  <a:latin typeface="Arial" charset="0"/>
                  <a:cs typeface="B Lotus" pitchFamily="2" charset="-78"/>
                </a:rPr>
                <a:t>1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466" y="2614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600" b="1">
                  <a:latin typeface="Arial" charset="0"/>
                  <a:cs typeface="B Lotus" pitchFamily="2" charset="-78"/>
                </a:rPr>
                <a:t>K</a:t>
              </a:r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896" y="2270"/>
              <a:ext cx="139" cy="14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b="1">
                  <a:latin typeface="Arial" charset="0"/>
                  <a:cs typeface="B Lotus" pitchFamily="2" charset="-78"/>
                </a:rPr>
                <a:t>+</a:t>
              </a:r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969" y="2118"/>
              <a:ext cx="0" cy="1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1815" y="2567"/>
              <a:ext cx="303" cy="291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b="1">
                  <a:latin typeface="Arial" charset="0"/>
                  <a:cs typeface="B Lotus" pitchFamily="2" charset="-78"/>
                </a:rPr>
                <a:t>DES</a:t>
              </a: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1979" y="2416"/>
              <a:ext cx="0" cy="1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1657" y="2719"/>
              <a:ext cx="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1877" y="1917"/>
              <a:ext cx="2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600" b="1">
                  <a:latin typeface="Arial" charset="0"/>
                  <a:cs typeface="B Lotus" pitchFamily="2" charset="-78"/>
                </a:rPr>
                <a:t>P</a:t>
              </a:r>
              <a:r>
                <a:rPr lang="en-US" sz="1600" b="1" baseline="-25000">
                  <a:latin typeface="Arial" charset="0"/>
                  <a:cs typeface="B Lotus" pitchFamily="2" charset="-78"/>
                </a:rPr>
                <a:t>2</a:t>
              </a:r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1481" y="2614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600" b="1">
                  <a:latin typeface="Arial" charset="0"/>
                  <a:cs typeface="B Lotus" pitchFamily="2" charset="-78"/>
                </a:rPr>
                <a:t>K</a:t>
              </a:r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auto">
            <a:xfrm>
              <a:off x="1911" y="2270"/>
              <a:ext cx="139" cy="14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b="1">
                  <a:latin typeface="Arial" charset="0"/>
                  <a:cs typeface="B Lotus" pitchFamily="2" charset="-78"/>
                </a:rPr>
                <a:t>+</a:t>
              </a:r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1984" y="2118"/>
              <a:ext cx="0" cy="1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2830" y="2567"/>
              <a:ext cx="303" cy="291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b="1">
                  <a:latin typeface="Arial" charset="0"/>
                  <a:cs typeface="B Lotus" pitchFamily="2" charset="-78"/>
                </a:rPr>
                <a:t>DES</a:t>
              </a:r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2994" y="2416"/>
              <a:ext cx="0" cy="1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2672" y="2719"/>
              <a:ext cx="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2892" y="1917"/>
              <a:ext cx="2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600" b="1">
                  <a:latin typeface="Arial" charset="0"/>
                  <a:cs typeface="B Lotus" pitchFamily="2" charset="-78"/>
                </a:rPr>
                <a:t>P</a:t>
              </a:r>
              <a:r>
                <a:rPr lang="en-US" sz="1600" b="1" baseline="-25000">
                  <a:latin typeface="Arial" charset="0"/>
                  <a:cs typeface="B Lotus" pitchFamily="2" charset="-78"/>
                </a:rPr>
                <a:t>3</a:t>
              </a:r>
            </a:p>
          </p:txBody>
        </p:sp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>
              <a:off x="2496" y="2614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600" b="1">
                  <a:latin typeface="Arial" charset="0"/>
                  <a:cs typeface="B Lotus" pitchFamily="2" charset="-78"/>
                </a:rPr>
                <a:t>K</a:t>
              </a:r>
            </a:p>
          </p:txBody>
        </p:sp>
        <p:sp>
          <p:nvSpPr>
            <p:cNvPr id="25" name="Oval 25"/>
            <p:cNvSpPr>
              <a:spLocks noChangeArrowheads="1"/>
            </p:cNvSpPr>
            <p:nvPr/>
          </p:nvSpPr>
          <p:spPr bwMode="auto">
            <a:xfrm>
              <a:off x="2926" y="2270"/>
              <a:ext cx="139" cy="14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b="1">
                  <a:latin typeface="Arial" charset="0"/>
                  <a:cs typeface="B Lotus" pitchFamily="2" charset="-78"/>
                </a:rPr>
                <a:t>+</a:t>
              </a:r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>
              <a:off x="2999" y="2118"/>
              <a:ext cx="0" cy="1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5058" y="2567"/>
              <a:ext cx="303" cy="291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b="1">
                  <a:latin typeface="Arial" charset="0"/>
                  <a:cs typeface="B Lotus" pitchFamily="2" charset="-78"/>
                </a:rPr>
                <a:t>DES</a:t>
              </a:r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5222" y="2416"/>
              <a:ext cx="0" cy="1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>
              <a:off x="5220" y="2863"/>
              <a:ext cx="0" cy="2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>
              <a:off x="4900" y="2719"/>
              <a:ext cx="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" name="Text Box 31"/>
            <p:cNvSpPr txBox="1">
              <a:spLocks noChangeArrowheads="1"/>
            </p:cNvSpPr>
            <p:nvPr/>
          </p:nvSpPr>
          <p:spPr bwMode="auto">
            <a:xfrm>
              <a:off x="5113" y="1917"/>
              <a:ext cx="26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600" b="1">
                  <a:latin typeface="Arial" charset="0"/>
                  <a:cs typeface="B Lotus" pitchFamily="2" charset="-78"/>
                </a:rPr>
                <a:t>P</a:t>
              </a:r>
              <a:r>
                <a:rPr lang="en-US" sz="1600" b="1" baseline="-25000">
                  <a:latin typeface="Arial" charset="0"/>
                  <a:cs typeface="B Lotus" pitchFamily="2" charset="-78"/>
                </a:rPr>
                <a:t>N</a:t>
              </a:r>
            </a:p>
          </p:txBody>
        </p:sp>
        <p:sp>
          <p:nvSpPr>
            <p:cNvPr id="32" name="Text Box 32"/>
            <p:cNvSpPr txBox="1">
              <a:spLocks noChangeArrowheads="1"/>
            </p:cNvSpPr>
            <p:nvPr/>
          </p:nvSpPr>
          <p:spPr bwMode="auto">
            <a:xfrm>
              <a:off x="5036" y="3079"/>
              <a:ext cx="408" cy="218"/>
            </a:xfrm>
            <a:prstGeom prst="rect">
              <a:avLst/>
            </a:prstGeom>
            <a:gradFill rotWithShape="1">
              <a:gsLst>
                <a:gs pos="0">
                  <a:srgbClr val="B7221E"/>
                </a:gs>
                <a:gs pos="50000">
                  <a:srgbClr val="FC2F2A"/>
                </a:gs>
                <a:gs pos="100000">
                  <a:srgbClr val="B7221E"/>
                </a:gs>
              </a:gsLst>
              <a:lin ang="5400000" scaled="1"/>
            </a:gra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600" b="1">
                  <a:solidFill>
                    <a:schemeClr val="bg1"/>
                  </a:solidFill>
                  <a:latin typeface="Comic Sans MS" pitchFamily="66" charset="0"/>
                  <a:cs typeface="B Lotus" pitchFamily="2" charset="-78"/>
                </a:rPr>
                <a:t>MAC</a:t>
              </a:r>
              <a:endParaRPr lang="en-US" sz="1600" b="1" baseline="-25000">
                <a:solidFill>
                  <a:schemeClr val="bg1"/>
                </a:solidFill>
                <a:latin typeface="Comic Sans MS" pitchFamily="66" charset="0"/>
                <a:cs typeface="B Lotus" pitchFamily="2" charset="-78"/>
              </a:endParaRPr>
            </a:p>
          </p:txBody>
        </p:sp>
        <p:sp>
          <p:nvSpPr>
            <p:cNvPr id="33" name="Text Box 33"/>
            <p:cNvSpPr txBox="1">
              <a:spLocks noChangeArrowheads="1"/>
            </p:cNvSpPr>
            <p:nvPr/>
          </p:nvSpPr>
          <p:spPr bwMode="auto">
            <a:xfrm>
              <a:off x="4724" y="2614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600" b="1">
                  <a:latin typeface="Arial" charset="0"/>
                  <a:cs typeface="B Lotus" pitchFamily="2" charset="-78"/>
                </a:rPr>
                <a:t>K</a:t>
              </a:r>
            </a:p>
          </p:txBody>
        </p:sp>
        <p:sp>
          <p:nvSpPr>
            <p:cNvPr id="34" name="Oval 34"/>
            <p:cNvSpPr>
              <a:spLocks noChangeArrowheads="1"/>
            </p:cNvSpPr>
            <p:nvPr/>
          </p:nvSpPr>
          <p:spPr bwMode="auto">
            <a:xfrm>
              <a:off x="5154" y="2270"/>
              <a:ext cx="139" cy="14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b="1">
                  <a:latin typeface="Arial" charset="0"/>
                  <a:cs typeface="B Lotus" pitchFamily="2" charset="-78"/>
                </a:rPr>
                <a:t>+</a:t>
              </a:r>
            </a:p>
          </p:txBody>
        </p:sp>
        <p:sp>
          <p:nvSpPr>
            <p:cNvPr id="35" name="Line 35"/>
            <p:cNvSpPr>
              <a:spLocks noChangeShapeType="1"/>
            </p:cNvSpPr>
            <p:nvPr/>
          </p:nvSpPr>
          <p:spPr bwMode="auto">
            <a:xfrm>
              <a:off x="5227" y="2118"/>
              <a:ext cx="0" cy="1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" name="Line 36"/>
            <p:cNvSpPr>
              <a:spLocks noChangeShapeType="1"/>
            </p:cNvSpPr>
            <p:nvPr/>
          </p:nvSpPr>
          <p:spPr bwMode="auto">
            <a:xfrm>
              <a:off x="4909" y="2349"/>
              <a:ext cx="2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" name="Text Box 37"/>
            <p:cNvSpPr txBox="1">
              <a:spLocks noChangeArrowheads="1"/>
            </p:cNvSpPr>
            <p:nvPr/>
          </p:nvSpPr>
          <p:spPr bwMode="auto">
            <a:xfrm>
              <a:off x="4649" y="2244"/>
              <a:ext cx="24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600" b="1">
                  <a:latin typeface="Arial" charset="0"/>
                  <a:cs typeface="B Lotus" pitchFamily="2" charset="-78"/>
                </a:rPr>
                <a:t>…</a:t>
              </a:r>
              <a:endParaRPr lang="en-US" sz="1600" b="1" baseline="-25000">
                <a:latin typeface="Arial" charset="0"/>
                <a:cs typeface="B Lotus" pitchFamily="2" charset="-78"/>
              </a:endParaRPr>
            </a:p>
          </p:txBody>
        </p:sp>
        <p:sp>
          <p:nvSpPr>
            <p:cNvPr id="38" name="Text Box 38"/>
            <p:cNvSpPr txBox="1">
              <a:spLocks noChangeArrowheads="1"/>
            </p:cNvSpPr>
            <p:nvPr/>
          </p:nvSpPr>
          <p:spPr bwMode="auto">
            <a:xfrm>
              <a:off x="3969" y="2614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800" b="1">
                  <a:latin typeface="Arial" charset="0"/>
                  <a:cs typeface="B Lotus" pitchFamily="2" charset="-78"/>
                </a:rPr>
                <a:t>…</a:t>
              </a:r>
            </a:p>
          </p:txBody>
        </p:sp>
        <p:cxnSp>
          <p:nvCxnSpPr>
            <p:cNvPr id="39" name="AutoShape 39"/>
            <p:cNvCxnSpPr>
              <a:cxnSpLocks noChangeShapeType="1"/>
              <a:stCxn id="6" idx="2"/>
              <a:endCxn id="18" idx="2"/>
            </p:cNvCxnSpPr>
            <p:nvPr/>
          </p:nvCxnSpPr>
          <p:spPr bwMode="auto">
            <a:xfrm rot="5400000" flipH="1" flipV="1">
              <a:off x="1173" y="2119"/>
              <a:ext cx="518" cy="959"/>
            </a:xfrm>
            <a:prstGeom prst="bentConnector4">
              <a:avLst>
                <a:gd name="adj1" fmla="val -27801"/>
                <a:gd name="adj2" fmla="val 45255"/>
              </a:avLst>
            </a:prstGeom>
            <a:noFill/>
            <a:ln w="12700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AutoShape 40"/>
            <p:cNvCxnSpPr>
              <a:cxnSpLocks noChangeShapeType="1"/>
              <a:stCxn id="13" idx="2"/>
              <a:endCxn id="25" idx="2"/>
            </p:cNvCxnSpPr>
            <p:nvPr/>
          </p:nvCxnSpPr>
          <p:spPr bwMode="auto">
            <a:xfrm rot="5400000" flipH="1" flipV="1">
              <a:off x="2188" y="2119"/>
              <a:ext cx="518" cy="959"/>
            </a:xfrm>
            <a:prstGeom prst="bentConnector4">
              <a:avLst>
                <a:gd name="adj1" fmla="val -27801"/>
                <a:gd name="adj2" fmla="val 57875"/>
              </a:avLst>
            </a:prstGeom>
            <a:noFill/>
            <a:ln w="12700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AutoShape 41"/>
            <p:cNvCxnSpPr>
              <a:cxnSpLocks noChangeShapeType="1"/>
            </p:cNvCxnSpPr>
            <p:nvPr/>
          </p:nvCxnSpPr>
          <p:spPr bwMode="auto">
            <a:xfrm rot="5400000" flipH="1" flipV="1">
              <a:off x="3183" y="2120"/>
              <a:ext cx="518" cy="959"/>
            </a:xfrm>
            <a:prstGeom prst="bentConnector4">
              <a:avLst>
                <a:gd name="adj1" fmla="val -27801"/>
                <a:gd name="adj2" fmla="val 57875"/>
              </a:avLst>
            </a:prstGeom>
            <a:noFill/>
            <a:ln w="12700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EF7570A0-6682-4C4C-8F5E-78D1E0B634A1}" type="slidenum">
              <a:rPr lang="en-US" smtClean="0">
                <a:latin typeface="Times New Roman" charset="0"/>
              </a:rPr>
              <a:pPr/>
              <a:t>81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146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90600"/>
          </a:xfrm>
        </p:spPr>
        <p:txBody>
          <a:bodyPr/>
          <a:lstStyle/>
          <a:p>
            <a:pPr eaLnBrk="1" hangingPunct="1"/>
            <a:r>
              <a:rPr lang="en-US"/>
              <a:t>MAC Computation</a:t>
            </a:r>
          </a:p>
        </p:txBody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848600" cy="4876800"/>
          </a:xfrm>
        </p:spPr>
        <p:txBody>
          <a:bodyPr/>
          <a:lstStyle/>
          <a:p>
            <a:pPr eaLnBrk="1" hangingPunct="1">
              <a:spcAft>
                <a:spcPts val="0"/>
              </a:spcAft>
            </a:pPr>
            <a:r>
              <a:rPr lang="en-US" dirty="0">
                <a:latin typeface="Times-Roman" charset="0"/>
              </a:rPr>
              <a:t>MAC</a:t>
            </a:r>
            <a:r>
              <a:rPr lang="en-US" dirty="0"/>
              <a:t> computation (assuming </a:t>
            </a:r>
            <a:r>
              <a:rPr lang="en-US" dirty="0">
                <a:latin typeface="Times-Roman" charset="0"/>
              </a:rPr>
              <a:t>N</a:t>
            </a:r>
            <a:r>
              <a:rPr lang="en-US" dirty="0"/>
              <a:t> blocks)</a:t>
            </a:r>
            <a:endParaRPr lang="en-US" dirty="0">
              <a:latin typeface="Courier" charset="0"/>
            </a:endParaRPr>
          </a:p>
          <a:p>
            <a:pPr eaLnBrk="1" hangingPunct="1">
              <a:spcAft>
                <a:spcPts val="0"/>
              </a:spcAft>
              <a:buFont typeface="Wingdings" charset="2"/>
              <a:buNone/>
            </a:pPr>
            <a:r>
              <a:rPr lang="en-US" dirty="0">
                <a:latin typeface="Times-Roman" charset="0"/>
              </a:rPr>
              <a:t>	</a:t>
            </a:r>
            <a:r>
              <a:rPr lang="en-US" sz="2400" dirty="0">
                <a:latin typeface="Times-Roman" charset="0"/>
              </a:rPr>
              <a:t>C</a:t>
            </a:r>
            <a:r>
              <a:rPr lang="en-US" sz="2400" baseline="-25000" dirty="0">
                <a:latin typeface="Times-Roman" charset="0"/>
              </a:rPr>
              <a:t>0 </a:t>
            </a:r>
            <a:r>
              <a:rPr lang="en-US" sz="2400" dirty="0">
                <a:latin typeface="Times-Roman" charset="0"/>
              </a:rPr>
              <a:t>= E(IV </a:t>
            </a:r>
            <a:r>
              <a:rPr lang="en-US" sz="2400" dirty="0" err="1">
                <a:latin typeface="Times-Roman" charset="0"/>
                <a:sym typeface="Symbol" charset="2"/>
              </a:rPr>
              <a:t></a:t>
            </a:r>
            <a:r>
              <a:rPr lang="en-US" sz="2400" dirty="0">
                <a:latin typeface="Times-Roman" charset="0"/>
                <a:sym typeface="Symbol" charset="2"/>
              </a:rPr>
              <a:t> </a:t>
            </a:r>
            <a:r>
              <a:rPr lang="en-US" sz="2400" dirty="0">
                <a:latin typeface="Times-Roman" charset="0"/>
              </a:rPr>
              <a:t>P</a:t>
            </a:r>
            <a:r>
              <a:rPr lang="en-US" sz="2400" baseline="-25000" dirty="0">
                <a:latin typeface="Times-Roman" charset="0"/>
              </a:rPr>
              <a:t>0</a:t>
            </a:r>
            <a:r>
              <a:rPr lang="en-US" sz="2400" dirty="0">
                <a:latin typeface="Times-Roman" charset="0"/>
              </a:rPr>
              <a:t>, K),</a:t>
            </a:r>
          </a:p>
          <a:p>
            <a:pPr eaLnBrk="1" hangingPunct="1">
              <a:spcAft>
                <a:spcPts val="0"/>
              </a:spcAft>
              <a:buFont typeface="Wingdings" charset="2"/>
              <a:buNone/>
            </a:pPr>
            <a:r>
              <a:rPr lang="en-US" sz="2400" dirty="0">
                <a:latin typeface="Times-Roman" charset="0"/>
              </a:rPr>
              <a:t>	C</a:t>
            </a:r>
            <a:r>
              <a:rPr lang="en-US" sz="2400" baseline="-25000" dirty="0">
                <a:latin typeface="Times-Roman" charset="0"/>
              </a:rPr>
              <a:t>1 </a:t>
            </a:r>
            <a:r>
              <a:rPr lang="en-US" sz="2400" dirty="0">
                <a:latin typeface="Times-Roman" charset="0"/>
              </a:rPr>
              <a:t>= E(C</a:t>
            </a:r>
            <a:r>
              <a:rPr lang="en-US" sz="2400" baseline="-25000" dirty="0">
                <a:latin typeface="Times-Roman" charset="0"/>
              </a:rPr>
              <a:t>0 </a:t>
            </a:r>
            <a:r>
              <a:rPr lang="en-US" sz="2400" dirty="0" err="1">
                <a:latin typeface="Times-Roman" charset="0"/>
                <a:sym typeface="Symbol" charset="2"/>
              </a:rPr>
              <a:t></a:t>
            </a:r>
            <a:r>
              <a:rPr lang="en-US" sz="2400" dirty="0">
                <a:latin typeface="Times-Roman" charset="0"/>
                <a:sym typeface="Symbol" charset="2"/>
              </a:rPr>
              <a:t> </a:t>
            </a:r>
            <a:r>
              <a:rPr lang="en-US" sz="2400" dirty="0">
                <a:latin typeface="Times-Roman" charset="0"/>
              </a:rPr>
              <a:t>P</a:t>
            </a:r>
            <a:r>
              <a:rPr lang="en-US" sz="2400" baseline="-25000" dirty="0">
                <a:latin typeface="Times-Roman" charset="0"/>
              </a:rPr>
              <a:t>1</a:t>
            </a:r>
            <a:r>
              <a:rPr lang="en-US" sz="2400" dirty="0">
                <a:latin typeface="Times-Roman" charset="0"/>
              </a:rPr>
              <a:t>, K),</a:t>
            </a:r>
          </a:p>
          <a:p>
            <a:pPr eaLnBrk="1" hangingPunct="1">
              <a:spcAft>
                <a:spcPts val="0"/>
              </a:spcAft>
              <a:buFont typeface="Wingdings" charset="2"/>
              <a:buNone/>
            </a:pPr>
            <a:r>
              <a:rPr lang="en-US" sz="2400" dirty="0">
                <a:latin typeface="Times-Roman" charset="0"/>
              </a:rPr>
              <a:t>	C</a:t>
            </a:r>
            <a:r>
              <a:rPr lang="en-US" sz="2400" baseline="-25000" dirty="0">
                <a:latin typeface="Times-Roman" charset="0"/>
              </a:rPr>
              <a:t>2 </a:t>
            </a:r>
            <a:r>
              <a:rPr lang="en-US" sz="2400" dirty="0">
                <a:latin typeface="Times-Roman" charset="0"/>
              </a:rPr>
              <a:t>= E(C</a:t>
            </a:r>
            <a:r>
              <a:rPr lang="en-US" sz="2400" baseline="-25000" dirty="0">
                <a:latin typeface="Times-Roman" charset="0"/>
              </a:rPr>
              <a:t>1 </a:t>
            </a:r>
            <a:r>
              <a:rPr lang="en-US" sz="2400" dirty="0" err="1">
                <a:latin typeface="Times-Roman" charset="0"/>
                <a:sym typeface="Symbol" charset="2"/>
              </a:rPr>
              <a:t></a:t>
            </a:r>
            <a:r>
              <a:rPr lang="en-US" sz="2400" dirty="0">
                <a:latin typeface="Times-Roman" charset="0"/>
                <a:sym typeface="Symbol" charset="2"/>
              </a:rPr>
              <a:t> </a:t>
            </a:r>
            <a:r>
              <a:rPr lang="en-US" sz="2400" dirty="0">
                <a:latin typeface="Times-Roman" charset="0"/>
              </a:rPr>
              <a:t>P</a:t>
            </a:r>
            <a:r>
              <a:rPr lang="en-US" sz="2400" baseline="-25000" dirty="0">
                <a:latin typeface="Times-Roman" charset="0"/>
              </a:rPr>
              <a:t>2</a:t>
            </a:r>
            <a:r>
              <a:rPr lang="en-US" sz="2400" dirty="0">
                <a:latin typeface="Times-Roman" charset="0"/>
              </a:rPr>
              <a:t>, K),…</a:t>
            </a:r>
          </a:p>
          <a:p>
            <a:pPr eaLnBrk="1" hangingPunct="1">
              <a:spcAft>
                <a:spcPts val="600"/>
              </a:spcAft>
              <a:buFont typeface="Wingdings" charset="2"/>
              <a:buNone/>
            </a:pPr>
            <a:r>
              <a:rPr lang="en-US" sz="2400" dirty="0">
                <a:latin typeface="Times-Roman" charset="0"/>
              </a:rPr>
              <a:t>	C</a:t>
            </a:r>
            <a:r>
              <a:rPr lang="en-US" sz="2400" baseline="-25000" dirty="0">
                <a:latin typeface="Times-Roman" charset="0"/>
              </a:rPr>
              <a:t>N</a:t>
            </a:r>
            <a:r>
              <a:rPr lang="en-US" sz="2400" baseline="-25000" dirty="0">
                <a:latin typeface="Times-Roman" charset="0"/>
                <a:sym typeface="Symbol" charset="2"/>
              </a:rPr>
              <a:t></a:t>
            </a:r>
            <a:r>
              <a:rPr lang="en-US" sz="2400" baseline="-25000" dirty="0">
                <a:latin typeface="Times-Roman" charset="0"/>
              </a:rPr>
              <a:t>1 </a:t>
            </a:r>
            <a:r>
              <a:rPr lang="en-US" sz="2400" dirty="0">
                <a:latin typeface="Times-Roman" charset="0"/>
              </a:rPr>
              <a:t>= E(C</a:t>
            </a:r>
            <a:r>
              <a:rPr lang="en-US" sz="2400" baseline="-25000" dirty="0">
                <a:latin typeface="Times-Roman" charset="0"/>
              </a:rPr>
              <a:t>N</a:t>
            </a:r>
            <a:r>
              <a:rPr lang="en-US" sz="2400" baseline="-25000" dirty="0">
                <a:latin typeface="Times-Roman" charset="0"/>
                <a:sym typeface="Symbol" charset="2"/>
              </a:rPr>
              <a:t></a:t>
            </a:r>
            <a:r>
              <a:rPr lang="en-US" sz="2400" baseline="-25000" dirty="0">
                <a:latin typeface="Times-Roman" charset="0"/>
              </a:rPr>
              <a:t>2 </a:t>
            </a:r>
            <a:r>
              <a:rPr lang="en-US" sz="2400" dirty="0" err="1">
                <a:latin typeface="Times-Roman" charset="0"/>
                <a:sym typeface="Symbol" charset="2"/>
              </a:rPr>
              <a:t></a:t>
            </a:r>
            <a:r>
              <a:rPr lang="en-US" sz="2400" dirty="0">
                <a:latin typeface="Times-Roman" charset="0"/>
                <a:sym typeface="Symbol" charset="2"/>
              </a:rPr>
              <a:t> </a:t>
            </a:r>
            <a:r>
              <a:rPr lang="en-US" sz="2400" dirty="0">
                <a:latin typeface="Times-Roman" charset="0"/>
              </a:rPr>
              <a:t>P</a:t>
            </a:r>
            <a:r>
              <a:rPr lang="en-US" sz="2400" baseline="-25000" dirty="0">
                <a:latin typeface="Times-Roman" charset="0"/>
              </a:rPr>
              <a:t>N</a:t>
            </a:r>
            <a:r>
              <a:rPr lang="en-US" sz="2400" baseline="-25000" dirty="0">
                <a:latin typeface="Times-Roman" charset="0"/>
                <a:sym typeface="Symbol" charset="2"/>
              </a:rPr>
              <a:t></a:t>
            </a:r>
            <a:r>
              <a:rPr lang="en-US" sz="2400" baseline="-25000" dirty="0">
                <a:latin typeface="Times-Roman" charset="0"/>
              </a:rPr>
              <a:t>1</a:t>
            </a:r>
            <a:r>
              <a:rPr lang="en-US" sz="2400" dirty="0">
                <a:latin typeface="Times-Roman" charset="0"/>
              </a:rPr>
              <a:t>, K) = MAC</a:t>
            </a:r>
            <a:endParaRPr lang="en-US" dirty="0">
              <a:latin typeface="Times-Roman" charset="0"/>
            </a:endParaRP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dirty="0">
                <a:latin typeface="Times-Roman" charset="0"/>
              </a:rPr>
              <a:t>MAC</a:t>
            </a:r>
            <a:r>
              <a:rPr lang="en-US" dirty="0"/>
              <a:t> sent with </a:t>
            </a:r>
            <a:r>
              <a:rPr lang="en-US" dirty="0">
                <a:latin typeface="Times-Roman"/>
                <a:cs typeface="Times-Roman"/>
              </a:rPr>
              <a:t>IV</a:t>
            </a:r>
            <a:r>
              <a:rPr lang="en-US" dirty="0"/>
              <a:t> and plaintext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dirty="0"/>
              <a:t>Receiver does same computation and verifies that result agrees with </a:t>
            </a:r>
            <a:r>
              <a:rPr lang="en-US" dirty="0">
                <a:latin typeface="Times-Roman" charset="0"/>
              </a:rPr>
              <a:t>MAC</a:t>
            </a:r>
            <a:endParaRPr lang="en-US" dirty="0" smtClean="0"/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dirty="0" smtClean="0"/>
              <a:t>Note: receiver must </a:t>
            </a:r>
            <a:r>
              <a:rPr lang="en-US" dirty="0"/>
              <a:t>know the key </a:t>
            </a:r>
            <a:r>
              <a:rPr lang="en-US" dirty="0">
                <a:latin typeface="Times-Roman" charset="0"/>
              </a:rPr>
              <a:t>K</a:t>
            </a:r>
            <a:endParaRPr lang="en-US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8847D9D7-F861-2F44-BC12-73342ECC3777}" type="slidenum">
              <a:rPr lang="en-US" smtClean="0">
                <a:latin typeface="Times New Roman" charset="0"/>
              </a:rPr>
              <a:pPr/>
              <a:t>82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157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Does </a:t>
            </a:r>
            <a:r>
              <a:rPr lang="en-US" dirty="0"/>
              <a:t>a </a:t>
            </a:r>
            <a:r>
              <a:rPr lang="en-US" dirty="0">
                <a:latin typeface="Times-Roman"/>
                <a:cs typeface="Times-Roman"/>
              </a:rPr>
              <a:t>MAC</a:t>
            </a:r>
            <a:r>
              <a:rPr lang="en-US" dirty="0"/>
              <a:t> work?</a:t>
            </a:r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0010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sz="2800" dirty="0"/>
              <a:t>Suppose Alice has 4 plaintext blocks</a:t>
            </a:r>
          </a:p>
          <a:p>
            <a:pPr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sz="2800" dirty="0"/>
              <a:t>Alice computes</a:t>
            </a:r>
            <a:endParaRPr lang="en-US" sz="2800" dirty="0" smtClean="0">
              <a:latin typeface="Courier" charset="0"/>
            </a:endParaRPr>
          </a:p>
          <a:p>
            <a:pPr eaLnBrk="1" hangingPunct="1">
              <a:lnSpc>
                <a:spcPct val="90000"/>
              </a:lnSpc>
              <a:spcAft>
                <a:spcPts val="0"/>
              </a:spcAft>
              <a:buFont typeface="Wingdings" charset="2"/>
              <a:buNone/>
            </a:pPr>
            <a:r>
              <a:rPr lang="en-US" sz="2400" b="1" dirty="0" smtClean="0">
                <a:solidFill>
                  <a:schemeClr val="accent2"/>
                </a:solidFill>
                <a:latin typeface="Times-Roman" charset="0"/>
              </a:rPr>
              <a:t>	C</a:t>
            </a:r>
            <a:r>
              <a:rPr lang="en-US" sz="2400" b="1" baseline="-25000" dirty="0" smtClean="0">
                <a:solidFill>
                  <a:schemeClr val="accent2"/>
                </a:solidFill>
                <a:latin typeface="Times-Roman" charset="0"/>
              </a:rPr>
              <a:t>0</a:t>
            </a:r>
            <a:r>
              <a:rPr lang="en-US" sz="2400" baseline="-25000" dirty="0" smtClean="0">
                <a:latin typeface="Times-Roman" charset="0"/>
              </a:rPr>
              <a:t> </a:t>
            </a:r>
            <a:r>
              <a:rPr lang="en-US" sz="2400" dirty="0">
                <a:latin typeface="Times-Roman" charset="0"/>
              </a:rPr>
              <a:t>= E(IV</a:t>
            </a:r>
            <a:r>
              <a:rPr lang="en-US" sz="2400" dirty="0">
                <a:latin typeface="Times-Roman" charset="0"/>
                <a:sym typeface="Symbol" charset="2"/>
              </a:rPr>
              <a:t></a:t>
            </a:r>
            <a:r>
              <a:rPr lang="en-US" sz="2400" dirty="0">
                <a:latin typeface="Times-Roman" charset="0"/>
              </a:rPr>
              <a:t>P</a:t>
            </a:r>
            <a:r>
              <a:rPr lang="en-US" sz="2400" baseline="-25000" dirty="0">
                <a:latin typeface="Times-Roman" charset="0"/>
              </a:rPr>
              <a:t>0</a:t>
            </a:r>
            <a:r>
              <a:rPr lang="en-US" sz="2400" dirty="0">
                <a:latin typeface="Times-Roman" charset="0"/>
              </a:rPr>
              <a:t>,K), </a:t>
            </a:r>
            <a:r>
              <a:rPr lang="en-US" sz="2400" b="1" dirty="0">
                <a:solidFill>
                  <a:schemeClr val="accent2"/>
                </a:solidFill>
                <a:latin typeface="Times-Roman" charset="0"/>
              </a:rPr>
              <a:t>C</a:t>
            </a:r>
            <a:r>
              <a:rPr lang="en-US" sz="2400" b="1" baseline="-25000" dirty="0">
                <a:solidFill>
                  <a:schemeClr val="accent2"/>
                </a:solidFill>
                <a:latin typeface="Times-Roman" charset="0"/>
              </a:rPr>
              <a:t>1</a:t>
            </a:r>
            <a:r>
              <a:rPr lang="en-US" sz="2400" baseline="-25000" dirty="0">
                <a:latin typeface="Times-Roman" charset="0"/>
              </a:rPr>
              <a:t> </a:t>
            </a:r>
            <a:r>
              <a:rPr lang="en-US" sz="2400" dirty="0">
                <a:latin typeface="Times-Roman" charset="0"/>
              </a:rPr>
              <a:t>= E(</a:t>
            </a:r>
            <a:r>
              <a:rPr lang="en-US" sz="2400" b="1" dirty="0">
                <a:solidFill>
                  <a:schemeClr val="accent2"/>
                </a:solidFill>
                <a:latin typeface="Times-Roman" charset="0"/>
              </a:rPr>
              <a:t>C</a:t>
            </a:r>
            <a:r>
              <a:rPr lang="en-US" sz="2400" b="1" baseline="-25000" dirty="0">
                <a:solidFill>
                  <a:schemeClr val="accent2"/>
                </a:solidFill>
                <a:latin typeface="Times-Roman" charset="0"/>
              </a:rPr>
              <a:t>0</a:t>
            </a:r>
            <a:r>
              <a:rPr lang="en-US" sz="2400" dirty="0">
                <a:latin typeface="Times-Roman" charset="0"/>
                <a:sym typeface="Symbol" charset="2"/>
              </a:rPr>
              <a:t></a:t>
            </a:r>
            <a:r>
              <a:rPr lang="en-US" sz="2400" dirty="0">
                <a:latin typeface="Times-Roman" charset="0"/>
              </a:rPr>
              <a:t>P</a:t>
            </a:r>
            <a:r>
              <a:rPr lang="en-US" sz="2400" baseline="-25000" dirty="0">
                <a:latin typeface="Times-Roman" charset="0"/>
              </a:rPr>
              <a:t>1</a:t>
            </a:r>
            <a:r>
              <a:rPr lang="en-US" sz="2400" dirty="0">
                <a:latin typeface="Times-Roman" charset="0"/>
              </a:rPr>
              <a:t>,K),</a:t>
            </a:r>
            <a:endParaRPr lang="en-US" sz="2400" dirty="0" smtClean="0">
              <a:latin typeface="Times-Roman" charset="0"/>
            </a:endParaRPr>
          </a:p>
          <a:p>
            <a:pPr eaLnBrk="1" hangingPunct="1">
              <a:lnSpc>
                <a:spcPct val="90000"/>
              </a:lnSpc>
              <a:spcAft>
                <a:spcPts val="0"/>
              </a:spcAft>
              <a:buFont typeface="Wingdings" charset="2"/>
              <a:buNone/>
            </a:pPr>
            <a:r>
              <a:rPr lang="en-US" sz="2400" b="1" dirty="0" smtClean="0">
                <a:solidFill>
                  <a:schemeClr val="accent2"/>
                </a:solidFill>
                <a:latin typeface="Times-Roman" charset="0"/>
              </a:rPr>
              <a:t>	C</a:t>
            </a:r>
            <a:r>
              <a:rPr lang="en-US" sz="2400" b="1" baseline="-25000" dirty="0" smtClean="0">
                <a:solidFill>
                  <a:schemeClr val="accent2"/>
                </a:solidFill>
                <a:latin typeface="Times-Roman" charset="0"/>
              </a:rPr>
              <a:t>2</a:t>
            </a:r>
            <a:r>
              <a:rPr lang="en-US" sz="2400" baseline="-25000" dirty="0" smtClean="0">
                <a:latin typeface="Times-Roman" charset="0"/>
              </a:rPr>
              <a:t> </a:t>
            </a:r>
            <a:r>
              <a:rPr lang="en-US" sz="2400" dirty="0">
                <a:latin typeface="Times-Roman" charset="0"/>
              </a:rPr>
              <a:t>= E(</a:t>
            </a:r>
            <a:r>
              <a:rPr lang="en-US" sz="2400" b="1" dirty="0">
                <a:solidFill>
                  <a:schemeClr val="accent2"/>
                </a:solidFill>
                <a:latin typeface="Times-Roman" charset="0"/>
              </a:rPr>
              <a:t>C</a:t>
            </a:r>
            <a:r>
              <a:rPr lang="en-US" sz="2400" b="1" baseline="-25000" dirty="0">
                <a:solidFill>
                  <a:schemeClr val="accent2"/>
                </a:solidFill>
                <a:latin typeface="Times-Roman" charset="0"/>
              </a:rPr>
              <a:t>1</a:t>
            </a:r>
            <a:r>
              <a:rPr lang="en-US" sz="2400" dirty="0">
                <a:latin typeface="Times-Roman" charset="0"/>
                <a:sym typeface="Symbol" charset="2"/>
              </a:rPr>
              <a:t></a:t>
            </a:r>
            <a:r>
              <a:rPr lang="en-US" sz="2400" dirty="0">
                <a:latin typeface="Times-Roman" charset="0"/>
              </a:rPr>
              <a:t>P</a:t>
            </a:r>
            <a:r>
              <a:rPr lang="en-US" sz="2400" baseline="-25000" dirty="0">
                <a:latin typeface="Times-Roman" charset="0"/>
              </a:rPr>
              <a:t>2</a:t>
            </a:r>
            <a:r>
              <a:rPr lang="en-US" sz="2400" dirty="0">
                <a:latin typeface="Times-Roman" charset="0"/>
              </a:rPr>
              <a:t>,K), </a:t>
            </a:r>
            <a:r>
              <a:rPr lang="en-US" sz="2400" b="1" dirty="0">
                <a:solidFill>
                  <a:schemeClr val="accent2"/>
                </a:solidFill>
                <a:latin typeface="Times-Roman" charset="0"/>
              </a:rPr>
              <a:t>C</a:t>
            </a:r>
            <a:r>
              <a:rPr lang="en-US" sz="2400" b="1" baseline="-25000" dirty="0">
                <a:solidFill>
                  <a:schemeClr val="accent2"/>
                </a:solidFill>
                <a:latin typeface="Times-Roman" charset="0"/>
              </a:rPr>
              <a:t>3</a:t>
            </a:r>
            <a:r>
              <a:rPr lang="en-US" sz="2400" baseline="-25000" dirty="0">
                <a:latin typeface="Times-Roman" charset="0"/>
              </a:rPr>
              <a:t> </a:t>
            </a:r>
            <a:r>
              <a:rPr lang="en-US" sz="2400" dirty="0">
                <a:latin typeface="Times-Roman" charset="0"/>
              </a:rPr>
              <a:t>= E(</a:t>
            </a:r>
            <a:r>
              <a:rPr lang="en-US" sz="2400" b="1" dirty="0">
                <a:solidFill>
                  <a:schemeClr val="accent2"/>
                </a:solidFill>
                <a:latin typeface="Times-Roman" charset="0"/>
              </a:rPr>
              <a:t>C</a:t>
            </a:r>
            <a:r>
              <a:rPr lang="en-US" sz="2400" b="1" baseline="-25000" dirty="0">
                <a:solidFill>
                  <a:schemeClr val="accent2"/>
                </a:solidFill>
                <a:latin typeface="Times-Roman" charset="0"/>
              </a:rPr>
              <a:t>2</a:t>
            </a:r>
            <a:r>
              <a:rPr lang="en-US" sz="2400" dirty="0">
                <a:latin typeface="Times-Roman" charset="0"/>
                <a:sym typeface="Symbol" charset="2"/>
              </a:rPr>
              <a:t></a:t>
            </a:r>
            <a:r>
              <a:rPr lang="en-US" sz="2400" dirty="0">
                <a:latin typeface="Times-Roman" charset="0"/>
              </a:rPr>
              <a:t>P</a:t>
            </a:r>
            <a:r>
              <a:rPr lang="en-US" sz="2400" baseline="-25000" dirty="0">
                <a:latin typeface="Times-Roman" charset="0"/>
              </a:rPr>
              <a:t>3</a:t>
            </a:r>
            <a:r>
              <a:rPr lang="en-US" sz="2400" dirty="0">
                <a:latin typeface="Times-Roman" charset="0"/>
              </a:rPr>
              <a:t>,K) = </a:t>
            </a:r>
            <a:r>
              <a:rPr lang="en-US" sz="2400" b="1" dirty="0">
                <a:solidFill>
                  <a:schemeClr val="accent2"/>
                </a:solidFill>
                <a:latin typeface="Times-Roman" charset="0"/>
              </a:rPr>
              <a:t>MAC</a:t>
            </a:r>
            <a:endParaRPr lang="en-US" dirty="0">
              <a:latin typeface="Times-Roman" charset="0"/>
            </a:endParaRPr>
          </a:p>
          <a:p>
            <a:pPr eaLnBrk="1" hangingPunct="1">
              <a:lnSpc>
                <a:spcPct val="85000"/>
              </a:lnSpc>
              <a:spcAft>
                <a:spcPts val="0"/>
              </a:spcAft>
            </a:pPr>
            <a:r>
              <a:rPr lang="en-US" sz="2800" dirty="0"/>
              <a:t>Alice sends </a:t>
            </a:r>
            <a:r>
              <a:rPr lang="en-US" sz="2800" dirty="0">
                <a:latin typeface="Times-Roman" charset="0"/>
              </a:rPr>
              <a:t>IV,P</a:t>
            </a:r>
            <a:r>
              <a:rPr lang="en-US" sz="2800" baseline="-25000" dirty="0">
                <a:latin typeface="Times-Roman" charset="0"/>
              </a:rPr>
              <a:t>0</a:t>
            </a:r>
            <a:r>
              <a:rPr lang="en-US" sz="2800" dirty="0">
                <a:latin typeface="Times-Roman" charset="0"/>
              </a:rPr>
              <a:t>,P</a:t>
            </a:r>
            <a:r>
              <a:rPr lang="en-US" sz="2800" baseline="-25000" dirty="0">
                <a:latin typeface="Times-Roman" charset="0"/>
              </a:rPr>
              <a:t>1</a:t>
            </a:r>
            <a:r>
              <a:rPr lang="en-US" sz="2800" dirty="0">
                <a:latin typeface="Times-Roman" charset="0"/>
              </a:rPr>
              <a:t>,P</a:t>
            </a:r>
            <a:r>
              <a:rPr lang="en-US" sz="2800" baseline="-25000" dirty="0">
                <a:latin typeface="Times-Roman" charset="0"/>
              </a:rPr>
              <a:t>2</a:t>
            </a:r>
            <a:r>
              <a:rPr lang="en-US" sz="2800" dirty="0">
                <a:latin typeface="Times-Roman" charset="0"/>
              </a:rPr>
              <a:t>,P</a:t>
            </a:r>
            <a:r>
              <a:rPr lang="en-US" sz="2800" baseline="-25000" dirty="0">
                <a:latin typeface="Times-Roman" charset="0"/>
              </a:rPr>
              <a:t>3</a:t>
            </a:r>
            <a:r>
              <a:rPr lang="en-US" sz="2800" dirty="0">
                <a:latin typeface="Courier" charset="0"/>
              </a:rPr>
              <a:t> </a:t>
            </a:r>
            <a:r>
              <a:rPr lang="en-US" sz="2800" dirty="0"/>
              <a:t>and </a:t>
            </a:r>
            <a:r>
              <a:rPr lang="en-US" sz="2800" b="1" dirty="0">
                <a:solidFill>
                  <a:schemeClr val="accent2"/>
                </a:solidFill>
                <a:latin typeface="Times-Roman" charset="0"/>
              </a:rPr>
              <a:t>MAC</a:t>
            </a:r>
            <a:r>
              <a:rPr lang="en-US" sz="2800" dirty="0"/>
              <a:t> to Bob </a:t>
            </a:r>
          </a:p>
          <a:p>
            <a:pPr eaLnBrk="1" hangingPunct="1">
              <a:lnSpc>
                <a:spcPct val="85000"/>
              </a:lnSpc>
              <a:spcAft>
                <a:spcPts val="0"/>
              </a:spcAft>
            </a:pPr>
            <a:r>
              <a:rPr lang="en-US" sz="2800" dirty="0"/>
              <a:t>Suppose Trudy changes </a:t>
            </a:r>
            <a:r>
              <a:rPr lang="en-US" sz="2800" dirty="0">
                <a:latin typeface="Times-Roman" charset="0"/>
              </a:rPr>
              <a:t>P</a:t>
            </a:r>
            <a:r>
              <a:rPr lang="en-US" sz="2800" baseline="-25000" dirty="0">
                <a:latin typeface="Times-Roman" charset="0"/>
              </a:rPr>
              <a:t>1</a:t>
            </a:r>
            <a:r>
              <a:rPr lang="en-US" sz="2800" dirty="0"/>
              <a:t> to </a:t>
            </a:r>
            <a:r>
              <a:rPr lang="en-US" sz="2800" dirty="0">
                <a:latin typeface="Times-Roman" charset="0"/>
              </a:rPr>
              <a:t>X</a:t>
            </a:r>
            <a:r>
              <a:rPr lang="en-US" sz="2800" dirty="0"/>
              <a:t> </a:t>
            </a:r>
          </a:p>
          <a:p>
            <a:pPr eaLnBrk="1" hangingPunct="1">
              <a:lnSpc>
                <a:spcPct val="85000"/>
              </a:lnSpc>
              <a:spcAft>
                <a:spcPts val="0"/>
              </a:spcAft>
            </a:pPr>
            <a:r>
              <a:rPr lang="en-US" sz="2800" dirty="0"/>
              <a:t>Bob computes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  <a:spcAft>
                <a:spcPts val="0"/>
              </a:spcAft>
              <a:buFont typeface="Wingdings" charset="2"/>
              <a:buNone/>
            </a:pPr>
            <a:r>
              <a:rPr lang="en-US" sz="2400" b="1" dirty="0" smtClean="0">
                <a:solidFill>
                  <a:schemeClr val="accent2"/>
                </a:solidFill>
                <a:latin typeface="Times-Roman" charset="0"/>
              </a:rPr>
              <a:t>	C</a:t>
            </a:r>
            <a:r>
              <a:rPr lang="en-US" sz="2400" b="1" baseline="-25000" dirty="0" smtClean="0">
                <a:solidFill>
                  <a:schemeClr val="accent2"/>
                </a:solidFill>
                <a:latin typeface="Times-Roman" charset="0"/>
              </a:rPr>
              <a:t>0</a:t>
            </a:r>
            <a:r>
              <a:rPr lang="en-US" sz="2400" baseline="-25000" dirty="0" smtClean="0">
                <a:latin typeface="Times-Roman" charset="0"/>
              </a:rPr>
              <a:t> </a:t>
            </a:r>
            <a:r>
              <a:rPr lang="en-US" sz="2400" dirty="0">
                <a:latin typeface="Times-Roman" charset="0"/>
              </a:rPr>
              <a:t>= E(IV</a:t>
            </a:r>
            <a:r>
              <a:rPr lang="en-US" sz="2400" dirty="0">
                <a:latin typeface="Times-Roman" charset="0"/>
                <a:sym typeface="Symbol" charset="2"/>
              </a:rPr>
              <a:t></a:t>
            </a:r>
            <a:r>
              <a:rPr lang="en-US" sz="2400" dirty="0">
                <a:latin typeface="Times-Roman" charset="0"/>
              </a:rPr>
              <a:t>P</a:t>
            </a:r>
            <a:r>
              <a:rPr lang="en-US" sz="2400" baseline="-25000" dirty="0">
                <a:latin typeface="Times-Roman" charset="0"/>
              </a:rPr>
              <a:t>0</a:t>
            </a:r>
            <a:r>
              <a:rPr lang="en-US" sz="2400" dirty="0">
                <a:latin typeface="Times-Roman" charset="0"/>
              </a:rPr>
              <a:t>,K), </a:t>
            </a:r>
            <a:r>
              <a:rPr lang="en-US" sz="2400" b="1" i="1" dirty="0">
                <a:solidFill>
                  <a:srgbClr val="FF0000"/>
                </a:solidFill>
                <a:latin typeface="Times-Roman" charset="0"/>
              </a:rPr>
              <a:t>C</a:t>
            </a:r>
            <a:r>
              <a:rPr lang="en-US" sz="2400" b="1" i="1" baseline="-25000" dirty="0">
                <a:solidFill>
                  <a:srgbClr val="FF0000"/>
                </a:solidFill>
                <a:latin typeface="Times-Roman" charset="0"/>
              </a:rPr>
              <a:t>1</a:t>
            </a:r>
            <a:r>
              <a:rPr lang="en-US" sz="2400" baseline="-25000" dirty="0">
                <a:latin typeface="Times-Roman" charset="0"/>
              </a:rPr>
              <a:t> </a:t>
            </a:r>
            <a:r>
              <a:rPr lang="en-US" sz="2400" dirty="0">
                <a:latin typeface="Times-Roman" charset="0"/>
              </a:rPr>
              <a:t>= E(</a:t>
            </a:r>
            <a:r>
              <a:rPr lang="en-US" sz="2400" b="1" dirty="0">
                <a:solidFill>
                  <a:schemeClr val="accent2"/>
                </a:solidFill>
                <a:latin typeface="Times-Roman" charset="0"/>
              </a:rPr>
              <a:t>C</a:t>
            </a:r>
            <a:r>
              <a:rPr lang="en-US" sz="2400" b="1" baseline="-25000" dirty="0">
                <a:solidFill>
                  <a:schemeClr val="accent2"/>
                </a:solidFill>
                <a:latin typeface="Times-Roman" charset="0"/>
              </a:rPr>
              <a:t>0</a:t>
            </a:r>
            <a:r>
              <a:rPr lang="en-US" sz="2400" dirty="0">
                <a:latin typeface="Times-Roman" charset="0"/>
                <a:sym typeface="Symbol" charset="2"/>
              </a:rPr>
              <a:t>X</a:t>
            </a:r>
            <a:r>
              <a:rPr lang="en-US" sz="2400" dirty="0">
                <a:latin typeface="Times-Roman" charset="0"/>
              </a:rPr>
              <a:t>,K),</a:t>
            </a:r>
            <a:endParaRPr lang="en-US" sz="2400" dirty="0" smtClean="0">
              <a:latin typeface="Times-Roman" charset="0"/>
            </a:endParaRPr>
          </a:p>
          <a:p>
            <a:pPr eaLnBrk="1" hangingPunct="1">
              <a:lnSpc>
                <a:spcPct val="90000"/>
              </a:lnSpc>
              <a:spcAft>
                <a:spcPts val="0"/>
              </a:spcAft>
              <a:buFont typeface="Wingdings" charset="2"/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-Roman" charset="0"/>
              </a:rPr>
              <a:t>	</a:t>
            </a:r>
            <a:r>
              <a:rPr lang="en-US" sz="2400" b="1" i="1" dirty="0" smtClean="0">
                <a:solidFill>
                  <a:srgbClr val="FF0000"/>
                </a:solidFill>
                <a:latin typeface="Times-Roman" charset="0"/>
              </a:rPr>
              <a:t>C</a:t>
            </a:r>
            <a:r>
              <a:rPr lang="en-US" sz="2400" b="1" i="1" baseline="-25000" dirty="0" smtClean="0">
                <a:solidFill>
                  <a:srgbClr val="FF0000"/>
                </a:solidFill>
                <a:latin typeface="Times-Roman" charset="0"/>
              </a:rPr>
              <a:t>2</a:t>
            </a:r>
            <a:r>
              <a:rPr lang="en-US" sz="2400" baseline="-25000" dirty="0" smtClean="0">
                <a:latin typeface="Times-Roman" charset="0"/>
              </a:rPr>
              <a:t> </a:t>
            </a:r>
            <a:r>
              <a:rPr lang="en-US" sz="2400" dirty="0">
                <a:latin typeface="Times-Roman" charset="0"/>
              </a:rPr>
              <a:t>= E(</a:t>
            </a:r>
            <a:r>
              <a:rPr lang="en-US" sz="2400" b="1" i="1" dirty="0">
                <a:solidFill>
                  <a:srgbClr val="FF0000"/>
                </a:solidFill>
                <a:latin typeface="Times-Roman" charset="0"/>
              </a:rPr>
              <a:t>C</a:t>
            </a:r>
            <a:r>
              <a:rPr lang="en-US" sz="2400" b="1" i="1" baseline="-25000" dirty="0">
                <a:solidFill>
                  <a:srgbClr val="FF0000"/>
                </a:solidFill>
                <a:latin typeface="Times-Roman" charset="0"/>
              </a:rPr>
              <a:t>1</a:t>
            </a:r>
            <a:r>
              <a:rPr lang="en-US" sz="2400" dirty="0">
                <a:latin typeface="Times-Roman" charset="0"/>
                <a:sym typeface="Symbol" charset="2"/>
              </a:rPr>
              <a:t></a:t>
            </a:r>
            <a:r>
              <a:rPr lang="en-US" sz="2400" dirty="0">
                <a:latin typeface="Times-Roman" charset="0"/>
              </a:rPr>
              <a:t>P</a:t>
            </a:r>
            <a:r>
              <a:rPr lang="en-US" sz="2400" baseline="-25000" dirty="0">
                <a:latin typeface="Times-Roman" charset="0"/>
              </a:rPr>
              <a:t>2</a:t>
            </a:r>
            <a:r>
              <a:rPr lang="en-US" sz="2400" dirty="0">
                <a:latin typeface="Times-Roman" charset="0"/>
              </a:rPr>
              <a:t>,K), </a:t>
            </a:r>
            <a:r>
              <a:rPr lang="en-US" sz="2400" b="1" i="1" dirty="0">
                <a:solidFill>
                  <a:srgbClr val="FF0000"/>
                </a:solidFill>
                <a:latin typeface="Times-Roman" charset="0"/>
              </a:rPr>
              <a:t>C</a:t>
            </a:r>
            <a:r>
              <a:rPr lang="en-US" sz="2400" b="1" i="1" baseline="-25000" dirty="0">
                <a:solidFill>
                  <a:srgbClr val="FF0000"/>
                </a:solidFill>
                <a:latin typeface="Times-Roman" charset="0"/>
              </a:rPr>
              <a:t>3</a:t>
            </a:r>
            <a:r>
              <a:rPr lang="en-US" sz="2400" baseline="-25000" dirty="0">
                <a:latin typeface="Times-Roman" charset="0"/>
              </a:rPr>
              <a:t> </a:t>
            </a:r>
            <a:r>
              <a:rPr lang="en-US" sz="2400" dirty="0">
                <a:latin typeface="Times-Roman" charset="0"/>
              </a:rPr>
              <a:t>= E(</a:t>
            </a:r>
            <a:r>
              <a:rPr lang="en-US" sz="2400" b="1" i="1" dirty="0">
                <a:solidFill>
                  <a:srgbClr val="FF0000"/>
                </a:solidFill>
                <a:latin typeface="Times-Roman" charset="0"/>
              </a:rPr>
              <a:t>C</a:t>
            </a:r>
            <a:r>
              <a:rPr lang="en-US" sz="2400" b="1" i="1" baseline="-25000" dirty="0">
                <a:solidFill>
                  <a:srgbClr val="FF0000"/>
                </a:solidFill>
                <a:latin typeface="Times-Roman" charset="0"/>
              </a:rPr>
              <a:t>2</a:t>
            </a:r>
            <a:r>
              <a:rPr lang="en-US" sz="2400" dirty="0">
                <a:latin typeface="Times-Roman" charset="0"/>
                <a:sym typeface="Symbol" charset="2"/>
              </a:rPr>
              <a:t></a:t>
            </a:r>
            <a:r>
              <a:rPr lang="en-US" sz="2400" dirty="0">
                <a:latin typeface="Times-Roman" charset="0"/>
              </a:rPr>
              <a:t>P</a:t>
            </a:r>
            <a:r>
              <a:rPr lang="en-US" sz="2400" baseline="-25000" dirty="0">
                <a:latin typeface="Times-Roman" charset="0"/>
              </a:rPr>
              <a:t>3</a:t>
            </a:r>
            <a:r>
              <a:rPr lang="en-US" sz="2400" dirty="0">
                <a:latin typeface="Times-Roman" charset="0"/>
              </a:rPr>
              <a:t>,K) = </a:t>
            </a:r>
            <a:r>
              <a:rPr lang="en-US" sz="2400" b="1" i="1" dirty="0">
                <a:solidFill>
                  <a:srgbClr val="FF0000"/>
                </a:solidFill>
                <a:latin typeface="Times-Roman" charset="0"/>
              </a:rPr>
              <a:t>MAC</a:t>
            </a:r>
            <a:r>
              <a:rPr lang="en-US" sz="2400" dirty="0">
                <a:latin typeface="Times-Roman" charset="0"/>
              </a:rPr>
              <a:t> </a:t>
            </a:r>
            <a:r>
              <a:rPr lang="en-US" sz="2400" dirty="0" err="1">
                <a:latin typeface="Times-Roman" charset="0"/>
                <a:sym typeface="Symbol" charset="2"/>
              </a:rPr>
              <a:t></a:t>
            </a:r>
            <a:r>
              <a:rPr lang="en-US" sz="2400" dirty="0">
                <a:latin typeface="Times-Roman" charset="0"/>
                <a:sym typeface="Symbol" charset="2"/>
              </a:rPr>
              <a:t> </a:t>
            </a:r>
            <a:r>
              <a:rPr lang="en-US" sz="2400" b="1" dirty="0">
                <a:solidFill>
                  <a:schemeClr val="accent2"/>
                </a:solidFill>
                <a:latin typeface="Times-Roman" charset="0"/>
                <a:sym typeface="Symbol" charset="2"/>
              </a:rPr>
              <a:t>MAC</a:t>
            </a:r>
            <a:endParaRPr lang="en-US" dirty="0" smtClean="0">
              <a:latin typeface="Times-Roman" charset="0"/>
            </a:endParaRPr>
          </a:p>
          <a:p>
            <a:pPr eaLnBrk="1" hangingPunct="1">
              <a:lnSpc>
                <a:spcPct val="85000"/>
              </a:lnSpc>
              <a:spcAft>
                <a:spcPts val="0"/>
              </a:spcAft>
            </a:pPr>
            <a:r>
              <a:rPr lang="en-US" sz="2800" dirty="0" smtClean="0"/>
              <a:t>That is, error </a:t>
            </a:r>
            <a:r>
              <a:rPr lang="en-US" sz="2800" u="sng" dirty="0"/>
              <a:t>propagates</a:t>
            </a:r>
            <a:r>
              <a:rPr lang="en-US" sz="2800" dirty="0"/>
              <a:t> into </a:t>
            </a:r>
            <a:r>
              <a:rPr lang="en-US" sz="2800" b="1" dirty="0" smtClean="0">
                <a:latin typeface="Times-Roman" charset="0"/>
              </a:rPr>
              <a:t>MAC</a:t>
            </a:r>
            <a:endParaRPr lang="en-US" sz="2800" dirty="0" smtClean="0"/>
          </a:p>
          <a:p>
            <a:pPr eaLnBrk="1" hangingPunct="1">
              <a:lnSpc>
                <a:spcPct val="85000"/>
              </a:lnSpc>
              <a:spcAft>
                <a:spcPts val="0"/>
              </a:spcAft>
            </a:pPr>
            <a:r>
              <a:rPr lang="en-US" sz="2800" dirty="0"/>
              <a:t>Trudy can’t</a:t>
            </a:r>
            <a:r>
              <a:rPr lang="en-US" sz="2800" dirty="0" smtClean="0"/>
              <a:t> make </a:t>
            </a:r>
            <a:r>
              <a:rPr lang="en-US" sz="2800" b="1" i="1" dirty="0">
                <a:solidFill>
                  <a:srgbClr val="FF0000"/>
                </a:solidFill>
                <a:latin typeface="Times-Roman" charset="0"/>
              </a:rPr>
              <a:t>MAC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Times-Roman" charset="0"/>
              </a:rPr>
              <a:t>== </a:t>
            </a:r>
            <a:r>
              <a:rPr lang="en-US" sz="2800" b="1" dirty="0">
                <a:solidFill>
                  <a:schemeClr val="accent2"/>
                </a:solidFill>
                <a:latin typeface="Times-Roman" charset="0"/>
              </a:rPr>
              <a:t>MAC</a:t>
            </a:r>
            <a:r>
              <a:rPr lang="en-US" sz="2800" dirty="0"/>
              <a:t> without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Times-Roman" charset="0"/>
              </a:rPr>
              <a:t>K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01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01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01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01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501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501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501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501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501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5017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5017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63" grpId="0" build="p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9E34E1BA-7111-9A42-841D-3B88E95FF0DF}" type="slidenum">
              <a:rPr lang="en-US" smtClean="0">
                <a:latin typeface="Times New Roman" charset="0"/>
              </a:rPr>
              <a:pPr/>
              <a:t>83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167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Confidentiality and Integrity</a:t>
            </a:r>
          </a:p>
        </p:txBody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0010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Encrypt with one key</a:t>
            </a:r>
            <a:r>
              <a:rPr lang="en-US" sz="2800" dirty="0" smtClean="0"/>
              <a:t>, </a:t>
            </a:r>
            <a:r>
              <a:rPr lang="en-US" sz="2800" dirty="0">
                <a:latin typeface="Times-Roman" charset="0"/>
              </a:rPr>
              <a:t>MAC</a:t>
            </a:r>
            <a:r>
              <a:rPr lang="en-US" sz="2800" dirty="0"/>
              <a:t> with </a:t>
            </a:r>
            <a:r>
              <a:rPr lang="en-US" sz="2800" dirty="0" smtClean="0"/>
              <a:t>another key </a:t>
            </a: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Why not use the same key?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Send last encrypted block (</a:t>
            </a:r>
            <a:r>
              <a:rPr lang="en-US" sz="2400" dirty="0">
                <a:latin typeface="Times-Roman" charset="0"/>
              </a:rPr>
              <a:t>MAC</a:t>
            </a:r>
            <a:r>
              <a:rPr lang="en-US" sz="2400" dirty="0"/>
              <a:t>) twice?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This cannot add any security</a:t>
            </a:r>
            <a:r>
              <a:rPr lang="en-US" sz="2400" dirty="0" smtClean="0"/>
              <a:t>!</a:t>
            </a:r>
            <a:endParaRPr lang="en-US" sz="2400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89E339F1-B8D8-7641-98F4-B8464BF3DB8F}" type="slidenum">
              <a:rPr lang="en-US" smtClean="0">
                <a:latin typeface="Times New Roman" charset="0"/>
              </a:rPr>
              <a:pPr/>
              <a:t>84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177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Uses for Symmetric Crypto</a:t>
            </a:r>
          </a:p>
        </p:txBody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Confidentiality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Transmitting data over insecure channel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Secure storage on insecure media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Integrity (</a:t>
            </a:r>
            <a:r>
              <a:rPr lang="en-US" dirty="0">
                <a:latin typeface="Times-Roman" charset="0"/>
              </a:rPr>
              <a:t>MAC</a:t>
            </a:r>
            <a:r>
              <a:rPr lang="en-US" dirty="0"/>
              <a:t>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Authentication protocols (later…)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Anything you can do with a hash function (upcoming chapter…)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57F1062F-6AF6-0C4A-BF6F-7F3C3D741567}" type="slidenum">
              <a:rPr lang="en-US" smtClean="0">
                <a:latin typeface="Times New Roman" charset="0"/>
              </a:rPr>
              <a:pPr/>
              <a:t>85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187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981200"/>
          </a:xfrm>
        </p:spPr>
        <p:txBody>
          <a:bodyPr/>
          <a:lstStyle/>
          <a:p>
            <a:pPr eaLnBrk="1" hangingPunct="1"/>
            <a:r>
              <a:rPr lang="en-US" smtClean="0"/>
              <a:t>Chapter 4:</a:t>
            </a:r>
            <a:br>
              <a:rPr lang="en-US" smtClean="0"/>
            </a:br>
            <a:r>
              <a:rPr lang="en-US" smtClean="0"/>
              <a:t>Public Key Cryptography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8E11EB8C-6A06-D144-8305-CFBB997363D0}" type="slidenum">
              <a:rPr lang="en-US" smtClean="0">
                <a:latin typeface="Times New Roman" charset="0"/>
              </a:rPr>
              <a:pPr/>
              <a:t>86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198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Public Key Cryptography</a:t>
            </a:r>
          </a:p>
        </p:txBody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1534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Two keys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Sender uses recipient’s </a:t>
            </a:r>
            <a:r>
              <a:rPr lang="en-US" sz="2400" b="1" dirty="0">
                <a:solidFill>
                  <a:schemeClr val="accent2"/>
                </a:solidFill>
              </a:rPr>
              <a:t>public key</a:t>
            </a:r>
            <a:r>
              <a:rPr lang="en-US" sz="2400" dirty="0"/>
              <a:t> to encrypt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Recipient uses</a:t>
            </a:r>
            <a:r>
              <a:rPr lang="en-US" sz="2400" b="1" dirty="0">
                <a:solidFill>
                  <a:schemeClr val="accent2"/>
                </a:solidFill>
              </a:rPr>
              <a:t> private key</a:t>
            </a:r>
            <a:r>
              <a:rPr lang="en-US" sz="2400" dirty="0"/>
              <a:t> to decrypt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Based on</a:t>
            </a:r>
            <a:r>
              <a:rPr lang="en-US" sz="2800" dirty="0" smtClean="0"/>
              <a:t> “trap door </a:t>
            </a:r>
            <a:r>
              <a:rPr lang="en-US" sz="2800" dirty="0"/>
              <a:t>one way </a:t>
            </a:r>
            <a:r>
              <a:rPr lang="en-US" sz="2800" dirty="0" smtClean="0"/>
              <a:t>function”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/>
              <a:t>“One way” means easy </a:t>
            </a:r>
            <a:r>
              <a:rPr lang="en-US" sz="2400" dirty="0"/>
              <a:t>to compute in one </a:t>
            </a:r>
            <a:r>
              <a:rPr lang="en-US" sz="2400" dirty="0" smtClean="0"/>
              <a:t>direction, but hard </a:t>
            </a:r>
            <a:r>
              <a:rPr lang="en-US" sz="2400" dirty="0"/>
              <a:t>to compute in other direction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/>
              <a:t>Example</a:t>
            </a:r>
            <a:r>
              <a:rPr lang="en-US" sz="2400" dirty="0"/>
              <a:t>: Given </a:t>
            </a:r>
            <a:r>
              <a:rPr lang="en-US" sz="2400" dirty="0" err="1">
                <a:latin typeface="Times-Roman" charset="0"/>
              </a:rPr>
              <a:t>p</a:t>
            </a:r>
            <a:r>
              <a:rPr lang="en-US" sz="2400" dirty="0"/>
              <a:t> and </a:t>
            </a:r>
            <a:r>
              <a:rPr lang="en-US" sz="2400" dirty="0" err="1">
                <a:latin typeface="Times-Roman" charset="0"/>
              </a:rPr>
              <a:t>q</a:t>
            </a:r>
            <a:r>
              <a:rPr lang="en-US" sz="2400" dirty="0"/>
              <a:t>, product </a:t>
            </a:r>
            <a:r>
              <a:rPr lang="en-US" sz="2400" dirty="0" smtClean="0">
                <a:latin typeface="Times-Roman" charset="0"/>
              </a:rPr>
              <a:t>N = </a:t>
            </a:r>
            <a:r>
              <a:rPr lang="en-US" sz="2400" dirty="0" err="1" smtClean="0">
                <a:latin typeface="Times-Roman" charset="0"/>
              </a:rPr>
              <a:t>pq</a:t>
            </a:r>
            <a:r>
              <a:rPr lang="en-US" sz="2400" dirty="0" smtClean="0"/>
              <a:t> easy </a:t>
            </a:r>
            <a:r>
              <a:rPr lang="en-US" sz="2400" dirty="0"/>
              <a:t>to compute, but given </a:t>
            </a:r>
            <a:r>
              <a:rPr lang="en-US" sz="2400" dirty="0">
                <a:latin typeface="Times-Roman" charset="0"/>
              </a:rPr>
              <a:t>N</a:t>
            </a:r>
            <a:r>
              <a:rPr lang="en-US" sz="2400" dirty="0"/>
              <a:t>, </a:t>
            </a:r>
            <a:r>
              <a:rPr lang="en-US" sz="2400" dirty="0" smtClean="0"/>
              <a:t>it’s </a:t>
            </a:r>
            <a:r>
              <a:rPr lang="en-US" sz="2400" dirty="0"/>
              <a:t>hard to find </a:t>
            </a:r>
            <a:r>
              <a:rPr lang="en-US" sz="2400" dirty="0" err="1">
                <a:latin typeface="Times-Roman" charset="0"/>
              </a:rPr>
              <a:t>p</a:t>
            </a:r>
            <a:r>
              <a:rPr lang="en-US" sz="2400" dirty="0"/>
              <a:t> and </a:t>
            </a:r>
            <a:r>
              <a:rPr lang="en-US" sz="2400" dirty="0" err="1" smtClean="0">
                <a:latin typeface="Times-Roman" charset="0"/>
              </a:rPr>
              <a:t>q</a:t>
            </a:r>
            <a:endParaRPr lang="en-US" sz="2400" dirty="0" smtClean="0">
              <a:latin typeface="Times-Roman" charset="0"/>
            </a:endParaRP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/>
              <a:t>“Trap door” used to create key pairs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8B00FD72-50FA-B145-B0C8-9654FDF9F3EE}" type="slidenum">
              <a:rPr lang="en-US" smtClean="0">
                <a:latin typeface="Times New Roman" charset="0"/>
              </a:rPr>
              <a:pPr/>
              <a:t>87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208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Public Key Cryptography</a:t>
            </a:r>
          </a:p>
        </p:txBody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Encryption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Suppose we </a:t>
            </a:r>
            <a:r>
              <a:rPr lang="en-US" sz="2400" b="1" dirty="0">
                <a:solidFill>
                  <a:schemeClr val="accent2"/>
                </a:solidFill>
              </a:rPr>
              <a:t>encrypt</a:t>
            </a:r>
            <a:r>
              <a:rPr lang="en-US" sz="2400" dirty="0"/>
              <a:t> </a:t>
            </a:r>
            <a:r>
              <a:rPr lang="en-US" sz="2400" dirty="0">
                <a:latin typeface="Times-Roman" charset="0"/>
              </a:rPr>
              <a:t>M</a:t>
            </a:r>
            <a:r>
              <a:rPr lang="en-US" sz="2400" dirty="0"/>
              <a:t> with Bob’s public key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Bob’s private key can </a:t>
            </a:r>
            <a:r>
              <a:rPr lang="en-US" sz="2400" b="1" dirty="0">
                <a:solidFill>
                  <a:schemeClr val="accent2"/>
                </a:solidFill>
              </a:rPr>
              <a:t>decrypt</a:t>
            </a:r>
            <a:r>
              <a:rPr lang="en-US" sz="2400" dirty="0"/>
              <a:t> to recover </a:t>
            </a:r>
            <a:r>
              <a:rPr lang="en-US" sz="2400" dirty="0">
                <a:latin typeface="Times-Roman" charset="0"/>
              </a:rPr>
              <a:t>M</a:t>
            </a:r>
            <a:endParaRPr lang="en-US" sz="2400" dirty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Digital Signature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accent2"/>
                </a:solidFill>
              </a:rPr>
              <a:t>Sign</a:t>
            </a:r>
            <a:r>
              <a:rPr lang="en-US" sz="2400" dirty="0"/>
              <a:t> by “encrypting” with your private key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Anyone can </a:t>
            </a:r>
            <a:r>
              <a:rPr lang="en-US" sz="2400" b="1" dirty="0">
                <a:solidFill>
                  <a:schemeClr val="accent2"/>
                </a:solidFill>
              </a:rPr>
              <a:t>verify</a:t>
            </a:r>
            <a:r>
              <a:rPr lang="en-US" sz="2400" dirty="0"/>
              <a:t> signature by “decrypting” with public key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But only you could have signed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Like a handwritten </a:t>
            </a:r>
            <a:r>
              <a:rPr lang="en-US" sz="2400" dirty="0" smtClean="0"/>
              <a:t>signature, but way better…</a:t>
            </a:r>
            <a:endParaRPr lang="en-US" sz="2400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0FB8F995-D470-D347-B7AE-3B55ADF404C8}" type="slidenum">
              <a:rPr lang="en-US" smtClean="0">
                <a:latin typeface="Times New Roman" charset="0"/>
              </a:rPr>
              <a:pPr/>
              <a:t>88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290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574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RSA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303C3F37-2253-2542-80E0-F90B1E81810D}" type="slidenum">
              <a:rPr lang="en-US" smtClean="0">
                <a:latin typeface="Times New Roman" charset="0"/>
              </a:rPr>
              <a:pPr/>
              <a:t>89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300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RSA</a:t>
            </a:r>
          </a:p>
        </p:txBody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848600" cy="44196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b="1" dirty="0" err="1" smtClean="0">
                <a:solidFill>
                  <a:srgbClr val="FFBE03"/>
                </a:solidFill>
              </a:rPr>
              <a:t>R</a:t>
            </a:r>
            <a:r>
              <a:rPr lang="en-US" sz="2800" dirty="0" err="1" smtClean="0"/>
              <a:t>ivest</a:t>
            </a:r>
            <a:r>
              <a:rPr lang="en-US" sz="2800" dirty="0"/>
              <a:t>, </a:t>
            </a:r>
            <a:r>
              <a:rPr lang="en-US" sz="2800" b="1" dirty="0" smtClean="0">
                <a:solidFill>
                  <a:srgbClr val="FFBE03"/>
                </a:solidFill>
              </a:rPr>
              <a:t>S</a:t>
            </a:r>
            <a:r>
              <a:rPr lang="en-US" sz="2800" dirty="0" smtClean="0"/>
              <a:t>hamir, and </a:t>
            </a:r>
            <a:r>
              <a:rPr lang="en-US" sz="2800" b="1" dirty="0" err="1">
                <a:solidFill>
                  <a:srgbClr val="FFBE03"/>
                </a:solidFill>
              </a:rPr>
              <a:t>A</a:t>
            </a:r>
            <a:r>
              <a:rPr lang="en-US" sz="2800" dirty="0" err="1"/>
              <a:t>dleman</a:t>
            </a:r>
            <a:r>
              <a:rPr lang="en-US" sz="2800" dirty="0"/>
              <a:t> (MIT)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RSA is the </a:t>
            </a:r>
            <a:r>
              <a:rPr lang="en-US" sz="2400" b="1" i="1" dirty="0"/>
              <a:t>gold standard </a:t>
            </a:r>
            <a:r>
              <a:rPr lang="en-US" sz="2400" dirty="0"/>
              <a:t>in public key crypto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Let </a:t>
            </a:r>
            <a:r>
              <a:rPr lang="en-US" sz="2800" dirty="0" err="1">
                <a:latin typeface="Times-Roman" charset="0"/>
              </a:rPr>
              <a:t>p</a:t>
            </a:r>
            <a:r>
              <a:rPr lang="en-US" sz="2800" dirty="0"/>
              <a:t> and </a:t>
            </a:r>
            <a:r>
              <a:rPr lang="en-US" sz="2800" dirty="0" err="1">
                <a:latin typeface="Times-Roman" charset="0"/>
              </a:rPr>
              <a:t>q</a:t>
            </a:r>
            <a:r>
              <a:rPr lang="en-US" sz="2800" dirty="0"/>
              <a:t> be two large prime numbers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Let </a:t>
            </a:r>
            <a:r>
              <a:rPr lang="en-US" sz="2800" dirty="0">
                <a:latin typeface="Times-Roman" charset="0"/>
              </a:rPr>
              <a:t>N = </a:t>
            </a:r>
            <a:r>
              <a:rPr lang="en-US" sz="2800" dirty="0" err="1">
                <a:latin typeface="Times-Roman" charset="0"/>
              </a:rPr>
              <a:t>pq</a:t>
            </a:r>
            <a:r>
              <a:rPr lang="en-US" sz="2800" dirty="0"/>
              <a:t> be the </a:t>
            </a:r>
            <a:r>
              <a:rPr lang="en-US" sz="2800" b="1" dirty="0">
                <a:solidFill>
                  <a:schemeClr val="hlink"/>
                </a:solidFill>
              </a:rPr>
              <a:t>modulus</a:t>
            </a:r>
            <a:endParaRPr lang="en-US" sz="2800" dirty="0">
              <a:solidFill>
                <a:srgbClr val="FF0000"/>
              </a:solidFill>
            </a:endParaRP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Choose </a:t>
            </a:r>
            <a:r>
              <a:rPr lang="en-US" sz="2800" dirty="0" err="1">
                <a:latin typeface="Times-Roman" charset="0"/>
              </a:rPr>
              <a:t>e</a:t>
            </a:r>
            <a:r>
              <a:rPr lang="en-US" sz="2800" dirty="0"/>
              <a:t> relatively prime to </a:t>
            </a:r>
            <a:r>
              <a:rPr lang="en-US" sz="2800" dirty="0">
                <a:latin typeface="Times-Roman" charset="0"/>
              </a:rPr>
              <a:t>(p</a:t>
            </a:r>
            <a:r>
              <a:rPr lang="en-US" sz="2400" dirty="0">
                <a:latin typeface="Times-Roman" charset="0"/>
                <a:sym typeface="Symbol" charset="2"/>
              </a:rPr>
              <a:t></a:t>
            </a:r>
            <a:r>
              <a:rPr lang="en-US" sz="2800" dirty="0">
                <a:latin typeface="Times-Roman" charset="0"/>
              </a:rPr>
              <a:t>1)(q</a:t>
            </a:r>
            <a:r>
              <a:rPr lang="en-US" sz="2400" dirty="0">
                <a:latin typeface="Times-Roman" charset="0"/>
                <a:sym typeface="Symbol" charset="2"/>
              </a:rPr>
              <a:t></a:t>
            </a:r>
            <a:r>
              <a:rPr lang="en-US" sz="2800" dirty="0">
                <a:latin typeface="Times-Roman" charset="0"/>
              </a:rPr>
              <a:t>1)</a:t>
            </a:r>
            <a:endParaRPr lang="en-US" sz="2800" dirty="0"/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Find </a:t>
            </a:r>
            <a:r>
              <a:rPr lang="en-US" sz="2800" dirty="0" err="1">
                <a:latin typeface="Times-Roman" charset="0"/>
              </a:rPr>
              <a:t>d</a:t>
            </a:r>
            <a:r>
              <a:rPr lang="en-US" sz="2800" dirty="0"/>
              <a:t> such that </a:t>
            </a:r>
            <a:r>
              <a:rPr lang="en-US" sz="2800" dirty="0" err="1">
                <a:latin typeface="Times-Roman" charset="0"/>
              </a:rPr>
              <a:t>ed</a:t>
            </a:r>
            <a:r>
              <a:rPr lang="en-US" sz="2800" dirty="0">
                <a:latin typeface="Times-Roman" charset="0"/>
              </a:rPr>
              <a:t> = 1 mod (p</a:t>
            </a:r>
            <a:r>
              <a:rPr lang="en-US" sz="2400" dirty="0">
                <a:latin typeface="Times-Roman" charset="0"/>
                <a:sym typeface="Symbol" charset="2"/>
              </a:rPr>
              <a:t></a:t>
            </a:r>
            <a:r>
              <a:rPr lang="en-US" sz="2800" dirty="0">
                <a:latin typeface="Times-Roman" charset="0"/>
              </a:rPr>
              <a:t>1)(q</a:t>
            </a:r>
            <a:r>
              <a:rPr lang="en-US" sz="2400" dirty="0">
                <a:latin typeface="Times-Roman" charset="0"/>
                <a:sym typeface="Symbol" charset="2"/>
              </a:rPr>
              <a:t></a:t>
            </a:r>
            <a:r>
              <a:rPr lang="en-US" sz="2800" dirty="0">
                <a:latin typeface="Times-Roman" charset="0"/>
              </a:rPr>
              <a:t>1)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hlink"/>
                </a:solidFill>
              </a:rPr>
              <a:t>Public key</a:t>
            </a:r>
            <a:r>
              <a:rPr lang="en-US" sz="2800" dirty="0"/>
              <a:t> is </a:t>
            </a:r>
            <a:r>
              <a:rPr lang="en-US" sz="2800" dirty="0">
                <a:latin typeface="Times-Roman" charset="0"/>
              </a:rPr>
              <a:t>(</a:t>
            </a:r>
            <a:r>
              <a:rPr lang="en-US" sz="2800" dirty="0" err="1">
                <a:latin typeface="Times-Roman" charset="0"/>
              </a:rPr>
              <a:t>N,e</a:t>
            </a:r>
            <a:r>
              <a:rPr lang="en-US" sz="2800" dirty="0">
                <a:latin typeface="Times-Roman" charset="0"/>
              </a:rPr>
              <a:t>)</a:t>
            </a:r>
            <a:endParaRPr lang="en-US" sz="2800" dirty="0"/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hlink"/>
                </a:solidFill>
              </a:rPr>
              <a:t>Private key</a:t>
            </a:r>
            <a:r>
              <a:rPr lang="en-US" sz="2800" dirty="0"/>
              <a:t> is </a:t>
            </a:r>
            <a:r>
              <a:rPr lang="en-US" sz="2800" dirty="0" err="1">
                <a:latin typeface="Times-Roman" charset="0"/>
              </a:rPr>
              <a:t>d</a:t>
            </a:r>
            <a:endParaRPr lang="en-US" sz="2800" dirty="0">
              <a:latin typeface="Times-Roman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65E08E78-4D5A-E043-93F4-22D9E3809D32}" type="slidenum">
              <a:rPr lang="en-US" smtClean="0">
                <a:latin typeface="Times New Roman" charset="0"/>
              </a:rPr>
              <a:pPr/>
              <a:t>9</a:t>
            </a:fld>
            <a:endParaRPr lang="en-US" smtClean="0">
              <a:latin typeface="Times New Roman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7924800" cy="1143000"/>
          </a:xfrm>
        </p:spPr>
        <p:txBody>
          <a:bodyPr/>
          <a:lstStyle/>
          <a:p>
            <a:pPr eaLnBrk="1" hangingPunct="1"/>
            <a:r>
              <a:rPr lang="en-US"/>
              <a:t>Cryptanalysis I: Try Them All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80772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/>
              <a:t>A simple substitution (shift by </a:t>
            </a:r>
            <a:r>
              <a:rPr lang="en-US" sz="2800">
                <a:latin typeface="Times-Roman" charset="0"/>
              </a:rPr>
              <a:t>n</a:t>
            </a:r>
            <a:r>
              <a:rPr lang="en-US" sz="2800"/>
              <a:t>) is used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But the key is unknown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/>
              <a:t>Given ciphertext: </a:t>
            </a:r>
            <a:r>
              <a:rPr lang="en-US" sz="2800">
                <a:solidFill>
                  <a:srgbClr val="FF0000"/>
                </a:solidFill>
                <a:latin typeface="Times-Roman" charset="0"/>
              </a:rPr>
              <a:t>CSYEVIXIVQMREXIH</a:t>
            </a:r>
            <a:endParaRPr lang="en-US" sz="280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/>
              <a:t>How to find the key?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/>
              <a:t>Only 26 possible keys </a:t>
            </a:r>
            <a:r>
              <a:rPr lang="en-US" sz="2800">
                <a:sym typeface="Symbol" charset="2"/>
              </a:rPr>
              <a:t></a:t>
            </a:r>
            <a:r>
              <a:rPr lang="en-US" sz="2800"/>
              <a:t> try them all!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b="1">
                <a:solidFill>
                  <a:schemeClr val="accent2"/>
                </a:solidFill>
              </a:rPr>
              <a:t>Exhaustive key search</a:t>
            </a:r>
            <a:endParaRPr lang="en-US" sz="280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/>
              <a:t>Solution: key is </a:t>
            </a:r>
            <a:r>
              <a:rPr lang="en-US" sz="2800">
                <a:latin typeface="Times-Roman" charset="0"/>
              </a:rPr>
              <a:t>n = 4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171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171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 build="p" autoUpdateAnimBg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E2DA773F-9286-D54E-A034-B80675C48B50}" type="slidenum">
              <a:rPr lang="en-US" smtClean="0">
                <a:latin typeface="Times New Roman" charset="0"/>
              </a:rPr>
              <a:pPr/>
              <a:t>90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31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pPr eaLnBrk="1" hangingPunct="1"/>
            <a:r>
              <a:rPr lang="en-US" dirty="0"/>
              <a:t>RSA</a:t>
            </a:r>
          </a:p>
        </p:txBody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620000" cy="441960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sz="2800" dirty="0" smtClean="0"/>
              <a:t>Message </a:t>
            </a:r>
            <a:r>
              <a:rPr lang="en-US" sz="2800" dirty="0" smtClean="0">
                <a:latin typeface="Times-Roman"/>
                <a:cs typeface="Times-Roman"/>
              </a:rPr>
              <a:t>M</a:t>
            </a:r>
            <a:r>
              <a:rPr lang="en-US" sz="2800" dirty="0" smtClean="0"/>
              <a:t> is treated as a number</a:t>
            </a:r>
          </a:p>
          <a:p>
            <a:pPr eaLnBrk="1" hangingPunct="1">
              <a:lnSpc>
                <a:spcPct val="85000"/>
              </a:lnSpc>
            </a:pPr>
            <a:r>
              <a:rPr lang="en-US" sz="2800" dirty="0" smtClean="0"/>
              <a:t>To encrypt </a:t>
            </a:r>
            <a:r>
              <a:rPr lang="en-US" sz="2800" dirty="0">
                <a:latin typeface="Times-Roman" charset="0"/>
              </a:rPr>
              <a:t>M</a:t>
            </a:r>
            <a:r>
              <a:rPr lang="en-US" sz="2800" dirty="0" smtClean="0"/>
              <a:t> we compute</a:t>
            </a:r>
            <a:endParaRPr lang="en-US" sz="2800" dirty="0"/>
          </a:p>
          <a:p>
            <a:pPr lvl="1" eaLnBrk="1" hangingPunct="1">
              <a:lnSpc>
                <a:spcPct val="85000"/>
              </a:lnSpc>
              <a:buFontTx/>
              <a:buNone/>
            </a:pPr>
            <a:r>
              <a:rPr lang="en-US" dirty="0">
                <a:latin typeface="Times-Roman" charset="0"/>
              </a:rPr>
              <a:t>C = M</a:t>
            </a:r>
            <a:r>
              <a:rPr lang="en-US" baseline="30000" dirty="0">
                <a:latin typeface="Times-Roman" charset="0"/>
              </a:rPr>
              <a:t>e</a:t>
            </a:r>
            <a:r>
              <a:rPr lang="en-US" dirty="0">
                <a:latin typeface="Times-Roman" charset="0"/>
              </a:rPr>
              <a:t> mod N </a:t>
            </a:r>
            <a:endParaRPr lang="en-US" dirty="0"/>
          </a:p>
          <a:p>
            <a:pPr eaLnBrk="1" hangingPunct="1">
              <a:lnSpc>
                <a:spcPct val="85000"/>
              </a:lnSpc>
            </a:pPr>
            <a:r>
              <a:rPr lang="en-US" sz="2800" dirty="0"/>
              <a:t>To decrypt </a:t>
            </a:r>
            <a:r>
              <a:rPr lang="en-US" sz="2800" dirty="0" err="1"/>
              <a:t>ciphertext</a:t>
            </a:r>
            <a:r>
              <a:rPr lang="en-US" sz="2800" dirty="0"/>
              <a:t> </a:t>
            </a:r>
            <a:r>
              <a:rPr lang="en-US" sz="2800" dirty="0">
                <a:latin typeface="Times-Roman" charset="0"/>
              </a:rPr>
              <a:t>C</a:t>
            </a:r>
            <a:r>
              <a:rPr lang="en-US" sz="2800" dirty="0"/>
              <a:t> compute</a:t>
            </a:r>
          </a:p>
          <a:p>
            <a:pPr lvl="1" eaLnBrk="1" hangingPunct="1">
              <a:lnSpc>
                <a:spcPct val="85000"/>
              </a:lnSpc>
              <a:buFontTx/>
              <a:buNone/>
            </a:pPr>
            <a:r>
              <a:rPr lang="en-US" dirty="0">
                <a:latin typeface="Times-Roman" charset="0"/>
              </a:rPr>
              <a:t>M = </a:t>
            </a:r>
            <a:r>
              <a:rPr lang="en-US" dirty="0" err="1">
                <a:latin typeface="Times-Roman" charset="0"/>
              </a:rPr>
              <a:t>C</a:t>
            </a:r>
            <a:r>
              <a:rPr lang="en-US" baseline="30000" dirty="0" err="1">
                <a:latin typeface="Times-Roman" charset="0"/>
              </a:rPr>
              <a:t>d</a:t>
            </a:r>
            <a:r>
              <a:rPr lang="en-US" dirty="0">
                <a:latin typeface="Times-Roman" charset="0"/>
              </a:rPr>
              <a:t> mod N </a:t>
            </a:r>
            <a:endParaRPr lang="en-US" dirty="0"/>
          </a:p>
          <a:p>
            <a:pPr eaLnBrk="1" hangingPunct="1">
              <a:lnSpc>
                <a:spcPct val="85000"/>
              </a:lnSpc>
            </a:pPr>
            <a:r>
              <a:rPr lang="en-US" sz="2800" dirty="0"/>
              <a:t>Recall that </a:t>
            </a:r>
            <a:r>
              <a:rPr lang="en-US" sz="2800" dirty="0" err="1">
                <a:latin typeface="Times-Roman" charset="0"/>
              </a:rPr>
              <a:t>e</a:t>
            </a:r>
            <a:r>
              <a:rPr lang="en-US" sz="2800" dirty="0"/>
              <a:t> and </a:t>
            </a:r>
            <a:r>
              <a:rPr lang="en-US" sz="2800" dirty="0">
                <a:latin typeface="Times-Roman" charset="0"/>
              </a:rPr>
              <a:t>N</a:t>
            </a:r>
            <a:r>
              <a:rPr lang="en-US" sz="2800" dirty="0"/>
              <a:t> are public</a:t>
            </a:r>
          </a:p>
          <a:p>
            <a:pPr eaLnBrk="1" hangingPunct="1">
              <a:lnSpc>
                <a:spcPct val="85000"/>
              </a:lnSpc>
            </a:pPr>
            <a:r>
              <a:rPr lang="en-US" sz="2800" dirty="0"/>
              <a:t>If Trudy can factor </a:t>
            </a:r>
            <a:r>
              <a:rPr lang="en-US" sz="2800" dirty="0" smtClean="0">
                <a:latin typeface="Times-Roman" charset="0"/>
              </a:rPr>
              <a:t>N=</a:t>
            </a:r>
            <a:r>
              <a:rPr lang="en-US" sz="2800" dirty="0" err="1" smtClean="0">
                <a:latin typeface="Times-Roman" charset="0"/>
              </a:rPr>
              <a:t>pq</a:t>
            </a:r>
            <a:r>
              <a:rPr lang="en-US" sz="2800" dirty="0" smtClean="0"/>
              <a:t>, </a:t>
            </a:r>
            <a:r>
              <a:rPr lang="en-US" sz="2800" dirty="0"/>
              <a:t>she can use </a:t>
            </a:r>
            <a:r>
              <a:rPr lang="en-US" sz="2800" dirty="0" err="1">
                <a:latin typeface="Times-Roman" charset="0"/>
              </a:rPr>
              <a:t>e</a:t>
            </a:r>
            <a:r>
              <a:rPr lang="en-US" sz="2800" dirty="0"/>
              <a:t> to easily find </a:t>
            </a:r>
            <a:r>
              <a:rPr lang="en-US" sz="2800" dirty="0" err="1">
                <a:latin typeface="Times-Roman" charset="0"/>
              </a:rPr>
              <a:t>d</a:t>
            </a:r>
            <a:r>
              <a:rPr lang="en-US" sz="2800" dirty="0"/>
              <a:t> since </a:t>
            </a:r>
            <a:r>
              <a:rPr lang="en-US" sz="2800" dirty="0" err="1">
                <a:latin typeface="Times-Roman" charset="0"/>
              </a:rPr>
              <a:t>ed</a:t>
            </a:r>
            <a:r>
              <a:rPr lang="en-US" sz="2800" dirty="0">
                <a:latin typeface="Times-Roman" charset="0"/>
              </a:rPr>
              <a:t> = 1 mod (p</a:t>
            </a:r>
            <a:r>
              <a:rPr lang="en-US" sz="2800" dirty="0">
                <a:latin typeface="Times-Roman" charset="0"/>
                <a:sym typeface="Symbol" charset="2"/>
              </a:rPr>
              <a:t></a:t>
            </a:r>
            <a:r>
              <a:rPr lang="en-US" sz="2800" dirty="0">
                <a:latin typeface="Times-Roman" charset="0"/>
              </a:rPr>
              <a:t>1)(q</a:t>
            </a:r>
            <a:r>
              <a:rPr lang="en-US" sz="2800" dirty="0">
                <a:latin typeface="Times-Roman" charset="0"/>
                <a:sym typeface="Symbol" charset="2"/>
              </a:rPr>
              <a:t></a:t>
            </a:r>
            <a:r>
              <a:rPr lang="en-US" sz="2800" dirty="0">
                <a:latin typeface="Times-Roman" charset="0"/>
              </a:rPr>
              <a:t>1)</a:t>
            </a:r>
            <a:endParaRPr lang="en-US" sz="2800" dirty="0"/>
          </a:p>
          <a:p>
            <a:pPr eaLnBrk="1" hangingPunct="1">
              <a:lnSpc>
                <a:spcPct val="85000"/>
              </a:lnSpc>
            </a:pPr>
            <a:r>
              <a:rPr lang="en-US" sz="2800" b="1" dirty="0">
                <a:solidFill>
                  <a:schemeClr val="hlink"/>
                </a:solidFill>
              </a:rPr>
              <a:t>Factoring the modulus breaks </a:t>
            </a:r>
            <a:r>
              <a:rPr lang="en-US" sz="2800" b="1" dirty="0" smtClean="0">
                <a:solidFill>
                  <a:schemeClr val="hlink"/>
                </a:solidFill>
              </a:rPr>
              <a:t>RSA</a:t>
            </a:r>
            <a:endParaRPr lang="en-US" sz="2800"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9633A32A-3EB9-9043-9241-85C119330E43}" type="slidenum">
              <a:rPr lang="en-US" smtClean="0">
                <a:latin typeface="Times New Roman" charset="0"/>
              </a:rPr>
              <a:pPr/>
              <a:t>91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320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pPr eaLnBrk="1" hangingPunct="1"/>
            <a:r>
              <a:rPr lang="en-US"/>
              <a:t>Does RSA Really Work?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153400" cy="4800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en-US" sz="2800" dirty="0"/>
              <a:t>Given </a:t>
            </a:r>
            <a:r>
              <a:rPr lang="en-US" sz="2800" dirty="0">
                <a:latin typeface="Times-Roman" charset="0"/>
              </a:rPr>
              <a:t>C = M</a:t>
            </a:r>
            <a:r>
              <a:rPr lang="en-US" sz="2800" baseline="30000" dirty="0">
                <a:latin typeface="Times-Roman" charset="0"/>
              </a:rPr>
              <a:t>e</a:t>
            </a:r>
            <a:r>
              <a:rPr lang="en-US" sz="2800" dirty="0">
                <a:latin typeface="Times-Roman" charset="0"/>
              </a:rPr>
              <a:t> mod N</a:t>
            </a:r>
            <a:r>
              <a:rPr lang="en-US" sz="2800" dirty="0"/>
              <a:t> we must show 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r>
              <a:rPr lang="en-US" sz="2400" dirty="0">
                <a:latin typeface="Times-Roman" charset="0"/>
              </a:rPr>
              <a:t> </a:t>
            </a:r>
            <a:r>
              <a:rPr lang="en-US" dirty="0">
                <a:latin typeface="Times-Roman" charset="0"/>
              </a:rPr>
              <a:t>M = </a:t>
            </a:r>
            <a:r>
              <a:rPr lang="en-US" dirty="0" err="1">
                <a:latin typeface="Times-Roman" charset="0"/>
              </a:rPr>
              <a:t>C</a:t>
            </a:r>
            <a:r>
              <a:rPr lang="en-US" baseline="30000" dirty="0" err="1">
                <a:latin typeface="Times-Roman" charset="0"/>
              </a:rPr>
              <a:t>d</a:t>
            </a:r>
            <a:r>
              <a:rPr lang="en-US" dirty="0">
                <a:latin typeface="Times-Roman" charset="0"/>
              </a:rPr>
              <a:t> mod N = M</a:t>
            </a:r>
            <a:r>
              <a:rPr lang="en-US" baseline="30000" dirty="0">
                <a:latin typeface="Times-Roman" charset="0"/>
              </a:rPr>
              <a:t>ed</a:t>
            </a:r>
            <a:r>
              <a:rPr lang="en-US" dirty="0">
                <a:latin typeface="Times-Roman" charset="0"/>
              </a:rPr>
              <a:t> mod N</a:t>
            </a:r>
            <a:endParaRPr lang="en-US" sz="2400" dirty="0"/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2800" dirty="0"/>
              <a:t>We’ll use </a:t>
            </a:r>
            <a:r>
              <a:rPr lang="en-US" sz="2800" b="1" dirty="0"/>
              <a:t>Euler’s Theorem:</a:t>
            </a:r>
            <a:endParaRPr lang="en-US" sz="2800" dirty="0"/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r>
              <a:rPr lang="en-US" sz="2400" dirty="0">
                <a:latin typeface="Times-Roman" charset="0"/>
              </a:rPr>
              <a:t> If </a:t>
            </a:r>
            <a:r>
              <a:rPr lang="en-US" sz="2400" dirty="0" err="1">
                <a:latin typeface="Times-Roman" charset="0"/>
              </a:rPr>
              <a:t>x</a:t>
            </a:r>
            <a:r>
              <a:rPr lang="en-US" sz="2400" dirty="0">
                <a:latin typeface="Times-Roman" charset="0"/>
              </a:rPr>
              <a:t> is relatively prime to </a:t>
            </a:r>
            <a:r>
              <a:rPr lang="en-US" sz="2400" dirty="0" err="1">
                <a:latin typeface="Times-Roman" charset="0"/>
              </a:rPr>
              <a:t>n</a:t>
            </a:r>
            <a:r>
              <a:rPr lang="en-US" sz="2400" dirty="0">
                <a:latin typeface="Times-Roman" charset="0"/>
              </a:rPr>
              <a:t> then </a:t>
            </a:r>
            <a:r>
              <a:rPr lang="en-US" sz="2400" dirty="0" err="1">
                <a:latin typeface="Times-Roman" charset="0"/>
              </a:rPr>
              <a:t>x</a:t>
            </a:r>
            <a:r>
              <a:rPr lang="en-US" sz="2400" baseline="30000" dirty="0" err="1">
                <a:latin typeface="Times-Roman" charset="0"/>
                <a:sym typeface="Symbol" charset="2"/>
              </a:rPr>
              <a:t>(</a:t>
            </a:r>
            <a:r>
              <a:rPr lang="en-US" sz="2400" baseline="30000" dirty="0" err="1">
                <a:latin typeface="Times-Roman" charset="0"/>
              </a:rPr>
              <a:t>n</a:t>
            </a:r>
            <a:r>
              <a:rPr lang="en-US" sz="2400" baseline="30000" dirty="0">
                <a:latin typeface="Times-Roman" charset="0"/>
              </a:rPr>
              <a:t>)</a:t>
            </a:r>
            <a:r>
              <a:rPr lang="en-US" sz="2400" dirty="0">
                <a:latin typeface="Times-Roman" charset="0"/>
              </a:rPr>
              <a:t> = 1 mod </a:t>
            </a:r>
            <a:r>
              <a:rPr lang="en-US" sz="2400" dirty="0" err="1">
                <a:latin typeface="Times-Roman" charset="0"/>
              </a:rPr>
              <a:t>n</a:t>
            </a:r>
            <a:r>
              <a:rPr lang="en-US" sz="2400" dirty="0">
                <a:latin typeface="Times-Roman" charset="0"/>
              </a:rPr>
              <a:t> </a:t>
            </a:r>
            <a:endParaRPr lang="en-US" sz="2400" dirty="0"/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2800" dirty="0"/>
              <a:t>Facts: </a:t>
            </a:r>
          </a:p>
          <a:p>
            <a:pPr marL="914400" lvl="1" indent="-457200" eaLnBrk="1" hangingPunct="1">
              <a:lnSpc>
                <a:spcPct val="90000"/>
              </a:lnSpc>
              <a:buFont typeface="Times" charset="0"/>
              <a:buAutoNum type="arabicParenR"/>
            </a:pPr>
            <a:r>
              <a:rPr lang="en-US" sz="2400" dirty="0" smtClean="0">
                <a:latin typeface="Times-Roman" charset="0"/>
                <a:sym typeface="Symbol" charset="2"/>
              </a:rPr>
              <a:t></a:t>
            </a:r>
            <a:r>
              <a:rPr lang="en-US" sz="2400" dirty="0">
                <a:latin typeface="Times-Roman" charset="0"/>
                <a:sym typeface="Symbol" charset="2"/>
              </a:rPr>
              <a:t>(N</a:t>
            </a:r>
            <a:r>
              <a:rPr lang="en-US" sz="2400" dirty="0">
                <a:latin typeface="Times-Roman" charset="0"/>
              </a:rPr>
              <a:t>) = (p </a:t>
            </a:r>
            <a:r>
              <a:rPr lang="en-US" sz="2400" dirty="0">
                <a:latin typeface="Times-Roman" charset="0"/>
                <a:sym typeface="Symbol" charset="2"/>
              </a:rPr>
              <a:t> </a:t>
            </a:r>
            <a:r>
              <a:rPr lang="en-US" sz="2400" dirty="0">
                <a:latin typeface="Times-Roman" charset="0"/>
              </a:rPr>
              <a:t>1)(q </a:t>
            </a:r>
            <a:r>
              <a:rPr lang="en-US" sz="2400" dirty="0">
                <a:latin typeface="Times-Roman" charset="0"/>
                <a:sym typeface="Symbol" charset="2"/>
              </a:rPr>
              <a:t> </a:t>
            </a:r>
            <a:r>
              <a:rPr lang="en-US" sz="2400" dirty="0">
                <a:latin typeface="Times-Roman" charset="0"/>
              </a:rPr>
              <a:t>1)</a:t>
            </a:r>
          </a:p>
          <a:p>
            <a:pPr marL="914400" lvl="1" indent="-457200" eaLnBrk="1" hangingPunct="1">
              <a:lnSpc>
                <a:spcPct val="90000"/>
              </a:lnSpc>
              <a:buFont typeface="Times" charset="0"/>
              <a:buAutoNum type="arabicParenR"/>
            </a:pPr>
            <a:r>
              <a:rPr lang="en-US" sz="2400" dirty="0" err="1" smtClean="0">
                <a:latin typeface="Times-Roman" charset="0"/>
              </a:rPr>
              <a:t>ed</a:t>
            </a:r>
            <a:r>
              <a:rPr lang="en-US" sz="2400" dirty="0" smtClean="0">
                <a:latin typeface="Times-Roman" charset="0"/>
              </a:rPr>
              <a:t> </a:t>
            </a:r>
            <a:r>
              <a:rPr lang="en-US" sz="2400" dirty="0">
                <a:latin typeface="Times-Roman" charset="0"/>
              </a:rPr>
              <a:t>= 1 mod (p </a:t>
            </a:r>
            <a:r>
              <a:rPr lang="en-US" sz="2400" dirty="0">
                <a:latin typeface="Times-Roman" charset="0"/>
                <a:sym typeface="Symbol" charset="2"/>
              </a:rPr>
              <a:t> </a:t>
            </a:r>
            <a:r>
              <a:rPr lang="en-US" sz="2400" dirty="0">
                <a:latin typeface="Times-Roman" charset="0"/>
              </a:rPr>
              <a:t>1)(q </a:t>
            </a:r>
            <a:r>
              <a:rPr lang="en-US" sz="2400" dirty="0">
                <a:latin typeface="Times-Roman" charset="0"/>
                <a:sym typeface="Symbol" charset="2"/>
              </a:rPr>
              <a:t> </a:t>
            </a:r>
            <a:r>
              <a:rPr lang="en-US" sz="2400" dirty="0">
                <a:latin typeface="Times-Roman" charset="0"/>
              </a:rPr>
              <a:t>1)</a:t>
            </a:r>
            <a:r>
              <a:rPr lang="en-US" sz="2400" dirty="0"/>
              <a:t> </a:t>
            </a:r>
          </a:p>
          <a:p>
            <a:pPr marL="914400" lvl="1" indent="-457200" eaLnBrk="1" hangingPunct="1">
              <a:lnSpc>
                <a:spcPct val="90000"/>
              </a:lnSpc>
              <a:buFont typeface="Times" charset="0"/>
              <a:buAutoNum type="arabicParenR"/>
            </a:pPr>
            <a:r>
              <a:rPr lang="en-US" sz="2400" dirty="0" smtClean="0"/>
              <a:t>By </a:t>
            </a:r>
            <a:r>
              <a:rPr lang="en-US" sz="2400" dirty="0"/>
              <a:t>definition of “mod”, </a:t>
            </a:r>
            <a:r>
              <a:rPr lang="en-US" sz="2400" dirty="0" err="1">
                <a:latin typeface="Times-Roman" charset="0"/>
              </a:rPr>
              <a:t>ed</a:t>
            </a:r>
            <a:r>
              <a:rPr lang="en-US" sz="2400" dirty="0">
                <a:latin typeface="Times-Roman" charset="0"/>
              </a:rPr>
              <a:t> = k(p </a:t>
            </a:r>
            <a:r>
              <a:rPr lang="en-US" sz="2400" dirty="0">
                <a:latin typeface="Times-Roman" charset="0"/>
                <a:sym typeface="Symbol" charset="2"/>
              </a:rPr>
              <a:t> </a:t>
            </a:r>
            <a:r>
              <a:rPr lang="en-US" sz="2400" dirty="0">
                <a:latin typeface="Times-Roman" charset="0"/>
              </a:rPr>
              <a:t>1)(q </a:t>
            </a:r>
            <a:r>
              <a:rPr lang="en-US" sz="2400" dirty="0">
                <a:latin typeface="Times-Roman" charset="0"/>
                <a:sym typeface="Symbol" charset="2"/>
              </a:rPr>
              <a:t> </a:t>
            </a:r>
            <a:r>
              <a:rPr lang="en-US" sz="2400" dirty="0">
                <a:latin typeface="Times-Roman" charset="0"/>
              </a:rPr>
              <a:t>1) + 1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2800" dirty="0" smtClean="0"/>
              <a:t>Then </a:t>
            </a:r>
            <a:r>
              <a:rPr lang="en-US" sz="2800" dirty="0" err="1">
                <a:latin typeface="Times-Roman" charset="0"/>
              </a:rPr>
              <a:t>ed</a:t>
            </a:r>
            <a:r>
              <a:rPr lang="en-US" sz="2800" dirty="0">
                <a:latin typeface="Times-Roman" charset="0"/>
              </a:rPr>
              <a:t> </a:t>
            </a:r>
            <a:r>
              <a:rPr lang="en-US" sz="2800" dirty="0">
                <a:latin typeface="Times-Roman" charset="0"/>
                <a:sym typeface="Symbol" charset="2"/>
              </a:rPr>
              <a:t></a:t>
            </a:r>
            <a:r>
              <a:rPr lang="en-US" sz="2800" dirty="0">
                <a:latin typeface="Times-Roman" charset="0"/>
              </a:rPr>
              <a:t> 1 = k(p </a:t>
            </a:r>
            <a:r>
              <a:rPr lang="en-US" sz="2800" dirty="0">
                <a:latin typeface="Times-Roman" charset="0"/>
                <a:sym typeface="Symbol" charset="2"/>
              </a:rPr>
              <a:t> </a:t>
            </a:r>
            <a:r>
              <a:rPr lang="en-US" sz="2800" dirty="0">
                <a:latin typeface="Times-Roman" charset="0"/>
              </a:rPr>
              <a:t>1)(q </a:t>
            </a:r>
            <a:r>
              <a:rPr lang="en-US" sz="2800" dirty="0">
                <a:latin typeface="Times-Roman" charset="0"/>
                <a:sym typeface="Symbol" charset="2"/>
              </a:rPr>
              <a:t> </a:t>
            </a:r>
            <a:r>
              <a:rPr lang="en-US" sz="2800" dirty="0">
                <a:latin typeface="Times-Roman" charset="0"/>
              </a:rPr>
              <a:t>1) = k</a:t>
            </a:r>
            <a:r>
              <a:rPr lang="en-US" sz="2800" dirty="0">
                <a:latin typeface="Times-Roman" charset="0"/>
                <a:sym typeface="Symbol" charset="2"/>
              </a:rPr>
              <a:t>(N</a:t>
            </a:r>
            <a:r>
              <a:rPr lang="en-US" sz="2800" dirty="0">
                <a:latin typeface="Times-Roman" charset="0"/>
              </a:rPr>
              <a:t>)</a:t>
            </a:r>
            <a:r>
              <a:rPr lang="en-US" sz="2800" dirty="0"/>
              <a:t> 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2800" dirty="0"/>
              <a:t>Finally, </a:t>
            </a:r>
            <a:r>
              <a:rPr lang="en-US" sz="2400" dirty="0">
                <a:latin typeface="Times-Roman" charset="0"/>
              </a:rPr>
              <a:t> </a:t>
            </a:r>
            <a:r>
              <a:rPr lang="en-US" sz="2400" b="1" dirty="0">
                <a:solidFill>
                  <a:schemeClr val="hlink"/>
                </a:solidFill>
                <a:latin typeface="Times-Roman" charset="0"/>
              </a:rPr>
              <a:t>M</a:t>
            </a:r>
            <a:r>
              <a:rPr lang="en-US" sz="2400" b="1" baseline="30000" dirty="0">
                <a:solidFill>
                  <a:schemeClr val="hlink"/>
                </a:solidFill>
                <a:latin typeface="Times-Roman" charset="0"/>
              </a:rPr>
              <a:t>ed</a:t>
            </a:r>
            <a:r>
              <a:rPr lang="en-US" sz="2400" dirty="0">
                <a:latin typeface="Times-Roman" charset="0"/>
              </a:rPr>
              <a:t> = </a:t>
            </a:r>
            <a:r>
              <a:rPr lang="en-US" sz="2400" dirty="0" err="1">
                <a:latin typeface="Times-Roman" charset="0"/>
              </a:rPr>
              <a:t>M</a:t>
            </a:r>
            <a:r>
              <a:rPr lang="en-US" sz="2400" baseline="30000" dirty="0" err="1">
                <a:latin typeface="Times-Roman" charset="0"/>
              </a:rPr>
              <a:t>(ed</a:t>
            </a:r>
            <a:r>
              <a:rPr lang="en-US" sz="2400" baseline="30000" dirty="0">
                <a:latin typeface="Times-Roman" charset="0"/>
              </a:rPr>
              <a:t> </a:t>
            </a:r>
            <a:r>
              <a:rPr lang="en-US" sz="2400" baseline="30000" dirty="0" err="1">
                <a:latin typeface="Times-Roman" charset="0"/>
                <a:sym typeface="Symbol" charset="2"/>
              </a:rPr>
              <a:t></a:t>
            </a:r>
            <a:r>
              <a:rPr lang="en-US" sz="2400" baseline="30000" dirty="0">
                <a:latin typeface="Times-Roman" charset="0"/>
                <a:sym typeface="Symbol" charset="2"/>
              </a:rPr>
              <a:t> </a:t>
            </a:r>
            <a:r>
              <a:rPr lang="en-US" sz="2400" baseline="30000" dirty="0">
                <a:latin typeface="Times-Roman" charset="0"/>
              </a:rPr>
              <a:t>1) + 1</a:t>
            </a:r>
            <a:r>
              <a:rPr lang="en-US" sz="2400" dirty="0">
                <a:latin typeface="Times-Roman" charset="0"/>
              </a:rPr>
              <a:t> = </a:t>
            </a:r>
            <a:r>
              <a:rPr lang="en-US" sz="2400" dirty="0" err="1">
                <a:latin typeface="Times-Roman" charset="0"/>
              </a:rPr>
              <a:t>M</a:t>
            </a:r>
            <a:r>
              <a:rPr lang="en-US" sz="2400" dirty="0" err="1">
                <a:latin typeface="Times-Roman" charset="0"/>
                <a:sym typeface="Symbol" charset="2"/>
              </a:rPr>
              <a:t></a:t>
            </a:r>
            <a:r>
              <a:rPr lang="en-US" sz="2400" dirty="0" err="1">
                <a:latin typeface="Times-Roman" charset="0"/>
              </a:rPr>
              <a:t>M</a:t>
            </a:r>
            <a:r>
              <a:rPr lang="en-US" sz="2400" baseline="30000" dirty="0" err="1">
                <a:latin typeface="Times-Roman" charset="0"/>
              </a:rPr>
              <a:t>ed</a:t>
            </a:r>
            <a:r>
              <a:rPr lang="en-US" sz="2400" baseline="30000" dirty="0">
                <a:latin typeface="Times-Roman" charset="0"/>
              </a:rPr>
              <a:t> </a:t>
            </a:r>
            <a:r>
              <a:rPr lang="en-US" sz="2400" baseline="30000" dirty="0" err="1">
                <a:latin typeface="Times-Roman" charset="0"/>
                <a:sym typeface="Symbol" charset="2"/>
              </a:rPr>
              <a:t></a:t>
            </a:r>
            <a:r>
              <a:rPr lang="en-US" sz="2400" baseline="30000" dirty="0">
                <a:latin typeface="Times-Roman" charset="0"/>
                <a:sym typeface="Symbol" charset="2"/>
              </a:rPr>
              <a:t> </a:t>
            </a:r>
            <a:r>
              <a:rPr lang="en-US" sz="2400" baseline="30000" dirty="0">
                <a:latin typeface="Times-Roman" charset="0"/>
              </a:rPr>
              <a:t>1</a:t>
            </a:r>
            <a:r>
              <a:rPr lang="en-US" sz="2400" dirty="0">
                <a:latin typeface="Times-Roman" charset="0"/>
              </a:rPr>
              <a:t> = </a:t>
            </a:r>
            <a:r>
              <a:rPr lang="en-US" sz="2400" dirty="0" err="1">
                <a:latin typeface="Times-Roman" charset="0"/>
              </a:rPr>
              <a:t>M</a:t>
            </a:r>
            <a:r>
              <a:rPr lang="en-US" sz="2400" dirty="0" err="1">
                <a:latin typeface="Times-Roman" charset="0"/>
                <a:sym typeface="Symbol" charset="2"/>
              </a:rPr>
              <a:t></a:t>
            </a:r>
            <a:r>
              <a:rPr lang="en-US" sz="2400" dirty="0" err="1">
                <a:latin typeface="Times-Roman" charset="0"/>
              </a:rPr>
              <a:t>M</a:t>
            </a:r>
            <a:r>
              <a:rPr lang="en-US" sz="2400" baseline="30000" dirty="0" err="1">
                <a:latin typeface="Times-Roman" charset="0"/>
              </a:rPr>
              <a:t>k</a:t>
            </a:r>
            <a:r>
              <a:rPr lang="en-US" sz="2400" baseline="30000" dirty="0" err="1">
                <a:latin typeface="Times-Roman" charset="0"/>
                <a:sym typeface="Symbol" charset="2"/>
              </a:rPr>
              <a:t>(N</a:t>
            </a:r>
            <a:r>
              <a:rPr lang="en-US" sz="2400" baseline="30000" dirty="0">
                <a:latin typeface="Times-Roman" charset="0"/>
              </a:rPr>
              <a:t>)</a:t>
            </a:r>
            <a:r>
              <a:rPr lang="en-US" sz="2400" dirty="0">
                <a:latin typeface="Times-Roman" charset="0"/>
              </a:rPr>
              <a:t> 			= </a:t>
            </a:r>
            <a:r>
              <a:rPr lang="en-US" sz="2400" dirty="0" err="1">
                <a:latin typeface="Times-Roman" charset="0"/>
              </a:rPr>
              <a:t>M</a:t>
            </a:r>
            <a:r>
              <a:rPr lang="en-US" sz="2400" dirty="0" err="1">
                <a:latin typeface="Times-Roman" charset="0"/>
                <a:sym typeface="Symbol" charset="2"/>
              </a:rPr>
              <a:t>(</a:t>
            </a:r>
            <a:r>
              <a:rPr lang="en-US" sz="2400" dirty="0" err="1">
                <a:latin typeface="Times-Roman" charset="0"/>
              </a:rPr>
              <a:t>M</a:t>
            </a:r>
            <a:r>
              <a:rPr lang="en-US" sz="2400" baseline="30000" dirty="0" err="1">
                <a:latin typeface="Times-Roman" charset="0"/>
                <a:sym typeface="Symbol" charset="2"/>
              </a:rPr>
              <a:t>(N</a:t>
            </a:r>
            <a:r>
              <a:rPr lang="en-US" sz="2400" baseline="30000" dirty="0" err="1">
                <a:latin typeface="Times-Roman" charset="0"/>
              </a:rPr>
              <a:t>)</a:t>
            </a:r>
            <a:r>
              <a:rPr lang="en-US" sz="2400" dirty="0" err="1">
                <a:latin typeface="Times-Roman" charset="0"/>
              </a:rPr>
              <a:t>)</a:t>
            </a:r>
            <a:r>
              <a:rPr lang="en-US" sz="2400" baseline="30000" dirty="0" err="1">
                <a:latin typeface="Times-Roman" charset="0"/>
              </a:rPr>
              <a:t>k</a:t>
            </a:r>
            <a:r>
              <a:rPr lang="en-US" sz="2400" dirty="0">
                <a:latin typeface="Times-Roman" charset="0"/>
              </a:rPr>
              <a:t> mod N = M</a:t>
            </a:r>
            <a:r>
              <a:rPr lang="en-US" sz="2400" dirty="0">
                <a:latin typeface="Times-Roman" charset="0"/>
                <a:sym typeface="Symbol" charset="2"/>
              </a:rPr>
              <a:t></a:t>
            </a:r>
            <a:r>
              <a:rPr lang="en-US" sz="2400" dirty="0">
                <a:latin typeface="Times-Roman" charset="0"/>
              </a:rPr>
              <a:t>1</a:t>
            </a:r>
            <a:r>
              <a:rPr lang="en-US" sz="2400" baseline="30000" dirty="0">
                <a:latin typeface="Times-Roman" charset="0"/>
              </a:rPr>
              <a:t>k</a:t>
            </a:r>
            <a:r>
              <a:rPr lang="en-US" sz="2400" dirty="0">
                <a:latin typeface="Times-Roman" charset="0"/>
              </a:rPr>
              <a:t> mod N = </a:t>
            </a:r>
            <a:r>
              <a:rPr lang="en-US" sz="2400" b="1" dirty="0">
                <a:solidFill>
                  <a:schemeClr val="hlink"/>
                </a:solidFill>
                <a:latin typeface="Times-Roman" charset="0"/>
              </a:rPr>
              <a:t>M mod N</a:t>
            </a:r>
            <a:r>
              <a:rPr lang="en-US" sz="2400" dirty="0">
                <a:latin typeface="Times-Roman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23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23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123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build="p" autoUpdateAnimBg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B8E6601B-9A2D-9F48-A9B7-393867A9E09C}" type="slidenum">
              <a:rPr lang="en-US" smtClean="0">
                <a:latin typeface="Times New Roman" charset="0"/>
              </a:rPr>
              <a:pPr/>
              <a:t>92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33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90600"/>
          </a:xfrm>
        </p:spPr>
        <p:txBody>
          <a:bodyPr/>
          <a:lstStyle/>
          <a:p>
            <a:pPr eaLnBrk="1" hangingPunct="1"/>
            <a:r>
              <a:rPr lang="en-US"/>
              <a:t>Simple RSA Example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848600" cy="44196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dirty="0"/>
              <a:t>Example of RSA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dirty="0"/>
              <a:t>Select “large” primes </a:t>
            </a:r>
            <a:r>
              <a:rPr lang="en-US" dirty="0" err="1">
                <a:latin typeface="Times-Roman" charset="0"/>
              </a:rPr>
              <a:t>p</a:t>
            </a:r>
            <a:r>
              <a:rPr lang="en-US" dirty="0">
                <a:latin typeface="Times-Roman" charset="0"/>
              </a:rPr>
              <a:t> = 11</a:t>
            </a:r>
            <a:r>
              <a:rPr lang="en-US" dirty="0"/>
              <a:t>, </a:t>
            </a:r>
            <a:r>
              <a:rPr lang="en-US" dirty="0" err="1">
                <a:latin typeface="Times-Roman" charset="0"/>
              </a:rPr>
              <a:t>q</a:t>
            </a:r>
            <a:r>
              <a:rPr lang="en-US" dirty="0">
                <a:latin typeface="Times-Roman" charset="0"/>
              </a:rPr>
              <a:t> = 3</a:t>
            </a:r>
            <a:r>
              <a:rPr lang="en-US" dirty="0"/>
              <a:t> 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dirty="0"/>
              <a:t>Then </a:t>
            </a:r>
            <a:r>
              <a:rPr lang="en-US" dirty="0">
                <a:latin typeface="Times-Roman" charset="0"/>
              </a:rPr>
              <a:t>N =  </a:t>
            </a:r>
            <a:r>
              <a:rPr lang="en-US" dirty="0" err="1">
                <a:latin typeface="Times-Roman" charset="0"/>
              </a:rPr>
              <a:t>pq</a:t>
            </a:r>
            <a:r>
              <a:rPr lang="en-US" dirty="0">
                <a:latin typeface="Times-Roman" charset="0"/>
              </a:rPr>
              <a:t> = 33</a:t>
            </a:r>
            <a:r>
              <a:rPr lang="en-US" dirty="0"/>
              <a:t> and </a:t>
            </a:r>
            <a:r>
              <a:rPr lang="en-US" dirty="0">
                <a:latin typeface="Times-Roman" charset="0"/>
              </a:rPr>
              <a:t>(</a:t>
            </a:r>
            <a:r>
              <a:rPr lang="en-US" dirty="0" err="1" smtClean="0">
                <a:latin typeface="Times-Roman" charset="0"/>
              </a:rPr>
              <a:t>p</a:t>
            </a:r>
            <a:r>
              <a:rPr lang="en-US" dirty="0" smtClean="0">
                <a:latin typeface="Times-Roman" charset="0"/>
              </a:rPr>
              <a:t> </a:t>
            </a:r>
            <a:r>
              <a:rPr lang="en-US" sz="2400" dirty="0" smtClean="0">
                <a:latin typeface="Times-Roman" charset="0"/>
                <a:sym typeface="Symbol" charset="2"/>
              </a:rPr>
              <a:t>− </a:t>
            </a:r>
            <a:r>
              <a:rPr lang="en-US" dirty="0" smtClean="0">
                <a:latin typeface="Times-Roman" charset="0"/>
              </a:rPr>
              <a:t>1</a:t>
            </a:r>
            <a:r>
              <a:rPr lang="en-US" dirty="0">
                <a:latin typeface="Times-Roman" charset="0"/>
              </a:rPr>
              <a:t>)(</a:t>
            </a:r>
            <a:r>
              <a:rPr lang="en-US" dirty="0" smtClean="0">
                <a:latin typeface="Times-Roman" charset="0"/>
              </a:rPr>
              <a:t>q </a:t>
            </a:r>
            <a:r>
              <a:rPr lang="en-US" sz="2400" dirty="0" smtClean="0">
                <a:latin typeface="Times-Roman" charset="0"/>
                <a:sym typeface="Symbol" charset="2"/>
              </a:rPr>
              <a:t>− </a:t>
            </a:r>
            <a:r>
              <a:rPr lang="en-US" dirty="0" smtClean="0">
                <a:latin typeface="Times-Roman" charset="0"/>
              </a:rPr>
              <a:t>1</a:t>
            </a:r>
            <a:r>
              <a:rPr lang="en-US" dirty="0">
                <a:latin typeface="Times-Roman" charset="0"/>
              </a:rPr>
              <a:t>) = 20</a:t>
            </a:r>
            <a:r>
              <a:rPr lang="en-US" dirty="0"/>
              <a:t>  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dirty="0"/>
              <a:t>Choose </a:t>
            </a:r>
            <a:r>
              <a:rPr lang="en-US" dirty="0" err="1">
                <a:latin typeface="Times-Roman" charset="0"/>
              </a:rPr>
              <a:t>e</a:t>
            </a:r>
            <a:r>
              <a:rPr lang="en-US" dirty="0">
                <a:latin typeface="Times-Roman" charset="0"/>
              </a:rPr>
              <a:t> = 3</a:t>
            </a:r>
            <a:r>
              <a:rPr lang="en-US" dirty="0"/>
              <a:t> (relatively prime to </a:t>
            </a:r>
            <a:r>
              <a:rPr lang="en-US" dirty="0">
                <a:latin typeface="Times-Roman" charset="0"/>
              </a:rPr>
              <a:t>20)</a:t>
            </a:r>
            <a:endParaRPr lang="en-US" dirty="0"/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dirty="0"/>
              <a:t>Find </a:t>
            </a:r>
            <a:r>
              <a:rPr lang="en-US" dirty="0" err="1">
                <a:latin typeface="Times-Roman" charset="0"/>
              </a:rPr>
              <a:t>d</a:t>
            </a:r>
            <a:r>
              <a:rPr lang="en-US" dirty="0"/>
              <a:t> such that </a:t>
            </a:r>
            <a:r>
              <a:rPr lang="en-US" dirty="0" err="1">
                <a:latin typeface="Times-Roman" charset="0"/>
              </a:rPr>
              <a:t>ed</a:t>
            </a:r>
            <a:r>
              <a:rPr lang="en-US" dirty="0">
                <a:latin typeface="Times-Roman" charset="0"/>
              </a:rPr>
              <a:t> = </a:t>
            </a:r>
            <a:r>
              <a:rPr lang="en-US" dirty="0">
                <a:latin typeface="Times-Roman"/>
                <a:cs typeface="Times-Roman"/>
              </a:rPr>
              <a:t>1 mod </a:t>
            </a:r>
            <a:r>
              <a:rPr lang="en-US" dirty="0" smtClean="0">
                <a:latin typeface="Times-Roman"/>
                <a:cs typeface="Times-Roman"/>
              </a:rPr>
              <a:t>20</a:t>
            </a:r>
            <a:r>
              <a:rPr lang="en-US" dirty="0" smtClean="0">
                <a:latin typeface="Times-Roman" charset="0"/>
              </a:rPr>
              <a:t> </a:t>
            </a:r>
          </a:p>
          <a:p>
            <a:pPr lvl="2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dirty="0" smtClean="0">
                <a:latin typeface="Comic Sans MS"/>
                <a:cs typeface="Comic Sans MS"/>
              </a:rPr>
              <a:t>We </a:t>
            </a:r>
            <a:r>
              <a:rPr lang="en-US" dirty="0">
                <a:latin typeface="Comic Sans MS"/>
                <a:cs typeface="Comic Sans MS"/>
              </a:rPr>
              <a:t>find </a:t>
            </a:r>
            <a:r>
              <a:rPr lang="en-US" dirty="0"/>
              <a:t>that  </a:t>
            </a:r>
            <a:r>
              <a:rPr lang="en-US" dirty="0" err="1">
                <a:latin typeface="Times-Roman" charset="0"/>
              </a:rPr>
              <a:t>d</a:t>
            </a:r>
            <a:r>
              <a:rPr lang="en-US" dirty="0">
                <a:latin typeface="Times-Roman" charset="0"/>
              </a:rPr>
              <a:t> = 7</a:t>
            </a:r>
            <a:r>
              <a:rPr lang="en-US" dirty="0"/>
              <a:t> works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b="1" dirty="0">
                <a:solidFill>
                  <a:schemeClr val="hlink"/>
                </a:solidFill>
              </a:rPr>
              <a:t>Public key:</a:t>
            </a:r>
            <a:r>
              <a:rPr lang="en-US" dirty="0"/>
              <a:t> </a:t>
            </a:r>
            <a:r>
              <a:rPr lang="en-US" dirty="0">
                <a:latin typeface="Times-Roman" charset="0"/>
              </a:rPr>
              <a:t>(N, </a:t>
            </a:r>
            <a:r>
              <a:rPr lang="en-US" dirty="0" err="1">
                <a:latin typeface="Times-Roman" charset="0"/>
              </a:rPr>
              <a:t>e</a:t>
            </a:r>
            <a:r>
              <a:rPr lang="en-US" dirty="0">
                <a:latin typeface="Times-Roman" charset="0"/>
              </a:rPr>
              <a:t>) = (33, 3)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b="1" dirty="0">
                <a:solidFill>
                  <a:schemeClr val="hlink"/>
                </a:solidFill>
              </a:rPr>
              <a:t>Private key:</a:t>
            </a:r>
            <a:r>
              <a:rPr lang="en-US" dirty="0"/>
              <a:t> </a:t>
            </a:r>
            <a:r>
              <a:rPr lang="en-US" dirty="0" err="1">
                <a:latin typeface="Times-Roman" charset="0"/>
              </a:rPr>
              <a:t>d</a:t>
            </a:r>
            <a:r>
              <a:rPr lang="en-US" dirty="0">
                <a:latin typeface="Times-Roman" charset="0"/>
              </a:rPr>
              <a:t> = 7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12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build="p" bldLvl="2" autoUpdateAnimBg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DD3D5FDA-E136-BE44-BB9C-790DE67839A4}" type="slidenum">
              <a:rPr lang="en-US" smtClean="0">
                <a:latin typeface="Times New Roman" charset="0"/>
              </a:rPr>
              <a:pPr/>
              <a:t>93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34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Simple RSA Example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hlink"/>
                </a:solidFill>
              </a:rPr>
              <a:t>Public key:</a:t>
            </a:r>
            <a:r>
              <a:rPr lang="en-US" sz="2800" dirty="0"/>
              <a:t> </a:t>
            </a:r>
            <a:r>
              <a:rPr lang="en-US" sz="2800" dirty="0">
                <a:latin typeface="Times-Roman" charset="0"/>
              </a:rPr>
              <a:t>(N, </a:t>
            </a:r>
            <a:r>
              <a:rPr lang="en-US" sz="2800" dirty="0" err="1">
                <a:latin typeface="Times-Roman" charset="0"/>
              </a:rPr>
              <a:t>e</a:t>
            </a:r>
            <a:r>
              <a:rPr lang="en-US" sz="2800" dirty="0">
                <a:latin typeface="Times-Roman" charset="0"/>
              </a:rPr>
              <a:t>) = (33, 3)</a:t>
            </a:r>
            <a:r>
              <a:rPr lang="en-US" sz="2800" dirty="0"/>
              <a:t>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hlink"/>
                </a:solidFill>
              </a:rPr>
              <a:t>Private key:</a:t>
            </a:r>
            <a:r>
              <a:rPr lang="en-US" sz="2800" dirty="0">
                <a:latin typeface="Times-Roman" charset="0"/>
              </a:rPr>
              <a:t> </a:t>
            </a:r>
            <a:r>
              <a:rPr lang="en-US" sz="2800" dirty="0" err="1">
                <a:latin typeface="Times-Roman" charset="0"/>
              </a:rPr>
              <a:t>d</a:t>
            </a:r>
            <a:r>
              <a:rPr lang="en-US" sz="2800" dirty="0">
                <a:latin typeface="Times-Roman" charset="0"/>
              </a:rPr>
              <a:t> = 7</a:t>
            </a:r>
            <a:endParaRPr lang="en-US" sz="2800" dirty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Suppose message </a:t>
            </a:r>
            <a:r>
              <a:rPr lang="en-US" sz="2800" dirty="0">
                <a:latin typeface="Times-Roman" charset="0"/>
              </a:rPr>
              <a:t>M = 8</a:t>
            </a:r>
            <a:endParaRPr lang="en-US" sz="2800" dirty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 err="1"/>
              <a:t>Ciphertext</a:t>
            </a:r>
            <a:r>
              <a:rPr lang="en-US" sz="2800" dirty="0"/>
              <a:t> </a:t>
            </a:r>
            <a:r>
              <a:rPr lang="en-US" sz="2800" dirty="0">
                <a:latin typeface="Times-Roman" charset="0"/>
              </a:rPr>
              <a:t>C</a:t>
            </a:r>
            <a:r>
              <a:rPr lang="en-US" sz="2800" dirty="0"/>
              <a:t> is computed as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US" sz="2400" dirty="0">
                <a:latin typeface="Times-Roman" charset="0"/>
              </a:rPr>
              <a:t>C = M</a:t>
            </a:r>
            <a:r>
              <a:rPr lang="en-US" sz="2400" baseline="30000" dirty="0">
                <a:latin typeface="Times-Roman" charset="0"/>
              </a:rPr>
              <a:t>e</a:t>
            </a:r>
            <a:r>
              <a:rPr lang="en-US" sz="2400" dirty="0"/>
              <a:t> </a:t>
            </a:r>
            <a:r>
              <a:rPr lang="en-US" sz="2400" dirty="0">
                <a:latin typeface="Times-Roman" charset="0"/>
              </a:rPr>
              <a:t>mod N = 8</a:t>
            </a:r>
            <a:r>
              <a:rPr lang="en-US" sz="2400" baseline="30000" dirty="0">
                <a:latin typeface="Times-Roman" charset="0"/>
              </a:rPr>
              <a:t>3</a:t>
            </a:r>
            <a:r>
              <a:rPr lang="en-US" sz="2400" dirty="0">
                <a:latin typeface="Times-Roman" charset="0"/>
              </a:rPr>
              <a:t> = 512</a:t>
            </a:r>
            <a:r>
              <a:rPr lang="en-US" sz="2400" dirty="0"/>
              <a:t> </a:t>
            </a:r>
            <a:r>
              <a:rPr lang="en-US" sz="2400" dirty="0">
                <a:latin typeface="Times-Roman" charset="0"/>
              </a:rPr>
              <a:t>= 17 mod</a:t>
            </a:r>
            <a:r>
              <a:rPr lang="en-US" sz="2400" dirty="0"/>
              <a:t> </a:t>
            </a:r>
            <a:r>
              <a:rPr lang="en-US" sz="2400" dirty="0">
                <a:latin typeface="Times-Roman" charset="0"/>
              </a:rPr>
              <a:t>33 </a:t>
            </a:r>
            <a:endParaRPr lang="en-US" sz="2400" dirty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Decrypt </a:t>
            </a:r>
            <a:r>
              <a:rPr lang="en-US" sz="2800" dirty="0">
                <a:latin typeface="Times-Roman" charset="0"/>
              </a:rPr>
              <a:t>C</a:t>
            </a:r>
            <a:r>
              <a:rPr lang="en-US" sz="2800" dirty="0"/>
              <a:t> to recover the message </a:t>
            </a:r>
            <a:r>
              <a:rPr lang="en-US" sz="2800" dirty="0">
                <a:latin typeface="Times-Roman" charset="0"/>
              </a:rPr>
              <a:t>M</a:t>
            </a:r>
            <a:r>
              <a:rPr lang="en-US" sz="2800" dirty="0"/>
              <a:t> by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US" sz="2400" dirty="0">
                <a:latin typeface="Times-Roman" charset="0"/>
              </a:rPr>
              <a:t>M = </a:t>
            </a:r>
            <a:r>
              <a:rPr lang="en-US" sz="2400" dirty="0" err="1">
                <a:latin typeface="Times-Roman" charset="0"/>
              </a:rPr>
              <a:t>C</a:t>
            </a:r>
            <a:r>
              <a:rPr lang="en-US" sz="2400" baseline="30000" dirty="0" err="1">
                <a:latin typeface="Times-Roman" charset="0"/>
              </a:rPr>
              <a:t>d</a:t>
            </a:r>
            <a:r>
              <a:rPr lang="en-US" sz="2400" dirty="0">
                <a:latin typeface="Times-Roman" charset="0"/>
              </a:rPr>
              <a:t> mod N = 17</a:t>
            </a:r>
            <a:r>
              <a:rPr lang="en-US" sz="2400" baseline="30000" dirty="0">
                <a:latin typeface="Times-Roman" charset="0"/>
              </a:rPr>
              <a:t>7</a:t>
            </a:r>
            <a:r>
              <a:rPr lang="en-US" sz="2400" dirty="0">
                <a:latin typeface="Times-Roman" charset="0"/>
              </a:rPr>
              <a:t> = 410,338,673 				= 12,434,505 </a:t>
            </a:r>
            <a:r>
              <a:rPr lang="en-US" sz="2400" dirty="0" err="1">
                <a:latin typeface="Times-Roman" charset="0"/>
                <a:sym typeface="Symbol" charset="2"/>
              </a:rPr>
              <a:t></a:t>
            </a:r>
            <a:r>
              <a:rPr lang="en-US" sz="2400" dirty="0">
                <a:latin typeface="Times-Roman" charset="0"/>
                <a:sym typeface="Symbol" charset="2"/>
              </a:rPr>
              <a:t> </a:t>
            </a:r>
            <a:r>
              <a:rPr lang="en-US" sz="2400" dirty="0">
                <a:latin typeface="Times-Roman" charset="0"/>
              </a:rPr>
              <a:t>33 + 8 = 8 mod 33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9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9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build="p" autoUpdateAnimBg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5B2B72FD-DE2C-AB4B-AB66-C030AC796EF0}" type="slidenum">
              <a:rPr lang="en-US" smtClean="0">
                <a:latin typeface="Times New Roman" charset="0"/>
              </a:rPr>
              <a:pPr/>
              <a:t>94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37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574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Diffie-Hellman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1F6462A1-B021-7641-9D46-C8D10431E1B5}" type="slidenum">
              <a:rPr lang="en-US" smtClean="0">
                <a:latin typeface="Times New Roman" charset="0"/>
              </a:rPr>
              <a:pPr/>
              <a:t>95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38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Diffie-Hellman</a:t>
            </a:r>
          </a:p>
        </p:txBody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001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A </a:t>
            </a:r>
            <a:r>
              <a:rPr lang="en-US" dirty="0"/>
              <a:t>“key exchange” algorithm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Used to establish a shared symmetric key</a:t>
            </a:r>
          </a:p>
          <a:p>
            <a:pPr eaLnBrk="1" hangingPunct="1">
              <a:lnSpc>
                <a:spcPct val="90000"/>
              </a:lnSpc>
            </a:pPr>
            <a:r>
              <a:rPr lang="en-US" b="1" i="1" dirty="0"/>
              <a:t>Not</a:t>
            </a:r>
            <a:r>
              <a:rPr lang="en-US" dirty="0"/>
              <a:t> for encrypting or signing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Based on </a:t>
            </a:r>
            <a:r>
              <a:rPr lang="en-US" b="1" dirty="0">
                <a:solidFill>
                  <a:schemeClr val="hlink"/>
                </a:solidFill>
              </a:rPr>
              <a:t>discrete log</a:t>
            </a:r>
            <a:r>
              <a:rPr lang="en-US" dirty="0"/>
              <a:t> problem: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>
                <a:solidFill>
                  <a:schemeClr val="hlink"/>
                </a:solidFill>
              </a:rPr>
              <a:t>Given:</a:t>
            </a:r>
            <a:r>
              <a:rPr lang="en-US" dirty="0" smtClean="0"/>
              <a:t> </a:t>
            </a:r>
            <a:r>
              <a:rPr lang="en-US" dirty="0" err="1">
                <a:latin typeface="Times-Roman" charset="0"/>
              </a:rPr>
              <a:t>g</a:t>
            </a:r>
            <a:r>
              <a:rPr lang="en-US" dirty="0">
                <a:latin typeface="Times-Roman" charset="0"/>
              </a:rPr>
              <a:t>, </a:t>
            </a:r>
            <a:r>
              <a:rPr lang="en-US" dirty="0" err="1">
                <a:latin typeface="Times-Roman" charset="0"/>
              </a:rPr>
              <a:t>p</a:t>
            </a:r>
            <a:r>
              <a:rPr lang="en-US" dirty="0">
                <a:latin typeface="Times-Roman" charset="0"/>
              </a:rPr>
              <a:t>, </a:t>
            </a:r>
            <a:r>
              <a:rPr lang="en-US" dirty="0"/>
              <a:t>and </a:t>
            </a:r>
            <a:r>
              <a:rPr lang="en-US" dirty="0" err="1">
                <a:latin typeface="Times-Roman" charset="0"/>
              </a:rPr>
              <a:t>g</a:t>
            </a:r>
            <a:r>
              <a:rPr lang="en-US" baseline="30000" dirty="0" err="1">
                <a:latin typeface="Times-Roman" charset="0"/>
              </a:rPr>
              <a:t>k</a:t>
            </a:r>
            <a:r>
              <a:rPr lang="en-US" dirty="0">
                <a:latin typeface="Times-Roman" charset="0"/>
              </a:rPr>
              <a:t> mod </a:t>
            </a:r>
            <a:r>
              <a:rPr lang="en-US" dirty="0" err="1">
                <a:latin typeface="Times-Roman" charset="0"/>
              </a:rPr>
              <a:t>p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>
                <a:solidFill>
                  <a:schemeClr val="hlink"/>
                </a:solidFill>
              </a:rPr>
              <a:t>Find:</a:t>
            </a:r>
            <a:r>
              <a:rPr lang="en-US" dirty="0" smtClean="0"/>
              <a:t> exponent </a:t>
            </a:r>
            <a:r>
              <a:rPr lang="en-US" dirty="0" err="1">
                <a:latin typeface="Times-Roman" charset="0"/>
              </a:rPr>
              <a:t>k</a:t>
            </a:r>
            <a:endParaRPr lang="en-US" dirty="0">
              <a:latin typeface="Times-Roman" charset="0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5BCBE119-3185-5441-8A99-2801BE38C874}" type="slidenum">
              <a:rPr lang="en-US" smtClean="0">
                <a:latin typeface="Times New Roman" charset="0"/>
              </a:rPr>
              <a:pPr/>
              <a:t>96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39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Diffie</a:t>
            </a:r>
            <a:r>
              <a:rPr lang="en-US" dirty="0"/>
              <a:t>-Hellman</a:t>
            </a:r>
          </a:p>
        </p:txBody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81534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Let </a:t>
            </a:r>
            <a:r>
              <a:rPr lang="en-US" sz="2800" dirty="0" err="1">
                <a:latin typeface="Times-Roman" charset="0"/>
              </a:rPr>
              <a:t>p</a:t>
            </a:r>
            <a:r>
              <a:rPr lang="en-US" sz="2800" dirty="0"/>
              <a:t> be prime, let </a:t>
            </a:r>
            <a:r>
              <a:rPr lang="en-US" sz="2800" dirty="0" err="1">
                <a:latin typeface="Times-Roman" charset="0"/>
              </a:rPr>
              <a:t>g</a:t>
            </a:r>
            <a:r>
              <a:rPr lang="en-US" sz="2800" dirty="0"/>
              <a:t> be a </a:t>
            </a:r>
            <a:r>
              <a:rPr lang="en-US" sz="2800" b="1" dirty="0">
                <a:solidFill>
                  <a:schemeClr val="hlink"/>
                </a:solidFill>
              </a:rPr>
              <a:t>generator</a:t>
            </a:r>
            <a:r>
              <a:rPr lang="en-US" sz="2800" dirty="0"/>
              <a:t> 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For any </a:t>
            </a:r>
            <a:r>
              <a:rPr lang="en-US" sz="2400" dirty="0" err="1">
                <a:latin typeface="Times-Roman" charset="0"/>
              </a:rPr>
              <a:t>x</a:t>
            </a:r>
            <a:r>
              <a:rPr lang="en-US" sz="2400" dirty="0"/>
              <a:t> </a:t>
            </a:r>
            <a:r>
              <a:rPr lang="en-US" sz="2400" dirty="0" err="1">
                <a:sym typeface="Symbol" charset="2"/>
              </a:rPr>
              <a:t></a:t>
            </a:r>
            <a:r>
              <a:rPr lang="en-US" sz="2400" dirty="0"/>
              <a:t> </a:t>
            </a:r>
            <a:r>
              <a:rPr lang="en-US" sz="2400" dirty="0">
                <a:latin typeface="Times-Roman" charset="0"/>
              </a:rPr>
              <a:t>{1,2,…,p-1}</a:t>
            </a:r>
            <a:r>
              <a:rPr lang="en-US" sz="2400" dirty="0"/>
              <a:t> there is </a:t>
            </a:r>
            <a:r>
              <a:rPr lang="en-US" sz="2400" dirty="0" err="1">
                <a:latin typeface="Times-Roman" charset="0"/>
              </a:rPr>
              <a:t>n</a:t>
            </a:r>
            <a:r>
              <a:rPr lang="en-US" sz="2400" dirty="0"/>
              <a:t> </a:t>
            </a:r>
            <a:r>
              <a:rPr lang="en-US" sz="2400" dirty="0" err="1"/>
              <a:t>s.t</a:t>
            </a:r>
            <a:r>
              <a:rPr lang="en-US" sz="2400" dirty="0"/>
              <a:t>. </a:t>
            </a:r>
            <a:r>
              <a:rPr lang="en-US" sz="2400" dirty="0" err="1">
                <a:latin typeface="Times-Roman" charset="0"/>
              </a:rPr>
              <a:t>x</a:t>
            </a:r>
            <a:r>
              <a:rPr lang="en-US" sz="2400" dirty="0">
                <a:latin typeface="Times-Roman" charset="0"/>
              </a:rPr>
              <a:t> = </a:t>
            </a:r>
            <a:r>
              <a:rPr lang="en-US" sz="2400" dirty="0" err="1">
                <a:latin typeface="Times-Roman" charset="0"/>
              </a:rPr>
              <a:t>g</a:t>
            </a:r>
            <a:r>
              <a:rPr lang="en-US" sz="2400" baseline="30000" dirty="0" err="1">
                <a:latin typeface="Times-Roman" charset="0"/>
              </a:rPr>
              <a:t>n</a:t>
            </a:r>
            <a:r>
              <a:rPr lang="en-US" sz="2400" dirty="0">
                <a:latin typeface="Times-Roman" charset="0"/>
              </a:rPr>
              <a:t> mod </a:t>
            </a:r>
            <a:r>
              <a:rPr lang="en-US" sz="2400" dirty="0" err="1">
                <a:latin typeface="Times-Roman" charset="0"/>
              </a:rPr>
              <a:t>p</a:t>
            </a:r>
            <a:endParaRPr lang="en-US" sz="2400" dirty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Alice selects</a:t>
            </a:r>
            <a:r>
              <a:rPr lang="en-US" sz="2800" dirty="0" smtClean="0"/>
              <a:t> her private </a:t>
            </a:r>
            <a:r>
              <a:rPr lang="en-US" sz="2800" dirty="0"/>
              <a:t>value </a:t>
            </a:r>
            <a:r>
              <a:rPr lang="en-US" sz="2800" dirty="0">
                <a:latin typeface="Times-Roman" charset="0"/>
              </a:rPr>
              <a:t>a</a:t>
            </a:r>
            <a:endParaRPr lang="en-US" sz="2800" dirty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Bob selects</a:t>
            </a:r>
            <a:r>
              <a:rPr lang="en-US" sz="2800" dirty="0" smtClean="0"/>
              <a:t> his private </a:t>
            </a:r>
            <a:r>
              <a:rPr lang="en-US" sz="2800" dirty="0"/>
              <a:t>value </a:t>
            </a:r>
            <a:r>
              <a:rPr lang="en-US" sz="2800" dirty="0" err="1">
                <a:latin typeface="Times-Roman" charset="0"/>
              </a:rPr>
              <a:t>b</a:t>
            </a:r>
            <a:endParaRPr lang="en-US" sz="2800" dirty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Alice sends </a:t>
            </a:r>
            <a:r>
              <a:rPr lang="en-US" sz="2800" dirty="0" err="1">
                <a:latin typeface="Times-Roman" charset="0"/>
              </a:rPr>
              <a:t>g</a:t>
            </a:r>
            <a:r>
              <a:rPr lang="en-US" sz="2800" baseline="30000" dirty="0" err="1">
                <a:latin typeface="Times-Roman" charset="0"/>
              </a:rPr>
              <a:t>a</a:t>
            </a:r>
            <a:r>
              <a:rPr lang="en-US" sz="2800" dirty="0">
                <a:latin typeface="Times-Roman" charset="0"/>
              </a:rPr>
              <a:t> mod </a:t>
            </a:r>
            <a:r>
              <a:rPr lang="en-US" sz="2800" dirty="0" err="1">
                <a:latin typeface="Times-Roman" charset="0"/>
              </a:rPr>
              <a:t>p</a:t>
            </a:r>
            <a:r>
              <a:rPr lang="en-US" sz="2800" dirty="0"/>
              <a:t> to Bob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Bob sends </a:t>
            </a:r>
            <a:r>
              <a:rPr lang="en-US" sz="2800" dirty="0" err="1">
                <a:latin typeface="Times-Roman" charset="0"/>
              </a:rPr>
              <a:t>g</a:t>
            </a:r>
            <a:r>
              <a:rPr lang="en-US" sz="2800" baseline="30000" dirty="0" err="1">
                <a:latin typeface="Times-Roman" charset="0"/>
              </a:rPr>
              <a:t>b</a:t>
            </a:r>
            <a:r>
              <a:rPr lang="en-US" sz="2800" dirty="0">
                <a:latin typeface="Times-Roman" charset="0"/>
              </a:rPr>
              <a:t> mod </a:t>
            </a:r>
            <a:r>
              <a:rPr lang="en-US" sz="2800" dirty="0" err="1">
                <a:latin typeface="Times-Roman" charset="0"/>
              </a:rPr>
              <a:t>p</a:t>
            </a:r>
            <a:r>
              <a:rPr lang="en-US" sz="2800" dirty="0"/>
              <a:t> to Alice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Both compute shared secret, </a:t>
            </a:r>
            <a:r>
              <a:rPr lang="en-US" sz="2800" dirty="0">
                <a:latin typeface="Times-Roman" charset="0"/>
              </a:rPr>
              <a:t>g</a:t>
            </a:r>
            <a:r>
              <a:rPr lang="en-US" sz="2800" baseline="30000" dirty="0">
                <a:latin typeface="Times-Roman" charset="0"/>
              </a:rPr>
              <a:t>ab</a:t>
            </a:r>
            <a:r>
              <a:rPr lang="en-US" sz="2800" dirty="0">
                <a:latin typeface="Times-Roman" charset="0"/>
              </a:rPr>
              <a:t> mod </a:t>
            </a:r>
            <a:r>
              <a:rPr lang="en-US" sz="2800" dirty="0" err="1">
                <a:latin typeface="Times-Roman" charset="0"/>
              </a:rPr>
              <a:t>p</a:t>
            </a:r>
            <a:endParaRPr lang="en-US" sz="2800" dirty="0">
              <a:latin typeface="Times-Roman" charset="0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Shared secret can be used as symmetric key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A219A7A6-04CF-DB46-9AF9-EEAE0EBDD72E}" type="slidenum">
              <a:rPr lang="en-US" smtClean="0">
                <a:latin typeface="Times New Roman" charset="0"/>
              </a:rPr>
              <a:pPr/>
              <a:t>97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40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Diffie-Hellman</a:t>
            </a:r>
          </a:p>
        </p:txBody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Suppose</a:t>
            </a:r>
            <a:r>
              <a:rPr lang="en-US" sz="2800" dirty="0" smtClean="0"/>
              <a:t> Bob </a:t>
            </a:r>
            <a:r>
              <a:rPr lang="en-US" sz="2800" dirty="0"/>
              <a:t>and Alice </a:t>
            </a:r>
            <a:r>
              <a:rPr lang="en-US" sz="2800" dirty="0" smtClean="0"/>
              <a:t>use </a:t>
            </a:r>
            <a:r>
              <a:rPr lang="en-US" sz="2800" dirty="0" err="1" smtClean="0"/>
              <a:t>Diffie</a:t>
            </a:r>
            <a:r>
              <a:rPr lang="en-US" sz="2800" dirty="0" smtClean="0"/>
              <a:t>-Hellman to determine symmetric key </a:t>
            </a:r>
            <a:r>
              <a:rPr lang="en-US" sz="2800" dirty="0" smtClean="0">
                <a:latin typeface="Times-Roman"/>
                <a:cs typeface="Times-Roman"/>
              </a:rPr>
              <a:t>K = </a:t>
            </a:r>
            <a:r>
              <a:rPr lang="en-US" sz="2800" dirty="0">
                <a:latin typeface="Times-Roman"/>
                <a:cs typeface="Times-Roman"/>
              </a:rPr>
              <a:t>g</a:t>
            </a:r>
            <a:r>
              <a:rPr lang="en-US" sz="2800" baseline="30000" dirty="0">
                <a:latin typeface="Times-Roman"/>
                <a:cs typeface="Times-Roman"/>
              </a:rPr>
              <a:t>ab</a:t>
            </a:r>
            <a:r>
              <a:rPr lang="en-US" sz="2800" dirty="0">
                <a:latin typeface="Times-Roman"/>
                <a:cs typeface="Times-Roman"/>
              </a:rPr>
              <a:t> mod </a:t>
            </a:r>
            <a:r>
              <a:rPr lang="en-US" sz="2800" dirty="0" err="1">
                <a:latin typeface="Times-Roman"/>
                <a:cs typeface="Times-Roman"/>
              </a:rPr>
              <a:t>p</a:t>
            </a:r>
            <a:r>
              <a:rPr lang="en-US" sz="2800" dirty="0" smtClean="0">
                <a:latin typeface="Times-Roman"/>
                <a:cs typeface="Times-Roman"/>
              </a:rPr>
              <a:t> 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Trudy can see </a:t>
            </a:r>
            <a:r>
              <a:rPr lang="en-US" sz="2800" dirty="0" err="1">
                <a:latin typeface="Times-Roman" charset="0"/>
              </a:rPr>
              <a:t>g</a:t>
            </a:r>
            <a:r>
              <a:rPr lang="en-US" sz="2800" baseline="30000" dirty="0" err="1">
                <a:latin typeface="Times-Roman" charset="0"/>
              </a:rPr>
              <a:t>a</a:t>
            </a:r>
            <a:r>
              <a:rPr lang="en-US" sz="2800" dirty="0">
                <a:latin typeface="Times-Roman" charset="0"/>
              </a:rPr>
              <a:t> mod </a:t>
            </a:r>
            <a:r>
              <a:rPr lang="en-US" sz="2800" dirty="0" err="1">
                <a:latin typeface="Times-Roman" charset="0"/>
              </a:rPr>
              <a:t>p</a:t>
            </a:r>
            <a:r>
              <a:rPr lang="en-US" sz="2800" dirty="0"/>
              <a:t> and </a:t>
            </a:r>
            <a:r>
              <a:rPr lang="en-US" sz="2800" dirty="0" err="1">
                <a:latin typeface="Times-Roman" charset="0"/>
              </a:rPr>
              <a:t>g</a:t>
            </a:r>
            <a:r>
              <a:rPr lang="en-US" sz="2800" baseline="30000" dirty="0" err="1">
                <a:latin typeface="Times-Roman" charset="0"/>
              </a:rPr>
              <a:t>b</a:t>
            </a:r>
            <a:r>
              <a:rPr lang="en-US" sz="2800" dirty="0">
                <a:latin typeface="Times-Roman" charset="0"/>
              </a:rPr>
              <a:t> mod </a:t>
            </a:r>
            <a:r>
              <a:rPr lang="en-US" sz="2800" dirty="0" err="1">
                <a:latin typeface="Times-Roman" charset="0"/>
              </a:rPr>
              <a:t>p</a:t>
            </a:r>
            <a:endParaRPr lang="en-US" sz="2800" dirty="0">
              <a:latin typeface="Times-Roman" charset="0"/>
            </a:endParaRP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But… </a:t>
            </a:r>
            <a:r>
              <a:rPr lang="en-US" sz="2400" dirty="0" err="1">
                <a:latin typeface="Times-Roman" charset="0"/>
              </a:rPr>
              <a:t>g</a:t>
            </a:r>
            <a:r>
              <a:rPr lang="en-US" sz="2400" baseline="30000" dirty="0" err="1">
                <a:latin typeface="Times-Roman" charset="0"/>
              </a:rPr>
              <a:t>a</a:t>
            </a:r>
            <a:r>
              <a:rPr lang="en-US" sz="2400" baseline="30000" dirty="0">
                <a:latin typeface="Times-Roman" charset="0"/>
              </a:rPr>
              <a:t> </a:t>
            </a:r>
            <a:r>
              <a:rPr lang="en-US" sz="2400" dirty="0" err="1">
                <a:latin typeface="Times-Roman" charset="0"/>
              </a:rPr>
              <a:t>g</a:t>
            </a:r>
            <a:r>
              <a:rPr lang="en-US" sz="2400" baseline="30000" dirty="0" err="1">
                <a:latin typeface="Times-Roman" charset="0"/>
              </a:rPr>
              <a:t>b</a:t>
            </a:r>
            <a:r>
              <a:rPr lang="en-US" sz="2400" dirty="0">
                <a:latin typeface="Times-Roman" charset="0"/>
              </a:rPr>
              <a:t> mod </a:t>
            </a:r>
            <a:r>
              <a:rPr lang="en-US" sz="2400" dirty="0" err="1">
                <a:latin typeface="Times-Roman" charset="0"/>
              </a:rPr>
              <a:t>p</a:t>
            </a:r>
            <a:r>
              <a:rPr lang="en-US" sz="2400" dirty="0">
                <a:latin typeface="Times-Roman" charset="0"/>
              </a:rPr>
              <a:t> = </a:t>
            </a:r>
            <a:r>
              <a:rPr lang="en-US" sz="2400" dirty="0" err="1">
                <a:latin typeface="Times-Roman" charset="0"/>
              </a:rPr>
              <a:t>g</a:t>
            </a:r>
            <a:r>
              <a:rPr lang="en-US" sz="2400" baseline="30000" dirty="0" err="1">
                <a:latin typeface="Times-Roman" charset="0"/>
              </a:rPr>
              <a:t>a+b</a:t>
            </a:r>
            <a:r>
              <a:rPr lang="en-US" sz="2400" baseline="30000" dirty="0">
                <a:latin typeface="Times-Roman" charset="0"/>
              </a:rPr>
              <a:t> </a:t>
            </a:r>
            <a:r>
              <a:rPr lang="en-US" sz="2400" dirty="0">
                <a:latin typeface="Times-Roman" charset="0"/>
              </a:rPr>
              <a:t>mod </a:t>
            </a:r>
            <a:r>
              <a:rPr lang="en-US" sz="2400" dirty="0" err="1">
                <a:latin typeface="Times-Roman" charset="0"/>
              </a:rPr>
              <a:t>p</a:t>
            </a:r>
            <a:r>
              <a:rPr lang="en-US" sz="2400" dirty="0">
                <a:latin typeface="Times-Roman" charset="0"/>
              </a:rPr>
              <a:t> </a:t>
            </a:r>
            <a:r>
              <a:rPr lang="en-US" sz="2400" dirty="0" err="1">
                <a:latin typeface="Times-Roman" charset="0"/>
                <a:sym typeface="Symbol" charset="2"/>
              </a:rPr>
              <a:t></a:t>
            </a:r>
            <a:r>
              <a:rPr lang="en-US" sz="2400" dirty="0">
                <a:latin typeface="Times-Roman" charset="0"/>
                <a:sym typeface="Symbol" charset="2"/>
              </a:rPr>
              <a:t> </a:t>
            </a:r>
            <a:r>
              <a:rPr lang="en-US" sz="2400" dirty="0">
                <a:latin typeface="Times-Roman" charset="0"/>
              </a:rPr>
              <a:t>g</a:t>
            </a:r>
            <a:r>
              <a:rPr lang="en-US" sz="2400" baseline="30000" dirty="0">
                <a:latin typeface="Times-Roman" charset="0"/>
              </a:rPr>
              <a:t>ab</a:t>
            </a:r>
            <a:r>
              <a:rPr lang="en-US" sz="2400" dirty="0">
                <a:latin typeface="Times-Roman" charset="0"/>
              </a:rPr>
              <a:t> mod </a:t>
            </a:r>
            <a:r>
              <a:rPr lang="en-US" sz="2400" dirty="0" err="1">
                <a:latin typeface="Times-Roman" charset="0"/>
              </a:rPr>
              <a:t>p</a:t>
            </a:r>
            <a:endParaRPr lang="en-US" sz="2400" dirty="0"/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If Trudy can find </a:t>
            </a:r>
            <a:r>
              <a:rPr lang="en-US" sz="2800" dirty="0">
                <a:latin typeface="Times-Roman" charset="0"/>
              </a:rPr>
              <a:t>a</a:t>
            </a:r>
            <a:r>
              <a:rPr lang="en-US" sz="2800" dirty="0"/>
              <a:t> or </a:t>
            </a:r>
            <a:r>
              <a:rPr lang="en-US" sz="2800" dirty="0" err="1">
                <a:latin typeface="Times-Roman" charset="0"/>
              </a:rPr>
              <a:t>b</a:t>
            </a:r>
            <a:r>
              <a:rPr lang="en-US" sz="2800" dirty="0"/>
              <a:t>,</a:t>
            </a:r>
            <a:r>
              <a:rPr lang="en-US" sz="2800" dirty="0" smtClean="0"/>
              <a:t> she gets key </a:t>
            </a:r>
            <a:r>
              <a:rPr lang="en-US" sz="2800" dirty="0" smtClean="0">
                <a:latin typeface="Times-Roman"/>
                <a:cs typeface="Times-Roman"/>
              </a:rPr>
              <a:t>K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If Trudy can solve </a:t>
            </a:r>
            <a:r>
              <a:rPr lang="en-US" sz="2800" b="1" dirty="0">
                <a:solidFill>
                  <a:schemeClr val="hlink"/>
                </a:solidFill>
              </a:rPr>
              <a:t>discrete log</a:t>
            </a:r>
            <a:r>
              <a:rPr lang="en-US" sz="2800" dirty="0"/>
              <a:t> problem, she can find </a:t>
            </a:r>
            <a:r>
              <a:rPr lang="en-US" sz="2800" dirty="0">
                <a:latin typeface="Times-Roman" charset="0"/>
              </a:rPr>
              <a:t>a</a:t>
            </a:r>
            <a:r>
              <a:rPr lang="en-US" sz="2800" dirty="0"/>
              <a:t> or </a:t>
            </a:r>
            <a:r>
              <a:rPr lang="en-US" sz="2800" dirty="0" err="1">
                <a:latin typeface="Times-Roman" charset="0"/>
              </a:rPr>
              <a:t>b</a:t>
            </a:r>
            <a:endParaRPr lang="en-US" sz="2800" dirty="0">
              <a:latin typeface="Times-Roman" charset="0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DD501C45-3713-DC4C-AE00-F583FEA470F3}" type="slidenum">
              <a:rPr lang="en-US" smtClean="0">
                <a:latin typeface="Times New Roman" charset="0"/>
              </a:rPr>
              <a:pPr/>
              <a:t>98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413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Diffie-Hellman</a:t>
            </a:r>
          </a:p>
        </p:txBody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077200" cy="106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dirty="0">
                <a:solidFill>
                  <a:schemeClr val="hlink"/>
                </a:solidFill>
              </a:rPr>
              <a:t>Public:</a:t>
            </a:r>
            <a:r>
              <a:rPr lang="en-US" sz="2800" dirty="0"/>
              <a:t> </a:t>
            </a:r>
            <a:r>
              <a:rPr lang="en-US" sz="2800" dirty="0" err="1">
                <a:latin typeface="Times-Roman" charset="0"/>
              </a:rPr>
              <a:t>g</a:t>
            </a:r>
            <a:r>
              <a:rPr lang="en-US" sz="2800" dirty="0"/>
              <a:t> and </a:t>
            </a:r>
            <a:r>
              <a:rPr lang="en-US" sz="2800" dirty="0" err="1">
                <a:latin typeface="Times-Roman" charset="0"/>
              </a:rPr>
              <a:t>p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chemeClr val="hlink"/>
                </a:solidFill>
              </a:rPr>
              <a:t>Private:</a:t>
            </a:r>
            <a:r>
              <a:rPr lang="en-US" sz="2800" dirty="0" smtClean="0"/>
              <a:t> </a:t>
            </a:r>
            <a:r>
              <a:rPr lang="en-US" sz="2800" dirty="0"/>
              <a:t>Alice’s exponent </a:t>
            </a:r>
            <a:r>
              <a:rPr lang="en-US" sz="2800" dirty="0">
                <a:latin typeface="Times-Roman" charset="0"/>
              </a:rPr>
              <a:t>a</a:t>
            </a:r>
            <a:r>
              <a:rPr lang="en-US" sz="2800" dirty="0"/>
              <a:t>, Bob’s exponent </a:t>
            </a:r>
            <a:r>
              <a:rPr lang="en-US" sz="2800" dirty="0" err="1">
                <a:latin typeface="Times-Roman" charset="0"/>
              </a:rPr>
              <a:t>b</a:t>
            </a:r>
            <a:endParaRPr lang="en-US" dirty="0"/>
          </a:p>
        </p:txBody>
      </p:sp>
      <p:sp>
        <p:nvSpPr>
          <p:cNvPr id="130054" name="Line 6"/>
          <p:cNvSpPr>
            <a:spLocks noChangeShapeType="1"/>
          </p:cNvSpPr>
          <p:nvPr/>
        </p:nvSpPr>
        <p:spPr bwMode="auto">
          <a:xfrm flipV="1">
            <a:off x="1981200" y="3343275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055" name="Line 7"/>
          <p:cNvSpPr>
            <a:spLocks noChangeShapeType="1"/>
          </p:cNvSpPr>
          <p:nvPr/>
        </p:nvSpPr>
        <p:spPr bwMode="auto">
          <a:xfrm flipH="1">
            <a:off x="1905000" y="3886200"/>
            <a:ext cx="4648200" cy="142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319" name="Rectangle 8"/>
          <p:cNvSpPr>
            <a:spLocks noChangeArrowheads="1"/>
          </p:cNvSpPr>
          <p:nvPr/>
        </p:nvSpPr>
        <p:spPr bwMode="auto">
          <a:xfrm>
            <a:off x="800100" y="4233863"/>
            <a:ext cx="12573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Alice, </a:t>
            </a:r>
            <a:r>
              <a:rPr lang="en-US">
                <a:latin typeface="Courier" charset="0"/>
              </a:rPr>
              <a:t>a</a:t>
            </a:r>
            <a:endParaRPr lang="en-US"/>
          </a:p>
        </p:txBody>
      </p:sp>
      <p:sp>
        <p:nvSpPr>
          <p:cNvPr id="141320" name="Rectangle 9"/>
          <p:cNvSpPr>
            <a:spLocks noChangeArrowheads="1"/>
          </p:cNvSpPr>
          <p:nvPr/>
        </p:nvSpPr>
        <p:spPr bwMode="auto">
          <a:xfrm>
            <a:off x="6781800" y="4233863"/>
            <a:ext cx="10747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Bob, </a:t>
            </a:r>
            <a:r>
              <a:rPr lang="en-US">
                <a:latin typeface="Courier" charset="0"/>
              </a:rPr>
              <a:t>b</a:t>
            </a:r>
            <a:endParaRPr lang="en-US"/>
          </a:p>
        </p:txBody>
      </p:sp>
      <p:sp>
        <p:nvSpPr>
          <p:cNvPr id="130059" name="Rectangle 11"/>
          <p:cNvSpPr>
            <a:spLocks noChangeArrowheads="1"/>
          </p:cNvSpPr>
          <p:nvPr/>
        </p:nvSpPr>
        <p:spPr bwMode="auto">
          <a:xfrm>
            <a:off x="3402013" y="2846388"/>
            <a:ext cx="1398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-Roman" charset="0"/>
              </a:rPr>
              <a:t>g</a:t>
            </a:r>
            <a:r>
              <a:rPr lang="en-US" baseline="30000">
                <a:latin typeface="Times-Roman" charset="0"/>
              </a:rPr>
              <a:t>a</a:t>
            </a:r>
            <a:r>
              <a:rPr lang="en-US">
                <a:latin typeface="Times-Roman" charset="0"/>
              </a:rPr>
              <a:t> mod p</a:t>
            </a:r>
            <a:endParaRPr lang="en-US"/>
          </a:p>
        </p:txBody>
      </p:sp>
      <p:sp>
        <p:nvSpPr>
          <p:cNvPr id="130060" name="Rectangle 12"/>
          <p:cNvSpPr>
            <a:spLocks noChangeArrowheads="1"/>
          </p:cNvSpPr>
          <p:nvPr/>
        </p:nvSpPr>
        <p:spPr bwMode="auto">
          <a:xfrm>
            <a:off x="3402013" y="3429000"/>
            <a:ext cx="1398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-Roman" charset="0"/>
              </a:rPr>
              <a:t>g</a:t>
            </a:r>
            <a:r>
              <a:rPr lang="en-US" baseline="30000">
                <a:latin typeface="Times-Roman" charset="0"/>
              </a:rPr>
              <a:t>b</a:t>
            </a:r>
            <a:r>
              <a:rPr lang="en-US">
                <a:latin typeface="Times-Roman" charset="0"/>
              </a:rPr>
              <a:t> mod p</a:t>
            </a:r>
            <a:endParaRPr lang="en-US"/>
          </a:p>
        </p:txBody>
      </p:sp>
      <p:sp>
        <p:nvSpPr>
          <p:cNvPr id="130067" name="Rectangle 19"/>
          <p:cNvSpPr>
            <a:spLocks noChangeArrowheads="1"/>
          </p:cNvSpPr>
          <p:nvPr/>
        </p:nvSpPr>
        <p:spPr bwMode="auto">
          <a:xfrm>
            <a:off x="685800" y="4724400"/>
            <a:ext cx="8001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dirty="0"/>
              <a:t>Alice computes </a:t>
            </a:r>
            <a:r>
              <a:rPr lang="en-US" sz="2800" dirty="0">
                <a:latin typeface="Times-Roman" charset="0"/>
              </a:rPr>
              <a:t>(</a:t>
            </a:r>
            <a:r>
              <a:rPr lang="en-US" sz="2800" dirty="0" err="1">
                <a:latin typeface="Times-Roman" charset="0"/>
              </a:rPr>
              <a:t>g</a:t>
            </a:r>
            <a:r>
              <a:rPr lang="en-US" sz="2800" baseline="30000" dirty="0" err="1">
                <a:latin typeface="Times-Roman" charset="0"/>
              </a:rPr>
              <a:t>b</a:t>
            </a:r>
            <a:r>
              <a:rPr lang="en-US" sz="2800" dirty="0" err="1">
                <a:latin typeface="Times-Roman" charset="0"/>
              </a:rPr>
              <a:t>)</a:t>
            </a:r>
            <a:r>
              <a:rPr lang="en-US" sz="2800" baseline="30000" dirty="0" err="1">
                <a:latin typeface="Times-Roman" charset="0"/>
              </a:rPr>
              <a:t>a</a:t>
            </a:r>
            <a:r>
              <a:rPr lang="en-US" sz="2800" dirty="0">
                <a:latin typeface="Times-Roman" charset="0"/>
              </a:rPr>
              <a:t> = </a:t>
            </a:r>
            <a:r>
              <a:rPr lang="en-US" sz="2800" dirty="0" err="1">
                <a:latin typeface="Times-Roman" charset="0"/>
              </a:rPr>
              <a:t>g</a:t>
            </a:r>
            <a:r>
              <a:rPr lang="en-US" sz="2800" baseline="30000" dirty="0" err="1">
                <a:latin typeface="Times-Roman" charset="0"/>
              </a:rPr>
              <a:t>ba</a:t>
            </a:r>
            <a:r>
              <a:rPr lang="en-US" sz="2800" dirty="0"/>
              <a:t> </a:t>
            </a:r>
            <a:r>
              <a:rPr lang="en-US" sz="2800" dirty="0">
                <a:latin typeface="Times-Roman" charset="0"/>
              </a:rPr>
              <a:t>= g</a:t>
            </a:r>
            <a:r>
              <a:rPr lang="en-US" sz="2800" baseline="30000" dirty="0">
                <a:latin typeface="Times-Roman" charset="0"/>
              </a:rPr>
              <a:t>ab</a:t>
            </a:r>
            <a:r>
              <a:rPr lang="en-US" sz="2800" dirty="0">
                <a:latin typeface="Times-Roman" charset="0"/>
              </a:rPr>
              <a:t> mod </a:t>
            </a:r>
            <a:r>
              <a:rPr lang="en-US" sz="2800" dirty="0" err="1">
                <a:latin typeface="Times-Roman" charset="0"/>
              </a:rPr>
              <a:t>p</a:t>
            </a:r>
            <a:r>
              <a:rPr lang="en-US" sz="2800" dirty="0"/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dirty="0"/>
              <a:t>Bob computes </a:t>
            </a:r>
            <a:r>
              <a:rPr lang="en-US" sz="2800" dirty="0">
                <a:latin typeface="Times-Roman" charset="0"/>
              </a:rPr>
              <a:t>(</a:t>
            </a:r>
            <a:r>
              <a:rPr lang="en-US" sz="2800" dirty="0" err="1">
                <a:latin typeface="Times-Roman" charset="0"/>
              </a:rPr>
              <a:t>g</a:t>
            </a:r>
            <a:r>
              <a:rPr lang="en-US" sz="2800" baseline="30000" dirty="0" err="1">
                <a:latin typeface="Times-Roman" charset="0"/>
              </a:rPr>
              <a:t>a</a:t>
            </a:r>
            <a:r>
              <a:rPr lang="en-US" sz="2800" dirty="0" err="1">
                <a:latin typeface="Times-Roman" charset="0"/>
              </a:rPr>
              <a:t>)</a:t>
            </a:r>
            <a:r>
              <a:rPr lang="en-US" sz="2800" baseline="30000" dirty="0" err="1">
                <a:latin typeface="Times-Roman" charset="0"/>
              </a:rPr>
              <a:t>b</a:t>
            </a:r>
            <a:r>
              <a:rPr lang="en-US" sz="2800" dirty="0">
                <a:latin typeface="Times-Roman" charset="0"/>
              </a:rPr>
              <a:t> = g</a:t>
            </a:r>
            <a:r>
              <a:rPr lang="en-US" sz="2800" baseline="30000" dirty="0">
                <a:latin typeface="Times-Roman" charset="0"/>
              </a:rPr>
              <a:t>ab</a:t>
            </a:r>
            <a:r>
              <a:rPr lang="en-US" sz="2800" dirty="0">
                <a:latin typeface="Times-Roman" charset="0"/>
              </a:rPr>
              <a:t> mod </a:t>
            </a:r>
            <a:r>
              <a:rPr lang="en-US" sz="2800" dirty="0" err="1">
                <a:latin typeface="Times-Roman" charset="0"/>
              </a:rPr>
              <a:t>p</a:t>
            </a:r>
            <a:endParaRPr lang="en-US" sz="2800" dirty="0" smtClean="0">
              <a:latin typeface="Times-Roman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dirty="0" smtClean="0"/>
              <a:t>Use </a:t>
            </a:r>
            <a:r>
              <a:rPr lang="en-US" sz="2800" dirty="0">
                <a:latin typeface="Times-Roman" charset="0"/>
              </a:rPr>
              <a:t>K = g</a:t>
            </a:r>
            <a:r>
              <a:rPr lang="en-US" sz="2800" baseline="30000" dirty="0">
                <a:latin typeface="Times-Roman" charset="0"/>
              </a:rPr>
              <a:t>ab</a:t>
            </a:r>
            <a:r>
              <a:rPr lang="en-US" sz="2800" dirty="0">
                <a:latin typeface="Times-Roman" charset="0"/>
              </a:rPr>
              <a:t> mod </a:t>
            </a:r>
            <a:r>
              <a:rPr lang="en-US" sz="2800" dirty="0" err="1">
                <a:latin typeface="Times-Roman" charset="0"/>
              </a:rPr>
              <a:t>p</a:t>
            </a:r>
            <a:r>
              <a:rPr lang="en-US" sz="2800" dirty="0"/>
              <a:t> as</a:t>
            </a:r>
            <a:r>
              <a:rPr lang="en-US" sz="2800" dirty="0" smtClean="0"/>
              <a:t> symmetric </a:t>
            </a:r>
            <a:r>
              <a:rPr lang="en-US" sz="2800" dirty="0"/>
              <a:t>key </a:t>
            </a:r>
          </a:p>
        </p:txBody>
      </p:sp>
      <p:pic>
        <p:nvPicPr>
          <p:cNvPr id="141324" name="Picture 20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2650" y="2667000"/>
            <a:ext cx="9461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25" name="Picture 21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2590800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00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4" grpId="0" animBg="1"/>
      <p:bldP spid="130055" grpId="0" animBg="1"/>
      <p:bldP spid="130059" grpId="0" autoUpdateAnimBg="0"/>
      <p:bldP spid="130060" grpId="0" autoUpdateAnimBg="0"/>
      <p:bldP spid="130067" grpId="0" autoUpdateAnimBg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1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Cryptography                                                                                                     </a:t>
            </a:r>
            <a:fld id="{73BBCAC9-BCA9-ED48-BBF5-264276486D55}" type="slidenum">
              <a:rPr lang="en-US" smtClean="0">
                <a:latin typeface="Times New Roman" charset="0"/>
              </a:rPr>
              <a:pPr/>
              <a:t>99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42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Diffie-Hellman</a:t>
            </a:r>
          </a:p>
        </p:txBody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848600" cy="60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Subject to man-in-the-middle (MiM) attack</a:t>
            </a:r>
          </a:p>
        </p:txBody>
      </p:sp>
      <p:sp>
        <p:nvSpPr>
          <p:cNvPr id="166918" name="Line 6"/>
          <p:cNvSpPr>
            <a:spLocks noChangeShapeType="1"/>
          </p:cNvSpPr>
          <p:nvPr/>
        </p:nvSpPr>
        <p:spPr bwMode="auto">
          <a:xfrm rot="-76729">
            <a:off x="1447800" y="3200400"/>
            <a:ext cx="2133600" cy="3651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919" name="Line 7"/>
          <p:cNvSpPr>
            <a:spLocks noChangeShapeType="1"/>
          </p:cNvSpPr>
          <p:nvPr/>
        </p:nvSpPr>
        <p:spPr bwMode="auto">
          <a:xfrm flipH="1" flipV="1">
            <a:off x="5181600" y="3810000"/>
            <a:ext cx="2438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343" name="Rectangle 8"/>
          <p:cNvSpPr>
            <a:spLocks noChangeArrowheads="1"/>
          </p:cNvSpPr>
          <p:nvPr/>
        </p:nvSpPr>
        <p:spPr bwMode="auto">
          <a:xfrm>
            <a:off x="304800" y="4054475"/>
            <a:ext cx="1244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Alice, </a:t>
            </a:r>
            <a:r>
              <a:rPr lang="en-US">
                <a:latin typeface="Times-Roman" charset="0"/>
              </a:rPr>
              <a:t>a</a:t>
            </a:r>
            <a:endParaRPr lang="en-US"/>
          </a:p>
        </p:txBody>
      </p:sp>
      <p:sp>
        <p:nvSpPr>
          <p:cNvPr id="142344" name="Rectangle 9"/>
          <p:cNvSpPr>
            <a:spLocks noChangeArrowheads="1"/>
          </p:cNvSpPr>
          <p:nvPr/>
        </p:nvSpPr>
        <p:spPr bwMode="auto">
          <a:xfrm>
            <a:off x="7696200" y="4038600"/>
            <a:ext cx="10620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Bob, </a:t>
            </a:r>
            <a:r>
              <a:rPr lang="en-US">
                <a:latin typeface="Times-Roman" charset="0"/>
              </a:rPr>
              <a:t>b</a:t>
            </a:r>
            <a:endParaRPr lang="en-US"/>
          </a:p>
        </p:txBody>
      </p:sp>
      <p:sp>
        <p:nvSpPr>
          <p:cNvPr id="166922" name="Rectangle 10"/>
          <p:cNvSpPr>
            <a:spLocks noChangeArrowheads="1"/>
          </p:cNvSpPr>
          <p:nvPr/>
        </p:nvSpPr>
        <p:spPr bwMode="auto">
          <a:xfrm>
            <a:off x="1801813" y="2743200"/>
            <a:ext cx="1398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-Roman" charset="0"/>
              </a:rPr>
              <a:t>g</a:t>
            </a:r>
            <a:r>
              <a:rPr lang="en-US" baseline="30000">
                <a:latin typeface="Times-Roman" charset="0"/>
              </a:rPr>
              <a:t>a</a:t>
            </a:r>
            <a:r>
              <a:rPr lang="en-US">
                <a:latin typeface="Times-Roman" charset="0"/>
              </a:rPr>
              <a:t> mod p</a:t>
            </a:r>
            <a:endParaRPr lang="en-US"/>
          </a:p>
        </p:txBody>
      </p:sp>
      <p:sp>
        <p:nvSpPr>
          <p:cNvPr id="166923" name="Rectangle 11"/>
          <p:cNvSpPr>
            <a:spLocks noChangeArrowheads="1"/>
          </p:cNvSpPr>
          <p:nvPr/>
        </p:nvSpPr>
        <p:spPr bwMode="auto">
          <a:xfrm>
            <a:off x="5791200" y="3276600"/>
            <a:ext cx="1398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-Roman" charset="0"/>
              </a:rPr>
              <a:t>g</a:t>
            </a:r>
            <a:r>
              <a:rPr lang="en-US" baseline="30000">
                <a:latin typeface="Times-Roman" charset="0"/>
              </a:rPr>
              <a:t>b</a:t>
            </a:r>
            <a:r>
              <a:rPr lang="en-US">
                <a:latin typeface="Times-Roman" charset="0"/>
              </a:rPr>
              <a:t> mod p</a:t>
            </a:r>
            <a:endParaRPr lang="en-US"/>
          </a:p>
        </p:txBody>
      </p:sp>
      <p:sp>
        <p:nvSpPr>
          <p:cNvPr id="142347" name="Rectangle 15"/>
          <p:cNvSpPr>
            <a:spLocks noChangeArrowheads="1"/>
          </p:cNvSpPr>
          <p:nvPr/>
        </p:nvSpPr>
        <p:spPr bwMode="auto">
          <a:xfrm>
            <a:off x="3741738" y="4038600"/>
            <a:ext cx="12874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Trudy,</a:t>
            </a:r>
            <a:r>
              <a:rPr lang="en-US">
                <a:latin typeface="Times-Roman" charset="0"/>
              </a:rPr>
              <a:t> t</a:t>
            </a:r>
            <a:endParaRPr lang="en-US"/>
          </a:p>
        </p:txBody>
      </p:sp>
      <p:sp>
        <p:nvSpPr>
          <p:cNvPr id="166928" name="Line 16"/>
          <p:cNvSpPr>
            <a:spLocks noChangeShapeType="1"/>
          </p:cNvSpPr>
          <p:nvPr/>
        </p:nvSpPr>
        <p:spPr bwMode="auto">
          <a:xfrm flipV="1">
            <a:off x="5257800" y="3200400"/>
            <a:ext cx="2362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929" name="Line 17"/>
          <p:cNvSpPr>
            <a:spLocks noChangeShapeType="1"/>
          </p:cNvSpPr>
          <p:nvPr/>
        </p:nvSpPr>
        <p:spPr bwMode="auto">
          <a:xfrm flipH="1" flipV="1">
            <a:off x="1371600" y="3810000"/>
            <a:ext cx="2209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931" name="Rectangle 19"/>
          <p:cNvSpPr>
            <a:spLocks noChangeArrowheads="1"/>
          </p:cNvSpPr>
          <p:nvPr/>
        </p:nvSpPr>
        <p:spPr bwMode="auto">
          <a:xfrm>
            <a:off x="1781175" y="3276600"/>
            <a:ext cx="1343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-Roman" charset="0"/>
              </a:rPr>
              <a:t>g</a:t>
            </a:r>
            <a:r>
              <a:rPr lang="en-US" baseline="30000">
                <a:latin typeface="Times-Roman" charset="0"/>
              </a:rPr>
              <a:t>t</a:t>
            </a:r>
            <a:r>
              <a:rPr lang="en-US">
                <a:latin typeface="Times-Roman" charset="0"/>
              </a:rPr>
              <a:t> mod p</a:t>
            </a:r>
            <a:endParaRPr lang="en-US"/>
          </a:p>
        </p:txBody>
      </p:sp>
      <p:sp>
        <p:nvSpPr>
          <p:cNvPr id="166932" name="Rectangle 20"/>
          <p:cNvSpPr>
            <a:spLocks noChangeArrowheads="1"/>
          </p:cNvSpPr>
          <p:nvPr/>
        </p:nvSpPr>
        <p:spPr bwMode="auto">
          <a:xfrm>
            <a:off x="5791200" y="2743200"/>
            <a:ext cx="1343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-Roman" charset="0"/>
              </a:rPr>
              <a:t>g</a:t>
            </a:r>
            <a:r>
              <a:rPr lang="en-US" baseline="30000">
                <a:latin typeface="Times-Roman" charset="0"/>
              </a:rPr>
              <a:t>t</a:t>
            </a:r>
            <a:r>
              <a:rPr lang="en-US">
                <a:latin typeface="Times-Roman" charset="0"/>
              </a:rPr>
              <a:t> mod p</a:t>
            </a:r>
            <a:endParaRPr lang="en-US"/>
          </a:p>
        </p:txBody>
      </p:sp>
      <p:sp>
        <p:nvSpPr>
          <p:cNvPr id="166934" name="Rectangle 22"/>
          <p:cNvSpPr>
            <a:spLocks noChangeArrowheads="1"/>
          </p:cNvSpPr>
          <p:nvPr/>
        </p:nvSpPr>
        <p:spPr bwMode="auto">
          <a:xfrm>
            <a:off x="685800" y="4724400"/>
            <a:ext cx="8077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dirty="0"/>
              <a:t>Trudy shares secret </a:t>
            </a:r>
            <a:r>
              <a:rPr lang="en-US" sz="2800" dirty="0">
                <a:latin typeface="Times-Roman" charset="0"/>
              </a:rPr>
              <a:t>g</a:t>
            </a:r>
            <a:r>
              <a:rPr lang="en-US" sz="2800" baseline="30000" dirty="0">
                <a:latin typeface="Times-Roman" charset="0"/>
              </a:rPr>
              <a:t>at</a:t>
            </a:r>
            <a:r>
              <a:rPr lang="en-US" sz="2800" dirty="0">
                <a:latin typeface="Times-Roman" charset="0"/>
              </a:rPr>
              <a:t> mod </a:t>
            </a:r>
            <a:r>
              <a:rPr lang="en-US" sz="2800" dirty="0" err="1">
                <a:latin typeface="Times-Roman" charset="0"/>
              </a:rPr>
              <a:t>p</a:t>
            </a:r>
            <a:r>
              <a:rPr lang="en-US" sz="2800" dirty="0"/>
              <a:t> with Alice </a:t>
            </a:r>
          </a:p>
          <a:p>
            <a:pPr marL="342900" indent="-342900">
              <a:lnSpc>
                <a:spcPct val="75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dirty="0"/>
              <a:t>Trudy shares secret </a:t>
            </a:r>
            <a:r>
              <a:rPr lang="en-US" sz="2800" dirty="0" err="1">
                <a:latin typeface="Times-Roman" charset="0"/>
              </a:rPr>
              <a:t>g</a:t>
            </a:r>
            <a:r>
              <a:rPr lang="en-US" sz="2800" baseline="30000" dirty="0" err="1">
                <a:latin typeface="Times-Roman" charset="0"/>
              </a:rPr>
              <a:t>bt</a:t>
            </a:r>
            <a:r>
              <a:rPr lang="en-US" sz="2800" dirty="0">
                <a:latin typeface="Times-Roman" charset="0"/>
              </a:rPr>
              <a:t> mod </a:t>
            </a:r>
            <a:r>
              <a:rPr lang="en-US" sz="2800" dirty="0" err="1">
                <a:latin typeface="Times-Roman" charset="0"/>
              </a:rPr>
              <a:t>p</a:t>
            </a:r>
            <a:r>
              <a:rPr lang="en-US" sz="2800" dirty="0"/>
              <a:t> with Bob</a:t>
            </a:r>
          </a:p>
          <a:p>
            <a:pPr marL="342900" indent="-342900">
              <a:lnSpc>
                <a:spcPct val="75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dirty="0"/>
              <a:t>Alice and Bob don’t know Trudy exists!</a:t>
            </a:r>
          </a:p>
        </p:txBody>
      </p:sp>
      <p:pic>
        <p:nvPicPr>
          <p:cNvPr id="142353" name="Picture 23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" y="2566988"/>
            <a:ext cx="946150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54" name="Picture 24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96200" y="2438400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55" name="Picture 25" descr="deedum2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6200" y="2743200"/>
            <a:ext cx="1039813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669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8" grpId="0" animBg="1"/>
      <p:bldP spid="166919" grpId="0" animBg="1"/>
      <p:bldP spid="166922" grpId="0" autoUpdateAnimBg="0"/>
      <p:bldP spid="166923" grpId="0" autoUpdateAnimBg="0"/>
      <p:bldP spid="166928" grpId="0" animBg="1"/>
      <p:bldP spid="166929" grpId="0" animBg="1"/>
      <p:bldP spid="166931" grpId="0" autoUpdateAnimBg="0"/>
      <p:bldP spid="166932" grpId="0" autoUpdateAnimBg="0"/>
      <p:bldP spid="166934" grpId="0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5437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15493</TotalTime>
  <Words>8515</Words>
  <Application>Microsoft Office PowerPoint</Application>
  <PresentationFormat>On-screen Show (4:3)</PresentationFormat>
  <Paragraphs>1941</Paragraphs>
  <Slides>171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171</vt:i4>
      </vt:variant>
    </vt:vector>
  </HeadingPairs>
  <TitlesOfParts>
    <vt:vector size="173" baseType="lpstr">
      <vt:lpstr>Default Design</vt:lpstr>
      <vt:lpstr>Chart</vt:lpstr>
      <vt:lpstr>Part I: Crypto</vt:lpstr>
      <vt:lpstr>Crypto</vt:lpstr>
      <vt:lpstr>How to Speak Crypto</vt:lpstr>
      <vt:lpstr>Crypto</vt:lpstr>
      <vt:lpstr>Crypto as Black Box</vt:lpstr>
      <vt:lpstr>Simple Substitution</vt:lpstr>
      <vt:lpstr>Ceasar’s Cipher Decryption</vt:lpstr>
      <vt:lpstr>Not-so-Simple Substitution</vt:lpstr>
      <vt:lpstr>Cryptanalysis I: Try Them All</vt:lpstr>
      <vt:lpstr>Least-Simple Simple Substitution</vt:lpstr>
      <vt:lpstr>Cryptanalysis II: Be Clever</vt:lpstr>
      <vt:lpstr>Cryptanalysis II</vt:lpstr>
      <vt:lpstr>Cryptanalysis II</vt:lpstr>
      <vt:lpstr>Cryptanalysis: Terminology</vt:lpstr>
      <vt:lpstr>Double Transposition</vt:lpstr>
      <vt:lpstr>One-Time Pad: Encryption</vt:lpstr>
      <vt:lpstr>One-Time Pad: Decryption</vt:lpstr>
      <vt:lpstr>One-Time Pad</vt:lpstr>
      <vt:lpstr>One-Time Pad</vt:lpstr>
      <vt:lpstr>One-Time Pad Summary</vt:lpstr>
      <vt:lpstr>Taxonomy of Cryptography</vt:lpstr>
      <vt:lpstr>Taxonomy of Cryptanalysis</vt:lpstr>
      <vt:lpstr>PowerPoint Presentation</vt:lpstr>
      <vt:lpstr>PowerPoint Presentation</vt:lpstr>
      <vt:lpstr>PowerPoint Presentation</vt:lpstr>
      <vt:lpstr>Chapter 3: Symmetric Key Crypto</vt:lpstr>
      <vt:lpstr>Symmetric Key Crypto</vt:lpstr>
      <vt:lpstr>Stream Ciphers</vt:lpstr>
      <vt:lpstr>Stream Ciphers</vt:lpstr>
      <vt:lpstr>A5/1: Shift Registers</vt:lpstr>
      <vt:lpstr>A5/1: Keystream</vt:lpstr>
      <vt:lpstr>A5/1</vt:lpstr>
      <vt:lpstr>A5/1</vt:lpstr>
      <vt:lpstr>Shift Register Crypto</vt:lpstr>
      <vt:lpstr>RC4</vt:lpstr>
      <vt:lpstr>RC4 Initialization</vt:lpstr>
      <vt:lpstr>RC4 Keystream</vt:lpstr>
      <vt:lpstr>Stream Ciphers</vt:lpstr>
      <vt:lpstr>Block Ciphers</vt:lpstr>
      <vt:lpstr>(Iterated) Block Cipher</vt:lpstr>
      <vt:lpstr>Feistel Cipher: Encryption</vt:lpstr>
      <vt:lpstr>Feistel Cipher: Decryption</vt:lpstr>
      <vt:lpstr>Data Encryption Standard</vt:lpstr>
      <vt:lpstr>DES Numerology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Security of DES</vt:lpstr>
      <vt:lpstr>Block Cipher Notation</vt:lpstr>
      <vt:lpstr>Triple DES</vt:lpstr>
      <vt:lpstr>3DES</vt:lpstr>
      <vt:lpstr>Advanced Encryption Standard</vt:lpstr>
      <vt:lpstr>AES Overview</vt:lpstr>
      <vt:lpstr>AES ByteSub</vt:lpstr>
      <vt:lpstr>AES “S-box”</vt:lpstr>
      <vt:lpstr>AES ShiftRow</vt:lpstr>
      <vt:lpstr>AES MixColumn</vt:lpstr>
      <vt:lpstr>AES AddRoundKey</vt:lpstr>
      <vt:lpstr>AES Decryption</vt:lpstr>
      <vt:lpstr>A Few Other Block Ciphers</vt:lpstr>
      <vt:lpstr>Time for TEA</vt:lpstr>
      <vt:lpstr>Block Cipher Modes</vt:lpstr>
      <vt:lpstr>Multiple Blocks</vt:lpstr>
      <vt:lpstr>Modes of Operation</vt:lpstr>
      <vt:lpstr>ECB Mode</vt:lpstr>
      <vt:lpstr>ECB Cut and Paste</vt:lpstr>
      <vt:lpstr>ECB Weakness</vt:lpstr>
      <vt:lpstr>Alice Hates ECB Mode</vt:lpstr>
      <vt:lpstr>CBC Mode</vt:lpstr>
      <vt:lpstr>CBC Mode</vt:lpstr>
      <vt:lpstr>Alice Likes CBC Mode</vt:lpstr>
      <vt:lpstr>Counter Mode (CTR)</vt:lpstr>
      <vt:lpstr>Integrity</vt:lpstr>
      <vt:lpstr>Data Integrity</vt:lpstr>
      <vt:lpstr>MAC</vt:lpstr>
      <vt:lpstr>MAC Computation</vt:lpstr>
      <vt:lpstr>Does a MAC work?</vt:lpstr>
      <vt:lpstr>Confidentiality and Integrity</vt:lpstr>
      <vt:lpstr>Uses for Symmetric Crypto</vt:lpstr>
      <vt:lpstr>Chapter 4: Public Key Cryptography</vt:lpstr>
      <vt:lpstr>Public Key Cryptography</vt:lpstr>
      <vt:lpstr>Public Key Cryptography</vt:lpstr>
      <vt:lpstr>RSA</vt:lpstr>
      <vt:lpstr>RSA</vt:lpstr>
      <vt:lpstr>RSA</vt:lpstr>
      <vt:lpstr>Does RSA Really Work?</vt:lpstr>
      <vt:lpstr>Simple RSA Example</vt:lpstr>
      <vt:lpstr>Simple RSA Example</vt:lpstr>
      <vt:lpstr>Diffie-Hellman</vt:lpstr>
      <vt:lpstr>Diffie-Hellman</vt:lpstr>
      <vt:lpstr>Diffie-Hellman</vt:lpstr>
      <vt:lpstr>Diffie-Hellman</vt:lpstr>
      <vt:lpstr>Diffie-Hellman</vt:lpstr>
      <vt:lpstr>Diffie-Hellman</vt:lpstr>
      <vt:lpstr>Diffie-Hellman</vt:lpstr>
      <vt:lpstr>Elliptic Curve Cryptography</vt:lpstr>
      <vt:lpstr>Uses for Public Key Crypto</vt:lpstr>
      <vt:lpstr>Uses for Public Key Crypto</vt:lpstr>
      <vt:lpstr>Non-non-repudiation</vt:lpstr>
      <vt:lpstr>Non-repudiation</vt:lpstr>
      <vt:lpstr>Public Key Notation</vt:lpstr>
      <vt:lpstr>Sign and Encrypt  vs  Encrypt and Sign</vt:lpstr>
      <vt:lpstr>Confidentiality and  Non-repudiation?</vt:lpstr>
      <vt:lpstr>Sign and Encrypt</vt:lpstr>
      <vt:lpstr>Encrypt and Sign</vt:lpstr>
      <vt:lpstr>Public Key Infrastructure</vt:lpstr>
      <vt:lpstr>Public Key Certificate</vt:lpstr>
      <vt:lpstr>Certificate Authority</vt:lpstr>
      <vt:lpstr>PKI</vt:lpstr>
      <vt:lpstr>PKI Trust Models</vt:lpstr>
      <vt:lpstr>PKI Trust Models</vt:lpstr>
      <vt:lpstr>PKI Trust Models</vt:lpstr>
      <vt:lpstr>Confidentiality  in the Real World</vt:lpstr>
      <vt:lpstr>Symmetric Key vs Public Key</vt:lpstr>
      <vt:lpstr>Notation Reminder</vt:lpstr>
      <vt:lpstr>Real World Confidentiality</vt:lpstr>
      <vt:lpstr>Chapter 5: Hash Functions++</vt:lpstr>
      <vt:lpstr>Hash Function Motivation</vt:lpstr>
      <vt:lpstr>Hash Function Motivation</vt:lpstr>
      <vt:lpstr>Crypto Hash Function</vt:lpstr>
      <vt:lpstr>Non-crypto Hash (1)</vt:lpstr>
      <vt:lpstr>Non-crypto Hash (2)</vt:lpstr>
      <vt:lpstr>Non-crypto Hash (3)</vt:lpstr>
      <vt:lpstr>Popular Crypto Hashes</vt:lpstr>
      <vt:lpstr>HMAC</vt:lpstr>
      <vt:lpstr>HMAC</vt:lpstr>
      <vt:lpstr>The Right Way to HMAC</vt:lpstr>
      <vt:lpstr>Hash Uses</vt:lpstr>
      <vt:lpstr>Online Bids</vt:lpstr>
      <vt:lpstr>Spam Reduction</vt:lpstr>
      <vt:lpstr>Spam Reduction</vt:lpstr>
      <vt:lpstr>Spam Reduction</vt:lpstr>
      <vt:lpstr>Secret Sharing</vt:lpstr>
      <vt:lpstr>Shamir’s Secret Sharing</vt:lpstr>
      <vt:lpstr>Shamir’s Secret Sharing</vt:lpstr>
      <vt:lpstr>Shamir’s Secret Sharing</vt:lpstr>
      <vt:lpstr>Secret Sharing Example</vt:lpstr>
      <vt:lpstr>Secret Sharing Example</vt:lpstr>
      <vt:lpstr>Visual Cryptography</vt:lpstr>
      <vt:lpstr>Visual Cryptography</vt:lpstr>
      <vt:lpstr>Sharing a B&amp;W Image</vt:lpstr>
      <vt:lpstr>Visual Crypto Example</vt:lpstr>
      <vt:lpstr>Visual Crypto</vt:lpstr>
      <vt:lpstr>Visual Crypto</vt:lpstr>
      <vt:lpstr>Random Numbers in Cryptography</vt:lpstr>
      <vt:lpstr>Random Numbers</vt:lpstr>
      <vt:lpstr>Random Numbers</vt:lpstr>
      <vt:lpstr>Non-random Random Numbers</vt:lpstr>
      <vt:lpstr>Card Shuffle</vt:lpstr>
      <vt:lpstr>Poker Example</vt:lpstr>
      <vt:lpstr>What is Random?</vt:lpstr>
      <vt:lpstr>Randomness</vt:lpstr>
      <vt:lpstr>Information Hiding</vt:lpstr>
      <vt:lpstr>Information Hiding</vt:lpstr>
      <vt:lpstr>Watermark</vt:lpstr>
      <vt:lpstr>Watermark Examples</vt:lpstr>
      <vt:lpstr>Visible Watermark Example</vt:lpstr>
      <vt:lpstr>Steganography</vt:lpstr>
      <vt:lpstr>Images and Steganography</vt:lpstr>
      <vt:lpstr>Images and Stego</vt:lpstr>
      <vt:lpstr>Stego Example 1</vt:lpstr>
      <vt:lpstr>Non-Stego Example</vt:lpstr>
      <vt:lpstr>Stego Example 2</vt:lpstr>
      <vt:lpstr>Steganography</vt:lpstr>
      <vt:lpstr>Information Hiding:  The Bottom Line</vt:lpstr>
      <vt:lpstr>Chapter 6: Advanced Cryptanalysis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</dc:title>
  <dc:creator>Mark Stamp</dc:creator>
  <cp:lastModifiedBy>Ali</cp:lastModifiedBy>
  <cp:revision>1135</cp:revision>
  <cp:lastPrinted>2004-12-25T16:50:47Z</cp:lastPrinted>
  <dcterms:created xsi:type="dcterms:W3CDTF">2012-02-23T16:41:01Z</dcterms:created>
  <dcterms:modified xsi:type="dcterms:W3CDTF">2014-03-04T09:56:54Z</dcterms:modified>
</cp:coreProperties>
</file>