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5" r:id="rId1"/>
  </p:sldMasterIdLst>
  <p:notesMasterIdLst>
    <p:notesMasterId r:id="rId184"/>
  </p:notesMasterIdLst>
  <p:sldIdLst>
    <p:sldId id="256" r:id="rId2"/>
    <p:sldId id="257" r:id="rId3"/>
    <p:sldId id="365" r:id="rId4"/>
    <p:sldId id="258" r:id="rId5"/>
    <p:sldId id="259" r:id="rId6"/>
    <p:sldId id="366" r:id="rId7"/>
    <p:sldId id="367" r:id="rId8"/>
    <p:sldId id="368" r:id="rId9"/>
    <p:sldId id="260" r:id="rId10"/>
    <p:sldId id="371" r:id="rId11"/>
    <p:sldId id="261" r:id="rId12"/>
    <p:sldId id="369" r:id="rId13"/>
    <p:sldId id="370" r:id="rId14"/>
    <p:sldId id="372" r:id="rId15"/>
    <p:sldId id="373" r:id="rId16"/>
    <p:sldId id="262" r:id="rId17"/>
    <p:sldId id="374" r:id="rId18"/>
    <p:sldId id="375" r:id="rId19"/>
    <p:sldId id="376" r:id="rId20"/>
    <p:sldId id="377" r:id="rId21"/>
    <p:sldId id="383" r:id="rId22"/>
    <p:sldId id="384" r:id="rId23"/>
    <p:sldId id="385" r:id="rId24"/>
    <p:sldId id="386" r:id="rId25"/>
    <p:sldId id="264" r:id="rId26"/>
    <p:sldId id="387" r:id="rId27"/>
    <p:sldId id="388" r:id="rId28"/>
    <p:sldId id="265" r:id="rId29"/>
    <p:sldId id="392" r:id="rId30"/>
    <p:sldId id="389" r:id="rId31"/>
    <p:sldId id="391" r:id="rId32"/>
    <p:sldId id="267" r:id="rId33"/>
    <p:sldId id="393" r:id="rId34"/>
    <p:sldId id="394" r:id="rId35"/>
    <p:sldId id="395" r:id="rId36"/>
    <p:sldId id="396" r:id="rId37"/>
    <p:sldId id="397" r:id="rId38"/>
    <p:sldId id="398" r:id="rId39"/>
    <p:sldId id="268" r:id="rId40"/>
    <p:sldId id="269" r:id="rId41"/>
    <p:sldId id="399" r:id="rId42"/>
    <p:sldId id="400" r:id="rId43"/>
    <p:sldId id="402" r:id="rId44"/>
    <p:sldId id="403" r:id="rId45"/>
    <p:sldId id="401" r:id="rId46"/>
    <p:sldId id="405" r:id="rId47"/>
    <p:sldId id="404" r:id="rId48"/>
    <p:sldId id="406" r:id="rId49"/>
    <p:sldId id="408" r:id="rId50"/>
    <p:sldId id="409" r:id="rId51"/>
    <p:sldId id="410" r:id="rId52"/>
    <p:sldId id="411" r:id="rId53"/>
    <p:sldId id="412" r:id="rId54"/>
    <p:sldId id="273" r:id="rId55"/>
    <p:sldId id="274" r:id="rId56"/>
    <p:sldId id="413" r:id="rId57"/>
    <p:sldId id="414" r:id="rId58"/>
    <p:sldId id="416" r:id="rId59"/>
    <p:sldId id="417" r:id="rId60"/>
    <p:sldId id="276" r:id="rId61"/>
    <p:sldId id="277" r:id="rId62"/>
    <p:sldId id="418" r:id="rId63"/>
    <p:sldId id="419" r:id="rId64"/>
    <p:sldId id="420" r:id="rId65"/>
    <p:sldId id="278" r:id="rId66"/>
    <p:sldId id="279" r:id="rId67"/>
    <p:sldId id="421" r:id="rId68"/>
    <p:sldId id="281" r:id="rId69"/>
    <p:sldId id="422" r:id="rId70"/>
    <p:sldId id="282" r:id="rId71"/>
    <p:sldId id="423" r:id="rId72"/>
    <p:sldId id="424" r:id="rId73"/>
    <p:sldId id="283" r:id="rId74"/>
    <p:sldId id="425" r:id="rId75"/>
    <p:sldId id="284" r:id="rId76"/>
    <p:sldId id="285" r:id="rId77"/>
    <p:sldId id="426" r:id="rId78"/>
    <p:sldId id="286" r:id="rId79"/>
    <p:sldId id="427" r:id="rId80"/>
    <p:sldId id="433" r:id="rId81"/>
    <p:sldId id="429" r:id="rId82"/>
    <p:sldId id="432" r:id="rId83"/>
    <p:sldId id="430" r:id="rId84"/>
    <p:sldId id="431" r:id="rId85"/>
    <p:sldId id="289" r:id="rId86"/>
    <p:sldId id="434" r:id="rId87"/>
    <p:sldId id="435" r:id="rId88"/>
    <p:sldId id="436" r:id="rId89"/>
    <p:sldId id="437" r:id="rId90"/>
    <p:sldId id="438" r:id="rId91"/>
    <p:sldId id="290" r:id="rId92"/>
    <p:sldId id="439" r:id="rId93"/>
    <p:sldId id="440" r:id="rId94"/>
    <p:sldId id="441" r:id="rId95"/>
    <p:sldId id="293" r:id="rId96"/>
    <p:sldId id="294" r:id="rId97"/>
    <p:sldId id="443" r:id="rId98"/>
    <p:sldId id="444" r:id="rId99"/>
    <p:sldId id="445" r:id="rId100"/>
    <p:sldId id="446" r:id="rId101"/>
    <p:sldId id="447" r:id="rId102"/>
    <p:sldId id="448" r:id="rId103"/>
    <p:sldId id="449" r:id="rId104"/>
    <p:sldId id="450" r:id="rId105"/>
    <p:sldId id="301" r:id="rId106"/>
    <p:sldId id="451" r:id="rId107"/>
    <p:sldId id="452" r:id="rId108"/>
    <p:sldId id="303" r:id="rId109"/>
    <p:sldId id="304" r:id="rId110"/>
    <p:sldId id="454" r:id="rId111"/>
    <p:sldId id="305" r:id="rId112"/>
    <p:sldId id="456" r:id="rId113"/>
    <p:sldId id="457" r:id="rId114"/>
    <p:sldId id="458" r:id="rId115"/>
    <p:sldId id="459" r:id="rId116"/>
    <p:sldId id="460" r:id="rId117"/>
    <p:sldId id="313" r:id="rId118"/>
    <p:sldId id="314" r:id="rId119"/>
    <p:sldId id="461" r:id="rId120"/>
    <p:sldId id="462" r:id="rId121"/>
    <p:sldId id="463" r:id="rId122"/>
    <p:sldId id="464" r:id="rId123"/>
    <p:sldId id="465" r:id="rId124"/>
    <p:sldId id="466" r:id="rId125"/>
    <p:sldId id="467" r:id="rId126"/>
    <p:sldId id="468" r:id="rId127"/>
    <p:sldId id="469" r:id="rId128"/>
    <p:sldId id="470" r:id="rId129"/>
    <p:sldId id="471" r:id="rId130"/>
    <p:sldId id="318" r:id="rId131"/>
    <p:sldId id="472" r:id="rId132"/>
    <p:sldId id="473" r:id="rId133"/>
    <p:sldId id="474" r:id="rId134"/>
    <p:sldId id="475" r:id="rId135"/>
    <p:sldId id="476" r:id="rId136"/>
    <p:sldId id="477" r:id="rId137"/>
    <p:sldId id="478" r:id="rId138"/>
    <p:sldId id="479" r:id="rId139"/>
    <p:sldId id="480" r:id="rId140"/>
    <p:sldId id="322" r:id="rId141"/>
    <p:sldId id="323" r:id="rId142"/>
    <p:sldId id="324" r:id="rId143"/>
    <p:sldId id="481" r:id="rId144"/>
    <p:sldId id="482" r:id="rId145"/>
    <p:sldId id="483" r:id="rId146"/>
    <p:sldId id="485" r:id="rId147"/>
    <p:sldId id="486" r:id="rId148"/>
    <p:sldId id="327" r:id="rId149"/>
    <p:sldId id="487" r:id="rId150"/>
    <p:sldId id="328" r:id="rId151"/>
    <p:sldId id="329" r:id="rId152"/>
    <p:sldId id="330" r:id="rId153"/>
    <p:sldId id="331" r:id="rId154"/>
    <p:sldId id="490" r:id="rId155"/>
    <p:sldId id="488" r:id="rId156"/>
    <p:sldId id="334" r:id="rId157"/>
    <p:sldId id="335" r:id="rId158"/>
    <p:sldId id="336" r:id="rId159"/>
    <p:sldId id="491" r:id="rId160"/>
    <p:sldId id="492" r:id="rId161"/>
    <p:sldId id="346" r:id="rId162"/>
    <p:sldId id="493" r:id="rId163"/>
    <p:sldId id="494" r:id="rId164"/>
    <p:sldId id="495" r:id="rId165"/>
    <p:sldId id="496" r:id="rId166"/>
    <p:sldId id="347" r:id="rId167"/>
    <p:sldId id="350" r:id="rId168"/>
    <p:sldId id="351" r:id="rId169"/>
    <p:sldId id="497" r:id="rId170"/>
    <p:sldId id="352" r:id="rId171"/>
    <p:sldId id="353" r:id="rId172"/>
    <p:sldId id="354" r:id="rId173"/>
    <p:sldId id="498" r:id="rId174"/>
    <p:sldId id="355" r:id="rId175"/>
    <p:sldId id="356" r:id="rId176"/>
    <p:sldId id="357" r:id="rId177"/>
    <p:sldId id="499" r:id="rId178"/>
    <p:sldId id="500" r:id="rId179"/>
    <p:sldId id="502" r:id="rId180"/>
    <p:sldId id="360" r:id="rId181"/>
    <p:sldId id="361" r:id="rId182"/>
    <p:sldId id="362" r:id="rId183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ar User!" initials="D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notesMaster" Target="notesMasters/notesMaster1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2-21T10:32:24.140" idx="1">
    <p:pos x="5345" y="620"/>
    <p:text/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39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3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3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3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CA449-0A03-4564-8D2F-5FA834DD11F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4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0349E4-AF0C-4136-BC02-B3374AF16E87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DD8A9-2B95-401D-97B1-866D1E55273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F8234-10B6-4DD2-9610-04CE5A31F69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34E9CB-35DE-40DB-BB07-75352BBD0B6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2D6CC4-2E93-4ED9-BD72-C82F12FFC1E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AB3754-3720-4F7F-90F6-86A0D96FB5D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542C6B-449E-4F25-96FC-BF1ABD13A1B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5C4F8E-55B7-4EBC-9024-5D8B46BCEB9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E77926-B330-4DC1-876E-33DD999FB16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C5827C-B645-4196-BC2F-61FA74FFA50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7A8A8F-0C1A-4A0E-8FDA-E37F3745D5F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0F0454-D528-46A0-96C2-98F3EAA6694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3A4EE3-09BF-4F97-BB8C-ECBC2649745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A706E-9466-4665-A660-957A2D52930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4C49E-CF0A-4BE9-80CE-2B2EC8E39FF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FEE55-72E6-458C-8481-1AE7D3CD74B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81176C-1935-497A-B700-3809231E5A1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E6F1B-FB70-41D1-929B-B8CE874E5B1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BF542-6E8B-4F06-9B49-31CFF1AA3B6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13028-E29C-4B09-A5F5-5B7075E4BF9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fld id="{3056FC75-7EDA-4D0E-A013-DF068314A3DA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5.wmf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6.wmf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0.bin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F0BF-A5D9-4EDB-8640-B4C56058253A}" type="slidenum">
              <a:rPr lang="ar-SA"/>
              <a:pPr/>
              <a:t>1</a:t>
            </a:fld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3276600"/>
          </a:xfrm>
        </p:spPr>
        <p:txBody>
          <a:bodyPr/>
          <a:lstStyle/>
          <a:p>
            <a:pPr algn="ctr" rtl="1"/>
            <a:r>
              <a:rPr lang="ar-SA" b="1" dirty="0">
                <a:cs typeface="2  Lotus" pitchFamily="2" charset="-78"/>
              </a:rPr>
              <a:t>فصل اول</a:t>
            </a:r>
            <a:r>
              <a:rPr lang="ar-SA" dirty="0">
                <a:cs typeface="2  Lotus" pitchFamily="2" charset="-78"/>
              </a:rPr>
              <a:t/>
            </a:r>
            <a:br>
              <a:rPr lang="ar-SA" dirty="0">
                <a:cs typeface="2  Lotus" pitchFamily="2" charset="-78"/>
              </a:rPr>
            </a:br>
            <a:r>
              <a:rPr lang="ar-SA" dirty="0">
                <a:cs typeface="2  Lotus" pitchFamily="2" charset="-78"/>
              </a:rPr>
              <a:t>الكترودها و پيلهاي الكتروشيميايي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B64B4-69C2-4B96-A6B8-64FF6EDF9345}" type="slidenum">
              <a:rPr lang="ar-SA"/>
              <a:pPr/>
              <a:t>10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پيل دانيل</a:t>
            </a:r>
            <a:endParaRPr lang="en-US">
              <a:cs typeface="2  Lotus" pitchFamily="2" charset="-78"/>
            </a:endParaRP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اين پيل شامل الكترود مس فرو برده شده در محلول يونهاي مس (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II</a:t>
            </a:r>
            <a:r>
              <a:rPr lang="fa-IR" sz="2800">
                <a:cs typeface="2  Lotus" pitchFamily="2" charset="-78"/>
              </a:rPr>
              <a:t>) والكترود روي فرو برده شده در محلول يونهاي روي (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II</a:t>
            </a:r>
            <a:r>
              <a:rPr lang="fa-IR" sz="2800">
                <a:cs typeface="2  Lotus" pitchFamily="2" charset="-78"/>
              </a:rPr>
              <a:t>) است. </a:t>
            </a:r>
          </a:p>
          <a:p>
            <a:pPr algn="r" rtl="1"/>
            <a:r>
              <a:rPr lang="fa-IR" sz="2800">
                <a:cs typeface="2  Lotus" pitchFamily="2" charset="-78"/>
              </a:rPr>
              <a:t> ارتباط الكتريكي بين دو محلول با يك لوله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a-IR" sz="2800">
                <a:cs typeface="2  Lotus" pitchFamily="2" charset="-78"/>
              </a:rPr>
              <a:t> شكل وارونه كه داراي محلول پتاسيم كلريد است و پل نمكي ناميده مي‏شود برقرار مي‏شود.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ارتباط الكتريكي بين دو الكترود نيز با استفاده از سيم فلزي برقرار مي‏شود.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اختلاف پتانسيل بين دو الكترود توسط يك ولت‏سنج با مقاومت دروني زياد و يا قرار دادن وسيله مناسب ديگري در مدار اندازه‏گيري مي‏شود. </a:t>
            </a:r>
            <a:br>
              <a:rPr lang="fa-IR" sz="2800">
                <a:cs typeface="2  Lotus" pitchFamily="2" charset="-78"/>
              </a:rPr>
            </a:b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88161-8008-429E-A956-BBD00778B627}" type="slidenum">
              <a:rPr lang="ar-SA"/>
              <a:pPr/>
              <a:t>100</a:t>
            </a:fld>
            <a:endParaRPr lang="en-US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1066800"/>
          </a:xfrm>
        </p:spPr>
        <p:txBody>
          <a:bodyPr/>
          <a:lstStyle/>
          <a:p>
            <a:pPr algn="ctr"/>
            <a:r>
              <a:rPr lang="ar-SA" sz="4000" b="1">
                <a:solidFill>
                  <a:schemeClr val="hlink"/>
                </a:solidFill>
                <a:cs typeface="2  Lotus" pitchFamily="2" charset="-78"/>
              </a:rPr>
              <a:t>افزايش استاندارد متعدد</a:t>
            </a:r>
            <a:r>
              <a:rPr lang="fa-IR" sz="4000">
                <a:cs typeface="2  Lotus" pitchFamily="2" charset="-78"/>
              </a:rPr>
              <a:t>  </a:t>
            </a:r>
            <a:br>
              <a:rPr lang="fa-IR" sz="4000">
                <a:cs typeface="2  Lotus" pitchFamily="2" charset="-78"/>
              </a:rPr>
            </a:br>
            <a:r>
              <a:rPr lang="en-US" sz="4000">
                <a:solidFill>
                  <a:schemeClr val="hlink"/>
                </a:solidFill>
                <a:cs typeface="2  Lotus" pitchFamily="2" charset="-78"/>
              </a:rPr>
              <a:t/>
            </a:r>
            <a:br>
              <a:rPr lang="en-US" sz="4000">
                <a:solidFill>
                  <a:schemeClr val="hlink"/>
                </a:solidFill>
                <a:cs typeface="2  Lotus" pitchFamily="2" charset="-78"/>
              </a:rPr>
            </a:br>
            <a:endParaRPr lang="en-US" sz="4000">
              <a:solidFill>
                <a:schemeClr val="hlink"/>
              </a:solidFill>
              <a:cs typeface="2  Lotus" pitchFamily="2" charset="-78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baseline="-25000">
                <a:latin typeface="Times New Roman" pitchFamily="18" charset="0"/>
                <a:cs typeface="Times New Roman" pitchFamily="18" charset="0"/>
              </a:rPr>
              <a:t>پيل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E* ± S Log (C + V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.x/V)</a:t>
            </a:r>
            <a:endParaRPr lang="en-US">
              <a:latin typeface="Times New Roman" pitchFamily="18" charset="0"/>
              <a:cs typeface="2  Lotus" pitchFamily="2" charset="-78"/>
            </a:endParaRPr>
          </a:p>
          <a:p>
            <a:r>
              <a:rPr lang="en-US">
                <a:latin typeface="Times New Roman" pitchFamily="18" charset="0"/>
                <a:cs typeface="2  Lotus" pitchFamily="2" charset="-78"/>
              </a:rPr>
              <a:t>Antilog (E</a:t>
            </a:r>
            <a:r>
              <a:rPr lang="fa-IR" baseline="-25000">
                <a:latin typeface="Times New Roman" pitchFamily="18" charset="0"/>
                <a:cs typeface="2  Lotus" pitchFamily="2" charset="-78"/>
              </a:rPr>
              <a:t>پيل</a:t>
            </a:r>
            <a:r>
              <a:rPr lang="en-US">
                <a:latin typeface="Times New Roman" pitchFamily="18" charset="0"/>
                <a:cs typeface="2  Lotus" pitchFamily="2" charset="-78"/>
              </a:rPr>
              <a:t> /S) = </a:t>
            </a:r>
            <a:r>
              <a:rPr lang="fa-IR">
                <a:latin typeface="Times New Roman" pitchFamily="18" charset="0"/>
                <a:cs typeface="2  Lotus" pitchFamily="2" charset="-78"/>
              </a:rPr>
              <a:t>عدد ثابت</a:t>
            </a:r>
            <a:r>
              <a:rPr lang="en-US">
                <a:latin typeface="Times New Roman" pitchFamily="18" charset="0"/>
                <a:cs typeface="2  Lotus" pitchFamily="2" charset="-78"/>
              </a:rPr>
              <a:t> ± (C + V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s</a:t>
            </a:r>
            <a:r>
              <a:rPr lang="en-US">
                <a:latin typeface="Times New Roman" pitchFamily="18" charset="0"/>
                <a:cs typeface="2  Lotus" pitchFamily="2" charset="-78"/>
              </a:rPr>
              <a:t>.x/V)</a:t>
            </a:r>
          </a:p>
          <a:p>
            <a:r>
              <a:rPr lang="fa-IR">
                <a:latin typeface="Times New Roman" pitchFamily="18" charset="0"/>
                <a:cs typeface="2  Lotus" pitchFamily="2" charset="-78"/>
              </a:rPr>
              <a:t>عدد ثابت</a:t>
            </a:r>
            <a:r>
              <a:rPr lang="en-US">
                <a:latin typeface="Times New Roman" pitchFamily="18" charset="0"/>
                <a:cs typeface="2  Lotus" pitchFamily="2" charset="-78"/>
              </a:rPr>
              <a:t> = antilog E*/S</a:t>
            </a:r>
          </a:p>
          <a:p>
            <a:r>
              <a:rPr lang="en-US">
                <a:latin typeface="Times New Roman" pitchFamily="18" charset="0"/>
                <a:cs typeface="2  Lotus" pitchFamily="2" charset="-78"/>
              </a:rPr>
              <a:t>Antilog (E</a:t>
            </a:r>
            <a:r>
              <a:rPr lang="fa-IR" baseline="-25000">
                <a:latin typeface="Times New Roman" pitchFamily="18" charset="0"/>
                <a:cs typeface="2  Lotus" pitchFamily="2" charset="-78"/>
              </a:rPr>
              <a:t>پيل</a:t>
            </a:r>
            <a:r>
              <a:rPr lang="en-US">
                <a:latin typeface="Times New Roman" pitchFamily="18" charset="0"/>
                <a:cs typeface="2  Lotus" pitchFamily="2" charset="-78"/>
              </a:rPr>
              <a:t> /S) = KV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s</a:t>
            </a:r>
          </a:p>
          <a:p>
            <a:pPr algn="r" rtl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B95B-4A82-44A4-9200-8EF572CA0537}" type="slidenum">
              <a:rPr lang="ar-SA"/>
              <a:pPr/>
              <a:t>101</a:t>
            </a:fld>
            <a:endParaRPr lang="en-US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سنجشهاي حجمي پتانسيل سنجي</a:t>
            </a:r>
            <a:r>
              <a:rPr lang="en-US"/>
              <a:t> 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 در سنجشهاي پتانسيل سنجي تغييرات فعاليت آناليت بااستفاده از الكترود شناساگر حساس به آن تعيين مي‏شود.</a:t>
            </a:r>
          </a:p>
          <a:p>
            <a:pPr algn="r" rtl="1"/>
            <a:r>
              <a:rPr lang="fa-IR"/>
              <a:t> در سنجش نقره نيترات با سديم كلريد، مي‏توان از يك الكترودكلريد گزين همراه با يك الكترود مرجع استفاده كرد،  نيروي الكتروموتوري چنين پيلي از رابطه زير به دست مي‏آيد: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baseline="-25000">
                <a:latin typeface="Times New Roman" pitchFamily="18" charset="0"/>
                <a:cs typeface="Times New Roman" pitchFamily="18" charset="0"/>
              </a:rPr>
              <a:t>پيل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E* - Slog a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Cl-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C363E-63F1-4077-8A18-E94097FE4EC9}" type="slidenum">
              <a:rPr lang="ar-SA"/>
              <a:pPr/>
              <a:t>102</a:t>
            </a:fld>
            <a:endParaRPr lang="en-US"/>
          </a:p>
        </p:txBody>
      </p:sp>
      <p:sp>
        <p:nvSpPr>
          <p:cNvPr id="41779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/>
          <a:lstStyle/>
          <a:p>
            <a:pPr algn="r" rtl="1"/>
            <a:r>
              <a:rPr lang="fa-IR" sz="1800">
                <a:cs typeface="2  Lotus" pitchFamily="2" charset="-78"/>
              </a:rPr>
              <a:t>اندازه‏گيري </a:t>
            </a:r>
            <a:r>
              <a:rPr lang="en-US" sz="1800">
                <a:cs typeface="2  Lotus" pitchFamily="2" charset="-78"/>
              </a:rPr>
              <a:t>Fe</a:t>
            </a:r>
            <a:r>
              <a:rPr lang="en-US" sz="1800" baseline="30000">
                <a:cs typeface="2  Lotus" pitchFamily="2" charset="-78"/>
              </a:rPr>
              <a:t>2+</a:t>
            </a:r>
            <a:r>
              <a:rPr lang="fa-IR" sz="1800">
                <a:cs typeface="2  Lotus" pitchFamily="2" charset="-78"/>
              </a:rPr>
              <a:t> با محلول استاندارد 1095/0 مولار </a:t>
            </a:r>
            <a:r>
              <a:rPr lang="en-US" sz="1800">
                <a:cs typeface="2  Lotus" pitchFamily="2" charset="-78"/>
              </a:rPr>
              <a:t>Ce</a:t>
            </a:r>
            <a:r>
              <a:rPr lang="en-US" sz="1800" baseline="30000">
                <a:cs typeface="2  Lotus" pitchFamily="2" charset="-78"/>
              </a:rPr>
              <a:t>3+</a:t>
            </a:r>
            <a:r>
              <a:rPr lang="fa-IR" sz="1800">
                <a:cs typeface="2  Lotus" pitchFamily="2" charset="-78"/>
              </a:rPr>
              <a:t> توسط سنجش حجمي پتانسيل سنجي با استفاده از الكترود پلاتين ـ مرجع انجام مي‏شود. نتايج حاصل در جدول 3-4 خلاصه شده است، با استفاده از اين داده‏ها توسط روش مشتق اول، نقطه هم‏ارزي و غلظت </a:t>
            </a:r>
            <a:r>
              <a:rPr lang="en-US" sz="1800">
                <a:cs typeface="2  Lotus" pitchFamily="2" charset="-78"/>
              </a:rPr>
              <a:t>Fe</a:t>
            </a:r>
            <a:r>
              <a:rPr lang="en-US" sz="1800" baseline="30000">
                <a:cs typeface="2  Lotus" pitchFamily="2" charset="-78"/>
              </a:rPr>
              <a:t>2+</a:t>
            </a:r>
            <a:r>
              <a:rPr lang="fa-IR" sz="1800">
                <a:cs typeface="2  Lotus" pitchFamily="2" charset="-78"/>
              </a:rPr>
              <a:t>  گزارش شود.</a:t>
            </a:r>
            <a:endParaRPr lang="en-US" sz="1800">
              <a:cs typeface="2  Lotus" pitchFamily="2" charset="-78"/>
            </a:endParaRPr>
          </a:p>
        </p:txBody>
      </p:sp>
      <p:graphicFrame>
        <p:nvGraphicFramePr>
          <p:cNvPr id="417832" name="Group 40"/>
          <p:cNvGraphicFramePr>
            <a:graphicFrameLocks noGrp="1"/>
          </p:cNvGraphicFramePr>
          <p:nvPr>
            <p:ph type="tbl" idx="1"/>
          </p:nvPr>
        </p:nvGraphicFramePr>
        <p:xfrm>
          <a:off x="457200" y="914400"/>
          <a:ext cx="8229600" cy="57607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 Ce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E/</a:t>
                      </a:r>
                      <a:r>
                        <a:rPr kumimoji="0" lang="el-G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el-G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+V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40.6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25.00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28.00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6D31-D106-4C3F-B646-E4FFD4402C4C}" type="slidenum">
              <a:rPr lang="ar-SA"/>
              <a:pPr/>
              <a:t>103</a:t>
            </a:fld>
            <a:endParaRPr lang="en-US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كاربردهاي پتانسيل سنجي</a:t>
            </a:r>
            <a:r>
              <a:rPr lang="en-US"/>
              <a:t> 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سنجشهاي حجمي اكسايش – كاهش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سنجشهاي حجمي رسوبي</a:t>
            </a:r>
            <a:r>
              <a:rPr lang="fa-IR">
                <a:cs typeface="2  Lotus" pitchFamily="2" charset="-78"/>
              </a:rPr>
              <a:t> </a:t>
            </a:r>
          </a:p>
          <a:p>
            <a:pPr lvl="2"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 حجمي يون كلريد با نيترات نقره</a:t>
            </a:r>
            <a:r>
              <a:rPr lang="ar-SA">
                <a:cs typeface="2  Lotus" pitchFamily="2" charset="-78"/>
              </a:rPr>
              <a:t> </a:t>
            </a:r>
            <a:endParaRPr lang="fa-IR">
              <a:cs typeface="2  Lotus" pitchFamily="2" charset="-78"/>
            </a:endParaRPr>
          </a:p>
          <a:p>
            <a:pPr lvl="2"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 حجمي مخلوط هاليدها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سنجشهاي حجمي تشكيل كمپلكس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كاربرد تجزيه‏اي اندازه‏گيري </a:t>
            </a:r>
            <a:r>
              <a:rPr lang="en-US" b="1">
                <a:cs typeface="2  Lotus" pitchFamily="2" charset="-78"/>
              </a:rPr>
              <a:t>pH</a:t>
            </a:r>
            <a:r>
              <a:rPr lang="ar-SA" b="1">
                <a:cs typeface="2  Lotus" pitchFamily="2" charset="-78"/>
              </a:rPr>
              <a:t> در پتانسيل سنجي</a:t>
            </a:r>
            <a:endParaRPr lang="fa-IR" b="1">
              <a:cs typeface="2  Lotus" pitchFamily="2" charset="-78"/>
            </a:endParaRPr>
          </a:p>
          <a:p>
            <a:pPr lvl="2"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 حجمي اسيدها و بازها در محلول آبي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دستگاههاي تيتركننده خودكار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ar-SA" b="1">
                <a:cs typeface="2  Lotus" pitchFamily="2" charset="-78"/>
              </a:rPr>
              <a:t>سنجش حجمي به روش ديفرانسيلي</a:t>
            </a:r>
            <a:r>
              <a:rPr lang="fa-IR"/>
              <a:t> </a:t>
            </a:r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8AFE7-8269-4A37-BF9E-EA236A454556}" type="slidenum">
              <a:rPr lang="ar-SA"/>
              <a:pPr/>
              <a:t>104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سنجشهاي حجمي اكسايش – كاهش</a:t>
            </a:r>
            <a:r>
              <a:rPr lang="en-US"/>
              <a:t> 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SA" sz="2800">
                <a:cs typeface="2  Lotus" pitchFamily="2" charset="-78"/>
              </a:rPr>
              <a:t>در اين سنجشها الكترود شناساگر يك سيم بي‏اثر پلاتيني است كه پتانسيل آن به زوج ردوكس و نسبت اكسنده و كاهنده در محلول بستگي دارد. 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 سنجش حجمي </a:t>
            </a:r>
            <a:r>
              <a:rPr lang="ar-SA" sz="2800" baseline="30000">
                <a:cs typeface="2  Lotus" pitchFamily="2" charset="-78"/>
              </a:rPr>
              <a:t>+2</a:t>
            </a:r>
            <a:r>
              <a:rPr lang="en-US" sz="2800">
                <a:cs typeface="2  Lotus" pitchFamily="2" charset="-78"/>
              </a:rPr>
              <a:t>Fe</a:t>
            </a:r>
            <a:r>
              <a:rPr lang="ar-SA" sz="2800">
                <a:cs typeface="2  Lotus" pitchFamily="2" charset="-78"/>
              </a:rPr>
              <a:t> با </a:t>
            </a:r>
            <a:r>
              <a:rPr lang="ar-SA" sz="2800" baseline="30000">
                <a:cs typeface="2  Lotus" pitchFamily="2" charset="-78"/>
              </a:rPr>
              <a:t>+4</a:t>
            </a:r>
            <a:r>
              <a:rPr lang="en-US" sz="2800">
                <a:cs typeface="2  Lotus" pitchFamily="2" charset="-78"/>
              </a:rPr>
              <a:t>Ce</a:t>
            </a:r>
            <a:r>
              <a:rPr lang="ar-SA" sz="2800">
                <a:cs typeface="2  Lotus" pitchFamily="2" charset="-78"/>
              </a:rPr>
              <a:t> در محيط اسيد سولفوريك.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F484-AD1F-4149-82F3-EBECB6AA9AA7}" type="slidenum">
              <a:rPr lang="ar-SA"/>
              <a:pPr/>
              <a:t>105</a:t>
            </a:fld>
            <a:endParaRPr lang="en-US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سيستم سنجش حجمي </a:t>
            </a:r>
            <a:r>
              <a:rPr lang="en-US">
                <a:cs typeface="2  Lotus" pitchFamily="2" charset="-78"/>
              </a:rPr>
              <a:t>Fe</a:t>
            </a:r>
            <a:r>
              <a:rPr lang="en-US" baseline="30000">
                <a:cs typeface="2  Lotus" pitchFamily="2" charset="-78"/>
              </a:rPr>
              <a:t>2+</a:t>
            </a:r>
            <a:r>
              <a:rPr lang="ar-SA">
                <a:cs typeface="2  Lotus" pitchFamily="2" charset="-78"/>
              </a:rPr>
              <a:t> با </a:t>
            </a:r>
            <a:r>
              <a:rPr lang="en-US">
                <a:cs typeface="2  Lotus" pitchFamily="2" charset="-78"/>
              </a:rPr>
              <a:t>Ce</a:t>
            </a:r>
            <a:r>
              <a:rPr lang="en-US" baseline="30000">
                <a:cs typeface="2  Lotus" pitchFamily="2" charset="-78"/>
              </a:rPr>
              <a:t>4+</a:t>
            </a:r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524000"/>
            <a:ext cx="8229600" cy="1219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/>
              <a:t> </a:t>
            </a:r>
            <a:r>
              <a:rPr lang="ar-SA" sz="2400">
                <a:cs typeface="2  Lotus" pitchFamily="2" charset="-78"/>
              </a:rPr>
              <a:t>سنجش حجمي  در پيل شبيه انجام </a:t>
            </a:r>
            <a:r>
              <a:rPr lang="fa-IR" sz="2400">
                <a:cs typeface="2  Lotus" pitchFamily="2" charset="-78"/>
              </a:rPr>
              <a:t>مي </a:t>
            </a:r>
            <a:r>
              <a:rPr lang="ar-SA" sz="2400">
                <a:cs typeface="2  Lotus" pitchFamily="2" charset="-78"/>
              </a:rPr>
              <a:t>شود</a:t>
            </a:r>
            <a:endParaRPr lang="fa-IR" sz="24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 سنجش در يك نيمه پيل انجام مي‏شود و نيمه پيل ديگر الكترود استاندارد هيدروژن يا يكي ديگر از الكترودهاي مرجع است.</a:t>
            </a:r>
            <a:r>
              <a:rPr lang="fa-IR" sz="2400">
                <a:cs typeface="2  Lotus" pitchFamily="2" charset="-78"/>
              </a:rPr>
              <a:t> 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D7366-3346-4951-A30D-1B4C0F4EF186}" type="slidenum">
              <a:rPr lang="ar-SA"/>
              <a:pPr/>
              <a:t>106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سنجشهاي حجمي رسوبي</a:t>
            </a:r>
            <a:r>
              <a:rPr lang="en-US"/>
              <a:t> 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cs typeface="2  Lotus" pitchFamily="2" charset="-78"/>
              </a:rPr>
              <a:t>آنيونهايي مانند هاليدها، تيوسيانات، سيانيد، سولفات، سولفيد، فروسيانيد و آنيونهاي اسيدهاي آلي توسط سنجشهاي حجمي پتانسيل سنجي قابل اندازه‏گيري هستند.</a:t>
            </a:r>
            <a:endParaRPr lang="fa-IR">
              <a:cs typeface="2  Lotus" pitchFamily="2" charset="-78"/>
            </a:endParaRPr>
          </a:p>
          <a:p>
            <a:pPr algn="r" rtl="1"/>
            <a:r>
              <a:rPr lang="ar-SA">
                <a:cs typeface="2  Lotus" pitchFamily="2" charset="-78"/>
              </a:rPr>
              <a:t> مهمترين اين سنجشهاي حجمي منجر به تشكيل نمكهاي نامحلول نقره و جيوه مي‏شوند.</a:t>
            </a:r>
          </a:p>
          <a:p>
            <a:pPr algn="r" rtl="1"/>
            <a:r>
              <a:rPr lang="ar-SA">
                <a:cs typeface="2  Lotus" pitchFamily="2" charset="-78"/>
              </a:rPr>
              <a:t>در اين سنجشها، از الكترودهاي نوع دوم و سوم مي‏توان به‏عنوان الكترود شناساگر استفاده كرد.</a:t>
            </a:r>
            <a:r>
              <a:rPr lang="fa-IR">
                <a:cs typeface="2  Lotus" pitchFamily="2" charset="-78"/>
              </a:rPr>
              <a:t>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65E1-0CF3-4A55-A4AD-EB6541FC7D2E}" type="slidenum">
              <a:rPr lang="ar-SA"/>
              <a:pPr/>
              <a:t>107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سنجش حجمي يون كلريد با نيترات نقره</a:t>
            </a:r>
            <a:r>
              <a:rPr lang="ar-SA"/>
              <a:t> </a:t>
            </a:r>
            <a:endParaRPr lang="en-US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229600" cy="1447800"/>
          </a:xfrm>
        </p:spPr>
        <p:txBody>
          <a:bodyPr/>
          <a:lstStyle/>
          <a:p>
            <a:pPr algn="r" rtl="1"/>
            <a:r>
              <a:rPr lang="ar-SA">
                <a:cs typeface="2  Lotus" pitchFamily="2" charset="-78"/>
              </a:rPr>
              <a:t>پيل مورد استفاده در اين سنجش و نيمه واكنشهاي هر الكترود و واكنش كلي پيل را مي‏توان به‏صورت زير نوشت:</a:t>
            </a:r>
            <a:r>
              <a:rPr lang="fa-IR" sz="2800"/>
              <a:t> </a:t>
            </a:r>
            <a:endParaRPr lang="en-US" sz="28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1F25-8B0D-4228-BED7-2DBF94DDB077}" type="slidenum">
              <a:rPr lang="ar-SA"/>
              <a:pPr/>
              <a:t>108</a:t>
            </a:fld>
            <a:endParaRPr 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b="1">
                <a:cs typeface="2  Lotus" pitchFamily="2" charset="-78"/>
              </a:rPr>
              <a:t>پيل مورد استفاده در</a:t>
            </a:r>
            <a:r>
              <a:rPr lang="ar-SA" sz="4000" b="1">
                <a:cs typeface="2  Lotus" pitchFamily="2" charset="-78"/>
              </a:rPr>
              <a:t>سنجش حجمي يون كلريد با نيترات نقره</a:t>
            </a:r>
            <a:r>
              <a:rPr lang="ar-SA" sz="4000"/>
              <a:t> </a:t>
            </a:r>
            <a:endParaRPr lang="en-US" sz="4000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905000" y="1828800"/>
            <a:ext cx="6934200" cy="4191000"/>
          </a:xfrm>
        </p:spPr>
        <p:txBody>
          <a:bodyPr/>
          <a:lstStyle/>
          <a:p>
            <a:pPr algn="r" rtl="1"/>
            <a:r>
              <a:rPr lang="ar-SA" sz="2800" dirty="0">
                <a:cs typeface="2  Lotus" pitchFamily="2" charset="-78"/>
              </a:rPr>
              <a:t>از الكترود نقره به‏عنوان الكترود شناساگر و از الكترود جيوه – جيوه </a:t>
            </a:r>
            <a:r>
              <a:rPr lang="en-US" sz="2800" dirty="0">
                <a:cs typeface="2  Lotus" pitchFamily="2" charset="-78"/>
              </a:rPr>
              <a:t>(I)</a:t>
            </a:r>
            <a:r>
              <a:rPr lang="ar-SA" sz="2800" dirty="0">
                <a:cs typeface="2  Lotus" pitchFamily="2" charset="-78"/>
              </a:rPr>
              <a:t> سولفات به‏عنوان الكترود مرجع استفاده شده است.</a:t>
            </a:r>
            <a:endParaRPr lang="en-US" sz="28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4B91B-AA4E-47BD-A264-77902885F9C5}" type="slidenum">
              <a:rPr lang="ar-SA"/>
              <a:pPr/>
              <a:t>109</a:t>
            </a:fld>
            <a:endParaRPr lang="en-US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>
                <a:cs typeface="2  Lotus" pitchFamily="2" charset="-78"/>
              </a:rPr>
              <a:t>نمودار سنجش حجمي هاليدها به روش پتانسيل سنجي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00200" y="1905000"/>
            <a:ext cx="7086600" cy="4114800"/>
          </a:xfrm>
        </p:spPr>
        <p:txBody>
          <a:bodyPr/>
          <a:lstStyle/>
          <a:p>
            <a:pPr algn="r" rtl="1"/>
            <a:r>
              <a:rPr lang="ar-SA" dirty="0">
                <a:cs typeface="2  Lotus" pitchFamily="2" charset="-78"/>
              </a:rPr>
              <a:t>بعد از نقطه هم‏ارزي مقدار يون نقره زياد مي‏شود و باعث كاهش بيشتر پتانسيل پيل مي‏شود. </a:t>
            </a:r>
            <a:endParaRPr lang="en-US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39BA-9540-4310-9D58-09B9368E665E}" type="slidenum">
              <a:rPr lang="ar-SA"/>
              <a:pPr/>
              <a:t>11</a:t>
            </a:fld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مدار ساده پيل دانيل</a:t>
            </a:r>
            <a:r>
              <a:rPr lang="en-US"/>
              <a:t> 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209800"/>
            <a:ext cx="7772400" cy="1905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 dirty="0">
                <a:cs typeface="2  Lotus" pitchFamily="2" charset="-78"/>
              </a:rPr>
              <a:t>وقتي محلولها توسط پل نمكي به‏يكديگر وصل مي‏شوند، پتانسيل‏هاي‌ آنها مساوي شده و در نتيجه سيستمي ايجاد مي‏شود كه مي‏توان آنرا به‏‏صورت مدار فوق معرفي كرد. </a:t>
            </a:r>
          </a:p>
          <a:p>
            <a:pPr algn="r" rtl="1">
              <a:lnSpc>
                <a:spcPct val="90000"/>
              </a:lnSpc>
            </a:pPr>
            <a:r>
              <a:rPr lang="fa-IR" sz="2400" dirty="0">
                <a:cs typeface="2  Lotus" pitchFamily="2" charset="-78"/>
              </a:rPr>
              <a:t>بنابراين، ولت‏سنج اختلاف پتانسيل بين دوالكترود را اندازه‏گيري مي‏كند.</a:t>
            </a:r>
          </a:p>
          <a:p>
            <a:pPr algn="r" rtl="1">
              <a:lnSpc>
                <a:spcPct val="90000"/>
              </a:lnSpc>
            </a:pPr>
            <a:r>
              <a:rPr lang="fa-IR" sz="2400" dirty="0">
                <a:cs typeface="2  Lotus" pitchFamily="2" charset="-78"/>
              </a:rPr>
              <a:t> درواقع، مدار شبيه به‏مواقعي است كه دوباطري بطور سري به‏هم وصل شده‏اند.</a:t>
            </a:r>
            <a:endParaRPr lang="en-US" sz="24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B556C-434A-4A82-914A-A1AADA62C1BA}" type="slidenum">
              <a:rPr lang="ar-SA"/>
              <a:pPr/>
              <a:t>110</a:t>
            </a:fld>
            <a:endParaRPr lang="en-US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سنجش حجمي مخلوط هاليدها</a:t>
            </a:r>
            <a:r>
              <a:rPr lang="en-US"/>
              <a:t> 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4000">
                <a:cs typeface="2  Lotus" pitchFamily="2" charset="-78"/>
              </a:rPr>
              <a:t>ترتيب راسب شدن</a:t>
            </a:r>
            <a:r>
              <a:rPr lang="en-US" sz="4000">
                <a:cs typeface="2  Lotus" pitchFamily="2" charset="-78"/>
              </a:rPr>
              <a:t>I</a:t>
            </a:r>
            <a:r>
              <a:rPr lang="en-US" sz="4000" baseline="30000">
                <a:cs typeface="2  Lotus" pitchFamily="2" charset="-78"/>
              </a:rPr>
              <a:t>-</a:t>
            </a:r>
            <a:r>
              <a:rPr lang="ar-SA" sz="4000">
                <a:cs typeface="2  Lotus" pitchFamily="2" charset="-78"/>
              </a:rPr>
              <a:t> ،</a:t>
            </a:r>
            <a:r>
              <a:rPr lang="en-US" sz="4000">
                <a:cs typeface="2  Lotus" pitchFamily="2" charset="-78"/>
              </a:rPr>
              <a:t>Br</a:t>
            </a:r>
            <a:r>
              <a:rPr lang="en-US" sz="4000" baseline="30000">
                <a:cs typeface="2  Lotus" pitchFamily="2" charset="-78"/>
              </a:rPr>
              <a:t>-</a:t>
            </a:r>
            <a:r>
              <a:rPr lang="ar-SA" sz="4000">
                <a:cs typeface="2  Lotus" pitchFamily="2" charset="-78"/>
              </a:rPr>
              <a:t>  و </a:t>
            </a:r>
            <a:r>
              <a:rPr lang="en-US" sz="4000">
                <a:cs typeface="2  Lotus" pitchFamily="2" charset="-78"/>
              </a:rPr>
              <a:t>Cl</a:t>
            </a:r>
            <a:r>
              <a:rPr lang="en-US" sz="4000" baseline="30000">
                <a:cs typeface="2  Lotus" pitchFamily="2" charset="-78"/>
              </a:rPr>
              <a:t>-</a:t>
            </a:r>
            <a:r>
              <a:rPr lang="ar-SA" sz="4000">
                <a:cs typeface="2  Lotus" pitchFamily="2" charset="-78"/>
              </a:rPr>
              <a:t>  را مي‏توان به اختلاف در انحلال‏پذيري رسوبات آنها با يون نقره ذكر كرد.</a:t>
            </a:r>
            <a:endParaRPr lang="en-US" sz="40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CA149-A7BA-4D1A-8C80-28038663D0BB}" type="slidenum">
              <a:rPr lang="ar-SA"/>
              <a:pPr/>
              <a:t>111</a:t>
            </a:fld>
            <a:endParaRPr lang="en-US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3600">
                <a:cs typeface="2  Lotus" pitchFamily="2" charset="-78"/>
              </a:rPr>
              <a:t>نمودار نظري سنجش حجمي محلول </a:t>
            </a:r>
            <a:r>
              <a:rPr lang="en-US" sz="3600">
                <a:cs typeface="2  Lotus" pitchFamily="2" charset="-78"/>
              </a:rPr>
              <a:t>0.1M</a:t>
            </a:r>
            <a:r>
              <a:rPr lang="ar-SA" sz="3600">
                <a:cs typeface="2  Lotus" pitchFamily="2" charset="-78"/>
              </a:rPr>
              <a:t> يونهاي </a:t>
            </a:r>
            <a:r>
              <a:rPr lang="en-US" sz="3600">
                <a:cs typeface="2  Lotus" pitchFamily="2" charset="-78"/>
              </a:rPr>
              <a:t>I</a:t>
            </a:r>
            <a:r>
              <a:rPr lang="en-US" sz="3600" baseline="30000">
                <a:cs typeface="2  Lotus" pitchFamily="2" charset="-78"/>
              </a:rPr>
              <a:t>-</a:t>
            </a:r>
            <a:r>
              <a:rPr lang="ar-SA" sz="3600">
                <a:cs typeface="2  Lotus" pitchFamily="2" charset="-78"/>
              </a:rPr>
              <a:t>، </a:t>
            </a:r>
            <a:r>
              <a:rPr lang="en-US" sz="3600">
                <a:cs typeface="2  Lotus" pitchFamily="2" charset="-78"/>
              </a:rPr>
              <a:t>Br</a:t>
            </a:r>
            <a:r>
              <a:rPr lang="en-US" sz="3600" baseline="30000">
                <a:cs typeface="2  Lotus" pitchFamily="2" charset="-78"/>
              </a:rPr>
              <a:t>-</a:t>
            </a:r>
            <a:r>
              <a:rPr lang="ar-SA" sz="3600">
                <a:cs typeface="2  Lotus" pitchFamily="2" charset="-78"/>
              </a:rPr>
              <a:t> و</a:t>
            </a:r>
            <a:r>
              <a:rPr lang="en-US" sz="3600">
                <a:cs typeface="2  Lotus" pitchFamily="2" charset="-78"/>
              </a:rPr>
              <a:t>Cl</a:t>
            </a:r>
            <a:r>
              <a:rPr lang="en-US" sz="3600" baseline="30000">
                <a:cs typeface="2  Lotus" pitchFamily="2" charset="-78"/>
              </a:rPr>
              <a:t>-</a:t>
            </a: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76400" y="1905000"/>
            <a:ext cx="7010400" cy="4114800"/>
          </a:xfrm>
        </p:spPr>
        <p:txBody>
          <a:bodyPr/>
          <a:lstStyle/>
          <a:p>
            <a:pPr algn="r" rtl="1"/>
            <a:r>
              <a:rPr lang="ar-SA" dirty="0">
                <a:cs typeface="2  Lotus" pitchFamily="2" charset="-78"/>
              </a:rPr>
              <a:t>خطوط بريده دنباله نمودار سنجش هر يون تكي را نشان مي‏دهد</a:t>
            </a:r>
            <a:endParaRPr lang="en-US" sz="20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26B9-10B6-4893-B6F9-FDF51BAF98EC}" type="slidenum">
              <a:rPr lang="ar-SA"/>
              <a:pPr/>
              <a:t>112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كاربرد تجزيه‏اي اندازه‏گيري </a:t>
            </a:r>
            <a:r>
              <a:rPr lang="en-US" sz="4000" b="1">
                <a:cs typeface="2  Lotus" pitchFamily="2" charset="-78"/>
              </a:rPr>
              <a:t>pH</a:t>
            </a:r>
            <a:r>
              <a:rPr lang="ar-SA" sz="4000" b="1">
                <a:cs typeface="2  Lotus" pitchFamily="2" charset="-78"/>
              </a:rPr>
              <a:t> در پتانسيل سنجي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4000">
                <a:cs typeface="2  Lotus" pitchFamily="2" charset="-78"/>
              </a:rPr>
              <a:t>الكترودهاي هيدروژن، كينهيدرون و شيشه‏اي به‏عنوان الكترود شناساگر براي اندازه‏گيري فعاليت يون هيدروژن استفاده مي‏شوند. </a:t>
            </a:r>
            <a:endParaRPr lang="en-US" sz="40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9BB24-AD21-4674-8608-F5D321BD162F}" type="slidenum">
              <a:rPr lang="ar-SA"/>
              <a:pPr/>
              <a:t>113</a:t>
            </a:fld>
            <a:endParaRPr lang="en-US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دستگاههاي تيتركننده خودكار</a:t>
            </a:r>
            <a:r>
              <a:rPr lang="en-US"/>
              <a:t> 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cs typeface="2  Lotus" pitchFamily="2" charset="-78"/>
              </a:rPr>
              <a:t>در مواقعي كه به تجزيه سريع نياز باشد از آنها استفاده مي‏شود. </a:t>
            </a:r>
            <a:endParaRPr lang="fa-IR">
              <a:cs typeface="2  Lotus" pitchFamily="2" charset="-78"/>
            </a:endParaRPr>
          </a:p>
          <a:p>
            <a:pPr algn="r" rtl="1"/>
            <a:r>
              <a:rPr lang="ar-SA">
                <a:cs typeface="2  Lotus" pitchFamily="2" charset="-78"/>
              </a:rPr>
              <a:t>اين دستگاهها، نتايج دقيق‏تري از روشهاي پتانسيل سنجي معمولي نمي‏دهند،</a:t>
            </a:r>
            <a:endParaRPr lang="fa-IR">
              <a:cs typeface="2  Lotus" pitchFamily="2" charset="-78"/>
            </a:endParaRPr>
          </a:p>
          <a:p>
            <a:pPr algn="r" rtl="1"/>
            <a:r>
              <a:rPr lang="ar-SA">
                <a:cs typeface="2  Lotus" pitchFamily="2" charset="-78"/>
              </a:rPr>
              <a:t> ولي زمان لازم براي تجزيه را كم مي‏كنند و لذا از نظر اقتصادي حائز اهميت‏اند.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B1559-CA46-40FC-824D-91E7ED31C586}" type="slidenum">
              <a:rPr lang="ar-SA"/>
              <a:pPr/>
              <a:t>114</a:t>
            </a:fld>
            <a:endParaRPr lang="en-US"/>
          </a:p>
        </p:txBody>
      </p:sp>
      <p:sp>
        <p:nvSpPr>
          <p:cNvPr id="4372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1066800"/>
            <a:ext cx="8229600" cy="3962400"/>
          </a:xfrm>
        </p:spPr>
        <p:txBody>
          <a:bodyPr/>
          <a:lstStyle/>
          <a:p>
            <a:pPr algn="ctr"/>
            <a:r>
              <a:rPr lang="ar-SA" sz="7200" b="1" dirty="0">
                <a:solidFill>
                  <a:schemeClr val="hlink"/>
                </a:solidFill>
                <a:cs typeface="2  Lotus" pitchFamily="2" charset="-78"/>
              </a:rPr>
              <a:t>فصل چهارم</a:t>
            </a:r>
            <a:r>
              <a:rPr lang="ar-SA" sz="4000" dirty="0"/>
              <a:t/>
            </a:r>
            <a:br>
              <a:rPr lang="ar-SA" sz="4000" dirty="0"/>
            </a:br>
            <a:r>
              <a:rPr lang="ar-SA" sz="6000" b="1" dirty="0">
                <a:cs typeface="2  Lotus" pitchFamily="2" charset="-78"/>
              </a:rPr>
              <a:t>الكتروليز و روشهاي مبتني برآن</a:t>
            </a:r>
            <a:r>
              <a:rPr lang="ar-SA" sz="6000" dirty="0">
                <a:cs typeface="2  Lotus" pitchFamily="2" charset="-78"/>
              </a:rPr>
              <a:t/>
            </a:r>
            <a:br>
              <a:rPr lang="ar-SA" sz="6000" dirty="0">
                <a:cs typeface="2  Lotus" pitchFamily="2" charset="-78"/>
              </a:rPr>
            </a:br>
            <a:endParaRPr lang="en-US" sz="6000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80C-16E3-485B-B89E-510413BB6D80}" type="slidenum">
              <a:rPr lang="ar-SA"/>
              <a:pPr/>
              <a:t>115</a:t>
            </a:fld>
            <a:endParaRPr lang="en-US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هدفهاي رفتاري</a:t>
            </a:r>
            <a:r>
              <a:rPr lang="fa-IR">
                <a:cs typeface="2  Lotus" pitchFamily="2" charset="-78"/>
              </a:rPr>
              <a:t> فصل چهارم</a:t>
            </a:r>
            <a:r>
              <a:rPr lang="fa-IR"/>
              <a:t> </a:t>
            </a:r>
            <a:endParaRPr lang="en-US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بعد از مطالعه اين فصل بايد </a:t>
            </a:r>
            <a:r>
              <a:rPr lang="fa-IR" sz="2400">
                <a:cs typeface="2  Lotus" pitchFamily="2" charset="-78"/>
              </a:rPr>
              <a:t>درك شود</a:t>
            </a:r>
            <a:r>
              <a:rPr lang="ar-SA" sz="2400">
                <a:cs typeface="2  Lotus" pitchFamily="2" charset="-78"/>
              </a:rPr>
              <a:t>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1. پديده الكتروليز، پيل‏الكتروليز و تفاوت آن با پيل‏گالواني و محصولات الكتروليز.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2. پتانسيل تجزيه، افت اهمي، اضافه ولتاژ آندي و كاتدي و در نتيجه پتانسيل اعمالي براي الكتروليز.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3. انواع اضافه ولتاژ و روشهاي مقابله با آنها.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4. پديده قطبش و روشهاي به حداقل رساندن آنها.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5. ميكرو و ماكرو الكتروليز و تفاوت آنها.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6. مدار سه الكترودي، مزايا و معايب آن.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7. دسته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ar-SA" sz="2400">
                <a:cs typeface="2  Lotus" pitchFamily="2" charset="-78"/>
              </a:rPr>
              <a:t>بندي روشهاي الكترو‏تجزيه‏اي و ولتامتري.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8. نمودارهاي شدت ـ پتانسيل را درك كرده و آنرا براي واكنشهاي كند و سريع.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9. قوانين فاراده  و مسائل مربوط.</a:t>
            </a:r>
          </a:p>
          <a:p>
            <a:pPr algn="r" rtl="1">
              <a:lnSpc>
                <a:spcPct val="90000"/>
              </a:lnSpc>
            </a:pPr>
            <a:r>
              <a:rPr lang="ar-SA" sz="2400">
                <a:cs typeface="2  Lotus" pitchFamily="2" charset="-78"/>
              </a:rPr>
              <a:t>10. فرايندهاي انتقال جرم و چگونگي به حداقل رساندن يا به حداكثر رساندن.</a:t>
            </a:r>
            <a:endParaRPr lang="en-US" sz="24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CE35-67F7-4955-8B2F-80B3FDF601BA}" type="slidenum">
              <a:rPr lang="ar-SA"/>
              <a:pPr/>
              <a:t>116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مقدمه</a:t>
            </a:r>
            <a:r>
              <a:rPr lang="en-US"/>
              <a:t> 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>
                <a:cs typeface="2  Lotus" pitchFamily="2" charset="-78"/>
              </a:rPr>
              <a:t>پديده‏اي كه در آن با به كار بردن جريان الكتريكي به محلول، واكنشهاي شيميايي اتفاق مي‏افتد، الكتروليز ناميده مي‏شود.</a:t>
            </a:r>
            <a:endParaRPr lang="fa-IR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>
                <a:cs typeface="2  Lotus" pitchFamily="2" charset="-78"/>
              </a:rPr>
              <a:t> واكنشهاي شيميايي انجام شده، به ماهيت محلول، جنس الكترودها، حلاّل و مواد ديگري كه در محلول قرار دارند، بستگي دارد.</a:t>
            </a:r>
            <a:endParaRPr lang="fa-IR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>
                <a:cs typeface="2  Lotus" pitchFamily="2" charset="-78"/>
              </a:rPr>
              <a:t> در طي الكتروليز، كاتيونها به سمت كاتد و آنيونها به سمت آند حركت كرده و در واكنشهاي كاهش يا اكسايش شركت مي‏كنند.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EEC72-D7ED-400C-A6B9-2E3733D7B24B}" type="slidenum">
              <a:rPr lang="ar-SA"/>
              <a:pPr/>
              <a:t>117</a:t>
            </a:fld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292100"/>
            <a:ext cx="3276600" cy="1384300"/>
          </a:xfrm>
        </p:spPr>
        <p:txBody>
          <a:bodyPr/>
          <a:lstStyle/>
          <a:p>
            <a:pPr algn="ctr" rtl="1"/>
            <a:r>
              <a:rPr lang="ar-SA" sz="3200" b="1">
                <a:cs typeface="2  Lotus" pitchFamily="2" charset="-78"/>
              </a:rPr>
              <a:t>پيل گالواني متصل شده به يك منبع پتانسيل خارجي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752600" y="1905000"/>
            <a:ext cx="6934200" cy="4114800"/>
          </a:xfrm>
        </p:spPr>
        <p:txBody>
          <a:bodyPr/>
          <a:lstStyle/>
          <a:p>
            <a:pPr algn="r" rtl="1"/>
            <a:r>
              <a:rPr lang="ar-SA" sz="2400" dirty="0">
                <a:cs typeface="2  Lotus" pitchFamily="2" charset="-78"/>
              </a:rPr>
              <a:t>علامت پيكان در منبع پتانسيل خارجي، بيان مي‏كند كه ولتاژ اعمال شده به پيل را مي‏توان در محدوده وسيعي تغيير داد. حروف </a:t>
            </a:r>
            <a:r>
              <a:rPr lang="en-US" sz="2400" dirty="0">
                <a:cs typeface="2  Lotus" pitchFamily="2" charset="-78"/>
              </a:rPr>
              <a:t>A</a:t>
            </a:r>
            <a:r>
              <a:rPr lang="ar-SA" sz="2400" dirty="0">
                <a:cs typeface="2  Lotus" pitchFamily="2" charset="-78"/>
              </a:rPr>
              <a:t> و </a:t>
            </a:r>
            <a:r>
              <a:rPr lang="en-US" sz="2400" dirty="0">
                <a:cs typeface="2  Lotus" pitchFamily="2" charset="-78"/>
              </a:rPr>
              <a:t>V</a:t>
            </a:r>
            <a:r>
              <a:rPr lang="ar-SA" sz="2400" dirty="0">
                <a:cs typeface="2  Lotus" pitchFamily="2" charset="-78"/>
              </a:rPr>
              <a:t> در مدار به ترتيب نماينده آمپرسنج و ولت‏سنج هستند.</a:t>
            </a:r>
            <a:r>
              <a:rPr lang="fa-IR" sz="2400" dirty="0">
                <a:cs typeface="2  Lotus" pitchFamily="2" charset="-78"/>
              </a:rPr>
              <a:t> </a:t>
            </a:r>
            <a:endParaRPr lang="en-US" sz="24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9DA8F-E36F-4E52-BEF0-6A954F3D4C6C}" type="slidenum">
              <a:rPr lang="ar-SA"/>
              <a:pPr/>
              <a:t>118</a:t>
            </a:fld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657600" cy="1384300"/>
          </a:xfrm>
        </p:spPr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فرايند الكتروليز</a:t>
            </a:r>
            <a:r>
              <a:rPr lang="fa-IR"/>
              <a:t> </a:t>
            </a: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438400"/>
            <a:ext cx="7620000" cy="4953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 dirty="0">
                <a:cs typeface="2  Lotus" pitchFamily="2" charset="-78"/>
              </a:rPr>
              <a:t>در عمل، براي ايجاد پيل  الكتروليز، الكترودهاي بي‏اثر (اغلب پلاتين) در محلول قرار داده مي‏شوند. اگر دو الكترود پلاتيني، در محلول آبي سولفات مس قرار داده شود  هيچ پيل گالواني تشكيل نمي‏شود.</a:t>
            </a:r>
            <a:endParaRPr lang="fa-IR" sz="2400" dirty="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400" dirty="0">
                <a:cs typeface="2  Lotus" pitchFamily="2" charset="-78"/>
              </a:rPr>
              <a:t> زيرا الكترودها يكسان و محلولها نيز يكسان است</a:t>
            </a:r>
            <a:r>
              <a:rPr lang="ar-SA" sz="1600" dirty="0">
                <a:cs typeface="2  Lotus" pitchFamily="2" charset="-78"/>
              </a:rPr>
              <a:t>..</a:t>
            </a:r>
            <a:endParaRPr lang="en-US" sz="16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AC3C5-6063-4B7E-BB83-5926F5E8CBC2}" type="slidenum">
              <a:rPr lang="ar-SA"/>
              <a:pPr/>
              <a:t>119</a:t>
            </a:fld>
            <a:endParaRPr lang="en-US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محصولات الكتروليز</a:t>
            </a:r>
            <a:r>
              <a:rPr lang="en-US"/>
              <a:t> 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SA" sz="3600">
                <a:cs typeface="2  Lotus" pitchFamily="2" charset="-78"/>
              </a:rPr>
              <a:t>بعضي اوقات چندين ماده شيميايي در محلول وجود دارد، و پيش‏گويي واكنشهاي الكترودي در محلول مورد آزمايش مهّم است.</a:t>
            </a:r>
            <a:r>
              <a:rPr lang="fa-IR" sz="2800">
                <a:cs typeface="2  Lotus" pitchFamily="2" charset="-78"/>
              </a:rPr>
              <a:t>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F298-1198-4B85-B677-F6B4CDEA224B}" type="slidenum">
              <a:rPr lang="ar-SA"/>
              <a:pPr/>
              <a:t>12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84300"/>
          </a:xfrm>
        </p:spPr>
        <p:txBody>
          <a:bodyPr/>
          <a:lstStyle/>
          <a:p>
            <a:pPr algn="r" rtl="1"/>
            <a:r>
              <a:rPr lang="fa-IR" b="1">
                <a:cs typeface="2  Lotus" pitchFamily="2" charset="-78"/>
              </a:rPr>
              <a:t>نماد گذاري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fa-IR" b="1">
                <a:cs typeface="2  Lotus" pitchFamily="2" charset="-78"/>
              </a:rPr>
              <a:t> براي پيلها و الكترودها</a:t>
            </a:r>
            <a:r>
              <a:rPr lang="fa-IR"/>
              <a:t> </a:t>
            </a:r>
            <a:endParaRPr lang="en-US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7244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مطابق قرارداد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fa-IR" sz="2800">
                <a:cs typeface="2  Lotus" pitchFamily="2" charset="-78"/>
              </a:rPr>
              <a:t> مي‏توان آنها را با نمادهاي معيني نشان داد، كه روشي ساده براي شرح دادن اين پيلها است. براي مثال، پيل نشان دانيل را مي‏توان برطبق قرارداد به صورت زير نشان داد: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Zn/Zn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//Cu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/Cu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اين نمادگذاري از الكترود سمت چپ (آند) شروع و پس از نوشتن محلولهاي هردو الكترود، به الكترود سمت راست (كاتد) ختم مي‏شود. </a:t>
            </a:r>
            <a:endParaRPr lang="en-US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هر خط مورب نشانة يك مرز فازي و يك اختلاف پتانسيل است، درحاليكه دو خط مورب كنار هم، نشانة وجود پل نمكي و دو پتانسيل تماسي است كه در مباحث بعدي شرح داده خواهد شد.</a:t>
            </a:r>
            <a:endParaRPr lang="en-US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  <a:buFontTx/>
              <a:buNone/>
            </a:pPr>
            <a:r>
              <a:rPr lang="fa-IR" sz="2000">
                <a:cs typeface="2  Lotus" pitchFamily="2" charset="-78"/>
              </a:rPr>
              <a:t> </a:t>
            </a:r>
            <a:endParaRPr lang="en-US" sz="2000">
              <a:cs typeface="2  Lotus" pitchFamily="2" charset="-78"/>
            </a:endParaRP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D8BAD-A467-4C24-A241-53C2F6920F5E}" type="slidenum">
              <a:rPr lang="ar-SA"/>
              <a:pPr/>
              <a:t>120</a:t>
            </a:fld>
            <a:endParaRPr lang="en-US"/>
          </a:p>
        </p:txBody>
      </p:sp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پتانسيل لازم براي الكتروليز</a:t>
            </a:r>
            <a:r>
              <a:rPr lang="en-US"/>
              <a:t> </a:t>
            </a:r>
          </a:p>
        </p:txBody>
      </p:sp>
      <p:sp>
        <p:nvSpPr>
          <p:cNvPr id="443401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SA" sz="2800">
                <a:cs typeface="2  Lotus" pitchFamily="2" charset="-78"/>
              </a:rPr>
              <a:t>افت اهمي 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اضافه ولتاژ آندي و بخش ديگري به اضافه ولتاژ كاتدي معروف است</a:t>
            </a:r>
            <a:r>
              <a:rPr lang="fa-IR" sz="2800">
                <a:cs typeface="2  Lotus" pitchFamily="2" charset="-78"/>
              </a:rPr>
              <a:t>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1709E-A26D-4D9D-AC06-ADE6F2603761}" type="slidenum">
              <a:rPr lang="ar-SA"/>
              <a:pPr/>
              <a:t>121</a:t>
            </a:fld>
            <a:endParaRPr lang="en-US"/>
          </a:p>
        </p:txBody>
      </p:sp>
      <p:sp>
        <p:nvSpPr>
          <p:cNvPr id="447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اضافه ولتاژ</a:t>
            </a:r>
            <a:r>
              <a:rPr lang="en-US"/>
              <a:t> </a:t>
            </a:r>
          </a:p>
        </p:txBody>
      </p:sp>
      <p:sp>
        <p:nvSpPr>
          <p:cNvPr id="447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2362200"/>
          </a:xfrm>
        </p:spPr>
        <p:txBody>
          <a:bodyPr/>
          <a:lstStyle/>
          <a:p>
            <a:pPr algn="r" rtl="1"/>
            <a:r>
              <a:rPr lang="ar-SA" sz="2800">
                <a:cs typeface="2  Lotus" pitchFamily="2" charset="-78"/>
              </a:rPr>
              <a:t>اضافه ولتاژ فعالسازي از مرحلة كند واكنشهاي الكترودي، ناشي مي‏شود و در حالتهايي كه آزاد شدن گاز در الكترودها اتفاق مي‏افتد، حاصل مي‏شود. 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دو مثال رايج، در الكتروشيمي آزاد شدن گازهاي </a:t>
            </a:r>
            <a:r>
              <a:rPr lang="en-US" sz="2800">
                <a:cs typeface="2  Lotus" pitchFamily="2" charset="-78"/>
              </a:rPr>
              <a:t>H</a:t>
            </a:r>
            <a:r>
              <a:rPr lang="en-US" sz="2800" baseline="-25000">
                <a:cs typeface="2  Lotus" pitchFamily="2" charset="-78"/>
              </a:rPr>
              <a:t>2</a:t>
            </a:r>
            <a:r>
              <a:rPr lang="ar-SA" sz="2800">
                <a:cs typeface="2  Lotus" pitchFamily="2" charset="-78"/>
              </a:rPr>
              <a:t> از كاهش </a:t>
            </a:r>
            <a:r>
              <a:rPr lang="en-US" sz="2800">
                <a:cs typeface="2  Lotus" pitchFamily="2" charset="-78"/>
              </a:rPr>
              <a:t>H</a:t>
            </a:r>
            <a:r>
              <a:rPr lang="en-US" sz="2800" baseline="30000">
                <a:cs typeface="2  Lotus" pitchFamily="2" charset="-78"/>
              </a:rPr>
              <a:t>+</a:t>
            </a:r>
            <a:r>
              <a:rPr lang="ar-SA" sz="2800">
                <a:cs typeface="2  Lotus" pitchFamily="2" charset="-78"/>
              </a:rPr>
              <a:t> در كاتد و آزاد شدن گاز </a:t>
            </a:r>
            <a:r>
              <a:rPr lang="en-US" sz="2800">
                <a:cs typeface="2  Lotus" pitchFamily="2" charset="-78"/>
              </a:rPr>
              <a:t>O</a:t>
            </a:r>
            <a:r>
              <a:rPr lang="en-US" sz="2800" baseline="-25000">
                <a:cs typeface="2  Lotus" pitchFamily="2" charset="-78"/>
              </a:rPr>
              <a:t>2</a:t>
            </a:r>
            <a:r>
              <a:rPr lang="ar-SA" sz="2800">
                <a:cs typeface="2  Lotus" pitchFamily="2" charset="-78"/>
              </a:rPr>
              <a:t> از اكسايش آب در آند است.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048ED-78C9-453A-9AE4-B7942260F944}" type="slidenum">
              <a:rPr lang="ar-SA"/>
              <a:pPr/>
              <a:t>122</a:t>
            </a:fld>
            <a:endParaRPr lang="en-US"/>
          </a:p>
        </p:txBody>
      </p:sp>
      <p:sp>
        <p:nvSpPr>
          <p:cNvPr id="4495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>
                <a:cs typeface="2  Lotus" pitchFamily="2" charset="-78"/>
              </a:rPr>
              <a:t>برخي از اضافه ولتاژها براي آزاد شدن گاز هيدروژن، به ولت</a:t>
            </a:r>
            <a:endParaRPr lang="en-US" sz="4000">
              <a:cs typeface="2  Lotus" pitchFamily="2" charset="-78"/>
            </a:endParaRPr>
          </a:p>
        </p:txBody>
      </p:sp>
      <p:graphicFrame>
        <p:nvGraphicFramePr>
          <p:cNvPr id="449824" name="Group 288"/>
          <p:cNvGraphicFramePr>
            <a:graphicFrameLocks noGrp="1"/>
          </p:cNvGraphicFramePr>
          <p:nvPr>
            <p:ph type="tbl" idx="1"/>
          </p:nvPr>
        </p:nvGraphicFramePr>
        <p:xfrm>
          <a:off x="457200" y="1905000"/>
          <a:ext cx="8229600" cy="4282124"/>
        </p:xfrm>
        <a:graphic>
          <a:graphicData uri="http://schemas.openxmlformats.org/drawingml/2006/table">
            <a:tbl>
              <a:tblPr rtl="1"/>
              <a:tblGrid>
                <a:gridCol w="841375"/>
                <a:gridCol w="842962"/>
                <a:gridCol w="841375"/>
                <a:gridCol w="841375"/>
                <a:gridCol w="841375"/>
                <a:gridCol w="1519238"/>
                <a:gridCol w="25019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نيكل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مس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طلا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جيوه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پلاتين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2  Lotus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صاف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پلاتين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2  Lotus" pitchFamily="2" charset="-78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پلاتينه شده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2  Lotus" pitchFamily="2" charset="-78"/>
                        </a:rPr>
                        <a:t>A/cm</a:t>
                      </a: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 دانسيته جريان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0034/0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0001/0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4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353/0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422/0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673/0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90/0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015/0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024/0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0010/0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519/0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580/0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863/0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04/1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030/0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068/0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0100/0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ــــ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07/1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040/0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290/0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1000/0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853/0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783/0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63/1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11/1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048/0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680/0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3850" algn="l"/>
                        </a:tabLst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 Lotus" pitchFamily="2" charset="-78"/>
                          <a:ea typeface="Times New Roman" pitchFamily="18" charset="0"/>
                          <a:cs typeface="2  Lotus" pitchFamily="2" charset="-78"/>
                        </a:rPr>
                        <a:t>0000/1</a:t>
                      </a:r>
                      <a:endParaRPr kumimoji="0" lang="ar-SA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2  Lotus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5C97-0C63-48FA-A88A-780F939D22C7}" type="slidenum">
              <a:rPr lang="ar-SA"/>
              <a:pPr/>
              <a:t>123</a:t>
            </a:fld>
            <a:endParaRPr lang="en-US"/>
          </a:p>
        </p:txBody>
      </p:sp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پديده قطبش</a:t>
            </a:r>
            <a:r>
              <a:rPr lang="en-US"/>
              <a:t> 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>
                <a:cs typeface="2  Lotus" pitchFamily="2" charset="-78"/>
              </a:rPr>
              <a:t>زماني كه الكتروليز انجام مي‏شود، اختلاف پتانسيلي بين الكترودها ايجاد مي‏شود، كه جهت آن مخالف پتانسيل اعمال شده از منبع خارجي است.</a:t>
            </a:r>
            <a:endParaRPr lang="fa-IR">
              <a:cs typeface="2  Lotus" pitchFamily="2" charset="-78"/>
            </a:endParaRPr>
          </a:p>
          <a:p>
            <a:pPr algn="r" rtl="1"/>
            <a:r>
              <a:rPr lang="ar-SA">
                <a:cs typeface="2  Lotus" pitchFamily="2" charset="-78"/>
              </a:rPr>
              <a:t> اين پديده كه اشكالاتي در اجراي الكتروليز ايجاد مي‏كند، قطبش ناميده مي‏شود.</a:t>
            </a:r>
            <a:endParaRPr lang="fa-IR">
              <a:cs typeface="2  Lotus" pitchFamily="2" charset="-78"/>
            </a:endParaRPr>
          </a:p>
          <a:p>
            <a:pPr algn="r" rtl="1"/>
            <a:r>
              <a:rPr lang="ar-SA">
                <a:cs typeface="2  Lotus" pitchFamily="2" charset="-78"/>
              </a:rPr>
              <a:t> قطبش را مي‏توان به سه نوع شيميايي، سينتيكي و غلظتي دسته‏بندي كرد.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8F312-75C9-4D8B-B4B7-377871A2E169}" type="slidenum">
              <a:rPr lang="ar-SA"/>
              <a:pPr/>
              <a:t>124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قطبش شيميايي</a:t>
            </a:r>
            <a:r>
              <a:rPr lang="en-US"/>
              <a:t> 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SA" sz="2800">
                <a:cs typeface="2  Lotus" pitchFamily="2" charset="-78"/>
              </a:rPr>
              <a:t>به علت تشكيل يك پيل گالواني كه توسط مواد حاصل از الكتروليز حاصل مي‏شوند، بوجود مي‏آيد.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 </a:t>
            </a:r>
            <a:r>
              <a:rPr lang="ar-SA" sz="2800">
                <a:cs typeface="2  Lotus" pitchFamily="2" charset="-78"/>
              </a:rPr>
              <a:t>اين نوع قطبش را مي‏توان با افزودن موادي  كه با بوجود آورنده آن مخالفت مي‏كند، از بين برد.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DF92C-7950-470C-86B7-C6A754EBA927}" type="slidenum">
              <a:rPr lang="ar-SA"/>
              <a:pPr/>
              <a:t>125</a:t>
            </a:fld>
            <a:endParaRPr lang="en-US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قطبش سينتيكي</a:t>
            </a:r>
            <a:r>
              <a:rPr lang="en-US"/>
              <a:t> 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>
                <a:cs typeface="2  Lotus" pitchFamily="2" charset="-78"/>
              </a:rPr>
              <a:t>وقتي سرعت انتقال الكترون در هر دو واكنش كاتدي و آندي كند باشد، ايجاد مي‏شود. در اين حالت پتانسيل پيل به شدت جريان ارتباط مستقيم نخواهد داشت.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 زماني كه جريان الكتريكي عبور كرده از محلول، توسط سرعت انتقال الكترون به جاي سرعت انتقال جرم كنترل شود، و سرعت انتقال الكترون نيز كند باشد، اين نوع قطبش ايجاد مي‏شود.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 براي برطرف كردن اين قطبش بايد از ولتاژ اضافي استفاده شود.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7AF79-7A67-4DE8-8D76-7D4A3F374C7C}" type="slidenum">
              <a:rPr lang="ar-SA"/>
              <a:pPr/>
              <a:t>126</a:t>
            </a:fld>
            <a:endParaRPr lang="en-US"/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قطبش غلظتي</a:t>
            </a:r>
            <a:endParaRPr lang="en-US">
              <a:cs typeface="2  Lotus" pitchFamily="2" charset="-78"/>
            </a:endParaRP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/>
              <a:t> </a:t>
            </a:r>
            <a:r>
              <a:rPr lang="ar-SA" sz="2800">
                <a:cs typeface="2  Lotus" pitchFamily="2" charset="-78"/>
              </a:rPr>
              <a:t>به علت اختلاف غلظت آناليت در طي الكتروليز در بخشهاي كاتدي و آندي، ايجاد مي‏شود. 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 وقتي نيترات نقره، توسط الكترودهاي نقره‏اي الكتروليز مي‏شوند، غلظت الكتروليت در مجاورت كاتد كم و در مجاورت آند (در عمق محلول) زياد مي‏شود، در نتيجه يك پيل غلظتي ايجاد مي‏شود كه نيروي الكتروموتوري آن، خلاف جهت پتانسيل اعمال شده از بيرون است. قطبش غلظتي مي‏توان با همزدن يكنواخت محلول از بين برد.</a:t>
            </a:r>
            <a:endParaRPr lang="fa-IR" sz="2800">
              <a:cs typeface="2  Lotus" pitchFamily="2" charset="-78"/>
            </a:endParaRPr>
          </a:p>
          <a:p>
            <a:pPr algn="r" rtl="1"/>
            <a:r>
              <a:rPr lang="ar-SA" sz="2800">
                <a:cs typeface="2  Lotus" pitchFamily="2" charset="-78"/>
              </a:rPr>
              <a:t> فرق قطبش غلظتي با سينتيكي در اين است كه در اينجا جريان بر اثر سرعت انتقال جرم محدود مي‏شود.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8B022-45B5-413F-9074-B53D72A8F100}" type="slidenum">
              <a:rPr lang="ar-SA"/>
              <a:pPr/>
              <a:t>127</a:t>
            </a:fld>
            <a:endParaRPr lang="en-US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ميكرو و ماكرو الكتروليز</a:t>
            </a:r>
            <a:r>
              <a:rPr lang="en-US"/>
              <a:t> 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1148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روشهاي تجزيه‏اي الكتروليز به دو گرده ميكرو و  ماكرو الكتروليز تقسيم مي‏شوند.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اگر مقدار تغيير شيميايي كوچك باشد، ميكروالكتروليز.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پلاروگرافي كه در آن جريانهاي حدود چند ميكروآمپر از محلول عبور داده مي‏شود.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اگر مقدار تغيير شيميايي بزرگ باشد، روش ماكرو الكتروليز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. كولن‏سنجي كه در آن جريانهاي چند ميلي‏آمپري به‏مدت ده دقيقه تا يك ساعت استفاده مي‏شود، در اين گروه قرار دارد.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800">
                <a:cs typeface="2  Lotus" pitchFamily="2" charset="-78"/>
              </a:rPr>
              <a:t>همچنين اگر غلظت آناليت بيشتر از 10% تغيير كند، روش ماكروالكتروليز ناميده مي‏شود. روشهاي ميكروالكتروليز جزء روشهاي تجزيه غير مخرب است.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39F66-5194-4D89-B7A3-16339679D159}" type="slidenum">
              <a:rPr lang="ar-SA"/>
              <a:pPr/>
              <a:t>128</a:t>
            </a:fld>
            <a:endParaRPr 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قوانين فاراده</a:t>
            </a:r>
            <a:r>
              <a:rPr lang="en-US"/>
              <a:t>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cs typeface="2  Lotus" pitchFamily="2" charset="-78"/>
              </a:rPr>
              <a:t>قانون اول:</a:t>
            </a:r>
            <a:r>
              <a:rPr lang="ar-SA">
                <a:cs typeface="2  Lotus" pitchFamily="2" charset="-78"/>
              </a:rPr>
              <a:t> مقدار مادة آزاد شده در يك الكترود با مقدار الكتريسيته عبور كرده از آن متناسب است.</a:t>
            </a:r>
          </a:p>
          <a:p>
            <a:pPr algn="r" rtl="1"/>
            <a:r>
              <a:rPr lang="ar-SA">
                <a:cs typeface="2  Lotus" pitchFamily="2" charset="-78"/>
              </a:rPr>
              <a:t>	</a:t>
            </a:r>
            <a:r>
              <a:rPr lang="ar-SA" b="1">
                <a:cs typeface="2  Lotus" pitchFamily="2" charset="-78"/>
              </a:rPr>
              <a:t>قانون دوم:</a:t>
            </a:r>
            <a:r>
              <a:rPr lang="ar-SA">
                <a:cs typeface="2  Lotus" pitchFamily="2" charset="-78"/>
              </a:rPr>
              <a:t> مقدار مواد مختلف كه در الكترودهاي مختلف آزاد مي‏شوند و يا حل مي‏شوند، زماني كه مقدار الكتريسيته عبور كرده از همه الكترودها برابر باشد، با جرم مولكولي ماده تقسيم بر تعداد الكترون شركت‏كننده در واكنش الكترودي متناسب است.</a:t>
            </a:r>
            <a:endParaRPr lang="en-US">
              <a:cs typeface="2  Lotus" pitchFamily="2" charset="-78"/>
            </a:endParaRPr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59780" name="Object 4"/>
          <p:cNvGraphicFramePr>
            <a:graphicFrameLocks noChangeAspect="1"/>
          </p:cNvGraphicFramePr>
          <p:nvPr/>
        </p:nvGraphicFramePr>
        <p:xfrm>
          <a:off x="1905000" y="5280025"/>
          <a:ext cx="190500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82" r:id="rId3" imgW="406048" imgH="203024" progId="">
                  <p:embed/>
                </p:oleObj>
              </mc:Choice>
              <mc:Fallback>
                <p:oleObj r:id="rId3" imgW="406048" imgH="203024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280025"/>
                        <a:ext cx="1905000" cy="93186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83071-FBDE-4833-B87A-089F968517C1}" type="slidenum">
              <a:rPr lang="ar-SA"/>
              <a:pPr/>
              <a:t>129</a:t>
            </a:fld>
            <a:endParaRPr lang="en-US"/>
          </a:p>
        </p:txBody>
      </p:sp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384300"/>
          </a:xfrm>
        </p:spPr>
        <p:txBody>
          <a:bodyPr/>
          <a:lstStyle/>
          <a:p>
            <a:pPr algn="ctr" rtl="1"/>
            <a:r>
              <a:rPr lang="ar-SA" b="1"/>
              <a:t>مدار سه الكترودي</a:t>
            </a:r>
            <a:r>
              <a:rPr lang="en-US"/>
              <a:t> 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آناليت در واكنش الكترودي يكي از الكترودها دخالت مي‏كند، كه به آن الكترودكار (</a:t>
            </a:r>
            <a:r>
              <a:rPr lang="en-US" sz="2800">
                <a:cs typeface="2  Lotus" pitchFamily="2" charset="-78"/>
              </a:rPr>
              <a:t>WE</a:t>
            </a:r>
            <a:r>
              <a:rPr lang="ar-SA" sz="2800">
                <a:cs typeface="2  Lotus" pitchFamily="2" charset="-78"/>
              </a:rPr>
              <a:t>) گويند. 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اين الكترود ممكن است كاتد يا آند باشد.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 در يك مدار دو الكترودي، علاوه برالكترود كار، الكترود ديگري معروف به الكترود ثانويه (</a:t>
            </a:r>
            <a:r>
              <a:rPr lang="en-US" sz="2800">
                <a:cs typeface="2  Lotus" pitchFamily="2" charset="-78"/>
              </a:rPr>
              <a:t>SE</a:t>
            </a:r>
            <a:r>
              <a:rPr lang="ar-SA" sz="2800">
                <a:cs typeface="2  Lotus" pitchFamily="2" charset="-78"/>
              </a:rPr>
              <a:t>) يا الكترود كمكي</a:t>
            </a:r>
            <a:r>
              <a:rPr lang="fa-IR" sz="2800">
                <a:cs typeface="2  Lotus" pitchFamily="2" charset="-78"/>
              </a:rPr>
              <a:t> </a:t>
            </a:r>
            <a:r>
              <a:rPr lang="ar-SA" sz="2800">
                <a:cs typeface="2  Lotus" pitchFamily="2" charset="-78"/>
              </a:rPr>
              <a:t>وجود دارد.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 معمولاً واكنشهاي شيميايي اتفاق افتاده در الكترود ثانويه، ممكن است فراموش شده و از اين نظر مشكلاتي براي طراحي پيل الكتروليز ايجاد شود.</a:t>
            </a:r>
            <a:endParaRPr lang="fa-IR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 عدد قرائت شده در ولتمتر مدار دو الكترودي، اختلاف پتانسيل دو الكترود، همراه با افت اهمي به علت مقاومت الكتريكي الكتروليت است.</a:t>
            </a:r>
            <a:endParaRPr lang="en-US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ar-SA" sz="2800">
                <a:cs typeface="2  Lotus" pitchFamily="2" charset="-78"/>
              </a:rPr>
              <a:t>در مدار سه الكترودي، علاوه برالكتردهاي‏كار و ثانويه، يك الكترود مرجع مناسب در مدار كمكي كه در آن ولت‏سنج با مقاومت داخلي زياد (</a:t>
            </a:r>
            <a:r>
              <a:rPr lang="en-US" sz="2800">
                <a:cs typeface="2  Lotus" pitchFamily="2" charset="-78"/>
              </a:rPr>
              <a:t>HIV</a:t>
            </a:r>
            <a:r>
              <a:rPr lang="ar-SA" sz="2800">
                <a:cs typeface="2  Lotus" pitchFamily="2" charset="-78"/>
              </a:rPr>
              <a:t>) قرار دارد، وجود خواهد داشت. </a:t>
            </a:r>
            <a:endParaRPr lang="en-US" sz="28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en-US" sz="2800">
                <a:cs typeface="2  Lotus" pitchFamily="2" charset="-78"/>
              </a:rPr>
              <a:t/>
            </a:r>
            <a:br>
              <a:rPr lang="en-US" sz="2800">
                <a:cs typeface="2  Lotus" pitchFamily="2" charset="-78"/>
              </a:rPr>
            </a:b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F813-73DF-4C57-B9F4-37846E4241BF}" type="slidenum">
              <a:rPr lang="ar-SA"/>
              <a:pPr/>
              <a:t>13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نماد گذاري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IUPAC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درصورتي كه فعاليت يونهاي موجود در الكتروليت‏ها معلوم باشد، اين پيل به صورت زير نمايش داده مي‏شود.</a:t>
            </a:r>
          </a:p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Zn/Zn</a:t>
            </a:r>
            <a:r>
              <a:rPr lang="en-US" sz="40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( 1.0 M) //Cu</a:t>
            </a:r>
            <a:r>
              <a:rPr lang="en-US" sz="40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(1.0 M)/Cu</a:t>
            </a:r>
            <a:endParaRPr lang="fa-IR">
              <a:latin typeface="Times New Roman" pitchFamily="18" charset="0"/>
              <a:cs typeface="2  Lotus" pitchFamily="2" charset="-78"/>
            </a:endParaRPr>
          </a:p>
          <a:p>
            <a:pPr algn="r" rtl="1"/>
            <a:endParaRPr lang="en-US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E03F3-C353-443A-B0C4-A6950D8CBF8D}" type="slidenum">
              <a:rPr lang="ar-SA"/>
              <a:pPr/>
              <a:t>130</a:t>
            </a:fld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124200" y="152400"/>
            <a:ext cx="5410200" cy="3048000"/>
          </a:xfrm>
        </p:spPr>
        <p:txBody>
          <a:bodyPr/>
          <a:lstStyle/>
          <a:p>
            <a:pPr algn="ctr" rtl="1"/>
            <a:r>
              <a:rPr lang="ar-SA" dirty="0"/>
              <a:t> مدار</a:t>
            </a:r>
            <a:r>
              <a:rPr lang="fa-IR" dirty="0"/>
              <a:t>دو و</a:t>
            </a:r>
            <a:r>
              <a:rPr lang="ar-SA" dirty="0"/>
              <a:t> سه الكترودي</a:t>
            </a:r>
            <a:r>
              <a:rPr lang="en-US" dirty="0"/>
              <a:t> </a:t>
            </a:r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09800"/>
            <a:ext cx="8229600" cy="4267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 dirty="0">
                <a:cs typeface="2  Lotus" pitchFamily="2" charset="-78"/>
              </a:rPr>
              <a:t>در مدار دو الكترودي، علاوه برالكترود كار، الكترود ثانويه (</a:t>
            </a:r>
            <a:r>
              <a:rPr lang="en-US" sz="2400" dirty="0">
                <a:cs typeface="2  Lotus" pitchFamily="2" charset="-78"/>
              </a:rPr>
              <a:t>SE</a:t>
            </a:r>
            <a:r>
              <a:rPr lang="ar-SA" sz="2400" dirty="0">
                <a:cs typeface="2  Lotus" pitchFamily="2" charset="-78"/>
              </a:rPr>
              <a:t>) وجود دارد</a:t>
            </a:r>
            <a:r>
              <a:rPr lang="en-US" sz="2400" dirty="0">
                <a:cs typeface="2  Lotus" pitchFamily="2" charset="-78"/>
              </a:rPr>
              <a:t> .</a:t>
            </a:r>
            <a:br>
              <a:rPr lang="en-US" sz="2400" dirty="0">
                <a:cs typeface="2  Lotus" pitchFamily="2" charset="-78"/>
              </a:rPr>
            </a:br>
            <a:endParaRPr lang="en-US" sz="2400" dirty="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ar-SA" sz="2400" dirty="0">
                <a:cs typeface="2  Lotus" pitchFamily="2" charset="-78"/>
              </a:rPr>
              <a:t>الكترود مرجع كه معمولاً الكترود كالومل اشباع است، امكان تعيين پتانسيل الكترودكار را با دقت فراهم مي‏كند. جريان پيل هنوز هم بين‏الكترود ثانويه (</a:t>
            </a:r>
            <a:r>
              <a:rPr lang="en-US" sz="2400" dirty="0">
                <a:cs typeface="2  Lotus" pitchFamily="2" charset="-78"/>
              </a:rPr>
              <a:t>SE</a:t>
            </a:r>
            <a:r>
              <a:rPr lang="ar-SA" sz="2400" dirty="0">
                <a:cs typeface="2  Lotus" pitchFamily="2" charset="-78"/>
              </a:rPr>
              <a:t>) و الكترودكار (</a:t>
            </a:r>
            <a:r>
              <a:rPr lang="en-US" sz="2400" dirty="0">
                <a:cs typeface="2  Lotus" pitchFamily="2" charset="-78"/>
              </a:rPr>
              <a:t>WE</a:t>
            </a:r>
            <a:r>
              <a:rPr lang="ar-SA" sz="2400" dirty="0">
                <a:cs typeface="2  Lotus" pitchFamily="2" charset="-78"/>
              </a:rPr>
              <a:t>) برقرار است و ولت‏سنج موجود در مدار پتانسيل بين اين دو الكترود را از رابطه زير نشان مي‏دهد.</a:t>
            </a:r>
            <a:endParaRPr lang="en-US" sz="2400" dirty="0">
              <a:cs typeface="2  Lotus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1FDB-7910-4EC0-93C8-B51349C15C7C}" type="slidenum">
              <a:rPr lang="ar-SA"/>
              <a:pPr/>
              <a:t>131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/>
              <a:t>نمودارهاي شدت جريان</a:t>
            </a:r>
            <a:r>
              <a:rPr lang="en-US" sz="4000" b="1"/>
              <a:t> </a:t>
            </a:r>
            <a:r>
              <a:rPr lang="ar-SA" sz="4000" b="1"/>
              <a:t>ـ پتانسيل الكترودكار</a:t>
            </a:r>
            <a:r>
              <a:rPr lang="en-US" sz="4000"/>
              <a:t> 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در پيل الكتروليز، كاتد از منبع پتـانسيـل خـارجـي و آنـد از محـلول مورد الكتروليز، الكترون دريافت مي‏كنند.</a:t>
            </a:r>
            <a:endParaRPr lang="fa-IR"/>
          </a:p>
          <a:p>
            <a:pPr algn="r" rtl="1"/>
            <a:r>
              <a:rPr lang="ar-SA"/>
              <a:t> جريان</a:t>
            </a:r>
            <a:r>
              <a:rPr lang="fa-IR"/>
              <a:t> </a:t>
            </a:r>
            <a:r>
              <a:rPr lang="ar-SA"/>
              <a:t>فاراده‏اي ايجاد شده معياري از سرعت واكنش الكتروشيميايي است و اين سرعت توسط دو فاكتور،</a:t>
            </a:r>
            <a:endParaRPr lang="fa-IR"/>
          </a:p>
          <a:p>
            <a:pPr lvl="2" algn="r" rtl="1"/>
            <a:r>
              <a:rPr lang="ar-SA"/>
              <a:t>«سرعت انتقال الكترون» و </a:t>
            </a:r>
            <a:endParaRPr lang="fa-IR"/>
          </a:p>
          <a:p>
            <a:pPr lvl="2" algn="r" rtl="1"/>
            <a:r>
              <a:rPr lang="ar-SA"/>
              <a:t>«سرعت انتقال جرم»</a:t>
            </a:r>
            <a:endParaRPr lang="fa-IR"/>
          </a:p>
          <a:p>
            <a:pPr algn="r" rtl="1"/>
            <a:r>
              <a:rPr lang="ar-SA"/>
              <a:t> تعيين مي‏شود.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2A0DF-750A-41CD-9404-46E4A0E70DB9}" type="slidenum">
              <a:rPr lang="ar-SA"/>
              <a:pPr/>
              <a:t>132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مروري برروشهاي الكترو تجزيه‏اي</a:t>
            </a:r>
            <a:r>
              <a:rPr lang="en-US"/>
              <a:t> 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/>
              <a:t>روشهاي الكتروتجزيه‏اي بسيار متنوع و مختلف‏اند و از اين نظر گيج‏كننده به نظر مي‏رسند.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بعضي از اين روشها، اختلاف بسيار جزيي با يكديگر دارند، اما اغلب همين اختلاف كوچك تاثير زيادي بركاربرد آنها دارد و به درك صحيحي از اصول اين روشها نياز است</a:t>
            </a:r>
            <a:r>
              <a:rPr lang="en-US"/>
              <a:t>.</a:t>
            </a:r>
          </a:p>
          <a:p>
            <a:pPr algn="r" rtl="1">
              <a:lnSpc>
                <a:spcPct val="90000"/>
              </a:lnSpc>
            </a:pPr>
            <a:r>
              <a:rPr lang="en-US"/>
              <a:t> </a:t>
            </a:r>
            <a:r>
              <a:rPr lang="ar-SA"/>
              <a:t>در اغلب اين روشها، ارتباط چهار متغير شدت جريان، پتانسيل الكترودكار، غلظت محلول و زمان موردنظر است.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7BE0-5AFC-46F7-894F-05F51B9ABCA8}" type="slidenum">
              <a:rPr lang="ar-SA"/>
              <a:pPr/>
              <a:t>133</a:t>
            </a:fld>
            <a:endParaRPr lang="en-US"/>
          </a:p>
        </p:txBody>
      </p:sp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3048000"/>
          </a:xfrm>
        </p:spPr>
        <p:txBody>
          <a:bodyPr/>
          <a:lstStyle/>
          <a:p>
            <a:pPr algn="ctr" rtl="1"/>
            <a:r>
              <a:rPr lang="ar-SA" sz="8000" b="1" dirty="0">
                <a:solidFill>
                  <a:schemeClr val="hlink"/>
                </a:solidFill>
              </a:rPr>
              <a:t>فصل پنجم</a:t>
            </a:r>
            <a:r>
              <a:rPr lang="ar-SA" b="1" dirty="0"/>
              <a:t/>
            </a:r>
            <a:br>
              <a:rPr lang="ar-SA" b="1" dirty="0"/>
            </a:br>
            <a:r>
              <a:rPr lang="ar-SA" sz="7200" b="1" dirty="0"/>
              <a:t>ولتامتري و پلاروگرافي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0047-6835-421C-9EBE-85B4BDC51990}" type="slidenum">
              <a:rPr lang="ar-SA"/>
              <a:pPr/>
              <a:t>134</a:t>
            </a:fld>
            <a:endParaRPr lang="en-US"/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/>
              <a:t>هدفهاي رفتاري</a:t>
            </a:r>
            <a:r>
              <a:rPr lang="en-US"/>
              <a:t> </a:t>
            </a:r>
            <a:r>
              <a:rPr lang="fa-IR"/>
              <a:t>فصل پنجم</a:t>
            </a:r>
            <a:endParaRPr lang="en-US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/>
              <a:t>بعداز مطالعه اين فصل  تواناييهاي زير كسب </a:t>
            </a:r>
            <a:r>
              <a:rPr lang="fa-IR" sz="2400"/>
              <a:t>می شود</a:t>
            </a:r>
            <a:r>
              <a:rPr lang="ar-SA" sz="2400"/>
              <a:t>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اصول ولتامتري و پلاروگرافي و تفاوت آنها با روشهاي ماكروالكتروليز.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مدار سه الكترودي مورد استفاده در پلاروگرافي.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طرز كار پلاروگراف و شرايط عمل براي رسم پلاروگرام 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قسمتهاي مختلف نمودار شدت جريان ـ پتانسيل (پلاروگرام).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ويژگيهاي الكترود قطرة جيوه، مزايا و معايب آن.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علت موج</a:t>
            </a:r>
            <a:r>
              <a:rPr lang="en-US" sz="2400"/>
              <a:t>‎</a:t>
            </a:r>
            <a:r>
              <a:rPr lang="ar-SA" sz="2400"/>
              <a:t>دار بودن پلاروگرام 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روش به</a:t>
            </a:r>
            <a:r>
              <a:rPr lang="en-US" sz="2400"/>
              <a:t>‎</a:t>
            </a:r>
            <a:r>
              <a:rPr lang="ar-SA" sz="2400"/>
              <a:t>دست آوردن معادله ايلكويچ و استفاده از آن در تجزيه كمي 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روش به</a:t>
            </a:r>
            <a:r>
              <a:rPr lang="en-US" sz="2400"/>
              <a:t>‎</a:t>
            </a:r>
            <a:r>
              <a:rPr lang="ar-SA" sz="2400"/>
              <a:t>دست آوردن معادله هيروسكي ـ ايلكويچ و استفادة آن براي تعيين پتانسيل نيمه موج 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تجزيه كيفي چند جزيي را با استفاده از پلاروگرافي.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روشهاي تجزيه كمي با استفاد از پلاروگرافي 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ساير روشهاي ولتامتري.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 سنجشهاي آمپرسنجي.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70C11-0179-4A56-AC83-9EE591E22067}" type="slidenum">
              <a:rPr lang="ar-SA"/>
              <a:pPr/>
              <a:t>135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مقدمه</a:t>
            </a:r>
            <a:r>
              <a:rPr lang="en-US"/>
              <a:t> 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/>
              <a:t>ولتامتري گروهي از روشهاي الكترو تجزيه</a:t>
            </a:r>
            <a:r>
              <a:rPr lang="en-US" sz="2400"/>
              <a:t>‎</a:t>
            </a:r>
            <a:r>
              <a:rPr lang="ar-SA" sz="2400"/>
              <a:t>اي مبتني بر الكتروليز است، كه در آن در طي  نمودار شدت جريان ـ پتانسيل رسم مي</a:t>
            </a:r>
            <a:r>
              <a:rPr lang="en-US" sz="2400"/>
              <a:t>‎‎</a:t>
            </a:r>
            <a:r>
              <a:rPr lang="ar-SA" sz="2400"/>
              <a:t>شود. </a:t>
            </a:r>
            <a:endParaRPr lang="fa-IR" sz="2400"/>
          </a:p>
          <a:p>
            <a:pPr algn="r" rtl="1">
              <a:lnSpc>
                <a:spcPct val="80000"/>
              </a:lnSpc>
            </a:pPr>
            <a:r>
              <a:rPr lang="ar-SA" sz="2400"/>
              <a:t>اطلاعات تجزيه</a:t>
            </a:r>
            <a:r>
              <a:rPr lang="en-US" sz="2400"/>
              <a:t>‎</a:t>
            </a:r>
            <a:r>
              <a:rPr lang="ar-SA" sz="2400"/>
              <a:t>اي دربارة آناليت از نمودار شدت جريان ـ پتانسيل به</a:t>
            </a:r>
            <a:r>
              <a:rPr lang="en-US" sz="2400"/>
              <a:t>‎</a:t>
            </a:r>
            <a:r>
              <a:rPr lang="ar-SA" sz="2400"/>
              <a:t>دست مي</a:t>
            </a:r>
            <a:r>
              <a:rPr lang="en-US" sz="2400"/>
              <a:t>‎</a:t>
            </a:r>
            <a:r>
              <a:rPr lang="ar-SA" sz="2400"/>
              <a:t>آيد.</a:t>
            </a:r>
            <a:endParaRPr lang="fa-IR" sz="2400"/>
          </a:p>
          <a:p>
            <a:pPr algn="r" rtl="1">
              <a:lnSpc>
                <a:spcPct val="80000"/>
              </a:lnSpc>
            </a:pPr>
            <a:r>
              <a:rPr lang="ar-SA" sz="2400"/>
              <a:t> از ويژگيهاي الكترودهاي كار در ولتامتري سطح بسيار كوچك آنها است (معمولاً چند ميليمترمربع)، كه به افزايش قطبش منجر مي</a:t>
            </a:r>
            <a:r>
              <a:rPr lang="en-US" sz="2400"/>
              <a:t>‎</a:t>
            </a:r>
            <a:r>
              <a:rPr lang="ar-SA" sz="2400"/>
              <a:t>شود. </a:t>
            </a:r>
            <a:endParaRPr lang="fa-IR" sz="2400"/>
          </a:p>
          <a:p>
            <a:pPr algn="r" rtl="1">
              <a:lnSpc>
                <a:spcPct val="80000"/>
              </a:lnSpc>
            </a:pPr>
            <a:r>
              <a:rPr lang="ar-SA" sz="2400"/>
              <a:t>چنين الكترودهايي را عموماً ميكروالكترود و چنين روشهايي را ميكروالكتروليز گويند.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ولتامتري با ساير روشهاي الكترو تجزيه</a:t>
            </a:r>
            <a:r>
              <a:rPr lang="en-US" sz="2400"/>
              <a:t>‎</a:t>
            </a:r>
            <a:r>
              <a:rPr lang="ar-SA" sz="2400"/>
              <a:t>اي تفاوتهايي دارد</a:t>
            </a:r>
            <a:r>
              <a:rPr lang="fa-IR" sz="2400"/>
              <a:t>:</a:t>
            </a:r>
            <a:r>
              <a:rPr lang="ar-SA" sz="2400"/>
              <a:t> </a:t>
            </a:r>
            <a:endParaRPr lang="fa-IR" sz="2400"/>
          </a:p>
          <a:p>
            <a:pPr algn="r" rtl="1">
              <a:lnSpc>
                <a:spcPct val="80000"/>
              </a:lnSpc>
            </a:pPr>
            <a:r>
              <a:rPr lang="ar-SA" sz="2400"/>
              <a:t>اين روش برمبناي اندازه</a:t>
            </a:r>
            <a:r>
              <a:rPr lang="en-US" sz="2400"/>
              <a:t>‎</a:t>
            </a:r>
            <a:r>
              <a:rPr lang="ar-SA" sz="2400"/>
              <a:t>گيري جريان الكتريكي عبور كرده از يك پيل الكتروليز، در شرايط كامل قطبش غلظتي است.</a:t>
            </a:r>
            <a:endParaRPr lang="fa-IR" sz="2400"/>
          </a:p>
          <a:p>
            <a:pPr algn="r" rtl="1">
              <a:lnSpc>
                <a:spcPct val="80000"/>
              </a:lnSpc>
            </a:pPr>
            <a:r>
              <a:rPr lang="ar-SA" sz="2400"/>
              <a:t> در حالي</a:t>
            </a:r>
            <a:r>
              <a:rPr lang="en-US" sz="2400"/>
              <a:t>‎</a:t>
            </a:r>
            <a:r>
              <a:rPr lang="ar-SA" sz="2400"/>
              <a:t>كه در روشهاي پتانسيل سنجي، جريان صفر است و قطبش وجود ندارد، يا در كولن سنجي تلاش مي</a:t>
            </a:r>
            <a:r>
              <a:rPr lang="en-US" sz="2400"/>
              <a:t>‎</a:t>
            </a:r>
            <a:r>
              <a:rPr lang="ar-SA" sz="2400"/>
              <a:t>شود كه اثرات قطبش غلظتي به حداقل رسانده شود.  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77D9-74A0-496E-B94F-62484F6EC3E5}" type="slidenum">
              <a:rPr lang="ar-SA"/>
              <a:pPr/>
              <a:t>136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پلاروگرافي جريان مستقيم</a:t>
            </a:r>
            <a:r>
              <a:rPr lang="en-US"/>
              <a:t> 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/>
              <a:t>در پلاروگرافي، محلول آناليت الكتروليز مي</a:t>
            </a:r>
            <a:r>
              <a:rPr lang="en-US"/>
              <a:t>‎</a:t>
            </a:r>
            <a:r>
              <a:rPr lang="ar-SA"/>
              <a:t>شود و نمودار شدت جريان عبور كرده از محلول، برحسب پتانسيل اعمال شده  رسم مي</a:t>
            </a:r>
            <a:r>
              <a:rPr lang="en-US"/>
              <a:t>‎</a:t>
            </a:r>
            <a:r>
              <a:rPr lang="ar-SA"/>
              <a:t>شود.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 منحني شدت جريان ـ پتانسيل حاصل پلاروگرام ناميده مي</a:t>
            </a:r>
            <a:r>
              <a:rPr lang="en-US"/>
              <a:t>‎‎</a:t>
            </a:r>
            <a:r>
              <a:rPr lang="ar-SA"/>
              <a:t>شود.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 پلاروگرام داراي اطلاعات كيفي و كمّي است و لذا از روي آن مي</a:t>
            </a:r>
            <a:r>
              <a:rPr lang="en-US"/>
              <a:t>‎</a:t>
            </a:r>
            <a:r>
              <a:rPr lang="ar-SA"/>
              <a:t>توان وجود مواد و مقدار آنها را در محلول تعيين كرد.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B0BEB-4EC2-4463-B9BE-D59AA254F3A1}" type="slidenum">
              <a:rPr lang="ar-SA"/>
              <a:pPr/>
              <a:t>137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/>
              <a:t>الكترود قطرة جيوه</a:t>
            </a:r>
            <a:r>
              <a:rPr lang="en-US"/>
              <a:t> 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800"/>
              <a:t>از الكترود قطرة جيوه به</a:t>
            </a:r>
            <a:r>
              <a:rPr lang="en-US" sz="2800"/>
              <a:t>‎</a:t>
            </a:r>
            <a:r>
              <a:rPr lang="ar-SA" sz="2800"/>
              <a:t>عنوان الكترود كار استفاده مي</a:t>
            </a:r>
            <a:r>
              <a:rPr lang="en-US" sz="2800"/>
              <a:t>‎</a:t>
            </a:r>
            <a:r>
              <a:rPr lang="ar-SA" sz="2800"/>
              <a:t>شود. </a:t>
            </a:r>
            <a:endParaRPr lang="fa-IR" sz="2800"/>
          </a:p>
          <a:p>
            <a:pPr algn="r" rtl="1">
              <a:lnSpc>
                <a:spcPct val="80000"/>
              </a:lnSpc>
            </a:pPr>
            <a:r>
              <a:rPr lang="ar-SA" sz="2800"/>
              <a:t>اين الكترود شامل قطره</a:t>
            </a:r>
            <a:r>
              <a:rPr lang="en-US" sz="2800"/>
              <a:t>‎</a:t>
            </a:r>
            <a:r>
              <a:rPr lang="ar-SA" sz="2800"/>
              <a:t>هاي منظم جيوه است كه در انتهاي پايين يك لوله شيشه</a:t>
            </a:r>
            <a:r>
              <a:rPr lang="en-US" sz="2800"/>
              <a:t>‎</a:t>
            </a:r>
            <a:r>
              <a:rPr lang="ar-SA" sz="2800"/>
              <a:t>اي مويين با زمان عمر 5/0 الي 2 ثانيه براي هر قطره، تشكيل مي</a:t>
            </a:r>
            <a:r>
              <a:rPr lang="en-US" sz="2800"/>
              <a:t>‎</a:t>
            </a:r>
            <a:r>
              <a:rPr lang="ar-SA" sz="2800"/>
              <a:t>شوند. </a:t>
            </a:r>
            <a:endParaRPr lang="fa-IR" sz="2800"/>
          </a:p>
          <a:p>
            <a:pPr algn="r" rtl="1">
              <a:lnSpc>
                <a:spcPct val="80000"/>
              </a:lnSpc>
            </a:pPr>
            <a:r>
              <a:rPr lang="ar-SA" sz="2800"/>
              <a:t>لوله مويين طولي حدود 5 الي 10 سانتيمتر و قطر داخلي حدود 04/0 الي 08/0 ميليمتر دارد.</a:t>
            </a:r>
            <a:endParaRPr lang="fa-IR" sz="2800"/>
          </a:p>
          <a:p>
            <a:pPr algn="r" rtl="1">
              <a:lnSpc>
                <a:spcPct val="80000"/>
              </a:lnSpc>
            </a:pPr>
            <a:r>
              <a:rPr lang="ar-SA" sz="2800"/>
              <a:t> وقتي جيوه از درون لوله مويين جريان مي</a:t>
            </a:r>
            <a:r>
              <a:rPr lang="en-US" sz="2800"/>
              <a:t>‎</a:t>
            </a:r>
            <a:r>
              <a:rPr lang="ar-SA" sz="2800"/>
              <a:t>يابد، قطره</a:t>
            </a:r>
            <a:r>
              <a:rPr lang="en-US" sz="2800"/>
              <a:t>‎</a:t>
            </a:r>
            <a:r>
              <a:rPr lang="ar-SA" sz="2800"/>
              <a:t>ها در نوك آن ايجاد و رشد مي</a:t>
            </a:r>
            <a:r>
              <a:rPr lang="en-US" sz="2800"/>
              <a:t>‎</a:t>
            </a:r>
            <a:r>
              <a:rPr lang="ar-SA" sz="2800"/>
              <a:t>كنند، سپس به درون محلول سقوط مي</a:t>
            </a:r>
            <a:r>
              <a:rPr lang="en-US" sz="2800"/>
              <a:t>‎</a:t>
            </a:r>
            <a:r>
              <a:rPr lang="ar-SA" sz="2800"/>
              <a:t>كنند.</a:t>
            </a:r>
            <a:endParaRPr lang="fa-IR" sz="2800"/>
          </a:p>
          <a:p>
            <a:pPr algn="r" rtl="1">
              <a:lnSpc>
                <a:spcPct val="80000"/>
              </a:lnSpc>
            </a:pPr>
            <a:r>
              <a:rPr lang="ar-SA" sz="2800"/>
              <a:t> با تنظيم طول لوله مويين و ارتفاع جيوه، مي</a:t>
            </a:r>
            <a:r>
              <a:rPr lang="en-US" sz="2800"/>
              <a:t>‎</a:t>
            </a:r>
            <a:r>
              <a:rPr lang="ar-SA" sz="2800"/>
              <a:t>توان اندازه قطره</a:t>
            </a:r>
            <a:r>
              <a:rPr lang="en-US" sz="2800"/>
              <a:t>‎</a:t>
            </a:r>
            <a:r>
              <a:rPr lang="ar-SA" sz="2800"/>
              <a:t>ها را در حالت ايده</a:t>
            </a:r>
            <a:r>
              <a:rPr lang="en-US" sz="2800"/>
              <a:t>‎</a:t>
            </a:r>
            <a:r>
              <a:rPr lang="ar-SA" sz="2800"/>
              <a:t>آل در آورد.</a:t>
            </a:r>
            <a:endParaRPr lang="fa-IR" sz="2800"/>
          </a:p>
          <a:p>
            <a:pPr algn="r" rtl="1">
              <a:lnSpc>
                <a:spcPct val="80000"/>
              </a:lnSpc>
            </a:pPr>
            <a:r>
              <a:rPr lang="ar-SA" sz="2800"/>
              <a:t> در اين شرايط وزن هر قطره حدود 10 ميلي</a:t>
            </a:r>
            <a:r>
              <a:rPr lang="en-US" sz="2800"/>
              <a:t>‎</a:t>
            </a:r>
            <a:r>
              <a:rPr lang="ar-SA" sz="2800"/>
              <a:t>گرم، قطر آن حدود 5/0 ميليمتر و مساحت سطح آن حدود 8/0 ميليمترمربع خواهدبود.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D95E-52BB-4E43-881A-B60CD127A5EB}" type="slidenum">
              <a:rPr lang="ar-SA"/>
              <a:pPr/>
              <a:t>138</a:t>
            </a:fld>
            <a:endParaRPr lang="en-US"/>
          </a:p>
        </p:txBody>
      </p:sp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Times New Roman" pitchFamily="18" charset="0"/>
              </a:rPr>
              <a:t>سایر الکترودها در پلاروگرافی</a:t>
            </a:r>
            <a:endParaRPr lang="en-US">
              <a:cs typeface="Times New Roman" pitchFamily="18" charset="0"/>
            </a:endParaRPr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الكترود ثانويه </a:t>
            </a:r>
            <a:r>
              <a:rPr lang="en-US"/>
              <a:t>(SE)</a:t>
            </a:r>
            <a:r>
              <a:rPr lang="ar-SA"/>
              <a:t> در پلاروگرافي جريان مستقيم، يك سيم پلاتيني</a:t>
            </a:r>
            <a:endParaRPr lang="fa-IR"/>
          </a:p>
          <a:p>
            <a:pPr algn="r" rtl="1"/>
            <a:r>
              <a:rPr lang="ar-SA"/>
              <a:t> و الكترود مرجع </a:t>
            </a:r>
            <a:r>
              <a:rPr lang="en-US"/>
              <a:t>(RE)</a:t>
            </a:r>
            <a:r>
              <a:rPr lang="ar-SA"/>
              <a:t>، معمولاً الكترود كالومل اشباع است.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AFCE3-2350-49C4-9808-16C8AB36D6AF}" type="slidenum">
              <a:rPr lang="ar-SA"/>
              <a:pPr/>
              <a:t>139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پلاروگرامها</a:t>
            </a:r>
            <a:r>
              <a:rPr lang="en-US"/>
              <a:t> 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براي رسم پلاروگرام، پتانسيل الكترود قطرة جيوه به سمت اعداد منفي</a:t>
            </a:r>
            <a:r>
              <a:rPr lang="en-US"/>
              <a:t>‎</a:t>
            </a:r>
            <a:r>
              <a:rPr lang="ar-SA"/>
              <a:t>تر يا مثبت</a:t>
            </a:r>
            <a:r>
              <a:rPr lang="en-US"/>
              <a:t>‎</a:t>
            </a:r>
            <a:r>
              <a:rPr lang="ar-SA"/>
              <a:t>تر تغيير داده شده و شدت جريان عبور كرده از محلول به</a:t>
            </a:r>
            <a:r>
              <a:rPr lang="en-US"/>
              <a:t>‎</a:t>
            </a:r>
            <a:r>
              <a:rPr lang="ar-SA"/>
              <a:t>صورت اعداد مثبت ثبت مي</a:t>
            </a:r>
            <a:r>
              <a:rPr lang="en-US"/>
              <a:t>‎</a:t>
            </a:r>
            <a:r>
              <a:rPr lang="ar-SA"/>
              <a:t>شود.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094B5-EC5F-4C3C-B152-1EE5365954FE}" type="slidenum">
              <a:rPr lang="ar-SA"/>
              <a:pPr/>
              <a:t>14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پتانسيل الكترود</a:t>
            </a:r>
            <a:r>
              <a:rPr lang="en-US"/>
              <a:t> 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اختلاف پتانسيل در يك نيمه پيل به پتانسيل الكترود معروف است و براي مقايسة همه پتانسيل‏هاي الكترودي، معمولاً براي آنها واكنشهاي كاهش را مي‏نويسند.</a:t>
            </a:r>
          </a:p>
          <a:p>
            <a:pPr algn="r" rtl="1"/>
            <a:r>
              <a:rPr lang="fa-IR"/>
              <a:t> </a:t>
            </a:r>
            <a:r>
              <a:rPr lang="fa-IR">
                <a:cs typeface="2  Lotus" pitchFamily="2" charset="-78"/>
              </a:rPr>
              <a:t>چون همه نيمه واكنشها به صورت كاهشي در جدول پتانسيل‏هاي كاهشي  آمده‏اند، مي‏توان پتانسيل مربوط به نيمه واكنش كاهشي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fa-IR">
                <a:cs typeface="2  Lotus" pitchFamily="2" charset="-78"/>
              </a:rPr>
              <a:t>) را در يك علامت منفي ضرب كرده، تا پتانسيل براي نيمه واكنش اكسايش در آند به دست آيد و سپس آنرا با پتانسيل كاهشي الكترود كاتد جمع جبري كرد.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45A35-4FD0-4A1E-BD7E-F3EC7C931946}" type="slidenum">
              <a:rPr lang="ar-SA"/>
              <a:pPr/>
              <a:t>140</a:t>
            </a:fld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4191000" cy="1003300"/>
          </a:xfrm>
        </p:spPr>
        <p:txBody>
          <a:bodyPr/>
          <a:lstStyle/>
          <a:p>
            <a:pPr algn="ctr" rtl="1"/>
            <a:r>
              <a:rPr lang="fa-IR" b="1">
                <a:cs typeface="Times New Roman" pitchFamily="18" charset="0"/>
              </a:rPr>
              <a:t>یک </a:t>
            </a:r>
            <a:r>
              <a:rPr lang="ar-SA" b="1">
                <a:cs typeface="Times New Roman" pitchFamily="18" charset="0"/>
              </a:rPr>
              <a:t>پلاروگرام</a:t>
            </a:r>
            <a:endParaRPr lang="en-US" b="1">
              <a:cs typeface="Times New Roman" pitchFamily="18" charset="0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981200"/>
            <a:ext cx="8001000" cy="4648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000" dirty="0"/>
              <a:t>پلاروگرام الف، مربوط به محلول اسيدكلريدريك </a:t>
            </a:r>
            <a:r>
              <a:rPr lang="en-US" sz="2000" dirty="0"/>
              <a:t>M</a:t>
            </a:r>
            <a:r>
              <a:rPr lang="ar-SA" sz="2000" dirty="0"/>
              <a:t>0/1 و پلاروگرام ب، مربوط به محلول  كادميوم كلريد در اسيدكلريدريك </a:t>
            </a:r>
            <a:r>
              <a:rPr lang="en-US" sz="2000" dirty="0"/>
              <a:t>M</a:t>
            </a:r>
            <a:r>
              <a:rPr lang="ar-SA" sz="2000" dirty="0"/>
              <a:t>0/1 است.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در پلاروگرام الف، افزايش شديدي در جريان، پتانسيل حدود 20/1- ولت مشاهده مي</a:t>
            </a:r>
            <a:r>
              <a:rPr lang="en-US" sz="2000" dirty="0"/>
              <a:t>‎</a:t>
            </a:r>
            <a:r>
              <a:rPr lang="ar-SA" sz="2000" dirty="0"/>
              <a:t>شود كه مربوط به كاهش يونهاي </a:t>
            </a:r>
            <a:r>
              <a:rPr lang="en-US" sz="2000" dirty="0"/>
              <a:t>   </a:t>
            </a:r>
            <a:r>
              <a:rPr lang="ar-SA" sz="2000" dirty="0"/>
              <a:t> در سطح كاتد است.</a:t>
            </a:r>
            <a:endParaRPr lang="en-US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در پلاروگرام ب، نيز افزايش شديدي در جريان، در پتانسيل حدود 60/0- ولت مشاهده مي</a:t>
            </a:r>
            <a:r>
              <a:rPr lang="en-US" sz="2000" dirty="0"/>
              <a:t>‎</a:t>
            </a:r>
            <a:r>
              <a:rPr lang="ar-SA" sz="2000" dirty="0"/>
              <a:t>شود، كه مربوط به كاهش يونهاي  </a:t>
            </a:r>
            <a:r>
              <a:rPr lang="en-US" sz="2000" dirty="0"/>
              <a:t>         </a:t>
            </a:r>
            <a:r>
              <a:rPr lang="ar-SA" sz="2000" dirty="0"/>
              <a:t>است؛</a:t>
            </a:r>
            <a:endParaRPr lang="en-US" sz="2000" dirty="0"/>
          </a:p>
        </p:txBody>
      </p:sp>
      <p:sp>
        <p:nvSpPr>
          <p:cNvPr id="280582" name="Rectangle 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0581" name="Object 5"/>
          <p:cNvGraphicFramePr>
            <a:graphicFrameLocks noChangeAspect="1"/>
          </p:cNvGraphicFramePr>
          <p:nvPr/>
        </p:nvGraphicFramePr>
        <p:xfrm>
          <a:off x="7086600" y="3276600"/>
          <a:ext cx="2381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7" name="Equation" r:id="rId3" imgW="241091" imgH="215713" progId="Equation.3">
                  <p:embed/>
                </p:oleObj>
              </mc:Choice>
              <mc:Fallback>
                <p:oleObj name="Equation" r:id="rId3" imgW="241091" imgH="215713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76600"/>
                        <a:ext cx="238125" cy="219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3" name="Rectangle 7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80584" name="Object 8"/>
          <p:cNvGraphicFramePr>
            <a:graphicFrameLocks noChangeAspect="1"/>
          </p:cNvGraphicFramePr>
          <p:nvPr/>
        </p:nvGraphicFramePr>
        <p:xfrm>
          <a:off x="8153400" y="5257800"/>
          <a:ext cx="3524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8" name="Equation" r:id="rId5" imgW="355446" imgH="228501" progId="Equation.3">
                  <p:embed/>
                </p:oleObj>
              </mc:Choice>
              <mc:Fallback>
                <p:oleObj name="Equation" r:id="rId5" imgW="355446" imgH="228501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257800"/>
                        <a:ext cx="352425" cy="2286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586" name="Rectangle 10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99B-038B-4432-81B3-507218DD5C26}" type="slidenum">
              <a:rPr lang="ar-SA"/>
              <a:pPr/>
              <a:t>141</a:t>
            </a:fld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029200" cy="1384300"/>
          </a:xfrm>
        </p:spPr>
        <p:txBody>
          <a:bodyPr/>
          <a:lstStyle/>
          <a:p>
            <a:pPr algn="ctr"/>
            <a:r>
              <a:rPr lang="ar-SA" b="1"/>
              <a:t>الكترود قطرة جيوه</a:t>
            </a:r>
            <a:r>
              <a:rPr lang="en-US"/>
              <a:t> 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2209800"/>
            <a:ext cx="7772400" cy="4191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000" dirty="0"/>
              <a:t>ارتفاع ستون جيوه از بالاي سطح قطره جيوه </a:t>
            </a:r>
            <a:r>
              <a:rPr lang="en-US" sz="2000" dirty="0"/>
              <a:t>(h)</a:t>
            </a:r>
            <a:r>
              <a:rPr lang="ar-SA" sz="2000" dirty="0"/>
              <a:t> در دامنة 20 الي 100 سانتيمتر قابل تنظيم است.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لوله مويين معمولاً 10 الي 20 سانتيمتر طول دارد و قطر داخلي آن، حدود 50 ميكرون است.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قطرة ايجاد شده، قبل از سقوط، قطري در حدود </a:t>
            </a:r>
            <a:r>
              <a:rPr lang="en-US" sz="2000" dirty="0"/>
              <a:t>mm</a:t>
            </a:r>
            <a:r>
              <a:rPr lang="ar-SA" sz="2000" dirty="0"/>
              <a:t>1 دارد.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جرم قطره ايجاد شده در واحد زمان، با </a:t>
            </a:r>
            <a:r>
              <a:rPr lang="en-US" sz="2000" dirty="0"/>
              <a:t>m</a:t>
            </a:r>
            <a:r>
              <a:rPr lang="ar-SA" sz="2000" dirty="0"/>
              <a:t> نشان داده شده و برحسب كيلوگرم بر واحد زمان.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8B16B-9DAE-4291-A51B-DAEE2A9D0548}" type="slidenum">
              <a:rPr lang="ar-SA"/>
              <a:pPr/>
              <a:t>142</a:t>
            </a:fld>
            <a:endParaRPr lang="en-US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ar-SA" b="1"/>
              <a:t>ماكزيممهاي جريان</a:t>
            </a:r>
            <a:r>
              <a:rPr lang="en-US"/>
              <a:t> </a:t>
            </a:r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066800"/>
            <a:ext cx="8229600" cy="22098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/>
              <a:t>هر دو اين ماكزيممها به</a:t>
            </a:r>
            <a:r>
              <a:rPr lang="en-US" sz="2400"/>
              <a:t>‎</a:t>
            </a:r>
            <a:r>
              <a:rPr lang="ar-SA" sz="2400"/>
              <a:t>علت افزايش سرعت انتقال جرم آناليت به سطح الكترود، در اثر حركات همرفتي در سطح مشترك جيوه ـ محلول است. اولين ماكزيمم كه به</a:t>
            </a:r>
            <a:r>
              <a:rPr lang="en-US" sz="2400"/>
              <a:t>‎</a:t>
            </a:r>
            <a:r>
              <a:rPr lang="ar-SA" sz="2400"/>
              <a:t>صورت خط راست تند است و از شروع موج، بالا مي</a:t>
            </a:r>
            <a:r>
              <a:rPr lang="en-US" sz="2400"/>
              <a:t>‎</a:t>
            </a:r>
            <a:r>
              <a:rPr lang="ar-SA" sz="2400"/>
              <a:t>رود و در قسمت نهايي موج پلاروگرافي فرود مي</a:t>
            </a:r>
            <a:r>
              <a:rPr lang="en-US" sz="2400"/>
              <a:t>‎</a:t>
            </a:r>
            <a:r>
              <a:rPr lang="ar-SA" sz="2400"/>
              <a:t>آيد، ناشي از حركت همرفتي الكتروليت به سمت سطح قطره جيوه است، كه توسط اختلاف در كشش سطحي در نقاط مختلف سطح قطره، ايجاد مي</a:t>
            </a:r>
            <a:r>
              <a:rPr lang="en-US" sz="2400"/>
              <a:t>‎</a:t>
            </a:r>
            <a:r>
              <a:rPr lang="ar-SA" sz="2400"/>
              <a:t>شود</a:t>
            </a:r>
            <a:r>
              <a:rPr lang="en-US" sz="240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BC78-E551-471C-99DA-4E3805766D57}" type="slidenum">
              <a:rPr lang="ar-SA"/>
              <a:pPr/>
              <a:t>143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مهاجرت يوني در محلولهاي الكتروليت</a:t>
            </a:r>
            <a:r>
              <a:rPr lang="en-US"/>
              <a:t> 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ar-SA" sz="2800"/>
              <a:t>در روش پلاروگرافي، به</a:t>
            </a:r>
            <a:r>
              <a:rPr lang="en-US" sz="2800"/>
              <a:t>‎</a:t>
            </a:r>
            <a:r>
              <a:rPr lang="ar-SA" sz="2800"/>
              <a:t>علت راكد نگهداشتن محلول مورد آزمايش، جريان همرفتي بسيار ناچيز و قابل اغماض است</a:t>
            </a:r>
            <a:r>
              <a:rPr lang="en-US" sz="280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B7CB-7D97-4B62-AA5B-B518C4F319E8}" type="slidenum">
              <a:rPr lang="ar-SA"/>
              <a:pPr/>
              <a:t>144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الكتروليت كمكي</a:t>
            </a:r>
            <a:r>
              <a:rPr lang="en-US"/>
              <a:t> </a:t>
            </a: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/>
              <a:t>الكتروليت كمكي در محلول پلاروگرافي دو نقش به</a:t>
            </a:r>
            <a:r>
              <a:rPr lang="en-US" sz="2800"/>
              <a:t>‎</a:t>
            </a:r>
            <a:r>
              <a:rPr lang="ar-SA" sz="2800"/>
              <a:t>عهده دارد. </a:t>
            </a:r>
            <a:endParaRPr lang="fa-IR" sz="2800"/>
          </a:p>
          <a:p>
            <a:pPr algn="r" rtl="1"/>
            <a:r>
              <a:rPr lang="ar-SA" sz="2800"/>
              <a:t>(الف) با توجه به غلظت زيادي كه دارد، مقاومت الكتريكي محلول مورد تجزيه را كاهش مي</a:t>
            </a:r>
            <a:r>
              <a:rPr lang="en-US" sz="2800"/>
              <a:t>‎</a:t>
            </a:r>
            <a:r>
              <a:rPr lang="ar-SA" sz="2800"/>
              <a:t>دهد. </a:t>
            </a:r>
            <a:endParaRPr lang="fa-IR" sz="2800"/>
          </a:p>
          <a:p>
            <a:pPr algn="r" rtl="1"/>
            <a:r>
              <a:rPr lang="ar-SA" sz="2800"/>
              <a:t>(ب) مهاجرت يونها را بين الكترود كار و الكترود ثانويه كنترل مي</a:t>
            </a:r>
            <a:r>
              <a:rPr lang="en-US" sz="2800"/>
              <a:t>‎</a:t>
            </a:r>
            <a:r>
              <a:rPr lang="ar-SA" sz="2800"/>
              <a:t>كند. تحرك يوني </a:t>
            </a:r>
            <a:r>
              <a:rPr lang="en-US" sz="2800"/>
              <a:t>(u)</a:t>
            </a:r>
            <a:r>
              <a:rPr lang="ar-SA" sz="2800"/>
              <a:t> ، براي تعيين كسري از جريان مهاجرت كل، كه توسط يك يون انجام مي</a:t>
            </a:r>
            <a:r>
              <a:rPr lang="en-US" sz="2800"/>
              <a:t>‎</a:t>
            </a:r>
            <a:r>
              <a:rPr lang="ar-SA" sz="2800"/>
              <a:t>شود، استفاده شده و عدد انتقالي </a:t>
            </a:r>
            <a:r>
              <a:rPr lang="en-US" sz="2800"/>
              <a:t>(t)</a:t>
            </a:r>
            <a:r>
              <a:rPr lang="ar-SA" sz="2800"/>
              <a:t> براي يك يون، معياري از اين كسر است.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09DB5-4113-49C5-B997-D09B04425C59}" type="slidenum">
              <a:rPr lang="ar-SA"/>
              <a:pPr/>
              <a:t>145</a:t>
            </a:fld>
            <a:endParaRPr lang="en-US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/>
          <a:lstStyle/>
          <a:p>
            <a:pPr algn="ctr" rtl="1"/>
            <a:r>
              <a:rPr lang="ar-SA" sz="4000" b="1"/>
              <a:t>معادله ايلكويچ</a:t>
            </a:r>
            <a:r>
              <a:rPr lang="en-US" sz="4000"/>
              <a:t> Ilkovic </a:t>
            </a:r>
            <a:br>
              <a:rPr lang="en-US" sz="4000"/>
            </a:br>
            <a:endParaRPr lang="en-US" sz="400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9718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/>
              <a:t>ارتباط بين جريان نفوذي و غلظت آناليت، اولين بار در سال 1902 توسط كوترل.</a:t>
            </a:r>
            <a:endParaRPr lang="en-US" sz="2400"/>
          </a:p>
          <a:p>
            <a:pPr algn="r" rtl="1">
              <a:lnSpc>
                <a:spcPct val="80000"/>
              </a:lnSpc>
            </a:pPr>
            <a:r>
              <a:rPr lang="en-US" sz="2400"/>
              <a:t>n</a:t>
            </a:r>
            <a:r>
              <a:rPr lang="ar-SA" sz="2400"/>
              <a:t> تعداد الكترون شركت كننده در واكنش الكترودي، </a:t>
            </a:r>
            <a:r>
              <a:rPr lang="en-US" sz="2400"/>
              <a:t>F</a:t>
            </a:r>
            <a:r>
              <a:rPr lang="ar-SA" sz="2400"/>
              <a:t> عدد فاراده، </a:t>
            </a:r>
            <a:r>
              <a:rPr lang="en-US" sz="2400"/>
              <a:t>D</a:t>
            </a:r>
            <a:r>
              <a:rPr lang="ar-SA" sz="2400"/>
              <a:t> ضريب نفوذ آناليت برحسب  ، </a:t>
            </a:r>
            <a:r>
              <a:rPr lang="en-US" sz="2400"/>
              <a:t>A</a:t>
            </a:r>
            <a:r>
              <a:rPr lang="ar-SA" sz="2400"/>
              <a:t> مساحت سطح الكترود برحسب  ، </a:t>
            </a:r>
            <a:r>
              <a:rPr lang="en-US" sz="2400"/>
              <a:t>C</a:t>
            </a:r>
            <a:r>
              <a:rPr lang="ar-SA" sz="2400"/>
              <a:t> غلظت آناليت برحسب مولاريته، </a:t>
            </a:r>
            <a:r>
              <a:rPr lang="en-US" sz="2400"/>
              <a:t>d</a:t>
            </a:r>
            <a:r>
              <a:rPr lang="ar-SA" sz="2400"/>
              <a:t> ضخامت دو لايه الكتريكي برحسب متر و  جريان حد است.</a:t>
            </a:r>
            <a:r>
              <a:rPr lang="en-US" sz="2400"/>
              <a:t> </a:t>
            </a:r>
          </a:p>
          <a:p>
            <a:pPr algn="r" rtl="1">
              <a:lnSpc>
                <a:spcPct val="80000"/>
              </a:lnSpc>
            </a:pPr>
            <a:r>
              <a:rPr lang="ar-SA" sz="2400"/>
              <a:t>ايلكويچ در سال 1934، با توجه به شكل كره</a:t>
            </a:r>
            <a:r>
              <a:rPr lang="en-US" sz="2400"/>
              <a:t>‎</a:t>
            </a:r>
            <a:r>
              <a:rPr lang="ar-SA" sz="2400"/>
              <a:t>اي الكترود قطره</a:t>
            </a:r>
            <a:r>
              <a:rPr lang="en-US" sz="2400"/>
              <a:t>‎</a:t>
            </a:r>
            <a:r>
              <a:rPr lang="ar-SA" sz="2400"/>
              <a:t>اي، تغييراتي در اين رابطه داد و ارتباط بين جريان نفوذ و غلظت را به</a:t>
            </a:r>
            <a:r>
              <a:rPr lang="en-US" sz="2400"/>
              <a:t>‎</a:t>
            </a:r>
            <a:r>
              <a:rPr lang="ar-SA" sz="2400"/>
              <a:t>طور كاربردي</a:t>
            </a:r>
            <a:r>
              <a:rPr lang="en-US" sz="2400"/>
              <a:t>‎</a:t>
            </a:r>
            <a:r>
              <a:rPr lang="ar-SA" sz="2400"/>
              <a:t>تري ارائه كرد.</a:t>
            </a:r>
            <a:r>
              <a:rPr lang="en-US" sz="240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2D368-D514-440C-A20E-5231F31DFEF3}" type="slidenum">
              <a:rPr lang="ar-SA"/>
              <a:pPr/>
              <a:t>146</a:t>
            </a:fld>
            <a:endParaRPr lang="en-US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rtl="1"/>
            <a:r>
              <a:rPr lang="ar-SA" b="1"/>
              <a:t>خلاصه</a:t>
            </a:r>
            <a:r>
              <a:rPr lang="en-US" b="1"/>
              <a:t>‎</a:t>
            </a:r>
            <a:r>
              <a:rPr lang="ar-SA" b="1"/>
              <a:t>اي از روند عمليات پلاروگرافي</a:t>
            </a:r>
            <a:r>
              <a:rPr lang="en-US" b="1"/>
              <a:t> DC</a:t>
            </a:r>
            <a:r>
              <a:rPr lang="en-US"/>
              <a:t> 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334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1400"/>
              <a:t> </a:t>
            </a:r>
            <a:r>
              <a:rPr lang="ar-SA" sz="2000"/>
              <a:t>دستگاه پلاروگراف و مدار آن مرتب مي</a:t>
            </a:r>
            <a:r>
              <a:rPr lang="en-US" sz="2000"/>
              <a:t>‎</a:t>
            </a:r>
            <a:r>
              <a:rPr lang="ar-SA" sz="2000"/>
              <a:t>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تجهيزات جانبي ديگر، مانند سيستم ورود ازت براي اكسيژن</a:t>
            </a:r>
            <a:r>
              <a:rPr lang="en-US" sz="2000"/>
              <a:t>‎</a:t>
            </a:r>
            <a:r>
              <a:rPr lang="ar-SA" sz="2000"/>
              <a:t>زدايي، ترموستات براي همدما كردن محلول، در جايگاه خود قرار مي</a:t>
            </a:r>
            <a:r>
              <a:rPr lang="en-US" sz="2000"/>
              <a:t>‎</a:t>
            </a:r>
            <a:r>
              <a:rPr lang="ar-SA" sz="2000"/>
              <a:t>گيرند.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محلول آناليت با غلظت</a:t>
            </a:r>
            <a:r>
              <a:rPr lang="fa-IR" sz="2000"/>
              <a:t> مناسب</a:t>
            </a:r>
            <a:r>
              <a:rPr lang="ar-SA" sz="2000"/>
              <a:t> همراه با حلاّل مناسب وارد سلول دستگاه مي</a:t>
            </a:r>
            <a:r>
              <a:rPr lang="en-US" sz="2000"/>
              <a:t>‎</a:t>
            </a:r>
            <a:r>
              <a:rPr lang="ar-SA" sz="2000"/>
              <a:t>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مـقدار بسيـار كمّي از مواد فعّال سطحي، مانند ژلاتين، قرمز متيل و يا تريتون </a:t>
            </a:r>
            <a:r>
              <a:rPr lang="en-US" sz="2000"/>
              <a:t>x</a:t>
            </a:r>
            <a:r>
              <a:rPr lang="ar-SA" sz="2000"/>
              <a:t>– 100 ، براي از بين بردن ماكزيممهاي موجود در پلاروگرام، به</a:t>
            </a:r>
            <a:r>
              <a:rPr lang="en-US" sz="2000"/>
              <a:t>‎</a:t>
            </a:r>
            <a:r>
              <a:rPr lang="ar-SA" sz="2000"/>
              <a:t>محلول اضافه مي</a:t>
            </a:r>
            <a:r>
              <a:rPr lang="en-US" sz="2000"/>
              <a:t>‎</a:t>
            </a:r>
            <a:r>
              <a:rPr lang="ar-SA" sz="2000"/>
              <a:t>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اگر هدف تجزيه كاتيونهاي فلزي باشد، به</a:t>
            </a:r>
            <a:r>
              <a:rPr lang="en-US" sz="2000"/>
              <a:t>‎</a:t>
            </a:r>
            <a:r>
              <a:rPr lang="ar-SA" sz="2000"/>
              <a:t>مدت معيني گاز ازت از محلول عبور داده مي</a:t>
            </a:r>
            <a:r>
              <a:rPr lang="en-US" sz="2000"/>
              <a:t>‎</a:t>
            </a:r>
            <a:r>
              <a:rPr lang="ar-SA" sz="2000"/>
              <a:t>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ارتفاع ستون جيوه و ساير عوامل تنظيم كننده سرعت قطرات جيوه در الكترود تنظيم مي</a:t>
            </a:r>
            <a:r>
              <a:rPr lang="en-US" sz="2000"/>
              <a:t>‎</a:t>
            </a:r>
            <a:r>
              <a:rPr lang="ar-SA" sz="2000"/>
              <a:t>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در حالي</a:t>
            </a:r>
            <a:r>
              <a:rPr lang="en-US" sz="2000"/>
              <a:t>‎</a:t>
            </a:r>
            <a:r>
              <a:rPr lang="ar-SA" sz="2000"/>
              <a:t>كه محلول كاملاً ساكن نگهداشته شده است و از هر گونه بهم خوردن مكانيكي و اختلاف درجه حرارت، اطمينان حاصل مي</a:t>
            </a:r>
            <a:r>
              <a:rPr lang="en-US" sz="2000"/>
              <a:t>‎</a:t>
            </a:r>
            <a:r>
              <a:rPr lang="ar-SA" sz="2000"/>
              <a:t>شود، پتانسيل با سرعت 2 الي 10 ميلي</a:t>
            </a:r>
            <a:r>
              <a:rPr lang="en-US" sz="2000"/>
              <a:t>‎</a:t>
            </a:r>
            <a:r>
              <a:rPr lang="ar-SA" sz="2000"/>
              <a:t>ولت بر ثانيه، در جهت مناسب، تقطيع مي</a:t>
            </a:r>
            <a:r>
              <a:rPr lang="en-US" sz="2000"/>
              <a:t>‎</a:t>
            </a:r>
            <a:r>
              <a:rPr lang="ar-SA" sz="2000"/>
              <a:t>شود. محدوده تغييرات پتانسيل در فرايندهاي كاهشي از صفر تا 0/2- ولت و در فرايندهاي اكسايشي از 0/2- الي صفر است.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پلاروگرام حاصل، توسط ثبات </a:t>
            </a:r>
            <a:r>
              <a:rPr lang="en-US" sz="2000"/>
              <a:t>x-y</a:t>
            </a:r>
            <a:r>
              <a:rPr lang="ar-SA" sz="2000"/>
              <a:t> با زمان پاسخ سريع، ثبت مي</a:t>
            </a:r>
            <a:r>
              <a:rPr lang="en-US" sz="2000"/>
              <a:t>‎</a:t>
            </a:r>
            <a:r>
              <a:rPr lang="ar-SA" sz="2000"/>
              <a:t>شود.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6F428-E167-4C4A-AD8F-971E73600157}" type="slidenum">
              <a:rPr lang="ar-SA"/>
              <a:pPr/>
              <a:t>147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كاربرد پلاروگرافي در تجزيه كيفي</a:t>
            </a:r>
            <a:r>
              <a:rPr lang="en-US"/>
              <a:t> </a:t>
            </a: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/>
              <a:t>براي به</a:t>
            </a:r>
            <a:r>
              <a:rPr lang="en-US" sz="2800"/>
              <a:t>‎</a:t>
            </a:r>
            <a:r>
              <a:rPr lang="ar-SA" sz="2800"/>
              <a:t>دست آوردن جريان باقيمانده، يك راه رسم پلاروگرام الكتروليت كمكي به تنهايي بدون حضور آناليت است </a:t>
            </a:r>
            <a:endParaRPr lang="fa-IR" sz="2800"/>
          </a:p>
          <a:p>
            <a:pPr algn="r" rtl="1">
              <a:lnSpc>
                <a:spcPct val="90000"/>
              </a:lnSpc>
            </a:pPr>
            <a:r>
              <a:rPr lang="ar-SA" sz="2800"/>
              <a:t> راه ديگر برون</a:t>
            </a:r>
            <a:r>
              <a:rPr lang="en-US" sz="2800"/>
              <a:t>‎</a:t>
            </a:r>
            <a:r>
              <a:rPr lang="ar-SA" sz="2800"/>
              <a:t>يابي قسمت خطي پلاروگرام آناليت است. </a:t>
            </a:r>
            <a:endParaRPr lang="fa-IR" sz="2800"/>
          </a:p>
          <a:p>
            <a:pPr algn="r" rtl="1">
              <a:lnSpc>
                <a:spcPct val="90000"/>
              </a:lnSpc>
            </a:pPr>
            <a:r>
              <a:rPr lang="ar-SA" sz="2800"/>
              <a:t>در بهترين شرايط عملياتي، بايد از هر دو راه يك مقدار مشخص براي جريان باقيمانده حاصل شود، ولي اگر در آناليت ناخالصي</a:t>
            </a:r>
            <a:r>
              <a:rPr lang="en-US" sz="2800"/>
              <a:t>‎</a:t>
            </a:r>
            <a:r>
              <a:rPr lang="ar-SA" sz="2800"/>
              <a:t>هايي وجود داشته باشد، ممكن است در مقدار جريان باقيمانده كمي تفاوت با روش اول ايجاد شود. </a:t>
            </a:r>
            <a:endParaRPr lang="fa-IR" sz="2800"/>
          </a:p>
          <a:p>
            <a:pPr algn="r" rtl="1">
              <a:lnSpc>
                <a:spcPct val="90000"/>
              </a:lnSpc>
            </a:pPr>
            <a:r>
              <a:rPr lang="ar-SA" sz="2800"/>
              <a:t>جريان باقيمانده به</a:t>
            </a:r>
            <a:r>
              <a:rPr lang="en-US" sz="2800"/>
              <a:t>‎</a:t>
            </a:r>
            <a:r>
              <a:rPr lang="ar-SA" sz="2800"/>
              <a:t>علت وجود برخي از ناخالصي</a:t>
            </a:r>
            <a:r>
              <a:rPr lang="en-US" sz="2800"/>
              <a:t>‎</a:t>
            </a:r>
            <a:r>
              <a:rPr lang="ar-SA" sz="2800"/>
              <a:t>ها در حلاّل، الكتروليت كمكي و محلول آناليت ايجاد شود.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E07C-87C8-4A13-A328-B9331B3ED3DB}" type="slidenum">
              <a:rPr lang="ar-SA"/>
              <a:pPr/>
              <a:t>148</a:t>
            </a:fld>
            <a:endParaRPr lang="en-US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/>
              <a:t>يك پلاروگرام نمونه</a:t>
            </a:r>
            <a:r>
              <a:rPr lang="en-US" sz="4000"/>
              <a:t>‎</a:t>
            </a:r>
            <a:r>
              <a:rPr lang="ar-SA" sz="4000"/>
              <a:t>اي براي كاتيونهاي فلزي</a:t>
            </a:r>
            <a:r>
              <a:rPr lang="en-US" sz="4000"/>
              <a:t> 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algn="r" rtl="1"/>
            <a:r>
              <a:rPr lang="ar-SA" sz="2400"/>
              <a:t>(1) پلاروگرام محلول آناليت</a:t>
            </a:r>
            <a:endParaRPr lang="fa-IR" sz="2400"/>
          </a:p>
          <a:p>
            <a:pPr algn="r" rtl="1"/>
            <a:r>
              <a:rPr lang="ar-SA" sz="2400"/>
              <a:t> (2) پلاروگرام محلول الكتروليت كمكي</a:t>
            </a:r>
            <a:endParaRPr lang="fa-IR" sz="2400"/>
          </a:p>
          <a:p>
            <a:pPr algn="r" rtl="1"/>
            <a:r>
              <a:rPr lang="ar-SA" sz="2400"/>
              <a:t> (3) قسمت خطي برون</a:t>
            </a:r>
            <a:r>
              <a:rPr lang="en-US" sz="2400"/>
              <a:t>‎</a:t>
            </a:r>
            <a:r>
              <a:rPr lang="ar-SA" sz="2400"/>
              <a:t>يابي شده از نمودار (1)</a:t>
            </a:r>
            <a:r>
              <a:rPr lang="en-US" sz="240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4A8D6-9472-4D46-A58C-4BB45FDCF248}" type="slidenum">
              <a:rPr lang="ar-SA"/>
              <a:pPr/>
              <a:t>149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/>
              <a:t>اندازه</a:t>
            </a:r>
            <a:r>
              <a:rPr lang="en-US" b="1"/>
              <a:t>‎</a:t>
            </a:r>
            <a:r>
              <a:rPr lang="ar-SA" b="1"/>
              <a:t>گيري پتانسيل نيمه موج</a:t>
            </a:r>
            <a:r>
              <a:rPr lang="en-US"/>
              <a:t> 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از بين پارامترهاي نشان داده شده در پلاروگرام، پتانسيل نيمه</a:t>
            </a:r>
            <a:r>
              <a:rPr lang="en-US"/>
              <a:t>‎</a:t>
            </a:r>
            <a:r>
              <a:rPr lang="ar-SA"/>
              <a:t>موج در تجزيه كيفي استفاده مي</a:t>
            </a:r>
            <a:r>
              <a:rPr lang="en-US"/>
              <a:t>‎</a:t>
            </a:r>
            <a:r>
              <a:rPr lang="ar-SA"/>
              <a:t>شود.</a:t>
            </a:r>
            <a:endParaRPr lang="fa-IR"/>
          </a:p>
          <a:p>
            <a:pPr algn="r" rtl="1"/>
            <a:r>
              <a:rPr lang="fa-IR"/>
              <a:t>راه دیگر</a:t>
            </a:r>
            <a:r>
              <a:rPr lang="ar-SA"/>
              <a:t>براي تعيين پتانسيل نيمه</a:t>
            </a:r>
            <a:r>
              <a:rPr lang="en-US"/>
              <a:t>‎</a:t>
            </a:r>
            <a:r>
              <a:rPr lang="ar-SA"/>
              <a:t>موج، از معادله هيروسكي ـ ايلكويچ است.</a:t>
            </a:r>
          </a:p>
          <a:p>
            <a:pPr algn="r" rtl="1"/>
            <a:r>
              <a:rPr lang="ar-SA"/>
              <a:t>پتانسيل نيمه</a:t>
            </a:r>
            <a:r>
              <a:rPr lang="en-US"/>
              <a:t>‎</a:t>
            </a:r>
            <a:r>
              <a:rPr lang="ar-SA"/>
              <a:t>موج در غلظتهاي مختلف آناليت در محلول معين، مقدار ثابتي است ولي ارتفاع موج با غلظت تغيير مي</a:t>
            </a:r>
            <a:r>
              <a:rPr lang="en-US"/>
              <a:t>‎</a:t>
            </a:r>
            <a:r>
              <a:rPr lang="ar-SA"/>
              <a:t>كند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763E0-E57C-43F4-AEC9-40420DA4B8A6}" type="slidenum">
              <a:rPr lang="ar-SA"/>
              <a:pPr/>
              <a:t>15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پتانسيل استاندارد الكترو</a:t>
            </a:r>
            <a:r>
              <a:rPr lang="fa-IR">
                <a:cs typeface="2  Lotus" pitchFamily="2" charset="-78"/>
              </a:rPr>
              <a:t>د</a:t>
            </a:r>
            <a:r>
              <a:rPr lang="en-US"/>
              <a:t> 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96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اندازه‏گيري پتانسيل در دماي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298K</a:t>
            </a:r>
            <a:r>
              <a:rPr lang="fa-IR">
                <a:cs typeface="2  Lotus" pitchFamily="2" charset="-78"/>
              </a:rPr>
              <a:t> (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25°C</a:t>
            </a:r>
            <a:r>
              <a:rPr lang="fa-IR">
                <a:cs typeface="2  Lotus" pitchFamily="2" charset="-78"/>
              </a:rPr>
              <a:t>) انجام مي‏شود.</a:t>
            </a:r>
          </a:p>
          <a:p>
            <a:pPr algn="r" rtl="1"/>
            <a:r>
              <a:rPr lang="fa-IR">
                <a:cs typeface="2  Lotus" pitchFamily="2" charset="-78"/>
              </a:rPr>
              <a:t>فعاليت همة مواد حل‏شده درالكتروليت، واحد (يا غلظت يك مولار) استفاده مي‏شود. </a:t>
            </a:r>
          </a:p>
          <a:p>
            <a:pPr algn="r" rtl="1"/>
            <a:r>
              <a:rPr lang="fa-IR">
                <a:cs typeface="2  Lotus" pitchFamily="2" charset="-78"/>
              </a:rPr>
              <a:t>همة نيمه پيلها، نسبت به يك نيمه پيل استاندارد و مرجع، معروف به الكترود استاندارد هيدروژن2، اندازه‏گيري مي‏شوند.</a:t>
            </a:r>
          </a:p>
          <a:p>
            <a:pPr algn="r" rtl="1"/>
            <a:r>
              <a:rPr lang="fa-IR">
                <a:cs typeface="2  Lotus" pitchFamily="2" charset="-78"/>
              </a:rPr>
              <a:t>پتانسيل الكترودي كه در اين شرايط اندازه‏گيري شود، پتانسيل استاندارد الكترود ناميده شده و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fa-IR">
                <a:cs typeface="2  Lotus" pitchFamily="2" charset="-78"/>
              </a:rPr>
              <a:t> با علامت  نمايش داده مي‏شود.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412D-BA7D-48B9-95C5-11ECFED8DBD1}" type="slidenum">
              <a:rPr lang="ar-SA"/>
              <a:pPr/>
              <a:t>150</a:t>
            </a:fld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029200" cy="1384300"/>
          </a:xfrm>
        </p:spPr>
        <p:txBody>
          <a:bodyPr/>
          <a:lstStyle/>
          <a:p>
            <a:pPr algn="ctr" rtl="1"/>
            <a:r>
              <a:rPr lang="ar-SA" sz="4000"/>
              <a:t>روشي براي تعيين پتانسيل نيمه</a:t>
            </a:r>
            <a:r>
              <a:rPr lang="en-US" sz="4000"/>
              <a:t>‎</a:t>
            </a:r>
            <a:r>
              <a:rPr lang="ar-SA" sz="4000"/>
              <a:t>موج</a:t>
            </a:r>
            <a:endParaRPr lang="en-US" sz="4000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2057400"/>
            <a:ext cx="7620000" cy="4419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000" dirty="0"/>
              <a:t>از اين روش، مي</a:t>
            </a:r>
            <a:r>
              <a:rPr lang="en-US" sz="2000" dirty="0"/>
              <a:t>‎</a:t>
            </a:r>
            <a:r>
              <a:rPr lang="ar-SA" sz="2000" dirty="0"/>
              <a:t>توان در مواقعي كه جريان باقيمانده و جريان حد (جريان تخت در پلاروگرام) موازي هم نيستند، نيز استفاده كرد. ابتدا خطوط 1 و 2 از برون</a:t>
            </a:r>
            <a:r>
              <a:rPr lang="en-US" sz="2000" dirty="0"/>
              <a:t>‎</a:t>
            </a:r>
            <a:r>
              <a:rPr lang="ar-SA" sz="2000" dirty="0"/>
              <a:t>يابي قسمت خطي پلاروگرام رسم شده، سپس خطوط عمودي 3 و 4، كشيده مي</a:t>
            </a:r>
            <a:r>
              <a:rPr lang="en-US" sz="2000" dirty="0"/>
              <a:t>‎</a:t>
            </a:r>
            <a:r>
              <a:rPr lang="ar-SA" sz="2000" dirty="0"/>
              <a:t>شوند. وسط خطوط 3 و 4 پيدا شده و توسط خط 5 به يكديگر وصل مي</a:t>
            </a:r>
            <a:r>
              <a:rPr lang="en-US" sz="2000" dirty="0"/>
              <a:t>‎</a:t>
            </a:r>
            <a:r>
              <a:rPr lang="ar-SA" sz="2000" dirty="0"/>
              <a:t>شوند. اگر محل تقاطع خط 5 با پلاروگرام، توسط يك خط عمود به محور پتانسيل وصل شود، پتانسيل نيمه</a:t>
            </a:r>
            <a:r>
              <a:rPr lang="en-US" sz="2000" dirty="0"/>
              <a:t>‎</a:t>
            </a:r>
            <a:r>
              <a:rPr lang="ar-SA" sz="2000" dirty="0"/>
              <a:t>موج به</a:t>
            </a:r>
            <a:r>
              <a:rPr lang="en-US" sz="2000" dirty="0"/>
              <a:t>‎</a:t>
            </a:r>
            <a:r>
              <a:rPr lang="ar-SA" sz="2000" dirty="0"/>
              <a:t>دست مي</a:t>
            </a:r>
            <a:r>
              <a:rPr lang="en-US" sz="2000" dirty="0"/>
              <a:t>‎</a:t>
            </a:r>
            <a:r>
              <a:rPr lang="ar-SA" sz="2000" dirty="0"/>
              <a:t>آيد.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4ADE-3ECC-4C1E-AEC2-409B131110FC}" type="slidenum">
              <a:rPr lang="ar-SA"/>
              <a:pPr/>
              <a:t>151</a:t>
            </a:fld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/>
              <a:t>پلاروگرام يك جسم در غلظتهاي مختلف</a:t>
            </a:r>
            <a:r>
              <a:rPr lang="en-US"/>
              <a:t> 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1905000"/>
            <a:ext cx="7239000" cy="4648200"/>
          </a:xfrm>
        </p:spPr>
        <p:txBody>
          <a:bodyPr/>
          <a:lstStyle/>
          <a:p>
            <a:pPr algn="r" rtl="1"/>
            <a:r>
              <a:rPr lang="ar-SA" sz="2800" dirty="0"/>
              <a:t>با افزايش غلظت جريان نفوذ زياد شده اما پتانسيل نيمه</a:t>
            </a:r>
            <a:r>
              <a:rPr lang="en-US" sz="2800" dirty="0"/>
              <a:t>‎</a:t>
            </a:r>
            <a:r>
              <a:rPr lang="ar-SA" sz="2800" dirty="0"/>
              <a:t>موج ثابت مانده است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018F-1BDA-4573-8658-FCE58D757A5F}" type="slidenum">
              <a:rPr lang="ar-SA"/>
              <a:pPr/>
              <a:t>152</a:t>
            </a:fld>
            <a:endParaRPr lang="en-US"/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019800" cy="1917700"/>
          </a:xfrm>
        </p:spPr>
        <p:txBody>
          <a:bodyPr/>
          <a:lstStyle/>
          <a:p>
            <a:pPr algn="ctr" rtl="1"/>
            <a:r>
              <a:rPr lang="ar-SA" sz="4000"/>
              <a:t>اثر </a:t>
            </a:r>
            <a:r>
              <a:rPr lang="en-US" sz="4000"/>
              <a:t>n</a:t>
            </a:r>
            <a:r>
              <a:rPr lang="ar-SA" sz="4000"/>
              <a:t> بر شكل موج پلاروگرافي برگشت</a:t>
            </a:r>
            <a:r>
              <a:rPr lang="en-US" sz="4000"/>
              <a:t>‎</a:t>
            </a:r>
            <a:r>
              <a:rPr lang="ar-SA" sz="4000"/>
              <a:t>پذير براي غلظتهاي برابر از آناليت</a:t>
            </a:r>
            <a:r>
              <a:rPr lang="en-US" sz="4000"/>
              <a:t> 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2133600"/>
            <a:ext cx="8153400" cy="43434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 dirty="0"/>
              <a:t>ملاحظه مي</a:t>
            </a:r>
            <a:r>
              <a:rPr lang="en-US" sz="2800" dirty="0"/>
              <a:t>‎</a:t>
            </a:r>
            <a:r>
              <a:rPr lang="ar-SA" sz="2800" dirty="0"/>
              <a:t>شود كه هر چقدر </a:t>
            </a:r>
            <a:r>
              <a:rPr lang="en-US" sz="2800" dirty="0"/>
              <a:t>n</a:t>
            </a:r>
            <a:r>
              <a:rPr lang="ar-SA" sz="2800" dirty="0"/>
              <a:t> بزرگتر باشد، ارتفاع موج بيشتر</a:t>
            </a:r>
            <a:r>
              <a:rPr lang="en-US" sz="2800" dirty="0"/>
              <a:t> </a:t>
            </a:r>
            <a:r>
              <a:rPr lang="ar-SA" sz="2800" dirty="0"/>
              <a:t>شده و حتي اگر اختلاف در پتانسيل نيمه</a:t>
            </a:r>
            <a:r>
              <a:rPr lang="en-US" sz="2800" dirty="0"/>
              <a:t>‎</a:t>
            </a:r>
            <a:r>
              <a:rPr lang="ar-SA" sz="2800" dirty="0"/>
              <a:t>موج دو جزء كوچك باشد، از يكديگر قابل تشخيص هستند.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E17C2-2471-4B5C-99A3-5E2EC9351501}" type="slidenum">
              <a:rPr lang="ar-SA"/>
              <a:pPr/>
              <a:t>153</a:t>
            </a:fld>
            <a:endParaRPr lang="en-US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096000" cy="2070100"/>
          </a:xfrm>
        </p:spPr>
        <p:txBody>
          <a:bodyPr/>
          <a:lstStyle/>
          <a:p>
            <a:pPr algn="ctr"/>
            <a:r>
              <a:rPr lang="ar-SA" b="1"/>
              <a:t>تجزيه كيفي چند جزيي</a:t>
            </a:r>
            <a:r>
              <a:rPr lang="en-US"/>
              <a:t> 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95400" y="1981200"/>
            <a:ext cx="7620000" cy="4343400"/>
          </a:xfrm>
        </p:spPr>
        <p:txBody>
          <a:bodyPr/>
          <a:lstStyle/>
          <a:p>
            <a:pPr algn="r" rtl="1"/>
            <a:r>
              <a:rPr lang="ar-SA" sz="2800" dirty="0"/>
              <a:t>اگر اختلاف پتانسيل نيمه</a:t>
            </a:r>
            <a:r>
              <a:rPr lang="en-US" sz="2800" dirty="0"/>
              <a:t>‎</a:t>
            </a:r>
            <a:r>
              <a:rPr lang="ar-SA" sz="2800" dirty="0"/>
              <a:t>موج دو جزء، بيشتر از  ميلي</a:t>
            </a:r>
            <a:r>
              <a:rPr lang="en-US" sz="2800" dirty="0"/>
              <a:t>‎</a:t>
            </a:r>
            <a:r>
              <a:rPr lang="ar-SA" sz="2800" dirty="0"/>
              <a:t>ولت باشد، مزاحمت آنها براي يكديگر قابل اغماض بوده و مي</a:t>
            </a:r>
            <a:r>
              <a:rPr lang="en-US" sz="2800" dirty="0"/>
              <a:t>‎</a:t>
            </a:r>
            <a:r>
              <a:rPr lang="ar-SA" sz="2800" dirty="0"/>
              <a:t>توانند شناسايي شوند.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F4E92-F79A-4F23-890D-C394EE2EEA8B}" type="slidenum">
              <a:rPr lang="ar-SA"/>
              <a:pPr/>
              <a:t>154</a:t>
            </a:fld>
            <a:endParaRPr lang="en-US"/>
          </a:p>
        </p:txBody>
      </p:sp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كاربرد پلاروگرافي در تجزيه كمّي</a:t>
            </a:r>
            <a:endParaRPr lang="en-US" b="1"/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روش مقايسه با محلول استاندارد</a:t>
            </a:r>
            <a:endParaRPr lang="en-US" b="1"/>
          </a:p>
          <a:p>
            <a:pPr algn="r" rtl="1"/>
            <a:r>
              <a:rPr lang="ar-SA" b="1"/>
              <a:t>روش رسم نمودار كار</a:t>
            </a:r>
            <a:endParaRPr lang="en-US" b="1"/>
          </a:p>
          <a:p>
            <a:pPr algn="r" rtl="1"/>
            <a:r>
              <a:rPr lang="ar-SA" b="1"/>
              <a:t>روش افزايش استاندارد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A3204-06BA-4501-930C-C6C275364ED1}" type="slidenum">
              <a:rPr lang="ar-SA"/>
              <a:pPr/>
              <a:t>155</a:t>
            </a:fld>
            <a:endParaRPr lang="en-US"/>
          </a:p>
        </p:txBody>
      </p:sp>
      <p:sp>
        <p:nvSpPr>
          <p:cNvPr id="4843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روش مقايسه با محلول استاندارد</a:t>
            </a:r>
            <a:endParaRPr lang="en-US" b="1"/>
          </a:p>
        </p:txBody>
      </p:sp>
      <p:graphicFrame>
        <p:nvGraphicFramePr>
          <p:cNvPr id="484383" name="Group 31"/>
          <p:cNvGraphicFramePr>
            <a:graphicFrameLocks noGrp="1"/>
          </p:cNvGraphicFramePr>
          <p:nvPr>
            <p:ph type="tbl" idx="1"/>
          </p:nvPr>
        </p:nvGraphicFramePr>
        <p:xfrm>
          <a:off x="457200" y="2819400"/>
          <a:ext cx="8229600" cy="2362200"/>
        </p:xfrm>
        <a:graphic>
          <a:graphicData uri="http://schemas.openxmlformats.org/drawingml/2006/table">
            <a:tbl>
              <a:tblPr rtl="1"/>
              <a:tblGrid>
                <a:gridCol w="1130300"/>
                <a:gridCol w="3106737"/>
                <a:gridCol w="571500"/>
                <a:gridCol w="3421063"/>
              </a:tblGrid>
              <a:tr h="1181100">
                <a:tc rowSpan="2">
                  <a:txBody>
                    <a:bodyPr/>
                    <a:lstStyle/>
                    <a:p>
                      <a:pPr marL="0" marR="0" lvl="0" indent="0" algn="justLow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جرم آناليت در محلول مورد آزمايش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ارتفاع موج پلاروگرافي محلول نمونه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1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جرم آناليت در محلول استاندارد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ارتفاع موج پلاروگرافي محلول استاندارد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76369-3983-4373-A141-0B8FC77532BE}" type="slidenum">
              <a:rPr lang="ar-SA"/>
              <a:pPr/>
              <a:t>156</a:t>
            </a:fld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324600" cy="2070100"/>
          </a:xfrm>
        </p:spPr>
        <p:txBody>
          <a:bodyPr/>
          <a:lstStyle/>
          <a:p>
            <a:pPr algn="ctr"/>
            <a:r>
              <a:rPr lang="ar-SA" b="1"/>
              <a:t>پلاروگرافي جريان متناوب</a:t>
            </a:r>
            <a:r>
              <a:rPr lang="en-US"/>
              <a:t> 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447800" y="2590800"/>
            <a:ext cx="7467600" cy="3429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800" dirty="0"/>
              <a:t>پتانسيل متناظر با نوك پيكها با  معرفي مي</a:t>
            </a:r>
            <a:r>
              <a:rPr lang="en-US" sz="2800" dirty="0"/>
              <a:t>‎</a:t>
            </a:r>
            <a:r>
              <a:rPr lang="ar-SA" sz="2800" dirty="0"/>
              <a:t>شود و اهميت آن مانند  در پلاروگرافي </a:t>
            </a:r>
            <a:r>
              <a:rPr lang="en-US" sz="2800" dirty="0"/>
              <a:t>DC</a:t>
            </a:r>
            <a:r>
              <a:rPr lang="ar-SA" sz="2800" dirty="0"/>
              <a:t> است. يعني از  در تجزيه كيفي استفاده مي</a:t>
            </a:r>
            <a:r>
              <a:rPr lang="en-US" sz="2800" dirty="0"/>
              <a:t>‎</a:t>
            </a:r>
            <a:r>
              <a:rPr lang="ar-SA" sz="2800" dirty="0"/>
              <a:t>شود.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0AFB-2C48-4A12-9E19-D3063A13CEFF}" type="slidenum">
              <a:rPr lang="ar-SA"/>
              <a:pPr/>
              <a:t>157</a:t>
            </a:fld>
            <a:endParaRPr lang="en-US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553200" cy="2222500"/>
          </a:xfrm>
        </p:spPr>
        <p:txBody>
          <a:bodyPr/>
          <a:lstStyle/>
          <a:p>
            <a:pPr algn="r" rtl="1"/>
            <a:r>
              <a:rPr lang="ar-SA"/>
              <a:t>ولتاگرام نمونه</a:t>
            </a:r>
            <a:r>
              <a:rPr lang="en-US"/>
              <a:t>‎</a:t>
            </a:r>
            <a:r>
              <a:rPr lang="ar-SA"/>
              <a:t>اي با الكترود جامد</a:t>
            </a:r>
            <a:r>
              <a:rPr lang="en-US"/>
              <a:t> 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2590800"/>
            <a:ext cx="7315200" cy="3886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 dirty="0"/>
              <a:t>از پلاتين، طلا يا كربن به</a:t>
            </a:r>
            <a:r>
              <a:rPr lang="en-US" sz="2400" dirty="0"/>
              <a:t>‎</a:t>
            </a:r>
            <a:r>
              <a:rPr lang="ar-SA" sz="2400" dirty="0"/>
              <a:t>عنوان الكترود كار استفاده مي</a:t>
            </a:r>
            <a:r>
              <a:rPr lang="en-US" sz="2400" dirty="0"/>
              <a:t>‎</a:t>
            </a:r>
            <a:r>
              <a:rPr lang="ar-SA" sz="2400" dirty="0"/>
              <a:t>شود. پلاتين يا طلا درون يك ميله شيشه</a:t>
            </a:r>
            <a:r>
              <a:rPr lang="en-US" sz="2400" dirty="0"/>
              <a:t>‎</a:t>
            </a:r>
            <a:r>
              <a:rPr lang="ar-SA" sz="2400" dirty="0"/>
              <a:t>اي فرو برده شده</a:t>
            </a:r>
            <a:r>
              <a:rPr lang="en-US" sz="2400" dirty="0"/>
              <a:t>‎</a:t>
            </a:r>
            <a:r>
              <a:rPr lang="ar-SA" sz="2400" dirty="0"/>
              <a:t>اند، اما كربن به شكل ميله استفاده مي</a:t>
            </a:r>
            <a:r>
              <a:rPr lang="en-US" sz="2400" dirty="0"/>
              <a:t>‎</a:t>
            </a:r>
            <a:r>
              <a:rPr lang="ar-SA" sz="2400" dirty="0"/>
              <a:t>شود.</a:t>
            </a:r>
            <a:r>
              <a:rPr lang="en-US" sz="24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C858F-2E73-4922-BE72-5DF22A9FBE29}" type="slidenum">
              <a:rPr lang="ar-SA"/>
              <a:pPr/>
              <a:t>158</a:t>
            </a:fld>
            <a:endParaRPr lang="en-US"/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400800" cy="1841500"/>
          </a:xfrm>
        </p:spPr>
        <p:txBody>
          <a:bodyPr/>
          <a:lstStyle/>
          <a:p>
            <a:pPr algn="r" rtl="1"/>
            <a:r>
              <a:rPr lang="ar-SA"/>
              <a:t>يك ولتاگرام چرخه</a:t>
            </a:r>
            <a:r>
              <a:rPr lang="en-US"/>
              <a:t>‎</a:t>
            </a:r>
            <a:r>
              <a:rPr lang="ar-SA"/>
              <a:t>اي نمونه</a:t>
            </a:r>
            <a:r>
              <a:rPr lang="en-US"/>
              <a:t>‎</a:t>
            </a:r>
            <a:r>
              <a:rPr lang="ar-SA"/>
              <a:t>اي</a:t>
            </a:r>
            <a:endParaRPr lang="en-US"/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2133600"/>
            <a:ext cx="7620000" cy="4419600"/>
          </a:xfrm>
        </p:spPr>
        <p:txBody>
          <a:bodyPr/>
          <a:lstStyle/>
          <a:p>
            <a:pPr algn="r" rtl="1"/>
            <a:r>
              <a:rPr lang="ar-SA" sz="2400" dirty="0"/>
              <a:t>در آن پتانسيل الكترود كار يك بار به يك جهت و بار ديگر در جهت عكس تقطيع مي</a:t>
            </a:r>
            <a:r>
              <a:rPr lang="en-US" sz="2400" dirty="0"/>
              <a:t>‎</a:t>
            </a:r>
            <a:r>
              <a:rPr lang="ar-SA" sz="2400" dirty="0"/>
              <a:t>شود. سرعت تغيير دادن پتانسيل سريع (20 الي 400 ميلي</a:t>
            </a:r>
            <a:r>
              <a:rPr lang="en-US" sz="2400" dirty="0"/>
              <a:t>‎</a:t>
            </a:r>
            <a:r>
              <a:rPr lang="ar-SA" sz="2400" dirty="0"/>
              <a:t>ولت بر ثانيه) است.</a:t>
            </a:r>
            <a:r>
              <a:rPr lang="en-US" sz="24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5258-A83A-4DD8-9012-4FA49FA21247}" type="slidenum">
              <a:rPr lang="ar-SA"/>
              <a:pPr/>
              <a:t>159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سنجشهاي آمپرسنجي</a:t>
            </a:r>
            <a:r>
              <a:rPr lang="en-US"/>
              <a:t> 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/>
              <a:t>آمپرسنجي يك روش الكترو تجزيه</a:t>
            </a:r>
            <a:r>
              <a:rPr lang="en-US"/>
              <a:t>‎</a:t>
            </a:r>
            <a:r>
              <a:rPr lang="ar-SA"/>
              <a:t>اي است كه در آن پتانسيل الكترود كار در مقدار معيني ثابت نگهداشته شـده و شـدت جريان عبور كرده از محلول اندازه</a:t>
            </a:r>
            <a:r>
              <a:rPr lang="en-US"/>
              <a:t>‎</a:t>
            </a:r>
            <a:r>
              <a:rPr lang="ar-SA"/>
              <a:t>گيري مي</a:t>
            </a:r>
            <a:r>
              <a:rPr lang="en-US"/>
              <a:t>‎</a:t>
            </a:r>
            <a:r>
              <a:rPr lang="ar-SA"/>
              <a:t>شود. 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پتانسيل اعمال شده به</a:t>
            </a:r>
            <a:r>
              <a:rPr lang="fa-IR"/>
              <a:t> </a:t>
            </a:r>
            <a:r>
              <a:rPr lang="ar-SA"/>
              <a:t>الكترود كار، در محدودة پتانسيل قسمت تخت موج پلاروگرافي گونة الكترواكتيو مورد تجزيه قرار دارد.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 بنابراين، آمپرسنجي اندازه</a:t>
            </a:r>
            <a:r>
              <a:rPr lang="en-US"/>
              <a:t>‎</a:t>
            </a:r>
            <a:r>
              <a:rPr lang="ar-SA"/>
              <a:t>اي از جريان حدّ در يك پتانسيل اعمال شدة ثابت، به</a:t>
            </a:r>
            <a:r>
              <a:rPr lang="en-US"/>
              <a:t>‎</a:t>
            </a:r>
            <a:r>
              <a:rPr lang="ar-SA"/>
              <a:t>صورت تابعي از غلظت است.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3BBC-CD75-4D00-AEBD-C237443485C1}" type="slidenum">
              <a:rPr lang="ar-SA"/>
              <a:pPr/>
              <a:t>16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الكترود استاندارد هيدروژن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(SHE)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209800"/>
            <a:ext cx="8305800" cy="1676400"/>
          </a:xfrm>
        </p:spPr>
        <p:txBody>
          <a:bodyPr/>
          <a:lstStyle/>
          <a:p>
            <a:pPr algn="r" rtl="1"/>
            <a:r>
              <a:rPr lang="fa-IR" sz="2800" dirty="0">
                <a:cs typeface="2  Lotus" pitchFamily="2" charset="-78"/>
              </a:rPr>
              <a:t>طبق قرارداد، پتانسيل استاندارد الكترود هيدروژن صفر درنظر گرفته مي‏شود (همانطور كه سطح آب دريا به عنوان ارتفاع صفر و كوهها ارتفاع مثبت و بستر دريا ارتفاع منفي درنظر گرفته مي‏شود).</a:t>
            </a:r>
            <a:r>
              <a:rPr lang="fa-IR" sz="2800" dirty="0"/>
              <a:t> </a:t>
            </a:r>
            <a:endParaRPr lang="en-US" sz="2800" dirty="0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28458-A545-4B95-8698-F0AC9AF89BDF}" type="slidenum">
              <a:rPr lang="ar-SA"/>
              <a:pPr/>
              <a:t>160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b="1"/>
              <a:t>سنجشهاي آمپرسنجي با الكترود قطرة جيوه</a:t>
            </a:r>
            <a:r>
              <a:rPr lang="en-US"/>
              <a:t> </a:t>
            </a: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/>
              <a:t>دستگاه مورد استفاده در اين سنجشها همان است كه براي پلاروگرافي به</a:t>
            </a:r>
            <a:r>
              <a:rPr lang="en-US"/>
              <a:t>‎</a:t>
            </a:r>
            <a:r>
              <a:rPr lang="ar-SA"/>
              <a:t>كار مي</a:t>
            </a:r>
            <a:r>
              <a:rPr lang="en-US"/>
              <a:t>‎</a:t>
            </a:r>
            <a:r>
              <a:rPr lang="ar-SA"/>
              <a:t>رود. 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براي سنجش سلولي لازم است كه محلول مورد سنجش به آن منتقل شود و الكترود جيوه قطره چكاني و ملزومات ديگر و الكترود كمكي (الكترود پلاتين) و الكترود مرجع (كالومل اشباع)، درون آن قرار داده شوند. </a:t>
            </a:r>
            <a:endParaRPr lang="fa-IR"/>
          </a:p>
          <a:p>
            <a:pPr algn="r" rtl="1">
              <a:lnSpc>
                <a:spcPct val="90000"/>
              </a:lnSpc>
            </a:pPr>
            <a:r>
              <a:rPr lang="ar-SA"/>
              <a:t>يك بورت براي افزايش تيتر كننده و يك به</a:t>
            </a:r>
            <a:r>
              <a:rPr lang="en-US"/>
              <a:t>‎</a:t>
            </a:r>
            <a:r>
              <a:rPr lang="ar-SA"/>
              <a:t>همزن هم بايد در سلول قرار گيرد.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5C635-28E5-455D-A8ED-D544E9C18B4E}" type="slidenum">
              <a:rPr lang="ar-SA"/>
              <a:pPr/>
              <a:t>161</a:t>
            </a:fld>
            <a:endParaRPr lang="en-US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/>
              <a:t>سنجشهاي آمپرسنجي با دو الكترود شناساگر (بي</a:t>
            </a:r>
            <a:r>
              <a:rPr lang="en-US" sz="4000" b="1"/>
              <a:t>‎</a:t>
            </a:r>
            <a:r>
              <a:rPr lang="ar-SA" sz="4000" b="1"/>
              <a:t>آمپرومتري)</a:t>
            </a:r>
            <a:r>
              <a:rPr lang="en-US" sz="4000"/>
              <a:t/>
            </a:r>
            <a:br>
              <a:rPr lang="en-US" sz="4000"/>
            </a:br>
            <a:r>
              <a:rPr lang="en-US" sz="4000"/>
              <a:t>biamperometry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905000"/>
            <a:ext cx="7315200" cy="4495800"/>
          </a:xfrm>
        </p:spPr>
        <p:txBody>
          <a:bodyPr/>
          <a:lstStyle/>
          <a:p>
            <a:pPr algn="r" rtl="1"/>
            <a:r>
              <a:rPr lang="ar-SA" sz="2400" dirty="0"/>
              <a:t>در نمودار </a:t>
            </a:r>
            <a:r>
              <a:rPr lang="en-US" sz="2400" dirty="0"/>
              <a:t>A</a:t>
            </a:r>
            <a:r>
              <a:rPr lang="ar-SA" sz="2400" dirty="0"/>
              <a:t> فقط تيترشونده به</a:t>
            </a:r>
            <a:r>
              <a:rPr lang="en-US" sz="2400" dirty="0"/>
              <a:t>‎</a:t>
            </a:r>
            <a:r>
              <a:rPr lang="ar-SA" sz="2400" dirty="0"/>
              <a:t>طور برگشت</a:t>
            </a:r>
            <a:r>
              <a:rPr lang="en-US" sz="2400" dirty="0"/>
              <a:t>‎</a:t>
            </a:r>
            <a:r>
              <a:rPr lang="ar-SA" sz="2400" dirty="0"/>
              <a:t>پذير الكترواكتيو است. در نمودار </a:t>
            </a:r>
            <a:r>
              <a:rPr lang="en-US" sz="2400" dirty="0"/>
              <a:t>B</a:t>
            </a:r>
            <a:r>
              <a:rPr lang="ar-SA" sz="2400" dirty="0"/>
              <a:t> فقط تيتركننده به</a:t>
            </a:r>
            <a:r>
              <a:rPr lang="en-US" sz="2400" dirty="0"/>
              <a:t>‎</a:t>
            </a:r>
            <a:r>
              <a:rPr lang="ar-SA" sz="2400" dirty="0"/>
              <a:t>طور برگشت</a:t>
            </a:r>
            <a:r>
              <a:rPr lang="en-US" sz="2400" dirty="0"/>
              <a:t>‎</a:t>
            </a:r>
            <a:r>
              <a:rPr lang="ar-SA" sz="2400" dirty="0"/>
              <a:t>پذير الكترواكتيو است. در نمودار </a:t>
            </a:r>
            <a:r>
              <a:rPr lang="en-US" sz="2400" dirty="0"/>
              <a:t>C</a:t>
            </a:r>
            <a:r>
              <a:rPr lang="ar-SA" sz="2400" dirty="0"/>
              <a:t> هم تيترشونده و هم تيتركننده به</a:t>
            </a:r>
            <a:r>
              <a:rPr lang="en-US" sz="2400" dirty="0"/>
              <a:t>‎</a:t>
            </a:r>
            <a:r>
              <a:rPr lang="ar-SA" sz="2400" dirty="0"/>
              <a:t>طور برگشت</a:t>
            </a:r>
            <a:r>
              <a:rPr lang="en-US" sz="2400" dirty="0"/>
              <a:t>‎</a:t>
            </a:r>
            <a:r>
              <a:rPr lang="ar-SA" sz="2400" dirty="0"/>
              <a:t>پذير الكترواكتيو هستند.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7E48B-C032-442F-A883-CA41B6BDA0E9}" type="slidenum">
              <a:rPr lang="ar-SA"/>
              <a:pPr/>
              <a:t>162</a:t>
            </a:fld>
            <a:endParaRPr lang="en-US"/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356100"/>
          </a:xfrm>
        </p:spPr>
        <p:txBody>
          <a:bodyPr/>
          <a:lstStyle/>
          <a:p>
            <a:pPr algn="ctr" rtl="1"/>
            <a:r>
              <a:rPr lang="ar-SA" sz="8000" b="1" dirty="0">
                <a:solidFill>
                  <a:schemeClr val="hlink"/>
                </a:solidFill>
              </a:rPr>
              <a:t>فصل ششم</a:t>
            </a:r>
            <a:r>
              <a:rPr lang="ar-SA" b="1" dirty="0"/>
              <a:t/>
            </a:r>
            <a:br>
              <a:rPr lang="ar-SA" b="1" dirty="0"/>
            </a:br>
            <a:r>
              <a:rPr lang="ar-SA" sz="7200" b="1" dirty="0"/>
              <a:t>كولن</a:t>
            </a:r>
            <a:r>
              <a:rPr lang="en-US" sz="7200" b="1" dirty="0"/>
              <a:t>‎</a:t>
            </a:r>
            <a:r>
              <a:rPr lang="ar-SA" sz="7200" b="1" dirty="0"/>
              <a:t>سنجي و الكترووزني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75754-C5C4-4703-B019-4A4C188D9489}" type="slidenum">
              <a:rPr lang="ar-SA"/>
              <a:pPr/>
              <a:t>163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/>
              <a:t>هدفهاي رفتاري</a:t>
            </a:r>
            <a:r>
              <a:rPr lang="en-US"/>
              <a:t>  </a:t>
            </a:r>
            <a:r>
              <a:rPr lang="fa-IR"/>
              <a:t>فصل ششم</a:t>
            </a:r>
            <a:endParaRPr lang="en-US"/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000"/>
              <a:t>بعداز مطالعة اين فصل تواناييهاي زير كسب </a:t>
            </a:r>
            <a:r>
              <a:rPr lang="fa-IR" sz="2000"/>
              <a:t>می شود</a:t>
            </a:r>
            <a:r>
              <a:rPr lang="ar-SA" sz="2000"/>
              <a:t>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اصول روشهاي كولن</a:t>
            </a:r>
            <a:r>
              <a:rPr lang="en-US" sz="2000"/>
              <a:t>‎</a:t>
            </a:r>
            <a:r>
              <a:rPr lang="ar-SA" sz="2000"/>
              <a:t>سنجي در پتانسيل ثابت، كولن</a:t>
            </a:r>
            <a:r>
              <a:rPr lang="en-US" sz="2000"/>
              <a:t>‎</a:t>
            </a:r>
            <a:r>
              <a:rPr lang="ar-SA" sz="2000"/>
              <a:t>سنجي در شدت جريان ثابت و الكترو وزني 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ويژگيهاي يك سلول كولن</a:t>
            </a:r>
            <a:r>
              <a:rPr lang="en-US" sz="2000"/>
              <a:t>‎</a:t>
            </a:r>
            <a:r>
              <a:rPr lang="ar-SA" sz="2000"/>
              <a:t>سنجي در پتانسيل كنترل شده 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كاربرد كولن</a:t>
            </a:r>
            <a:r>
              <a:rPr lang="en-US" sz="2000"/>
              <a:t>‎</a:t>
            </a:r>
            <a:r>
              <a:rPr lang="ar-SA" sz="2000"/>
              <a:t>سنجي در پتانسيل كنترل شده در تجزيه كمّي.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ويژگيهاي سلول مورد استفاده در كولن</a:t>
            </a:r>
            <a:r>
              <a:rPr lang="en-US" sz="2000"/>
              <a:t>‎</a:t>
            </a:r>
            <a:r>
              <a:rPr lang="ar-SA" sz="2000"/>
              <a:t>سنجي در شدت جريان ثابت (تيتراسيون كولن</a:t>
            </a:r>
            <a:r>
              <a:rPr lang="en-US" sz="2000"/>
              <a:t>‎</a:t>
            </a:r>
            <a:r>
              <a:rPr lang="ar-SA" sz="2000"/>
              <a:t>سنجي).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نمودار سادة دستگاه تيتراسيون كولن</a:t>
            </a:r>
            <a:r>
              <a:rPr lang="en-US" sz="2000"/>
              <a:t>‎</a:t>
            </a:r>
            <a:r>
              <a:rPr lang="ar-SA" sz="2000"/>
              <a:t>سنجي ترسيم شده و روش عمل آن در مقايسه با تيتراسيونهاي كلاسيك.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كاربرد تيتراسيونهاي كولن</a:t>
            </a:r>
            <a:r>
              <a:rPr lang="en-US" sz="2000"/>
              <a:t>‎</a:t>
            </a:r>
            <a:r>
              <a:rPr lang="ar-SA" sz="2000"/>
              <a:t>سنجي براي تيتراسيونهاي خنثي شدن.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كاربرد تيتراسيونهاي كولن</a:t>
            </a:r>
            <a:r>
              <a:rPr lang="en-US" sz="2000"/>
              <a:t>‎</a:t>
            </a:r>
            <a:r>
              <a:rPr lang="ar-SA" sz="2000"/>
              <a:t>سنجي براي تيتراسيونهاي رسوبي و تشكيل كمپلكس و اكسايش ـ كاهش.</a:t>
            </a:r>
          </a:p>
          <a:p>
            <a:pPr algn="r" rtl="1">
              <a:lnSpc>
                <a:spcPct val="80000"/>
              </a:lnSpc>
            </a:pPr>
            <a:r>
              <a:rPr lang="fa-IR" sz="2000">
                <a:cs typeface="Times New Roman" pitchFamily="18" charset="0"/>
              </a:rPr>
              <a:t>مقایسه </a:t>
            </a:r>
            <a:r>
              <a:rPr lang="ar-SA" sz="2000">
                <a:cs typeface="Times New Roman" pitchFamily="18" charset="0"/>
              </a:rPr>
              <a:t> تيتراسيونهاي كولن</a:t>
            </a:r>
            <a:r>
              <a:rPr lang="en-US" sz="2000">
                <a:cs typeface="Times New Roman" pitchFamily="18" charset="0"/>
              </a:rPr>
              <a:t>‎</a:t>
            </a:r>
            <a:r>
              <a:rPr lang="ar-SA" sz="2000">
                <a:cs typeface="Times New Roman" pitchFamily="18" charset="0"/>
              </a:rPr>
              <a:t>سنجي با تيتراسيونهاي حجم سنجي .</a:t>
            </a:r>
          </a:p>
          <a:p>
            <a:pPr algn="r" rtl="1">
              <a:lnSpc>
                <a:spcPct val="80000"/>
              </a:lnSpc>
            </a:pPr>
            <a:r>
              <a:rPr lang="ar-SA" sz="2000">
                <a:cs typeface="Times New Roman" pitchFamily="18" charset="0"/>
              </a:rPr>
              <a:t> ويژگيهاي</a:t>
            </a:r>
            <a:r>
              <a:rPr lang="ar-SA" sz="2000"/>
              <a:t> روش الكترووزني و انواع سلولها و كاتدهاي مورد استفاده 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خواص فيزيكي رسوبهاي الكتروليتي در روش الكترووزني.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دستگاهوري روش الكتروتجزيه</a:t>
            </a:r>
            <a:r>
              <a:rPr lang="en-US" sz="2000"/>
              <a:t>‎</a:t>
            </a:r>
            <a:r>
              <a:rPr lang="ar-SA" sz="2000"/>
              <a:t>اي .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85E1-C8EE-44B7-A789-9A588A46021D}" type="slidenum">
              <a:rPr lang="ar-SA"/>
              <a:pPr/>
              <a:t>164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مقدمه</a:t>
            </a:r>
            <a:r>
              <a:rPr lang="en-US"/>
              <a:t> 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سه روش الكتروتجزيه</a:t>
            </a:r>
            <a:r>
              <a:rPr lang="en-US"/>
              <a:t>‎</a:t>
            </a:r>
            <a:r>
              <a:rPr lang="ar-SA"/>
              <a:t>اي بر پايه الكتروليز كه براساس اكسايش يا كاهش يك آناليت استوار هستند و مدت زمان فرايند اكسايش يا كاهش به اندازه</a:t>
            </a:r>
            <a:r>
              <a:rPr lang="en-US"/>
              <a:t>‎</a:t>
            </a:r>
            <a:r>
              <a:rPr lang="ar-SA"/>
              <a:t>اي است كه آناليت به</a:t>
            </a:r>
            <a:r>
              <a:rPr lang="en-US"/>
              <a:t>‎</a:t>
            </a:r>
            <a:r>
              <a:rPr lang="ar-SA"/>
              <a:t>طور كامل به يك حالت جديد تبديل مي</a:t>
            </a:r>
            <a:r>
              <a:rPr lang="en-US"/>
              <a:t>‎</a:t>
            </a:r>
            <a:r>
              <a:rPr lang="ar-SA"/>
              <a:t>شود، عبارتند از:</a:t>
            </a:r>
            <a:endParaRPr lang="fa-IR"/>
          </a:p>
          <a:p>
            <a:pPr lvl="2" algn="r" rtl="1"/>
            <a:r>
              <a:rPr lang="ar-SA"/>
              <a:t> كولن</a:t>
            </a:r>
            <a:r>
              <a:rPr lang="en-US"/>
              <a:t>‎</a:t>
            </a:r>
            <a:r>
              <a:rPr lang="ar-SA"/>
              <a:t>سنجي در پتانسيل ثابت</a:t>
            </a:r>
            <a:endParaRPr lang="fa-IR"/>
          </a:p>
          <a:p>
            <a:pPr lvl="2" algn="r" rtl="1"/>
            <a:r>
              <a:rPr lang="ar-SA"/>
              <a:t> كولن</a:t>
            </a:r>
            <a:r>
              <a:rPr lang="en-US"/>
              <a:t>‎</a:t>
            </a:r>
            <a:r>
              <a:rPr lang="ar-SA"/>
              <a:t>سنجي در شدت جريان ثابت (سنجش</a:t>
            </a:r>
            <a:r>
              <a:rPr lang="en-US"/>
              <a:t>‎</a:t>
            </a:r>
            <a:r>
              <a:rPr lang="ar-SA"/>
              <a:t>هاي كولن</a:t>
            </a:r>
            <a:r>
              <a:rPr lang="en-US"/>
              <a:t>‎</a:t>
            </a:r>
            <a:r>
              <a:rPr lang="ar-SA"/>
              <a:t>سنجي) </a:t>
            </a:r>
            <a:endParaRPr lang="fa-IR"/>
          </a:p>
          <a:p>
            <a:pPr lvl="2" algn="r" rtl="1"/>
            <a:r>
              <a:rPr lang="ar-SA"/>
              <a:t> الكترووزني.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E050-E18E-4F47-9837-FCA6F2F74443}" type="slidenum">
              <a:rPr lang="ar-SA"/>
              <a:pPr/>
              <a:t>165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/>
              <a:t>روشهاي كولن</a:t>
            </a:r>
            <a:r>
              <a:rPr lang="en-US" b="1"/>
              <a:t>‎</a:t>
            </a:r>
            <a:r>
              <a:rPr lang="ar-SA" b="1"/>
              <a:t>سنجي</a:t>
            </a:r>
            <a:r>
              <a:rPr lang="en-US"/>
              <a:t> 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r" rtl="1"/>
            <a:r>
              <a:rPr lang="ar-SA"/>
              <a:t>اين روشها به دو گروه</a:t>
            </a:r>
            <a:endParaRPr lang="fa-IR"/>
          </a:p>
          <a:p>
            <a:pPr lvl="2" algn="r" rtl="1"/>
            <a:r>
              <a:rPr lang="ar-SA"/>
              <a:t> كولن</a:t>
            </a:r>
            <a:r>
              <a:rPr lang="en-US"/>
              <a:t>‎</a:t>
            </a:r>
            <a:r>
              <a:rPr lang="ar-SA"/>
              <a:t>سنجي در پتانسيل كنترل شده </a:t>
            </a:r>
            <a:endParaRPr lang="fa-IR"/>
          </a:p>
          <a:p>
            <a:pPr lvl="2" algn="r" rtl="1"/>
            <a:r>
              <a:rPr lang="ar-SA"/>
              <a:t>و كولن</a:t>
            </a:r>
            <a:r>
              <a:rPr lang="en-US"/>
              <a:t>‎</a:t>
            </a:r>
            <a:r>
              <a:rPr lang="ar-SA"/>
              <a:t>سنجي در جريان كنترل شده تقسيم مي</a:t>
            </a:r>
            <a:r>
              <a:rPr lang="en-US"/>
              <a:t>‎</a:t>
            </a:r>
            <a:r>
              <a:rPr lang="ar-SA"/>
              <a:t>شود. </a:t>
            </a:r>
            <a:endParaRPr lang="fa-IR"/>
          </a:p>
          <a:p>
            <a:pPr lvl="2" algn="r" rtl="1"/>
            <a:r>
              <a:rPr lang="ar-SA"/>
              <a:t>همة اين روشها بر پايه قوانين فاراده پايه</a:t>
            </a:r>
            <a:r>
              <a:rPr lang="en-US"/>
              <a:t>‎</a:t>
            </a:r>
            <a:r>
              <a:rPr lang="ar-SA"/>
              <a:t>گذاري شده</a:t>
            </a:r>
            <a:r>
              <a:rPr lang="en-US"/>
              <a:t>‎</a:t>
            </a:r>
            <a:r>
              <a:rPr lang="ar-SA"/>
              <a:t>اند و با مدار دو يا سه الكترودي انجام مي</a:t>
            </a:r>
            <a:r>
              <a:rPr lang="en-US"/>
              <a:t>‎</a:t>
            </a:r>
            <a:r>
              <a:rPr lang="ar-SA"/>
              <a:t>شوند.</a:t>
            </a:r>
          </a:p>
          <a:p>
            <a:pPr algn="r" rtl="1"/>
            <a:r>
              <a:rPr lang="ar-SA"/>
              <a:t>در اين روشها بازده جريان حائز اهميت است.</a:t>
            </a:r>
            <a:endParaRPr lang="fa-IR"/>
          </a:p>
          <a:p>
            <a:pPr algn="r" rtl="1"/>
            <a:r>
              <a:rPr lang="ar-SA"/>
              <a:t> منظور از اينكه بازده جريان 100% است چيست؟</a:t>
            </a:r>
            <a:endParaRPr lang="fa-IR"/>
          </a:p>
          <a:p>
            <a:pPr algn="r" rtl="1"/>
            <a:r>
              <a:rPr lang="ar-SA"/>
              <a:t> اگر تنها واكنش الكترودي موردنظر اتفاق بيافتد (فقط آناليت در واكنش شركت كند)، بازده جريان فاراده</a:t>
            </a:r>
            <a:r>
              <a:rPr lang="en-US"/>
              <a:t>‎</a:t>
            </a:r>
            <a:r>
              <a:rPr lang="ar-SA"/>
              <a:t>اي 100% است.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4E6DE-F442-408C-86B9-9AF3AE4A2C2D}" type="slidenum">
              <a:rPr lang="ar-SA"/>
              <a:pPr/>
              <a:t>166</a:t>
            </a:fld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/>
              <a:t>طرح ساده</a:t>
            </a:r>
            <a:r>
              <a:rPr lang="en-US" sz="4000"/>
              <a:t>‎</a:t>
            </a:r>
            <a:r>
              <a:rPr lang="ar-SA" sz="4000"/>
              <a:t>اي از سلول كولن</a:t>
            </a:r>
            <a:r>
              <a:rPr lang="en-US" sz="4000"/>
              <a:t>‎</a:t>
            </a:r>
            <a:r>
              <a:rPr lang="ar-SA" sz="4000"/>
              <a:t>سنجي در پتانسيل كنترل شده، همراه با مدار الكتريكي آن</a:t>
            </a:r>
            <a:endParaRPr lang="en-US" sz="4000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676400"/>
            <a:ext cx="7543800" cy="4876800"/>
          </a:xfrm>
        </p:spPr>
        <p:txBody>
          <a:bodyPr/>
          <a:lstStyle/>
          <a:p>
            <a:pPr algn="r" rtl="1"/>
            <a:r>
              <a:rPr lang="ar-SA" sz="2800" dirty="0"/>
              <a:t>اين روش نياز به يك مدار سه الكترودي متشكل از كاتد، آند و الكترود مرجع دارد. </a:t>
            </a:r>
            <a:endParaRPr lang="fa-IR" sz="2800" dirty="0"/>
          </a:p>
          <a:p>
            <a:pPr algn="r" rtl="1"/>
            <a:r>
              <a:rPr lang="ar-SA" sz="2800" dirty="0"/>
              <a:t>همچنين به يك پتانيوستات براي كنترل پتانسيل الكترودي كه در آن واكنش مورد نظر اتفاق مي</a:t>
            </a:r>
            <a:r>
              <a:rPr lang="en-US" sz="2800" dirty="0"/>
              <a:t>‎</a:t>
            </a:r>
            <a:r>
              <a:rPr lang="ar-SA" sz="2800" dirty="0"/>
              <a:t>افتد نياز مي</a:t>
            </a:r>
            <a:r>
              <a:rPr lang="en-US" sz="2800" dirty="0"/>
              <a:t>‎</a:t>
            </a:r>
            <a:r>
              <a:rPr lang="ar-SA" sz="2800" dirty="0"/>
              <a:t>باشد.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F27B-A7DD-41AE-AE34-83F28DABA045}" type="slidenum">
              <a:rPr lang="ar-SA"/>
              <a:pPr/>
              <a:t>167</a:t>
            </a:fld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6096000" cy="1384300"/>
          </a:xfrm>
        </p:spPr>
        <p:txBody>
          <a:bodyPr/>
          <a:lstStyle/>
          <a:p>
            <a:pPr algn="ctr" rtl="1"/>
            <a:r>
              <a:rPr lang="ar-SA" sz="4000"/>
              <a:t>دستگاه براي ثبت پيوسته ميزان </a:t>
            </a:r>
            <a:r>
              <a:rPr lang="en-US" sz="4000"/>
              <a:t>O</a:t>
            </a:r>
            <a:r>
              <a:rPr lang="en-US" sz="4000" baseline="-25000"/>
              <a:t>2</a:t>
            </a:r>
            <a:r>
              <a:rPr lang="ar-SA" sz="4000"/>
              <a:t> جريان گاز</a:t>
            </a:r>
            <a:endParaRPr lang="en-US" sz="4000"/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752600"/>
            <a:ext cx="8686800" cy="4648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400" dirty="0"/>
              <a:t>غلظت اكسيژن متناسب با پتانسيل ثبت شده</a:t>
            </a:r>
            <a:r>
              <a:rPr lang="en-US" sz="2400" dirty="0"/>
              <a:t>‎</a:t>
            </a:r>
            <a:r>
              <a:rPr lang="ar-SA" sz="2400" dirty="0"/>
              <a:t>است و كاغذ ثبات را مي</a:t>
            </a:r>
            <a:r>
              <a:rPr lang="en-US" sz="2400" dirty="0"/>
              <a:t>‎</a:t>
            </a:r>
            <a:r>
              <a:rPr lang="ar-SA" sz="2400" dirty="0"/>
              <a:t>توان به</a:t>
            </a:r>
            <a:r>
              <a:rPr lang="en-US" sz="2400" dirty="0"/>
              <a:t>‎</a:t>
            </a:r>
            <a:r>
              <a:rPr lang="ar-SA" sz="2400" dirty="0"/>
              <a:t>نحوي تنظيم كرد كه غلظت آني اكسيژن را مستقيماً نشان دهد. گزارش شده</a:t>
            </a:r>
            <a:r>
              <a:rPr lang="en-US" sz="2400" dirty="0"/>
              <a:t>‎</a:t>
            </a:r>
            <a:r>
              <a:rPr lang="ar-SA" sz="2400" dirty="0"/>
              <a:t>است كه اين دستگاه غلظت اكسيژن را در محدودة </a:t>
            </a:r>
            <a:r>
              <a:rPr lang="en-US" sz="2400" dirty="0" err="1"/>
              <a:t>ppm</a:t>
            </a:r>
            <a:r>
              <a:rPr lang="ar-SA" sz="2400" dirty="0"/>
              <a:t> 1 تا 1% نشان مي</a:t>
            </a:r>
            <a:r>
              <a:rPr lang="en-US" sz="2400" dirty="0"/>
              <a:t>‎</a:t>
            </a:r>
            <a:r>
              <a:rPr lang="ar-SA" sz="2400" dirty="0"/>
              <a:t>دهد.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6F9C8-E20B-4BB6-B281-3A9E3534A6C5}" type="slidenum">
              <a:rPr lang="ar-SA"/>
              <a:pPr/>
              <a:t>168</a:t>
            </a:fld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sz="4000"/>
              <a:t>نمودار تغييرات خطي شدت جريان برحسب زمان</a:t>
            </a:r>
            <a:endParaRPr lang="en-US" sz="4000"/>
          </a:p>
        </p:txBody>
      </p:sp>
      <p:sp>
        <p:nvSpPr>
          <p:cNvPr id="2150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447800"/>
            <a:ext cx="7620000" cy="5029200"/>
          </a:xfrm>
        </p:spPr>
        <p:txBody>
          <a:bodyPr/>
          <a:lstStyle/>
          <a:p>
            <a:pPr algn="r" rtl="1"/>
            <a:r>
              <a:rPr lang="ar-SA" sz="2400" dirty="0"/>
              <a:t>از آنجا كه تغيير شدت</a:t>
            </a:r>
            <a:r>
              <a:rPr lang="en-US" sz="2400" dirty="0"/>
              <a:t>‎</a:t>
            </a:r>
            <a:r>
              <a:rPr lang="ar-SA" sz="2400" dirty="0"/>
              <a:t>جريان برحسب زمان خطي است  پس مثلث قائم</a:t>
            </a:r>
            <a:r>
              <a:rPr lang="en-US" sz="2400" dirty="0"/>
              <a:t>‎</a:t>
            </a:r>
            <a:r>
              <a:rPr lang="ar-SA" sz="2400" dirty="0"/>
              <a:t>الزاويه</a:t>
            </a:r>
            <a:r>
              <a:rPr lang="en-US" sz="2400" dirty="0"/>
              <a:t>‎</a:t>
            </a:r>
            <a:r>
              <a:rPr lang="ar-SA" sz="2400" dirty="0"/>
              <a:t>اي به</a:t>
            </a:r>
            <a:r>
              <a:rPr lang="en-US" sz="2400" dirty="0"/>
              <a:t>‎</a:t>
            </a:r>
            <a:r>
              <a:rPr lang="ar-SA" sz="2400" dirty="0"/>
              <a:t>دست مي</a:t>
            </a:r>
            <a:r>
              <a:rPr lang="en-US" sz="2400" dirty="0"/>
              <a:t>‎</a:t>
            </a:r>
            <a:r>
              <a:rPr lang="ar-SA" sz="2400" dirty="0"/>
              <a:t>آيد كه ارتفاع آن 150 و قاعده آن 120 است.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3646-4E02-485C-AC85-207591C28D74}" type="slidenum">
              <a:rPr lang="ar-SA"/>
              <a:pPr/>
              <a:t>169</a:t>
            </a:fld>
            <a:endParaRPr lang="en-US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/>
              <a:t>كولن</a:t>
            </a:r>
            <a:r>
              <a:rPr lang="en-US" sz="4000" b="1"/>
              <a:t>‎</a:t>
            </a:r>
            <a:r>
              <a:rPr lang="ar-SA" sz="4000" b="1"/>
              <a:t>سنجي در جريان كنترل شده (سنجش</a:t>
            </a:r>
            <a:r>
              <a:rPr lang="en-US" sz="4000" b="1"/>
              <a:t>‎</a:t>
            </a:r>
            <a:r>
              <a:rPr lang="ar-SA" sz="4000" b="1"/>
              <a:t>هاي كولن</a:t>
            </a:r>
            <a:r>
              <a:rPr lang="en-US" sz="4000" b="1"/>
              <a:t>‎</a:t>
            </a:r>
            <a:r>
              <a:rPr lang="ar-SA" sz="4000" b="1"/>
              <a:t>سنجي)</a:t>
            </a:r>
            <a:endParaRPr lang="en-US" sz="4000" b="1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sz="2800"/>
              <a:t>اين تكنيك در مقايسه با كولن</a:t>
            </a:r>
            <a:r>
              <a:rPr lang="en-US" sz="2800"/>
              <a:t>‎</a:t>
            </a:r>
            <a:r>
              <a:rPr lang="ar-SA" sz="2800"/>
              <a:t>سنجي در پتانسيل كنترل شده، استفاده بسيار وسيعتري دارد.</a:t>
            </a:r>
            <a:endParaRPr lang="fa-IR" sz="2800"/>
          </a:p>
          <a:p>
            <a:pPr algn="r" rtl="1"/>
            <a:r>
              <a:rPr lang="ar-SA" sz="2800"/>
              <a:t> در اين روش مادة تيتركننده به</a:t>
            </a:r>
            <a:r>
              <a:rPr lang="en-US" sz="2800"/>
              <a:t>‎</a:t>
            </a:r>
            <a:r>
              <a:rPr lang="ar-SA" sz="2800"/>
              <a:t>طور كمّي در الكترود كار به</a:t>
            </a:r>
            <a:r>
              <a:rPr lang="en-US" sz="2800"/>
              <a:t>‎</a:t>
            </a:r>
            <a:r>
              <a:rPr lang="ar-SA" sz="2800"/>
              <a:t>طريق الكتروليز توليد مي</a:t>
            </a:r>
            <a:r>
              <a:rPr lang="en-US" sz="2800"/>
              <a:t>‎</a:t>
            </a:r>
            <a:r>
              <a:rPr lang="ar-SA" sz="2800"/>
              <a:t>شود. </a:t>
            </a:r>
            <a:endParaRPr lang="fa-IR" sz="2800"/>
          </a:p>
          <a:p>
            <a:pPr algn="r" rtl="1"/>
            <a:r>
              <a:rPr lang="ar-SA" sz="2800"/>
              <a:t> درصورتي كه نياز به بُرم به</a:t>
            </a:r>
            <a:r>
              <a:rPr lang="en-US" sz="2800"/>
              <a:t>‎</a:t>
            </a:r>
            <a:r>
              <a:rPr lang="ar-SA" sz="2800"/>
              <a:t>عنوان ماده تيتركننده باشد، مي</a:t>
            </a:r>
            <a:r>
              <a:rPr lang="en-US" sz="2800"/>
              <a:t>‎</a:t>
            </a:r>
            <a:r>
              <a:rPr lang="ar-SA" sz="2800"/>
              <a:t>توان از يك نمك بروميد محلول به</a:t>
            </a:r>
            <a:r>
              <a:rPr lang="en-US" sz="2800"/>
              <a:t>‎</a:t>
            </a:r>
            <a:r>
              <a:rPr lang="ar-SA" sz="2800"/>
              <a:t>عنوان مادة مولد استفاده كرد.</a:t>
            </a:r>
            <a:endParaRPr lang="fa-IR" sz="2800"/>
          </a:p>
          <a:p>
            <a:pPr algn="r" rtl="1"/>
            <a:r>
              <a:rPr lang="ar-SA" sz="2800"/>
              <a:t> از اين روش كه بُرم به</a:t>
            </a:r>
            <a:r>
              <a:rPr lang="en-US" sz="2800"/>
              <a:t>‎</a:t>
            </a:r>
            <a:r>
              <a:rPr lang="ar-SA" sz="2800"/>
              <a:t>طور الكتروليتي در درون سلول كولن</a:t>
            </a:r>
            <a:r>
              <a:rPr lang="en-US" sz="2800"/>
              <a:t>‎</a:t>
            </a:r>
            <a:r>
              <a:rPr lang="ar-SA" sz="2800"/>
              <a:t>سنجي توليد مي</a:t>
            </a:r>
            <a:r>
              <a:rPr lang="en-US" sz="2800"/>
              <a:t>‎</a:t>
            </a:r>
            <a:r>
              <a:rPr lang="ar-SA" sz="2800"/>
              <a:t>شود، مي</a:t>
            </a:r>
            <a:r>
              <a:rPr lang="en-US" sz="2800"/>
              <a:t>‎</a:t>
            </a:r>
            <a:r>
              <a:rPr lang="ar-SA" sz="2800"/>
              <a:t>توان براي اندازه</a:t>
            </a:r>
            <a:r>
              <a:rPr lang="en-US" sz="2800"/>
              <a:t>‎</a:t>
            </a:r>
            <a:r>
              <a:rPr lang="ar-SA" sz="2800"/>
              <a:t>گيري فنل</a:t>
            </a:r>
            <a:r>
              <a:rPr lang="en-US" sz="2800"/>
              <a:t>‎</a:t>
            </a:r>
            <a:r>
              <a:rPr lang="ar-SA" sz="2800"/>
              <a:t>ها استفاد كرد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CFDB7-080B-436F-B0E8-C58CD9914F6A}" type="slidenum">
              <a:rPr lang="ar-SA"/>
              <a:pPr/>
              <a:t>17</a:t>
            </a:fld>
            <a:endParaRPr 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>
                <a:latin typeface="Times New Roman" pitchFamily="18" charset="0"/>
                <a:cs typeface="2  Lotus" pitchFamily="2" charset="-78"/>
              </a:rPr>
              <a:t>تغييرات نيروي الكتروموتوري با فعاليت اجزاء محلول</a:t>
            </a:r>
            <a:r>
              <a:rPr lang="ar-SA"/>
              <a:t> </a:t>
            </a:r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848600" cy="4114800"/>
          </a:xfrm>
        </p:spPr>
        <p:txBody>
          <a:bodyPr/>
          <a:lstStyle/>
          <a:p>
            <a:pPr algn="just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اگر فعاليت گونه‏هاي اكسنده و كاهنده از واحد تفاوت كند، پتانسيل الكترود نيز براي نيمه پيل از مقدار استاندارد تفاوت خواهد كرد. </a:t>
            </a:r>
            <a:endParaRPr lang="en-US" sz="2400">
              <a:cs typeface="2  Lotus" pitchFamily="2" charset="-78"/>
            </a:endParaRPr>
          </a:p>
          <a:p>
            <a:pPr algn="just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معادله‏اي كه ارتباط بين پتانسيل پيل گالواني و فعاليت يونهاي شركت كننده در واكنش را بيان مي‏كند، توسط نرنست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(Nernst)</a:t>
            </a:r>
            <a:r>
              <a:rPr lang="en-US" sz="2400">
                <a:cs typeface="2  Lotus" pitchFamily="2" charset="-78"/>
              </a:rPr>
              <a:t> </a:t>
            </a:r>
            <a:r>
              <a:rPr lang="fa-IR" sz="2400">
                <a:cs typeface="2  Lotus" pitchFamily="2" charset="-78"/>
              </a:rPr>
              <a:t> در سال 1889 ارائه شد، كه هنوز هم استفاده مي‏شود و مهمترين معادله در الكتروشيمي است.</a:t>
            </a:r>
          </a:p>
          <a:p>
            <a:pPr algn="just"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aA + bB = cC + dD</a:t>
            </a:r>
            <a:endParaRPr lang="fa-IR" sz="240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fa-IR" sz="2400">
              <a:cs typeface="2  Lotus" pitchFamily="2" charset="-78"/>
            </a:endParaRPr>
          </a:p>
          <a:p>
            <a:pPr algn="just" rtl="1">
              <a:lnSpc>
                <a:spcPct val="80000"/>
              </a:lnSpc>
            </a:pPr>
            <a:endParaRPr lang="fa-IR" sz="2400">
              <a:cs typeface="2  Lotus" pitchFamily="2" charset="-78"/>
            </a:endParaRPr>
          </a:p>
          <a:p>
            <a:pPr algn="just" rtl="1">
              <a:lnSpc>
                <a:spcPct val="80000"/>
              </a:lnSpc>
            </a:pPr>
            <a:endParaRPr lang="fa-IR" sz="2400">
              <a:cs typeface="2  Lotus" pitchFamily="2" charset="-78"/>
            </a:endParaRPr>
          </a:p>
          <a:p>
            <a:pPr>
              <a:lnSpc>
                <a:spcPct val="80000"/>
              </a:lnSpc>
            </a:pPr>
            <a:r>
              <a:rPr lang="fa-IR" sz="2400"/>
              <a:t/>
            </a:r>
            <a:br>
              <a:rPr lang="fa-IR" sz="2400"/>
            </a:br>
            <a:endParaRPr lang="en-US" sz="2400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4983" name="Object 7"/>
          <p:cNvGraphicFramePr>
            <a:graphicFrameLocks noChangeAspect="1"/>
          </p:cNvGraphicFramePr>
          <p:nvPr/>
        </p:nvGraphicFramePr>
        <p:xfrm>
          <a:off x="1295400" y="5486400"/>
          <a:ext cx="32004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8" r:id="rId3" imgW="1524000" imgH="431800" progId="">
                  <p:embed/>
                </p:oleObj>
              </mc:Choice>
              <mc:Fallback>
                <p:oleObj r:id="rId3" imgW="1524000" imgH="4318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486400"/>
                        <a:ext cx="3200400" cy="9001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4990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1219200" y="3962400"/>
          <a:ext cx="35052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09" r:id="rId5" imgW="2082800" imgH="508000" progId="">
                  <p:embed/>
                </p:oleObj>
              </mc:Choice>
              <mc:Fallback>
                <p:oleObj r:id="rId5" imgW="2082800" imgH="508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3505200" cy="8540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4992" name="Object 16"/>
          <p:cNvGraphicFramePr>
            <a:graphicFrameLocks noChangeAspect="1"/>
          </p:cNvGraphicFramePr>
          <p:nvPr/>
        </p:nvGraphicFramePr>
        <p:xfrm>
          <a:off x="5638800" y="3724275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0" r:id="rId7" imgW="748975" imgH="177723" progId="">
                  <p:embed/>
                </p:oleObj>
              </mc:Choice>
              <mc:Fallback>
                <p:oleObj r:id="rId7" imgW="748975" imgH="177723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724275"/>
                        <a:ext cx="2057400" cy="4953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4" name="Rectangle 18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4995" name="Object 19"/>
          <p:cNvGraphicFramePr>
            <a:graphicFrameLocks noChangeAspect="1"/>
          </p:cNvGraphicFramePr>
          <p:nvPr/>
        </p:nvGraphicFramePr>
        <p:xfrm>
          <a:off x="4876800" y="4267200"/>
          <a:ext cx="4114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1" r:id="rId9" imgW="1981200" imgH="254000" progId="">
                  <p:embed/>
                </p:oleObj>
              </mc:Choice>
              <mc:Fallback>
                <p:oleObj r:id="rId9" imgW="1981200" imgH="25400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267200"/>
                        <a:ext cx="4114800" cy="533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97" name="Rectangle 21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9" name="Rectangle 2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4998" name="Object 22"/>
          <p:cNvGraphicFramePr>
            <a:graphicFrameLocks noChangeAspect="1"/>
          </p:cNvGraphicFramePr>
          <p:nvPr/>
        </p:nvGraphicFramePr>
        <p:xfrm>
          <a:off x="5105400" y="4924425"/>
          <a:ext cx="30480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2" r:id="rId11" imgW="1511300" imgH="393700" progId="">
                  <p:embed/>
                </p:oleObj>
              </mc:Choice>
              <mc:Fallback>
                <p:oleObj r:id="rId11" imgW="1511300" imgH="393700" progId="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924425"/>
                        <a:ext cx="3048000" cy="785813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5002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5001" name="Object 25"/>
          <p:cNvGraphicFramePr>
            <a:graphicFrameLocks noChangeAspect="1"/>
          </p:cNvGraphicFramePr>
          <p:nvPr/>
        </p:nvGraphicFramePr>
        <p:xfrm>
          <a:off x="5181600" y="5781675"/>
          <a:ext cx="2438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13" r:id="rId13" imgW="1320227" imgH="393529" progId="">
                  <p:embed/>
                </p:oleObj>
              </mc:Choice>
              <mc:Fallback>
                <p:oleObj r:id="rId13" imgW="1320227" imgH="393529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781675"/>
                        <a:ext cx="2438400" cy="7191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003" name="Rectangle 27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20C-E623-472C-AAD8-A4B14DDA8705}" type="slidenum">
              <a:rPr lang="ar-SA"/>
              <a:pPr/>
              <a:t>170</a:t>
            </a:fld>
            <a:endParaRPr lang="en-US"/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486400" cy="1384300"/>
          </a:xfrm>
        </p:spPr>
        <p:txBody>
          <a:bodyPr/>
          <a:lstStyle/>
          <a:p>
            <a:pPr algn="ctr" rtl="1"/>
            <a:r>
              <a:rPr lang="ar-SA" sz="4000"/>
              <a:t>يك سلول نمونه</a:t>
            </a:r>
            <a:r>
              <a:rPr lang="en-US" sz="4000"/>
              <a:t>‎</a:t>
            </a:r>
            <a:r>
              <a:rPr lang="ar-SA" sz="4000"/>
              <a:t>اي براي سنجش كولن</a:t>
            </a:r>
            <a:r>
              <a:rPr lang="en-US" sz="4000"/>
              <a:t>‎</a:t>
            </a:r>
            <a:r>
              <a:rPr lang="ar-SA" sz="4000"/>
              <a:t>سنجي</a:t>
            </a:r>
            <a:r>
              <a:rPr lang="en-US" sz="4000"/>
              <a:t> </a:t>
            </a:r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981200"/>
            <a:ext cx="8229600" cy="4572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000" dirty="0"/>
              <a:t>الكترودپلاتيني كه مادة تيتركننده توسط آن توليد مي</a:t>
            </a:r>
            <a:r>
              <a:rPr lang="en-US" sz="2000" dirty="0"/>
              <a:t>‎</a:t>
            </a:r>
            <a:r>
              <a:rPr lang="ar-SA" sz="2000" dirty="0"/>
              <a:t>شود، مستقيماً درون محلول مورد آزمايش قرار دارد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الكترود ثانويه </a:t>
            </a:r>
            <a:r>
              <a:rPr lang="en-US" sz="2000" dirty="0"/>
              <a:t>(SE)</a:t>
            </a:r>
            <a:r>
              <a:rPr lang="ar-SA" sz="2000" dirty="0"/>
              <a:t> يا الكترود كمكي در محفظه جداگانه</a:t>
            </a:r>
            <a:r>
              <a:rPr lang="en-US" sz="2000" dirty="0"/>
              <a:t>‎</a:t>
            </a:r>
            <a:r>
              <a:rPr lang="ar-SA" sz="2000" dirty="0"/>
              <a:t>اي قرار دارد، كه در انتهاي آن يك صافي شيشه</a:t>
            </a:r>
            <a:r>
              <a:rPr lang="en-US" sz="2000" dirty="0"/>
              <a:t>‎</a:t>
            </a:r>
            <a:r>
              <a:rPr lang="ar-SA" sz="2000" dirty="0"/>
              <a:t>اي تعبيه شده</a:t>
            </a:r>
            <a:r>
              <a:rPr lang="en-US" sz="2000" dirty="0"/>
              <a:t>‎</a:t>
            </a:r>
            <a:r>
              <a:rPr lang="ar-SA" sz="2000" dirty="0"/>
              <a:t>است.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جداكردن الكترود كمكي به اين دليل است كه از انتقال همرفتي هر مادة نامطلوب ايجاد شده در الكترود به محلول مورد آزمايش، جلوگيري شود.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زمان سنج و منبع ايجاد كننده جريان، طوري به</a:t>
            </a:r>
            <a:r>
              <a:rPr lang="en-US" sz="2000" dirty="0"/>
              <a:t>‎</a:t>
            </a:r>
            <a:r>
              <a:rPr lang="ar-SA" sz="2000" dirty="0"/>
              <a:t>يكديگر متصل شده</a:t>
            </a:r>
            <a:r>
              <a:rPr lang="en-US" sz="2000" dirty="0"/>
              <a:t>‎</a:t>
            </a:r>
            <a:r>
              <a:rPr lang="ar-SA" sz="2000" dirty="0"/>
              <a:t>اند كه با يك كليد روشن و خاموش مي</a:t>
            </a:r>
            <a:r>
              <a:rPr lang="en-US" sz="2000" dirty="0"/>
              <a:t>‎</a:t>
            </a:r>
            <a:r>
              <a:rPr lang="ar-SA" sz="2000" dirty="0"/>
              <a:t>شوند.</a:t>
            </a:r>
            <a:r>
              <a:rPr lang="en-US" sz="20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ACD9-1B5B-490C-8AA9-DB2F3C797034}" type="slidenum">
              <a:rPr lang="ar-SA"/>
              <a:pPr/>
              <a:t>171</a:t>
            </a:fld>
            <a:endParaRPr lang="en-U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410200" cy="1384300"/>
          </a:xfrm>
        </p:spPr>
        <p:txBody>
          <a:bodyPr/>
          <a:lstStyle/>
          <a:p>
            <a:pPr algn="ctr" rtl="1"/>
            <a:r>
              <a:rPr lang="ar-SA" sz="4000"/>
              <a:t>نمودار شمايي يك دستگاه تيتركنندة كولن</a:t>
            </a:r>
            <a:r>
              <a:rPr lang="en-US" sz="4000"/>
              <a:t>‎</a:t>
            </a:r>
            <a:r>
              <a:rPr lang="ar-SA" sz="4000"/>
              <a:t>سنجي</a:t>
            </a:r>
            <a:endParaRPr lang="en-US" sz="4000"/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438400"/>
            <a:ext cx="8458200" cy="41148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000" dirty="0"/>
              <a:t>اين دستگاه شامل يك منبع شدت جريان ثابت و كليدي است كه جريان و زمان</a:t>
            </a:r>
            <a:r>
              <a:rPr lang="en-US" sz="2000" dirty="0"/>
              <a:t>‎</a:t>
            </a:r>
            <a:r>
              <a:rPr lang="ar-SA" sz="2000" dirty="0"/>
              <a:t>سنج (وضعيت 1) را به</a:t>
            </a:r>
            <a:r>
              <a:rPr lang="en-US" sz="2000" dirty="0"/>
              <a:t>‎</a:t>
            </a:r>
            <a:r>
              <a:rPr lang="ar-SA" sz="2000" dirty="0"/>
              <a:t>طور همزمان قطع و وصل مي</a:t>
            </a:r>
            <a:r>
              <a:rPr lang="en-US" sz="2000" dirty="0"/>
              <a:t>‎</a:t>
            </a:r>
            <a:r>
              <a:rPr lang="ar-SA" sz="2000" dirty="0"/>
              <a:t>كند.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قابل توجه است كه آرايش مدار طوري است كه هنگام حركت كليد از وضعيت 1 به 2، الكتريسيته از منبع گرفته مي</a:t>
            </a:r>
            <a:r>
              <a:rPr lang="en-US" sz="2000" dirty="0"/>
              <a:t>‎</a:t>
            </a:r>
            <a:r>
              <a:rPr lang="ar-SA" sz="2000" dirty="0"/>
              <a:t>شود.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معمولاً </a:t>
            </a:r>
            <a:r>
              <a:rPr lang="en-US" sz="2000" dirty="0"/>
              <a:t> </a:t>
            </a:r>
            <a:r>
              <a:rPr lang="ar-SA" sz="2000" dirty="0"/>
              <a:t>مقاومتي در حدود محلول تيتراسيون خواهدداشت.</a:t>
            </a:r>
            <a:endParaRPr lang="fa-IR" sz="2000" dirty="0"/>
          </a:p>
          <a:p>
            <a:pPr algn="r" rtl="1">
              <a:lnSpc>
                <a:spcPct val="90000"/>
              </a:lnSpc>
            </a:pPr>
            <a:r>
              <a:rPr lang="ar-SA" sz="2000" dirty="0"/>
              <a:t> با اين آرايش، الكتريسيته در سراسر تيتراسيون (و همچنين بين تيتراسيونها) دائماً از منبع گرفته مي</a:t>
            </a:r>
            <a:r>
              <a:rPr lang="en-US" sz="2000" dirty="0"/>
              <a:t>‎</a:t>
            </a:r>
            <a:r>
              <a:rPr lang="ar-SA" sz="2000" dirty="0"/>
              <a:t>شود، وضعيتي كه معمولاًمنجر به جريان ثابت</a:t>
            </a:r>
            <a:r>
              <a:rPr lang="en-US" sz="2000" dirty="0"/>
              <a:t>‎</a:t>
            </a:r>
            <a:r>
              <a:rPr lang="ar-SA" sz="2000" dirty="0"/>
              <a:t>تري مي</a:t>
            </a:r>
            <a:r>
              <a:rPr lang="en-US" sz="2000" dirty="0"/>
              <a:t>‎</a:t>
            </a:r>
            <a:r>
              <a:rPr lang="ar-SA" sz="2000" dirty="0"/>
              <a:t>شود.</a:t>
            </a:r>
            <a:r>
              <a:rPr lang="en-US" sz="20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F9815-1972-46D3-93A6-5B747828AA1D}" type="slidenum">
              <a:rPr lang="ar-SA"/>
              <a:pPr/>
              <a:t>172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sz="4000"/>
              <a:t>يك سلول براي توليد </a:t>
            </a:r>
            <a:r>
              <a:rPr lang="en-US" sz="4000"/>
              <a:t>OH</a:t>
            </a:r>
            <a:r>
              <a:rPr lang="en-US" sz="4000" baseline="30000"/>
              <a:t>-</a:t>
            </a:r>
            <a:r>
              <a:rPr lang="ar-SA" sz="4000"/>
              <a:t> و </a:t>
            </a:r>
            <a:r>
              <a:rPr lang="en-US" sz="4000"/>
              <a:t>H</a:t>
            </a:r>
            <a:r>
              <a:rPr lang="en-US" sz="4000" baseline="30000"/>
              <a:t>+</a:t>
            </a:r>
            <a:r>
              <a:rPr lang="ar-SA" sz="4000"/>
              <a:t> در سنجشهاي خنثي شدن</a:t>
            </a:r>
            <a:endParaRPr lang="en-US" sz="4000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219200" y="1905000"/>
            <a:ext cx="7467600" cy="4419600"/>
          </a:xfrm>
        </p:spPr>
        <p:txBody>
          <a:bodyPr/>
          <a:lstStyle/>
          <a:p>
            <a:pPr algn="r" rtl="1"/>
            <a:r>
              <a:rPr lang="ar-SA" sz="2800" dirty="0"/>
              <a:t>با استفاده از يونهاي هيدروكسيد توليد شده ، هم اسيدهاي ضعيف و هم اسيدهاي قوي را مي</a:t>
            </a:r>
            <a:r>
              <a:rPr lang="en-US" sz="2800" dirty="0"/>
              <a:t>‎</a:t>
            </a:r>
            <a:r>
              <a:rPr lang="ar-SA" sz="2800" dirty="0"/>
              <a:t>توان با درجة صحّت بالايي سنجيد.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C359C-CDD6-42E5-A996-3AD922792F99}" type="slidenum">
              <a:rPr lang="ar-SA"/>
              <a:pPr/>
              <a:t>173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روشهاي تجزيه الكترووزني</a:t>
            </a:r>
            <a:r>
              <a:rPr lang="en-US"/>
              <a:t> 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/>
              <a:t>عمده</a:t>
            </a:r>
            <a:r>
              <a:rPr lang="en-US"/>
              <a:t>‎</a:t>
            </a:r>
            <a:r>
              <a:rPr lang="ar-SA"/>
              <a:t>ترين كاربرد آن در تجزيه يونهاي فلزي است و از اين رو هميشه با واكنشهاي كاهش سروكار دارد</a:t>
            </a:r>
            <a:r>
              <a:rPr lang="en-US"/>
              <a:t>.</a:t>
            </a:r>
            <a:r>
              <a:rPr lang="ar-SA"/>
              <a:t> </a:t>
            </a:r>
            <a:endParaRPr lang="en-US"/>
          </a:p>
          <a:p>
            <a:pPr algn="r" rtl="1"/>
            <a:r>
              <a:rPr lang="ar-SA"/>
              <a:t> بنابراين الكترود كار معمولاً كاتد است. </a:t>
            </a:r>
            <a:endParaRPr lang="en-US"/>
          </a:p>
          <a:p>
            <a:pPr algn="r" rtl="1"/>
            <a:r>
              <a:rPr lang="ar-SA"/>
              <a:t>استثناهاي موجود، يونهاي  </a:t>
            </a:r>
            <a:r>
              <a:rPr lang="en-US"/>
              <a:t>Mn</a:t>
            </a:r>
            <a:r>
              <a:rPr lang="en-US" baseline="30000"/>
              <a:t>2+</a:t>
            </a:r>
            <a:r>
              <a:rPr lang="ar-SA"/>
              <a:t>و </a:t>
            </a:r>
            <a:r>
              <a:rPr lang="en-US"/>
              <a:t>Pb</a:t>
            </a:r>
            <a:r>
              <a:rPr lang="en-US" baseline="30000"/>
              <a:t>2+</a:t>
            </a:r>
            <a:r>
              <a:rPr lang="ar-SA"/>
              <a:t> هستند در جريان الكتروليز در آند اكسيده شده و به</a:t>
            </a:r>
            <a:r>
              <a:rPr lang="en-US"/>
              <a:t>‎</a:t>
            </a:r>
            <a:r>
              <a:rPr lang="ar-SA"/>
              <a:t>صورت </a:t>
            </a:r>
            <a:r>
              <a:rPr lang="en-US"/>
              <a:t>MnO</a:t>
            </a:r>
            <a:r>
              <a:rPr lang="en-US" baseline="-25000"/>
              <a:t>2</a:t>
            </a:r>
            <a:r>
              <a:rPr lang="ar-SA"/>
              <a:t> و </a:t>
            </a:r>
            <a:r>
              <a:rPr lang="en-US"/>
              <a:t>PbO</a:t>
            </a:r>
            <a:r>
              <a:rPr lang="en-US" baseline="-25000"/>
              <a:t>2</a:t>
            </a:r>
            <a:r>
              <a:rPr lang="ar-SA"/>
              <a:t> بر آند ته</a:t>
            </a:r>
            <a:r>
              <a:rPr lang="en-US"/>
              <a:t>‎</a:t>
            </a:r>
            <a:r>
              <a:rPr lang="ar-SA"/>
              <a:t>نشين مي</a:t>
            </a:r>
            <a:r>
              <a:rPr lang="en-US"/>
              <a:t>‎</a:t>
            </a:r>
            <a:r>
              <a:rPr lang="ar-SA"/>
              <a:t>شوند. </a:t>
            </a:r>
            <a:endParaRPr lang="en-US"/>
          </a:p>
          <a:p>
            <a:pPr algn="r" rtl="1"/>
            <a:r>
              <a:rPr lang="ar-SA"/>
              <a:t>در اين صورت الكترودكار آند خواهدبود.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2C5-A9E6-434A-9013-D87C4FAFB320}" type="slidenum">
              <a:rPr lang="ar-SA"/>
              <a:pPr/>
              <a:t>174</a:t>
            </a:fld>
            <a:endParaRPr 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384300"/>
          </a:xfrm>
        </p:spPr>
        <p:txBody>
          <a:bodyPr/>
          <a:lstStyle/>
          <a:p>
            <a:pPr algn="ctr" rtl="1"/>
            <a:r>
              <a:rPr lang="ar-SA" sz="4000"/>
              <a:t>كاتد جيوه براي خارج كردن الكتروليتي يونهاي فلزي از محلول</a:t>
            </a:r>
            <a:endParaRPr lang="en-US" sz="4000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905000"/>
            <a:ext cx="7848600" cy="4114800"/>
          </a:xfrm>
        </p:spPr>
        <p:txBody>
          <a:bodyPr/>
          <a:lstStyle/>
          <a:p>
            <a:pPr algn="r" rtl="1"/>
            <a:r>
              <a:rPr lang="ar-SA" sz="2800" dirty="0"/>
              <a:t>اين روش كاربرد وسيعي به</a:t>
            </a:r>
            <a:r>
              <a:rPr lang="en-US" sz="2800" dirty="0"/>
              <a:t>‎</a:t>
            </a:r>
            <a:r>
              <a:rPr lang="ar-SA" sz="2800" dirty="0"/>
              <a:t>عنوان روش جداسازي پيدا كرده</a:t>
            </a:r>
            <a:r>
              <a:rPr lang="en-US" sz="2800" dirty="0"/>
              <a:t>‎</a:t>
            </a:r>
            <a:r>
              <a:rPr lang="ar-SA" sz="2800" dirty="0"/>
              <a:t>است، و در اين كـاربـرد اغـلب از كـاتد استخر جيوه با مساحت زياد استفاده مي</a:t>
            </a:r>
            <a:r>
              <a:rPr lang="en-US" sz="2800" dirty="0"/>
              <a:t>‎</a:t>
            </a:r>
            <a:r>
              <a:rPr lang="ar-SA" sz="2800" dirty="0"/>
              <a:t>شود.</a:t>
            </a:r>
            <a:r>
              <a:rPr lang="en-US" sz="28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E422D-F48E-4CAD-A768-2A11B42E9BAF}" type="slidenum">
              <a:rPr lang="ar-SA"/>
              <a:pPr/>
              <a:t>175</a:t>
            </a:fld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3276600" cy="1155700"/>
          </a:xfrm>
        </p:spPr>
        <p:txBody>
          <a:bodyPr/>
          <a:lstStyle/>
          <a:p>
            <a:pPr algn="r" rtl="1"/>
            <a:r>
              <a:rPr lang="ar-SA" b="1"/>
              <a:t>دستگاهوري</a:t>
            </a:r>
            <a:r>
              <a:rPr lang="en-US"/>
              <a:t> </a:t>
            </a:r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2209800"/>
            <a:ext cx="7543800" cy="4267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 dirty="0"/>
              <a:t>اين دستگاه داراي  تجهيزات لازم براي هر سلول الكتروليز است (يعني داراي منبع ولتاژ متغير، آند و كاتد مي</a:t>
            </a:r>
            <a:r>
              <a:rPr lang="en-US" sz="2400" dirty="0"/>
              <a:t>‎</a:t>
            </a:r>
            <a:r>
              <a:rPr lang="ar-SA" sz="2400" dirty="0"/>
              <a:t>باشد)، ولي همان</a:t>
            </a:r>
            <a:r>
              <a:rPr lang="en-US" sz="2400" dirty="0"/>
              <a:t>‎</a:t>
            </a:r>
            <a:r>
              <a:rPr lang="ar-SA" sz="2400" dirty="0"/>
              <a:t>طور كه در مدارهاي سه الكترودي توصيف شد، داراي يك الكترود مرجع (معمولاً الكترود كالومل اشباع) نيز مي</a:t>
            </a:r>
            <a:r>
              <a:rPr lang="en-US" sz="2400" dirty="0"/>
              <a:t>‎</a:t>
            </a:r>
            <a:r>
              <a:rPr lang="ar-SA" sz="2400" dirty="0"/>
              <a:t>باشد. </a:t>
            </a:r>
            <a:endParaRPr lang="fa-IR" sz="2400" dirty="0"/>
          </a:p>
          <a:p>
            <a:pPr algn="r" rtl="1">
              <a:lnSpc>
                <a:spcPct val="90000"/>
              </a:lnSpc>
            </a:pPr>
            <a:r>
              <a:rPr lang="ar-SA" sz="2400" dirty="0"/>
              <a:t>اختلاف پتانسيل بين كاتد و الكترود مرجع، با يك ولتمتر الكترونيكي كه داراي مقاومت داخلي بسيار زياد است، اندازه</a:t>
            </a:r>
            <a:r>
              <a:rPr lang="en-US" sz="2400" dirty="0"/>
              <a:t>‎</a:t>
            </a:r>
            <a:r>
              <a:rPr lang="ar-SA" sz="2400" dirty="0"/>
              <a:t>گيري مي</a:t>
            </a:r>
            <a:r>
              <a:rPr lang="en-US" sz="2400" dirty="0"/>
              <a:t>‎</a:t>
            </a:r>
            <a:r>
              <a:rPr lang="ar-SA" sz="2400" dirty="0"/>
              <a:t>شود.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6D1D6-18FD-4DC0-A78C-5C170FE2ECFA}" type="slidenum">
              <a:rPr lang="ar-SA"/>
              <a:pPr/>
              <a:t>176</a:t>
            </a:fld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/>
              <a:t>دستگاه براي الكتروليز با پتانسيل كنترل شدة كاتد</a:t>
            </a:r>
            <a:endParaRPr lang="en-US" sz="4000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05000"/>
            <a:ext cx="7620000" cy="4724400"/>
          </a:xfrm>
        </p:spPr>
        <p:txBody>
          <a:bodyPr/>
          <a:lstStyle/>
          <a:p>
            <a:pPr algn="r" rtl="1"/>
            <a:r>
              <a:rPr lang="ar-SA" sz="2400" dirty="0"/>
              <a:t>يك مدار سه الكترودي است و پتانسيل كاتد در مقابل يك الكترود مرجع كالومل اشباع يا نقره ـ نقره كلريد، اندازه</a:t>
            </a:r>
            <a:r>
              <a:rPr lang="en-US" sz="2400" dirty="0"/>
              <a:t>‎</a:t>
            </a:r>
            <a:r>
              <a:rPr lang="ar-SA" sz="2400" dirty="0"/>
              <a:t>گيري شده و پتانسيل آن توسط مقاومت متحرك </a:t>
            </a:r>
            <a:r>
              <a:rPr lang="en-US" sz="2400" dirty="0"/>
              <a:t>AB</a:t>
            </a:r>
            <a:r>
              <a:rPr lang="ar-SA" sz="2400" dirty="0"/>
              <a:t> ، ثابت نگهداشته مي</a:t>
            </a:r>
            <a:r>
              <a:rPr lang="en-US" sz="2400" dirty="0"/>
              <a:t>‎</a:t>
            </a:r>
            <a:r>
              <a:rPr lang="ar-SA" sz="2400" dirty="0"/>
              <a:t>شود. 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51524-7A87-42D4-ACA5-55B1D59E67C3}" type="slidenum">
              <a:rPr lang="ar-SA"/>
              <a:pPr/>
              <a:t>177</a:t>
            </a:fld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1371600"/>
            <a:ext cx="6858000" cy="2819400"/>
          </a:xfrm>
        </p:spPr>
        <p:txBody>
          <a:bodyPr/>
          <a:lstStyle/>
          <a:p>
            <a:pPr algn="ctr" rtl="1"/>
            <a:r>
              <a:rPr lang="ar-SA" sz="7200" b="1" dirty="0">
                <a:solidFill>
                  <a:schemeClr val="hlink"/>
                </a:solidFill>
              </a:rPr>
              <a:t>فصل هفتم</a:t>
            </a:r>
            <a:r>
              <a:rPr lang="ar-SA" sz="4000" b="1" dirty="0"/>
              <a:t/>
            </a:r>
            <a:br>
              <a:rPr lang="ar-SA" sz="4000" b="1" dirty="0"/>
            </a:br>
            <a:r>
              <a:rPr lang="ar-SA" sz="6600" b="1" dirty="0"/>
              <a:t>روشهاي هدايت‏سنجي</a:t>
            </a:r>
            <a:r>
              <a:rPr lang="en-US" sz="6600" b="1" dirty="0"/>
              <a:t/>
            </a:r>
            <a:br>
              <a:rPr lang="en-US" sz="6600" b="1" dirty="0"/>
            </a:br>
            <a:endParaRPr lang="en-US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D640-C251-4A3E-992F-5F530C34E965}" type="slidenum">
              <a:rPr lang="ar-SA"/>
              <a:pPr/>
              <a:t>178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/>
              <a:t>هدفهاي رفتاري</a:t>
            </a:r>
            <a:r>
              <a:rPr lang="en-US"/>
              <a:t> </a:t>
            </a:r>
            <a:r>
              <a:rPr lang="fa-IR"/>
              <a:t>فصل هفتم</a:t>
            </a:r>
            <a:endParaRPr lang="en-US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ar-SA" sz="2000"/>
              <a:t>بعد از مطالعه اين فصل توانائيهاي زير كسب</a:t>
            </a:r>
            <a:r>
              <a:rPr lang="fa-IR" sz="2000"/>
              <a:t> می</a:t>
            </a:r>
            <a:r>
              <a:rPr lang="ar-SA" sz="2000"/>
              <a:t> 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هدايت الكتريكي محلول، ارتباط آن با مقاومت الكتريكي، واحدهاي هدايت الكتريكي و روابط مربوطه.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هدايت الكتريكي مولي، هدايت مخصوص و هدايت هم‏ارز حد و روابط مربوط به آنها كه با غلظت آناليت ارتباط دارند.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توصيف سلول دستگاه هدايت‏سنج و تعريف ثابت سلول و روش تعيين آن.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روش محاسبه ثابت حاصلضرب حلاليت رسوب‏هاي كم محلول بطريق هدايت‏سنجي.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عدد انتقالي يونها و ارتباط آن با هدايت مولي و غلظت يونها شرح داده شود.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</a:t>
            </a:r>
            <a:r>
              <a:rPr lang="fa-IR" sz="2000"/>
              <a:t>محاسبه هدایت مولی</a:t>
            </a:r>
            <a:r>
              <a:rPr lang="ar-SA" sz="2000"/>
              <a:t>با استفاده از قانون كهلروش </a:t>
            </a:r>
            <a:r>
              <a:rPr lang="fa-IR" sz="2000"/>
              <a:t>و </a:t>
            </a:r>
            <a:r>
              <a:rPr lang="ar-SA" sz="2000"/>
              <a:t>هدايت مولي يك الكتروليت ديگر.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روشهاي تجزيه هدايت‏سنجي و مزايا و معايب هركدام.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روش تيتراسيون هدايت‏سنجي براي تيتراسيونهاي اسيد ـ باز، تشكيل رسوب و تشكيل كمپلكس ..</a:t>
            </a:r>
          </a:p>
          <a:p>
            <a:pPr algn="r" rtl="1">
              <a:lnSpc>
                <a:spcPct val="80000"/>
              </a:lnSpc>
            </a:pPr>
            <a:r>
              <a:rPr lang="ar-SA" sz="2000"/>
              <a:t> نقش تك تك يونها در هدايت الكتريكي محلول و درنتيجه برآيند آنها در شكل كلي نمودار تيتراسيونهاي هدايت‏سنجي.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ABED1-7401-4E5C-AB1F-0FC0A058EE59}" type="slidenum">
              <a:rPr lang="ar-SA"/>
              <a:pPr/>
              <a:t>179</a:t>
            </a:fld>
            <a:endParaRPr lang="en-US"/>
          </a:p>
        </p:txBody>
      </p:sp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/>
              <a:t>روشهاي تجزيه هدايت‏سنجي</a:t>
            </a:r>
            <a:r>
              <a:rPr lang="en-US"/>
              <a:t>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/>
              <a:t>روش هدايت‏سنجي مستقيم</a:t>
            </a:r>
            <a:r>
              <a:rPr lang="en-US"/>
              <a:t> </a:t>
            </a:r>
          </a:p>
          <a:p>
            <a:pPr algn="r" rtl="1"/>
            <a:r>
              <a:rPr lang="ar-SA" b="1"/>
              <a:t>سنجشهاي هدايت سنجي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E28-38B5-42A6-81E8-3B9F88188079}" type="slidenum">
              <a:rPr lang="ar-SA"/>
              <a:pPr/>
              <a:t>18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>
                <a:latin typeface="Times New Roman" pitchFamily="18" charset="0"/>
                <a:cs typeface="2  Lotus" pitchFamily="2" charset="-78"/>
              </a:rPr>
              <a:t>معادلات نرنست براي واکنشهاي زیر به صورت زير نوشته مي‏شود</a:t>
            </a:r>
            <a:r>
              <a:rPr lang="en-US"/>
              <a:t> 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+ 2e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Cu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+ 2e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2H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05" name="Object 5"/>
          <p:cNvGraphicFramePr>
            <a:graphicFrameLocks noChangeAspect="1"/>
          </p:cNvGraphicFramePr>
          <p:nvPr/>
        </p:nvGraphicFramePr>
        <p:xfrm>
          <a:off x="5334000" y="5029200"/>
          <a:ext cx="32004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6" r:id="rId3" imgW="1854200" imgH="558800" progId="">
                  <p:embed/>
                </p:oleObj>
              </mc:Choice>
              <mc:Fallback>
                <p:oleObj r:id="rId3" imgW="1854200" imgH="5588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029200"/>
                        <a:ext cx="3200400" cy="968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7" name="Rectangle 7"/>
          <p:cNvSpPr>
            <a:spLocks noChangeArrowheads="1"/>
          </p:cNvSpPr>
          <p:nvPr/>
        </p:nvSpPr>
        <p:spPr bwMode="auto">
          <a:xfrm>
            <a:off x="0" y="561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10" name="Rectangle 10"/>
          <p:cNvSpPr>
            <a:spLocks noChangeArrowheads="1"/>
          </p:cNvSpPr>
          <p:nvPr/>
        </p:nvSpPr>
        <p:spPr bwMode="auto">
          <a:xfrm>
            <a:off x="0" y="504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11" name="Object 11"/>
          <p:cNvGraphicFramePr>
            <a:graphicFrameLocks noChangeAspect="1"/>
          </p:cNvGraphicFramePr>
          <p:nvPr/>
        </p:nvGraphicFramePr>
        <p:xfrm>
          <a:off x="4114800" y="1749425"/>
          <a:ext cx="3048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7" r:id="rId5" imgW="1562100" imgH="469900" progId="">
                  <p:embed/>
                </p:oleObj>
              </mc:Choice>
              <mc:Fallback>
                <p:oleObj r:id="rId5" imgW="1562100" imgH="4699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49425"/>
                        <a:ext cx="3048000" cy="9112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3" name="Rectangle 1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14" name="Object 14"/>
          <p:cNvGraphicFramePr>
            <a:graphicFrameLocks noChangeAspect="1"/>
          </p:cNvGraphicFramePr>
          <p:nvPr/>
        </p:nvGraphicFramePr>
        <p:xfrm>
          <a:off x="4267200" y="2690813"/>
          <a:ext cx="281940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8" r:id="rId7" imgW="1562100" imgH="469900" progId="">
                  <p:embed/>
                </p:oleObj>
              </mc:Choice>
              <mc:Fallback>
                <p:oleObj r:id="rId7" imgW="1562100" imgH="4699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690813"/>
                        <a:ext cx="2819400" cy="8429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6" name="Rectangle 16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17" name="Object 17"/>
          <p:cNvGraphicFramePr>
            <a:graphicFrameLocks noChangeAspect="1"/>
          </p:cNvGraphicFramePr>
          <p:nvPr/>
        </p:nvGraphicFramePr>
        <p:xfrm>
          <a:off x="1524000" y="2794000"/>
          <a:ext cx="20669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9" r:id="rId9" imgW="926698" imgH="393529" progId="">
                  <p:embed/>
                </p:oleObj>
              </mc:Choice>
              <mc:Fallback>
                <p:oleObj r:id="rId9" imgW="926698" imgH="393529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94000"/>
                        <a:ext cx="2066925" cy="8731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19" name="Rectangle 1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02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6020" name="Object 20"/>
          <p:cNvGraphicFramePr>
            <a:graphicFrameLocks noChangeAspect="1"/>
          </p:cNvGraphicFramePr>
          <p:nvPr/>
        </p:nvGraphicFramePr>
        <p:xfrm>
          <a:off x="3352800" y="3784600"/>
          <a:ext cx="35052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0" r:id="rId11" imgW="1524000" imgH="393700" progId="">
                  <p:embed/>
                </p:oleObj>
              </mc:Choice>
              <mc:Fallback>
                <p:oleObj r:id="rId11" imgW="1524000" imgH="393700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784600"/>
                        <a:ext cx="3505200" cy="8985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2" name="Rectangle 22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D03D-0C36-4F52-910C-E8DA2291E70B}" type="slidenum">
              <a:rPr lang="ar-SA"/>
              <a:pPr/>
              <a:t>180</a:t>
            </a:fld>
            <a:endParaRPr lang="en-US"/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867400" cy="1384300"/>
          </a:xfrm>
        </p:spPr>
        <p:txBody>
          <a:bodyPr/>
          <a:lstStyle/>
          <a:p>
            <a:pPr algn="ctr" rtl="1"/>
            <a:r>
              <a:rPr lang="ar-SA" sz="4000"/>
              <a:t> روش هدايت‏سنجي مستقيم در تجزيه كمّي</a:t>
            </a:r>
            <a:r>
              <a:rPr lang="en-US" sz="4000"/>
              <a:t> 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05000"/>
            <a:ext cx="8077200" cy="4572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 sz="2400" dirty="0"/>
              <a:t>ابتدا سه يا چهار محلول استاندارد از ماده‏اي كه هدف اندازه‏گيري آن است تهيه مي‏شود، سپس هدايت الكتريكي هريك از محلولها، توسط دستگاه هدايت‏سنج اندازه‏گيري مي‏شود و نمودار هدايت برحسب غلظت ترسيم مي‏شود، كه يك خط راست خواهد بود. </a:t>
            </a:r>
            <a:endParaRPr lang="fa-IR" sz="2400" dirty="0"/>
          </a:p>
          <a:p>
            <a:pPr algn="r" rtl="1">
              <a:lnSpc>
                <a:spcPct val="90000"/>
              </a:lnSpc>
            </a:pPr>
            <a:r>
              <a:rPr lang="ar-SA" sz="2400" dirty="0"/>
              <a:t>سپس هدايت الكتريكي محلول مجهول نيز تعيين و بااستفاده از نمودار رسم شده، غلظت آن تعيين مي‏شود</a:t>
            </a:r>
            <a:r>
              <a:rPr lang="en-US" sz="24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B720-D103-4668-AF5D-69669CA97FFB}" type="slidenum">
              <a:rPr lang="ar-SA"/>
              <a:pPr/>
              <a:t>181</a:t>
            </a:fld>
            <a:endParaRPr lang="en-US"/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/>
              <a:t>تيتراسيون هدايت‏سنجي يك اسيد قوي با يك بازقوي</a:t>
            </a:r>
            <a:r>
              <a:rPr lang="en-US" sz="4000"/>
              <a:t> </a:t>
            </a:r>
          </a:p>
        </p:txBody>
      </p:sp>
      <p:sp>
        <p:nvSpPr>
          <p:cNvPr id="2355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905000"/>
            <a:ext cx="7620000" cy="4114800"/>
          </a:xfrm>
        </p:spPr>
        <p:txBody>
          <a:bodyPr/>
          <a:lstStyle/>
          <a:p>
            <a:pPr algn="r" rtl="1"/>
            <a:r>
              <a:rPr lang="ar-SA" sz="2400" dirty="0"/>
              <a:t>خط پرنشانگر منحني تيتراسيون است كه براي تغيير حجم تصحيح شده است. خطوط نقطه‏چين نشانگر سهم هريك از اجزا در رسانايي محلول مي‏باشند، اين خطوط نيز براي تغيير حجم تصحيح شده‏اند.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05F4-767F-4384-A474-A3FB0F2B4FD7}" type="slidenum">
              <a:rPr lang="ar-SA"/>
              <a:pPr/>
              <a:t>182</a:t>
            </a:fld>
            <a:endParaRPr lang="en-US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5410200" y="292100"/>
            <a:ext cx="3276600" cy="1384300"/>
          </a:xfrm>
        </p:spPr>
        <p:txBody>
          <a:bodyPr/>
          <a:lstStyle/>
          <a:p>
            <a:pPr algn="ctr" rtl="1"/>
            <a:r>
              <a:rPr lang="ar-SA" sz="3200"/>
              <a:t>منحنيهاي تيتراسيونهاي هدايت‏سنجي نوعي</a:t>
            </a:r>
            <a:endParaRPr lang="en-US" sz="4000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600200"/>
            <a:ext cx="8534400" cy="4876800"/>
          </a:xfrm>
        </p:spPr>
        <p:txBody>
          <a:bodyPr/>
          <a:lstStyle/>
          <a:p>
            <a:pPr algn="r" rtl="1"/>
            <a:r>
              <a:rPr lang="ar-SA" sz="2400" dirty="0"/>
              <a:t>: الف) يك اسيد بسيار ضعيف  با سديم هيدروكسيد؛</a:t>
            </a:r>
            <a:endParaRPr lang="fa-IR" sz="2400" dirty="0"/>
          </a:p>
          <a:p>
            <a:pPr algn="r" rtl="1"/>
            <a:r>
              <a:rPr lang="ar-SA" sz="2400" dirty="0"/>
              <a:t> ب) يك اسيد ضعيف  با سديم هيدروكسيد؛</a:t>
            </a:r>
            <a:endParaRPr lang="fa-IR" sz="2400" dirty="0"/>
          </a:p>
          <a:p>
            <a:pPr algn="r" rtl="1"/>
            <a:r>
              <a:rPr lang="ar-SA" sz="2400" dirty="0"/>
              <a:t> ج) يك اسيد ضعيف  با محلول آمونياك؛</a:t>
            </a:r>
            <a:endParaRPr lang="fa-IR" sz="2400" dirty="0"/>
          </a:p>
          <a:p>
            <a:pPr algn="r" rtl="1"/>
            <a:r>
              <a:rPr lang="ar-SA" sz="2400" dirty="0"/>
              <a:t> د) نمك يك اسيد ضعيف؛ </a:t>
            </a:r>
            <a:endParaRPr lang="en-US" sz="2400" dirty="0"/>
          </a:p>
          <a:p>
            <a:pPr algn="r" rtl="1"/>
            <a:r>
              <a:rPr lang="ar-SA" sz="2400" dirty="0"/>
              <a:t>هـ) مخلوط هيدروكلريك اسيد و استيك اسيد با سديم هيدروكسيد؛</a:t>
            </a:r>
            <a:endParaRPr lang="fa-IR" sz="2400" dirty="0"/>
          </a:p>
          <a:p>
            <a:pPr algn="r" rtl="1"/>
            <a:r>
              <a:rPr lang="ar-SA" sz="2400" dirty="0"/>
              <a:t> و) يون كلريد با نقره نيترات.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5580-7EB9-4C29-968A-13283833DB71}" type="slidenum">
              <a:rPr lang="ar-SA"/>
              <a:pPr/>
              <a:t>19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latin typeface="Times New Roman" pitchFamily="18" charset="0"/>
                <a:cs typeface="2  Lotus" pitchFamily="2" charset="-78"/>
              </a:rPr>
              <a:t>كاربردهاي معادله نرنست</a:t>
            </a:r>
            <a:r>
              <a:rPr lang="en-US"/>
              <a:t> 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>
                <a:latin typeface="Times New Roman" pitchFamily="18" charset="0"/>
                <a:cs typeface="2  Lotus" pitchFamily="2" charset="-78"/>
              </a:rPr>
              <a:t>تعيين ثابت تعادل و جهت واكنش خود به خودي</a:t>
            </a:r>
            <a:r>
              <a:rPr lang="fa-IR">
                <a:cs typeface="2  Lotus" pitchFamily="2" charset="-78"/>
              </a:rPr>
              <a:t> 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fa-IR" b="1">
                <a:latin typeface="Times New Roman" pitchFamily="18" charset="0"/>
                <a:cs typeface="2  Lotus" pitchFamily="2" charset="-78"/>
              </a:rPr>
              <a:t>محاسبه پتانسيل الكترود با استفاده از </a:t>
            </a:r>
            <a:r>
              <a:rPr lang="en-US" b="1">
                <a:latin typeface="Times New Roman" pitchFamily="18" charset="0"/>
                <a:cs typeface="2  Lotus" pitchFamily="2" charset="-78"/>
              </a:rPr>
              <a:t>E</a:t>
            </a:r>
            <a:r>
              <a:rPr lang="en-US" b="1" baseline="30000">
                <a:latin typeface="Times New Roman" pitchFamily="18" charset="0"/>
                <a:cs typeface="2  Lotus" pitchFamily="2" charset="-78"/>
              </a:rPr>
              <a:t>0</a:t>
            </a:r>
            <a:r>
              <a:rPr lang="fa-IR" b="1" baseline="30000">
                <a:latin typeface="Times New Roman" pitchFamily="18" charset="0"/>
                <a:cs typeface="2  Lotus" pitchFamily="2" charset="-78"/>
              </a:rPr>
              <a:t> </a:t>
            </a:r>
          </a:p>
          <a:p>
            <a:pPr algn="r" rtl="1"/>
            <a:r>
              <a:rPr lang="fa-IR" b="1">
                <a:latin typeface="Times New Roman" pitchFamily="18" charset="0"/>
                <a:cs typeface="2  Lotus" pitchFamily="2" charset="-78"/>
              </a:rPr>
              <a:t>تعيين ثابت تفكيك اسيدها و بازهاي ضعيف</a:t>
            </a:r>
          </a:p>
          <a:p>
            <a:pPr algn="r" rtl="1"/>
            <a:r>
              <a:rPr lang="fa-IR" b="1">
                <a:latin typeface="Times New Roman" pitchFamily="18" charset="0"/>
                <a:cs typeface="2  Lotus" pitchFamily="2" charset="-78"/>
              </a:rPr>
              <a:t>تعيين ثابت حاصلضرب حلاليت</a:t>
            </a:r>
            <a:r>
              <a:rPr lang="fa-IR" b="1" baseline="30000">
                <a:latin typeface="Times New Roman" pitchFamily="18" charset="0"/>
                <a:cs typeface="2  Lotus" pitchFamily="2" charset="-78"/>
              </a:rPr>
              <a:t>  </a:t>
            </a:r>
          </a:p>
          <a:p>
            <a:pPr algn="r" rtl="1"/>
            <a:r>
              <a:rPr lang="fa-IR" b="1">
                <a:cs typeface="2  Lotus" pitchFamily="2" charset="-78"/>
              </a:rPr>
              <a:t>تعيين ثابت تشكيل و ثابت ناپايداري كمپلكس</a:t>
            </a:r>
            <a:endParaRPr lang="en-US" b="1">
              <a:cs typeface="2  Lotus" pitchFamily="2" charset="-78"/>
            </a:endParaRPr>
          </a:p>
          <a:p>
            <a:pPr algn="r" rtl="1"/>
            <a:r>
              <a:rPr lang="fa-IR" b="1">
                <a:cs typeface="2  Lotus" pitchFamily="2" charset="-78"/>
              </a:rPr>
              <a:t>محاسبه ثابت تعادل واكنشهاي اكسايش ـ كاهش</a:t>
            </a:r>
            <a:endParaRPr lang="en-US" b="1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37057-1D7D-43D1-9D8B-5EF87A87ED6B}" type="slidenum">
              <a:rPr lang="ar-SA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هدفهاي رفتاري</a:t>
            </a:r>
            <a:r>
              <a:rPr lang="en-US">
                <a:cs typeface="2  Lotus" pitchFamily="2" charset="-78"/>
              </a:rPr>
              <a:t>  </a:t>
            </a:r>
            <a:r>
              <a:rPr lang="fa-IR">
                <a:cs typeface="2  Lotus" pitchFamily="2" charset="-78"/>
              </a:rPr>
              <a:t> فصل اول</a:t>
            </a:r>
            <a:endParaRPr lang="en-US">
              <a:cs typeface="2  Lotus" pitchFamily="2" charset="-7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1800" dirty="0"/>
              <a:t> 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بعد از مطالعه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اين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فصل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بايد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درک شود.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واكنشهايي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كه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در سطح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يك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اتفاق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مي‏افتند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ساختمان سطح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مشترك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ـ محلول.</a:t>
            </a:r>
          </a:p>
          <a:p>
            <a:pPr algn="r" rtl="1">
              <a:lnSpc>
                <a:spcPct val="80000"/>
              </a:lnSpc>
            </a:pP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معادلات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شيميايي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واكنشهاي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اكسايش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ـ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كاهش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در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گالواني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به صورت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دونيمه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 smtClean="0">
                <a:latin typeface="Times New Roman" pitchFamily="18" charset="0"/>
                <a:cs typeface="2  Lotus" pitchFamily="2" charset="-78"/>
              </a:rPr>
              <a:t>طراحی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گالواني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مورد استفاده در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اندازه‏گيري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استاندارد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را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طراحي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با استفاده از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استاندارد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، محاسبه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گالواني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معادله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نرنست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استفاده از آن برای محاسبه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فعاليت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اجزاء محلول.</a:t>
            </a:r>
          </a:p>
          <a:p>
            <a:pPr algn="r" rtl="1">
              <a:lnSpc>
                <a:spcPct val="80000"/>
              </a:lnSpc>
            </a:pP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کتربرد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معادله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نرنست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براي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تعيين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ثابت تعادل و جهت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واكنش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خود به ‏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خودي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، ثابت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تفكيك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اسيدها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بازهاي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ضعيف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، ثابت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حاصلضرب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حلاليت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رسوبها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، ثابت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تشكيل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ثابت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ناپايداري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كمپلكسها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غيره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منبع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اتصال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مايع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چگونگي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به حداقل رساندن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اتصال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مايع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مفهوم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پتانسيلهاي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فرمال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عبارتهاي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شناساگر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مرجع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ساختمان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فلزي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نوع اول، دوم و سوم.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ساختمان انواع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شاهد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ساختمان چند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en-US" sz="1800" dirty="0">
                <a:latin typeface="Times New Roman" pitchFamily="18" charset="0"/>
                <a:cs typeface="2  Lotus" pitchFamily="2" charset="-78"/>
              </a:rPr>
              <a:t>pH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سنجي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قوانين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en-US" sz="1800" dirty="0">
                <a:latin typeface="Times New Roman" pitchFamily="18" charset="0"/>
                <a:cs typeface="2  Lotus" pitchFamily="2" charset="-78"/>
              </a:rPr>
              <a:t>IUPAC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براي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نمايش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پيلهاي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گالواني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غشايي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دسته‏بندي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آنها .</a:t>
            </a:r>
          </a:p>
          <a:p>
            <a:pPr algn="r" rtl="1">
              <a:lnSpc>
                <a:spcPct val="80000"/>
              </a:lnSpc>
            </a:pPr>
            <a:r>
              <a:rPr lang="fa-IR" sz="1800" dirty="0">
                <a:latin typeface="Times New Roman" pitchFamily="18" charset="0"/>
                <a:cs typeface="2  Lotus" pitchFamily="2" charset="-78"/>
              </a:rPr>
              <a:t> عوامل مؤثر بر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الكترودها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و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روشهاي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استفاده </a:t>
            </a:r>
            <a:r>
              <a:rPr lang="fa-IR" sz="1800" dirty="0" err="1">
                <a:latin typeface="Times New Roman" pitchFamily="18" charset="0"/>
                <a:cs typeface="2  Lotus" pitchFamily="2" charset="-78"/>
              </a:rPr>
              <a:t>بهينه</a:t>
            </a:r>
            <a:r>
              <a:rPr lang="fa-IR" sz="1800" dirty="0">
                <a:latin typeface="Times New Roman" pitchFamily="18" charset="0"/>
                <a:cs typeface="2  Lotus" pitchFamily="2" charset="-78"/>
              </a:rPr>
              <a:t> از آنها</a:t>
            </a:r>
            <a:r>
              <a:rPr lang="en-US" sz="1800" dirty="0">
                <a:latin typeface="Times New Roman" pitchFamily="18" charset="0"/>
                <a:cs typeface="2  Lotus" pitchFamily="2" charset="-7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52582-F788-47D4-A4E6-D6C6E26A0A33}" type="slidenum">
              <a:rPr lang="ar-SA"/>
              <a:pPr/>
              <a:t>20</a:t>
            </a:fld>
            <a:endParaRPr lang="en-US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ar-SA" sz="4000" b="1">
                <a:cs typeface="2  Lotus" pitchFamily="2" charset="-78"/>
              </a:rPr>
              <a:t>تعيين ثابت تعادل و جهت واكنش خود به خودي</a:t>
            </a:r>
            <a:r>
              <a:rPr lang="fa-IR" sz="4000" b="1">
                <a:solidFill>
                  <a:schemeClr val="hlink"/>
                </a:solidFill>
                <a:cs typeface="2  Lotus" pitchFamily="2" charset="-78"/>
              </a:rPr>
              <a:t>(مثال)</a:t>
            </a:r>
            <a:endParaRPr lang="en-US" sz="4000" b="1">
              <a:solidFill>
                <a:schemeClr val="hlink"/>
              </a:solidFill>
              <a:cs typeface="2  Lotus" pitchFamily="2" charset="-78"/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219200"/>
            <a:ext cx="8229600" cy="1600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پيلي به‏صورت زيرمرتب‏ شده‏ است.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 الف) واكنش پيل را بنويسيد. ب) نيروي الكتروموتوري پيل را محاسبه و قطبيت الكترودها را تعيين و جهت واكنش خود به خودي را مشخص كنيد. ج) ثابت تعادل واكنش اين پيل را به دست آوريد.</a:t>
            </a:r>
          </a:p>
          <a:p>
            <a:pPr>
              <a:lnSpc>
                <a:spcPct val="80000"/>
              </a:lnSpc>
            </a:pPr>
            <a:endParaRPr lang="en-US" sz="2400">
              <a:cs typeface="2  Lotus" pitchFamily="2" charset="-78"/>
            </a:endParaRP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93892" name="Object 4"/>
          <p:cNvGraphicFramePr>
            <a:graphicFrameLocks noChangeAspect="1"/>
          </p:cNvGraphicFramePr>
          <p:nvPr/>
        </p:nvGraphicFramePr>
        <p:xfrm>
          <a:off x="228600" y="1066800"/>
          <a:ext cx="4572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894" r:id="rId3" imgW="2222500" imgH="254000" progId="">
                  <p:embed/>
                </p:oleObj>
              </mc:Choice>
              <mc:Fallback>
                <p:oleObj r:id="rId3" imgW="2222500" imgH="2540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066800"/>
                        <a:ext cx="4572000" cy="5302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0" y="581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0" y="30241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0" y="3833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70761-577E-490F-B30F-C5FD6DA2EC0C}" type="slidenum">
              <a:rPr lang="ar-SA"/>
              <a:pPr/>
              <a:t>21</a:t>
            </a:fld>
            <a:endParaRPr lang="en-US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دسته‏بندي الكترودها</a:t>
            </a:r>
            <a:r>
              <a:rPr lang="fa-IR"/>
              <a:t> 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r" rtl="1"/>
            <a:r>
              <a:rPr lang="fa-IR" sz="2800" b="1">
                <a:cs typeface="2  Lotus" pitchFamily="2" charset="-78"/>
              </a:rPr>
              <a:t>الكترودهاي فلز ـ يون فلز</a:t>
            </a:r>
          </a:p>
          <a:p>
            <a:pPr algn="r" rtl="1"/>
            <a:r>
              <a:rPr lang="fa-IR" sz="2800" b="1">
                <a:cs typeface="2  Lotus" pitchFamily="2" charset="-78"/>
              </a:rPr>
              <a:t>الكترودهاي گازي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/>
            <a:r>
              <a:rPr lang="fa-IR" sz="2800">
                <a:cs typeface="2  Lotus" pitchFamily="2" charset="-78"/>
              </a:rPr>
              <a:t> </a:t>
            </a:r>
            <a:r>
              <a:rPr lang="fa-IR" sz="2800" b="1">
                <a:cs typeface="2  Lotus" pitchFamily="2" charset="-78"/>
              </a:rPr>
              <a:t>الكترود ملغمه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/>
            <a:r>
              <a:rPr lang="fa-IR" sz="2800" b="1">
                <a:cs typeface="2  Lotus" pitchFamily="2" charset="-78"/>
              </a:rPr>
              <a:t>الكترودهاي آنيوني (الكترودهاي فلزي نوع دوم)</a:t>
            </a:r>
          </a:p>
          <a:p>
            <a:pPr lvl="2" algn="r" rtl="1"/>
            <a:r>
              <a:rPr lang="fa-IR" sz="2000" b="1">
                <a:cs typeface="2  Lotus" pitchFamily="2" charset="-78"/>
              </a:rPr>
              <a:t>الكترود نقره ـ نقره كلريد</a:t>
            </a:r>
            <a:r>
              <a:rPr lang="fa-IR" sz="2000">
                <a:cs typeface="2  Lotus" pitchFamily="2" charset="-78"/>
              </a:rPr>
              <a:t> </a:t>
            </a:r>
          </a:p>
          <a:p>
            <a:pPr lvl="2" algn="r" rtl="1"/>
            <a:r>
              <a:rPr lang="fa-IR" sz="2000" b="1">
                <a:cs typeface="2  Lotus" pitchFamily="2" charset="-78"/>
              </a:rPr>
              <a:t>الكترود كالومل</a:t>
            </a:r>
            <a:r>
              <a:rPr lang="fa-IR" sz="2000">
                <a:cs typeface="2  Lotus" pitchFamily="2" charset="-78"/>
              </a:rPr>
              <a:t> </a:t>
            </a:r>
          </a:p>
          <a:p>
            <a:pPr lvl="2" algn="r" rtl="1"/>
            <a:r>
              <a:rPr lang="fa-IR" sz="2000" b="1">
                <a:cs typeface="2  Lotus" pitchFamily="2" charset="-78"/>
              </a:rPr>
              <a:t>الكترود جيوه ـ جيوه (</a:t>
            </a:r>
            <a:r>
              <a:rPr lang="en-US" sz="2000" b="1">
                <a:cs typeface="2  Lotus" pitchFamily="2" charset="-78"/>
              </a:rPr>
              <a:t>I</a:t>
            </a:r>
            <a:r>
              <a:rPr lang="fa-IR" sz="2000" b="1">
                <a:cs typeface="2  Lotus" pitchFamily="2" charset="-78"/>
              </a:rPr>
              <a:t>) سولفات</a:t>
            </a:r>
            <a:r>
              <a:rPr lang="fa-IR" sz="2000">
                <a:cs typeface="2  Lotus" pitchFamily="2" charset="-78"/>
              </a:rPr>
              <a:t> </a:t>
            </a:r>
          </a:p>
          <a:p>
            <a:pPr lvl="2" algn="r" rtl="1"/>
            <a:r>
              <a:rPr lang="fa-IR" sz="2000" b="1">
                <a:cs typeface="2  Lotus" pitchFamily="2" charset="-78"/>
              </a:rPr>
              <a:t>الكترود كينهيدرون</a:t>
            </a:r>
            <a:r>
              <a:rPr lang="fa-IR" sz="2000">
                <a:cs typeface="2  Lotus" pitchFamily="2" charset="-78"/>
              </a:rPr>
              <a:t> </a:t>
            </a:r>
            <a:endParaRPr lang="fa-IR" sz="2000" b="1">
              <a:cs typeface="2  Lotus" pitchFamily="2" charset="-78"/>
            </a:endParaRPr>
          </a:p>
          <a:p>
            <a:pPr algn="r" rtl="1"/>
            <a:r>
              <a:rPr lang="fa-IR" sz="2800" b="1">
                <a:cs typeface="2  Lotus" pitchFamily="2" charset="-78"/>
              </a:rPr>
              <a:t>الكترودهاي فلزي نوع سوم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/>
            <a:r>
              <a:rPr lang="fa-IR" sz="2800" b="1">
                <a:cs typeface="2  Lotus" pitchFamily="2" charset="-78"/>
              </a:rPr>
              <a:t>الكترودهاي غشايي</a:t>
            </a:r>
            <a:r>
              <a:rPr lang="fa-IR" sz="2800">
                <a:cs typeface="2  Lotus" pitchFamily="2" charset="-78"/>
              </a:rPr>
              <a:t> </a:t>
            </a:r>
            <a:endParaRPr lang="fa-IR" sz="2800" b="1">
              <a:cs typeface="2  Lotus" pitchFamily="2" charset="-78"/>
            </a:endParaRPr>
          </a:p>
          <a:p>
            <a:pPr algn="r" rtl="1"/>
            <a:endParaRPr lang="fa-IR" sz="2800" b="1">
              <a:cs typeface="2  Lotus" pitchFamily="2" charset="-78"/>
            </a:endParaRPr>
          </a:p>
          <a:p>
            <a:pPr algn="r" rtl="1"/>
            <a:endParaRPr lang="fa-IR" sz="28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22FAB-E5E2-4680-B7CA-30482297C497}" type="slidenum">
              <a:rPr lang="ar-SA"/>
              <a:pPr/>
              <a:t>22</a:t>
            </a:fld>
            <a:endParaRPr lang="en-US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الكترودهاي فلز ـ يون فلز</a:t>
            </a:r>
            <a:endParaRPr lang="en-US" b="1">
              <a:cs typeface="2  Lotus" pitchFamily="2" charset="-78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اين الكترودها اغلب به الكترودهاي فلزي نوع اول يا گروه </a:t>
            </a:r>
            <a:r>
              <a:rPr lang="en-US" sz="2800">
                <a:cs typeface="2  Lotus" pitchFamily="2" charset="-78"/>
              </a:rPr>
              <a:t>(I)</a:t>
            </a:r>
            <a:r>
              <a:rPr lang="fa-IR" sz="2800">
                <a:cs typeface="2  Lotus" pitchFamily="2" charset="-78"/>
              </a:rPr>
              <a:t> معروف‏اند. </a:t>
            </a:r>
          </a:p>
          <a:p>
            <a:pPr algn="r" rtl="1"/>
            <a:r>
              <a:rPr lang="fa-IR" sz="2800">
                <a:cs typeface="2  Lotus" pitchFamily="2" charset="-78"/>
              </a:rPr>
              <a:t>در اين الكترودها فلز در محلولي از يونهاي خودش قرار داده مي‏شود.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پتانسيل اين الكترودها به فعاليت فلز و يون فلزي بستگي دارد و بنابراين، در صورت ثابت بودن فعاليت فلز، اين الكترود، نسبت به فعاليت يون فلز شناساگر محسوب مي‏شود و به تغييرات فعاليت يون فلزي حساس است.</a:t>
            </a:r>
          </a:p>
          <a:p>
            <a:pPr algn="r" rtl="1"/>
            <a:r>
              <a:rPr lang="fa-IR" sz="2800">
                <a:cs typeface="2  Lotus" pitchFamily="2" charset="-78"/>
              </a:rPr>
              <a:t>برخي از فلزات مانند نقره، جيوه، مس، كادميوم، روي و سرب مي‏توانند به عنوان الكترود شناساگر نسبت به يونهاي خود عمل كنند. 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F027-F64A-4D8E-A789-7386B466D0DE}" type="slidenum">
              <a:rPr lang="ar-SA"/>
              <a:pPr/>
              <a:t>23</a:t>
            </a:fld>
            <a:endParaRPr lang="en-US"/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الكترودهاي فلز ـ يون فلز</a:t>
            </a:r>
            <a:r>
              <a:rPr lang="fa-IR" b="1">
                <a:cs typeface="2  Lotus" pitchFamily="2" charset="-78"/>
              </a:rPr>
              <a:t>( </a:t>
            </a:r>
            <a:r>
              <a:rPr lang="fa-IR" b="1">
                <a:solidFill>
                  <a:schemeClr val="hlink"/>
                </a:solidFill>
                <a:cs typeface="2  Lotus" pitchFamily="2" charset="-78"/>
              </a:rPr>
              <a:t>يك مثال</a:t>
            </a:r>
            <a:r>
              <a:rPr lang="fa-IR" b="1">
                <a:cs typeface="2  Lotus" pitchFamily="2" charset="-78"/>
              </a:rPr>
              <a:t>)</a:t>
            </a:r>
            <a:endParaRPr lang="en-US" b="1">
              <a:cs typeface="2  Lotus" pitchFamily="2" charset="-78"/>
            </a:endParaRPr>
          </a:p>
        </p:txBody>
      </p:sp>
      <p:sp>
        <p:nvSpPr>
          <p:cNvPr id="31334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229600" cy="1600200"/>
          </a:xfrm>
        </p:spPr>
        <p:txBody>
          <a:bodyPr/>
          <a:lstStyle/>
          <a:p>
            <a:pPr algn="r" rtl="1"/>
            <a:r>
              <a:rPr lang="fa-IR" sz="2400">
                <a:cs typeface="2  Lotus" pitchFamily="2" charset="-78"/>
              </a:rPr>
              <a:t>درصد ناخالص  موجود در محلول  كه ناشي از تبديل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a-IR" sz="2400">
                <a:cs typeface="2  Lotus" pitchFamily="2" charset="-78"/>
              </a:rPr>
              <a:t> به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3+</a:t>
            </a:r>
            <a:r>
              <a:rPr lang="fa-IR" sz="2400">
                <a:cs typeface="2  Lotus" pitchFamily="2" charset="-78"/>
              </a:rPr>
              <a:t>  است را محاسبه كنيد، درصورتي كه پتانسيل الكترود پلاتين در اين محلول نسبت به الكترود كالومل اشباع 440/0 ولت باشد. پتانسيل استاندارد زوج</a:t>
            </a:r>
            <a:r>
              <a:rPr lang="en-US" sz="2400">
                <a:cs typeface="2  Lotus" pitchFamily="2" charset="-78"/>
              </a:rPr>
              <a:t> </a:t>
            </a:r>
            <a:r>
              <a:rPr lang="fa-IR" sz="2400">
                <a:cs typeface="2  Lotus" pitchFamily="2" charset="-78"/>
              </a:rPr>
              <a:t>فرو ـ فريك 770/0 و پتانسيل استاندارد الكترود كالومل اشباع (</a:t>
            </a:r>
            <a:r>
              <a:rPr lang="en-US" sz="2400">
                <a:cs typeface="2  Lotus" pitchFamily="2" charset="-78"/>
              </a:rPr>
              <a:t>SCE</a:t>
            </a:r>
            <a:r>
              <a:rPr lang="fa-IR" sz="2400">
                <a:cs typeface="2  Lotus" pitchFamily="2" charset="-78"/>
              </a:rPr>
              <a:t>) 244/0 ولت و قطب منفي است. 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75421-BA82-4B41-ABCC-15A963FD46B7}" type="slidenum">
              <a:rPr lang="ar-SA"/>
              <a:pPr/>
              <a:t>24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الكترودهاي گازي</a:t>
            </a:r>
            <a:r>
              <a:rPr lang="fa-IR"/>
              <a:t> </a:t>
            </a: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در اين الكترودها به جاي فلز از گازي كه در حال تعادل با محلول يونهاي خود است، استفاده مي‏شود.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تعادل گاز ـ الكتروليت بايد روي سطح فلزي بي‏اثر مانند پلاتين يا ساير هاديها انجام شود.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6D22A-F8D4-4E46-AA02-2451DEFE1F63}" type="slidenum">
              <a:rPr lang="ar-SA"/>
              <a:pPr/>
              <a:t>25</a:t>
            </a:fld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0" y="292100"/>
            <a:ext cx="1828800" cy="2298700"/>
          </a:xfrm>
        </p:spPr>
        <p:txBody>
          <a:bodyPr/>
          <a:lstStyle/>
          <a:p>
            <a:pPr algn="r" rtl="1"/>
            <a:r>
              <a:rPr lang="ar-SA" b="1">
                <a:cs typeface="2  Lotus" pitchFamily="2" charset="-78"/>
              </a:rPr>
              <a:t>الكترود هيدروژن</a:t>
            </a:r>
            <a:r>
              <a:rPr lang="ar-SA"/>
              <a:t> </a:t>
            </a:r>
            <a:endParaRPr lang="en-US"/>
          </a:p>
        </p:txBody>
      </p:sp>
      <p:graphicFrame>
        <p:nvGraphicFramePr>
          <p:cNvPr id="58375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533400"/>
          <a:ext cx="6477000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7" name="Bitmap Image" r:id="rId3" imgW="7020905" imgH="3990476" progId="PBrush">
                  <p:embed/>
                </p:oleObj>
              </mc:Choice>
              <mc:Fallback>
                <p:oleObj name="Bitmap Image" r:id="rId3" imgW="7020905" imgH="3990476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6477000" cy="368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4343400"/>
            <a:ext cx="7772400" cy="2286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000">
                <a:cs typeface="2  Lotus" pitchFamily="2" charset="-78"/>
              </a:rPr>
              <a:t>گاز هيدروژن خالص از طريق شيشه‏اي متخلخل به جرياني از حبابهاي ريز تبديل شده و به طرف بالا بر رويسطح پلاتين سياه هدايت مي‏شود.</a:t>
            </a:r>
          </a:p>
          <a:p>
            <a:pPr algn="r" rtl="1">
              <a:lnSpc>
                <a:spcPct val="80000"/>
              </a:lnSpc>
            </a:pPr>
            <a:r>
              <a:rPr lang="fa-IR" sz="2000">
                <a:cs typeface="2  Lotus" pitchFamily="2" charset="-78"/>
              </a:rPr>
              <a:t> هيدروژن جذب شده روي پلاتين، با يونهاي هيدروژن موجود در محلول، در واكنش ردوكس شركت مي‏كند.</a:t>
            </a:r>
          </a:p>
          <a:p>
            <a:pPr algn="r" rtl="1">
              <a:lnSpc>
                <a:spcPct val="80000"/>
              </a:lnSpc>
            </a:pPr>
            <a:r>
              <a:rPr lang="fa-IR" sz="2000">
                <a:cs typeface="2  Lotus" pitchFamily="2" charset="-78"/>
              </a:rPr>
              <a:t/>
            </a:r>
            <a:br>
              <a:rPr lang="fa-IR" sz="2000">
                <a:cs typeface="2  Lotus" pitchFamily="2" charset="-78"/>
              </a:rPr>
            </a:br>
            <a:r>
              <a:rPr lang="fa-IR" sz="2000">
                <a:cs typeface="2  Lotus" pitchFamily="2" charset="-78"/>
              </a:rPr>
              <a:t>گازهاي هيدروژن مازاد، از درون حبابساز عبور كرده و وارد اتمسفر مي‏شود. حبابساز از ورود اكسيژن كه با اتمهاي هيدروژن سطح واكنش خواهد داد و درنتيجه كاركرد الكترود را كاهش مي‏دهد، جلوگيري مي‏كند. </a:t>
            </a:r>
            <a:br>
              <a:rPr lang="fa-IR" sz="2000">
                <a:cs typeface="2  Lotus" pitchFamily="2" charset="-78"/>
              </a:rPr>
            </a:br>
            <a:endParaRPr lang="en-US" sz="20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1077-3415-4A8C-9937-6879E12C61F3}" type="slidenum">
              <a:rPr lang="ar-SA"/>
              <a:pPr/>
              <a:t>26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 ملغمه</a:t>
            </a:r>
            <a:r>
              <a:rPr lang="fa-IR"/>
              <a:t> </a:t>
            </a:r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229600" cy="3505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تهيه الكترود نوع اول براي فلزات قليايي و قليايي خاكي، به علت واكنش‏پذيري شديد آنها در آب به راحتي امكان‏پذير نيست. 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ولي با كم كردن فعاليت آنها مي‏توان سرعت واكنش را كاهش داد و درنتيجه الكترود آنها را ساخت. 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براي مثال، براي ساختن الكترود سديم، مي‏توان محلول 5 درصد سديم در جيوه (ملغمه) را تهيه كرد.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 اين الكترود كه به الكترود ملغمه معروف است، داراي واكنش الكترودي زير است: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12445-348C-4FA1-B381-05CC6C9A6B01}" type="slidenum">
              <a:rPr lang="ar-SA"/>
              <a:pPr/>
              <a:t>27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 نقره ـ نقره كلريد</a:t>
            </a:r>
            <a:r>
              <a:rPr lang="fa-IR"/>
              <a:t> </a:t>
            </a:r>
            <a:endParaRPr lang="en-US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3429000"/>
          </a:xfrm>
        </p:spPr>
        <p:txBody>
          <a:bodyPr/>
          <a:lstStyle/>
          <a:p>
            <a:pPr algn="r" rtl="1"/>
            <a:r>
              <a:rPr lang="fa-IR" sz="2800"/>
              <a:t>اين الكترود، يكي از رايج‏ترين الكترودهاي آنيوني است.</a:t>
            </a:r>
          </a:p>
          <a:p>
            <a:pPr algn="r" rtl="1"/>
            <a:r>
              <a:rPr lang="fa-IR" sz="2800"/>
              <a:t> درصورتي كه فعاليت يون كلريد ثابت باشد، به عنوان الكترود مرجع به كار مي‏رود. </a:t>
            </a:r>
          </a:p>
          <a:p>
            <a:pPr algn="r" rtl="1"/>
            <a:r>
              <a:rPr lang="fa-IR" sz="2800"/>
              <a:t>ولي اگر  تغيير كند و بتواند براي اندازه‏گيري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30000"/>
              <a:t>l</a:t>
            </a:r>
            <a:r>
              <a:rPr lang="fa-IR" sz="2800"/>
              <a:t> استفاده شود، به‏عنوان الكترود شناساگر استفاده مي‏شود</a:t>
            </a:r>
            <a:r>
              <a:rPr lang="en-US" sz="2800"/>
              <a:t>.</a:t>
            </a:r>
            <a:r>
              <a:rPr lang="fa-IR" sz="280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139FB-A95D-410C-8B93-A79227BD8884}" type="slidenum">
              <a:rPr lang="ar-SA"/>
              <a:pPr/>
              <a:t>28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 نقره ـ نقره كلريد</a:t>
            </a:r>
            <a:r>
              <a:rPr lang="fa-IR" b="1">
                <a:cs typeface="2  Lotus" pitchFamily="2" charset="-78"/>
              </a:rPr>
              <a:t> با شكل</a:t>
            </a:r>
            <a:endParaRPr lang="en-US" b="1">
              <a:cs typeface="2  Lotus" pitchFamily="2" charset="-78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838200"/>
            <a:ext cx="8153400" cy="2057400"/>
          </a:xfrm>
        </p:spPr>
        <p:txBody>
          <a:bodyPr/>
          <a:lstStyle/>
          <a:p>
            <a:pPr algn="r" rtl="1"/>
            <a:r>
              <a:rPr lang="fa-IR" sz="2400">
                <a:cs typeface="2  Lotus" pitchFamily="2" charset="-78"/>
              </a:rPr>
              <a:t>الكترود داراي يك لوله شيشه‏اي است كه در زير آن صفحه شيشه‏اي متخلخل وجود دارد. لايه‏اي از ژل آگار اشباع شده با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fa-IR" sz="2400">
                <a:cs typeface="2  Lotus" pitchFamily="2" charset="-78"/>
              </a:rPr>
              <a:t> در روي صفحه شيشه‏اي قرار داده شده تا از خروج محلول از لوله، و وارد شدن به محلولي كه الكترود در آن قرار داده مي‏شود، جلوگيري كند. لايه‏اي از پتاسيم كلريد جامد بر روي آن قرار داده شده و بقيه لوله با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fa-IR" sz="2400">
                <a:cs typeface="2  Lotus" pitchFamily="2" charset="-78"/>
              </a:rPr>
              <a:t> اشباع پر شده است. 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C25A1-9D5B-446E-A674-3E883CAB548B}" type="slidenum">
              <a:rPr lang="ar-SA"/>
              <a:pPr/>
              <a:t>29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92100"/>
            <a:ext cx="4038600" cy="2146300"/>
          </a:xfrm>
        </p:spPr>
        <p:txBody>
          <a:bodyPr/>
          <a:lstStyle/>
          <a:p>
            <a:pPr algn="r" rtl="1"/>
            <a:r>
              <a:rPr lang="ar-SA" b="1">
                <a:cs typeface="2  Lotus" pitchFamily="2" charset="-78"/>
              </a:rPr>
              <a:t>الكترود نقره ـ نقره كلريد</a:t>
            </a:r>
            <a:r>
              <a:rPr lang="fa-IR" b="1">
                <a:cs typeface="2  Lotus" pitchFamily="2" charset="-78"/>
              </a:rPr>
              <a:t> تجاري</a:t>
            </a:r>
            <a:endParaRPr lang="en-US" b="1">
              <a:cs typeface="2  Lotus" pitchFamily="2" charset="-78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038600" cy="30480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براي ساختن اين الكترود، يك سيم نقره در محلولي از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Cl</a:t>
            </a:r>
            <a:r>
              <a:rPr lang="en-US" sz="2800" baseline="30000">
                <a:latin typeface="Times New Roman" pitchFamily="18" charset="0"/>
                <a:cs typeface="2  Lotus" pitchFamily="2" charset="-78"/>
              </a:rPr>
              <a:t>-</a:t>
            </a:r>
            <a:r>
              <a:rPr lang="fa-IR" sz="2800">
                <a:cs typeface="2  Lotus" pitchFamily="2" charset="-78"/>
              </a:rPr>
              <a:t>  كه با 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AgCl</a:t>
            </a:r>
            <a:r>
              <a:rPr lang="fa-IR" sz="2800">
                <a:cs typeface="2  Lotus" pitchFamily="2" charset="-78"/>
              </a:rPr>
              <a:t> اشباع شده و داراي غلظت ثابتي از يون 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Cl</a:t>
            </a:r>
            <a:r>
              <a:rPr lang="en-US" sz="2800" baseline="30000">
                <a:latin typeface="Times New Roman" pitchFamily="18" charset="0"/>
                <a:cs typeface="2  Lotus" pitchFamily="2" charset="-78"/>
              </a:rPr>
              <a:t>-</a:t>
            </a:r>
            <a:r>
              <a:rPr lang="fa-IR" sz="2800">
                <a:cs typeface="2  Lotus" pitchFamily="2" charset="-78"/>
              </a:rPr>
              <a:t> است، قرار داده مي‏شود.  </a:t>
            </a:r>
            <a:endParaRPr lang="en-US" sz="2800">
              <a:cs typeface="2  Lotus" pitchFamily="2" charset="-78"/>
            </a:endParaRPr>
          </a:p>
          <a:p>
            <a:pPr algn="r" rtl="1"/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C2881-0A3F-4392-8A9D-0C62E07265E5}" type="slidenum">
              <a:rPr lang="ar-SA"/>
              <a:pPr/>
              <a:t>3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</a:t>
            </a:r>
            <a:endParaRPr lang="en-US" b="1">
              <a:cs typeface="2  Lotus" pitchFamily="2" charset="-78"/>
            </a:endParaRP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براي عبور جريان الكتريكي از محلول الكتروليت، بايد دو هادي الكتريكي كه الكترود ناميده مي‏شوند، به درون محلول وارد شوند. 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يك الكترود مي‏تواند سيم ساده‏اي از مس يا نقره و يا غشاء خاصي مانند الكترودهاي يون‏گزين 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(ISE)</a:t>
            </a:r>
            <a:r>
              <a:rPr lang="fa-IR" sz="2800">
                <a:cs typeface="2  Lotus" pitchFamily="2" charset="-78"/>
              </a:rPr>
              <a:t> باشد.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با غوطه‏ور كردن قطعه تميزي از يك فلز درون محلول حاوي يونهاي آن فلز، براي مثال سيم مسي در محلول آبي سولفات مس، يك الكترود تشكيل مي‏شود. دراين صورت دو واكنش امكان‏پذير است.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 ابتدا اتم فلز الكترون ازدست داده و به صورت يون درون محلول قرار مي‏گيرد. </a:t>
            </a:r>
          </a:p>
          <a:p>
            <a:pPr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n+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ne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cs typeface="2  Lotus" pitchFamily="2" charset="-78"/>
              </a:rPr>
              <a:t> </a:t>
            </a:r>
            <a:endParaRPr lang="fa-IR" sz="2800">
              <a:cs typeface="2  Lotus" pitchFamily="2" charset="-78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n+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ne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cs typeface="2  Lotus" pitchFamily="2" charset="-78"/>
              </a:rPr>
              <a:t> </a:t>
            </a:r>
            <a:r>
              <a:rPr lang="fa-IR" sz="2800">
                <a:cs typeface="2  Lotus" pitchFamily="2" charset="-78"/>
              </a:rPr>
              <a:t>	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(s)</a:t>
            </a:r>
            <a:endParaRPr lang="fa-IR" sz="2800" baseline="-250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	M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n+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ne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 sz="2800">
                <a:cs typeface="2  Lotus" pitchFamily="2" charset="-78"/>
              </a:rPr>
              <a:t> </a:t>
            </a:r>
            <a:br>
              <a:rPr lang="fa-IR" sz="2800">
                <a:cs typeface="2  Lotus" pitchFamily="2" charset="-78"/>
              </a:rPr>
            </a:br>
            <a:r>
              <a:rPr lang="fa-IR" sz="2800">
                <a:cs typeface="2  Lotus" pitchFamily="2" charset="-78"/>
              </a:rPr>
              <a:t>	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4" name="Rectangle 12"/>
          <p:cNvSpPr>
            <a:spLocks noChangeArrowheads="1"/>
          </p:cNvSpPr>
          <p:nvPr/>
        </p:nvSpPr>
        <p:spPr bwMode="auto">
          <a:xfrm>
            <a:off x="0" y="3576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3727" name="Line 15"/>
          <p:cNvSpPr>
            <a:spLocks noChangeShapeType="1"/>
          </p:cNvSpPr>
          <p:nvPr/>
        </p:nvSpPr>
        <p:spPr bwMode="auto">
          <a:xfrm>
            <a:off x="1752600" y="5334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>
            <a:off x="2743200" y="5791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29" name="Line 17"/>
          <p:cNvSpPr>
            <a:spLocks noChangeShapeType="1"/>
          </p:cNvSpPr>
          <p:nvPr/>
        </p:nvSpPr>
        <p:spPr bwMode="auto">
          <a:xfrm>
            <a:off x="1676400" y="6248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3731" name="Line 19"/>
          <p:cNvSpPr>
            <a:spLocks noChangeShapeType="1"/>
          </p:cNvSpPr>
          <p:nvPr/>
        </p:nvSpPr>
        <p:spPr bwMode="auto">
          <a:xfrm flipH="1">
            <a:off x="1676400" y="6400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CEF80-E2D1-4A2A-BF16-F4716B9088DB}" type="slidenum">
              <a:rPr lang="ar-SA"/>
              <a:pPr/>
              <a:t>30</a:t>
            </a:fld>
            <a:endParaRPr lang="en-US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 كالومل</a:t>
            </a:r>
            <a:r>
              <a:rPr lang="en-US"/>
              <a:t> 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2590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اين الكترود از يك ستون جيوه كه در محلول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en-US" sz="2800">
                <a:cs typeface="2  Lotus" pitchFamily="2" charset="-78"/>
              </a:rPr>
              <a:t>l</a:t>
            </a:r>
            <a:r>
              <a:rPr lang="fa-IR" sz="2800">
                <a:cs typeface="2  Lotus" pitchFamily="2" charset="-78"/>
              </a:rPr>
              <a:t> با غلظت معين و اشباع شده با كالومل قرار داده شده، تشكيل مي‏شود (كالومل نام تجاري 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Hg</a:t>
            </a:r>
            <a:r>
              <a:rPr lang="en-US" sz="2800" baseline="-25000">
                <a:latin typeface="Times New Roman" pitchFamily="18" charset="0"/>
                <a:cs typeface="2  Lotus" pitchFamily="2" charset="-78"/>
              </a:rPr>
              <a:t>2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Cl</a:t>
            </a:r>
            <a:r>
              <a:rPr lang="en-US" sz="2800" baseline="-25000">
                <a:latin typeface="Times New Roman" pitchFamily="18" charset="0"/>
                <a:cs typeface="2  Lotus" pitchFamily="2" charset="-78"/>
              </a:rPr>
              <a:t>2</a:t>
            </a:r>
            <a:r>
              <a:rPr lang="fa-IR" sz="2800">
                <a:cs typeface="2  Lotus" pitchFamily="2" charset="-78"/>
              </a:rPr>
              <a:t> است)</a:t>
            </a:r>
            <a:r>
              <a:rPr lang="en-US" sz="2800">
                <a:cs typeface="2  Lotus" pitchFamily="2" charset="-78"/>
              </a:rPr>
              <a:t>.</a:t>
            </a:r>
          </a:p>
          <a:p>
            <a:pPr algn="r" rtl="1"/>
            <a:r>
              <a:rPr lang="fa-IR" sz="2800">
                <a:cs typeface="2  Lotus" pitchFamily="2" charset="-78"/>
              </a:rPr>
              <a:t> نمايش، واكنش الكترودي و معادله نرنست براي اين الكترود عبارت است از: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0B9A-C68F-4DBF-8812-DBAD49306454}" type="slidenum">
              <a:rPr lang="ar-SA"/>
              <a:pPr/>
              <a:t>31</a:t>
            </a:fld>
            <a:endParaRPr lang="en-US"/>
          </a:p>
        </p:txBody>
      </p:sp>
      <p:sp>
        <p:nvSpPr>
          <p:cNvPr id="326668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نوع بطري‏ساز الكترود كالومل</a:t>
            </a:r>
            <a:endParaRPr lang="en-US">
              <a:cs typeface="2  Lotus" pitchFamily="2" charset="-78"/>
            </a:endParaRPr>
          </a:p>
        </p:txBody>
      </p:sp>
      <p:sp>
        <p:nvSpPr>
          <p:cNvPr id="326669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29600" cy="3124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كف يك بطري پهن تا ارتفاع حدود يك سانتيمتر با جيوه مايع پر مي‏شود، سپس مخلوط جيوه (</a:t>
            </a:r>
            <a:r>
              <a:rPr lang="en-US" sz="2400">
                <a:cs typeface="2  Lotus" pitchFamily="2" charset="-78"/>
              </a:rPr>
              <a:t>I</a:t>
            </a:r>
            <a:r>
              <a:rPr lang="fa-IR" sz="2400">
                <a:cs typeface="2  Lotus" pitchFamily="2" charset="-78"/>
              </a:rPr>
              <a:t>) كلريد و پتاسيم كلريد، روي لايه جيوه قرار داده مي‏شود و بطري تا نزديكي بالاي آن با محلول پتاسيم كلريد اشباع پر مي‏شود. پتاسيم كلريد جامد و جيوه (</a:t>
            </a:r>
            <a:r>
              <a:rPr lang="en-US" sz="2400">
                <a:cs typeface="2  Lotus" pitchFamily="2" charset="-78"/>
              </a:rPr>
              <a:t>I</a:t>
            </a:r>
            <a:r>
              <a:rPr lang="fa-IR" sz="2400">
                <a:cs typeface="2  Lotus" pitchFamily="2" charset="-78"/>
              </a:rPr>
              <a:t>) كلريد جامد براي اطمينان از اشباع شدن محلول از هردو نمك استفاده مي‏شود. اتصال الكتريكي يا توسط الكترود پلاتين فرو برده شده در جيوه مايع و يا توسط سيم پلاتيني كه به ديواره بطري متصل شده است، برقرار مي‏شود. اتصال الكتريكي آن به نيمه پيل ديگر توسط پل نمكي پتاسيم كلريد برقرار مي‏شود. الكتروپلاتين و پل نمكي با استفاده از درپوش لاستيكي در بالاي بطري نگهداري مي‏شود. 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DECC-DB5C-4ECE-9B21-114E3ABEC2E4}" type="slidenum">
              <a:rPr lang="ar-SA"/>
              <a:pPr/>
              <a:t>32</a:t>
            </a:fld>
            <a:endParaRPr lang="en-US"/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0" y="292100"/>
            <a:ext cx="4114800" cy="1384300"/>
          </a:xfrm>
        </p:spPr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نوع </a:t>
            </a:r>
            <a:r>
              <a:rPr lang="fa-IR" sz="4000" b="1">
                <a:cs typeface="2  Lotus" pitchFamily="2" charset="-78"/>
              </a:rPr>
              <a:t>تجاري الكترود كالومل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905000"/>
            <a:ext cx="4572000" cy="4495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نوع تجاري الكترودكالومل در يك لوله شيشه‏اي يا پلاستيكي دوجداره </a:t>
            </a:r>
            <a:br>
              <a:rPr lang="fa-IR" sz="2800">
                <a:cs typeface="2  Lotus" pitchFamily="2" charset="-78"/>
              </a:rPr>
            </a:br>
            <a:r>
              <a:rPr lang="fa-IR" sz="2800">
                <a:cs typeface="2  Lotus" pitchFamily="2" charset="-78"/>
              </a:rPr>
              <a:t>قرار داده مي‏شود.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در جداره داخلي جيوه، جيوه </a:t>
            </a:r>
            <a:r>
              <a:rPr lang="en-US" sz="2800">
                <a:cs typeface="2  Lotus" pitchFamily="2" charset="-78"/>
              </a:rPr>
              <a:t>(I)</a:t>
            </a:r>
            <a:r>
              <a:rPr lang="fa-IR" sz="2800">
                <a:cs typeface="2  Lotus" pitchFamily="2" charset="-78"/>
              </a:rPr>
              <a:t> كلريد و در جداره بيروني پتاسيم كلريد فرو برده شده در محلول پتاسيم كلريد اشباع شده با جيوه </a:t>
            </a:r>
            <a:r>
              <a:rPr lang="en-US" sz="2800">
                <a:cs typeface="2  Lotus" pitchFamily="2" charset="-78"/>
              </a:rPr>
              <a:t>(I)</a:t>
            </a:r>
            <a:r>
              <a:rPr lang="fa-IR" sz="2800">
                <a:cs typeface="2  Lotus" pitchFamily="2" charset="-78"/>
              </a:rPr>
              <a:t> كلريد، ريخته مي‏شود.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5694-E28D-4D1D-93A1-D22ADF799FB4}" type="slidenum">
              <a:rPr lang="ar-SA"/>
              <a:pPr/>
              <a:t>33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الكترود جيوه ـ جيوه (</a:t>
            </a:r>
            <a:r>
              <a:rPr lang="en-US" b="1">
                <a:cs typeface="2  Lotus" pitchFamily="2" charset="-78"/>
              </a:rPr>
              <a:t>I</a:t>
            </a:r>
            <a:r>
              <a:rPr lang="fa-IR" b="1">
                <a:cs typeface="2  Lotus" pitchFamily="2" charset="-78"/>
              </a:rPr>
              <a:t>) سولفات</a:t>
            </a:r>
            <a:r>
              <a:rPr lang="fa-IR"/>
              <a:t> </a:t>
            </a:r>
            <a:endParaRPr lang="en-US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در حالتهاي خاص كه از يك الكترود يون‏گزين براي اندازه‏گيري غلظت يون  استفاده مي‏شود، هيچكدام از الكترودهاي نقره ـ نقره كلريد و كالومل، نمي‏توانند به عنوان الكترود مرجع استفاده شوند. </a:t>
            </a:r>
          </a:p>
          <a:p>
            <a:pPr algn="r" rtl="1"/>
            <a:r>
              <a:rPr lang="fa-IR">
                <a:cs typeface="2  Lotus" pitchFamily="2" charset="-78"/>
              </a:rPr>
              <a:t>زيرا محلول پتاسيم كلريد الكترود مرجع از محل اتصال به نيمه پيل حاوي نمونه نشت كرده و نمونه را آلوده و درنتيجه مزاحمت ايجاد مي‏كند. در چنين حالتهايي از الكترود جيوه ـ جيوه (</a:t>
            </a:r>
            <a:r>
              <a:rPr lang="en-US">
                <a:cs typeface="2  Lotus" pitchFamily="2" charset="-78"/>
              </a:rPr>
              <a:t>I</a:t>
            </a:r>
            <a:r>
              <a:rPr lang="fa-IR">
                <a:cs typeface="2  Lotus" pitchFamily="2" charset="-78"/>
              </a:rPr>
              <a:t>) سولفات استفاده مي‏شود.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7A2AF-C82F-47CF-A4B8-703CAC38F551}" type="slidenum">
              <a:rPr lang="ar-SA"/>
              <a:pPr/>
              <a:t>34</a:t>
            </a:fld>
            <a:endParaRPr lang="en-US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الكترود جيوه ـ جيوه (</a:t>
            </a:r>
            <a:r>
              <a:rPr lang="en-US" b="1">
                <a:cs typeface="2  Lotus" pitchFamily="2" charset="-78"/>
              </a:rPr>
              <a:t>I</a:t>
            </a:r>
            <a:r>
              <a:rPr lang="fa-IR" b="1">
                <a:cs typeface="2  Lotus" pitchFamily="2" charset="-78"/>
              </a:rPr>
              <a:t>) سولفات</a:t>
            </a:r>
            <a:endParaRPr lang="en-US" b="1">
              <a:cs typeface="2  Lotus" pitchFamily="2" charset="-78"/>
            </a:endParaRP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971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درست كردن الكترود جيوه ـ جيوه </a:t>
            </a:r>
            <a:r>
              <a:rPr lang="en-US" sz="2800">
                <a:cs typeface="2  Lotus" pitchFamily="2" charset="-78"/>
              </a:rPr>
              <a:t>(I)</a:t>
            </a:r>
            <a:r>
              <a:rPr lang="fa-IR" sz="2800">
                <a:cs typeface="2  Lotus" pitchFamily="2" charset="-78"/>
              </a:rPr>
              <a:t> سولفات ساده است و لذا ممكن است در آزمايشگاه بيشتر استفاده شود. </a:t>
            </a:r>
          </a:p>
          <a:p>
            <a:pPr algn="r" rtl="1"/>
            <a:r>
              <a:rPr lang="fa-IR" sz="2800">
                <a:cs typeface="2  Lotus" pitchFamily="2" charset="-78"/>
              </a:rPr>
              <a:t>اين الكترود براي اندازه‏گيري يون سولفات، به عنوان الكترود شناساگر يون سولفات استفاده مي‏شود. پتانسيل آن در  ، درصورتي كه غلظت محلول پتاسيم سولفات اشباع باشد مساوي 6125/0 و براي محلول يك مولار آن 658/0 ولت است.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E3146-F75B-4A2E-BEA7-14080B3EAD32}" type="slidenum">
              <a:rPr lang="ar-SA"/>
              <a:pPr/>
              <a:t>35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 كينهيدرون</a:t>
            </a:r>
            <a:r>
              <a:rPr lang="en-US"/>
              <a:t> 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16764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يك الكترود حساس به فعاليت يون  يا يك الكترود </a:t>
            </a:r>
            <a:r>
              <a:rPr lang="en-US" sz="2800">
                <a:cs typeface="2  Lotus" pitchFamily="2" charset="-78"/>
              </a:rPr>
              <a:t>pH</a:t>
            </a:r>
            <a:r>
              <a:rPr lang="fa-IR" sz="2800">
                <a:cs typeface="2  Lotus" pitchFamily="2" charset="-78"/>
              </a:rPr>
              <a:t> سنجي است، ساختن آن بسيار ساده و جوابهاي تكرارپذير مي‏دهد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3DC-61DB-4777-B450-95043B42BA74}" type="slidenum">
              <a:rPr lang="ar-SA"/>
              <a:pPr/>
              <a:t>36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الكترودهاي فلزي نوع سوم</a:t>
            </a:r>
            <a:r>
              <a:rPr lang="en-US"/>
              <a:t>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0386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/>
              <a:t>در اين الكترودها، يك فلز در تعادل با محلول اشباع دو نمك كم محلول، يا در تعادل با دو كمپلكس كه آنيون مشترك دارند، قرار مي‏گيرد.</a:t>
            </a:r>
          </a:p>
          <a:p>
            <a:pPr algn="r" rtl="1">
              <a:lnSpc>
                <a:spcPct val="80000"/>
              </a:lnSpc>
            </a:pPr>
            <a:r>
              <a:rPr lang="fa-IR" sz="2800"/>
              <a:t> كاتيون يكي از دو نمك (يا يكي از دو كمپلكس) فلز بدنه الكترود و كاتيون دوم، كاتيون جسم مورد اندازه‏گيري است.</a:t>
            </a:r>
          </a:p>
          <a:p>
            <a:pPr algn="r" rtl="1">
              <a:lnSpc>
                <a:spcPct val="80000"/>
              </a:lnSpc>
            </a:pPr>
            <a:r>
              <a:rPr lang="fa-IR" sz="2800"/>
              <a:t>الكترود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ZnC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CaC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Ca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a-IR" sz="2800"/>
              <a:t> </a:t>
            </a:r>
            <a:r>
              <a:rPr lang="en-US" sz="2800"/>
              <a:t>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Zn/</a:t>
            </a:r>
            <a:r>
              <a:rPr lang="fa-IR" sz="2800"/>
              <a:t>يكي از اين نوع الكترودها است.</a:t>
            </a:r>
            <a:endParaRPr lang="en-US" sz="2800"/>
          </a:p>
          <a:p>
            <a:pPr algn="r" rtl="1">
              <a:lnSpc>
                <a:spcPct val="80000"/>
              </a:lnSpc>
            </a:pPr>
            <a:r>
              <a:rPr lang="fa-IR" sz="2800"/>
              <a:t> باتوجه به ثابت‏هاي حاصلضرب حلاليت  اكسالات روي و اكسالات كلسيم، مي‏توان پتانسيل الكترود روي در مجاورت دو اكسالات، و وارد در محلول  را از رابطه زير محاسبه كرد،</a:t>
            </a:r>
            <a:endParaRPr lang="en-US" sz="2800"/>
          </a:p>
        </p:txBody>
      </p:sp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0" y="885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FD73-D1FB-4324-9638-465E9B144531}" type="slidenum">
              <a:rPr lang="ar-SA"/>
              <a:pPr/>
              <a:t>37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الكترودهاي غشايي</a:t>
            </a:r>
            <a:r>
              <a:rPr lang="en-US"/>
              <a:t>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الكترودهاي غشايي نسبت به ساير الكترودها توسعه زيادي پيدا كرده‏اند. </a:t>
            </a:r>
          </a:p>
          <a:p>
            <a:pPr algn="r" rtl="1"/>
            <a:r>
              <a:rPr lang="fa-IR">
                <a:cs typeface="2  Lotus" pitchFamily="2" charset="-78"/>
              </a:rPr>
              <a:t>اين الكترودها به الكترودهاي يون‏گزين نيز معروف‏اند.</a:t>
            </a:r>
          </a:p>
          <a:p>
            <a:pPr algn="r" rtl="1"/>
            <a:r>
              <a:rPr lang="fa-IR">
                <a:cs typeface="2  Lotus" pitchFamily="2" charset="-78"/>
              </a:rPr>
              <a:t> مكانيسم ايجاد پتانسيل دراين گروه با الكترودهايي كه قبلاً توصيف شوند، كاملاً متفاوت است. </a:t>
            </a:r>
          </a:p>
          <a:p>
            <a:pPr algn="r" rtl="1"/>
            <a:r>
              <a:rPr lang="fa-IR">
                <a:cs typeface="2  Lotus" pitchFamily="2" charset="-78"/>
              </a:rPr>
              <a:t>پتانسيل اين الكترودها به علت انتقال مستقيم الكترون نيست، بلكه به واسطة نوعي نفوذ يونهاي مورد اندازه‏گيري به سمت دو سطح داخلي و بيروني غشاء و ايجاد اختلاف پتانسيلي در سطح غشاء است.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1B636-9165-4CEA-A77D-50CCA28E0B07}" type="slidenum">
              <a:rPr lang="ar-SA"/>
              <a:pPr/>
              <a:t>38</a:t>
            </a:fld>
            <a:endParaRPr lang="en-US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انواع الكترودهاي غشايي</a:t>
            </a:r>
            <a:endParaRPr lang="en-US">
              <a:cs typeface="2  Lotus" pitchFamily="2" charset="-78"/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الكترود شيشه‏اي</a:t>
            </a:r>
            <a:r>
              <a:rPr lang="en-US" sz="2800">
                <a:cs typeface="2  Lotus" pitchFamily="2" charset="-78"/>
              </a:rPr>
              <a:t> </a:t>
            </a:r>
          </a:p>
          <a:p>
            <a:pPr algn="r" rtl="1"/>
            <a:r>
              <a:rPr lang="fa-IR" sz="2800">
                <a:cs typeface="2  Lotus" pitchFamily="2" charset="-78"/>
              </a:rPr>
              <a:t>الكترودهاي غشايي حالت جامد</a:t>
            </a:r>
            <a:endParaRPr lang="en-US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 الكترودهاي غشايي حاوي مبادله كننده يوني مايع</a:t>
            </a:r>
            <a:endParaRPr lang="en-US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الكترودهاي غشايي حامل خنثي</a:t>
            </a:r>
            <a:endParaRPr lang="en-US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 الكترودهاي داراي شكاف هوا</a:t>
            </a:r>
            <a:endParaRPr lang="en-US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الكترودهاي داراي غشاء بيولوژيكي</a:t>
            </a:r>
            <a:endParaRPr lang="en-US" sz="2800">
              <a:cs typeface="2  Lotus" pitchFamily="2" charset="-78"/>
            </a:endParaRPr>
          </a:p>
          <a:p>
            <a:pPr algn="r" rtl="1"/>
            <a:r>
              <a:rPr lang="fa-IR" sz="2800">
                <a:cs typeface="2  Lotus" pitchFamily="2" charset="-78"/>
              </a:rPr>
              <a:t> الكترودهاي حساس به گاز </a:t>
            </a:r>
            <a:br>
              <a:rPr lang="fa-IR" sz="2800">
                <a:cs typeface="2  Lotus" pitchFamily="2" charset="-78"/>
              </a:rPr>
            </a:b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C1F1-AE2D-40AC-B3E7-05B6D44FEA3C}" type="slidenum">
              <a:rPr lang="ar-SA"/>
              <a:pPr/>
              <a:t>39</a:t>
            </a:fld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الكترودهاي غشايي</a:t>
            </a:r>
            <a:r>
              <a:rPr lang="en-US"/>
              <a:t> 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143000" y="1752600"/>
            <a:ext cx="7848600" cy="4648200"/>
          </a:xfrm>
        </p:spPr>
        <p:txBody>
          <a:bodyPr/>
          <a:lstStyle/>
          <a:p>
            <a:pPr algn="r" rtl="1"/>
            <a:r>
              <a:rPr lang="fa-IR" sz="2800" dirty="0">
                <a:cs typeface="2  Lotus" pitchFamily="2" charset="-78"/>
              </a:rPr>
              <a:t>يك غشاء فعال الكتريكي محلول آناليت را از الكترود مرجع دروني، جدا مي‏كند </a:t>
            </a:r>
          </a:p>
          <a:p>
            <a:pPr algn="r" rtl="1"/>
            <a:r>
              <a:rPr lang="fa-IR" sz="2800" dirty="0">
                <a:cs typeface="2  Lotus" pitchFamily="2" charset="-78"/>
              </a:rPr>
              <a:t>نوع غشاء بايد به يونهاي آناليت مورد اندازه‏گيري پاسخ بدهد، براي مثال، غشاء شيشه‏اي براي يون هيدروژن يا بلور لانتانيم فلوريد براي يون فلوريد</a:t>
            </a:r>
            <a:r>
              <a:rPr lang="fa-IR" sz="2800" dirty="0"/>
              <a:t>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7C44B-4DCD-46AD-A8A7-ADE13273C1ED}" type="slidenum">
              <a:rPr lang="ar-SA"/>
              <a:pPr/>
              <a:t>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پيل گالواني</a:t>
            </a:r>
            <a:r>
              <a:rPr lang="fa-IR" b="1">
                <a:cs typeface="2  Lotus" pitchFamily="2" charset="-78"/>
              </a:rPr>
              <a:t> و </a:t>
            </a:r>
            <a:r>
              <a:rPr lang="ar-SA" b="1">
                <a:cs typeface="2  Lotus" pitchFamily="2" charset="-78"/>
              </a:rPr>
              <a:t>سلول الكتروليز </a:t>
            </a:r>
            <a:endParaRPr lang="en-US" b="1">
              <a:cs typeface="2  Lotus" pitchFamily="2" charset="-78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914400"/>
            <a:ext cx="8153400" cy="2306638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 b="1">
                <a:cs typeface="2  Lotus" pitchFamily="2" charset="-78"/>
              </a:rPr>
              <a:t>سيستمي كه شامل دوالكترود غوطه‏ور در محلول الكتروليت است يا به عنوان پيل گالواني و يا به عنوان سلول الكتروليز معروف است.</a:t>
            </a:r>
          </a:p>
          <a:p>
            <a:pPr algn="r" rtl="1">
              <a:lnSpc>
                <a:spcPct val="80000"/>
              </a:lnSpc>
            </a:pPr>
            <a:r>
              <a:rPr lang="fa-IR" sz="2400" b="1">
                <a:cs typeface="2  Lotus" pitchFamily="2" charset="-78"/>
              </a:rPr>
              <a:t> باطري‏ها به‏عنوان پيل گالواني و وان آبكاري به عنوان سلول الكتروليز، شناخته شده‏اند. </a:t>
            </a:r>
          </a:p>
          <a:p>
            <a:pPr algn="r" rtl="1">
              <a:lnSpc>
                <a:spcPct val="80000"/>
              </a:lnSpc>
            </a:pPr>
            <a:r>
              <a:rPr lang="fa-IR" sz="2400" b="1">
                <a:cs typeface="2  Lotus" pitchFamily="2" charset="-78"/>
              </a:rPr>
              <a:t> در پيل گالواني، بين دو الكترود اختلاف پتانسيل ايجاد مي‏شود و درنتيجه مولد جريان الكتريكي است، اما در سلول الكتروليز اختلاف پتانسيل از منبع بيروني به الكترودها اعمال مي‏شود. </a:t>
            </a:r>
            <a:endParaRPr lang="en-US" sz="2400" b="1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3437-EF0C-4466-BC55-42249068D479}" type="slidenum">
              <a:rPr lang="ar-SA"/>
              <a:pPr/>
              <a:t>40</a:t>
            </a:fld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2  Lotus" pitchFamily="2" charset="-78"/>
              </a:rPr>
              <a:t>پتانسيل‏هاي اتصال مايعي</a:t>
            </a:r>
            <a:r>
              <a:rPr lang="en-US"/>
              <a:t> 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8077200" cy="51054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 dirty="0">
                <a:cs typeface="2  Lotus" pitchFamily="2" charset="-78"/>
              </a:rPr>
              <a:t>هنگامي كه دو محلول با غلظت‏هاي مختلف در تماس باهم قرار گيرند، بين آنها نيروي الكتروموتوري ايجاد مي‏شود. </a:t>
            </a:r>
          </a:p>
          <a:p>
            <a:pPr algn="r" rtl="1">
              <a:lnSpc>
                <a:spcPct val="90000"/>
              </a:lnSpc>
            </a:pPr>
            <a:r>
              <a:rPr lang="fa-IR" sz="2800" dirty="0">
                <a:cs typeface="2  Lotus" pitchFamily="2" charset="-78"/>
              </a:rPr>
              <a:t>يونهاي هيدروژن و كلريد حاصل از تفكيك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a-IR" sz="2800" dirty="0">
                <a:cs typeface="2  Lotus" pitchFamily="2" charset="-78"/>
              </a:rPr>
              <a:t> ، از طرف محلول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fa-IR" sz="2800" dirty="0">
                <a:cs typeface="2  Lotus" pitchFamily="2" charset="-78"/>
              </a:rPr>
              <a:t> به طرف آب خالص نفوذ خواهند كرد. </a:t>
            </a:r>
            <a:endParaRPr lang="en-US" sz="28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6D047-17C1-44AE-8991-D1096AB13E50}" type="slidenum">
              <a:rPr lang="ar-SA"/>
              <a:pPr/>
              <a:t>41</a:t>
            </a:fld>
            <a:endParaRPr lang="en-US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2  Lotus" pitchFamily="2" charset="-78"/>
              </a:rPr>
              <a:t>پتانسيل‏هاي فرمال</a:t>
            </a:r>
            <a:endParaRPr lang="en-US" b="1">
              <a:cs typeface="2  Lotus" pitchFamily="2" charset="-78"/>
            </a:endParaRP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3657600"/>
          </a:xfrm>
        </p:spPr>
        <p:txBody>
          <a:bodyPr/>
          <a:lstStyle/>
          <a:p>
            <a:pPr algn="r" rtl="1"/>
            <a:r>
              <a:rPr lang="fa-IR"/>
              <a:t>در انواع محلولهاي شيمي تجزيه، اغلب عوامل كمپلكس كننده حضور دارند، و لذا ضرايب فعاليت با شك و شبهه برآورد مي‏شود.</a:t>
            </a:r>
          </a:p>
          <a:p>
            <a:pPr algn="r" rtl="1"/>
            <a:r>
              <a:rPr lang="fa-IR"/>
              <a:t> براي جبران آثار فعاليت و خطاهاي ناشي از واكنشهاي جانبي، بهتر است معادله نرنست به صورت زير نوشته شود.</a:t>
            </a:r>
          </a:p>
          <a:p>
            <a:pPr algn="r" rtl="1"/>
            <a:r>
              <a:rPr lang="fa-IR"/>
              <a:t> كه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a-IR"/>
              <a:t> غلظت‏هاي تجزيه‏اي و  پتانسيل فرمال ناميده مي‏شود. </a:t>
            </a:r>
            <a:endParaRPr lang="en-US"/>
          </a:p>
        </p:txBody>
      </p:sp>
      <p:graphicFrame>
        <p:nvGraphicFramePr>
          <p:cNvPr id="34304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435225" y="5105400"/>
          <a:ext cx="427355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6" name="Bitmap Image" r:id="rId3" imgW="2048161" imgH="657317" progId="PBrush">
                  <p:embed/>
                </p:oleObj>
              </mc:Choice>
              <mc:Fallback>
                <p:oleObj name="Bitmap Image" r:id="rId3" imgW="2048161" imgH="657317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5" y="5105400"/>
                        <a:ext cx="4273550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EC61-09D8-4FAB-9DB2-A1725FB1743F}" type="slidenum">
              <a:rPr lang="ar-SA"/>
              <a:pPr/>
              <a:t>42</a:t>
            </a:fld>
            <a:endParaRPr 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عوامل مؤثر بر الكترودها</a:t>
            </a:r>
            <a:r>
              <a:rPr lang="en-US"/>
              <a:t> 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b="1">
                <a:cs typeface="2  Lotus" pitchFamily="2" charset="-78"/>
              </a:rPr>
              <a:t>درجه حرارت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/>
            <a:r>
              <a:rPr lang="ar-SA" b="1">
                <a:cs typeface="2  Lotus" pitchFamily="2" charset="-78"/>
              </a:rPr>
              <a:t>آلودگي محلول دروني الكترود</a:t>
            </a:r>
            <a:endParaRPr lang="fa-IR" b="1">
              <a:cs typeface="2  Lotus" pitchFamily="2" charset="-78"/>
            </a:endParaRPr>
          </a:p>
          <a:p>
            <a:pPr algn="r" rtl="1"/>
            <a:r>
              <a:rPr lang="fa-IR">
                <a:cs typeface="2  Lotus" pitchFamily="2" charset="-78"/>
              </a:rPr>
              <a:t> </a:t>
            </a:r>
            <a:r>
              <a:rPr lang="ar-SA" b="1">
                <a:cs typeface="2  Lotus" pitchFamily="2" charset="-78"/>
              </a:rPr>
              <a:t>آلودگي محلول مورد آزمايش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/>
            <a:r>
              <a:rPr lang="ar-SA" b="1">
                <a:cs typeface="2  Lotus" pitchFamily="2" charset="-78"/>
              </a:rPr>
              <a:t>سهولت ساخت الكترود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/>
            <a:r>
              <a:rPr lang="ar-SA" b="1">
                <a:cs typeface="2  Lotus" pitchFamily="2" charset="-78"/>
              </a:rPr>
              <a:t>اندازه الكترود</a:t>
            </a:r>
            <a:r>
              <a:rPr lang="fa-IR">
                <a:cs typeface="2  Lotus" pitchFamily="2" charset="-78"/>
              </a:rPr>
              <a:t> </a:t>
            </a:r>
          </a:p>
          <a:p>
            <a:pPr algn="r" rtl="1"/>
            <a:r>
              <a:rPr lang="ar-SA" b="1">
                <a:cs typeface="2  Lotus" pitchFamily="2" charset="-78"/>
              </a:rPr>
              <a:t>پايداري الكترود</a:t>
            </a:r>
            <a:r>
              <a:rPr lang="fa-IR">
                <a:cs typeface="2  Lotus" pitchFamily="2" charset="-78"/>
              </a:rPr>
              <a:t>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C898-9A0E-4854-A833-4D340CECA9C0}" type="slidenum">
              <a:rPr lang="ar-SA"/>
              <a:pPr/>
              <a:t>43</a:t>
            </a:fld>
            <a:endParaRPr lang="en-US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آلودگي محلول دروني الكترود</a:t>
            </a:r>
            <a:endParaRPr lang="en-US" b="1">
              <a:cs typeface="2  Lotus" pitchFamily="2" charset="-78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يكي از مهمترين دلايل رانش در الكترودهاي مرجع، نفوذ يونهاي مزاحم از صفحة سراميكي به محلول دروني الكترود و آلوده كردن آن است. </a:t>
            </a:r>
          </a:p>
          <a:p>
            <a:pPr algn="r" rtl="1"/>
            <a:r>
              <a:rPr lang="fa-IR">
                <a:cs typeface="2  Lotus" pitchFamily="2" charset="-78"/>
              </a:rPr>
              <a:t>اين موضوع، به ويژه در الكترود نقره ـ نقره كلريد كه محلول دروني و پل نمكي يكسان‏اند، اهميت دارد.</a:t>
            </a:r>
          </a:p>
          <a:p>
            <a:pPr algn="r" rtl="1"/>
            <a:r>
              <a:rPr lang="fa-IR">
                <a:cs typeface="2  Lotus" pitchFamily="2" charset="-78"/>
              </a:rPr>
              <a:t> تركيبات اكسايش ـ كاهش، يونهاي سولفيد، بروميد و سيانيد از جمله عوامل مزاحم هستند.</a:t>
            </a:r>
          </a:p>
          <a:p>
            <a:pPr algn="r" rtl="1"/>
            <a:r>
              <a:rPr lang="fa-IR">
                <a:cs typeface="2  Lotus" pitchFamily="2" charset="-78"/>
              </a:rPr>
              <a:t> براي به حداقل رساندن اين مشكل، مي‏توان از الكترودهاي با تماس دوگانه است.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8B218-361A-4EF9-A710-83B8FDC560E9}" type="slidenum">
              <a:rPr lang="ar-SA"/>
              <a:pPr/>
              <a:t>44</a:t>
            </a:fld>
            <a:endParaRPr lang="en-US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600" y="292100"/>
            <a:ext cx="4648200" cy="1384300"/>
          </a:xfrm>
        </p:spPr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الكترود مرجع با تماس دوگانه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905000"/>
            <a:ext cx="8001000" cy="4572000"/>
          </a:xfrm>
        </p:spPr>
        <p:txBody>
          <a:bodyPr/>
          <a:lstStyle/>
          <a:p>
            <a:pPr algn="r" rtl="1"/>
            <a:r>
              <a:rPr lang="fa-IR" sz="2800" dirty="0">
                <a:cs typeface="2  Lotus" pitchFamily="2" charset="-78"/>
              </a:rPr>
              <a:t>محلول اضافي كه در اين الكترود استفاده مي‏شود، از عبور يونهاي مزاحم از محلول مورد آزمايش به محلول دروني، جلوگيري مي‏كند. </a:t>
            </a:r>
          </a:p>
          <a:p>
            <a:pPr algn="r" rtl="1"/>
            <a:r>
              <a:rPr lang="fa-IR" sz="2800" dirty="0">
                <a:cs typeface="2  Lotus" pitchFamily="2" charset="-78"/>
              </a:rPr>
              <a:t>ازطرف ديگر، اين سيستم پتانسيل تماس ديگري ايجاد مي</a:t>
            </a:r>
            <a:r>
              <a:rPr lang="en-US" sz="2800" dirty="0">
                <a:cs typeface="2  Lotus" pitchFamily="2" charset="-78"/>
              </a:rPr>
              <a:t>‎</a:t>
            </a:r>
            <a:r>
              <a:rPr lang="fa-IR" sz="2800" dirty="0">
                <a:cs typeface="2  Lotus" pitchFamily="2" charset="-78"/>
              </a:rPr>
              <a:t>كند، كه در پتانسيل پيل دخالت مي‏كند. در پتانسيل‏سنجي تلاش مي‏شود كه پتانسيل اتصال به حداقل برسد.</a:t>
            </a:r>
            <a:endParaRPr lang="en-US" sz="28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464EA-CF64-45D2-8193-71199AE77B7B}" type="slidenum">
              <a:rPr lang="ar-SA"/>
              <a:pPr/>
              <a:t>45</a:t>
            </a:fld>
            <a:endParaRPr lang="en-US"/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4813300"/>
          </a:xfrm>
        </p:spPr>
        <p:txBody>
          <a:bodyPr/>
          <a:lstStyle/>
          <a:p>
            <a:pPr algn="ctr" rtl="1"/>
            <a:r>
              <a:rPr lang="fa-IR" sz="8000" b="1" dirty="0">
                <a:solidFill>
                  <a:schemeClr val="hlink"/>
                </a:solidFill>
                <a:cs typeface="2  Lotus" pitchFamily="2" charset="-78"/>
              </a:rPr>
              <a:t>فصل دوم</a:t>
            </a:r>
            <a:r>
              <a:rPr lang="fa-IR" b="1" dirty="0">
                <a:cs typeface="2  Lotus" pitchFamily="2" charset="-78"/>
              </a:rPr>
              <a:t/>
            </a:r>
            <a:br>
              <a:rPr lang="fa-IR" b="1" dirty="0">
                <a:cs typeface="2  Lotus" pitchFamily="2" charset="-78"/>
              </a:rPr>
            </a:br>
            <a:r>
              <a:rPr lang="fa-IR" sz="7200" b="1" dirty="0">
                <a:cs typeface="2  Lotus" pitchFamily="2" charset="-78"/>
              </a:rPr>
              <a:t>الكترود</a:t>
            </a:r>
            <a:r>
              <a:rPr lang="en-US" sz="7200" b="1" dirty="0">
                <a:cs typeface="2  Lotus" pitchFamily="2" charset="-78"/>
              </a:rPr>
              <a:t>‎</a:t>
            </a:r>
            <a:r>
              <a:rPr lang="fa-IR" sz="7200" b="1" dirty="0">
                <a:cs typeface="2  Lotus" pitchFamily="2" charset="-78"/>
              </a:rPr>
              <a:t>هاي يون</a:t>
            </a:r>
            <a:r>
              <a:rPr lang="en-US" sz="7200" b="1" dirty="0">
                <a:cs typeface="2  Lotus" pitchFamily="2" charset="-78"/>
              </a:rPr>
              <a:t>‎</a:t>
            </a:r>
            <a:r>
              <a:rPr lang="fa-IR" sz="7200" b="1" dirty="0">
                <a:cs typeface="2  Lotus" pitchFamily="2" charset="-78"/>
              </a:rPr>
              <a:t>گزين و روش عملكرد آنها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8337-8295-4AE4-A2B8-8BECDFCE46D6}" type="slidenum">
              <a:rPr lang="ar-SA"/>
              <a:pPr/>
              <a:t>46</a:t>
            </a:fld>
            <a:endParaRPr lang="en-US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مقدمه</a:t>
            </a:r>
            <a:endParaRPr lang="en-US" b="1">
              <a:cs typeface="2  Lotus" pitchFamily="2" charset="-78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يكي از انواع الكترودهاي شناساگر در پتانسيل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سنجي الكترودهايي هستند كه به يون خاصي مانند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a-IR">
                <a:latin typeface="Times New Roman" pitchFamily="18" charset="0"/>
                <a:cs typeface="Times New Roman" pitchFamily="18" charset="0"/>
              </a:rPr>
              <a:t> ،</a:t>
            </a:r>
            <a:r>
              <a:rPr lang="fa-IR">
                <a:cs typeface="2  Lotus" pitchFamily="2" charset="-78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>
                <a:cs typeface="2  Lotus" pitchFamily="2" charset="-78"/>
              </a:rPr>
              <a:t> ،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fa-IR">
                <a:cs typeface="2  Lotus" pitchFamily="2" charset="-78"/>
              </a:rPr>
              <a:t>  ،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>
                <a:cs typeface="2  Lotus" pitchFamily="2" charset="-78"/>
              </a:rPr>
              <a:t> و غيره پاسخ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دهند. اين الكترودها، معمولاً الكترودهاي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ناميده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شوند، اما اگر گونه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هاي موجود در محلول، يوني نباشند، الكترودهاي مولكول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</a:t>
            </a:r>
          </a:p>
          <a:p>
            <a:pPr algn="r" rtl="1">
              <a:buFontTx/>
              <a:buNone/>
            </a:pPr>
            <a:r>
              <a:rPr lang="fa-IR">
                <a:cs typeface="2  Lotus" pitchFamily="2" charset="-78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Molecule Selective Electrodes (MES)</a:t>
            </a:r>
            <a:r>
              <a:rPr lang="fa-IR">
                <a:cs typeface="2  Lotus" pitchFamily="2" charset="-78"/>
              </a:rPr>
              <a:t> ناميده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شوند. </a:t>
            </a:r>
            <a:br>
              <a:rPr lang="fa-IR">
                <a:cs typeface="2  Lotus" pitchFamily="2" charset="-78"/>
              </a:rPr>
            </a:b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6CF27-3D71-4DCD-9A4C-5798177C2D3B}" type="slidenum">
              <a:rPr lang="ar-SA"/>
              <a:pPr/>
              <a:t>47</a:t>
            </a:fld>
            <a:endParaRPr lang="en-US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هدفهاي رفتاري</a:t>
            </a:r>
            <a:r>
              <a:rPr lang="fa-IR" b="1">
                <a:cs typeface="2  Lotus" pitchFamily="2" charset="-78"/>
              </a:rPr>
              <a:t> فصل دوم</a:t>
            </a:r>
            <a:r>
              <a:rPr lang="fa-IR"/>
              <a:t> </a:t>
            </a:r>
            <a:endParaRPr lang="en-US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000"/>
              <a:t>بعداز مطالعه اين فصل بايد تواناييهاي زير را به</a:t>
            </a:r>
            <a:r>
              <a:rPr lang="en-US" sz="2000"/>
              <a:t>‎</a:t>
            </a:r>
            <a:r>
              <a:rPr lang="fa-IR" sz="2000"/>
              <a:t>دست آورده باشيد: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انواع الكترودهاي غشايي را با ذكر اختلاف هر يك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الكترود شيشه</a:t>
            </a:r>
            <a:r>
              <a:rPr lang="en-US" sz="2000"/>
              <a:t>‎</a:t>
            </a:r>
            <a:r>
              <a:rPr lang="fa-IR" sz="2000"/>
              <a:t>اي رايج را ترسيم و اجزاء آن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ايجاد پتانسيل مرزي بين سطح الكترود و محلول مورد آزمايش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معادله نرنست را براي الكترود شيشه</a:t>
            </a:r>
            <a:r>
              <a:rPr lang="en-US" sz="2000"/>
              <a:t>‎</a:t>
            </a:r>
            <a:r>
              <a:rPr lang="fa-IR" sz="2000"/>
              <a:t>اي و هر الكترود غشايي ديگر بنويسيد.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علت ايجاد پتانسيل عدم تقارن و چگونگي به حداقل رساندن آن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علت خطاهاي اسيدي و قليايي در الكترود شيشه</a:t>
            </a:r>
            <a:r>
              <a:rPr lang="en-US" sz="2000"/>
              <a:t>‎</a:t>
            </a:r>
            <a:r>
              <a:rPr lang="fa-IR" sz="2000"/>
              <a:t>اي را شرح داده و منابع و مقدار خطاي مربوط به اندازه</a:t>
            </a:r>
            <a:r>
              <a:rPr lang="en-US" sz="2000"/>
              <a:t>‎</a:t>
            </a:r>
            <a:r>
              <a:rPr lang="fa-IR" sz="2000"/>
              <a:t>گيري </a:t>
            </a:r>
            <a:r>
              <a:rPr lang="en-US" sz="2000"/>
              <a:t>pH</a:t>
            </a:r>
            <a:r>
              <a:rPr lang="fa-IR" sz="2000"/>
              <a:t> را توصيف كنيد.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چگونگي تبديل الكترود شيشه</a:t>
            </a:r>
            <a:r>
              <a:rPr lang="en-US" sz="2000"/>
              <a:t>‎</a:t>
            </a:r>
            <a:r>
              <a:rPr lang="fa-IR" sz="2000"/>
              <a:t>اي را براي يون</a:t>
            </a:r>
            <a:r>
              <a:rPr lang="en-US" sz="2000"/>
              <a:t>‎</a:t>
            </a:r>
            <a:r>
              <a:rPr lang="fa-IR" sz="2000"/>
              <a:t>گزين شدن به  ،  ،  و غيره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ضريب گزينش</a:t>
            </a:r>
            <a:r>
              <a:rPr lang="en-US" sz="2000"/>
              <a:t>‎</a:t>
            </a:r>
            <a:r>
              <a:rPr lang="fa-IR" sz="2000"/>
              <a:t>پذيري الكترود شيشه</a:t>
            </a:r>
            <a:r>
              <a:rPr lang="en-US" sz="2000"/>
              <a:t>‎</a:t>
            </a:r>
            <a:r>
              <a:rPr lang="fa-IR" sz="2000"/>
              <a:t>اي و هر الكترود غشايي ديگر را به يونهاي مزاحم درك و محاسبه كنيد.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تئوري ايجاد پتانسيل در غشاء شيشه و هر الكترود غشايي ديگر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انواع الكترودهاي غشايي را طراحي كرده و عملكرد آنها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سه نوع الكترود غشايي حالت جامد را طراحي كرده و ويژگيهاي هر يك را شرح دهيد.</a:t>
            </a:r>
          </a:p>
          <a:p>
            <a:pPr algn="r" rtl="1">
              <a:lnSpc>
                <a:spcPct val="80000"/>
              </a:lnSpc>
            </a:pPr>
            <a:r>
              <a:rPr lang="fa-IR" sz="2000"/>
              <a:t>علت استفاده از غشاهاي غيريكنواخت در تهيه الكترودها را بنويسيد.</a:t>
            </a:r>
            <a:endParaRPr lang="en-US" sz="2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F86E6-E40A-4ECA-A4C6-7A24F8F1299E}" type="slidenum">
              <a:rPr lang="ar-SA"/>
              <a:pPr/>
              <a:t>48</a:t>
            </a:fld>
            <a:endParaRPr lang="en-US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الكترود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endParaRPr lang="en-US" b="1">
              <a:cs typeface="2  Lotus" pitchFamily="2" charset="-78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مهمترين كاربرد اين الكترود در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است.</a:t>
            </a:r>
          </a:p>
          <a:p>
            <a:pPr algn="r" rtl="1"/>
            <a:r>
              <a:rPr lang="fa-IR">
                <a:cs typeface="2  Lotus" pitchFamily="2" charset="-78"/>
              </a:rPr>
              <a:t>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در زيست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شناسي،داروسازي، تصفيه آب، كشاورزي، فراوري موادغذايي و صنايع شيميايي اهميت دارد، و لذا استفاده از 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در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غلظت  در بسياري از موارد حائز اهميت است.</a:t>
            </a:r>
          </a:p>
          <a:p>
            <a:pPr algn="r" rtl="1"/>
            <a:r>
              <a:rPr lang="fa-IR"/>
              <a:t> </a:t>
            </a:r>
            <a:r>
              <a:rPr lang="fa-IR">
                <a:cs typeface="2  Lotus" pitchFamily="2" charset="-78"/>
              </a:rPr>
              <a:t>ولي با اصلاحاتي بـراي انـدازه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گيـري يـونهاي ديـگري مـاننـد  </a:t>
            </a:r>
            <a:r>
              <a:rPr lang="en-US">
                <a:cs typeface="2  Lotus" pitchFamily="2" charset="-78"/>
              </a:rPr>
              <a:t>Na</a:t>
            </a:r>
            <a:r>
              <a:rPr lang="en-US" baseline="30000">
                <a:cs typeface="2  Lotus" pitchFamily="2" charset="-78"/>
              </a:rPr>
              <a:t>+</a:t>
            </a:r>
            <a:r>
              <a:rPr lang="fa-IR">
                <a:cs typeface="2  Lotus" pitchFamily="2" charset="-78"/>
              </a:rPr>
              <a:t>،</a:t>
            </a:r>
            <a:r>
              <a:rPr lang="en-US">
                <a:cs typeface="2  Lotus" pitchFamily="2" charset="-78"/>
              </a:rPr>
              <a:t>K</a:t>
            </a:r>
            <a:r>
              <a:rPr lang="en-US" baseline="30000">
                <a:cs typeface="2  Lotus" pitchFamily="2" charset="-78"/>
              </a:rPr>
              <a:t>+</a:t>
            </a:r>
            <a:r>
              <a:rPr lang="fa-IR">
                <a:cs typeface="2  Lotus" pitchFamily="2" charset="-78"/>
              </a:rPr>
              <a:t>  و </a:t>
            </a:r>
            <a:r>
              <a:rPr lang="en-US">
                <a:cs typeface="2  Lotus" pitchFamily="2" charset="-78"/>
              </a:rPr>
              <a:t>NH</a:t>
            </a:r>
            <a:r>
              <a:rPr lang="en-US" baseline="-25000">
                <a:cs typeface="2  Lotus" pitchFamily="2" charset="-78"/>
              </a:rPr>
              <a:t>4</a:t>
            </a:r>
            <a:r>
              <a:rPr lang="en-US" baseline="30000">
                <a:cs typeface="2  Lotus" pitchFamily="2" charset="-78"/>
              </a:rPr>
              <a:t>+</a:t>
            </a:r>
            <a:r>
              <a:rPr lang="fa-IR">
                <a:cs typeface="2  Lotus" pitchFamily="2" charset="-78"/>
              </a:rPr>
              <a:t> نيز مورد استفاده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4E1A8-E0B7-4942-BD2D-0740CE91BB6E}" type="slidenum">
              <a:rPr lang="ar-SA"/>
              <a:pPr/>
              <a:t>49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ساختار الكترود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الكترود يك غشاء نازك و ظريف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دارد كه درون آن محلول آبي هيـدروكـلريك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اسيد با غلظت ثابت (معمولاً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1M</a:t>
            </a:r>
            <a:r>
              <a:rPr lang="fa-IR">
                <a:cs typeface="2  Lotus" pitchFamily="2" charset="-78"/>
              </a:rPr>
              <a:t>) ريخته شده و يك الكترود مرجع نقره ـ نقره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كلريد نيز درون آن قرار داده شده است. 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fa-IR">
                <a:cs typeface="2  Lotus" pitchFamily="2" charset="-78"/>
              </a:rPr>
              <a:t>بخش انتهاي آن حبابي شكل است و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عنوان غشاء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عمل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كند، كه درون محلول مورد سنجش فروبرده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fa-IR">
                <a:cs typeface="2  Lotus" pitchFamily="2" charset="-78"/>
              </a:rPr>
              <a:t> همراه با اين الكترود يك الكترود شاهد بيروني (معمولاً الكترود كالومل اشباع) نيز درون محلول قرار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E83B8-4FCE-4253-B488-C8F4128045A6}" type="slidenum">
              <a:rPr lang="ar-SA"/>
              <a:pPr/>
              <a:t>5</a:t>
            </a:fld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سطح مشترك الكترود ـ محلول</a:t>
            </a:r>
            <a:endParaRPr lang="en-US">
              <a:cs typeface="2  Lotus" pitchFamily="2" charset="-78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066800"/>
            <a:ext cx="8153400" cy="2085975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درصورتي كه واكنش رفت بر واكنش برگشت غلبه كند، فلز نسبت به محلول داراي بار الكتريكي منفي خواهد شد، و اگر واكنش برگشت بر واكنش رفت غلبه كند، فلز نسبت به محلول داراي بار الكتريكي مثبت خواهد شد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اختلاف پتانسيلي در سطح مشترك الكترود ـ محلول ايجاد مي‏شود، كه پتانسيل الكترود (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sz="2400">
                <a:cs typeface="2  Lotus" pitchFamily="2" charset="-78"/>
              </a:rPr>
              <a:t>) ناميده شده و مقدار آن نه‏تنها به ماهيت فلز، بلكه به فعاليت آن بستگي دارد.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6F63-F346-48D3-B707-5CA785F1657F}" type="slidenum">
              <a:rPr lang="ar-SA"/>
              <a:pPr/>
              <a:t>50</a:t>
            </a:fld>
            <a:endParaRPr lang="en-US"/>
          </a:p>
        </p:txBody>
      </p:sp>
      <p:sp>
        <p:nvSpPr>
          <p:cNvPr id="3584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نماد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IUPAC</a:t>
            </a:r>
            <a:r>
              <a:rPr lang="fa-IR">
                <a:cs typeface="2  Lotus" pitchFamily="2" charset="-78"/>
              </a:rPr>
              <a:t> الكترود شيشه اي</a:t>
            </a:r>
            <a:endParaRPr lang="en-US">
              <a:cs typeface="2  Lotus" pitchFamily="2" charset="-78"/>
            </a:endParaRPr>
          </a:p>
        </p:txBody>
      </p:sp>
      <p:sp>
        <p:nvSpPr>
          <p:cNvPr id="35840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3048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هر يك از محلولهايي كه توسط غشاء شيشه از هم جدا شده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اند، يك الكترود شاهد قرار دارد.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 بنابراين، هر تغييري در محلول مورد سنجش، باعث تغيير در پتانسيل تشكيل شده در عرض غشاء شيشه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شود.، </a:t>
            </a:r>
          </a:p>
          <a:p>
            <a:pPr algn="r" rtl="1"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a-IR" sz="2400">
                <a:cs typeface="2  Lotus" pitchFamily="2" charset="-78"/>
              </a:rPr>
              <a:t> نماينده پتانسيل تماسي مايع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(Junction potential )</a:t>
            </a:r>
            <a:r>
              <a:rPr lang="fa-IR" sz="2400">
                <a:cs typeface="2  Lotus" pitchFamily="2" charset="-78"/>
              </a:rPr>
              <a:t>،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E</a:t>
            </a:r>
            <a:r>
              <a:rPr lang="en-US" sz="2400" baseline="-25000">
                <a:latin typeface="Times New Roman" pitchFamily="18" charset="0"/>
                <a:cs typeface="2  Lotus" pitchFamily="2" charset="-78"/>
              </a:rPr>
              <a:t>ex</a:t>
            </a:r>
            <a:r>
              <a:rPr lang="fa-IR" sz="2400">
                <a:cs typeface="2  Lotus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external potential )</a:t>
            </a:r>
            <a:r>
              <a:rPr lang="en-US" sz="2400">
                <a:cs typeface="2  Lotus" pitchFamily="2" charset="-78"/>
              </a:rPr>
              <a:t> </a:t>
            </a:r>
            <a:r>
              <a:rPr lang="fa-IR" sz="2400">
                <a:cs typeface="2  Lotus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(</a:t>
            </a:r>
            <a:r>
              <a:rPr lang="fa-IR" sz="2400">
                <a:cs typeface="2  Lotus" pitchFamily="2" charset="-78"/>
              </a:rPr>
              <a:t> نماينده پتانسيل بين غشاء شيشه و محلول مورد سنجش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و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E</a:t>
            </a:r>
            <a:r>
              <a:rPr lang="en-US" sz="2400" baseline="-25000">
                <a:latin typeface="Times New Roman" pitchFamily="18" charset="0"/>
                <a:cs typeface="2  Lotus" pitchFamily="2" charset="-78"/>
              </a:rPr>
              <a:t>in</a:t>
            </a:r>
            <a:r>
              <a:rPr lang="fa-IR" sz="2400">
                <a:latin typeface="Times New Roman" pitchFamily="18" charset="0"/>
                <a:cs typeface="2  Lotus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(Internal</a:t>
            </a:r>
            <a:r>
              <a:rPr lang="en-US" sz="2400">
                <a:cs typeface="2  Lotus" pitchFamily="2" charset="-78"/>
              </a:rPr>
              <a:t> </a:t>
            </a:r>
            <a:r>
              <a:rPr lang="en-US" sz="2400">
                <a:latin typeface="Times New Roman" pitchFamily="18" charset="0"/>
                <a:cs typeface="2  Lotus" pitchFamily="2" charset="-78"/>
              </a:rPr>
              <a:t>potential )</a:t>
            </a:r>
            <a:r>
              <a:rPr lang="fa-IR" sz="2400">
                <a:cs typeface="2  Lotus" pitchFamily="2" charset="-78"/>
              </a:rPr>
              <a:t> نماينده پتانسيل بين غشاء شيشه و محلول درون آن است.</a:t>
            </a:r>
          </a:p>
          <a:p>
            <a:pPr algn="r" rtl="1">
              <a:lnSpc>
                <a:spcPct val="90000"/>
              </a:lnSpc>
              <a:buFontTx/>
              <a:buNone/>
            </a:pPr>
            <a:r>
              <a:rPr lang="fa-IR" sz="2400"/>
              <a:t/>
            </a:r>
            <a:br>
              <a:rPr lang="fa-IR" sz="2400"/>
            </a:br>
            <a:endParaRPr lang="en-US" sz="2400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F30A2-314F-4E50-BBC3-A355621A7D92}" type="slidenum">
              <a:rPr lang="ar-SA"/>
              <a:pPr/>
              <a:t>51</a:t>
            </a:fld>
            <a:endParaRPr lang="en-US"/>
          </a:p>
        </p:txBody>
      </p:sp>
      <p:sp>
        <p:nvSpPr>
          <p:cNvPr id="3614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پتانسيل الكترود شيشه اي</a:t>
            </a:r>
            <a:endParaRPr lang="en-US">
              <a:cs typeface="2  Lotus" pitchFamily="2" charset="-78"/>
            </a:endParaRPr>
          </a:p>
        </p:txBody>
      </p:sp>
      <p:sp>
        <p:nvSpPr>
          <p:cNvPr id="361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895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در نظريه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هاي قديمي، علت ايجاد پتانسيل در اطراف غشاء شيشه را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طور ساده و قابل فهم، مهاجرت</a:t>
            </a:r>
            <a:r>
              <a:rPr lang="en-US" sz="2800">
                <a:latin typeface="Times New Roman" pitchFamily="18" charset="0"/>
                <a:cs typeface="2  Lotus" pitchFamily="2" charset="-78"/>
              </a:rPr>
              <a:t>H</a:t>
            </a:r>
            <a:r>
              <a:rPr lang="en-US" sz="2800" baseline="30000">
                <a:latin typeface="Times New Roman" pitchFamily="18" charset="0"/>
                <a:cs typeface="2  Lotus" pitchFamily="2" charset="-78"/>
              </a:rPr>
              <a:t>+</a:t>
            </a:r>
            <a:r>
              <a:rPr lang="fa-IR" sz="2800">
                <a:cs typeface="2  Lotus" pitchFamily="2" charset="-78"/>
              </a:rPr>
              <a:t> يونهاي  از طريق غشاء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دانستند.</a:t>
            </a:r>
          </a:p>
          <a:p>
            <a:pPr algn="r" rtl="1">
              <a:lnSpc>
                <a:spcPct val="90000"/>
              </a:lnSpc>
            </a:pPr>
            <a:r>
              <a:rPr lang="fa-IR" sz="2800">
                <a:cs typeface="2  Lotus" pitchFamily="2" charset="-78"/>
              </a:rPr>
              <a:t> اما هم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اكنون مشخص شده است كه اين تفسير اشتباه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باشد. زيرا اگر يونهاي  از غشاء شيشه مهاجرت كنند، ولي ساير يونها مهاجرت نكنند، اختلاف پتانسيل نسبتاً بزرگي ايجاد خواهدشد كه از مهاجرتهاي بعدي جلوگيري خواهدكرد.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2EBF7-E0F7-424F-8E2B-E98023F4294F}" type="slidenum">
              <a:rPr lang="ar-SA"/>
              <a:pPr/>
              <a:t>52</a:t>
            </a:fld>
            <a:endParaRPr lang="en-US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تئوري پتانسيل غشاء شيشه</a:t>
            </a:r>
            <a:r>
              <a:rPr lang="fa-IR"/>
              <a:t> </a:t>
            </a:r>
            <a:endParaRPr lang="en-US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شيشه اي كه الكترود از آن ساخته مي شود از سيليكاتهاي پيچيده است،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 اين ماده يك شبكه پليمري بدون قاعده و سه بعدي است، كه هر اتم </a:t>
            </a:r>
            <a:r>
              <a:rPr lang="en-US" sz="2400">
                <a:cs typeface="2  Lotus" pitchFamily="2" charset="-78"/>
              </a:rPr>
              <a:t>Si</a:t>
            </a:r>
            <a:r>
              <a:rPr lang="fa-IR" sz="2400">
                <a:cs typeface="2  Lotus" pitchFamily="2" charset="-78"/>
              </a:rPr>
              <a:t> چهاروجهي با چهار اكسيژن محاصره شده است.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برخي از اكسيژنها به دو اتم سيليسيم اتصال يافته، و تشكيل پلهايي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دهند كه شبكه را به يكديگر متصل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كند.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 درحالي كه ساير اتمها فقط به يك اتم متصل شده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اند و مكانهاي اسيدي در درون شيشه ايجاد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كنند (شبيه رزينهاي مبادله كننده يون).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 كاتيونهاي  و  حفره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هاي درون شبكه سيليكات، جايي كه توسط اتمهاي اكسيژن احاطه شده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اند، را اشغال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كنند.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 تحريك يونهاي </a:t>
            </a:r>
            <a:r>
              <a:rPr lang="en-US" sz="2400">
                <a:cs typeface="2  Lotus" pitchFamily="2" charset="-78"/>
              </a:rPr>
              <a:t>Na </a:t>
            </a:r>
            <a:r>
              <a:rPr lang="en-US" sz="2400" baseline="30000">
                <a:cs typeface="2  Lotus" pitchFamily="2" charset="-78"/>
              </a:rPr>
              <a:t>+</a:t>
            </a:r>
            <a:r>
              <a:rPr lang="fa-IR" sz="2400">
                <a:cs typeface="2  Lotus" pitchFamily="2" charset="-78"/>
              </a:rPr>
              <a:t>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دليل بار كمترش نسبت به </a:t>
            </a:r>
            <a:r>
              <a:rPr lang="en-US" sz="2400">
                <a:cs typeface="2  Lotus" pitchFamily="2" charset="-78"/>
              </a:rPr>
              <a:t>Ca</a:t>
            </a:r>
            <a:r>
              <a:rPr lang="en-US" sz="2400" baseline="30000">
                <a:cs typeface="2  Lotus" pitchFamily="2" charset="-78"/>
              </a:rPr>
              <a:t>2+</a:t>
            </a:r>
            <a:r>
              <a:rPr lang="fa-IR" sz="2400">
                <a:cs typeface="2  Lotus" pitchFamily="2" charset="-78"/>
              </a:rPr>
              <a:t> بيشتر است.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ماده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اي كه از فرايند شيشه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سازي بيرون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آيد كاملاً خشك است، اما قبل از استفاده براي ساختن الكترود، با خيساندن در شرايط مناسب، حالت ايده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ال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خود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گيرد كه مولكولهاي آب در سطح بيروني آن قرار گرفته و غشاء آن آبپوشيده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شود.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سطح داخلي آن نيز معمولاً قبل از فروش الكترود، با پركردن با محلول مناسب آبپوشيده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شود.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en-US" sz="24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D67FC-2DB2-474F-A935-A209503BD307}" type="slidenum">
              <a:rPr lang="ar-SA"/>
              <a:pPr/>
              <a:t>53</a:t>
            </a:fld>
            <a:endParaRPr lang="en-US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تئوري پتانسيل غشاء شيشه</a:t>
            </a:r>
            <a:endParaRPr lang="en-US" b="1">
              <a:cs typeface="2  Lotus" pitchFamily="2" charset="-78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229600" cy="19050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بين لايه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هاي آبپوشيده و محلولهاي درتماس با آنها، يك فرايند مبادله كاتيون اتفاق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افتد (برخي از كاتيونهاي </a:t>
            </a:r>
            <a:r>
              <a:rPr lang="en-US">
                <a:cs typeface="2  Lotus" pitchFamily="2" charset="-78"/>
              </a:rPr>
              <a:t>Na</a:t>
            </a:r>
            <a:r>
              <a:rPr lang="en-US" baseline="30000">
                <a:cs typeface="2  Lotus" pitchFamily="2" charset="-78"/>
              </a:rPr>
              <a:t>+</a:t>
            </a:r>
            <a:r>
              <a:rPr lang="fa-IR">
                <a:cs typeface="2  Lotus" pitchFamily="2" charset="-78"/>
              </a:rPr>
              <a:t> در لايه آبپوشيده با </a:t>
            </a:r>
            <a:r>
              <a:rPr lang="en-US">
                <a:cs typeface="2  Lotus" pitchFamily="2" charset="-78"/>
              </a:rPr>
              <a:t>H</a:t>
            </a:r>
            <a:r>
              <a:rPr lang="en-US" baseline="30000">
                <a:cs typeface="2  Lotus" pitchFamily="2" charset="-78"/>
              </a:rPr>
              <a:t>+</a:t>
            </a:r>
            <a:r>
              <a:rPr lang="fa-IR">
                <a:cs typeface="2  Lotus" pitchFamily="2" charset="-78"/>
              </a:rPr>
              <a:t> محلول تعويض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شوند).</a:t>
            </a:r>
            <a:endParaRPr lang="en-US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08F-C56F-475E-A1FB-717F19307011}" type="slidenum">
              <a:rPr lang="ar-SA"/>
              <a:pPr/>
              <a:t>54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343400" cy="1384300"/>
          </a:xfrm>
        </p:spPr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تئوري غشا</a:t>
            </a:r>
            <a:endParaRPr lang="en-US">
              <a:cs typeface="2  Lotus" pitchFamily="2" charset="-78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14400" y="1447800"/>
            <a:ext cx="8077200" cy="5029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 dirty="0">
                <a:cs typeface="2  Lotus" pitchFamily="2" charset="-78"/>
              </a:rPr>
              <a:t>علت اصلي گزينش</a:t>
            </a:r>
            <a:r>
              <a:rPr lang="en-US" sz="2800" dirty="0">
                <a:cs typeface="2  Lotus" pitchFamily="2" charset="-78"/>
              </a:rPr>
              <a:t>‎</a:t>
            </a:r>
            <a:r>
              <a:rPr lang="fa-IR" sz="2800" dirty="0">
                <a:cs typeface="2  Lotus" pitchFamily="2" charset="-78"/>
              </a:rPr>
              <a:t>پذيري الكترود شيشه</a:t>
            </a:r>
            <a:r>
              <a:rPr lang="en-US" sz="2800" dirty="0">
                <a:cs typeface="2  Lotus" pitchFamily="2" charset="-78"/>
              </a:rPr>
              <a:t>‎</a:t>
            </a:r>
            <a:r>
              <a:rPr lang="fa-IR" sz="2800" dirty="0">
                <a:cs typeface="2  Lotus" pitchFamily="2" charset="-78"/>
              </a:rPr>
              <a:t>اي، غشاء شيشه است. </a:t>
            </a:r>
          </a:p>
          <a:p>
            <a:pPr algn="r" rtl="1">
              <a:lnSpc>
                <a:spcPct val="80000"/>
              </a:lnSpc>
            </a:pPr>
            <a:r>
              <a:rPr lang="fa-IR" sz="2800" dirty="0">
                <a:cs typeface="2  Lotus" pitchFamily="2" charset="-78"/>
              </a:rPr>
              <a:t>شيشه انتخاب شده براي اين غشاء شامل تركيبات زير است.: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 (22%), SiO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(72%), Al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or B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(5%)</a:t>
            </a:r>
            <a:endParaRPr lang="fa-IR" sz="2800" dirty="0">
              <a:latin typeface="Times New Roman" pitchFamily="18" charset="0"/>
              <a:cs typeface="Times New Roman" pitchFamily="18" charset="0"/>
            </a:endParaRPr>
          </a:p>
          <a:p>
            <a:pPr algn="r" rtl="1">
              <a:lnSpc>
                <a:spcPct val="80000"/>
              </a:lnSpc>
            </a:pPr>
            <a:r>
              <a:rPr lang="fa-IR" sz="2800" dirty="0">
                <a:cs typeface="2  Lotus" pitchFamily="2" charset="-78"/>
              </a:rPr>
              <a:t>لايه</a:t>
            </a:r>
            <a:r>
              <a:rPr lang="en-US" sz="2800" dirty="0">
                <a:cs typeface="2  Lotus" pitchFamily="2" charset="-78"/>
              </a:rPr>
              <a:t>‎</a:t>
            </a:r>
            <a:r>
              <a:rPr lang="fa-IR" sz="2800" dirty="0">
                <a:cs typeface="2  Lotus" pitchFamily="2" charset="-78"/>
              </a:rPr>
              <a:t>هاي سطح شيشه</a:t>
            </a:r>
            <a:r>
              <a:rPr lang="en-US" sz="2800" dirty="0">
                <a:cs typeface="2  Lotus" pitchFamily="2" charset="-78"/>
              </a:rPr>
              <a:t>‎</a:t>
            </a:r>
            <a:r>
              <a:rPr lang="fa-IR" sz="2800" dirty="0">
                <a:cs typeface="2  Lotus" pitchFamily="2" charset="-78"/>
              </a:rPr>
              <a:t> داراي گروههاي سيليكات ثابت، متصل به يونهاي سديم</a:t>
            </a:r>
            <a:endParaRPr lang="en-US" sz="2800" dirty="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(- Si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fa-IR" sz="2800" dirty="0">
                <a:cs typeface="2  Lotus" pitchFamily="2" charset="-78"/>
              </a:rPr>
              <a:t>   است</a:t>
            </a:r>
            <a:r>
              <a:rPr lang="fa-IR" sz="2400" dirty="0">
                <a:cs typeface="2  Lotus" pitchFamily="2" charset="-78"/>
              </a:rPr>
              <a:t>.  </a:t>
            </a:r>
            <a:endParaRPr lang="en-US" sz="2400" dirty="0">
              <a:cs typeface="2  Lotus" pitchFamily="2" charset="-78"/>
            </a:endParaRPr>
          </a:p>
        </p:txBody>
      </p:sp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74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6B23E-47E1-467A-880D-866452FEC06A}" type="slidenum">
              <a:rPr lang="ar-SA"/>
              <a:pPr/>
              <a:t>55</a:t>
            </a:fld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لايه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هاي آبپوشيده در غشاء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</a:t>
            </a:r>
            <a:r>
              <a:rPr lang="en-US"/>
              <a:t> </a:t>
            </a:r>
          </a:p>
        </p:txBody>
      </p:sp>
      <p:graphicFrame>
        <p:nvGraphicFramePr>
          <p:cNvPr id="5222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228600" y="2133600"/>
          <a:ext cx="5410200" cy="404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Bitmap Image" r:id="rId3" imgW="5819048" imgH="4352381" progId="PBrush">
                  <p:embed/>
                </p:oleObj>
              </mc:Choice>
              <mc:Fallback>
                <p:oleObj name="Bitmap Image" r:id="rId3" imgW="5819048" imgH="435238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133600"/>
                        <a:ext cx="5410200" cy="404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1905000"/>
            <a:ext cx="2667000" cy="41148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ar-SA">
                <a:cs typeface="2  Lotus" pitchFamily="2" charset="-78"/>
              </a:rPr>
              <a:t>عمق نفوذ آب در سطوح داخلي و خارجي شيشه، بستگي به ساختار شيشه متفاوت است و بين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30000">
                <a:cs typeface="2  Lotus" pitchFamily="2" charset="-78"/>
              </a:rPr>
              <a:t>5</a:t>
            </a:r>
            <a:r>
              <a:rPr lang="fa-IR">
                <a:cs typeface="2  Lotus" pitchFamily="2" charset="-78"/>
              </a:rPr>
              <a:t> تا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-4</a:t>
            </a:r>
            <a:r>
              <a:rPr lang="fa-IR">
                <a:cs typeface="2  Lotus" pitchFamily="2" charset="-78"/>
              </a:rPr>
              <a:t> ميلي متر است.</a:t>
            </a:r>
            <a:br>
              <a:rPr lang="fa-IR">
                <a:cs typeface="2  Lotus" pitchFamily="2" charset="-78"/>
              </a:rPr>
            </a:b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63864-E63B-40A9-A478-59E2C5EE78F3}" type="slidenum">
              <a:rPr lang="ar-SA"/>
              <a:pPr/>
              <a:t>56</a:t>
            </a:fld>
            <a:endParaRPr lang="en-US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رسانايي غشاي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229600" cy="26670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غشاي 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تجاري، معمولاً ضخامت 03/0 تا 10/0 ميلي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متر و مقاومت الكتريكي بين 50 الي 500 مگااهم دارد.</a:t>
            </a:r>
          </a:p>
          <a:p>
            <a:pPr algn="r" rtl="1"/>
            <a:r>
              <a:rPr lang="fa-IR">
                <a:cs typeface="2  Lotus" pitchFamily="2" charset="-78"/>
              </a:rPr>
              <a:t> رسانايي الكتريكي در قسمت خشك شيشه توسط يونهاي سديم و در قسمتهاي آبپوشيده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عهدة يونهاي هيدروژن و در بين محلول و ژل با واكنشهاي زير انجام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 </a:t>
            </a:r>
            <a:endParaRPr lang="en-US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C357C-9E4D-43DD-B18A-F6CBCB16274B}" type="slidenum">
              <a:rPr lang="ar-SA"/>
              <a:pPr/>
              <a:t>57</a:t>
            </a:fld>
            <a:endParaRPr lang="en-US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پتانسيل عدم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تقارن</a:t>
            </a:r>
            <a:r>
              <a:rPr lang="en-US"/>
              <a:t> 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006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اگر در دو طرف غشاء شيشه، محلولهاي دقيقاً يكسان و الكترودهاي مرجع يكسان، استفاده شوند، پتانسيل غشاء بايد برابر صفر باشد.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ولي اگر اين شرايط نيز اعمال شود، اغلب پتانسيل كوچكي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نام پتانسيل عدم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تقارن مشاهده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شود.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اين پتانسيل با زمان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كندي تغيير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كند.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علل ايجاد پتانسيل عدم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تقارن نامعلوم است، ولي اين علل شامل عواملي مانند اختلاف در كشيدگيهاي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وجود آمده در دو سطح غشاء در حين ساخت آن است.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جملة مكانيكي و شيميايي بر سطوح، و آلودگي سطح خارجي در طي كار نيز از عوامل ديگر است.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اثر پتانسيل عدم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تقارن بر اندازه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گيري </a:t>
            </a:r>
            <a:r>
              <a:rPr lang="en-US" sz="2400">
                <a:cs typeface="2  Lotus" pitchFamily="2" charset="-78"/>
              </a:rPr>
              <a:t>pH</a:t>
            </a:r>
            <a:r>
              <a:rPr lang="fa-IR" sz="2400">
                <a:cs typeface="2  Lotus" pitchFamily="2" charset="-78"/>
              </a:rPr>
              <a:t> را با مدرج كردن الكترود توسط محلولهاي بافر استاندارد با </a:t>
            </a:r>
            <a:r>
              <a:rPr lang="en-US" sz="2400">
                <a:cs typeface="2  Lotus" pitchFamily="2" charset="-78"/>
              </a:rPr>
              <a:t>pH</a:t>
            </a:r>
            <a:r>
              <a:rPr lang="fa-IR" sz="2400">
                <a:cs typeface="2  Lotus" pitchFamily="2" charset="-78"/>
              </a:rPr>
              <a:t> مشخص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توان حذف كرد.</a:t>
            </a:r>
            <a:endParaRPr lang="en-US" sz="24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A8B85-FCA3-4078-AA7B-576E5EAAB216}" type="slidenum">
              <a:rPr lang="ar-SA"/>
              <a:pPr/>
              <a:t>58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گزينش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پذيري الكترود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34290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هيچ غشايي فقط به يك يون خاص پاسخ نمي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دهد، بلكه ممكن است به گروهي از يونها نيز حساسيت نشان دهد.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در الكترود شيشه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اي، غشاء به يون </a:t>
            </a:r>
            <a:r>
              <a:rPr lang="en-US" sz="2800">
                <a:cs typeface="2  Lotus" pitchFamily="2" charset="-78"/>
              </a:rPr>
              <a:t>H</a:t>
            </a:r>
            <a:r>
              <a:rPr lang="en-US" sz="2800" baseline="30000">
                <a:cs typeface="2  Lotus" pitchFamily="2" charset="-78"/>
              </a:rPr>
              <a:t>+</a:t>
            </a:r>
            <a:r>
              <a:rPr lang="fa-IR" sz="2800">
                <a:cs typeface="2  Lotus" pitchFamily="2" charset="-78"/>
              </a:rPr>
              <a:t> گزينش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پذيرتر است، اما به يونهاي ديگري از جمله سديم نيز تا حدودي پاسخ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دهد.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براي بيان گزينش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پذيري الكترود غشايي از رابطه پيچيده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تري، معروف به رابطه نيكلسكي ـ ايزنمن</a:t>
            </a:r>
            <a:r>
              <a:rPr lang="en-US" sz="2800">
                <a:cs typeface="2  Lotus" pitchFamily="2" charset="-78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(Nicolsky – Eisenman</a:t>
            </a:r>
            <a:r>
              <a:rPr lang="en-US" sz="2800">
                <a:cs typeface="2  Lotus" pitchFamily="2" charset="-78"/>
              </a:rPr>
              <a:t>) </a:t>
            </a:r>
            <a:r>
              <a:rPr lang="fa-IR" sz="2800">
                <a:cs typeface="2  Lotus" pitchFamily="2" charset="-78"/>
              </a:rPr>
              <a:t>استفاده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</a:p>
          <a:p>
            <a:pPr algn="r" rtl="1">
              <a:lnSpc>
                <a:spcPct val="80000"/>
              </a:lnSpc>
            </a:pPr>
            <a:r>
              <a:rPr lang="fa-IR" sz="2800"/>
              <a:t/>
            </a:r>
            <a:br>
              <a:rPr lang="fa-IR" sz="2800"/>
            </a:br>
            <a:endParaRPr lang="en-US" sz="28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B9B1E-897E-4405-BF01-69B311A6E6CB}" type="slidenum">
              <a:rPr lang="ar-SA"/>
              <a:pPr/>
              <a:t>59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محدوديتهاي الكترود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31242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سنجي در محلولهاي شديداً قليايي با خطا توام است، كه به خطاي قليايي</a:t>
            </a:r>
            <a:r>
              <a:rPr lang="en-US">
                <a:cs typeface="2  Lotus" pitchFamily="2" charset="-78"/>
              </a:rPr>
              <a:t> </a:t>
            </a:r>
            <a:r>
              <a:rPr lang="fa-IR">
                <a:cs typeface="2  Lotus" pitchFamily="2" charset="-78"/>
              </a:rPr>
              <a:t>معروف است.</a:t>
            </a:r>
            <a:r>
              <a:rPr lang="fa-IR"/>
              <a:t> </a:t>
            </a:r>
          </a:p>
          <a:p>
            <a:pPr algn="r" rtl="1"/>
            <a:r>
              <a:rPr lang="fa-IR">
                <a:cs typeface="2  Lotus" pitchFamily="2" charset="-78"/>
              </a:rPr>
              <a:t>بعضي از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 نيز در محلولهاي شديداً اسيدي (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كمتر از واحد)، نتايج اشتباه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دهند، كه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خطاي اسيدي معروف است. </a:t>
            </a:r>
            <a:br>
              <a:rPr lang="fa-IR">
                <a:cs typeface="2  Lotus" pitchFamily="2" charset="-78"/>
              </a:rPr>
            </a:b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F4A72-6EC3-48FD-B7FA-5218713AA4FD}" type="slidenum">
              <a:rPr lang="ar-SA"/>
              <a:pPr/>
              <a:t>6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آند و كاتد</a:t>
            </a:r>
            <a:endParaRPr lang="en-US">
              <a:cs typeface="2  Lotus" pitchFamily="2" charset="-78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الكترودي كه در آن اكسايش اتفاق مي‏افتد آند و الكترودي كه در آن كاهش اتفاق مي‏افتد كاتد ناميده مي‏شود. </a:t>
            </a:r>
          </a:p>
          <a:p>
            <a:pPr algn="r" rtl="1"/>
            <a:r>
              <a:rPr lang="fa-IR">
                <a:cs typeface="2  Lotus" pitchFamily="2" charset="-78"/>
              </a:rPr>
              <a:t>در پيل گالواني آند الكترود منفي و كاتد الكترود مثبت است، ولي در سلول الكتروليز آند الكترود مثبت و كاتد الكترود منفي است.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2F000-FA21-4418-B01B-9CEF8B511DEE}" type="slidenum">
              <a:rPr lang="ar-SA"/>
              <a:pPr/>
              <a:t>60</a:t>
            </a:fld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انحراف در اندازه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گيري </a:t>
            </a:r>
            <a:r>
              <a:rPr lang="en-US" sz="4000">
                <a:cs typeface="2  Lotus" pitchFamily="2" charset="-78"/>
              </a:rPr>
              <a:t>pH</a:t>
            </a:r>
            <a:r>
              <a:rPr lang="fa-IR" sz="4000">
                <a:cs typeface="2  Lotus" pitchFamily="2" charset="-78"/>
              </a:rPr>
              <a:t> با استفاده از الكترود شيشه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اي</a:t>
            </a:r>
            <a:r>
              <a:rPr lang="fa-IR" sz="4000"/>
              <a:t> </a:t>
            </a:r>
            <a:endParaRPr lang="en-US" sz="4000"/>
          </a:p>
        </p:txBody>
      </p:sp>
      <p:graphicFrame>
        <p:nvGraphicFramePr>
          <p:cNvPr id="56325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981200"/>
          <a:ext cx="632460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7" name="Bitmap Image" r:id="rId3" imgW="6477904" imgH="3839111" progId="PBrush">
                  <p:embed/>
                </p:oleObj>
              </mc:Choice>
              <mc:Fallback>
                <p:oleObj name="Bitmap Image" r:id="rId3" imgW="6477904" imgH="383911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6324600" cy="374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905000"/>
            <a:ext cx="2133600" cy="4114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تحت شرايط قليايي (خطاي قليايي). در درون پرانتزها غلظت يون برحسب مولاريته داده شده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است.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13F9-D791-4C29-8772-03F6B2A4E6C0}" type="slidenum">
              <a:rPr lang="ar-SA"/>
              <a:pPr/>
              <a:t>61</a:t>
            </a:fld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خطاي اسيدي و قليايي غشاهاي شيشه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اي برگزيده در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25°C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76400"/>
            <a:ext cx="8229600" cy="1447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در منحني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هاي </a:t>
            </a:r>
            <a:r>
              <a:rPr lang="en-US" sz="2800">
                <a:cs typeface="2  Lotus" pitchFamily="2" charset="-78"/>
              </a:rPr>
              <a:t>A</a:t>
            </a:r>
            <a:r>
              <a:rPr lang="fa-IR" sz="2800">
                <a:cs typeface="2  Lotus" pitchFamily="2" charset="-78"/>
              </a:rPr>
              <a:t> و </a:t>
            </a:r>
            <a:r>
              <a:rPr lang="en-US" sz="2800">
                <a:cs typeface="2  Lotus" pitchFamily="2" charset="-78"/>
              </a:rPr>
              <a:t>B</a:t>
            </a:r>
            <a:r>
              <a:rPr lang="fa-IR" sz="2800">
                <a:cs typeface="2  Lotus" pitchFamily="2" charset="-78"/>
              </a:rPr>
              <a:t> خطاي اسيدي نشان داده شده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است، كه علامت آن مخالف خطاي قليايي است، يعني در اين ناحيه </a:t>
            </a:r>
            <a:r>
              <a:rPr lang="en-US" sz="2800">
                <a:cs typeface="2  Lotus" pitchFamily="2" charset="-78"/>
              </a:rPr>
              <a:t>pH</a:t>
            </a:r>
            <a:r>
              <a:rPr lang="fa-IR" sz="2800">
                <a:cs typeface="2  Lotus" pitchFamily="2" charset="-78"/>
              </a:rPr>
              <a:t> بيشتر از مقدار واقعي خواند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04A71-D52C-4059-8848-202646077F73}" type="slidenum">
              <a:rPr lang="ar-SA"/>
              <a:pPr/>
              <a:t>62</a:t>
            </a:fld>
            <a:endParaRPr lang="en-US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مزاياي الكترود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هيچ مادة آلوده كننده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از اين الكترود به محلول مورد سنجش وارد نمي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 و لذا نمونه مورد سنجش براي ساير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گيريها نيز قابل استفاده است.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مواد اكسنده يا كاهنده، مزاحمتي روي الكترود ندارند، درحالي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كه اين مواد در الكترودهاي هيدروژن و كينهيدرون (دو الكترود </a:t>
            </a:r>
            <a:r>
              <a:rPr lang="en-US" sz="2800">
                <a:cs typeface="2  Lotus" pitchFamily="2" charset="-78"/>
              </a:rPr>
              <a:t>pH</a:t>
            </a:r>
            <a:r>
              <a:rPr lang="fa-IR" sz="2800">
                <a:cs typeface="2  Lotus" pitchFamily="2" charset="-78"/>
              </a:rPr>
              <a:t> سنجي ديگر) تاثيرات نامطلوبي دارند. 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چون پتانسيل مستقل از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 فيزيكي غشاء شيشه است، هم الكترود شيشه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و هم الكترود كالومل را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توان به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كوچك ساخت كه در حجم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هاي بسيار كم محلولها نيز فرو برده شوند.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مقادير </a:t>
            </a:r>
            <a:r>
              <a:rPr lang="en-US" sz="2800">
                <a:cs typeface="2  Lotus" pitchFamily="2" charset="-78"/>
              </a:rPr>
              <a:t>pH</a:t>
            </a:r>
            <a:r>
              <a:rPr lang="fa-IR" sz="2800">
                <a:cs typeface="2  Lotus" pitchFamily="2" charset="-78"/>
              </a:rPr>
              <a:t> محلولهاي بافري شده ضعيف نيز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دقت توسط الكترود شيشه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گيري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شوند. 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اين الكترود </a:t>
            </a:r>
            <a:r>
              <a:rPr lang="en-US" sz="2800">
                <a:cs typeface="2  Lotus" pitchFamily="2" charset="-78"/>
              </a:rPr>
              <a:t>pH</a:t>
            </a:r>
            <a:r>
              <a:rPr lang="fa-IR" sz="2800">
                <a:cs typeface="2  Lotus" pitchFamily="2" charset="-78"/>
              </a:rPr>
              <a:t> سنج، عمر نسبتاً خوبي دارد.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9E5D-20EC-40B7-B722-7A9CE7E4184F}" type="slidenum">
              <a:rPr lang="ar-SA"/>
              <a:pPr/>
              <a:t>63</a:t>
            </a:fld>
            <a:endParaRPr lang="en-US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الكترودهاي 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 براي ساير يونها</a:t>
            </a:r>
            <a:r>
              <a:rPr lang="fa-IR"/>
              <a:t> </a:t>
            </a:r>
            <a:endParaRPr lang="en-US"/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/>
              <a:t>با اصلاحات بسيار ساده</a:t>
            </a:r>
            <a:r>
              <a:rPr lang="en-US"/>
              <a:t>‎</a:t>
            </a:r>
            <a:r>
              <a:rPr lang="fa-IR"/>
              <a:t>اي مي</a:t>
            </a:r>
            <a:r>
              <a:rPr lang="en-US"/>
              <a:t>‎</a:t>
            </a:r>
            <a:r>
              <a:rPr lang="fa-IR"/>
              <a:t>توان الكترودهاي شيشه</a:t>
            </a:r>
            <a:r>
              <a:rPr lang="en-US"/>
              <a:t>‎</a:t>
            </a:r>
            <a:r>
              <a:rPr lang="fa-IR"/>
              <a:t>اي گزينش</a:t>
            </a:r>
            <a:r>
              <a:rPr lang="en-US"/>
              <a:t>‎</a:t>
            </a:r>
            <a:r>
              <a:rPr lang="fa-IR"/>
              <a:t>پذيري براي ساير يونها غير از يون  ساخت. </a:t>
            </a:r>
            <a:endParaRPr lang="en-US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1447800" y="3581400"/>
          <a:ext cx="6629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8" name="Equation" r:id="rId3" imgW="2501900" imgH="254000" progId="Equation.3">
                  <p:embed/>
                </p:oleObj>
              </mc:Choice>
              <mc:Fallback>
                <p:oleObj name="Equation" r:id="rId3" imgW="2501900" imgH="254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581400"/>
                        <a:ext cx="6629400" cy="6810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ChangeArrowheads="1"/>
          </p:cNvSpPr>
          <p:nvPr/>
        </p:nvSpPr>
        <p:spPr bwMode="auto">
          <a:xfrm>
            <a:off x="0" y="3557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1447800" y="4572000"/>
          <a:ext cx="60198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9" name="Equation" r:id="rId5" imgW="2413000" imgH="254000" progId="Equation.3">
                  <p:embed/>
                </p:oleObj>
              </mc:Choice>
              <mc:Fallback>
                <p:oleObj name="Equation" r:id="rId5" imgW="2413000" imgH="2540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0"/>
                        <a:ext cx="6019800" cy="642938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1676400" y="464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E5A78-2E91-4C9E-A596-75A43F51CA11}" type="slidenum">
              <a:rPr lang="ar-SA"/>
              <a:pPr/>
              <a:t>64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غشاهاي غيرشيشه</a:t>
            </a:r>
            <a:r>
              <a:rPr lang="en-US" b="1">
                <a:cs typeface="2  Lotus" pitchFamily="2" charset="-78"/>
              </a:rPr>
              <a:t>‎</a:t>
            </a:r>
            <a:r>
              <a:rPr lang="fa-IR" b="1">
                <a:cs typeface="2  Lotus" pitchFamily="2" charset="-78"/>
              </a:rPr>
              <a:t>اي</a:t>
            </a:r>
            <a:r>
              <a:rPr lang="fa-IR"/>
              <a:t> </a:t>
            </a:r>
            <a:endParaRPr lang="en-US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در الكترودهاي غشايي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گزين، علاوه برغشاهاي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از حسگرهاي غيرشيشه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نيز استفاده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شود، كه برخي از اين غشاها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طور تجاري موجوداند.</a:t>
            </a:r>
          </a:p>
          <a:p>
            <a:pPr algn="r" rtl="1"/>
            <a:r>
              <a:rPr lang="fa-IR">
                <a:cs typeface="2  Lotus" pitchFamily="2" charset="-78"/>
              </a:rPr>
              <a:t> يكي از آنها كه بر اساس نمكهاي ايتيديم است بررسي و با 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سنجي مقايسه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F029-97B5-41F5-90A8-83813B9BF3E1}" type="slidenum">
              <a:rPr lang="ar-SA"/>
              <a:pPr/>
              <a:t>65</a:t>
            </a:fld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نمكهاي ايتيديم</a:t>
            </a:r>
            <a:r>
              <a:rPr lang="fa-IR"/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Ethidium salts</a:t>
            </a:r>
            <a:r>
              <a:rPr lang="fa-IR"/>
              <a:t>  </a:t>
            </a:r>
            <a:endParaRPr lang="en-US"/>
          </a:p>
        </p:txBody>
      </p:sp>
      <p:graphicFrame>
        <p:nvGraphicFramePr>
          <p:cNvPr id="60421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800" y="2438400"/>
          <a:ext cx="5715000" cy="337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3" name="Bitmap Image" r:id="rId3" imgW="5210902" imgH="3076190" progId="PBrush">
                  <p:embed/>
                </p:oleObj>
              </mc:Choice>
              <mc:Fallback>
                <p:oleObj name="Bitmap Image" r:id="rId3" imgW="5210902" imgH="3076190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5715000" cy="337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1905000"/>
            <a:ext cx="2362200" cy="4114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تركيب ايتيديم تترافنيل بورات، يك نمك نامحلول در آب است كه در حلالهاي آلي حل، و به يك جفت يون تفكيك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 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7BA89-638B-4EF6-9E8D-3894709D63B1}" type="slidenum">
              <a:rPr lang="ar-SA"/>
              <a:pPr/>
              <a:t>66</a:t>
            </a:fld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4419600" y="292100"/>
            <a:ext cx="4267200" cy="1384300"/>
          </a:xfrm>
        </p:spPr>
        <p:txBody>
          <a:bodyPr/>
          <a:lstStyle/>
          <a:p>
            <a:pPr algn="r" rtl="1"/>
            <a:r>
              <a:rPr lang="fa-IR" sz="4000">
                <a:cs typeface="2  Lotus" pitchFamily="2" charset="-78"/>
              </a:rPr>
              <a:t>الكترود يون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گزين ايتيديم</a:t>
            </a:r>
            <a:r>
              <a:rPr lang="fa-IR" sz="4000"/>
              <a:t> </a:t>
            </a:r>
            <a:endParaRPr lang="en-US" sz="4000"/>
          </a:p>
        </p:txBody>
      </p:sp>
      <p:graphicFrame>
        <p:nvGraphicFramePr>
          <p:cNvPr id="1218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609600" y="152400"/>
          <a:ext cx="27686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9" name="Bitmap Image" r:id="rId3" imgW="2952381" imgH="6990476" progId="PBrush">
                  <p:embed/>
                </p:oleObj>
              </mc:Choice>
              <mc:Fallback>
                <p:oleObj name="Bitmap Image" r:id="rId3" imgW="2952381" imgH="6990476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"/>
                        <a:ext cx="2768600" cy="655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اگرچه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       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عنوان داروي انساني تجويز نشده است، اما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عنوان نمونه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براي مطالعة گروهي از تركيبات، شامل داروها، جهش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سازها2 و جادهنده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ها3، اهميت دارد. از اين جهت الكترود يون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گزين آن در امر اين تحقيقات توسعه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يافته است.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6934200" y="1981200"/>
          <a:ext cx="609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0" name="Equation" r:id="rId5" imgW="342751" imgH="228501" progId="Equation.3">
                  <p:embed/>
                </p:oleObj>
              </mc:Choice>
              <mc:Fallback>
                <p:oleObj name="Equation" r:id="rId5" imgW="342751" imgH="228501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981200"/>
                        <a:ext cx="609600" cy="40640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0" y="354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3422-5ADC-4C48-BE95-236489FA38C5}" type="slidenum">
              <a:rPr lang="ar-SA"/>
              <a:pPr/>
              <a:t>67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الكترودهاي غشايي حالت جامد</a:t>
            </a:r>
            <a:r>
              <a:rPr lang="fa-IR"/>
              <a:t> </a:t>
            </a:r>
            <a:endParaRPr lang="en-US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تعداد زيادي از الكترودهاي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از نوع حالت جامد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اند.</a:t>
            </a:r>
          </a:p>
          <a:p>
            <a:pPr algn="r" rtl="1"/>
            <a:r>
              <a:rPr lang="fa-IR">
                <a:cs typeface="2  Lotus" pitchFamily="2" charset="-78"/>
              </a:rPr>
              <a:t> اين الكترودها براساس ساختار غشاء جامد، علاوه بر برخي كاتيونها به بعضي از آنيونها نيز پاسخ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دهند.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82BC5-9E6E-4C3D-914A-529B0D8305B0}" type="slidenum">
              <a:rPr lang="ar-SA"/>
              <a:pPr/>
              <a:t>68</a:t>
            </a:fld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6629400" y="2057400"/>
            <a:ext cx="2286000" cy="3886200"/>
          </a:xfrm>
        </p:spPr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ساختار الكترود غشايي حالت جامد</a:t>
            </a:r>
            <a:r>
              <a:rPr lang="fa-IR"/>
              <a:t> </a:t>
            </a:r>
            <a:endParaRPr lang="en-US"/>
          </a:p>
        </p:txBody>
      </p:sp>
      <p:graphicFrame>
        <p:nvGraphicFramePr>
          <p:cNvPr id="67589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2209800"/>
          <a:ext cx="5867400" cy="450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Bitmap Image" r:id="rId3" imgW="4667902" imgH="3580952" progId="PBrush">
                  <p:embed/>
                </p:oleObj>
              </mc:Choice>
              <mc:Fallback>
                <p:oleObj name="Bitmap Image" r:id="rId3" imgW="4667902" imgH="3580952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5867400" cy="450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0"/>
            <a:ext cx="83058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a-IR" sz="2400" b="1">
                <a:cs typeface="2  Lotus" pitchFamily="2" charset="-78"/>
              </a:rPr>
              <a:t>محلول مرجع دروني/ غشا / محلول مورد سنجش</a:t>
            </a:r>
          </a:p>
          <a:p>
            <a:pPr algn="r" rtl="1">
              <a:lnSpc>
                <a:spcPct val="80000"/>
              </a:lnSpc>
            </a:pPr>
            <a:r>
              <a:rPr lang="fa-IR" sz="2400" b="1">
                <a:cs typeface="2  Lotus" pitchFamily="2" charset="-78"/>
              </a:rPr>
              <a:t>الف) در روش اول، از يك الكترود و محلول آن به</a:t>
            </a:r>
            <a:r>
              <a:rPr lang="en-US" sz="2400" b="1">
                <a:cs typeface="2  Lotus" pitchFamily="2" charset="-78"/>
              </a:rPr>
              <a:t>‎</a:t>
            </a:r>
            <a:r>
              <a:rPr lang="fa-IR" sz="2400" b="1">
                <a:cs typeface="2  Lotus" pitchFamily="2" charset="-78"/>
              </a:rPr>
              <a:t>عنوان الكترود مرجع داخلي استفاده مي</a:t>
            </a:r>
            <a:r>
              <a:rPr lang="en-US" sz="2400" b="1">
                <a:cs typeface="2  Lotus" pitchFamily="2" charset="-78"/>
              </a:rPr>
              <a:t>‎</a:t>
            </a:r>
            <a:r>
              <a:rPr lang="fa-IR" sz="2400" b="1">
                <a:cs typeface="2  Lotus" pitchFamily="2" charset="-78"/>
              </a:rPr>
              <a:t>شود. اين نوع الكترود، شبيه الكترود شيشه</a:t>
            </a:r>
            <a:r>
              <a:rPr lang="en-US" sz="2400" b="1">
                <a:cs typeface="2  Lotus" pitchFamily="2" charset="-78"/>
              </a:rPr>
              <a:t>‎</a:t>
            </a:r>
            <a:r>
              <a:rPr lang="fa-IR" sz="2400" b="1">
                <a:cs typeface="2  Lotus" pitchFamily="2" charset="-78"/>
              </a:rPr>
              <a:t>اي است.</a:t>
            </a:r>
            <a:r>
              <a:rPr lang="fa-IR" sz="2400">
                <a:cs typeface="2  Lotus" pitchFamily="2" charset="-78"/>
              </a:rPr>
              <a:t>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ب) در روش دوم، محلول دروني وجود ندارد و سيم مستقيماً از ولت سنج به غشاء متصل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شود. </a:t>
            </a: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ج) سومين نوع الكترودهاي جامد، پوششي از يك تركيب يوني بر روي سطح قطعه فلزي قرار دارد. </a:t>
            </a:r>
            <a:endParaRPr lang="en-US" sz="24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C95AD-76D5-4DAC-9170-7C9740C0AE36}" type="slidenum">
              <a:rPr lang="ar-SA"/>
              <a:pPr/>
              <a:t>69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روش عملكرد الكترودهاي غشايي حالت جامد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در الكترود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فلوريد  كه از اين نوع است، از تك بلور لانتانيم فلوريد 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عنوان غشاء استفاده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  </a:t>
            </a:r>
          </a:p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بنابراين، در هر دو طرف داخلي و خارجي اين غشاء، بين يونهاي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>
                <a:cs typeface="2  Lotus" pitchFamily="2" charset="-78"/>
              </a:rPr>
              <a:t> موجود در غشاء و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>
                <a:cs typeface="2  Lotus" pitchFamily="2" charset="-78"/>
              </a:rPr>
              <a:t> موجود در محلولها، تعادل ايجاد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</a:t>
            </a:r>
            <a:endParaRPr lang="en-US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/>
              <a:t> شبيه تعادل ايجاد شده در غشاء الكترود شيشه</a:t>
            </a:r>
            <a:r>
              <a:rPr lang="en-US"/>
              <a:t>‎</a:t>
            </a:r>
            <a:r>
              <a:rPr lang="fa-IR"/>
              <a:t>اي است و باعث ايجاد پتانسيل مرزي مي</a:t>
            </a:r>
            <a:r>
              <a:rPr lang="en-US"/>
              <a:t>‎</a:t>
            </a:r>
            <a:r>
              <a:rPr lang="fa-IR"/>
              <a:t>شود.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F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59A51-38C7-4753-9C0D-9CFD61D9AFD9}" type="slidenum">
              <a:rPr lang="ar-SA"/>
              <a:pPr/>
              <a:t>7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واكنشهاي اكسايش ـ كاهش در الكترودها</a:t>
            </a:r>
            <a:r>
              <a:rPr lang="en-US"/>
              <a:t> 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واكنشهاي الكترودي مستلزم انتقال الكترون بين الكترود و گونه‏هاي موجود در محلول است. </a:t>
            </a:r>
          </a:p>
          <a:p>
            <a:pPr algn="r" rtl="1"/>
            <a:r>
              <a:rPr lang="fa-IR" sz="2800">
                <a:cs typeface="2  Lotus" pitchFamily="2" charset="-78"/>
              </a:rPr>
              <a:t>اين واكنشها كه شامل انتقال بار الكتريكي يا الكترون از يك گونه به گونه ديگرند، واكنشهاي اكسايش ـ كاهش ناميده مي‏شوند.</a:t>
            </a:r>
          </a:p>
          <a:p>
            <a:pPr algn="r" rtl="1"/>
            <a:r>
              <a:rPr lang="fa-IR" sz="2800"/>
              <a:t> </a:t>
            </a:r>
            <a:r>
              <a:rPr lang="fa-IR" sz="2800">
                <a:cs typeface="2  Lotus" pitchFamily="2" charset="-78"/>
              </a:rPr>
              <a:t>واكنشي كه در آن يك گونه شيميايي الكترون از دست مي‏دهد، اكسايش ناميده مي‏شود. براي مثال، مس مي‏تواند دو الكترون از دست داده و به يون مس (</a:t>
            </a:r>
            <a:r>
              <a:rPr lang="en-US" sz="2800">
                <a:cs typeface="2  Lotus" pitchFamily="2" charset="-78"/>
              </a:rPr>
              <a:t>II</a:t>
            </a:r>
            <a:r>
              <a:rPr lang="fa-IR" sz="2800">
                <a:cs typeface="2  Lotus" pitchFamily="2" charset="-78"/>
              </a:rPr>
              <a:t>) تبديل شود،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	Cu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+ 2e 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 sz="2800">
                <a:cs typeface="2  Lotus" pitchFamily="2" charset="-78"/>
              </a:rPr>
              <a:t>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676400" y="5334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0F908-06F8-4010-85EE-F587215EDC74}" type="slidenum">
              <a:rPr lang="ar-SA"/>
              <a:pPr/>
              <a:t>70</a:t>
            </a:fld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مهاجرت يونهاي فلوريد به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علت وجود فضاهاي خالي آنيون در بلور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LaF</a:t>
            </a:r>
            <a:r>
              <a:rPr lang="en-US" sz="4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a-IR" sz="4000">
                <a:cs typeface="2  Lotus" pitchFamily="2" charset="-78"/>
              </a:rPr>
              <a:t>.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8153400" cy="1600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برخلاف يون </a:t>
            </a:r>
            <a:r>
              <a:rPr lang="en-US" sz="2400">
                <a:cs typeface="2  Lotus" pitchFamily="2" charset="-78"/>
              </a:rPr>
              <a:t>H</a:t>
            </a:r>
            <a:r>
              <a:rPr lang="en-US" sz="2400" baseline="30000">
                <a:cs typeface="2  Lotus" pitchFamily="2" charset="-78"/>
              </a:rPr>
              <a:t>+</a:t>
            </a:r>
            <a:r>
              <a:rPr lang="fa-IR" sz="2400">
                <a:cs typeface="2  Lotus" pitchFamily="2" charset="-78"/>
              </a:rPr>
              <a:t> كه نمي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تواند بار الكتريكي را از غشاء شيشه عبور دهد، يونهاي </a:t>
            </a:r>
            <a:r>
              <a:rPr lang="en-US" sz="2400">
                <a:cs typeface="2  Lotus" pitchFamily="2" charset="-78"/>
              </a:rPr>
              <a:t>F</a:t>
            </a:r>
            <a:r>
              <a:rPr lang="en-US" sz="2400" baseline="30000">
                <a:cs typeface="2  Lotus" pitchFamily="2" charset="-78"/>
              </a:rPr>
              <a:t>-</a:t>
            </a:r>
            <a:r>
              <a:rPr lang="fa-IR" sz="2400">
                <a:cs typeface="2  Lotus" pitchFamily="2" charset="-78"/>
              </a:rPr>
              <a:t>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تواند بار الكتريكي را از غشاء لانتانيم فلوريد انتقال دهند.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 علت اين موضوع وجود يونهاي </a:t>
            </a:r>
            <a:r>
              <a:rPr lang="en-US" sz="2400">
                <a:cs typeface="2  Lotus" pitchFamily="2" charset="-78"/>
              </a:rPr>
              <a:t>F</a:t>
            </a:r>
            <a:r>
              <a:rPr lang="en-US" sz="2400" baseline="30000">
                <a:cs typeface="2  Lotus" pitchFamily="2" charset="-78"/>
              </a:rPr>
              <a:t>-</a:t>
            </a:r>
            <a:r>
              <a:rPr lang="fa-IR" sz="2400">
                <a:cs typeface="2  Lotus" pitchFamily="2" charset="-78"/>
              </a:rPr>
              <a:t> در قسمتي از ساختمان غشاء است، در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حالي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كه يون </a:t>
            </a:r>
            <a:r>
              <a:rPr lang="en-US" sz="2400">
                <a:cs typeface="2  Lotus" pitchFamily="2" charset="-78"/>
              </a:rPr>
              <a:t>H</a:t>
            </a:r>
            <a:r>
              <a:rPr lang="en-US" sz="2400" baseline="30000">
                <a:cs typeface="2  Lotus" pitchFamily="2" charset="-78"/>
              </a:rPr>
              <a:t>+</a:t>
            </a:r>
            <a:r>
              <a:rPr lang="fa-IR" sz="2400">
                <a:cs typeface="2  Lotus" pitchFamily="2" charset="-78"/>
              </a:rPr>
              <a:t> فقط در لايه آبپوشيده الكترود شيشه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اي وجود دارد.</a:t>
            </a:r>
            <a:r>
              <a:rPr lang="fa-IR" sz="2400"/>
              <a:t> </a:t>
            </a:r>
            <a:endParaRPr lang="en-US" sz="240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A11D-664A-4DFB-AC1D-46ABA77E01F4}" type="slidenum">
              <a:rPr lang="ar-SA"/>
              <a:pPr/>
              <a:t>71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غشاهاي جامد داراي بيشتر از يك تركيب فعال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28194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سولفيد مس (</a:t>
            </a:r>
            <a:r>
              <a:rPr lang="en-US" sz="2800">
                <a:cs typeface="2  Lotus" pitchFamily="2" charset="-78"/>
              </a:rPr>
              <a:t>II</a:t>
            </a:r>
            <a:r>
              <a:rPr lang="fa-IR" sz="2800">
                <a:cs typeface="2  Lotus" pitchFamily="2" charset="-78"/>
              </a:rPr>
              <a:t>) و سولفيد نقره، با هم مخلوط شده و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صورت يك قرص فشرده درآمده و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عنوان غشاء جامد استفاده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سطح داخلي اين غشاء توسط سيم نقره به ولت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سنج متصل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اگر اين الكترود در محلول يونهاي  قرار داده شود، دو تعادل در سطح بيروني غشاء اتفاق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افتد.</a:t>
            </a:r>
            <a:endParaRPr lang="en-US" sz="2800">
              <a:cs typeface="2  Lotus" pitchFamily="2" charset="-78"/>
            </a:endParaRPr>
          </a:p>
        </p:txBody>
      </p:sp>
      <p:graphicFrame>
        <p:nvGraphicFramePr>
          <p:cNvPr id="3799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762000" y="4038600"/>
          <a:ext cx="5438775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10" name="Bitmap Image" r:id="rId3" imgW="3971429" imgH="1886213" progId="PBrush">
                  <p:embed/>
                </p:oleObj>
              </mc:Choice>
              <mc:Fallback>
                <p:oleObj name="Bitmap Image" r:id="rId3" imgW="3971429" imgH="1886213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8600"/>
                        <a:ext cx="5438775" cy="25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998A0-731F-47A1-8B69-B8D27BFA30AD}" type="slidenum">
              <a:rPr lang="ar-SA"/>
              <a:pPr/>
              <a:t>72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2743200"/>
          </a:xfrm>
        </p:spPr>
        <p:txBody>
          <a:bodyPr/>
          <a:lstStyle/>
          <a:p>
            <a:pPr algn="ctr" rtl="1"/>
            <a:r>
              <a:rPr lang="fa-IR" sz="4000" b="1">
                <a:cs typeface="2  Lotus" pitchFamily="2" charset="-78"/>
              </a:rPr>
              <a:t>الكترودهاي داراي غشاء مبادله كننده يون و حاملهاي خنثي (غشاءمايع)</a:t>
            </a:r>
            <a:r>
              <a:rPr lang="fa-IR" sz="4000" b="1"/>
              <a:t> </a:t>
            </a:r>
            <a:br>
              <a:rPr lang="fa-IR" sz="4000" b="1"/>
            </a:br>
            <a:r>
              <a:rPr lang="en-US" sz="4000" b="1">
                <a:latin typeface="Times New Roman" pitchFamily="18" charset="0"/>
                <a:cs typeface="Times New Roman" pitchFamily="18" charset="0"/>
              </a:rPr>
              <a:t>Electrodes Based on ion-exchange and Neutral carriers</a:t>
            </a:r>
            <a:r>
              <a:rPr lang="en-US" sz="4000"/>
              <a:t> 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71800"/>
            <a:ext cx="8229600" cy="3048000"/>
          </a:xfrm>
        </p:spPr>
        <p:txBody>
          <a:bodyPr/>
          <a:lstStyle/>
          <a:p>
            <a:pPr algn="r" rtl="1"/>
            <a:r>
              <a:rPr lang="fa-IR" sz="2800"/>
              <a:t>براي اندازه</a:t>
            </a:r>
            <a:r>
              <a:rPr lang="en-US" sz="2800"/>
              <a:t>‎</a:t>
            </a:r>
            <a:r>
              <a:rPr lang="fa-IR" sz="2800"/>
              <a:t>گيري يونهاي مهمي مانند نيترات و كليسم ساخته شده</a:t>
            </a:r>
            <a:r>
              <a:rPr lang="en-US" sz="2800"/>
              <a:t>‎</a:t>
            </a:r>
            <a:r>
              <a:rPr lang="fa-IR" sz="2800"/>
              <a:t>اند. </a:t>
            </a:r>
          </a:p>
          <a:p>
            <a:pPr algn="r" rtl="1"/>
            <a:r>
              <a:rPr lang="fa-IR" sz="2800"/>
              <a:t>دامنه كاربرد اين الكترودها وسيع است، اما كارآيي آنها از نظر گزينش</a:t>
            </a:r>
            <a:r>
              <a:rPr lang="en-US" sz="2800"/>
              <a:t>‎</a:t>
            </a:r>
            <a:r>
              <a:rPr lang="fa-IR" sz="2800"/>
              <a:t>پذيري و عمر مفيد كم است. </a:t>
            </a:r>
          </a:p>
          <a:p>
            <a:pPr algn="r" rtl="1"/>
            <a:r>
              <a:rPr lang="fa-IR" sz="2800"/>
              <a:t>سه نوع از اين الكترودها با بهترين كارآيي و تكرارپذيري براي اندازه</a:t>
            </a:r>
            <a:r>
              <a:rPr lang="en-US" sz="2800"/>
              <a:t>‎</a:t>
            </a:r>
            <a:r>
              <a:rPr lang="fa-IR" sz="2800"/>
              <a:t>گيري يونهاي </a:t>
            </a:r>
            <a:r>
              <a:rPr lang="en-US" sz="2800"/>
              <a:t>Ca</a:t>
            </a:r>
            <a:r>
              <a:rPr lang="en-US" sz="2800" baseline="30000"/>
              <a:t>2+</a:t>
            </a:r>
            <a:r>
              <a:rPr lang="fa-IR" sz="2800"/>
              <a:t> ، </a:t>
            </a:r>
            <a:r>
              <a:rPr lang="en-US" sz="2800"/>
              <a:t>K</a:t>
            </a:r>
            <a:r>
              <a:rPr lang="en-US" sz="2800" baseline="30000"/>
              <a:t>+</a:t>
            </a:r>
            <a:r>
              <a:rPr lang="fa-IR" sz="2800"/>
              <a:t> و  </a:t>
            </a:r>
            <a:r>
              <a:rPr lang="en-US" sz="2800"/>
              <a:t>NO</a:t>
            </a:r>
            <a:r>
              <a:rPr lang="en-US" sz="2800" baseline="-25000"/>
              <a:t>3</a:t>
            </a:r>
            <a:r>
              <a:rPr lang="en-US" sz="2800" baseline="30000"/>
              <a:t>-</a:t>
            </a:r>
            <a:r>
              <a:rPr lang="fa-IR" sz="2800"/>
              <a:t>استفاده مي</a:t>
            </a:r>
            <a:r>
              <a:rPr lang="en-US" sz="2800"/>
              <a:t>‎</a:t>
            </a:r>
            <a:r>
              <a:rPr lang="fa-IR" sz="2800"/>
              <a:t>شوند.</a:t>
            </a:r>
            <a:endParaRPr lang="en-US" sz="28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B568-7D7A-4906-951B-800396226DE2}" type="slidenum">
              <a:rPr lang="ar-SA"/>
              <a:pPr/>
              <a:t>73</a:t>
            </a:fld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الكترودهاي داراي غشاء مبادله كننده</a:t>
            </a:r>
            <a:r>
              <a:rPr lang="fa-IR" sz="4000" b="1">
                <a:cs typeface="2  Lotus" pitchFamily="2" charset="-78"/>
              </a:rPr>
              <a:t> </a:t>
            </a:r>
            <a:r>
              <a:rPr lang="ar-SA" sz="4000" b="1">
                <a:cs typeface="2  Lotus" pitchFamily="2" charset="-78"/>
              </a:rPr>
              <a:t>يون و حاملهاي خنثي (غشاءمايع)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524000"/>
            <a:ext cx="8153400" cy="1219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/>
              <a:t>الف) الكترودهاي داراي غشاء مبادله كننده يوني مايع. </a:t>
            </a:r>
          </a:p>
          <a:p>
            <a:pPr algn="r" rtl="1">
              <a:lnSpc>
                <a:spcPct val="90000"/>
              </a:lnSpc>
            </a:pPr>
            <a:r>
              <a:rPr lang="fa-IR" sz="2400"/>
              <a:t>ب) الكترود داراي غشاء مبادله كننده جامد از نوع </a:t>
            </a:r>
            <a:r>
              <a:rPr lang="en-US" sz="2400"/>
              <a:t>PVC</a:t>
            </a:r>
            <a:r>
              <a:rPr lang="fa-IR" sz="2400"/>
              <a:t> كه درون يك حسگر قرار داده شده است.</a:t>
            </a:r>
            <a:endParaRPr lang="en-US" sz="240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3C1C8-ACFA-4249-9BEF-ACDFDFB0A169}" type="slidenum">
              <a:rPr lang="ar-SA"/>
              <a:pPr/>
              <a:t>74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روش عملكرد الكترودهاي داراي غشاء مبادله كننده يوني و حاملهاي خنثي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الكترود كلسيم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براساس مبادله يون كار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كند، كه در آن از فسفاتهاي آلي مانند بيس (دي – </a:t>
            </a:r>
            <a:r>
              <a:rPr lang="en-US">
                <a:cs typeface="2  Lotus" pitchFamily="2" charset="-78"/>
              </a:rPr>
              <a:t>n</a:t>
            </a:r>
            <a:r>
              <a:rPr lang="fa-IR">
                <a:cs typeface="2  Lotus" pitchFamily="2" charset="-78"/>
              </a:rPr>
              <a:t> – دسيل) فسفات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عنوان تركيب پايه استفاده مي شود. </a:t>
            </a:r>
          </a:p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ايـن تركيب داراي زنجير طولاني آلي با گروههاي فسفات باردار در انتهاي آن است. </a:t>
            </a:r>
          </a:p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در هـر دو سـطح داخـلي و خـارجـي غشـاء، قسمـت قطـبي مولكول قراردارد، درحالي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كه قسمت غيرقطبي آن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طرف مركز غشاء قرار گرفته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است 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199BC-6A30-4E20-BACF-4646E4216924}" type="slidenum">
              <a:rPr lang="ar-SA"/>
              <a:pPr/>
              <a:t>75</a:t>
            </a:fld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غشاهاي داراي </a:t>
            </a:r>
            <a:r>
              <a:rPr lang="ar-SA">
                <a:cs typeface="2  Lotus" pitchFamily="2" charset="-78"/>
              </a:rPr>
              <a:t>فسفاتهاي آلي</a:t>
            </a:r>
            <a:r>
              <a:rPr lang="ar-SA"/>
              <a:t> 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371600"/>
            <a:ext cx="9144000" cy="2209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گروه فسفات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صورت پروتوندار است، و در محلول حاوي يونهاي  </a:t>
            </a:r>
            <a:r>
              <a:rPr lang="en-US" sz="2800">
                <a:cs typeface="2  Lotus" pitchFamily="2" charset="-78"/>
              </a:rPr>
              <a:t> Ca</a:t>
            </a:r>
            <a:r>
              <a:rPr lang="en-US" sz="2800" baseline="30000">
                <a:cs typeface="2  Lotus" pitchFamily="2" charset="-78"/>
              </a:rPr>
              <a:t>2+</a:t>
            </a:r>
            <a:r>
              <a:rPr lang="fa-IR" sz="2800">
                <a:cs typeface="2  Lotus" pitchFamily="2" charset="-78"/>
              </a:rPr>
              <a:t>در واكنش مبادله يون شركت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كند.</a:t>
            </a:r>
            <a:endParaRPr lang="en-US" sz="2800">
              <a:cs typeface="2  Lotus" pitchFamily="2" charset="-78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2R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(غشا)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Ca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= (R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Ca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fa-IR" sz="2800" baseline="-25000">
                <a:latin typeface="Times New Roman" pitchFamily="18" charset="0"/>
                <a:cs typeface="Times New Roman" pitchFamily="18" charset="0"/>
              </a:rPr>
              <a:t>(غشا</a:t>
            </a:r>
            <a:r>
              <a:rPr lang="fa-IR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(aq)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B3D0B-CEB5-4C08-AB21-D9A2E9B4E0B4}" type="slidenum">
              <a:rPr lang="ar-SA"/>
              <a:pPr/>
              <a:t>76</a:t>
            </a:fld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برهمكنش يوني بين يونهاي كلسيم و مولكولهاي مبادله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 كننده يوني در سطح غشاء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در هـر دو سـطح داخـلي و خـارجـي غشـاء، قسمـت قطـبي مولكول قراردارد، درحالي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كه قسمت غيرقطبي آن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طرف مركز غشاء قرار گرفته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است. </a:t>
            </a:r>
          </a:p>
          <a:p>
            <a:pPr algn="r" rtl="1">
              <a:lnSpc>
                <a:spcPct val="90000"/>
              </a:lnSpc>
            </a:pPr>
            <a:r>
              <a:rPr lang="fa-IR" sz="2400">
                <a:cs typeface="2  Lotus" pitchFamily="2" charset="-78"/>
              </a:rPr>
              <a:t>گروه فسفات به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صورت پروتوندار است، و در محلول حاوي يونهاي  در واكنش مبادله يون شركت مي</a:t>
            </a:r>
            <a:r>
              <a:rPr lang="en-US" sz="2400">
                <a:cs typeface="2  Lotus" pitchFamily="2" charset="-78"/>
              </a:rPr>
              <a:t>‎</a:t>
            </a:r>
            <a:r>
              <a:rPr lang="fa-IR" sz="2400">
                <a:cs typeface="2  Lotus" pitchFamily="2" charset="-78"/>
              </a:rPr>
              <a:t>كند.   </a:t>
            </a:r>
            <a:endParaRPr lang="en-US" sz="24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BF1C8-72F5-495D-B723-F855EF576925}" type="slidenum">
              <a:rPr lang="ar-SA"/>
              <a:pPr/>
              <a:t>77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b="1">
                <a:cs typeface="2  Lotus" pitchFamily="2" charset="-78"/>
              </a:rPr>
              <a:t>الكترودهاي حساس به گاز</a:t>
            </a:r>
            <a:r>
              <a:rPr lang="fa-IR" sz="4000"/>
              <a:t/>
            </a:r>
            <a:br>
              <a:rPr lang="fa-IR" sz="4000"/>
            </a:br>
            <a:r>
              <a:rPr lang="en-US" sz="4000"/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gas-sensing electrodes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اين الكترودها در بين الكترودهاي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بيشترين گزينش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پذيري را داشته ولي زمان پاسخ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دهي آنها معمولاً طولاني است. 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fa-IR">
                <a:cs typeface="2  Lotus" pitchFamily="2" charset="-78"/>
              </a:rPr>
              <a:t>براي تعيين گازهاي </a:t>
            </a:r>
            <a:r>
              <a:rPr lang="en-US">
                <a:cs typeface="2  Lotus" pitchFamily="2" charset="-78"/>
              </a:rPr>
              <a:t>CO</a:t>
            </a:r>
            <a:r>
              <a:rPr lang="en-US" baseline="-25000">
                <a:cs typeface="2  Lotus" pitchFamily="2" charset="-78"/>
              </a:rPr>
              <a:t>2</a:t>
            </a:r>
            <a:r>
              <a:rPr lang="fa-IR">
                <a:cs typeface="2  Lotus" pitchFamily="2" charset="-78"/>
              </a:rPr>
              <a:t> و </a:t>
            </a:r>
            <a:r>
              <a:rPr lang="en-US">
                <a:cs typeface="2  Lotus" pitchFamily="2" charset="-78"/>
              </a:rPr>
              <a:t>NH</a:t>
            </a:r>
            <a:r>
              <a:rPr lang="en-US" baseline="-25000">
                <a:cs typeface="2  Lotus" pitchFamily="2" charset="-78"/>
              </a:rPr>
              <a:t>3</a:t>
            </a:r>
            <a:r>
              <a:rPr lang="fa-IR">
                <a:cs typeface="2  Lotus" pitchFamily="2" charset="-78"/>
              </a:rPr>
              <a:t> حل شده در محلولها و گازهاي </a:t>
            </a:r>
            <a:r>
              <a:rPr lang="en-US">
                <a:cs typeface="2  Lotus" pitchFamily="2" charset="-78"/>
              </a:rPr>
              <a:t>SO</a:t>
            </a:r>
            <a:r>
              <a:rPr lang="en-US" baseline="-25000">
                <a:cs typeface="2  Lotus" pitchFamily="2" charset="-78"/>
              </a:rPr>
              <a:t>2</a:t>
            </a:r>
            <a:r>
              <a:rPr lang="fa-IR">
                <a:cs typeface="2  Lotus" pitchFamily="2" charset="-78"/>
              </a:rPr>
              <a:t> ، </a:t>
            </a:r>
            <a:r>
              <a:rPr lang="en-US">
                <a:cs typeface="2  Lotus" pitchFamily="2" charset="-78"/>
              </a:rPr>
              <a:t>H</a:t>
            </a:r>
            <a:r>
              <a:rPr lang="en-US" baseline="-25000">
                <a:cs typeface="2  Lotus" pitchFamily="2" charset="-78"/>
              </a:rPr>
              <a:t>2</a:t>
            </a:r>
            <a:r>
              <a:rPr lang="en-US">
                <a:cs typeface="2  Lotus" pitchFamily="2" charset="-78"/>
              </a:rPr>
              <a:t>S</a:t>
            </a:r>
            <a:r>
              <a:rPr lang="fa-IR">
                <a:cs typeface="2  Lotus" pitchFamily="2" charset="-78"/>
              </a:rPr>
              <a:t> ، </a:t>
            </a:r>
            <a:r>
              <a:rPr lang="en-US">
                <a:cs typeface="2  Lotus" pitchFamily="2" charset="-78"/>
              </a:rPr>
              <a:t>NO</a:t>
            </a:r>
            <a:r>
              <a:rPr lang="fa-IR">
                <a:cs typeface="2  Lotus" pitchFamily="2" charset="-78"/>
              </a:rPr>
              <a:t> و</a:t>
            </a:r>
            <a:r>
              <a:rPr lang="en-US">
                <a:cs typeface="2  Lotus" pitchFamily="2" charset="-78"/>
              </a:rPr>
              <a:t>NO</a:t>
            </a:r>
            <a:r>
              <a:rPr lang="en-US" baseline="-25000">
                <a:cs typeface="2  Lotus" pitchFamily="2" charset="-78"/>
              </a:rPr>
              <a:t>2</a:t>
            </a:r>
            <a:r>
              <a:rPr lang="fa-IR">
                <a:cs typeface="2  Lotus" pitchFamily="2" charset="-78"/>
              </a:rPr>
              <a:t>  رديابهاي تجارتي ساخته شده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اند.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DB4A-D05F-48BC-A754-0A0397F51A88}" type="slidenum">
              <a:rPr lang="ar-SA"/>
              <a:pPr/>
              <a:t>78</a:t>
            </a:fld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62400" y="0"/>
            <a:ext cx="4724400" cy="927100"/>
          </a:xfrm>
        </p:spPr>
        <p:txBody>
          <a:bodyPr/>
          <a:lstStyle/>
          <a:p>
            <a:pPr algn="ctr" rtl="1"/>
            <a:r>
              <a:rPr lang="ar-SA" sz="4000" b="1">
                <a:cs typeface="2  Lotus" pitchFamily="2" charset="-78"/>
              </a:rPr>
              <a:t>الكترودهاي حساس به گاز</a:t>
            </a:r>
            <a:endParaRPr lang="en-US" sz="4000" b="1">
              <a:cs typeface="2  Lotus" pitchFamily="2" charset="-78"/>
            </a:endParaRP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762000"/>
            <a:ext cx="5638800" cy="57150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غشاء مولكول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گزين، درون غشاء ديگري كه آبگريز و گاز تراوا است قرارداده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در بين دو غشاء، لايه نازكي از محلول الكتروليت مناسب ريخته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 </a:t>
            </a:r>
          </a:p>
          <a:p>
            <a:pPr algn="r" rtl="1"/>
            <a:r>
              <a:rPr lang="fa-IR" sz="2800">
                <a:cs typeface="2  Lotus" pitchFamily="2" charset="-78"/>
              </a:rPr>
              <a:t>همراه با غشاء گاز تراوا از يك الكترود مرجع كوچك نيز استفاده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 </a:t>
            </a:r>
          </a:p>
          <a:p>
            <a:pPr algn="r" rtl="1"/>
            <a:r>
              <a:rPr lang="fa-IR" sz="2800">
                <a:cs typeface="2  Lotus" pitchFamily="2" charset="-78"/>
              </a:rPr>
              <a:t> هنگام استفاده از اين الكترود، پتانسيل بين الكترود مولكول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گزين داخلي و الكترود مرجع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گيري و ثبت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 </a:t>
            </a:r>
          </a:p>
          <a:p>
            <a:pPr algn="r" rtl="1"/>
            <a:r>
              <a:rPr lang="fa-IR" sz="2800">
                <a:cs typeface="2  Lotus" pitchFamily="2" charset="-78"/>
              </a:rPr>
              <a:t>غشاء گاز تراوا، حجم معيني از محلول را در اطراف الكترود مولكول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گزين داخلي نگه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دارد، به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طوري كه آناليت گازي شكل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تواند به درون آن نفوذ كند.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982D3-4AAF-47FC-9E4D-148000C544A4}" type="slidenum">
              <a:rPr lang="ar-SA"/>
              <a:pPr/>
              <a:t>79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مكانيسم عمل الكترود حساس به گاز</a:t>
            </a:r>
            <a:endParaRPr lang="en-US">
              <a:cs typeface="2  Lotus" pitchFamily="2" charset="-78"/>
            </a:endParaRP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وقتي الكترود حساس به گاز، درون محلول نمونه قرار داده شود، گازهاي موجود در محلول سنجش، از غشاء گاز تراوا عبور كرده و در محلول الكتروليت بين دو غشاء تعادلي ايجاد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</a:t>
            </a:r>
          </a:p>
          <a:p>
            <a:pPr algn="r" rtl="1"/>
            <a:r>
              <a:rPr lang="fa-IR">
                <a:cs typeface="2  Lotus" pitchFamily="2" charset="-78"/>
              </a:rPr>
              <a:t> گاز با محلول الكتروليت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طور برگشت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پذير واكنش كرده و يوني را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وجود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آورد كه الكترود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به آن حساس است. </a:t>
            </a:r>
          </a:p>
          <a:p>
            <a:pPr algn="r" rtl="1"/>
            <a:r>
              <a:rPr lang="fa-IR">
                <a:cs typeface="2  Lotus" pitchFamily="2" charset="-78"/>
              </a:rPr>
              <a:t>چون فعاليت يون تشكيل شده بين دو غشاء با مقدار گاز حل شده در محلول نمونه متناسب است، پاسخ الكترود مستقيماً به فعاليت گاز درون نمونه بستگي دارد.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76A-ED2D-4CFC-8AF0-8CFB837A5CDA}" type="slidenum">
              <a:rPr lang="ar-SA"/>
              <a:pPr/>
              <a:t>8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واكنشهاي اكسايش ـ كاهش در الكترودها</a:t>
            </a:r>
            <a:endParaRPr lang="en-US">
              <a:cs typeface="2  Lotus" pitchFamily="2" charset="-78"/>
            </a:endParaRP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واكنشي كه در آن يك گونة شيميايي الكترون به دست مي‏آورد، كاهش ناميده مي‏شود. اين فرايند عكس اكسايش است،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+ 2e </a:t>
            </a:r>
            <a:r>
              <a:rPr lang="en-US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 baseline="3000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 rtl="1"/>
            <a:r>
              <a:rPr lang="fa-IR">
                <a:cs typeface="2  Lotus" pitchFamily="2" charset="-78"/>
              </a:rPr>
              <a:t>به هركدام از اين معادلات يوني، نيمه واكنش گويند. توجه كنيد كه تعداد الكترون ازدست داده‏شده توسط فلز با تعداد الكترون گرفته‏شده توسط يون، برابر‏است.</a:t>
            </a:r>
            <a:endParaRPr lang="en-US">
              <a:cs typeface="2  Lotus" pitchFamily="2" charset="-78"/>
            </a:endParaRP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3200400" y="3276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9CA49-4DF9-402F-9F6F-C56CD4F3394F}" type="slidenum">
              <a:rPr lang="ar-SA"/>
              <a:pPr/>
              <a:t>80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292100"/>
            <a:ext cx="4876800" cy="1384300"/>
          </a:xfrm>
        </p:spPr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يك ردياب نمونه</a:t>
            </a:r>
            <a:r>
              <a:rPr lang="en-US" sz="4000">
                <a:cs typeface="2  Lotus" pitchFamily="2" charset="-78"/>
              </a:rPr>
              <a:t>‎</a:t>
            </a:r>
            <a:r>
              <a:rPr lang="fa-IR" sz="4000">
                <a:cs typeface="2  Lotus" pitchFamily="2" charset="-78"/>
              </a:rPr>
              <a:t>اي براي آمونياك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اين الكترود شامل يك الكترود شيشه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غوطه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ور در محلول آمونيوم كلريد و الكترود مرجع نقره ـ نقره كلريد است. </a:t>
            </a:r>
          </a:p>
          <a:p>
            <a:pPr algn="r" rtl="1"/>
            <a:r>
              <a:rPr lang="fa-IR" sz="2800">
                <a:cs typeface="2  Lotus" pitchFamily="2" charset="-78"/>
              </a:rPr>
              <a:t>اين پيل داخلي، توسط يك غشاء آبگريز گاز تراوا، از محلول مورد اندازه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گيري جدا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3D64-BC3B-4563-981B-5D2DF1BC2FC4}" type="slidenum">
              <a:rPr lang="ar-SA"/>
              <a:pPr/>
              <a:t>81</a:t>
            </a:fld>
            <a:endParaRPr lang="en-US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 b="1">
                <a:cs typeface="2  Lotus" pitchFamily="2" charset="-78"/>
              </a:rPr>
              <a:t>الكترودهاي داراي شكاف هوا</a:t>
            </a:r>
            <a:r>
              <a:rPr lang="fa-IR" sz="4000"/>
              <a:t/>
            </a:r>
            <a:br>
              <a:rPr lang="fa-IR" sz="4000"/>
            </a:br>
            <a:r>
              <a:rPr lang="en-US" sz="4000">
                <a:latin typeface="Times New Roman" pitchFamily="18" charset="0"/>
                <a:cs typeface="Times New Roman" pitchFamily="18" charset="0"/>
              </a:rPr>
              <a:t>Air-gap electrodes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نوعي الكترود حساس به گاز است كه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علت وجود شكاف هوا در آن به غشاء گاز تراوا نياز ندارد. </a:t>
            </a:r>
          </a:p>
          <a:p>
            <a:pPr algn="r" rtl="1"/>
            <a:r>
              <a:rPr lang="fa-IR">
                <a:cs typeface="2  Lotus" pitchFamily="2" charset="-78"/>
              </a:rPr>
              <a:t>لايه بسيار نازكي از يك الكتروليت مناسب بر سطح غشاء 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جذب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 </a:t>
            </a:r>
          </a:p>
          <a:p>
            <a:pPr algn="r" rtl="1"/>
            <a:r>
              <a:rPr lang="fa-IR">
                <a:cs typeface="2  Lotus" pitchFamily="2" charset="-78"/>
              </a:rPr>
              <a:t> وقتي غشاء در تماس با اسفنج داراي الكتروليت و عامل مرطوب كننده قرار داده شود، الكتروليت بر سطح غشاء شيشه جذب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 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B6D0B-D61A-46DA-AD65-87594F751448}" type="slidenum">
              <a:rPr lang="ar-SA"/>
              <a:pPr/>
              <a:t>82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562600" cy="1384300"/>
          </a:xfrm>
        </p:spPr>
        <p:txBody>
          <a:bodyPr/>
          <a:lstStyle/>
          <a:p>
            <a:pPr algn="ctr" rtl="1"/>
            <a:r>
              <a:rPr lang="ar-SA" sz="4000">
                <a:cs typeface="2  Lotus" pitchFamily="2" charset="-78"/>
              </a:rPr>
              <a:t>دياگرام ساده يك الكترود با شكاف هوا</a:t>
            </a:r>
            <a:r>
              <a:rPr lang="fa-IR" sz="4000"/>
              <a:t> </a:t>
            </a:r>
            <a:endParaRPr lang="en-US" sz="4000"/>
          </a:p>
        </p:txBody>
      </p:sp>
      <p:sp>
        <p:nvSpPr>
          <p:cNvPr id="394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43600" y="533400"/>
            <a:ext cx="3200400" cy="61722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وقتي غشاء در تماس با اسفنج داراي الكتروليت و عامل مرطوب كننده قرار داده شود، الكتروليت بر سطح غشاء شيشه جذب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شود.</a:t>
            </a:r>
          </a:p>
          <a:p>
            <a:pPr algn="r" rtl="1"/>
            <a:r>
              <a:rPr lang="fa-IR" sz="2800">
                <a:cs typeface="2  Lotus" pitchFamily="2" charset="-78"/>
              </a:rPr>
              <a:t> الكترود مرجع نيز توسط پل نمكي سراميكي، متخلخل با منافذ ريز، در تماس با لايه الكتروليت جذب شده قرار داده مي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شود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61D3-79DA-4EFF-B8E7-CA6228F119EF}" type="slidenum">
              <a:rPr lang="ar-SA"/>
              <a:pPr/>
              <a:t>83</a:t>
            </a:fld>
            <a:endParaRPr lang="en-US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84300"/>
          </a:xfrm>
        </p:spPr>
        <p:txBody>
          <a:bodyPr/>
          <a:lstStyle/>
          <a:p>
            <a:pPr algn="ctr" rtl="1"/>
            <a:r>
              <a:rPr lang="fa-IR" b="1">
                <a:cs typeface="2  Lotus" pitchFamily="2" charset="-78"/>
              </a:rPr>
              <a:t>كاربردي براي </a:t>
            </a:r>
            <a:r>
              <a:rPr lang="ar-SA" b="1">
                <a:cs typeface="2  Lotus" pitchFamily="2" charset="-78"/>
              </a:rPr>
              <a:t>الكترودهاي داراي شكاف هوا</a:t>
            </a:r>
            <a:r>
              <a:rPr lang="fa-IR"/>
              <a:t> </a:t>
            </a:r>
            <a:endParaRPr lang="en-US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>
                <a:latin typeface="Times New Roman" pitchFamily="18" charset="0"/>
                <a:cs typeface="2  Lotus" pitchFamily="2" charset="-78"/>
              </a:rPr>
              <a:t>براي اندازه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گيري گونه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هاي يوني كه در واكنش شيميايي به گاز تبديل مي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شوند، مورد استفاده قرار مي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گيرند.</a:t>
            </a:r>
          </a:p>
          <a:p>
            <a:pPr algn="r" rtl="1">
              <a:lnSpc>
                <a:spcPct val="90000"/>
              </a:lnSpc>
            </a:pPr>
            <a:r>
              <a:rPr lang="fa-IR">
                <a:latin typeface="Times New Roman" pitchFamily="18" charset="0"/>
                <a:cs typeface="2  Lotus" pitchFamily="2" charset="-78"/>
              </a:rPr>
              <a:t> تجزيه </a:t>
            </a:r>
            <a:r>
              <a:rPr lang="en-US">
                <a:latin typeface="Times New Roman" pitchFamily="18" charset="0"/>
                <a:cs typeface="2  Lotus" pitchFamily="2" charset="-78"/>
              </a:rPr>
              <a:t>HCO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3</a:t>
            </a:r>
            <a:r>
              <a:rPr lang="en-US" baseline="30000">
                <a:latin typeface="Times New Roman" pitchFamily="18" charset="0"/>
                <a:cs typeface="2  Lotus" pitchFamily="2" charset="-78"/>
              </a:rPr>
              <a:t>-</a:t>
            </a:r>
            <a:r>
              <a:rPr lang="fa-IR">
                <a:latin typeface="Times New Roman" pitchFamily="18" charset="0"/>
                <a:cs typeface="2  Lotus" pitchFamily="2" charset="-78"/>
              </a:rPr>
              <a:t> مثالي از اين كاربردها است كه محلول </a:t>
            </a:r>
            <a:r>
              <a:rPr lang="en-US">
                <a:latin typeface="Times New Roman" pitchFamily="18" charset="0"/>
                <a:cs typeface="2  Lotus" pitchFamily="2" charset="-78"/>
              </a:rPr>
              <a:t>HCO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3</a:t>
            </a:r>
            <a:r>
              <a:rPr lang="en-US" baseline="30000">
                <a:latin typeface="Times New Roman" pitchFamily="18" charset="0"/>
                <a:cs typeface="2  Lotus" pitchFamily="2" charset="-78"/>
              </a:rPr>
              <a:t>-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در جايگاه نمونه قرار گرفته و با افزايش مقداري اسيد به  گاز</a:t>
            </a:r>
            <a:r>
              <a:rPr lang="en-US">
                <a:latin typeface="Times New Roman" pitchFamily="18" charset="0"/>
                <a:cs typeface="2  Lotus" pitchFamily="2" charset="-78"/>
              </a:rPr>
              <a:t>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2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تبديل مي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شود. </a:t>
            </a:r>
            <a:endParaRPr lang="en-US">
              <a:latin typeface="Times New Roman" pitchFamily="18" charset="0"/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>
                <a:latin typeface="Times New Roman" pitchFamily="18" charset="0"/>
                <a:cs typeface="2  Lotus" pitchFamily="2" charset="-78"/>
              </a:rPr>
              <a:t>گاز </a:t>
            </a:r>
            <a:r>
              <a:rPr lang="en-US">
                <a:latin typeface="Times New Roman" pitchFamily="18" charset="0"/>
                <a:cs typeface="2  Lotus" pitchFamily="2" charset="-78"/>
              </a:rPr>
              <a:t>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2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آزاد شده، با محلول الكتروليت روي غشاء شيشه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اي تعادل برقرار كرده و </a:t>
            </a:r>
            <a:r>
              <a:rPr lang="en-US">
                <a:latin typeface="Times New Roman" pitchFamily="18" charset="0"/>
                <a:cs typeface="2  Lotus" pitchFamily="2" charset="-78"/>
              </a:rPr>
              <a:t>pH</a:t>
            </a:r>
            <a:r>
              <a:rPr lang="fa-IR">
                <a:latin typeface="Times New Roman" pitchFamily="18" charset="0"/>
                <a:cs typeface="2  Lotus" pitchFamily="2" charset="-78"/>
              </a:rPr>
              <a:t> محلول را تحت تاثير قرار مي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دهد. </a:t>
            </a:r>
            <a:endParaRPr lang="en-US">
              <a:latin typeface="Times New Roman" pitchFamily="18" charset="0"/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>
                <a:latin typeface="Times New Roman" pitchFamily="18" charset="0"/>
                <a:cs typeface="2  Lotus" pitchFamily="2" charset="-78"/>
              </a:rPr>
              <a:t>الكترود شيشه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اي </a:t>
            </a:r>
            <a:r>
              <a:rPr lang="en-US">
                <a:latin typeface="Times New Roman" pitchFamily="18" charset="0"/>
                <a:cs typeface="2  Lotus" pitchFamily="2" charset="-78"/>
              </a:rPr>
              <a:t>pH</a:t>
            </a:r>
            <a:r>
              <a:rPr lang="fa-IR">
                <a:latin typeface="Times New Roman" pitchFamily="18" charset="0"/>
                <a:cs typeface="2  Lotus" pitchFamily="2" charset="-78"/>
              </a:rPr>
              <a:t> محلول را اندازه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گيري مي</a:t>
            </a:r>
            <a:r>
              <a:rPr lang="en-US">
                <a:latin typeface="Times New Roman" pitchFamily="18" charset="0"/>
                <a:cs typeface="2  Lotus" pitchFamily="2" charset="-78"/>
              </a:rPr>
              <a:t>‎</a:t>
            </a:r>
            <a:r>
              <a:rPr lang="fa-IR">
                <a:latin typeface="Times New Roman" pitchFamily="18" charset="0"/>
                <a:cs typeface="2  Lotus" pitchFamily="2" charset="-78"/>
              </a:rPr>
              <a:t>كند و چون اين </a:t>
            </a:r>
            <a:r>
              <a:rPr lang="en-US">
                <a:latin typeface="Times New Roman" pitchFamily="18" charset="0"/>
                <a:cs typeface="2  Lotus" pitchFamily="2" charset="-78"/>
              </a:rPr>
              <a:t>pH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تابع مقدار </a:t>
            </a:r>
            <a:r>
              <a:rPr lang="en-US">
                <a:latin typeface="Times New Roman" pitchFamily="18" charset="0"/>
                <a:cs typeface="2  Lotus" pitchFamily="2" charset="-78"/>
              </a:rPr>
              <a:t>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2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است پس پاسخ الكترود به فعاليت </a:t>
            </a:r>
            <a:r>
              <a:rPr lang="en-US">
                <a:latin typeface="Times New Roman" pitchFamily="18" charset="0"/>
                <a:cs typeface="2  Lotus" pitchFamily="2" charset="-78"/>
              </a:rPr>
              <a:t>HCO</a:t>
            </a:r>
            <a:r>
              <a:rPr lang="en-US" baseline="-25000">
                <a:latin typeface="Times New Roman" pitchFamily="18" charset="0"/>
                <a:cs typeface="2  Lotus" pitchFamily="2" charset="-78"/>
              </a:rPr>
              <a:t>3</a:t>
            </a:r>
            <a:r>
              <a:rPr lang="en-US" baseline="30000">
                <a:latin typeface="Times New Roman" pitchFamily="18" charset="0"/>
                <a:cs typeface="2  Lotus" pitchFamily="2" charset="-78"/>
              </a:rPr>
              <a:t>-</a:t>
            </a:r>
            <a:r>
              <a:rPr lang="fa-IR">
                <a:latin typeface="Times New Roman" pitchFamily="18" charset="0"/>
                <a:cs typeface="2  Lotus" pitchFamily="2" charset="-78"/>
              </a:rPr>
              <a:t> بستگي دارد.   </a:t>
            </a:r>
            <a:endParaRPr lang="en-US">
              <a:latin typeface="Times New Roman" pitchFamily="18" charset="0"/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2B3D-369A-49B5-B4D3-21C6278A0759}" type="slidenum">
              <a:rPr lang="ar-SA"/>
              <a:pPr/>
              <a:t>84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الكترودهاي آنزيمي</a:t>
            </a:r>
            <a:r>
              <a:rPr lang="fa-IR"/>
              <a:t> </a:t>
            </a: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براساس الكترودهاي حساس به گاز طراحي شده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اند. </a:t>
            </a:r>
          </a:p>
          <a:p>
            <a:pPr algn="r" rtl="1"/>
            <a:r>
              <a:rPr lang="fa-IR">
                <a:cs typeface="2  Lotus" pitchFamily="2" charset="-78"/>
              </a:rPr>
              <a:t>براي تبديل گونه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هاي مورد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به يوني كه الكترود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به آن حساس است از آنزيم استفاده مي</a:t>
            </a:r>
            <a:r>
              <a:rPr lang="en-US">
                <a:cs typeface="2  Lotus" pitchFamily="2" charset="-78"/>
              </a:rPr>
              <a:t>‎‎</a:t>
            </a:r>
            <a:r>
              <a:rPr lang="fa-IR">
                <a:cs typeface="2  Lotus" pitchFamily="2" charset="-78"/>
              </a:rPr>
              <a:t>شود، و چون آنزيم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ها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صورت گزينشي عمل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كنند،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يك يون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صورت گزينشي امكان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پذير است. </a:t>
            </a:r>
          </a:p>
          <a:p>
            <a:pPr algn="r" rtl="1"/>
            <a:r>
              <a:rPr lang="fa-IR">
                <a:cs typeface="2  Lotus" pitchFamily="2" charset="-78"/>
              </a:rPr>
              <a:t>چندين نوع از اين الكترودها ساخته شده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اند.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C22B6-6117-41C6-9F32-7E1BC9C35BDF}" type="slidenum">
              <a:rPr lang="ar-SA"/>
              <a:pPr/>
              <a:t>85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5029200" cy="1384300"/>
          </a:xfrm>
        </p:spPr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الكترود اوره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</a:t>
            </a:r>
            <a:r>
              <a:rPr lang="fa-IR"/>
              <a:t> </a:t>
            </a:r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838200"/>
            <a:ext cx="2438400" cy="56388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شامل يك الكترود آمونياك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گزين و الكترود شيشه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اي است كه سطح آن با آنزيم اوره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 آز پوشيده شده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است. آنزيم در داخل ژل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پلي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اكريل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آميد قرا دارد و روي سطح الكترود پوشيده شده</a:t>
            </a:r>
            <a:r>
              <a:rPr lang="en-US" sz="2800">
                <a:cs typeface="2  Lotus" pitchFamily="2" charset="-78"/>
              </a:rPr>
              <a:t>‎</a:t>
            </a:r>
            <a:r>
              <a:rPr lang="fa-IR" sz="2800">
                <a:cs typeface="2  Lotus" pitchFamily="2" charset="-78"/>
              </a:rPr>
              <a:t>است.</a:t>
            </a:r>
            <a:r>
              <a:rPr lang="fa-IR" sz="2800"/>
              <a:t> </a:t>
            </a:r>
            <a:endParaRPr lang="en-US" sz="280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728FD-4290-4DC3-9192-658F5B01ECBC}" type="slidenum">
              <a:rPr lang="ar-SA"/>
              <a:pPr/>
              <a:t>86</a:t>
            </a:fld>
            <a:endParaRPr lang="en-US"/>
          </a:p>
        </p:txBody>
      </p:sp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مكانيسم عمل الكترود اوره</a:t>
            </a:r>
            <a:endParaRPr lang="en-US">
              <a:cs typeface="2  Lotus" pitchFamily="2" charset="-78"/>
            </a:endParaRP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آنزيم اوره آز، هيدروليز اوره را كاتاليز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كند؛ يـون آمـونيم حاصل از واكنش، از طريق ژل يا محلول به درون الكترود نفوذ كرده و به سطح الكترود يون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گزين داخلي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رسد. </a:t>
            </a:r>
          </a:p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الكترود شيشه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اي ـ آمونياك به يون آمونيم پاسخ داده و درنتيجه فعاليت اوره در محلول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طور غيرمستقيم اندازه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گيري مي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شود. </a:t>
            </a:r>
          </a:p>
          <a:p>
            <a:pPr algn="r" rtl="1">
              <a:lnSpc>
                <a:spcPct val="90000"/>
              </a:lnSpc>
            </a:pPr>
            <a:r>
              <a:rPr lang="fa-IR">
                <a:cs typeface="2  Lotus" pitchFamily="2" charset="-78"/>
              </a:rPr>
              <a:t>مانند ساير الكترودهاي غشايي، براي اين الكترود رابطه نرنست به</a:t>
            </a:r>
            <a:r>
              <a:rPr lang="en-US">
                <a:cs typeface="2  Lotus" pitchFamily="2" charset="-78"/>
              </a:rPr>
              <a:t>‎</a:t>
            </a:r>
            <a:r>
              <a:rPr lang="fa-IR">
                <a:cs typeface="2  Lotus" pitchFamily="2" charset="-78"/>
              </a:rPr>
              <a:t>صورت زير است:</a:t>
            </a:r>
          </a:p>
          <a:p>
            <a:pPr>
              <a:lnSpc>
                <a:spcPct val="90000"/>
              </a:lnSpc>
            </a:pPr>
            <a:r>
              <a:rPr lang="en-US" sz="36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fa-IR" sz="3600" baseline="-25000">
                <a:latin typeface="Times New Roman" pitchFamily="18" charset="0"/>
                <a:cs typeface="Times New Roman" pitchFamily="18" charset="0"/>
              </a:rPr>
              <a:t>پيل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= E*</a:t>
            </a:r>
            <a:r>
              <a:rPr lang="fa-IR" sz="3600" baseline="-25000">
                <a:latin typeface="Times New Roman" pitchFamily="18" charset="0"/>
                <a:cs typeface="Times New Roman" pitchFamily="18" charset="0"/>
              </a:rPr>
              <a:t>پيل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+ 0.0296 Log a</a:t>
            </a:r>
            <a:r>
              <a:rPr lang="fa-IR" sz="3600" baseline="-25000">
                <a:latin typeface="Times New Roman" pitchFamily="18" charset="0"/>
                <a:cs typeface="Times New Roman" pitchFamily="18" charset="0"/>
              </a:rPr>
              <a:t>اوره</a:t>
            </a:r>
            <a:endParaRPr lang="en-US" sz="36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F0E13-7FF3-4201-90D3-1721624678BC}" type="slidenum">
              <a:rPr lang="ar-SA"/>
              <a:pPr/>
              <a:t>87</a:t>
            </a:fld>
            <a:endParaRPr lang="en-US"/>
          </a:p>
        </p:txBody>
      </p:sp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چند الكترود ديگر</a:t>
            </a:r>
            <a:endParaRPr lang="en-US">
              <a:cs typeface="2  Lotus" pitchFamily="2" charset="-78"/>
            </a:endParaRP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 b="1">
                <a:cs typeface="2  Lotus" pitchFamily="2" charset="-78"/>
              </a:rPr>
              <a:t>الكترود گلوكز گزين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fa-IR" sz="2800" b="1">
                <a:cs typeface="2  Lotus" pitchFamily="2" charset="-78"/>
              </a:rPr>
              <a:t>الكترود مولكول گزين براي پني</a:t>
            </a:r>
            <a:r>
              <a:rPr lang="en-US" sz="2800" b="1">
                <a:cs typeface="2  Lotus" pitchFamily="2" charset="-78"/>
              </a:rPr>
              <a:t>‎</a:t>
            </a:r>
            <a:r>
              <a:rPr lang="fa-IR" sz="2800" b="1">
                <a:cs typeface="2  Lotus" pitchFamily="2" charset="-78"/>
              </a:rPr>
              <a:t>سيلين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fa-IR" sz="2800" b="1">
                <a:cs typeface="2  Lotus" pitchFamily="2" charset="-78"/>
              </a:rPr>
              <a:t>الكترود مولكول</a:t>
            </a:r>
            <a:r>
              <a:rPr lang="en-US" sz="2800" b="1">
                <a:cs typeface="2  Lotus" pitchFamily="2" charset="-78"/>
              </a:rPr>
              <a:t>‎</a:t>
            </a:r>
            <a:r>
              <a:rPr lang="fa-IR" sz="2800" b="1">
                <a:cs typeface="2  Lotus" pitchFamily="2" charset="-78"/>
              </a:rPr>
              <a:t>گزين براي آمينواسيدها</a:t>
            </a:r>
            <a:r>
              <a:rPr lang="fa-IR" sz="2800">
                <a:cs typeface="2  Lotus" pitchFamily="2" charset="-78"/>
              </a:rPr>
              <a:t> </a:t>
            </a:r>
          </a:p>
          <a:p>
            <a:pPr algn="r" rtl="1">
              <a:lnSpc>
                <a:spcPct val="90000"/>
              </a:lnSpc>
            </a:pPr>
            <a:r>
              <a:rPr lang="fa-IR" sz="2800" b="1">
                <a:cs typeface="2  Lotus" pitchFamily="2" charset="-78"/>
              </a:rPr>
              <a:t>الكترود يون</a:t>
            </a:r>
            <a:r>
              <a:rPr lang="en-US" sz="2800" b="1">
                <a:cs typeface="2  Lotus" pitchFamily="2" charset="-78"/>
              </a:rPr>
              <a:t>‎</a:t>
            </a:r>
            <a:r>
              <a:rPr lang="fa-IR" sz="2800" b="1">
                <a:cs typeface="2  Lotus" pitchFamily="2" charset="-78"/>
              </a:rPr>
              <a:t>گزين براي نيترات</a:t>
            </a:r>
            <a:r>
              <a:rPr lang="fa-IR" sz="2800">
                <a:cs typeface="2  Lotus" pitchFamily="2" charset="-78"/>
              </a:rPr>
              <a:t> </a:t>
            </a:r>
            <a:endParaRPr lang="en-US" sz="280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04D0-5332-45EC-B1AB-A93624C044A2}" type="slidenum">
              <a:rPr lang="ar-SA"/>
              <a:pPr/>
              <a:t>88</a:t>
            </a:fld>
            <a:endParaRPr lang="en-US"/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838200"/>
            <a:ext cx="7086600" cy="3810000"/>
          </a:xfrm>
        </p:spPr>
        <p:txBody>
          <a:bodyPr/>
          <a:lstStyle/>
          <a:p>
            <a:pPr algn="ctr" rtl="1"/>
            <a:r>
              <a:rPr lang="fa-IR" sz="8000" b="1" dirty="0">
                <a:solidFill>
                  <a:schemeClr val="hlink"/>
                </a:solidFill>
                <a:cs typeface="2  Lotus" pitchFamily="2" charset="-78"/>
              </a:rPr>
              <a:t>فصل سوم</a:t>
            </a:r>
            <a:r>
              <a:rPr lang="fa-IR" dirty="0">
                <a:cs typeface="2  Lotus" pitchFamily="2" charset="-78"/>
              </a:rPr>
              <a:t/>
            </a:r>
            <a:br>
              <a:rPr lang="fa-IR" dirty="0">
                <a:cs typeface="2  Lotus" pitchFamily="2" charset="-78"/>
              </a:rPr>
            </a:br>
            <a:r>
              <a:rPr lang="fa-IR" sz="7200" b="1" dirty="0">
                <a:cs typeface="2  Lotus" pitchFamily="2" charset="-78"/>
              </a:rPr>
              <a:t>روشهاي پتانسيل‏سنجي</a:t>
            </a:r>
            <a:r>
              <a:rPr lang="fa-IR" b="1" dirty="0"/>
              <a:t/>
            </a:r>
            <a:br>
              <a:rPr lang="fa-IR" b="1" dirty="0"/>
            </a:br>
            <a:endParaRPr lang="en-US" b="1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69DE-7168-4327-8CDE-9691258FB4E2}" type="slidenum">
              <a:rPr lang="ar-SA"/>
              <a:pPr/>
              <a:t>89</a:t>
            </a:fld>
            <a:endParaRPr lang="en-US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>
                <a:cs typeface="2  Lotus" pitchFamily="2" charset="-78"/>
              </a:rPr>
              <a:t>هدفهاي رفتاري</a:t>
            </a:r>
            <a:r>
              <a:rPr lang="fa-IR">
                <a:cs typeface="2  Lotus" pitchFamily="2" charset="-78"/>
              </a:rPr>
              <a:t> فصل سوم</a:t>
            </a:r>
            <a:endParaRPr lang="en-US">
              <a:cs typeface="2  Lotus" pitchFamily="2" charset="-78"/>
            </a:endParaRP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400"/>
          </a:xfrm>
        </p:spPr>
        <p:txBody>
          <a:bodyPr/>
          <a:lstStyle/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بايد تواناييهاي زير حاصل شود.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طراحي پيل الكتروشيميايي مناسب براي هر تجريه پتانسيل‏سنجي 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تفاوتهاي </a:t>
            </a:r>
            <a:r>
              <a:rPr lang="en-US" sz="2400">
                <a:cs typeface="2  Lotus" pitchFamily="2" charset="-78"/>
              </a:rPr>
              <a:t>pH</a:t>
            </a:r>
            <a:r>
              <a:rPr lang="fa-IR" sz="2400">
                <a:cs typeface="2  Lotus" pitchFamily="2" charset="-78"/>
              </a:rPr>
              <a:t> سنج، ولت‏سنج و پتانسيل‏سنج.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ساختمان و خواص پيل استاندارد مورد استفاده در پتانسيل‏سنجها (پيل و ستون).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علت افزايش مواد تنظيم كننده قدرت يوني.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روشهاي قرائت مستقيم، افزايش استاندارد و سنجشهاي پتانسيل سنجي.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رسم نمودارهاي مشتق اول، و مشتق دوم را در سنجشهاي پتانسيل‏سنجي.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روش گران براي تعيين نقطه هم‏ارزي.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مزاياي روش پتانسل‏سنجي و ميزان صحت آنها.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كاربرد روشهاي پتانسيل‏سنجي درسنجشهاي مختلف ردوكس، تشكيل رسوب، تشكيل كمپلكس و اسيد و باز.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روش اندازه‏گيري </a:t>
            </a:r>
            <a:r>
              <a:rPr lang="en-US" sz="2400">
                <a:cs typeface="2  Lotus" pitchFamily="2" charset="-78"/>
              </a:rPr>
              <a:t>pH</a:t>
            </a:r>
            <a:r>
              <a:rPr lang="fa-IR" sz="2400">
                <a:cs typeface="2  Lotus" pitchFamily="2" charset="-78"/>
              </a:rPr>
              <a:t>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طراحي پيل مناسب براي اندازه‏گيري </a:t>
            </a:r>
            <a:r>
              <a:rPr lang="en-US" sz="2400">
                <a:cs typeface="2  Lotus" pitchFamily="2" charset="-78"/>
              </a:rPr>
              <a:t>pH</a:t>
            </a:r>
            <a:r>
              <a:rPr lang="fa-IR" sz="2400">
                <a:cs typeface="2  Lotus" pitchFamily="2" charset="-78"/>
              </a:rPr>
              <a:t>.</a:t>
            </a:r>
          </a:p>
          <a:p>
            <a:pPr marL="609600" indent="-609600"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علت استفاده از روشهاي پتانسيل‏سنجي خودكار. </a:t>
            </a:r>
            <a:endParaRPr lang="en-US" sz="24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1A15-42B3-4722-BF2D-28D588A47DD5}" type="slidenum">
              <a:rPr lang="ar-SA"/>
              <a:pPr/>
              <a:t>9</a:t>
            </a:fld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ctr"/>
            <a:r>
              <a:rPr lang="ar-SA" b="1">
                <a:cs typeface="2  Lotus" pitchFamily="2" charset="-78"/>
              </a:rPr>
              <a:t>پيلهاي گالواني</a:t>
            </a:r>
            <a:r>
              <a:rPr lang="en-US"/>
              <a:t> 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پيل دانيل را مي‏توان به صورت دو نيمه پيل بررسي كرد، كه در آن هر نيمه پيل از يك الكترود و محلولي كه الكترود با آن در تماس است، تشكيل شده است. يك نيمه‏پيل از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/Cu</a:t>
            </a:r>
            <a:r>
              <a:rPr lang="fa-IR" sz="2400">
                <a:cs typeface="2  Lotus" pitchFamily="2" charset="-78"/>
              </a:rPr>
              <a:t> تشكيل شده و در اين سيستم  تمايل به كاهش دارد،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+ 2e 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a-IR" sz="2400" baseline="300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a-IR" sz="24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Cu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(s)</a:t>
            </a:r>
            <a:endParaRPr lang="fa-IR" sz="2400">
              <a:cs typeface="2  Lotus" pitchFamily="2" charset="-78"/>
            </a:endParaRPr>
          </a:p>
          <a:p>
            <a:pPr algn="r" rtl="1">
              <a:lnSpc>
                <a:spcPct val="80000"/>
              </a:lnSpc>
            </a:pPr>
            <a:r>
              <a:rPr lang="fa-IR" sz="2400">
                <a:cs typeface="2  Lotus" pitchFamily="2" charset="-78"/>
              </a:rPr>
              <a:t>از طرف ديگر، الكترود روي تمايل به اكسايش دارد، و لذا نسبت به محلول بار الكتريكي خواهد داشت.</a:t>
            </a:r>
          </a:p>
          <a:p>
            <a:pPr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(s)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= Zn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(aq)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+ 2e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4BDD7-A31C-41A1-BD4D-7881B6730E0D}" type="slidenum">
              <a:rPr lang="ar-SA"/>
              <a:pPr/>
              <a:t>90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SA" b="1">
                <a:cs typeface="2  Lotus" pitchFamily="2" charset="-78"/>
              </a:rPr>
              <a:t>مقدمه</a:t>
            </a:r>
            <a:r>
              <a:rPr lang="fa-IR"/>
              <a:t> </a:t>
            </a:r>
            <a:endParaRPr lang="en-US"/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يكي از نيمه پيلها طوري انتخاب مي‏شود كه پتانسيل آن ثابت باشد. اين الكترود يك الكترود استاندارد مرجع است.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نيمه پيل ديگر كه پتانسيل آن به فعاليت آناليت بستگي دارد، الكترود شناساگر ناميده مي‏شود.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شرايط الكترود شناساگر:</a:t>
            </a:r>
          </a:p>
          <a:p>
            <a:pPr lvl="2" algn="r" rtl="1">
              <a:lnSpc>
                <a:spcPct val="80000"/>
              </a:lnSpc>
            </a:pPr>
            <a:r>
              <a:rPr lang="fa-IR" sz="2000">
                <a:cs typeface="2  Lotus" pitchFamily="2" charset="-78"/>
              </a:rPr>
              <a:t> </a:t>
            </a:r>
            <a:r>
              <a:rPr lang="fa-IR" sz="2800">
                <a:cs typeface="2  Lotus" pitchFamily="2" charset="-78"/>
              </a:rPr>
              <a:t>نسبت به فعاليت آناليت پاسخي بدهد كه از رابطه نرنست پيروي كند، </a:t>
            </a:r>
          </a:p>
          <a:p>
            <a:pPr lvl="2"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به هيچ‏گونه فعاليت شيميايي ديگري پاسخ ندهد يعني ويژه باشد،</a:t>
            </a:r>
          </a:p>
          <a:p>
            <a:pPr lvl="2"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 با هيچ مادة شيميايي موجود در محلول مورد تجزيه واكنش ندهد، يعني بي‏اثر باشد </a:t>
            </a:r>
          </a:p>
          <a:p>
            <a:pPr lvl="2"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حتي زماني كه جريان الكتريكي كمي از پيل مي‏گذرد سطح آن بدون تغيير باقي بماند </a:t>
            </a: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C1CF4-1542-4B63-97BA-95F3C5B4E1D1}" type="slidenum">
              <a:rPr lang="ar-SA"/>
              <a:pPr/>
              <a:t>91</a:t>
            </a:fld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>
                <a:cs typeface="2  Lotus" pitchFamily="2" charset="-78"/>
              </a:rPr>
              <a:t>نمايش ساده پيل مورد استفاده در پتانسيل‏سنجي</a:t>
            </a:r>
            <a:endParaRPr lang="en-US">
              <a:cs typeface="2  Lotus" pitchFamily="2" charset="-78"/>
            </a:endParaRP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553200" y="1905000"/>
            <a:ext cx="2133600" cy="4419600"/>
          </a:xfrm>
        </p:spPr>
        <p:txBody>
          <a:bodyPr/>
          <a:lstStyle/>
          <a:p>
            <a:pPr algn="r" rtl="1"/>
            <a:r>
              <a:rPr lang="fa-IR" sz="2800">
                <a:cs typeface="2  Lotus" pitchFamily="2" charset="-78"/>
              </a:rPr>
              <a:t>الكترودهاي يون گزين و از جمله الكترود شيشه‏اي، الكترودهاي گزينش‏پذيراند</a:t>
            </a:r>
            <a:r>
              <a:rPr lang="fa-IR" sz="2800"/>
              <a:t>.</a:t>
            </a:r>
            <a:endParaRPr lang="en-US" sz="280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744F7-0A8E-459A-AFD8-46C742DFD8EB}" type="slidenum">
              <a:rPr lang="ar-SA"/>
              <a:pPr/>
              <a:t>92</a:t>
            </a:fld>
            <a:endParaRPr lang="en-US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 b="1">
                <a:cs typeface="2  Lotus" pitchFamily="2" charset="-78"/>
              </a:rPr>
              <a:t>اندازه‏گيري نيروي الكتروموتوري پيل</a:t>
            </a:r>
            <a:r>
              <a:rPr lang="fa-IR" sz="4000" b="1"/>
              <a:t/>
            </a:r>
            <a:br>
              <a:rPr lang="fa-IR" sz="4000" b="1"/>
            </a:br>
            <a:r>
              <a:rPr lang="fa-IR" sz="4000"/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Electro motive force (EMF)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نيروي الكتروموتوري پيل گالواني بايد زماني كه جريان الكتريكي از آن عبور نمي‏كند اندازه‏گيري شود (جريان صفر). </a:t>
            </a:r>
          </a:p>
          <a:p>
            <a:pPr algn="r" rtl="1"/>
            <a:r>
              <a:rPr lang="fa-IR">
                <a:cs typeface="2  Lotus" pitchFamily="2" charset="-78"/>
              </a:rPr>
              <a:t>در چنين شرايطي پيل در حال تعادل است و هيچ واكنش شيميايي در آن اتفاق نمي‏افتد. </a:t>
            </a:r>
          </a:p>
          <a:p>
            <a:pPr algn="r" rtl="1"/>
            <a:r>
              <a:rPr lang="fa-IR">
                <a:cs typeface="2  Lotus" pitchFamily="2" charset="-78"/>
              </a:rPr>
              <a:t> سه‏ نوع وسيله اندازه‏گيري پتانسيل: </a:t>
            </a:r>
          </a:p>
          <a:p>
            <a:pPr lvl="2" algn="r" rtl="1"/>
            <a:r>
              <a:rPr lang="fa-IR">
                <a:cs typeface="2  Lotus" pitchFamily="2" charset="-78"/>
              </a:rPr>
              <a:t>پتانسيل سنج، كه براي پيلهاي با مقاومت داخلي كم (كمتر از 103 اهم) استفاده مي‏شود</a:t>
            </a:r>
          </a:p>
          <a:p>
            <a:pPr lvl="2" algn="r" rtl="1"/>
            <a:r>
              <a:rPr lang="fa-IR">
                <a:cs typeface="2  Lotus" pitchFamily="2" charset="-78"/>
              </a:rPr>
              <a:t> ولت‏سنج ديجيتال كه براي پيلهاي با مقاومت دروني بيشتر استفاده مي‏شود</a:t>
            </a:r>
          </a:p>
          <a:p>
            <a:pPr lvl="2" algn="r" rtl="1"/>
            <a:r>
              <a:rPr lang="fa-IR">
                <a:cs typeface="2  Lotus" pitchFamily="2" charset="-78"/>
              </a:rPr>
              <a:t> </a:t>
            </a:r>
            <a:r>
              <a:rPr lang="en-US">
                <a:cs typeface="2  Lotus" pitchFamily="2" charset="-78"/>
              </a:rPr>
              <a:t>pH</a:t>
            </a:r>
            <a:r>
              <a:rPr lang="fa-IR">
                <a:cs typeface="2  Lotus" pitchFamily="2" charset="-78"/>
              </a:rPr>
              <a:t> سنج يا يون گزين‏سنج  كه براي پيلهاي با مقاومت دروني خيلي زياد (بزرگتر از 109 اهم) استفاده مي‏شود. </a:t>
            </a: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4FEFC-7636-434F-B0C2-3FF816457222}" type="slidenum">
              <a:rPr lang="ar-SA"/>
              <a:pPr/>
              <a:t>93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پيل استاندارد و ستون</a:t>
            </a:r>
            <a:endParaRPr lang="en-US">
              <a:cs typeface="2  Lotus" pitchFamily="2" charset="-78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براي كاليبره كردن پتانسيل سنج از استاندارد اوليه ولتاژ استفاده مي‏شود.</a:t>
            </a:r>
          </a:p>
          <a:p>
            <a:pPr algn="r" rtl="1"/>
            <a:r>
              <a:rPr lang="fa-IR">
                <a:cs typeface="2  Lotus" pitchFamily="2" charset="-78"/>
              </a:rPr>
              <a:t> پيلهاي استاندارد تجارتي الكترونيكي متعددي ساخته شده‏اند، ولي پيل استاندارد رايج در آزمايشگاهها، پيل كادميومي و ستون است.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Cd + Hg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+ 8/3H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 = CdSO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.8/3H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 + 2Hg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 = 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– 0.0592/2 Log a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CdSO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71FA1-8148-4C01-B10E-8DFBE555D07F}" type="slidenum">
              <a:rPr lang="ar-SA"/>
              <a:pPr/>
              <a:t>94</a:t>
            </a:fld>
            <a:endParaRPr lang="en-US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000">
                <a:cs typeface="2  Lotus" pitchFamily="2" charset="-78"/>
              </a:rPr>
              <a:t>تنظيم كننده‏هاي قدرت يوني</a:t>
            </a:r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Ionic Strength Adjustor (ISA)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الكترودها به فعاليت يون آزاد در محلول پاسخ مي‏دهند. 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اندازه‏گيري فعاليت بطور قابل‏توجهي توسط زيست‏شناسان و بيوشيميست‏ها استفاده مي‏شود.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تهيه محلولهاي استاندارد با فعاليت معين، به علت مشكلاتي كه در تعيين قدرت يوني محلول وجود دارد، بسيار مشكل و گاهي غيرممكن است. 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 تهيه محلولهاي استاندارد براساس غلظت بسيار دقيق و نسبتاً ساده است. </a:t>
            </a:r>
          </a:p>
          <a:p>
            <a:pPr algn="r" rtl="1">
              <a:lnSpc>
                <a:spcPct val="80000"/>
              </a:lnSpc>
            </a:pPr>
            <a:r>
              <a:rPr lang="fa-IR" sz="2800">
                <a:cs typeface="2  Lotus" pitchFamily="2" charset="-78"/>
              </a:rPr>
              <a:t>با استفاده از محلولهاي تنظيم‏كننده قدرت يوني، مي توان در معادله نرنست به جاي فعاليت از غلظت استفاده كرد. </a:t>
            </a:r>
          </a:p>
          <a:p>
            <a:pPr algn="r" rtl="1">
              <a:lnSpc>
                <a:spcPct val="80000"/>
              </a:lnSpc>
              <a:buFontTx/>
              <a:buNone/>
            </a:pPr>
            <a:endParaRPr lang="en-US" sz="2800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1E12-6C15-42F9-A5EE-D597C0FEF710}" type="slidenum">
              <a:rPr lang="ar-SA"/>
              <a:pPr/>
              <a:t>95</a:t>
            </a:fld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cs typeface="2  Lotus" pitchFamily="2" charset="-78"/>
              </a:rPr>
              <a:t>نمودار درجه‏بندي براي الكترودهاي يون‏گزين با استفاده از لگاريتم فعاليت و غلظت آنيون يك الكتروليت 1:1</a:t>
            </a:r>
            <a:endParaRPr lang="en-US" sz="4000">
              <a:cs typeface="2  Lotus" pitchFamily="2" charset="-78"/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828800" y="1524000"/>
            <a:ext cx="7315200" cy="4953000"/>
          </a:xfrm>
        </p:spPr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sz="2800" dirty="0">
                <a:cs typeface="2  Lotus" pitchFamily="2" charset="-78"/>
              </a:rPr>
              <a:t>تغييرات پتانسيل پيل برحسب </a:t>
            </a:r>
            <a:r>
              <a:rPr lang="en-US" sz="2800" dirty="0">
                <a:cs typeface="2  Lotus" pitchFamily="2" charset="-78"/>
              </a:rPr>
              <a:t>Log a</a:t>
            </a:r>
            <a:r>
              <a:rPr lang="fa-IR" sz="2800" dirty="0">
                <a:cs typeface="2  Lotus" pitchFamily="2" charset="-78"/>
              </a:rPr>
              <a:t> خطي است كه با توجه به معادله نرنست قابل پيشگويي است</a:t>
            </a:r>
            <a:r>
              <a:rPr lang="en-US" sz="2800" dirty="0">
                <a:cs typeface="2  Lotus" pitchFamily="2" charset="-78"/>
              </a:rPr>
              <a:t>.</a:t>
            </a:r>
            <a:r>
              <a:rPr lang="fa-IR" sz="2800" dirty="0">
                <a:cs typeface="2  Lotus" pitchFamily="2" charset="-78"/>
              </a:rPr>
              <a:t> </a:t>
            </a:r>
            <a:endParaRPr lang="en-US" sz="2800" dirty="0">
              <a:cs typeface="2  Lotus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sz="2800" dirty="0">
                <a:cs typeface="2  Lotus" pitchFamily="2" charset="-78"/>
              </a:rPr>
              <a:t>اين تغييرات برحسب </a:t>
            </a:r>
            <a:r>
              <a:rPr lang="en-US" sz="2800" dirty="0">
                <a:cs typeface="2  Lotus" pitchFamily="2" charset="-78"/>
              </a:rPr>
              <a:t>log c</a:t>
            </a:r>
            <a:r>
              <a:rPr lang="fa-IR" sz="2800" dirty="0">
                <a:cs typeface="2  Lotus" pitchFamily="2" charset="-78"/>
              </a:rPr>
              <a:t> در غلظتهاي كم‏خطي و در غلظتهاي بيشتر به‏صورت منحني مي‏شود </a:t>
            </a:r>
            <a:endParaRPr lang="en-US" sz="28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2FAD7-0E2B-416B-BE60-E42414E948FB}" type="slidenum">
              <a:rPr lang="ar-SA"/>
              <a:pPr/>
              <a:t>96</a:t>
            </a:fld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5943600" cy="1384300"/>
          </a:xfrm>
        </p:spPr>
        <p:txBody>
          <a:bodyPr/>
          <a:lstStyle/>
          <a:p>
            <a:pPr algn="ctr"/>
            <a:r>
              <a:rPr lang="fa-IR">
                <a:cs typeface="2  Lotus" pitchFamily="2" charset="-78"/>
              </a:rPr>
              <a:t>تنظيم كننده‏هاي قدرت يوني</a:t>
            </a:r>
            <a:endParaRPr lang="en-US">
              <a:cs typeface="2  Lotus" pitchFamily="2" charset="-78"/>
            </a:endParaRP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66800" y="1828800"/>
            <a:ext cx="7924800" cy="4419600"/>
          </a:xfrm>
        </p:spPr>
        <p:txBody>
          <a:bodyPr/>
          <a:lstStyle/>
          <a:p>
            <a:pPr algn="r" rtl="1"/>
            <a:r>
              <a:rPr lang="fa-IR" sz="3600" dirty="0">
                <a:cs typeface="2  Lotus" pitchFamily="2" charset="-78"/>
              </a:rPr>
              <a:t>مقايسه نمودار تغييرات پتانسيل پيل برحسب لگاريتم غلظت. </a:t>
            </a:r>
            <a:r>
              <a:rPr lang="en-US" sz="3600" dirty="0">
                <a:cs typeface="2  Lotus" pitchFamily="2" charset="-78"/>
              </a:rPr>
              <a:t>(</a:t>
            </a:r>
            <a:r>
              <a:rPr lang="en-US" sz="3600" dirty="0" err="1">
                <a:cs typeface="2  Lotus" pitchFamily="2" charset="-78"/>
              </a:rPr>
              <a:t>i</a:t>
            </a:r>
            <a:r>
              <a:rPr lang="en-US" sz="3600" dirty="0">
                <a:cs typeface="2  Lotus" pitchFamily="2" charset="-78"/>
              </a:rPr>
              <a:t>)</a:t>
            </a:r>
            <a:r>
              <a:rPr lang="fa-IR" sz="3600" dirty="0">
                <a:cs typeface="2  Lotus" pitchFamily="2" charset="-78"/>
              </a:rPr>
              <a:t> بدون استفاده از تنظيم كننده قدرت يوني </a:t>
            </a:r>
            <a:r>
              <a:rPr lang="en-US" sz="3600" dirty="0">
                <a:cs typeface="2  Lotus" pitchFamily="2" charset="-78"/>
              </a:rPr>
              <a:t>(ii)</a:t>
            </a:r>
            <a:r>
              <a:rPr lang="fa-IR" sz="3600" dirty="0">
                <a:cs typeface="2  Lotus" pitchFamily="2" charset="-78"/>
              </a:rPr>
              <a:t> با استفاده از محلول تنظيم كننده قدرت يوني</a:t>
            </a:r>
            <a:endParaRPr lang="en-US" sz="3600" dirty="0">
              <a:cs typeface="2  Lotus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DEA8-7064-4450-BBEA-B87B9990A63B}" type="slidenum">
              <a:rPr lang="ar-SA"/>
              <a:pPr/>
              <a:t>97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روشهاي تجزيه پتانسيل سنجي</a:t>
            </a:r>
            <a:r>
              <a:rPr lang="en-US"/>
              <a:t>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>
                <a:cs typeface="2  Lotus" pitchFamily="2" charset="-78"/>
              </a:rPr>
              <a:t>با استفاده از الكترودهاي شناساگر، به سه گروه دسته‏بندي مي‏شوند: </a:t>
            </a:r>
          </a:p>
          <a:p>
            <a:pPr algn="r" rtl="1"/>
            <a:r>
              <a:rPr lang="fa-IR">
                <a:cs typeface="2  Lotus" pitchFamily="2" charset="-78"/>
              </a:rPr>
              <a:t>(1) روش قرائت مستقيم</a:t>
            </a:r>
            <a:r>
              <a:rPr lang="en-US">
                <a:latin typeface="Times New Roman" pitchFamily="18" charset="0"/>
                <a:cs typeface="2  Lotus" pitchFamily="2" charset="-78"/>
              </a:rPr>
              <a:t>Direct reading methods</a:t>
            </a:r>
            <a:r>
              <a:rPr lang="en-US">
                <a:cs typeface="2  Lotus" pitchFamily="2" charset="-78"/>
              </a:rPr>
              <a:t> </a:t>
            </a:r>
            <a:r>
              <a:rPr lang="fa-IR">
                <a:cs typeface="2  Lotus" pitchFamily="2" charset="-78"/>
              </a:rPr>
              <a:t> 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en-US">
                <a:cs typeface="2  Lotus" pitchFamily="2" charset="-78"/>
              </a:rPr>
              <a:t> </a:t>
            </a:r>
            <a:r>
              <a:rPr lang="fa-IR">
                <a:cs typeface="2  Lotus" pitchFamily="2" charset="-78"/>
              </a:rPr>
              <a:t>روش افزايشي </a:t>
            </a:r>
            <a:r>
              <a:rPr lang="en-US">
                <a:cs typeface="2  Lotus" pitchFamily="2" charset="-78"/>
              </a:rPr>
              <a:t>(Incremental methods)</a:t>
            </a:r>
          </a:p>
          <a:p>
            <a:pPr algn="r" rtl="1"/>
            <a:r>
              <a:rPr lang="fa-IR">
                <a:cs typeface="2  Lotus" pitchFamily="2" charset="-78"/>
              </a:rPr>
              <a:t>سنجشهاي حجمي پتانسيل‏سنجي</a:t>
            </a:r>
            <a:endParaRPr lang="en-US">
              <a:cs typeface="2  Lotus" pitchFamily="2" charset="-78"/>
            </a:endParaRPr>
          </a:p>
          <a:p>
            <a:pPr algn="r" rtl="1"/>
            <a:r>
              <a:rPr lang="en-US">
                <a:cs typeface="2  Lotus" pitchFamily="2" charset="-78"/>
              </a:rPr>
              <a:t>(Potentiometric titrations)</a:t>
            </a:r>
            <a:r>
              <a:rPr lang="fa-IR">
                <a:cs typeface="2  Lotus" pitchFamily="2" charset="-78"/>
              </a:rPr>
              <a:t>  </a:t>
            </a:r>
            <a:br>
              <a:rPr lang="fa-IR">
                <a:cs typeface="2  Lotus" pitchFamily="2" charset="-78"/>
              </a:rPr>
            </a:br>
            <a:endParaRPr lang="en-US">
              <a:cs typeface="2  Lotus" pitchFamily="2" charset="-78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E5A0-E43E-4670-A58A-82555207ED05}" type="slidenum">
              <a:rPr lang="ar-SA"/>
              <a:pPr/>
              <a:t>98</a:t>
            </a:fld>
            <a:endParaRPr lang="en-US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304800"/>
            <a:ext cx="8229600" cy="1384300"/>
          </a:xfrm>
        </p:spPr>
        <p:txBody>
          <a:bodyPr/>
          <a:lstStyle/>
          <a:p>
            <a:pPr algn="ctr"/>
            <a:r>
              <a:rPr lang="ar-SA">
                <a:cs typeface="2  Lotus" pitchFamily="2" charset="-78"/>
              </a:rPr>
              <a:t>روشهاي افزايشي</a:t>
            </a:r>
            <a:r>
              <a:rPr lang="en-US"/>
              <a:t> 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algn="r" rtl="1"/>
            <a:r>
              <a:rPr lang="fa-IR"/>
              <a:t> </a:t>
            </a:r>
            <a:r>
              <a:rPr lang="fa-IR">
                <a:cs typeface="2  Lotus" pitchFamily="2" charset="-78"/>
              </a:rPr>
              <a:t>حجم‏هايي از يك محلول استاندارد به محلولهاي استاندارد و نمونه اضافه شده و تغيير در پتانسيل پيل اندازه‏گيري مي‏شود</a:t>
            </a:r>
          </a:p>
          <a:p>
            <a:pPr algn="ctr" rtl="1"/>
            <a:r>
              <a:rPr lang="fa-IR">
                <a:cs typeface="2  Lotus" pitchFamily="2" charset="-78"/>
              </a:rPr>
              <a:t> </a:t>
            </a:r>
            <a:r>
              <a:rPr lang="fa-IR">
                <a:solidFill>
                  <a:schemeClr val="hlink"/>
                </a:solidFill>
                <a:cs typeface="2  Lotus" pitchFamily="2" charset="-78"/>
              </a:rPr>
              <a:t>( روش افزايش استاندارد </a:t>
            </a:r>
            <a:r>
              <a:rPr lang="en-US">
                <a:solidFill>
                  <a:schemeClr val="hlink"/>
                </a:solidFill>
                <a:cs typeface="2  Lotus" pitchFamily="2" charset="-78"/>
              </a:rPr>
              <a:t>Standard addition</a:t>
            </a:r>
            <a:r>
              <a:rPr lang="fa-IR">
                <a:solidFill>
                  <a:schemeClr val="hlink"/>
                </a:solidFill>
                <a:cs typeface="2  Lotus" pitchFamily="2" charset="-78"/>
              </a:rPr>
              <a:t> )</a:t>
            </a:r>
          </a:p>
          <a:p>
            <a:pPr algn="r" rtl="1"/>
            <a:r>
              <a:rPr lang="fa-IR">
                <a:cs typeface="2  Lotus" pitchFamily="2" charset="-78"/>
              </a:rPr>
              <a:t> مادة افزوده شده مي‏تواند بطور كمّي واكنش داده و مقدار ثابتي از يون آناليت را حذف كند</a:t>
            </a:r>
          </a:p>
          <a:p>
            <a:pPr algn="ctr" rtl="1">
              <a:buFontTx/>
              <a:buNone/>
            </a:pPr>
            <a:r>
              <a:rPr lang="fa-IR">
                <a:cs typeface="2  Lotus" pitchFamily="2" charset="-78"/>
              </a:rPr>
              <a:t>	 </a:t>
            </a:r>
            <a:r>
              <a:rPr lang="fa-IR">
                <a:solidFill>
                  <a:schemeClr val="hlink"/>
                </a:solidFill>
                <a:cs typeface="2  Lotus" pitchFamily="2" charset="-78"/>
              </a:rPr>
              <a:t>(روش تفريق استاندارد</a:t>
            </a:r>
            <a:r>
              <a:rPr lang="en-US">
                <a:solidFill>
                  <a:schemeClr val="hlink"/>
                </a:solidFill>
                <a:cs typeface="2  Lotus" pitchFamily="2" charset="-78"/>
              </a:rPr>
              <a:t>Standard subtraction</a:t>
            </a:r>
            <a:r>
              <a:rPr lang="fa-IR">
                <a:solidFill>
                  <a:schemeClr val="hlink"/>
                </a:solidFill>
                <a:cs typeface="2  Lotus" pitchFamily="2" charset="-78"/>
              </a:rPr>
              <a:t>)</a:t>
            </a:r>
            <a:r>
              <a:rPr lang="fa-IR">
                <a:cs typeface="2  Lotus" pitchFamily="2" charset="-78"/>
              </a:rPr>
              <a:t> </a:t>
            </a:r>
            <a:br>
              <a:rPr lang="fa-IR">
                <a:cs typeface="2  Lotus" pitchFamily="2" charset="-78"/>
              </a:rPr>
            </a:br>
            <a:endParaRPr lang="fa-IR">
              <a:cs typeface="2  Lotus" pitchFamily="2" charset="-78"/>
            </a:endParaRPr>
          </a:p>
          <a:p>
            <a:pPr algn="ctr" rtl="1"/>
            <a:r>
              <a:rPr lang="fa-IR">
                <a:cs typeface="2  Lotus" pitchFamily="2" charset="-78"/>
              </a:rPr>
              <a:t>رايج‏ترين روش افزايشي روش </a:t>
            </a:r>
            <a:r>
              <a:rPr lang="fa-IR">
                <a:solidFill>
                  <a:schemeClr val="hlink"/>
                </a:solidFill>
                <a:cs typeface="2  Lotus" pitchFamily="2" charset="-78"/>
              </a:rPr>
              <a:t>افزايش استاندارد متعدد</a:t>
            </a:r>
            <a:r>
              <a:rPr lang="fa-IR">
                <a:cs typeface="2  Lotus" pitchFamily="2" charset="-78"/>
              </a:rPr>
              <a:t> است </a:t>
            </a:r>
            <a:br>
              <a:rPr lang="fa-IR">
                <a:cs typeface="2  Lotus" pitchFamily="2" charset="-78"/>
              </a:rPr>
            </a:br>
            <a:r>
              <a:rPr lang="en-US">
                <a:solidFill>
                  <a:schemeClr val="hlink"/>
                </a:solidFill>
                <a:cs typeface="2  Lotus" pitchFamily="2" charset="-78"/>
              </a:rPr>
              <a:t>Multiple standard addition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7B78-F8E6-4B0C-9F58-30966D722307}" type="slidenum">
              <a:rPr lang="ar-SA"/>
              <a:pPr/>
              <a:t>99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4000">
                <a:solidFill>
                  <a:schemeClr val="hlink"/>
                </a:solidFill>
                <a:cs typeface="2  Lotus" pitchFamily="2" charset="-78"/>
              </a:rPr>
              <a:t>( روش افزايش استاندارد </a:t>
            </a:r>
            <a:r>
              <a:rPr lang="en-US" sz="4000">
                <a:solidFill>
                  <a:schemeClr val="hlink"/>
                </a:solidFill>
                <a:cs typeface="2  Lotus" pitchFamily="2" charset="-78"/>
              </a:rPr>
              <a:t>Standard addition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2514600"/>
          </a:xfrm>
        </p:spPr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E* ± S Log(C +x)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=±S Log(C +x) ± LogC = ±Slog(C+x/C)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</a:rPr>
              <a:t>C = x/antilog [(E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– E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)/±S] – 1</a:t>
            </a:r>
          </a:p>
          <a:p>
            <a:pPr algn="r" rtl="1"/>
            <a:r>
              <a:rPr lang="en-US">
                <a:latin typeface="Times New Roman" pitchFamily="18" charset="0"/>
                <a:cs typeface="2  Lotus" pitchFamily="2" charset="-78"/>
              </a:rPr>
              <a:t>x</a:t>
            </a:r>
            <a:r>
              <a:rPr lang="fa-IR" baseline="-25000">
                <a:latin typeface="Times New Roman" pitchFamily="18" charset="0"/>
                <a:cs typeface="2  Lotus" pitchFamily="2" charset="-78"/>
              </a:rPr>
              <a:t> </a:t>
            </a:r>
            <a:r>
              <a:rPr lang="fa-IR">
                <a:latin typeface="Times New Roman" pitchFamily="18" charset="0"/>
                <a:cs typeface="2  Lotus" pitchFamily="2" charset="-78"/>
              </a:rPr>
              <a:t>زياد شدن غلظت به علت افزودن استاندارد است.</a:t>
            </a:r>
            <a:endParaRPr lang="en-US">
              <a:latin typeface="Times New Roman" pitchFamily="18" charset="0"/>
              <a:cs typeface="2  Lotus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1758</TotalTime>
  <Words>13074</Words>
  <Application>Microsoft Office PowerPoint</Application>
  <PresentationFormat>On-screen Show (4:3)</PresentationFormat>
  <Paragraphs>1083</Paragraphs>
  <Slides>182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182</vt:i4>
      </vt:variant>
    </vt:vector>
  </HeadingPairs>
  <TitlesOfParts>
    <vt:vector size="192" baseType="lpstr">
      <vt:lpstr>2  Lotus</vt:lpstr>
      <vt:lpstr>Arial</vt:lpstr>
      <vt:lpstr>B Lotus</vt:lpstr>
      <vt:lpstr>Symbol</vt:lpstr>
      <vt:lpstr>Tahoma</vt:lpstr>
      <vt:lpstr>Times New Roman</vt:lpstr>
      <vt:lpstr>Wingdings</vt:lpstr>
      <vt:lpstr>Ocean</vt:lpstr>
      <vt:lpstr>Bitmap Image</vt:lpstr>
      <vt:lpstr>Equation</vt:lpstr>
      <vt:lpstr>فصل اول الكترودها و پيلهاي الكتروشيميايي </vt:lpstr>
      <vt:lpstr>هدفهاي رفتاري   فصل اول</vt:lpstr>
      <vt:lpstr>الكترود</vt:lpstr>
      <vt:lpstr>پيل گالواني و سلول الكتروليز </vt:lpstr>
      <vt:lpstr>سطح مشترك الكترود ـ محلول</vt:lpstr>
      <vt:lpstr>آند و كاتد</vt:lpstr>
      <vt:lpstr>واكنشهاي اكسايش ـ كاهش در الكترودها </vt:lpstr>
      <vt:lpstr>واكنشهاي اكسايش ـ كاهش در الكترودها</vt:lpstr>
      <vt:lpstr>پيلهاي گالواني </vt:lpstr>
      <vt:lpstr>پيل دانيل</vt:lpstr>
      <vt:lpstr>مدار ساده پيل دانيل </vt:lpstr>
      <vt:lpstr>نماد گذاري IUPAC براي پيلها و الكترودها </vt:lpstr>
      <vt:lpstr>نماد گذاري IUPAC</vt:lpstr>
      <vt:lpstr>پتانسيل الكترود </vt:lpstr>
      <vt:lpstr>پتانسيل استاندارد الكترود </vt:lpstr>
      <vt:lpstr>الكترود استاندارد هيدروژن (SHE)</vt:lpstr>
      <vt:lpstr>تغييرات نيروي الكتروموتوري با فعاليت اجزاء محلول </vt:lpstr>
      <vt:lpstr>معادلات نرنست براي واکنشهاي زیر به صورت زير نوشته مي‏شود </vt:lpstr>
      <vt:lpstr>كاربردهاي معادله نرنست </vt:lpstr>
      <vt:lpstr>تعيين ثابت تعادل و جهت واكنش خود به خودي(مثال)</vt:lpstr>
      <vt:lpstr>دسته‏بندي الكترودها </vt:lpstr>
      <vt:lpstr>الكترودهاي فلز ـ يون فلز</vt:lpstr>
      <vt:lpstr>الكترودهاي فلز ـ يون فلز( يك مثال)</vt:lpstr>
      <vt:lpstr>الكترودهاي گازي </vt:lpstr>
      <vt:lpstr>الكترود هيدروژن </vt:lpstr>
      <vt:lpstr>الكترود ملغمه </vt:lpstr>
      <vt:lpstr>الكترود نقره ـ نقره كلريد </vt:lpstr>
      <vt:lpstr>الكترود نقره ـ نقره كلريد با شكل</vt:lpstr>
      <vt:lpstr>الكترود نقره ـ نقره كلريد تجاري</vt:lpstr>
      <vt:lpstr>الكترود كالومل </vt:lpstr>
      <vt:lpstr>نوع بطري‏ساز الكترود كالومل</vt:lpstr>
      <vt:lpstr>نوع تجاري الكترود كالومل</vt:lpstr>
      <vt:lpstr>الكترود جيوه ـ جيوه (I) سولفات </vt:lpstr>
      <vt:lpstr>الكترود جيوه ـ جيوه (I) سولفات</vt:lpstr>
      <vt:lpstr>الكترود كينهيدرون </vt:lpstr>
      <vt:lpstr>الكترودهاي فلزي نوع سوم </vt:lpstr>
      <vt:lpstr>الكترودهاي غشايي </vt:lpstr>
      <vt:lpstr>انواع الكترودهاي غشايي</vt:lpstr>
      <vt:lpstr>الكترودهاي غشايي </vt:lpstr>
      <vt:lpstr>پتانسيل‏هاي اتصال مايعي </vt:lpstr>
      <vt:lpstr>پتانسيل‏هاي فرمال</vt:lpstr>
      <vt:lpstr>عوامل مؤثر بر الكترودها </vt:lpstr>
      <vt:lpstr>آلودگي محلول دروني الكترود</vt:lpstr>
      <vt:lpstr>الكترود مرجع با تماس دوگانه </vt:lpstr>
      <vt:lpstr>فصل دوم الكترود‎هاي يون‎گزين و روش عملكرد آنها </vt:lpstr>
      <vt:lpstr>مقدمه</vt:lpstr>
      <vt:lpstr>هدفهاي رفتاري فصل دوم </vt:lpstr>
      <vt:lpstr>الكترود شيشه‎اي</vt:lpstr>
      <vt:lpstr>ساختار الكترود شيشه‎اي </vt:lpstr>
      <vt:lpstr>نماد IUPAC الكترود شيشه اي</vt:lpstr>
      <vt:lpstr>پتانسيل الكترود شيشه اي</vt:lpstr>
      <vt:lpstr>تئوري پتانسيل غشاء شيشه </vt:lpstr>
      <vt:lpstr>تئوري پتانسيل غشاء شيشه</vt:lpstr>
      <vt:lpstr>تئوري غشا</vt:lpstr>
      <vt:lpstr>لايه‎هاي آبپوشيده در غشاء شيشه‎اي </vt:lpstr>
      <vt:lpstr>رسانايي غشاي شيشه‎اي </vt:lpstr>
      <vt:lpstr>پتانسيل عدم‎تقارن </vt:lpstr>
      <vt:lpstr>گزينش‎پذيري الكترود شيشه‎اي </vt:lpstr>
      <vt:lpstr>محدوديتهاي الكترود شيشه‎اي </vt:lpstr>
      <vt:lpstr>انحراف در اندازه‎گيري pH با استفاده از الكترود شيشه‎اي </vt:lpstr>
      <vt:lpstr>خطاي اسيدي و قليايي غشاهاي شيشه‎اي برگزيده در25°C </vt:lpstr>
      <vt:lpstr>مزاياي الكترود شيشه‎اي </vt:lpstr>
      <vt:lpstr>الكترودهاي شيشه‎اي براي ساير يونها </vt:lpstr>
      <vt:lpstr>غشاهاي غيرشيشه‎اي </vt:lpstr>
      <vt:lpstr>نمكهاي ايتيديم Ethidium salts  </vt:lpstr>
      <vt:lpstr>الكترود يون‎گزين ايتيديم </vt:lpstr>
      <vt:lpstr>الكترودهاي غشايي حالت جامد </vt:lpstr>
      <vt:lpstr>ساختار الكترود غشايي حالت جامد </vt:lpstr>
      <vt:lpstr>روش عملكرد الكترودهاي غشايي حالت جامد </vt:lpstr>
      <vt:lpstr>مهاجرت يونهاي فلوريد به‎علت وجود فضاهاي خالي آنيون در بلورLaF3. </vt:lpstr>
      <vt:lpstr>غشاهاي جامد داراي بيشتر از يك تركيب فعال</vt:lpstr>
      <vt:lpstr>الكترودهاي داراي غشاء مبادله كننده يون و حاملهاي خنثي (غشاءمايع)  Electrodes Based on ion-exchange and Neutral carriers  </vt:lpstr>
      <vt:lpstr>الكترودهاي داراي غشاء مبادله كننده يون و حاملهاي خنثي (غشاءمايع)</vt:lpstr>
      <vt:lpstr>روش عملكرد الكترودهاي داراي غشاء مبادله كننده يوني و حاملهاي خنثي</vt:lpstr>
      <vt:lpstr>غشاهاي داراي فسفاتهاي آلي </vt:lpstr>
      <vt:lpstr>برهمكنش يوني بين يونهاي كلسيم و مولكولهاي مبادله‎ كننده يوني در سطح غشاء </vt:lpstr>
      <vt:lpstr>الكترودهاي حساس به گاز  gas-sensing electrodes</vt:lpstr>
      <vt:lpstr>الكترودهاي حساس به گاز</vt:lpstr>
      <vt:lpstr>مكانيسم عمل الكترود حساس به گاز</vt:lpstr>
      <vt:lpstr>يك ردياب نمونه‎اي براي آمونياك </vt:lpstr>
      <vt:lpstr>الكترودهاي داراي شكاف هوا Air-gap electrodes</vt:lpstr>
      <vt:lpstr>دياگرام ساده يك الكترود با شكاف هوا </vt:lpstr>
      <vt:lpstr>كاربردي براي الكترودهاي داراي شكاف هوا </vt:lpstr>
      <vt:lpstr>الكترودهاي آنزيمي </vt:lpstr>
      <vt:lpstr>الكترود اوره‎گزين </vt:lpstr>
      <vt:lpstr>مكانيسم عمل الكترود اوره</vt:lpstr>
      <vt:lpstr>چند الكترود ديگر</vt:lpstr>
      <vt:lpstr>فصل سوم روشهاي پتانسيل‏سنجي </vt:lpstr>
      <vt:lpstr>هدفهاي رفتاري فصل سوم</vt:lpstr>
      <vt:lpstr>مقدمه </vt:lpstr>
      <vt:lpstr>نمايش ساده پيل مورد استفاده در پتانسيل‏سنجي</vt:lpstr>
      <vt:lpstr>اندازه‏گيري نيروي الكتروموتوري پيل  Electro motive force (EMF)</vt:lpstr>
      <vt:lpstr>پيل استاندارد و ستون</vt:lpstr>
      <vt:lpstr>تنظيم كننده‏هاي قدرت يوني   Ionic Strength Adjustor (ISA)</vt:lpstr>
      <vt:lpstr>نمودار درجه‏بندي براي الكترودهاي يون‏گزين با استفاده از لگاريتم فعاليت و غلظت آنيون يك الكتروليت 1:1</vt:lpstr>
      <vt:lpstr>تنظيم كننده‏هاي قدرت يوني</vt:lpstr>
      <vt:lpstr>روشهاي تجزيه پتانسيل سنجي </vt:lpstr>
      <vt:lpstr>روشهاي افزايشي </vt:lpstr>
      <vt:lpstr>( روش افزايش استاندارد Standard addition</vt:lpstr>
      <vt:lpstr>افزايش استاندارد متعدد    </vt:lpstr>
      <vt:lpstr>سنجشهاي حجمي پتانسيل سنجي </vt:lpstr>
      <vt:lpstr>اندازه‏گيري Fe2+ با محلول استاندارد 1095/0 مولار Ce3+ توسط سنجش حجمي پتانسيل سنجي با استفاده از الكترود پلاتين ـ مرجع انجام مي‏شود. نتايج حاصل در جدول 3-4 خلاصه شده است، با استفاده از اين داده‏ها توسط روش مشتق اول، نقطه هم‏ارزي و غلظت Fe2+  گزارش شود.</vt:lpstr>
      <vt:lpstr>كاربردهاي پتانسيل سنجي </vt:lpstr>
      <vt:lpstr>سنجشهاي حجمي اكسايش – كاهش </vt:lpstr>
      <vt:lpstr>سيستم سنجش حجمي Fe2+ با Ce4+</vt:lpstr>
      <vt:lpstr>سنجشهاي حجمي رسوبي </vt:lpstr>
      <vt:lpstr>سنجش حجمي يون كلريد با نيترات نقره </vt:lpstr>
      <vt:lpstr>پيل مورد استفاده درسنجش حجمي يون كلريد با نيترات نقره </vt:lpstr>
      <vt:lpstr>نمودار سنجش حجمي هاليدها به روش پتانسيل سنجي </vt:lpstr>
      <vt:lpstr>سنجش حجمي مخلوط هاليدها </vt:lpstr>
      <vt:lpstr>نمودار نظري سنجش حجمي محلول 0.1M يونهاي I-، Br- وCl-</vt:lpstr>
      <vt:lpstr>كاربرد تجزيه‏اي اندازه‏گيري pH در پتانسيل سنجي</vt:lpstr>
      <vt:lpstr>دستگاههاي تيتركننده خودكار </vt:lpstr>
      <vt:lpstr>فصل چهارم الكتروليز و روشهاي مبتني برآن </vt:lpstr>
      <vt:lpstr>هدفهاي رفتاري فصل چهارم </vt:lpstr>
      <vt:lpstr>مقدمه </vt:lpstr>
      <vt:lpstr>پيل گالواني متصل شده به يك منبع پتانسيل خارجي </vt:lpstr>
      <vt:lpstr>فرايند الكتروليز </vt:lpstr>
      <vt:lpstr>محصولات الكتروليز </vt:lpstr>
      <vt:lpstr>پتانسيل لازم براي الكتروليز </vt:lpstr>
      <vt:lpstr>اضافه ولتاژ </vt:lpstr>
      <vt:lpstr>برخي از اضافه ولتاژها براي آزاد شدن گاز هيدروژن، به ولت</vt:lpstr>
      <vt:lpstr>پديده قطبش </vt:lpstr>
      <vt:lpstr>قطبش شيميايي </vt:lpstr>
      <vt:lpstr>قطبش سينتيكي </vt:lpstr>
      <vt:lpstr>قطبش غلظتي</vt:lpstr>
      <vt:lpstr>ميكرو و ماكرو الكتروليز </vt:lpstr>
      <vt:lpstr>قوانين فاراده </vt:lpstr>
      <vt:lpstr>مدار سه الكترودي </vt:lpstr>
      <vt:lpstr> مداردو و سه الكترودي </vt:lpstr>
      <vt:lpstr>نمودارهاي شدت جريان ـ پتانسيل الكترودكار </vt:lpstr>
      <vt:lpstr>مروري برروشهاي الكترو تجزيه‏اي </vt:lpstr>
      <vt:lpstr>فصل پنجم ولتامتري و پلاروگرافي </vt:lpstr>
      <vt:lpstr>هدفهاي رفتاري فصل پنجم</vt:lpstr>
      <vt:lpstr>مقدمه </vt:lpstr>
      <vt:lpstr>پلاروگرافي جريان مستقيم </vt:lpstr>
      <vt:lpstr>الكترود قطرة جيوه </vt:lpstr>
      <vt:lpstr>سایر الکترودها در پلاروگرافی</vt:lpstr>
      <vt:lpstr>پلاروگرامها </vt:lpstr>
      <vt:lpstr>یک پلاروگرام</vt:lpstr>
      <vt:lpstr>الكترود قطرة جيوه </vt:lpstr>
      <vt:lpstr>ماكزيممهاي جريان </vt:lpstr>
      <vt:lpstr>مهاجرت يوني در محلولهاي الكتروليت </vt:lpstr>
      <vt:lpstr>الكتروليت كمكي </vt:lpstr>
      <vt:lpstr>معادله ايلكويچ Ilkovic  </vt:lpstr>
      <vt:lpstr>خلاصه‎اي از روند عمليات پلاروگرافي DC </vt:lpstr>
      <vt:lpstr>كاربرد پلاروگرافي در تجزيه كيفي </vt:lpstr>
      <vt:lpstr>يك پلاروگرام نمونه‎اي براي كاتيونهاي فلزي </vt:lpstr>
      <vt:lpstr>اندازه‎گيري پتانسيل نيمه موج </vt:lpstr>
      <vt:lpstr>روشي براي تعيين پتانسيل نيمه‎موج</vt:lpstr>
      <vt:lpstr>پلاروگرام يك جسم در غلظتهاي مختلف </vt:lpstr>
      <vt:lpstr>اثر n بر شكل موج پلاروگرافي برگشت‎پذير براي غلظتهاي برابر از آناليت </vt:lpstr>
      <vt:lpstr>تجزيه كيفي چند جزيي </vt:lpstr>
      <vt:lpstr>كاربرد پلاروگرافي در تجزيه كمّي</vt:lpstr>
      <vt:lpstr>روش مقايسه با محلول استاندارد</vt:lpstr>
      <vt:lpstr>پلاروگرافي جريان متناوب </vt:lpstr>
      <vt:lpstr>ولتاگرام نمونه‎اي با الكترود جامد </vt:lpstr>
      <vt:lpstr>يك ولتاگرام چرخه‎اي نمونه‎اي</vt:lpstr>
      <vt:lpstr>سنجشهاي آمپرسنجي </vt:lpstr>
      <vt:lpstr>سنجشهاي آمپرسنجي با الكترود قطرة جيوه </vt:lpstr>
      <vt:lpstr>سنجشهاي آمپرسنجي با دو الكترود شناساگر (بي‎آمپرومتري) biamperometry</vt:lpstr>
      <vt:lpstr>فصل ششم كولن‎سنجي و الكترووزني</vt:lpstr>
      <vt:lpstr>هدفهاي رفتاري  فصل ششم</vt:lpstr>
      <vt:lpstr>مقدمه </vt:lpstr>
      <vt:lpstr>روشهاي كولن‎سنجي </vt:lpstr>
      <vt:lpstr>طرح ساده‎اي از سلول كولن‎سنجي در پتانسيل كنترل شده، همراه با مدار الكتريكي آن</vt:lpstr>
      <vt:lpstr>دستگاه براي ثبت پيوسته ميزان O2 جريان گاز</vt:lpstr>
      <vt:lpstr>نمودار تغييرات خطي شدت جريان برحسب زمان</vt:lpstr>
      <vt:lpstr>كولن‎سنجي در جريان كنترل شده (سنجش‎هاي كولن‎سنجي)</vt:lpstr>
      <vt:lpstr>يك سلول نمونه‎اي براي سنجش كولن‎سنجي </vt:lpstr>
      <vt:lpstr>نمودار شمايي يك دستگاه تيتركنندة كولن‎سنجي</vt:lpstr>
      <vt:lpstr>يك سلول براي توليد OH- و H+ در سنجشهاي خنثي شدن</vt:lpstr>
      <vt:lpstr>روشهاي تجزيه الكترووزني </vt:lpstr>
      <vt:lpstr>كاتد جيوه براي خارج كردن الكتروليتي يونهاي فلزي از محلول</vt:lpstr>
      <vt:lpstr>دستگاهوري </vt:lpstr>
      <vt:lpstr>دستگاه براي الكتروليز با پتانسيل كنترل شدة كاتد</vt:lpstr>
      <vt:lpstr>فصل هفتم روشهاي هدايت‏سنجي </vt:lpstr>
      <vt:lpstr>هدفهاي رفتاري فصل هفتم</vt:lpstr>
      <vt:lpstr>روشهاي تجزيه هدايت‏سنجي </vt:lpstr>
      <vt:lpstr> روش هدايت‏سنجي مستقيم در تجزيه كمّي </vt:lpstr>
      <vt:lpstr>تيتراسيون هدايت‏سنجي يك اسيد قوي با يك بازقوي </vt:lpstr>
      <vt:lpstr>منحنيهاي تيتراسيونهاي هدايت‏سنجي نوعي</vt:lpstr>
    </vt:vector>
  </TitlesOfParts>
  <Company>ISIRAN Co.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اول الكترودها و پيلهاي الكتروشيميايي</dc:title>
  <dc:creator>tolid</dc:creator>
  <cp:lastModifiedBy>MRT www.Win2Farsi.com</cp:lastModifiedBy>
  <cp:revision>248</cp:revision>
  <dcterms:created xsi:type="dcterms:W3CDTF">2007-02-05T21:15:45Z</dcterms:created>
  <dcterms:modified xsi:type="dcterms:W3CDTF">2014-05-07T11:50:22Z</dcterms:modified>
</cp:coreProperties>
</file>