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2935A-F089-4FFB-A0BF-D21F0F0AD4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7DCEDC-30B0-4FE1-A722-56027155F6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5F12EF-635A-4920-AEB9-9C807FA5B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2E77-668F-4933-BAA3-7E07FC919D6D}" type="datetimeFigureOut">
              <a:rPr lang="en-US" smtClean="0"/>
              <a:t>3/4/2018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970D6-306B-4A22-886E-654C4608D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69D37C-0B22-42B4-AED0-69D6E681F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4452-068E-406A-988C-6DBDDE70D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290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4AB3F-1C4D-4D05-959D-F9D6716BF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F392E9-8017-4BBC-ADC5-E00D8FB814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E2086B-D9C9-47D5-B557-A3E6B2811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2E77-668F-4933-BAA3-7E07FC919D6D}" type="datetimeFigureOut">
              <a:rPr lang="en-US" smtClean="0"/>
              <a:t>3/4/2018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9FACFF-79DF-4779-95E3-B82887244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6C79FD-C338-4461-9F9E-0515F5E61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4452-068E-406A-988C-6DBDDE70D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533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D3861E-FDAE-4E1E-9273-88BEE651CC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4B2CA3-ED46-44C8-A88E-61F162D466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030EE-3685-497E-9D28-A6B544171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2E77-668F-4933-BAA3-7E07FC919D6D}" type="datetimeFigureOut">
              <a:rPr lang="en-US" smtClean="0"/>
              <a:t>3/4/2018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F2BB17-62CF-45DB-A34D-C60CD7B83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B2139E-C491-4600-89A4-918EBE9B1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4452-068E-406A-988C-6DBDDE70D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481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5E45B-A587-4389-A7D2-EF2829A8D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4AA82-4AE2-4B2E-9CA3-595322E8C5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3CEA6-6DC7-43D6-9E8C-50A21C8CA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2E77-668F-4933-BAA3-7E07FC919D6D}" type="datetimeFigureOut">
              <a:rPr lang="en-US" smtClean="0"/>
              <a:t>3/4/2018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C962FA-C8BD-444B-B47F-040BD8A5E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741CEC-BCBB-46E4-AFCA-9DA58C61E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4452-068E-406A-988C-6DBDDE70D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072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51AA3-EECB-42B9-83D5-8E234578F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C8A708-AA81-4AFF-A6BF-23CC339ED1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B1801-E5DF-4158-A8BB-052D0005D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2E77-668F-4933-BAA3-7E07FC919D6D}" type="datetimeFigureOut">
              <a:rPr lang="en-US" smtClean="0"/>
              <a:t>3/4/2018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8F1C4E-2D4F-4BD4-ABA4-F8F764629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4C145-1425-42F5-BC79-8DD0008AB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4452-068E-406A-988C-6DBDDE70D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282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52BA7-ED02-4974-90A2-CF511BF06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53B0A8-D33E-40BC-8583-4A65A00310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DAB30C-1F8F-4F65-843D-C6D3B79D3B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632FEB-866B-4B05-9D2C-2609E89F5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2E77-668F-4933-BAA3-7E07FC919D6D}" type="datetimeFigureOut">
              <a:rPr lang="en-US" smtClean="0"/>
              <a:t>3/4/2018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70DDC5-C7AA-4543-9043-DA6F3508A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55E34F-4F4A-41C2-AF7C-52DCFA765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4452-068E-406A-988C-6DBDDE70D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652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DE3FE-0CDB-42C3-86A3-84BEA4260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940529-686B-41D3-8C55-D018A61E73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A5C6CC-E396-49FA-84A1-F8B57C03FA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84C071-749E-4780-B607-6FEA254F7D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EE7593-E756-45E3-B962-EBC01564F0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2F1064-D153-4B98-ACC2-36F2EDD16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2E77-668F-4933-BAA3-7E07FC919D6D}" type="datetimeFigureOut">
              <a:rPr lang="en-US" smtClean="0"/>
              <a:t>3/4/2018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A3935B-5A1D-40C4-B84A-A682A6B83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351389-D1FF-4E76-B5C0-35FF9F2AF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4452-068E-406A-988C-6DBDDE70D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461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BD56C-3E76-4A48-A9EC-66F7FF3D0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FE47D4-BA42-4EDD-B879-1A2774D46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2E77-668F-4933-BAA3-7E07FC919D6D}" type="datetimeFigureOut">
              <a:rPr lang="en-US" smtClean="0"/>
              <a:t>3/4/2018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55B275-38FB-40A2-BDA7-7FFF7F968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A3CFDF-E89E-41D4-A293-9AF2A001D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4452-068E-406A-988C-6DBDDE70D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74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8276D2-2867-4B05-A9EB-75E6A9753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2E77-668F-4933-BAA3-7E07FC919D6D}" type="datetimeFigureOut">
              <a:rPr lang="en-US" smtClean="0"/>
              <a:t>3/4/2018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6C8476-2577-47EA-8A01-17B3E7BAF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F6F948-5E0C-42EB-A18B-72507A1E4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4452-068E-406A-988C-6DBDDE70D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165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EFA8C-DB67-4F72-9084-9A22A3D78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31321-280E-4668-94D7-842A1ACEC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D9DEEC-0208-4816-A519-9BCE692053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46F1DB-1BCB-475C-A517-169F767F9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2E77-668F-4933-BAA3-7E07FC919D6D}" type="datetimeFigureOut">
              <a:rPr lang="en-US" smtClean="0"/>
              <a:t>3/4/2018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505CB-CA0E-4205-9064-2AD3906AA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508366-2049-4581-AA8B-BDF564486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4452-068E-406A-988C-6DBDDE70D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542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21DA2-5471-41C9-8112-7DF0C64D6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D39DF2-BFBC-49AD-9EEE-79035E3826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5974BB-861A-4FE2-94DE-715997C575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CA7D60-4598-4844-8548-4059B7C55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2E77-668F-4933-BAA3-7E07FC919D6D}" type="datetimeFigureOut">
              <a:rPr lang="en-US" smtClean="0"/>
              <a:t>3/4/2018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A5DE45-1EDE-4575-8CE9-48364EE2B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1B11FD-8484-4E0F-9B55-6EF20BDC0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4452-068E-406A-988C-6DBDDE70D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529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7EC9C9-1FCE-42F2-AE1A-170CB6B84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9750F1-2359-4303-8E51-B4A669E62D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7BC53A-045F-4339-AA7D-2BB3EA138D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F2E77-668F-4933-BAA3-7E07FC919D6D}" type="datetimeFigureOut">
              <a:rPr lang="en-US" smtClean="0"/>
              <a:t>3/4/2018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16BEA1-769C-4326-A72B-B5DF247222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F7886C-FEC7-4EF7-8137-E71273B015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F4452-068E-406A-988C-6DBDDE70D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24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ks.uiuc.edu/Research/vmd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List_of_protein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s.uiuc.edu/Research/vmd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C3AF645-F61E-4F39-8509-A489BC5D7BBE}"/>
              </a:ext>
            </a:extLst>
          </p:cNvPr>
          <p:cNvSpPr txBox="1"/>
          <p:nvPr/>
        </p:nvSpPr>
        <p:spPr>
          <a:xfrm>
            <a:off x="5200650" y="2686050"/>
            <a:ext cx="231024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3200" b="1" dirty="0"/>
              <a:t>تمرین فصل دوم</a:t>
            </a:r>
          </a:p>
          <a:p>
            <a:pPr algn="ctr"/>
            <a:r>
              <a:rPr lang="fa-IR" sz="2800" dirty="0"/>
              <a:t>بیوفیزیک</a:t>
            </a:r>
          </a:p>
          <a:p>
            <a:pPr algn="ctr"/>
            <a:r>
              <a:rPr lang="fa-IR" sz="2800" dirty="0"/>
              <a:t>مجتبی اعلایی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85193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68F4588-BD91-42E6-9944-D0E4832BE775}"/>
              </a:ext>
            </a:extLst>
          </p:cNvPr>
          <p:cNvSpPr txBox="1"/>
          <p:nvPr/>
        </p:nvSpPr>
        <p:spPr>
          <a:xfrm>
            <a:off x="5510517" y="1485975"/>
            <a:ext cx="5755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2400" dirty="0"/>
              <a:t>فایل </a:t>
            </a:r>
            <a:r>
              <a:rPr lang="en-US" sz="2400" dirty="0"/>
              <a:t>PDB </a:t>
            </a:r>
            <a:r>
              <a:rPr lang="fa-IR" sz="2400" dirty="0"/>
              <a:t> یک پروتئین را از سایت زیر دانلود می کنیم:</a:t>
            </a:r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67289B6-129A-4951-B8DD-61CB7C245D21}"/>
              </a:ext>
            </a:extLst>
          </p:cNvPr>
          <p:cNvSpPr txBox="1"/>
          <p:nvPr/>
        </p:nvSpPr>
        <p:spPr>
          <a:xfrm>
            <a:off x="6486525" y="2054442"/>
            <a:ext cx="2874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hlinkClick r:id="rId2"/>
              </a:rPr>
              <a:t>http://www.rcsb.org/</a:t>
            </a:r>
            <a:endParaRPr lang="en-US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92E0499-1C80-4E84-8E62-9C9B9407D124}"/>
              </a:ext>
            </a:extLst>
          </p:cNvPr>
          <p:cNvSpPr txBox="1"/>
          <p:nvPr/>
        </p:nvSpPr>
        <p:spPr>
          <a:xfrm>
            <a:off x="3067050" y="2181225"/>
            <a:ext cx="1845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Protein data bank</a:t>
            </a:r>
          </a:p>
        </p:txBody>
      </p:sp>
      <p:pic>
        <p:nvPicPr>
          <p:cNvPr id="9" name="Picture 8" descr="A screenshot of a social media post&#10;&#10;Description generated with very high confidence">
            <a:extLst>
              <a:ext uri="{FF2B5EF4-FFF2-40B4-BE49-F238E27FC236}">
                <a16:creationId xmlns:a16="http://schemas.microsoft.com/office/drawing/2014/main" id="{93C7970B-52A4-48BA-812C-ECC25A5C54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649" y="2657359"/>
            <a:ext cx="9754101" cy="449603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7A71610-54A9-48E9-A478-E9E91431F594}"/>
              </a:ext>
            </a:extLst>
          </p:cNvPr>
          <p:cNvSpPr txBox="1"/>
          <p:nvPr/>
        </p:nvSpPr>
        <p:spPr>
          <a:xfrm>
            <a:off x="5758983" y="760125"/>
            <a:ext cx="5506636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 rtl="1"/>
            <a:r>
              <a:rPr lang="fa-IR" sz="2400" dirty="0"/>
              <a:t>مرحله 1: دانلود فایل ساختاری (</a:t>
            </a:r>
            <a:r>
              <a:rPr lang="en-US" sz="2400" dirty="0"/>
              <a:t>PDB </a:t>
            </a:r>
            <a:r>
              <a:rPr lang="fa-IR" sz="2400" dirty="0"/>
              <a:t>)</a:t>
            </a:r>
            <a:r>
              <a:rPr lang="en-US" sz="2400" dirty="0"/>
              <a:t>  </a:t>
            </a:r>
            <a:r>
              <a:rPr lang="fa-IR" sz="2400" dirty="0"/>
              <a:t> یک پروتئین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64648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3413B56-370C-47B5-9719-C51748BD3BF5}"/>
              </a:ext>
            </a:extLst>
          </p:cNvPr>
          <p:cNvSpPr txBox="1"/>
          <p:nvPr/>
        </p:nvSpPr>
        <p:spPr>
          <a:xfrm>
            <a:off x="2411169" y="567751"/>
            <a:ext cx="8930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2400" dirty="0"/>
              <a:t>برای انتخاب نوع و نام یک  پروتئین خاص از سایت </a:t>
            </a:r>
            <a:r>
              <a:rPr lang="en-US" sz="2400" dirty="0"/>
              <a:t>wiki</a:t>
            </a:r>
            <a:r>
              <a:rPr lang="fa-IR" sz="2400" dirty="0"/>
              <a:t> زیر می توانیذ کمک بگیرید :</a:t>
            </a:r>
            <a:endParaRPr lang="en-US" sz="24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83508A3-0D37-4409-896D-0D8859548A1D}"/>
              </a:ext>
            </a:extLst>
          </p:cNvPr>
          <p:cNvSpPr/>
          <p:nvPr/>
        </p:nvSpPr>
        <p:spPr>
          <a:xfrm>
            <a:off x="2896717" y="1964174"/>
            <a:ext cx="59676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hlinkClick r:id="rId2"/>
              </a:rPr>
              <a:t>https://en.wikipedia.org/wiki/List_of_proteins</a:t>
            </a:r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69FC1C-3655-43CC-BFEC-92DFD50CD9F3}"/>
              </a:ext>
            </a:extLst>
          </p:cNvPr>
          <p:cNvSpPr txBox="1"/>
          <p:nvPr/>
        </p:nvSpPr>
        <p:spPr>
          <a:xfrm>
            <a:off x="5168387" y="3059668"/>
            <a:ext cx="62969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2400" dirty="0"/>
              <a:t>یا می توانید از اسلاید هایی که در درس ارائه شده استفاده کنید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37734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8730643-5771-4C2D-8256-DB6BA0ADC9B8}"/>
              </a:ext>
            </a:extLst>
          </p:cNvPr>
          <p:cNvSpPr txBox="1"/>
          <p:nvPr/>
        </p:nvSpPr>
        <p:spPr>
          <a:xfrm>
            <a:off x="299221" y="889512"/>
            <a:ext cx="115935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 rtl="1"/>
            <a:r>
              <a:rPr lang="fa-IR" sz="2400" dirty="0"/>
              <a:t>پس از انتخاب پروتئین مورد نظر، آن را از سایت </a:t>
            </a:r>
            <a:r>
              <a:rPr lang="en-US" sz="2400" dirty="0"/>
              <a:t>PDB</a:t>
            </a:r>
            <a:r>
              <a:rPr lang="fa-IR" sz="2400" dirty="0"/>
              <a:t> </a:t>
            </a:r>
            <a:r>
              <a:rPr lang="en-US" sz="2400" dirty="0"/>
              <a:t> </a:t>
            </a:r>
            <a:r>
              <a:rPr lang="fa-IR" sz="2400" dirty="0"/>
              <a:t>دانلود کرده و آن را با دو فرمت </a:t>
            </a:r>
            <a:r>
              <a:rPr lang="en-US" sz="2400" dirty="0"/>
              <a:t>CPK   </a:t>
            </a:r>
            <a:r>
              <a:rPr lang="fa-IR" sz="2400" dirty="0"/>
              <a:t> و</a:t>
            </a:r>
            <a:r>
              <a:rPr lang="en-US" sz="2400" dirty="0" err="1"/>
              <a:t>NewCarton</a:t>
            </a:r>
            <a:r>
              <a:rPr lang="fa-IR" sz="2400" dirty="0"/>
              <a:t> </a:t>
            </a:r>
            <a:endParaRPr lang="en-US" sz="2400" dirty="0"/>
          </a:p>
          <a:p>
            <a:pPr algn="just" rtl="1"/>
            <a:r>
              <a:rPr lang="fa-IR" sz="2400" dirty="0"/>
              <a:t>توسط نرم افزار </a:t>
            </a:r>
            <a:r>
              <a:rPr lang="en-US" sz="2400" dirty="0"/>
              <a:t>VMD</a:t>
            </a:r>
            <a:r>
              <a:rPr lang="fa-IR" sz="2400" dirty="0"/>
              <a:t> ترسیم کنید</a:t>
            </a:r>
            <a:r>
              <a:rPr lang="en-US" sz="2400" dirty="0"/>
              <a:t> </a:t>
            </a:r>
            <a:r>
              <a:rPr lang="fa-IR" sz="2400" dirty="0"/>
              <a:t>و سپس با فرمت گرافیکی </a:t>
            </a:r>
            <a:r>
              <a:rPr lang="en-US" sz="2400" dirty="0"/>
              <a:t>bmp </a:t>
            </a:r>
            <a:r>
              <a:rPr lang="fa-IR" sz="2400" dirty="0"/>
              <a:t> ذخیره کنید.</a:t>
            </a:r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C90E009-35F7-4647-B962-A96D8C9CAC8D}"/>
              </a:ext>
            </a:extLst>
          </p:cNvPr>
          <p:cNvSpPr txBox="1"/>
          <p:nvPr/>
        </p:nvSpPr>
        <p:spPr>
          <a:xfrm>
            <a:off x="9126745" y="234430"/>
            <a:ext cx="2712602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 rtl="1"/>
            <a:r>
              <a:rPr lang="fa-IR" sz="2400" dirty="0"/>
              <a:t>مرحله 2: ترسیم پروتئین </a:t>
            </a:r>
            <a:endParaRPr lang="en-US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9F5C97B-1C1A-443D-95CB-180208F8CAAE}"/>
              </a:ext>
            </a:extLst>
          </p:cNvPr>
          <p:cNvSpPr txBox="1"/>
          <p:nvPr/>
        </p:nvSpPr>
        <p:spPr>
          <a:xfrm>
            <a:off x="7407001" y="2047875"/>
            <a:ext cx="4237057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 rtl="1"/>
            <a:r>
              <a:rPr lang="fa-IR" sz="2400" dirty="0"/>
              <a:t>مرحله2-1: دانلود و نصب نرم</a:t>
            </a:r>
            <a:r>
              <a:rPr lang="en-US" sz="2400" dirty="0"/>
              <a:t>  </a:t>
            </a:r>
            <a:r>
              <a:rPr lang="fa-IR" sz="2400" dirty="0"/>
              <a:t> </a:t>
            </a:r>
            <a:r>
              <a:rPr lang="en-US" sz="2400" dirty="0"/>
              <a:t>VDM</a:t>
            </a:r>
            <a:r>
              <a:rPr lang="fa-IR" sz="2400" dirty="0"/>
              <a:t> </a:t>
            </a:r>
            <a:r>
              <a:rPr lang="en-US" sz="2400" dirty="0"/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73A72F-A6A3-4076-B37E-79CAB3C4F6C6}"/>
              </a:ext>
            </a:extLst>
          </p:cNvPr>
          <p:cNvSpPr txBox="1"/>
          <p:nvPr/>
        </p:nvSpPr>
        <p:spPr>
          <a:xfrm>
            <a:off x="4552086" y="3059668"/>
            <a:ext cx="71634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2400" dirty="0"/>
              <a:t>نسخه </a:t>
            </a:r>
            <a:r>
              <a:rPr lang="en-US" sz="2400" dirty="0"/>
              <a:t> Windows </a:t>
            </a:r>
            <a:r>
              <a:rPr lang="fa-IR" sz="2400" dirty="0"/>
              <a:t>این نرم افزار را می توان از سایت زیر دانلود کرد:</a:t>
            </a:r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DE1685-6659-4928-8A2A-5155118D96AE}"/>
              </a:ext>
            </a:extLst>
          </p:cNvPr>
          <p:cNvSpPr txBox="1"/>
          <p:nvPr/>
        </p:nvSpPr>
        <p:spPr>
          <a:xfrm>
            <a:off x="4029075" y="4181475"/>
            <a:ext cx="51904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hlinkClick r:id="rId2"/>
              </a:rPr>
              <a:t>http://www.ks.uiuc.edu/Research/vmd/</a:t>
            </a:r>
            <a:endParaRPr lang="en-US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6BB2427-0E32-4632-9B54-AB9F38297609}"/>
              </a:ext>
            </a:extLst>
          </p:cNvPr>
          <p:cNvSpPr txBox="1"/>
          <p:nvPr/>
        </p:nvSpPr>
        <p:spPr>
          <a:xfrm>
            <a:off x="1818932" y="5303282"/>
            <a:ext cx="98251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2400" dirty="0"/>
              <a:t>برای دانلود آخرین نسخه را انتخاب کنید.  این نرم افزار رایگان است منتها باید ابتدا ریجستر کنید.</a:t>
            </a:r>
            <a:endParaRPr lang="en-US" sz="2400" dirty="0"/>
          </a:p>
          <a:p>
            <a:pPr algn="r" rtl="1"/>
            <a:r>
              <a:rPr lang="fa-IR" sz="2400" dirty="0"/>
              <a:t>در صورت موفق نشدن می توانید این نرم افزار را از اینجاب دریافت کنید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01652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4F1BE27-75D7-4828-BCF1-CE967F9EEDA1}"/>
              </a:ext>
            </a:extLst>
          </p:cNvPr>
          <p:cNvSpPr txBox="1"/>
          <p:nvPr/>
        </p:nvSpPr>
        <p:spPr>
          <a:xfrm>
            <a:off x="1776531" y="616982"/>
            <a:ext cx="10105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2400" dirty="0"/>
              <a:t>بعد از دانلود ونصب </a:t>
            </a:r>
            <a:r>
              <a:rPr lang="en-US" sz="2400" dirty="0"/>
              <a:t>VMD </a:t>
            </a:r>
            <a:r>
              <a:rPr lang="fa-IR" sz="2400" dirty="0"/>
              <a:t>، </a:t>
            </a:r>
            <a:r>
              <a:rPr lang="en-US" sz="2400" dirty="0"/>
              <a:t>VMD </a:t>
            </a:r>
            <a:r>
              <a:rPr lang="fa-IR" sz="2400" dirty="0"/>
              <a:t> را فراخوانی کرده و مرحله زیر را برای باز کردن انجام دهید:</a:t>
            </a:r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90F21C-EF30-4605-ADBB-FE011D325B68}"/>
              </a:ext>
            </a:extLst>
          </p:cNvPr>
          <p:cNvSpPr txBox="1"/>
          <p:nvPr/>
        </p:nvSpPr>
        <p:spPr>
          <a:xfrm>
            <a:off x="1495425" y="1409700"/>
            <a:ext cx="31647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File ----&gt; New Molecule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944CB4-EC94-46D3-AC60-F7AACE5D4B61}"/>
              </a:ext>
            </a:extLst>
          </p:cNvPr>
          <p:cNvSpPr txBox="1"/>
          <p:nvPr/>
        </p:nvSpPr>
        <p:spPr>
          <a:xfrm>
            <a:off x="-282804" y="1962149"/>
            <a:ext cx="121649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/>
              <a:t>سپس فایل  </a:t>
            </a:r>
            <a:r>
              <a:rPr lang="en-US" sz="2400" dirty="0"/>
              <a:t>PDB </a:t>
            </a:r>
            <a:r>
              <a:rPr lang="fa-IR" sz="2400" dirty="0"/>
              <a:t> خود را در </a:t>
            </a:r>
            <a:r>
              <a:rPr lang="en-US" sz="2400" dirty="0"/>
              <a:t>Filename </a:t>
            </a:r>
            <a:r>
              <a:rPr lang="fa-IR" sz="2400" dirty="0"/>
              <a:t> با استفاده از کلید </a:t>
            </a:r>
            <a:r>
              <a:rPr lang="en-US" sz="2400" dirty="0"/>
              <a:t>Browse </a:t>
            </a:r>
            <a:r>
              <a:rPr lang="fa-IR" sz="2400" dirty="0"/>
              <a:t> انتخاب کنید و بر روی کلید </a:t>
            </a:r>
            <a:r>
              <a:rPr lang="en-US" sz="2400" dirty="0"/>
              <a:t>Load </a:t>
            </a:r>
            <a:r>
              <a:rPr lang="fa-IR" sz="2400" dirty="0"/>
              <a:t> کلیک کنید.</a:t>
            </a:r>
            <a:endParaRPr lang="en-US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F3DE8AC-EC76-4509-96DE-899FC0010E26}"/>
              </a:ext>
            </a:extLst>
          </p:cNvPr>
          <p:cNvSpPr txBox="1"/>
          <p:nvPr/>
        </p:nvSpPr>
        <p:spPr>
          <a:xfrm>
            <a:off x="6444476" y="3073136"/>
            <a:ext cx="5437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2400" dirty="0"/>
              <a:t>برای ترسیم به شیوه </a:t>
            </a:r>
            <a:r>
              <a:rPr lang="en-US" sz="2400" dirty="0"/>
              <a:t>CPK</a:t>
            </a:r>
            <a:r>
              <a:rPr lang="fa-IR" sz="2400" dirty="0"/>
              <a:t> به صورت زیر</a:t>
            </a:r>
            <a:r>
              <a:rPr lang="en-US" sz="2400" dirty="0"/>
              <a:t> </a:t>
            </a:r>
            <a:r>
              <a:rPr lang="fa-IR" sz="2400" dirty="0"/>
              <a:t>عمل کنید: </a:t>
            </a:r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8BCD96B-4A71-47F9-9B23-F67617C4FF1A}"/>
              </a:ext>
            </a:extLst>
          </p:cNvPr>
          <p:cNvSpPr txBox="1"/>
          <p:nvPr/>
        </p:nvSpPr>
        <p:spPr>
          <a:xfrm>
            <a:off x="1495425" y="3757524"/>
            <a:ext cx="3703643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/>
              <a:t>Graphic --- &gt; Representation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8EC2EA3-027B-4E80-B8B4-49022377E351}"/>
              </a:ext>
            </a:extLst>
          </p:cNvPr>
          <p:cNvSpPr txBox="1"/>
          <p:nvPr/>
        </p:nvSpPr>
        <p:spPr>
          <a:xfrm>
            <a:off x="5199068" y="4291938"/>
            <a:ext cx="3042371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/>
              <a:t>Drawing method :  CPK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73E54B1-3DA5-4C5C-B8E5-8D6521255B30}"/>
              </a:ext>
            </a:extLst>
          </p:cNvPr>
          <p:cNvSpPr txBox="1"/>
          <p:nvPr/>
        </p:nvSpPr>
        <p:spPr>
          <a:xfrm>
            <a:off x="5514412" y="4753603"/>
            <a:ext cx="63677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2400" dirty="0"/>
              <a:t>برای ترسیم به شیوه </a:t>
            </a:r>
            <a:r>
              <a:rPr lang="en-US" sz="2400" dirty="0" err="1"/>
              <a:t>NewCarton</a:t>
            </a:r>
            <a:r>
              <a:rPr lang="en-US" sz="2400" dirty="0"/>
              <a:t> </a:t>
            </a:r>
            <a:r>
              <a:rPr lang="fa-IR" sz="2400" dirty="0"/>
              <a:t> به صورت زیر عمل کنید:</a:t>
            </a:r>
            <a:endParaRPr lang="en-US" sz="2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6851291-7878-444D-8F2E-A0C768587A61}"/>
              </a:ext>
            </a:extLst>
          </p:cNvPr>
          <p:cNvSpPr txBox="1"/>
          <p:nvPr/>
        </p:nvSpPr>
        <p:spPr>
          <a:xfrm>
            <a:off x="1495424" y="5279907"/>
            <a:ext cx="3703643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/>
              <a:t>Graphic --- &gt; Representation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79396C6-CE9F-480E-941C-3D74100080E9}"/>
              </a:ext>
            </a:extLst>
          </p:cNvPr>
          <p:cNvSpPr txBox="1"/>
          <p:nvPr/>
        </p:nvSpPr>
        <p:spPr>
          <a:xfrm>
            <a:off x="5199068" y="6334854"/>
            <a:ext cx="3042371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/>
              <a:t>Drawing method :  CPK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4D43521-FB3A-48C6-AA0D-55E1DDC1DA7E}"/>
              </a:ext>
            </a:extLst>
          </p:cNvPr>
          <p:cNvSpPr txBox="1"/>
          <p:nvPr/>
        </p:nvSpPr>
        <p:spPr>
          <a:xfrm>
            <a:off x="5199067" y="5800440"/>
            <a:ext cx="5013873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/>
              <a:t>Coloring method:  Secondary structure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9AFB51E-3C25-4274-B26B-FCE3110BECBF}"/>
              </a:ext>
            </a:extLst>
          </p:cNvPr>
          <p:cNvSpPr txBox="1"/>
          <p:nvPr/>
        </p:nvSpPr>
        <p:spPr>
          <a:xfrm>
            <a:off x="7395948" y="166774"/>
            <a:ext cx="4264309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 rtl="1"/>
            <a:r>
              <a:rPr lang="fa-IR" sz="2400" dirty="0"/>
              <a:t>مرحله2-</a:t>
            </a:r>
            <a:r>
              <a:rPr lang="en-US" sz="2400" dirty="0"/>
              <a:t>2</a:t>
            </a:r>
            <a:r>
              <a:rPr lang="fa-IR" sz="2400" dirty="0"/>
              <a:t>: ترسیم پروتیئن (تجسم سازی)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70360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2741D49-E2DA-4CBE-A1E7-9AF89427D8EA}"/>
              </a:ext>
            </a:extLst>
          </p:cNvPr>
          <p:cNvSpPr txBox="1"/>
          <p:nvPr/>
        </p:nvSpPr>
        <p:spPr>
          <a:xfrm>
            <a:off x="6648949" y="166774"/>
            <a:ext cx="5011308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 rtl="1"/>
            <a:r>
              <a:rPr lang="fa-IR" sz="2400" dirty="0"/>
              <a:t>مرحله2-3: ذخیره به صورت یک فایل تصویری</a:t>
            </a:r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1C7E5E4-43E1-4A27-B961-1EE154C5C00C}"/>
              </a:ext>
            </a:extLst>
          </p:cNvPr>
          <p:cNvSpPr txBox="1"/>
          <p:nvPr/>
        </p:nvSpPr>
        <p:spPr>
          <a:xfrm>
            <a:off x="4830527" y="1072642"/>
            <a:ext cx="70663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2400" dirty="0"/>
              <a:t>برای زیبایی ابتدا محورها مختصات را به صورت زیر حذف می کنیم:</a:t>
            </a:r>
            <a:endParaRPr lang="en-US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5CAD45-AB15-4DDE-968F-7D8534E6FF4B}"/>
              </a:ext>
            </a:extLst>
          </p:cNvPr>
          <p:cNvSpPr txBox="1"/>
          <p:nvPr/>
        </p:nvSpPr>
        <p:spPr>
          <a:xfrm>
            <a:off x="1415845" y="2290916"/>
            <a:ext cx="3455561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/>
              <a:t>Display ---- &gt;  Axes --- &gt; off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8F574AC-043B-4C28-9F5E-9B6DED55E9C3}"/>
              </a:ext>
            </a:extLst>
          </p:cNvPr>
          <p:cNvSpPr txBox="1"/>
          <p:nvPr/>
        </p:nvSpPr>
        <p:spPr>
          <a:xfrm>
            <a:off x="2963644" y="3059668"/>
            <a:ext cx="86966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2400" dirty="0"/>
              <a:t>سپس به منظور ذخیر سازی به صورت تصویر و با فرمت </a:t>
            </a:r>
            <a:r>
              <a:rPr lang="en-US" sz="2400" dirty="0"/>
              <a:t>bmp </a:t>
            </a:r>
            <a:r>
              <a:rPr lang="fa-IR" sz="2400" dirty="0"/>
              <a:t> چنین عمل می کنیم:</a:t>
            </a:r>
            <a:endParaRPr 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78E8AE9-CE56-4866-8382-5F9DB2B0A828}"/>
              </a:ext>
            </a:extLst>
          </p:cNvPr>
          <p:cNvSpPr txBox="1"/>
          <p:nvPr/>
        </p:nvSpPr>
        <p:spPr>
          <a:xfrm>
            <a:off x="1415845" y="4194985"/>
            <a:ext cx="2259978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/>
              <a:t>File ---- &gt; Render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FCB0751-070D-4370-8B76-181AD8783495}"/>
              </a:ext>
            </a:extLst>
          </p:cNvPr>
          <p:cNvSpPr txBox="1"/>
          <p:nvPr/>
        </p:nvSpPr>
        <p:spPr>
          <a:xfrm>
            <a:off x="3159399" y="4779071"/>
            <a:ext cx="8402685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/>
              <a:t>Render the current scene using: Snapshot (VMD OpenGL window)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C775852-4166-44D7-971F-8BB64FD08DC3}"/>
              </a:ext>
            </a:extLst>
          </p:cNvPr>
          <p:cNvSpPr txBox="1"/>
          <p:nvPr/>
        </p:nvSpPr>
        <p:spPr>
          <a:xfrm>
            <a:off x="417944" y="5498889"/>
            <a:ext cx="113561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/>
              <a:t>در قسمت</a:t>
            </a:r>
            <a:r>
              <a:rPr lang="en-US" sz="2400" dirty="0"/>
              <a:t> </a:t>
            </a:r>
            <a:r>
              <a:rPr lang="fa-IR" sz="2400" dirty="0"/>
              <a:t> </a:t>
            </a:r>
            <a:r>
              <a:rPr lang="en-US" sz="2400" dirty="0"/>
              <a:t>Filename</a:t>
            </a:r>
            <a:r>
              <a:rPr lang="fa-IR" sz="2400" dirty="0"/>
              <a:t>:</a:t>
            </a:r>
          </a:p>
          <a:p>
            <a:pPr algn="r" rtl="1"/>
            <a:r>
              <a:rPr lang="en-US" sz="2400" dirty="0"/>
              <a:t> </a:t>
            </a:r>
            <a:r>
              <a:rPr lang="fa-IR" sz="2400" dirty="0"/>
              <a:t> بر روی </a:t>
            </a:r>
            <a:r>
              <a:rPr lang="en-US" sz="2400" dirty="0"/>
              <a:t>Browse </a:t>
            </a:r>
            <a:r>
              <a:rPr lang="fa-IR" sz="2400" dirty="0"/>
              <a:t> کلیک کنید و اسم فایل و مکان که می خواهیم فایل ذخیره شود را انتخاب می کنید. فقط باید دقت کنید که پسوند فایل حتما باید </a:t>
            </a:r>
            <a:r>
              <a:rPr lang="en-US" sz="2400" dirty="0"/>
              <a:t>bmp </a:t>
            </a:r>
            <a:r>
              <a:rPr lang="fa-IR" sz="2400" dirty="0"/>
              <a:t> انتخاب شود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48237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5437E2C-9F6E-4699-BC12-AB8357199415}"/>
              </a:ext>
            </a:extLst>
          </p:cNvPr>
          <p:cNvSpPr txBox="1"/>
          <p:nvPr/>
        </p:nvSpPr>
        <p:spPr>
          <a:xfrm>
            <a:off x="3053672" y="234430"/>
            <a:ext cx="8785675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 rtl="1"/>
            <a:r>
              <a:rPr lang="fa-IR" sz="2400" dirty="0"/>
              <a:t>مرحله 3: قراردادن تصویر در یک فایل </a:t>
            </a:r>
            <a:r>
              <a:rPr lang="en-US" sz="2400" dirty="0"/>
              <a:t>word </a:t>
            </a:r>
            <a:r>
              <a:rPr lang="fa-IR" sz="2400" dirty="0"/>
              <a:t> و نوشتن توضیحات در مورد پروتئین:</a:t>
            </a:r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0195B7-AE93-4857-B1B6-381202B48273}"/>
              </a:ext>
            </a:extLst>
          </p:cNvPr>
          <p:cNvSpPr txBox="1"/>
          <p:nvPr/>
        </p:nvSpPr>
        <p:spPr>
          <a:xfrm flipH="1">
            <a:off x="932536" y="903010"/>
            <a:ext cx="10727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/>
              <a:t>در این قسمت تصاویر را در یک فایل  </a:t>
            </a:r>
            <a:r>
              <a:rPr lang="en-US" sz="2400" dirty="0"/>
              <a:t>word </a:t>
            </a:r>
            <a:r>
              <a:rPr lang="fa-IR" sz="2400" dirty="0"/>
              <a:t> قرار دهید (با استفاده از </a:t>
            </a:r>
            <a:r>
              <a:rPr lang="en-US" sz="2400" dirty="0"/>
              <a:t>Insert</a:t>
            </a:r>
            <a:r>
              <a:rPr lang="fa-IR" sz="2400" dirty="0"/>
              <a:t>) و سپس مشخصات پروتئین را به صورت زیر تکمیل کنید:</a:t>
            </a:r>
            <a:endParaRPr lang="en-US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114CFE5-E491-4B6B-916A-E0EF9F02BAF2}"/>
              </a:ext>
            </a:extLst>
          </p:cNvPr>
          <p:cNvSpPr txBox="1"/>
          <p:nvPr/>
        </p:nvSpPr>
        <p:spPr>
          <a:xfrm>
            <a:off x="4080608" y="1875934"/>
            <a:ext cx="7199471" cy="29546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2400" dirty="0"/>
              <a:t>کد </a:t>
            </a:r>
            <a:r>
              <a:rPr lang="en-US" sz="2400" dirty="0"/>
              <a:t>PDB </a:t>
            </a:r>
            <a:r>
              <a:rPr lang="fa-IR" sz="2400" dirty="0"/>
              <a:t> پروتئین: </a:t>
            </a:r>
          </a:p>
          <a:p>
            <a:pPr algn="r" rtl="1"/>
            <a:r>
              <a:rPr lang="fa-IR" sz="2400" dirty="0"/>
              <a:t>اسم علمی پروتئین (به انگلیسی):</a:t>
            </a:r>
          </a:p>
          <a:p>
            <a:pPr algn="r" rtl="1"/>
            <a:r>
              <a:rPr lang="fa-IR" sz="2400" dirty="0"/>
              <a:t>تعداد اتم های پروتئین:</a:t>
            </a:r>
          </a:p>
          <a:p>
            <a:pPr algn="r" rtl="1"/>
            <a:r>
              <a:rPr lang="fa-IR" sz="2400" dirty="0"/>
              <a:t>تعداد آمینو اسید های پروتئین:</a:t>
            </a:r>
          </a:p>
          <a:p>
            <a:pPr algn="r" rtl="1"/>
            <a:r>
              <a:rPr lang="fa-IR" sz="2400" dirty="0"/>
              <a:t>وظیفه پروتئین</a:t>
            </a:r>
            <a:r>
              <a:rPr lang="en-US" sz="2400" dirty="0"/>
              <a:t> </a:t>
            </a:r>
            <a:r>
              <a:rPr lang="fa-IR" sz="2400" dirty="0"/>
              <a:t>و توضحات بیشتر در مورد پروتئین (حداقل 10 کلمه)</a:t>
            </a:r>
            <a:r>
              <a:rPr lang="en-US" sz="2400" dirty="0"/>
              <a:t> </a:t>
            </a:r>
            <a:r>
              <a:rPr lang="fa-IR" sz="2400" dirty="0"/>
              <a:t>:</a:t>
            </a:r>
          </a:p>
          <a:p>
            <a:pPr algn="r" rtl="1"/>
            <a:r>
              <a:rPr lang="fa-IR" sz="2400" dirty="0"/>
              <a:t>پروتئین در چه موجودی و درچه عضوی قرار دارد:</a:t>
            </a:r>
          </a:p>
          <a:p>
            <a:pPr algn="r" rtl="1"/>
            <a:r>
              <a:rPr lang="fa-IR" sz="2400" dirty="0"/>
              <a:t>ساختار پروتئین با چه روشی بدست آمده (</a:t>
            </a:r>
            <a:r>
              <a:rPr lang="en-US" sz="2400" dirty="0"/>
              <a:t>X-ray </a:t>
            </a:r>
            <a:r>
              <a:rPr lang="fa-IR" sz="2400" dirty="0"/>
              <a:t> یا </a:t>
            </a:r>
            <a:r>
              <a:rPr lang="en-US" sz="2400" dirty="0"/>
              <a:t>NMR</a:t>
            </a:r>
            <a:r>
              <a:rPr lang="fa-IR" sz="2400" dirty="0"/>
              <a:t>)</a:t>
            </a:r>
          </a:p>
          <a:p>
            <a:pPr algn="r" rtl="1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B42A68F-AB41-490E-A65E-CBC674596FD2}"/>
              </a:ext>
            </a:extLst>
          </p:cNvPr>
          <p:cNvSpPr txBox="1"/>
          <p:nvPr/>
        </p:nvSpPr>
        <p:spPr>
          <a:xfrm>
            <a:off x="310843" y="4741683"/>
            <a:ext cx="117041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2400" b="1" dirty="0"/>
              <a:t>نکته</a:t>
            </a:r>
            <a:r>
              <a:rPr lang="fa-IR" sz="2400" dirty="0"/>
              <a:t>: بسیاری از این اطلاعات را می توان با باز کردن فایل </a:t>
            </a:r>
            <a:r>
              <a:rPr lang="en-US" sz="2400" dirty="0"/>
              <a:t> PDB </a:t>
            </a:r>
            <a:r>
              <a:rPr lang="fa-IR" sz="2400" dirty="0"/>
              <a:t>پروتئین با یک ویرایشگر متنی مانند </a:t>
            </a:r>
            <a:r>
              <a:rPr lang="en-US" sz="2400" dirty="0"/>
              <a:t>WordPad </a:t>
            </a:r>
            <a:endParaRPr lang="fa-IR" sz="2400" dirty="0"/>
          </a:p>
          <a:p>
            <a:pPr algn="r" rtl="1"/>
            <a:r>
              <a:rPr lang="fa-IR" sz="2400" dirty="0"/>
              <a:t> بدست آورد.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21137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A822ED5-1813-4579-9E56-20FE7EBCBCD1}"/>
              </a:ext>
            </a:extLst>
          </p:cNvPr>
          <p:cNvSpPr txBox="1"/>
          <p:nvPr/>
        </p:nvSpPr>
        <p:spPr>
          <a:xfrm>
            <a:off x="9455361" y="234430"/>
            <a:ext cx="2383986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 rtl="1"/>
            <a:r>
              <a:rPr lang="fa-IR" sz="2400" dirty="0"/>
              <a:t>مرحله 4: ارسال فایل </a:t>
            </a:r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E2CE0E-1098-4F9A-A10F-8D6F0EA6471A}"/>
              </a:ext>
            </a:extLst>
          </p:cNvPr>
          <p:cNvSpPr txBox="1"/>
          <p:nvPr/>
        </p:nvSpPr>
        <p:spPr>
          <a:xfrm>
            <a:off x="2102204" y="1234911"/>
            <a:ext cx="95017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2400" dirty="0"/>
              <a:t>ابتدا فایل که در </a:t>
            </a:r>
            <a:r>
              <a:rPr lang="en-US" sz="2400" dirty="0"/>
              <a:t>Word </a:t>
            </a:r>
            <a:r>
              <a:rPr lang="fa-IR" sz="2400" dirty="0"/>
              <a:t> ایجاد کرده اید را به فرمت </a:t>
            </a:r>
            <a:r>
              <a:rPr lang="en-US" sz="2400" dirty="0"/>
              <a:t>pdf </a:t>
            </a:r>
            <a:r>
              <a:rPr lang="fa-IR" sz="2400" dirty="0"/>
              <a:t> درآورید و به آدرس زیر ارسال کنید: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2187FF-B116-4D0A-B6E5-48A393B88877}"/>
              </a:ext>
            </a:extLst>
          </p:cNvPr>
          <p:cNvSpPr txBox="1"/>
          <p:nvPr/>
        </p:nvSpPr>
        <p:spPr>
          <a:xfrm>
            <a:off x="4694549" y="2686639"/>
            <a:ext cx="3207994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/>
              <a:t>bio.phys.iut@gmail.com</a:t>
            </a:r>
          </a:p>
        </p:txBody>
      </p:sp>
    </p:spTree>
    <p:extLst>
      <p:ext uri="{BB962C8B-B14F-4D97-AF65-F5344CB8AC3E}">
        <p14:creationId xmlns:p14="http://schemas.microsoft.com/office/powerpoint/2010/main" val="1513507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554</Words>
  <Application>Microsoft Office PowerPoint</Application>
  <PresentationFormat>Widescreen</PresentationFormat>
  <Paragraphs>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mojtaba</dc:creator>
  <cp:lastModifiedBy>mojtaba</cp:lastModifiedBy>
  <cp:revision>19</cp:revision>
  <dcterms:created xsi:type="dcterms:W3CDTF">2018-02-17T16:31:22Z</dcterms:created>
  <dcterms:modified xsi:type="dcterms:W3CDTF">2018-03-04T02:41:21Z</dcterms:modified>
</cp:coreProperties>
</file>