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notesSlides/notesSlide2.xml" ContentType="application/vnd.openxmlformats-officedocument.presentationml.notesSlide+xml"/>
  <Override PartName="/ppt/slides/slide36.xml" ContentType="application/vnd.openxmlformats-officedocument.presentationml.slide+xml"/>
  <Override PartName="/ppt/slides/slide83.xml" ContentType="application/vnd.openxmlformats-officedocument.presentationml.slide+xml"/>
  <Override PartName="/ppt/diagrams/colors11.xml" ContentType="application/vnd.openxmlformats-officedocument.drawingml.diagramColors+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tableStyles.xml" ContentType="application/vnd.openxmlformats-officedocument.presentationml.tableStyles+xml"/>
  <Override PartName="/ppt/diagrams/colors8.xml" ContentType="application/vnd.openxmlformats-officedocument.drawingml.diagramColors+xml"/>
  <Override PartName="/ppt/notesSlides/notesSlide12.xml" ContentType="application/vnd.openxmlformats-officedocument.presentationml.notesSlide+xml"/>
  <Override PartName="/ppt/diagrams/quickStyle13.xml" ContentType="application/vnd.openxmlformats-officedocument.drawingml.diagramStyle+xml"/>
  <Override PartName="/ppt/diagrams/drawing14.xml" ContentType="application/vnd.ms-office.drawingml.diagramDrawing+xml"/>
  <Override PartName="/ppt/slides/slide99.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layout13.xml" ContentType="application/vnd.openxmlformats-officedocument.drawingml.diagramLayout+xml"/>
  <Override PartName="/ppt/diagrams/drawing7.xml" ContentType="application/vnd.ms-office.drawingml.diagramDrawing+xml"/>
  <Override PartName="/ppt/slides/slide9.xml" ContentType="application/vnd.openxmlformats-officedocument.presentationml.slide+xml"/>
  <Override PartName="/ppt/slides/slide59.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viewProps.xml" ContentType="application/vnd.openxmlformats-officedocument.presentationml.viewProps+xml"/>
  <Override PartName="/ppt/diagrams/colors4.xml" ContentType="application/vnd.openxmlformats-officedocument.drawingml.diagramColors+xml"/>
  <Override PartName="/ppt/diagrams/quickStyle7.xml" ContentType="application/vnd.openxmlformats-officedocument.drawingml.diagramStyle+xml"/>
  <Override PartName="/ppt/diagrams/drawing10.xml" ContentType="application/vnd.ms-office.drawingml.diagramDrawing+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s/slide6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notesSlides/notesSlide3.xml" ContentType="application/vnd.openxmlformats-officedocument.presentationml.notesSlide+xml"/>
  <Default Extension="png" ContentType="image/png"/>
  <Override PartName="/ppt/diagrams/colors12.xml" ContentType="application/vnd.openxmlformats-officedocument.drawingml.diagramColors+xml"/>
  <Override PartName="/ppt/diagrams/drawing3.xml" ContentType="application/vnd.ms-office.drawingml.diagramDrawing+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diagrams/quickStyle3.xml" ContentType="application/vnd.openxmlformats-officedocument.drawingml.diagramStyle+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diagrams/data7.xml" ContentType="application/vnd.openxmlformats-officedocument.drawingml.diagramData+xml"/>
  <Override PartName="/ppt/diagrams/colors9.xml" ContentType="application/vnd.openxmlformats-officedocument.drawingml.diagramColors+xml"/>
  <Override PartName="/ppt/notesSlides/notesSlide13.xml" ContentType="application/vnd.openxmlformats-officedocument.presentationml.notesSlide+xml"/>
  <Override PartName="/ppt/diagrams/quickStyle14.xml" ContentType="application/vnd.openxmlformats-officedocument.drawingml.diagramStyle+xml"/>
  <Override PartName="/ppt/diagrams/drawing15.xml" ContentType="application/vnd.ms-office.drawingml.diagramDrawing+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8.xml" ContentType="application/vnd.openxmlformats-officedocument.presentationml.notesSlide+xml"/>
  <Override PartName="/ppt/diagrams/drawing8.xml" ContentType="application/vnd.ms-office.drawingml.diagramDrawing+xml"/>
  <Override PartName="/ppt/slides/slide89.xml" ContentType="application/vnd.openxmlformats-officedocument.presentationml.slide+xml"/>
  <Override PartName="/ppt/diagrams/data3.xml" ContentType="application/vnd.openxmlformats-officedocument.drawingml.diagramData+xml"/>
  <Override PartName="/ppt/diagrams/colors5.xml" ContentType="application/vnd.openxmlformats-officedocument.drawingml.diagramColors+xml"/>
  <Override PartName="/ppt/diagrams/quickStyle8.xml" ContentType="application/vnd.openxmlformats-officedocument.drawingml.diagramStyle+xml"/>
  <Override PartName="/ppt/diagrams/quickStyle10.xml" ContentType="application/vnd.openxmlformats-officedocument.drawingml.diagramStyle+xml"/>
  <Override PartName="/ppt/diagrams/layout14.xml" ContentType="application/vnd.openxmlformats-officedocument.drawingml.diagramLayout+xml"/>
  <Override PartName="/ppt/diagrams/drawing11.xml" ContentType="application/vnd.ms-office.drawingml.diagramDrawing+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diagrams/drawing4.xml" ContentType="application/vnd.ms-office.drawingml.diagramDrawing+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diagrams/layout10.xml" ContentType="application/vnd.openxmlformats-officedocument.drawingml.diagramLayout+xml"/>
  <Override PartName="/ppt/diagrams/colors13.xml" ContentType="application/vnd.openxmlformats-officedocument.drawingml.diagramColors+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diagrams/data15.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diagrams/data11.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diagrams/quickStyle15.xml" ContentType="application/vnd.openxmlformats-officedocument.drawingml.diagramStyle+xml"/>
  <Override PartName="/ppt/notesSlides/notesSlide14.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9.xml" ContentType="application/vnd.openxmlformats-officedocument.presentationml.notesSlide+xml"/>
  <Override PartName="/ppt/diagrams/layout15.xml" ContentType="application/vnd.openxmlformats-officedocument.drawingml.diagramLayout+xml"/>
  <Override PartName="/ppt/diagrams/drawing9.xml" ContentType="application/vnd.ms-office.drawingml.diagramDrawing+xml"/>
  <Override PartName="/ppt/slides/slide79.xml" ContentType="application/vnd.openxmlformats-officedocument.presentationml.slide+xml"/>
  <Override PartName="/ppt/diagrams/colors6.xml" ContentType="application/vnd.openxmlformats-officedocument.drawingml.diagramColors+xml"/>
  <Override PartName="/ppt/diagrams/quickStyle9.xml" ContentType="application/vnd.openxmlformats-officedocument.drawingml.diagramStyle+xml"/>
  <Override PartName="/ppt/notesSlides/notesSlide10.xml" ContentType="application/vnd.openxmlformats-officedocument.presentationml.notesSlide+xml"/>
  <Override PartName="/ppt/diagrams/quickStyle11.xml" ContentType="application/vnd.openxmlformats-officedocument.drawingml.diagramStyle+xml"/>
  <Override PartName="/ppt/diagrams/drawing12.xml" ContentType="application/vnd.ms-office.drawingml.diagramDrawing+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diagrams/layout11.xml" ContentType="application/vnd.openxmlformats-officedocument.drawingml.diagramLayout+xml"/>
  <Override PartName="/ppt/diagrams/colors14.xml" ContentType="application/vnd.openxmlformats-officedocument.drawingml.diagramColors+xml"/>
  <Override PartName="/ppt/diagrams/drawing5.xml" ContentType="application/vnd.ms-office.drawingml.diagramDrawing+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notesSlides/notesSlide1.xml" ContentType="application/vnd.openxmlformats-officedocument.presentationml.notesSlide+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Layouts/slideLayout5.xml" ContentType="application/vnd.openxmlformats-officedocument.presentationml.slideLayout+xml"/>
  <Override PartName="/ppt/diagrams/colors10.xml" ContentType="application/vnd.openxmlformats-officedocument.drawingml.diagramColors+xml"/>
  <Override PartName="/ppt/diagrams/drawing1.xml" ContentType="application/vnd.ms-office.drawingml.diagramDrawing+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Default Extension="jpeg" ContentType="image/jpeg"/>
  <Override PartName="/ppt/diagrams/quickStyle1.xml" ContentType="application/vnd.openxmlformats-officedocument.drawingml.diagramStyl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diagrams/data9.xml" ContentType="application/vnd.openxmlformats-officedocument.drawingml.diagramData+xml"/>
  <Override PartName="/ppt/notesSlides/notesSlide15.xml" ContentType="application/vnd.openxmlformats-officedocument.presentationml.notesSlide+xml"/>
  <Override PartName="/ppt/slides/slide20.xml" ContentType="application/vnd.openxmlformats-officedocument.presentationml.slide+xml"/>
  <Override PartName="/ppt/slideLayouts/slideLayout12.xml" ContentType="application/vnd.openxmlformats-officedocument.presentationml.slideLayout+xml"/>
  <Override PartName="/ppt/diagrams/layout4.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notesSlides/notesSlide11.xml" ContentType="application/vnd.openxmlformats-officedocument.presentationml.notesSlide+xml"/>
  <Override PartName="/ppt/diagrams/quickStyle12.xml" ContentType="application/vnd.openxmlformats-officedocument.drawingml.diagramStyle+xml"/>
  <Override PartName="/ppt/diagrams/drawing13.xml" ContentType="application/vnd.ms-office.drawingml.diagramDrawing+xml"/>
  <Override PartName="/ppt/slides/slide98.xml" ContentType="application/vnd.openxmlformats-officedocument.presentationml.slide+xml"/>
  <Override PartName="/ppt/notesSlides/notesSlide6.xml" ContentType="application/vnd.openxmlformats-officedocument.presentationml.notesSlide+xml"/>
  <Override PartName="/ppt/diagrams/drawing6.xml" ContentType="application/vnd.ms-office.drawingml.diagramDrawing+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quickStyle6.xml" ContentType="application/vnd.openxmlformats-officedocument.drawingml.diagramStyle+xml"/>
  <Override PartName="/ppt/diagrams/layout12.xml" ContentType="application/vnd.openxmlformats-officedocument.drawingml.diagramLayout+xml"/>
  <Override PartName="/ppt/diagrams/colors15.xml" ContentType="application/vnd.openxmlformats-officedocument.drawingml.diagramColors+xml"/>
  <Override PartName="/ppt/slides/slide29.xml" ContentType="application/vnd.openxmlformats-officedocument.presentationml.slide+xml"/>
  <Override PartName="/ppt/slides/slide76.xml" ContentType="application/vnd.openxmlformats-officedocument.presentationml.slide+xml"/>
  <Override PartName="/ppt/diagrams/drawing2.xml" ContentType="application/vnd.ms-office.drawingml.diagramDrawing+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diagrams/layout5.xml" ContentType="application/vnd.openxmlformats-officedocument.drawingml.diagramLayout+xml"/>
  <Override PartName="/ppt/diagrams/data6.xml" ContentType="application/vnd.openxmlformats-officedocument.drawingml.diagramData+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5125" r:id="rId1"/>
  </p:sldMasterIdLst>
  <p:notesMasterIdLst>
    <p:notesMasterId r:id="rId101"/>
  </p:notesMasterIdLst>
  <p:handoutMasterIdLst>
    <p:handoutMasterId r:id="rId102"/>
  </p:handoutMasterIdLst>
  <p:sldIdLst>
    <p:sldId id="370" r:id="rId2"/>
    <p:sldId id="369" r:id="rId3"/>
    <p:sldId id="256" r:id="rId4"/>
    <p:sldId id="257" r:id="rId5"/>
    <p:sldId id="259" r:id="rId6"/>
    <p:sldId id="260" r:id="rId7"/>
    <p:sldId id="261" r:id="rId8"/>
    <p:sldId id="266" r:id="rId9"/>
    <p:sldId id="272" r:id="rId10"/>
    <p:sldId id="265" r:id="rId11"/>
    <p:sldId id="270" r:id="rId12"/>
    <p:sldId id="271" r:id="rId13"/>
    <p:sldId id="268" r:id="rId14"/>
    <p:sldId id="267" r:id="rId15"/>
    <p:sldId id="273" r:id="rId16"/>
    <p:sldId id="274" r:id="rId17"/>
    <p:sldId id="275" r:id="rId18"/>
    <p:sldId id="293" r:id="rId19"/>
    <p:sldId id="278" r:id="rId20"/>
    <p:sldId id="279" r:id="rId21"/>
    <p:sldId id="280" r:id="rId22"/>
    <p:sldId id="282" r:id="rId23"/>
    <p:sldId id="283" r:id="rId24"/>
    <p:sldId id="284" r:id="rId25"/>
    <p:sldId id="285" r:id="rId26"/>
    <p:sldId id="286" r:id="rId27"/>
    <p:sldId id="287" r:id="rId28"/>
    <p:sldId id="288" r:id="rId29"/>
    <p:sldId id="289" r:id="rId30"/>
    <p:sldId id="290" r:id="rId31"/>
    <p:sldId id="291" r:id="rId32"/>
    <p:sldId id="294" r:id="rId33"/>
    <p:sldId id="371" r:id="rId34"/>
    <p:sldId id="296" r:id="rId35"/>
    <p:sldId id="297" r:id="rId36"/>
    <p:sldId id="299" r:id="rId37"/>
    <p:sldId id="301" r:id="rId38"/>
    <p:sldId id="302" r:id="rId39"/>
    <p:sldId id="303" r:id="rId40"/>
    <p:sldId id="304" r:id="rId41"/>
    <p:sldId id="305" r:id="rId42"/>
    <p:sldId id="306" r:id="rId43"/>
    <p:sldId id="307" r:id="rId44"/>
    <p:sldId id="308" r:id="rId45"/>
    <p:sldId id="309" r:id="rId46"/>
    <p:sldId id="310" r:id="rId47"/>
    <p:sldId id="311" r:id="rId48"/>
    <p:sldId id="312" r:id="rId49"/>
    <p:sldId id="313" r:id="rId50"/>
    <p:sldId id="314" r:id="rId51"/>
    <p:sldId id="315" r:id="rId52"/>
    <p:sldId id="316" r:id="rId53"/>
    <p:sldId id="317" r:id="rId54"/>
    <p:sldId id="318" r:id="rId55"/>
    <p:sldId id="319" r:id="rId56"/>
    <p:sldId id="320" r:id="rId57"/>
    <p:sldId id="321" r:id="rId58"/>
    <p:sldId id="322" r:id="rId59"/>
    <p:sldId id="323" r:id="rId60"/>
    <p:sldId id="324" r:id="rId61"/>
    <p:sldId id="331" r:id="rId62"/>
    <p:sldId id="327" r:id="rId63"/>
    <p:sldId id="328" r:id="rId64"/>
    <p:sldId id="329" r:id="rId65"/>
    <p:sldId id="330" r:id="rId66"/>
    <p:sldId id="335" r:id="rId67"/>
    <p:sldId id="336" r:id="rId68"/>
    <p:sldId id="337" r:id="rId69"/>
    <p:sldId id="338" r:id="rId70"/>
    <p:sldId id="339" r:id="rId71"/>
    <p:sldId id="340" r:id="rId72"/>
    <p:sldId id="341" r:id="rId73"/>
    <p:sldId id="342" r:id="rId74"/>
    <p:sldId id="343" r:id="rId75"/>
    <p:sldId id="344" r:id="rId76"/>
    <p:sldId id="345" r:id="rId77"/>
    <p:sldId id="367" r:id="rId78"/>
    <p:sldId id="346" r:id="rId79"/>
    <p:sldId id="347" r:id="rId80"/>
    <p:sldId id="348" r:id="rId81"/>
    <p:sldId id="349" r:id="rId82"/>
    <p:sldId id="350" r:id="rId83"/>
    <p:sldId id="351" r:id="rId84"/>
    <p:sldId id="352" r:id="rId85"/>
    <p:sldId id="353" r:id="rId86"/>
    <p:sldId id="354" r:id="rId87"/>
    <p:sldId id="355" r:id="rId88"/>
    <p:sldId id="356" r:id="rId89"/>
    <p:sldId id="357" r:id="rId90"/>
    <p:sldId id="358" r:id="rId91"/>
    <p:sldId id="359" r:id="rId92"/>
    <p:sldId id="360" r:id="rId93"/>
    <p:sldId id="361" r:id="rId94"/>
    <p:sldId id="362" r:id="rId95"/>
    <p:sldId id="363" r:id="rId96"/>
    <p:sldId id="364" r:id="rId97"/>
    <p:sldId id="365" r:id="rId98"/>
    <p:sldId id="366" r:id="rId99"/>
    <p:sldId id="368" r:id="rId100"/>
  </p:sldIdLst>
  <p:sldSz cx="9144000" cy="6858000" type="screen4x3"/>
  <p:notesSz cx="9144000" cy="6858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66" autoAdjust="0"/>
    <p:restoredTop sz="88351" autoAdjust="0"/>
  </p:normalViewPr>
  <p:slideViewPr>
    <p:cSldViewPr>
      <p:cViewPr>
        <p:scale>
          <a:sx n="64" d="100"/>
          <a:sy n="64" d="100"/>
        </p:scale>
        <p:origin x="-138" y="-12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222" y="7710"/>
    </p:cViewPr>
  </p:sorterViewPr>
  <p:notesViewPr>
    <p:cSldViewPr>
      <p:cViewPr varScale="1">
        <p:scale>
          <a:sx n="39" d="100"/>
          <a:sy n="39" d="100"/>
        </p:scale>
        <p:origin x="-2250" y="-102"/>
      </p:cViewPr>
      <p:guideLst>
        <p:guide orient="horz" pos="2160"/>
        <p:guide pos="2880"/>
      </p:guideLst>
    </p:cSldViewPr>
  </p:notes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handoutMaster" Target="handoutMasters/handout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730E9BA-07BC-4EFC-8F78-ABBAAD110C2D}" type="doc">
      <dgm:prSet loTypeId="urn:microsoft.com/office/officeart/2005/8/layout/bProcess4" loCatId="process" qsTypeId="urn:microsoft.com/office/officeart/2005/8/quickstyle/3d9" qsCatId="3D" csTypeId="urn:microsoft.com/office/officeart/2005/8/colors/accent1_2" csCatId="accent1" phldr="1"/>
      <dgm:spPr>
        <a:scene3d>
          <a:camera prst="orthographicFront">
            <a:rot lat="0" lon="0" rev="0"/>
          </a:camera>
          <a:lightRig rig="soft" dir="t">
            <a:rot lat="0" lon="0" rev="0"/>
          </a:lightRig>
          <a:backdrop>
            <a:anchor x="0" y="0" z="-210000"/>
            <a:norm dx="0" dy="0" dz="914400"/>
            <a:up dx="0" dy="914400" dz="0"/>
          </a:backdrop>
        </a:scene3d>
      </dgm:spPr>
      <dgm:t>
        <a:bodyPr/>
        <a:lstStyle/>
        <a:p>
          <a:pPr rtl="1"/>
          <a:endParaRPr lang="fa-IR"/>
        </a:p>
      </dgm:t>
    </dgm:pt>
    <dgm:pt modelId="{729AA978-74A0-463E-B11D-96A8B5C185EA}">
      <dgm:prSet>
        <dgm:style>
          <a:lnRef idx="0">
            <a:schemeClr val="accent5"/>
          </a:lnRef>
          <a:fillRef idx="3">
            <a:schemeClr val="accent5"/>
          </a:fillRef>
          <a:effectRef idx="3">
            <a:schemeClr val="accent5"/>
          </a:effectRef>
          <a:fontRef idx="minor">
            <a:schemeClr val="lt1"/>
          </a:fontRef>
        </dgm:style>
      </dgm:prSet>
      <dgm:spPr>
        <a:ln>
          <a:noFill/>
        </a:ln>
        <a:effectLst>
          <a:outerShdw blurRad="107950" dist="12700" dir="5400000" algn="ctr">
            <a:srgbClr val="000000"/>
          </a:outerShdw>
        </a:effectLst>
        <a:scene3d>
          <a:camera prst="orthographicFront">
            <a:rot lat="0" lon="0" rev="0"/>
          </a:camera>
          <a:lightRig rig="soft" dir="t">
            <a:rot lat="0" lon="0" rev="0"/>
          </a:lightRig>
          <a:backdrop>
            <a:anchor x="0" y="0" z="-210000"/>
            <a:norm dx="0" dy="0" dz="914400"/>
            <a:up dx="0" dy="914400" dz="0"/>
          </a:backdrop>
        </a:scene3d>
        <a:sp3d contourW="44450" prstMaterial="matte">
          <a:bevelT w="63500" h="63500" prst="artDeco"/>
          <a:contourClr>
            <a:srgbClr val="FFFFFF"/>
          </a:contourClr>
        </a:sp3d>
      </dgm:spPr>
      <dgm:t>
        <a:bodyPr>
          <a:sp3d extrusionH="28000" prstMaterial="matte"/>
        </a:bodyPr>
        <a:lstStyle/>
        <a:p>
          <a:pPr rtl="1"/>
          <a:r>
            <a:rPr lang="fa-IR" b="0" dirty="0" smtClean="0"/>
            <a:t>مسائل خاص</a:t>
          </a:r>
          <a:endParaRPr lang="fa-IR" b="0" dirty="0"/>
        </a:p>
      </dgm:t>
    </dgm:pt>
    <dgm:pt modelId="{1B04BD52-1399-4C4F-B104-B14AF5E89725}" type="parTrans" cxnId="{3FDB1443-B021-4F8F-856C-A1AEE9B5A368}">
      <dgm:prSet/>
      <dgm:spPr/>
      <dgm:t>
        <a:bodyPr/>
        <a:lstStyle/>
        <a:p>
          <a:pPr rtl="1"/>
          <a:endParaRPr lang="fa-IR"/>
        </a:p>
      </dgm:t>
    </dgm:pt>
    <dgm:pt modelId="{F6172D5B-A8D1-4383-87BD-CA48065FC6BA}" type="sibTrans" cxnId="{3FDB1443-B021-4F8F-856C-A1AEE9B5A368}">
      <dgm:prSet/>
      <dgm:spPr/>
      <dgm:t>
        <a:bodyPr/>
        <a:lstStyle/>
        <a:p>
          <a:pPr rtl="1"/>
          <a:endParaRPr lang="fa-IR"/>
        </a:p>
      </dgm:t>
    </dgm:pt>
    <dgm:pt modelId="{26183967-A329-4CEB-B1B9-345B2CBC3DA6}" type="pres">
      <dgm:prSet presAssocID="{F730E9BA-07BC-4EFC-8F78-ABBAAD110C2D}" presName="Name0" presStyleCnt="0">
        <dgm:presLayoutVars>
          <dgm:dir/>
          <dgm:resizeHandles/>
        </dgm:presLayoutVars>
      </dgm:prSet>
      <dgm:spPr/>
      <dgm:t>
        <a:bodyPr/>
        <a:lstStyle/>
        <a:p>
          <a:pPr rtl="1"/>
          <a:endParaRPr lang="fa-IR"/>
        </a:p>
      </dgm:t>
    </dgm:pt>
    <dgm:pt modelId="{CD2874BB-5603-4AA8-8DA7-0BB4DBF9A4D1}" type="pres">
      <dgm:prSet presAssocID="{729AA978-74A0-463E-B11D-96A8B5C185EA}" presName="compNode" presStyleCnt="0"/>
      <dgm:spPr/>
      <dgm:t>
        <a:bodyPr/>
        <a:lstStyle/>
        <a:p>
          <a:endParaRPr lang="en-US"/>
        </a:p>
      </dgm:t>
    </dgm:pt>
    <dgm:pt modelId="{4009596E-92C8-4B41-B795-11F573E02C33}" type="pres">
      <dgm:prSet presAssocID="{729AA978-74A0-463E-B11D-96A8B5C185EA}" presName="dummyConnPt" presStyleCnt="0"/>
      <dgm:spPr/>
      <dgm:t>
        <a:bodyPr/>
        <a:lstStyle/>
        <a:p>
          <a:endParaRPr lang="en-US"/>
        </a:p>
      </dgm:t>
    </dgm:pt>
    <dgm:pt modelId="{C5D5B0CC-82CE-4FAB-80C6-4346CC9E22DC}" type="pres">
      <dgm:prSet presAssocID="{729AA978-74A0-463E-B11D-96A8B5C185EA}" presName="node" presStyleLbl="node1" presStyleIdx="0" presStyleCnt="1">
        <dgm:presLayoutVars>
          <dgm:bulletEnabled val="1"/>
        </dgm:presLayoutVars>
      </dgm:prSet>
      <dgm:spPr/>
      <dgm:t>
        <a:bodyPr/>
        <a:lstStyle/>
        <a:p>
          <a:pPr rtl="1"/>
          <a:endParaRPr lang="fa-IR"/>
        </a:p>
      </dgm:t>
    </dgm:pt>
  </dgm:ptLst>
  <dgm:cxnLst>
    <dgm:cxn modelId="{3A3B7445-2EAF-49A8-9CB9-22EC458E7D0C}" type="presOf" srcId="{729AA978-74A0-463E-B11D-96A8B5C185EA}" destId="{C5D5B0CC-82CE-4FAB-80C6-4346CC9E22DC}" srcOrd="0" destOrd="0" presId="urn:microsoft.com/office/officeart/2005/8/layout/bProcess4"/>
    <dgm:cxn modelId="{26A8EB21-00CA-40F3-890B-806E5ED56156}" type="presOf" srcId="{F730E9BA-07BC-4EFC-8F78-ABBAAD110C2D}" destId="{26183967-A329-4CEB-B1B9-345B2CBC3DA6}" srcOrd="0" destOrd="0" presId="urn:microsoft.com/office/officeart/2005/8/layout/bProcess4"/>
    <dgm:cxn modelId="{3FDB1443-B021-4F8F-856C-A1AEE9B5A368}" srcId="{F730E9BA-07BC-4EFC-8F78-ABBAAD110C2D}" destId="{729AA978-74A0-463E-B11D-96A8B5C185EA}" srcOrd="0" destOrd="0" parTransId="{1B04BD52-1399-4C4F-B104-B14AF5E89725}" sibTransId="{F6172D5B-A8D1-4383-87BD-CA48065FC6BA}"/>
    <dgm:cxn modelId="{F0402786-59E4-4EFF-8A9F-F919FA81C811}" type="presParOf" srcId="{26183967-A329-4CEB-B1B9-345B2CBC3DA6}" destId="{CD2874BB-5603-4AA8-8DA7-0BB4DBF9A4D1}" srcOrd="0" destOrd="0" presId="urn:microsoft.com/office/officeart/2005/8/layout/bProcess4"/>
    <dgm:cxn modelId="{DC8DEF09-7033-40C5-A19C-78A5435D3C54}" type="presParOf" srcId="{CD2874BB-5603-4AA8-8DA7-0BB4DBF9A4D1}" destId="{4009596E-92C8-4B41-B795-11F573E02C33}" srcOrd="0" destOrd="0" presId="urn:microsoft.com/office/officeart/2005/8/layout/bProcess4"/>
    <dgm:cxn modelId="{DEF84CE8-7E4B-49CC-BA17-ABD8F7478AFC}" type="presParOf" srcId="{CD2874BB-5603-4AA8-8DA7-0BB4DBF9A4D1}" destId="{C5D5B0CC-82CE-4FAB-80C6-4346CC9E22DC}" srcOrd="1" destOrd="0" presId="urn:microsoft.com/office/officeart/2005/8/layout/bProcess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3104946-C020-48A2-A218-3614F5C24F84}" type="doc">
      <dgm:prSet loTypeId="urn:microsoft.com/office/officeart/2005/8/layout/process2" loCatId="process" qsTypeId="urn:microsoft.com/office/officeart/2005/8/quickstyle/3d5" qsCatId="3D" csTypeId="urn:microsoft.com/office/officeart/2005/8/colors/accent1_2" csCatId="accent1" phldr="1"/>
      <dgm:spPr>
        <a:scene3d>
          <a:camera prst="orthographicFront" zoom="95000"/>
          <a:lightRig rig="flat" dir="t"/>
        </a:scene3d>
      </dgm:spPr>
      <dgm:t>
        <a:bodyPr/>
        <a:lstStyle/>
        <a:p>
          <a:pPr rtl="1"/>
          <a:endParaRPr lang="fa-IR"/>
        </a:p>
      </dgm:t>
    </dgm:pt>
    <dgm:pt modelId="{8D00940A-D2C0-4C96-B69A-6E032B5FFF7A}">
      <dgm:prSet/>
      <dgm:spPr>
        <a:scene3d>
          <a:camera prst="orthographicFront" zoom="95000"/>
          <a:lightRig rig="flat" dir="t"/>
        </a:scene3d>
        <a:sp3d extrusionH="381000" contourW="38100" prstMaterial="matte">
          <a:bevelT w="101600" prst="riblet"/>
          <a:contourClr>
            <a:schemeClr val="lt1"/>
          </a:contourClr>
        </a:sp3d>
      </dgm:spPr>
      <dgm:t>
        <a:bodyPr/>
        <a:lstStyle/>
        <a:p>
          <a:pPr rtl="1"/>
          <a:r>
            <a:rPr lang="fa-IR" baseline="0" dirty="0" smtClean="0"/>
            <a:t>(الف)تحویل به یک گرایش وحل آن از راه قطوع</a:t>
          </a:r>
          <a:endParaRPr lang="fa-IR" baseline="0" dirty="0"/>
        </a:p>
      </dgm:t>
    </dgm:pt>
    <dgm:pt modelId="{AC88C03A-D225-4691-ADF7-F82683CBCDC2}" type="parTrans" cxnId="{46C4770B-32D1-48E2-B6D1-596975107144}">
      <dgm:prSet/>
      <dgm:spPr/>
      <dgm:t>
        <a:bodyPr/>
        <a:lstStyle/>
        <a:p>
          <a:pPr rtl="1"/>
          <a:endParaRPr lang="fa-IR"/>
        </a:p>
      </dgm:t>
    </dgm:pt>
    <dgm:pt modelId="{A8D4886D-5B8F-4826-B71B-02BB65129210}" type="sibTrans" cxnId="{46C4770B-32D1-48E2-B6D1-596975107144}">
      <dgm:prSet/>
      <dgm:spPr/>
      <dgm:t>
        <a:bodyPr/>
        <a:lstStyle/>
        <a:p>
          <a:pPr rtl="1"/>
          <a:endParaRPr lang="fa-IR"/>
        </a:p>
      </dgm:t>
    </dgm:pt>
    <dgm:pt modelId="{CA3C4CD0-CBE6-4E77-9D87-4AAD32E7D03E}" type="pres">
      <dgm:prSet presAssocID="{03104946-C020-48A2-A218-3614F5C24F84}" presName="linearFlow" presStyleCnt="0">
        <dgm:presLayoutVars>
          <dgm:resizeHandles val="exact"/>
        </dgm:presLayoutVars>
      </dgm:prSet>
      <dgm:spPr/>
      <dgm:t>
        <a:bodyPr/>
        <a:lstStyle/>
        <a:p>
          <a:pPr rtl="1"/>
          <a:endParaRPr lang="fa-IR"/>
        </a:p>
      </dgm:t>
    </dgm:pt>
    <dgm:pt modelId="{28C2C545-2BEE-45AC-B7FC-499F10B23A45}" type="pres">
      <dgm:prSet presAssocID="{8D00940A-D2C0-4C96-B69A-6E032B5FFF7A}" presName="node" presStyleLbl="node1" presStyleIdx="0" presStyleCnt="1" custScaleX="145834">
        <dgm:presLayoutVars>
          <dgm:bulletEnabled val="1"/>
        </dgm:presLayoutVars>
      </dgm:prSet>
      <dgm:spPr/>
      <dgm:t>
        <a:bodyPr/>
        <a:lstStyle/>
        <a:p>
          <a:pPr rtl="1"/>
          <a:endParaRPr lang="fa-IR"/>
        </a:p>
      </dgm:t>
    </dgm:pt>
  </dgm:ptLst>
  <dgm:cxnLst>
    <dgm:cxn modelId="{7E79A0FE-6A0E-4CD7-9AD2-08F7D72ECF0F}" type="presOf" srcId="{8D00940A-D2C0-4C96-B69A-6E032B5FFF7A}" destId="{28C2C545-2BEE-45AC-B7FC-499F10B23A45}" srcOrd="0" destOrd="0" presId="urn:microsoft.com/office/officeart/2005/8/layout/process2"/>
    <dgm:cxn modelId="{46C4770B-32D1-48E2-B6D1-596975107144}" srcId="{03104946-C020-48A2-A218-3614F5C24F84}" destId="{8D00940A-D2C0-4C96-B69A-6E032B5FFF7A}" srcOrd="0" destOrd="0" parTransId="{AC88C03A-D225-4691-ADF7-F82683CBCDC2}" sibTransId="{A8D4886D-5B8F-4826-B71B-02BB65129210}"/>
    <dgm:cxn modelId="{D2504FA0-B79C-4807-A58A-0A489EE489C0}" type="presOf" srcId="{03104946-C020-48A2-A218-3614F5C24F84}" destId="{CA3C4CD0-CBE6-4E77-9D87-4AAD32E7D03E}" srcOrd="0" destOrd="0" presId="urn:microsoft.com/office/officeart/2005/8/layout/process2"/>
    <dgm:cxn modelId="{B074C173-65A8-40DF-BA89-853EEB67B27B}" type="presParOf" srcId="{CA3C4CD0-CBE6-4E77-9D87-4AAD32E7D03E}" destId="{28C2C545-2BEE-45AC-B7FC-499F10B23A45}" srcOrd="0" destOrd="0" presId="urn:microsoft.com/office/officeart/2005/8/layout/process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3270C17-9476-4152-997B-DC3288668125}" type="doc">
      <dgm:prSet loTypeId="urn:microsoft.com/office/officeart/2005/8/layout/vList5" loCatId="list" qsTypeId="urn:microsoft.com/office/officeart/2005/8/quickstyle/3d9" qsCatId="3D" csTypeId="urn:microsoft.com/office/officeart/2005/8/colors/accent1_2" csCatId="accent1" phldr="1"/>
      <dgm:spPr>
        <a:scene3d>
          <a:camera prst="obliqueTopLeft"/>
          <a:lightRig rig="soft" dir="t"/>
          <a:backdrop>
            <a:anchor x="0" y="0" z="-210000"/>
            <a:norm dx="0" dy="0" dz="914400"/>
            <a:up dx="0" dy="914400" dz="0"/>
          </a:backdrop>
        </a:scene3d>
      </dgm:spPr>
      <dgm:t>
        <a:bodyPr/>
        <a:lstStyle/>
        <a:p>
          <a:pPr rtl="1"/>
          <a:endParaRPr lang="fa-IR"/>
        </a:p>
      </dgm:t>
    </dgm:pt>
    <dgm:pt modelId="{6257FF69-A938-4A8B-99BE-1CE327CCFEBA}">
      <dgm:prSet/>
      <dgm:spPr>
        <a:effectLst>
          <a:glow rad="101600">
            <a:schemeClr val="accent1">
              <a:satMod val="175000"/>
              <a:alpha val="40000"/>
            </a:schemeClr>
          </a:glow>
        </a:effectLst>
      </dgm:spPr>
      <dgm:t>
        <a:bodyPr/>
        <a:lstStyle/>
        <a:p>
          <a:pPr rtl="1"/>
          <a:r>
            <a:rPr lang="fa-IR" baseline="0" dirty="0" smtClean="0"/>
            <a:t>(ب) منحنی صدف وار نیکومدس</a:t>
          </a:r>
          <a:endParaRPr lang="fa-IR" baseline="0" dirty="0"/>
        </a:p>
      </dgm:t>
    </dgm:pt>
    <dgm:pt modelId="{0C2E862C-3F15-4BB7-8ABC-443E2E068E02}" type="parTrans" cxnId="{5512FF96-94FA-4001-8263-E431AB519EB5}">
      <dgm:prSet/>
      <dgm:spPr/>
      <dgm:t>
        <a:bodyPr/>
        <a:lstStyle/>
        <a:p>
          <a:pPr rtl="1"/>
          <a:endParaRPr lang="fa-IR"/>
        </a:p>
      </dgm:t>
    </dgm:pt>
    <dgm:pt modelId="{4C4F6FB0-01CC-454E-8681-C21C4451CA09}" type="sibTrans" cxnId="{5512FF96-94FA-4001-8263-E431AB519EB5}">
      <dgm:prSet/>
      <dgm:spPr/>
      <dgm:t>
        <a:bodyPr/>
        <a:lstStyle/>
        <a:p>
          <a:pPr rtl="1"/>
          <a:endParaRPr lang="fa-IR"/>
        </a:p>
      </dgm:t>
    </dgm:pt>
    <dgm:pt modelId="{EE67A6D0-9615-4FCE-A66C-43B5023EC67A}" type="pres">
      <dgm:prSet presAssocID="{83270C17-9476-4152-997B-DC3288668125}" presName="Name0" presStyleCnt="0">
        <dgm:presLayoutVars>
          <dgm:dir/>
          <dgm:animLvl val="lvl"/>
          <dgm:resizeHandles val="exact"/>
        </dgm:presLayoutVars>
      </dgm:prSet>
      <dgm:spPr/>
      <dgm:t>
        <a:bodyPr/>
        <a:lstStyle/>
        <a:p>
          <a:pPr rtl="1"/>
          <a:endParaRPr lang="fa-IR"/>
        </a:p>
      </dgm:t>
    </dgm:pt>
    <dgm:pt modelId="{01CDA214-C25A-42E5-9D73-97EDB71DA45B}" type="pres">
      <dgm:prSet presAssocID="{6257FF69-A938-4A8B-99BE-1CE327CCFEBA}" presName="linNode" presStyleCnt="0"/>
      <dgm:spPr/>
      <dgm:t>
        <a:bodyPr/>
        <a:lstStyle/>
        <a:p>
          <a:pPr rtl="1"/>
          <a:endParaRPr lang="fa-IR"/>
        </a:p>
      </dgm:t>
    </dgm:pt>
    <dgm:pt modelId="{7FB23E67-B574-4E70-9651-54AE882A0A7C}" type="pres">
      <dgm:prSet presAssocID="{6257FF69-A938-4A8B-99BE-1CE327CCFEBA}" presName="parentText" presStyleLbl="node1" presStyleIdx="0" presStyleCnt="1">
        <dgm:presLayoutVars>
          <dgm:chMax val="1"/>
          <dgm:bulletEnabled val="1"/>
        </dgm:presLayoutVars>
      </dgm:prSet>
      <dgm:spPr/>
      <dgm:t>
        <a:bodyPr/>
        <a:lstStyle/>
        <a:p>
          <a:pPr rtl="1"/>
          <a:endParaRPr lang="fa-IR"/>
        </a:p>
      </dgm:t>
    </dgm:pt>
  </dgm:ptLst>
  <dgm:cxnLst>
    <dgm:cxn modelId="{D480C114-8573-4F10-BDE9-84F45950DABB}" type="presOf" srcId="{6257FF69-A938-4A8B-99BE-1CE327CCFEBA}" destId="{7FB23E67-B574-4E70-9651-54AE882A0A7C}" srcOrd="0" destOrd="0" presId="urn:microsoft.com/office/officeart/2005/8/layout/vList5"/>
    <dgm:cxn modelId="{5512FF96-94FA-4001-8263-E431AB519EB5}" srcId="{83270C17-9476-4152-997B-DC3288668125}" destId="{6257FF69-A938-4A8B-99BE-1CE327CCFEBA}" srcOrd="0" destOrd="0" parTransId="{0C2E862C-3F15-4BB7-8ABC-443E2E068E02}" sibTransId="{4C4F6FB0-01CC-454E-8681-C21C4451CA09}"/>
    <dgm:cxn modelId="{CC089537-6AC5-4854-B1A8-37231D02BB80}" type="presOf" srcId="{83270C17-9476-4152-997B-DC3288668125}" destId="{EE67A6D0-9615-4FCE-A66C-43B5023EC67A}" srcOrd="0" destOrd="0" presId="urn:microsoft.com/office/officeart/2005/8/layout/vList5"/>
    <dgm:cxn modelId="{A20DCB05-28E7-4A02-AA38-14D2D1E62C73}" type="presParOf" srcId="{EE67A6D0-9615-4FCE-A66C-43B5023EC67A}" destId="{01CDA214-C25A-42E5-9D73-97EDB71DA45B}" srcOrd="0" destOrd="0" presId="urn:microsoft.com/office/officeart/2005/8/layout/vList5"/>
    <dgm:cxn modelId="{123605E7-35C7-4152-8631-E6A733BF5C6F}" type="presParOf" srcId="{01CDA214-C25A-42E5-9D73-97EDB71DA45B}" destId="{7FB23E67-B574-4E70-9651-54AE882A0A7C}"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BE5ADC2-9705-49D3-A155-408FD939043F}" type="doc">
      <dgm:prSet loTypeId="urn:microsoft.com/office/officeart/2005/8/layout/vList5" loCatId="list" qsTypeId="urn:microsoft.com/office/officeart/2005/8/quickstyle/3d5" qsCatId="3D" csTypeId="urn:microsoft.com/office/officeart/2005/8/colors/accent1_2" csCatId="accent1" phldr="1"/>
      <dgm:spPr>
        <a:scene3d>
          <a:camera prst="orthographicFront" zoom="95000"/>
          <a:lightRig rig="flat" dir="t"/>
        </a:scene3d>
      </dgm:spPr>
      <dgm:t>
        <a:bodyPr/>
        <a:lstStyle/>
        <a:p>
          <a:pPr rtl="1"/>
          <a:endParaRPr lang="fa-IR"/>
        </a:p>
      </dgm:t>
    </dgm:pt>
    <dgm:pt modelId="{5AB0DD83-B6ED-42B0-A02D-545CA3FB64C9}">
      <dgm:prSet/>
      <dgm:spPr>
        <a:effectLst>
          <a:glow rad="139700">
            <a:schemeClr val="accent1">
              <a:satMod val="175000"/>
              <a:alpha val="40000"/>
            </a:schemeClr>
          </a:glow>
        </a:effectLst>
      </dgm:spPr>
      <dgm:t>
        <a:bodyPr/>
        <a:lstStyle/>
        <a:p>
          <a:pPr rtl="1"/>
          <a:r>
            <a:rPr lang="fa-IR" baseline="0" dirty="0" smtClean="0"/>
            <a:t>(پ)تحویل دیگر به یک گرایش </a:t>
          </a:r>
          <a:endParaRPr lang="fa-IR" baseline="0" dirty="0"/>
        </a:p>
      </dgm:t>
    </dgm:pt>
    <dgm:pt modelId="{66CCC647-6176-46D1-B217-7EB799708497}" type="parTrans" cxnId="{8877DAFE-4D1D-4E25-9441-A59B10C4C736}">
      <dgm:prSet/>
      <dgm:spPr/>
      <dgm:t>
        <a:bodyPr/>
        <a:lstStyle/>
        <a:p>
          <a:pPr rtl="1"/>
          <a:endParaRPr lang="fa-IR"/>
        </a:p>
      </dgm:t>
    </dgm:pt>
    <dgm:pt modelId="{DE375A61-17AA-4B47-9E93-944F5CC41E59}" type="sibTrans" cxnId="{8877DAFE-4D1D-4E25-9441-A59B10C4C736}">
      <dgm:prSet/>
      <dgm:spPr/>
      <dgm:t>
        <a:bodyPr/>
        <a:lstStyle/>
        <a:p>
          <a:pPr rtl="1"/>
          <a:endParaRPr lang="fa-IR"/>
        </a:p>
      </dgm:t>
    </dgm:pt>
    <dgm:pt modelId="{DB5313E7-D5E3-4DC0-B599-B5957F362023}" type="pres">
      <dgm:prSet presAssocID="{BBE5ADC2-9705-49D3-A155-408FD939043F}" presName="Name0" presStyleCnt="0">
        <dgm:presLayoutVars>
          <dgm:dir/>
          <dgm:animLvl val="lvl"/>
          <dgm:resizeHandles val="exact"/>
        </dgm:presLayoutVars>
      </dgm:prSet>
      <dgm:spPr/>
      <dgm:t>
        <a:bodyPr/>
        <a:lstStyle/>
        <a:p>
          <a:endParaRPr lang="en-US"/>
        </a:p>
      </dgm:t>
    </dgm:pt>
    <dgm:pt modelId="{8F379546-15EA-442A-8705-6999F03CBB83}" type="pres">
      <dgm:prSet presAssocID="{5AB0DD83-B6ED-42B0-A02D-545CA3FB64C9}" presName="linNode" presStyleCnt="0"/>
      <dgm:spPr/>
      <dgm:t>
        <a:bodyPr/>
        <a:lstStyle/>
        <a:p>
          <a:pPr rtl="1"/>
          <a:endParaRPr lang="fa-IR"/>
        </a:p>
      </dgm:t>
    </dgm:pt>
    <dgm:pt modelId="{82C16A4F-00C9-4777-84CA-1B60A00CC357}" type="pres">
      <dgm:prSet presAssocID="{5AB0DD83-B6ED-42B0-A02D-545CA3FB64C9}" presName="parentText" presStyleLbl="node1" presStyleIdx="0" presStyleCnt="1">
        <dgm:presLayoutVars>
          <dgm:chMax val="1"/>
          <dgm:bulletEnabled val="1"/>
        </dgm:presLayoutVars>
      </dgm:prSet>
      <dgm:spPr/>
      <dgm:t>
        <a:bodyPr/>
        <a:lstStyle/>
        <a:p>
          <a:endParaRPr lang="en-US"/>
        </a:p>
      </dgm:t>
    </dgm:pt>
  </dgm:ptLst>
  <dgm:cxnLst>
    <dgm:cxn modelId="{8877DAFE-4D1D-4E25-9441-A59B10C4C736}" srcId="{BBE5ADC2-9705-49D3-A155-408FD939043F}" destId="{5AB0DD83-B6ED-42B0-A02D-545CA3FB64C9}" srcOrd="0" destOrd="0" parTransId="{66CCC647-6176-46D1-B217-7EB799708497}" sibTransId="{DE375A61-17AA-4B47-9E93-944F5CC41E59}"/>
    <dgm:cxn modelId="{D4498A53-6C3B-4664-9F63-AE5EAE2A311B}" type="presOf" srcId="{5AB0DD83-B6ED-42B0-A02D-545CA3FB64C9}" destId="{82C16A4F-00C9-4777-84CA-1B60A00CC357}" srcOrd="0" destOrd="0" presId="urn:microsoft.com/office/officeart/2005/8/layout/vList5"/>
    <dgm:cxn modelId="{5F8EA2EF-C29F-4ED6-9C7B-6AE9630813DE}" type="presOf" srcId="{BBE5ADC2-9705-49D3-A155-408FD939043F}" destId="{DB5313E7-D5E3-4DC0-B599-B5957F362023}" srcOrd="0" destOrd="0" presId="urn:microsoft.com/office/officeart/2005/8/layout/vList5"/>
    <dgm:cxn modelId="{93EF4BE8-17D9-4AA8-BA53-A7B2A77DB539}" type="presParOf" srcId="{DB5313E7-D5E3-4DC0-B599-B5957F362023}" destId="{8F379546-15EA-442A-8705-6999F03CBB83}" srcOrd="0" destOrd="0" presId="urn:microsoft.com/office/officeart/2005/8/layout/vList5"/>
    <dgm:cxn modelId="{B6B8F62D-0618-4A30-996F-4283B7C42177}" type="presParOf" srcId="{8F379546-15EA-442A-8705-6999F03CBB83}" destId="{82C16A4F-00C9-4777-84CA-1B60A00CC357}"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C761DEE-C693-4009-AE3E-97C0491B6A1E}" type="doc">
      <dgm:prSet loTypeId="urn:microsoft.com/office/officeart/2005/8/layout/vList5" loCatId="list" qsTypeId="urn:microsoft.com/office/officeart/2005/8/quickstyle/3d5" qsCatId="3D" csTypeId="urn:microsoft.com/office/officeart/2005/8/colors/accent1_2" csCatId="accent1" phldr="1"/>
      <dgm:spPr>
        <a:scene3d>
          <a:camera prst="orthographicFront" zoom="95000">
            <a:rot lat="0" lon="0" rev="0"/>
          </a:camera>
          <a:lightRig rig="contrasting" dir="t">
            <a:rot lat="0" lon="0" rev="1500000"/>
          </a:lightRig>
        </a:scene3d>
      </dgm:spPr>
      <dgm:t>
        <a:bodyPr/>
        <a:lstStyle/>
        <a:p>
          <a:pPr rtl="1"/>
          <a:endParaRPr lang="fa-IR"/>
        </a:p>
      </dgm:t>
    </dgm:pt>
    <dgm:pt modelId="{7095F823-9591-4E90-83D2-88EC60F15D7B}">
      <dgm:prSet/>
      <dgm:spPr>
        <a:ln>
          <a:noFill/>
        </a:ln>
        <a:effectLst>
          <a:glow rad="63500">
            <a:schemeClr val="accent4">
              <a:satMod val="175000"/>
              <a:alpha val="40000"/>
            </a:schemeClr>
          </a:glow>
          <a:outerShdw blurRad="149987" dist="250190" dir="8460000" algn="ctr">
            <a:srgbClr val="000000">
              <a:alpha val="28000"/>
            </a:srgbClr>
          </a:outerShdw>
        </a:effectLst>
        <a:scene3d>
          <a:camera prst="orthographicFront" zoom="95000">
            <a:rot lat="0" lon="0" rev="0"/>
          </a:camera>
          <a:lightRig rig="contrasting" dir="t">
            <a:rot lat="0" lon="0" rev="1500000"/>
          </a:lightRig>
        </a:scene3d>
        <a:sp3d prstMaterial="metal">
          <a:bevelT w="88900" h="88900"/>
        </a:sp3d>
      </dgm:spPr>
      <dgm:t>
        <a:bodyPr/>
        <a:lstStyle/>
        <a:p>
          <a:pPr rtl="1"/>
          <a:r>
            <a:rPr lang="fa-IR" baseline="0" dirty="0" smtClean="0"/>
            <a:t>(ت)راه حل از طریق قطوع مخروطی</a:t>
          </a:r>
          <a:endParaRPr lang="fa-IR" baseline="0" dirty="0"/>
        </a:p>
      </dgm:t>
    </dgm:pt>
    <dgm:pt modelId="{8A9FF95F-68FA-40C0-824A-9C3E56496A23}" type="parTrans" cxnId="{1530B5ED-E830-42A6-8550-ED1C1F213DFC}">
      <dgm:prSet/>
      <dgm:spPr/>
      <dgm:t>
        <a:bodyPr/>
        <a:lstStyle/>
        <a:p>
          <a:pPr rtl="1"/>
          <a:endParaRPr lang="fa-IR"/>
        </a:p>
      </dgm:t>
    </dgm:pt>
    <dgm:pt modelId="{6E97D16A-AB77-4311-A447-5B0B60EFAAA3}" type="sibTrans" cxnId="{1530B5ED-E830-42A6-8550-ED1C1F213DFC}">
      <dgm:prSet/>
      <dgm:spPr/>
      <dgm:t>
        <a:bodyPr/>
        <a:lstStyle/>
        <a:p>
          <a:pPr rtl="1"/>
          <a:endParaRPr lang="fa-IR"/>
        </a:p>
      </dgm:t>
    </dgm:pt>
    <dgm:pt modelId="{1501BD0F-F631-46A3-B156-CA19A916372B}" type="pres">
      <dgm:prSet presAssocID="{3C761DEE-C693-4009-AE3E-97C0491B6A1E}" presName="Name0" presStyleCnt="0">
        <dgm:presLayoutVars>
          <dgm:dir/>
          <dgm:animLvl val="lvl"/>
          <dgm:resizeHandles val="exact"/>
        </dgm:presLayoutVars>
      </dgm:prSet>
      <dgm:spPr/>
      <dgm:t>
        <a:bodyPr/>
        <a:lstStyle/>
        <a:p>
          <a:endParaRPr lang="en-US"/>
        </a:p>
      </dgm:t>
    </dgm:pt>
    <dgm:pt modelId="{A5CC94E4-977D-434B-B0C5-9C301139D4EE}" type="pres">
      <dgm:prSet presAssocID="{7095F823-9591-4E90-83D2-88EC60F15D7B}" presName="linNode" presStyleCnt="0"/>
      <dgm:spPr/>
      <dgm:t>
        <a:bodyPr/>
        <a:lstStyle/>
        <a:p>
          <a:endParaRPr lang="en-US"/>
        </a:p>
      </dgm:t>
    </dgm:pt>
    <dgm:pt modelId="{2203D571-9CE7-4289-A699-A285CBE4C1D3}" type="pres">
      <dgm:prSet presAssocID="{7095F823-9591-4E90-83D2-88EC60F15D7B}" presName="parentText" presStyleLbl="node1" presStyleIdx="0" presStyleCnt="1">
        <dgm:presLayoutVars>
          <dgm:chMax val="1"/>
          <dgm:bulletEnabled val="1"/>
        </dgm:presLayoutVars>
      </dgm:prSet>
      <dgm:spPr/>
      <dgm:t>
        <a:bodyPr/>
        <a:lstStyle/>
        <a:p>
          <a:endParaRPr lang="en-US"/>
        </a:p>
      </dgm:t>
    </dgm:pt>
  </dgm:ptLst>
  <dgm:cxnLst>
    <dgm:cxn modelId="{1530B5ED-E830-42A6-8550-ED1C1F213DFC}" srcId="{3C761DEE-C693-4009-AE3E-97C0491B6A1E}" destId="{7095F823-9591-4E90-83D2-88EC60F15D7B}" srcOrd="0" destOrd="0" parTransId="{8A9FF95F-68FA-40C0-824A-9C3E56496A23}" sibTransId="{6E97D16A-AB77-4311-A447-5B0B60EFAAA3}"/>
    <dgm:cxn modelId="{BC1C35CB-6AB7-4F24-AB5A-B4B06ED433BB}" type="presOf" srcId="{3C761DEE-C693-4009-AE3E-97C0491B6A1E}" destId="{1501BD0F-F631-46A3-B156-CA19A916372B}" srcOrd="0" destOrd="0" presId="urn:microsoft.com/office/officeart/2005/8/layout/vList5"/>
    <dgm:cxn modelId="{9CFF1554-5A69-4931-929E-E4CAE54EB1BC}" type="presOf" srcId="{7095F823-9591-4E90-83D2-88EC60F15D7B}" destId="{2203D571-9CE7-4289-A699-A285CBE4C1D3}" srcOrd="0" destOrd="0" presId="urn:microsoft.com/office/officeart/2005/8/layout/vList5"/>
    <dgm:cxn modelId="{F949E49D-E2D1-4F6D-A8E6-3C35548B7A2C}" type="presParOf" srcId="{1501BD0F-F631-46A3-B156-CA19A916372B}" destId="{A5CC94E4-977D-434B-B0C5-9C301139D4EE}" srcOrd="0" destOrd="0" presId="urn:microsoft.com/office/officeart/2005/8/layout/vList5"/>
    <dgm:cxn modelId="{BB0AB939-57EA-4FB3-AAD6-AE0871468DEF}" type="presParOf" srcId="{A5CC94E4-977D-434B-B0C5-9C301139D4EE}" destId="{2203D571-9CE7-4289-A699-A285CBE4C1D3}"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08B60317-5819-4CD7-B1BE-33520E0832AD}" type="doc">
      <dgm:prSet loTypeId="urn:microsoft.com/office/officeart/2005/8/layout/vList2" loCatId="list" qsTypeId="urn:microsoft.com/office/officeart/2005/8/quickstyle/3d9" qsCatId="3D" csTypeId="urn:microsoft.com/office/officeart/2005/8/colors/accent1_2" csCatId="accent1" phldr="1"/>
      <dgm:spPr>
        <a:scene3d>
          <a:camera prst="orthographicFront">
            <a:rot lat="0" lon="0" rev="0"/>
          </a:camera>
          <a:lightRig rig="glow" dir="t">
            <a:rot lat="0" lon="0" rev="4800000"/>
          </a:lightRig>
          <a:backdrop>
            <a:anchor x="0" y="0" z="-210000"/>
            <a:norm dx="0" dy="0" dz="914400"/>
            <a:up dx="0" dy="914400" dz="0"/>
          </a:backdrop>
        </a:scene3d>
      </dgm:spPr>
      <dgm:t>
        <a:bodyPr/>
        <a:lstStyle/>
        <a:p>
          <a:pPr rtl="1"/>
          <a:endParaRPr lang="fa-IR"/>
        </a:p>
      </dgm:t>
    </dgm:pt>
    <dgm:pt modelId="{6BC6269A-AEF3-4D57-88C8-6CCDA1C9261D}">
      <dgm:prSet/>
      <dgm:spPr>
        <a:ln>
          <a:noFill/>
        </a:ln>
        <a:effectLst>
          <a:outerShdw blurRad="190500" dist="228600" dir="2700000" algn="ctr">
            <a:srgbClr val="000000">
              <a:alpha val="30000"/>
            </a:srgbClr>
          </a:outerShdw>
        </a:effectLst>
        <a:scene3d>
          <a:camera prst="orthographicFront">
            <a:rot lat="0" lon="0" rev="0"/>
          </a:camera>
          <a:lightRig rig="glow" dir="t">
            <a:rot lat="0" lon="0" rev="4800000"/>
          </a:lightRig>
          <a:backdrop>
            <a:anchor x="0" y="0" z="-210000"/>
            <a:norm dx="0" dy="0" dz="914400"/>
            <a:up dx="0" dy="914400" dz="0"/>
          </a:backdrop>
        </a:scene3d>
        <a:sp3d prstMaterial="matte">
          <a:bevelT w="127000" h="63500"/>
        </a:sp3d>
      </dgm:spPr>
      <dgm:t>
        <a:bodyPr>
          <a:sp3d extrusionH="28000" prstMaterial="matte"/>
        </a:bodyPr>
        <a:lstStyle/>
        <a:p>
          <a:pPr rtl="1"/>
          <a:r>
            <a:rPr lang="fa-IR" baseline="0" dirty="0" smtClean="0"/>
            <a:t>تضعیف مکعب ،یا مسئله ی دو واسطه ی هندسی</a:t>
          </a:r>
          <a:endParaRPr lang="fa-IR" baseline="0" dirty="0"/>
        </a:p>
      </dgm:t>
    </dgm:pt>
    <dgm:pt modelId="{3049A75D-0F7E-46E6-BAEE-E2FCF0DB49E2}" type="parTrans" cxnId="{96F6E3D5-4A03-4115-A9FB-A0405F5D5E7E}">
      <dgm:prSet/>
      <dgm:spPr/>
      <dgm:t>
        <a:bodyPr/>
        <a:lstStyle/>
        <a:p>
          <a:pPr rtl="1"/>
          <a:endParaRPr lang="fa-IR"/>
        </a:p>
      </dgm:t>
    </dgm:pt>
    <dgm:pt modelId="{2EEF0E10-7A69-4D12-BDAE-4D5E98537824}" type="sibTrans" cxnId="{96F6E3D5-4A03-4115-A9FB-A0405F5D5E7E}">
      <dgm:prSet/>
      <dgm:spPr/>
      <dgm:t>
        <a:bodyPr/>
        <a:lstStyle/>
        <a:p>
          <a:pPr rtl="1"/>
          <a:endParaRPr lang="fa-IR"/>
        </a:p>
      </dgm:t>
    </dgm:pt>
    <dgm:pt modelId="{6A048299-3F7D-4C9B-9AB7-01C89A64C3D9}" type="pres">
      <dgm:prSet presAssocID="{08B60317-5819-4CD7-B1BE-33520E0832AD}" presName="linear" presStyleCnt="0">
        <dgm:presLayoutVars>
          <dgm:animLvl val="lvl"/>
          <dgm:resizeHandles val="exact"/>
        </dgm:presLayoutVars>
      </dgm:prSet>
      <dgm:spPr/>
      <dgm:t>
        <a:bodyPr/>
        <a:lstStyle/>
        <a:p>
          <a:endParaRPr lang="en-US"/>
        </a:p>
      </dgm:t>
    </dgm:pt>
    <dgm:pt modelId="{2CAE3EB7-DF45-4BDF-BF15-ABE24EEEB35C}" type="pres">
      <dgm:prSet presAssocID="{6BC6269A-AEF3-4D57-88C8-6CCDA1C9261D}" presName="parentText" presStyleLbl="node1" presStyleIdx="0" presStyleCnt="1" custLinFactNeighborX="183" custLinFactNeighborY="53563">
        <dgm:presLayoutVars>
          <dgm:chMax val="0"/>
          <dgm:bulletEnabled val="1"/>
        </dgm:presLayoutVars>
      </dgm:prSet>
      <dgm:spPr/>
      <dgm:t>
        <a:bodyPr/>
        <a:lstStyle/>
        <a:p>
          <a:endParaRPr lang="en-US"/>
        </a:p>
      </dgm:t>
    </dgm:pt>
  </dgm:ptLst>
  <dgm:cxnLst>
    <dgm:cxn modelId="{FC594AA4-293D-4E6E-AA76-24BAB6D65C95}" type="presOf" srcId="{08B60317-5819-4CD7-B1BE-33520E0832AD}" destId="{6A048299-3F7D-4C9B-9AB7-01C89A64C3D9}" srcOrd="0" destOrd="0" presId="urn:microsoft.com/office/officeart/2005/8/layout/vList2"/>
    <dgm:cxn modelId="{9F81B9A2-9894-4A9C-8F14-A44BB78012D6}" type="presOf" srcId="{6BC6269A-AEF3-4D57-88C8-6CCDA1C9261D}" destId="{2CAE3EB7-DF45-4BDF-BF15-ABE24EEEB35C}" srcOrd="0" destOrd="0" presId="urn:microsoft.com/office/officeart/2005/8/layout/vList2"/>
    <dgm:cxn modelId="{96F6E3D5-4A03-4115-A9FB-A0405F5D5E7E}" srcId="{08B60317-5819-4CD7-B1BE-33520E0832AD}" destId="{6BC6269A-AEF3-4D57-88C8-6CCDA1C9261D}" srcOrd="0" destOrd="0" parTransId="{3049A75D-0F7E-46E6-BAEE-E2FCF0DB49E2}" sibTransId="{2EEF0E10-7A69-4D12-BDAE-4D5E98537824}"/>
    <dgm:cxn modelId="{D968E26A-805D-4A18-8D03-A74324DA6CCE}" type="presParOf" srcId="{6A048299-3F7D-4C9B-9AB7-01C89A64C3D9}" destId="{2CAE3EB7-DF45-4BDF-BF15-ABE24EEEB35C}"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08B60317-5819-4CD7-B1BE-33520E0832AD}" type="doc">
      <dgm:prSet loTypeId="urn:microsoft.com/office/officeart/2005/8/layout/vList2" loCatId="list" qsTypeId="urn:microsoft.com/office/officeart/2005/8/quickstyle/3d9" qsCatId="3D" csTypeId="urn:microsoft.com/office/officeart/2005/8/colors/accent1_2" csCatId="accent1" phldr="1"/>
      <dgm:spPr>
        <a:scene3d>
          <a:camera prst="orthographicFront">
            <a:rot lat="0" lon="0" rev="0"/>
          </a:camera>
          <a:lightRig rig="soft" dir="t">
            <a:rot lat="0" lon="0" rev="0"/>
          </a:lightRig>
          <a:backdrop>
            <a:anchor x="0" y="0" z="-210000"/>
            <a:norm dx="0" dy="0" dz="914400"/>
            <a:up dx="0" dy="914400" dz="0"/>
          </a:backdrop>
        </a:scene3d>
      </dgm:spPr>
      <dgm:t>
        <a:bodyPr/>
        <a:lstStyle/>
        <a:p>
          <a:pPr rtl="1"/>
          <a:endParaRPr lang="fa-IR"/>
        </a:p>
      </dgm:t>
    </dgm:pt>
    <dgm:pt modelId="{6BC6269A-AEF3-4D57-88C8-6CCDA1C9261D}">
      <dgm:prSet/>
      <dgm:spPr>
        <a:ln>
          <a:noFill/>
        </a:ln>
        <a:effectLst>
          <a:outerShdw blurRad="107950" dist="12700" dir="5400000" algn="ctr">
            <a:srgbClr val="000000"/>
          </a:outerShdw>
        </a:effectLst>
        <a:scene3d>
          <a:camera prst="orthographicFront">
            <a:rot lat="0" lon="0" rev="0"/>
          </a:camera>
          <a:lightRig rig="soft" dir="t">
            <a:rot lat="0" lon="0" rev="0"/>
          </a:lightRig>
          <a:backdrop>
            <a:anchor x="0" y="0" z="-210000"/>
            <a:norm dx="0" dy="0" dz="914400"/>
            <a:up dx="0" dy="914400" dz="0"/>
          </a:backdrop>
        </a:scene3d>
        <a:sp3d contourW="44450" prstMaterial="matte">
          <a:bevelT w="63500" h="63500" prst="artDeco"/>
          <a:contourClr>
            <a:srgbClr val="FFFFFF"/>
          </a:contourClr>
        </a:sp3d>
      </dgm:spPr>
      <dgm:t>
        <a:bodyPr>
          <a:sp3d extrusionH="28000" prstMaterial="matte"/>
        </a:bodyPr>
        <a:lstStyle/>
        <a:p>
          <a:pPr rtl="1"/>
          <a:r>
            <a:rPr lang="fa-IR" baseline="0" dirty="0" smtClean="0"/>
            <a:t>تضعیف مکعب ،یا مسئله ی دو واسطه ی هندسی</a:t>
          </a:r>
          <a:endParaRPr lang="fa-IR" baseline="0" dirty="0"/>
        </a:p>
      </dgm:t>
    </dgm:pt>
    <dgm:pt modelId="{3049A75D-0F7E-46E6-BAEE-E2FCF0DB49E2}" type="parTrans" cxnId="{96F6E3D5-4A03-4115-A9FB-A0405F5D5E7E}">
      <dgm:prSet/>
      <dgm:spPr/>
      <dgm:t>
        <a:bodyPr/>
        <a:lstStyle/>
        <a:p>
          <a:pPr rtl="1"/>
          <a:endParaRPr lang="fa-IR"/>
        </a:p>
      </dgm:t>
    </dgm:pt>
    <dgm:pt modelId="{2EEF0E10-7A69-4D12-BDAE-4D5E98537824}" type="sibTrans" cxnId="{96F6E3D5-4A03-4115-A9FB-A0405F5D5E7E}">
      <dgm:prSet/>
      <dgm:spPr/>
      <dgm:t>
        <a:bodyPr/>
        <a:lstStyle/>
        <a:p>
          <a:pPr rtl="1"/>
          <a:endParaRPr lang="fa-IR"/>
        </a:p>
      </dgm:t>
    </dgm:pt>
    <dgm:pt modelId="{6A048299-3F7D-4C9B-9AB7-01C89A64C3D9}" type="pres">
      <dgm:prSet presAssocID="{08B60317-5819-4CD7-B1BE-33520E0832AD}" presName="linear" presStyleCnt="0">
        <dgm:presLayoutVars>
          <dgm:animLvl val="lvl"/>
          <dgm:resizeHandles val="exact"/>
        </dgm:presLayoutVars>
      </dgm:prSet>
      <dgm:spPr/>
      <dgm:t>
        <a:bodyPr/>
        <a:lstStyle/>
        <a:p>
          <a:endParaRPr lang="en-US"/>
        </a:p>
      </dgm:t>
    </dgm:pt>
    <dgm:pt modelId="{2CAE3EB7-DF45-4BDF-BF15-ABE24EEEB35C}" type="pres">
      <dgm:prSet presAssocID="{6BC6269A-AEF3-4D57-88C8-6CCDA1C9261D}" presName="parentText" presStyleLbl="node1" presStyleIdx="0" presStyleCnt="1">
        <dgm:presLayoutVars>
          <dgm:chMax val="0"/>
          <dgm:bulletEnabled val="1"/>
        </dgm:presLayoutVars>
      </dgm:prSet>
      <dgm:spPr/>
      <dgm:t>
        <a:bodyPr/>
        <a:lstStyle/>
        <a:p>
          <a:endParaRPr lang="en-US"/>
        </a:p>
      </dgm:t>
    </dgm:pt>
  </dgm:ptLst>
  <dgm:cxnLst>
    <dgm:cxn modelId="{CC57DA67-FB60-4D33-88D3-8FA2BC5AC63C}" type="presOf" srcId="{6BC6269A-AEF3-4D57-88C8-6CCDA1C9261D}" destId="{2CAE3EB7-DF45-4BDF-BF15-ABE24EEEB35C}" srcOrd="0" destOrd="0" presId="urn:microsoft.com/office/officeart/2005/8/layout/vList2"/>
    <dgm:cxn modelId="{26E5B605-06A7-48FC-A4A8-4E053D5C9E3D}" type="presOf" srcId="{08B60317-5819-4CD7-B1BE-33520E0832AD}" destId="{6A048299-3F7D-4C9B-9AB7-01C89A64C3D9}" srcOrd="0" destOrd="0" presId="urn:microsoft.com/office/officeart/2005/8/layout/vList2"/>
    <dgm:cxn modelId="{96F6E3D5-4A03-4115-A9FB-A0405F5D5E7E}" srcId="{08B60317-5819-4CD7-B1BE-33520E0832AD}" destId="{6BC6269A-AEF3-4D57-88C8-6CCDA1C9261D}" srcOrd="0" destOrd="0" parTransId="{3049A75D-0F7E-46E6-BAEE-E2FCF0DB49E2}" sibTransId="{2EEF0E10-7A69-4D12-BDAE-4D5E98537824}"/>
    <dgm:cxn modelId="{483944C4-A1D1-420B-8345-6E29C3BC902B}" type="presParOf" srcId="{6A048299-3F7D-4C9B-9AB7-01C89A64C3D9}" destId="{2CAE3EB7-DF45-4BDF-BF15-ABE24EEEB35C}"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6C31CE-825E-487A-AEF4-FA27B6BE1549}" type="doc">
      <dgm:prSet loTypeId="urn:microsoft.com/office/officeart/2005/8/layout/process1" loCatId="process" qsTypeId="urn:microsoft.com/office/officeart/2005/8/quickstyle/simple5" qsCatId="simple" csTypeId="urn:microsoft.com/office/officeart/2005/8/colors/accent1_2" csCatId="accent1" phldr="1"/>
      <dgm:spPr/>
      <dgm:t>
        <a:bodyPr/>
        <a:lstStyle/>
        <a:p>
          <a:pPr rtl="1"/>
          <a:endParaRPr lang="fa-IR"/>
        </a:p>
      </dgm:t>
    </dgm:pt>
    <dgm:pt modelId="{BF4A7295-DD2C-4AE1-88C8-223FB5D56DC7}">
      <dgm:prSet>
        <dgm:style>
          <a:lnRef idx="1">
            <a:schemeClr val="accent1"/>
          </a:lnRef>
          <a:fillRef idx="3">
            <a:schemeClr val="accent1"/>
          </a:fillRef>
          <a:effectRef idx="2">
            <a:schemeClr val="accent1"/>
          </a:effectRef>
          <a:fontRef idx="minor">
            <a:schemeClr val="lt1"/>
          </a:fontRef>
        </dgm:style>
      </dgm:prSet>
      <dgm:spPr>
        <a:ln/>
        <a:effectLst>
          <a:glow rad="228600">
            <a:schemeClr val="accent1">
              <a:satMod val="175000"/>
              <a:alpha val="40000"/>
            </a:schemeClr>
          </a:glow>
        </a:effectLst>
      </dgm:spPr>
      <dgm:t>
        <a:bodyPr/>
        <a:lstStyle/>
        <a:p>
          <a:pPr rtl="1"/>
          <a:r>
            <a:rPr lang="fa-IR" b="0" dirty="0" smtClean="0"/>
            <a:t>تربیع دایره</a:t>
          </a:r>
          <a:endParaRPr lang="fa-IR" b="0" dirty="0"/>
        </a:p>
      </dgm:t>
    </dgm:pt>
    <dgm:pt modelId="{3352164C-4275-4F39-BBD1-67E7F40BEB58}" type="parTrans" cxnId="{AE5D1212-4FDF-41A0-9002-00BE29AC0DDE}">
      <dgm:prSet/>
      <dgm:spPr/>
      <dgm:t>
        <a:bodyPr/>
        <a:lstStyle/>
        <a:p>
          <a:pPr rtl="1"/>
          <a:endParaRPr lang="fa-IR"/>
        </a:p>
      </dgm:t>
    </dgm:pt>
    <dgm:pt modelId="{DF100CC4-04BE-4E98-9F44-92B0323423FC}" type="sibTrans" cxnId="{AE5D1212-4FDF-41A0-9002-00BE29AC0DDE}">
      <dgm:prSet/>
      <dgm:spPr/>
      <dgm:t>
        <a:bodyPr/>
        <a:lstStyle/>
        <a:p>
          <a:pPr rtl="1"/>
          <a:endParaRPr lang="fa-IR"/>
        </a:p>
      </dgm:t>
    </dgm:pt>
    <dgm:pt modelId="{BEBD2755-2BDC-4F53-B8E7-3F9459F7FD76}" type="pres">
      <dgm:prSet presAssocID="{CF6C31CE-825E-487A-AEF4-FA27B6BE1549}" presName="Name0" presStyleCnt="0">
        <dgm:presLayoutVars>
          <dgm:dir/>
          <dgm:resizeHandles val="exact"/>
        </dgm:presLayoutVars>
      </dgm:prSet>
      <dgm:spPr/>
      <dgm:t>
        <a:bodyPr/>
        <a:lstStyle/>
        <a:p>
          <a:pPr rtl="1"/>
          <a:endParaRPr lang="fa-IR"/>
        </a:p>
      </dgm:t>
    </dgm:pt>
    <dgm:pt modelId="{0288C3E7-6D1E-4B44-B44D-6BF20CA9F564}" type="pres">
      <dgm:prSet presAssocID="{BF4A7295-DD2C-4AE1-88C8-223FB5D56DC7}" presName="node" presStyleLbl="node1" presStyleIdx="0" presStyleCnt="1" custLinFactNeighborX="-925" custLinFactNeighborY="-6300">
        <dgm:presLayoutVars>
          <dgm:bulletEnabled val="1"/>
        </dgm:presLayoutVars>
      </dgm:prSet>
      <dgm:spPr>
        <a:prstGeom prst="actionButtonHome">
          <a:avLst/>
        </a:prstGeom>
      </dgm:spPr>
      <dgm:t>
        <a:bodyPr/>
        <a:lstStyle/>
        <a:p>
          <a:pPr rtl="1"/>
          <a:endParaRPr lang="fa-IR"/>
        </a:p>
      </dgm:t>
    </dgm:pt>
  </dgm:ptLst>
  <dgm:cxnLst>
    <dgm:cxn modelId="{AE5D1212-4FDF-41A0-9002-00BE29AC0DDE}" srcId="{CF6C31CE-825E-487A-AEF4-FA27B6BE1549}" destId="{BF4A7295-DD2C-4AE1-88C8-223FB5D56DC7}" srcOrd="0" destOrd="0" parTransId="{3352164C-4275-4F39-BBD1-67E7F40BEB58}" sibTransId="{DF100CC4-04BE-4E98-9F44-92B0323423FC}"/>
    <dgm:cxn modelId="{9AC3E1A9-21A8-494D-A165-0379D22CB650}" type="presOf" srcId="{BF4A7295-DD2C-4AE1-88C8-223FB5D56DC7}" destId="{0288C3E7-6D1E-4B44-B44D-6BF20CA9F564}" srcOrd="0" destOrd="0" presId="urn:microsoft.com/office/officeart/2005/8/layout/process1"/>
    <dgm:cxn modelId="{089AE114-2C03-416D-8C2D-0F38070B4AAB}" type="presOf" srcId="{CF6C31CE-825E-487A-AEF4-FA27B6BE1549}" destId="{BEBD2755-2BDC-4F53-B8E7-3F9459F7FD76}" srcOrd="0" destOrd="0" presId="urn:microsoft.com/office/officeart/2005/8/layout/process1"/>
    <dgm:cxn modelId="{0E6B7DEB-A4AB-4F2F-9D1A-9ED74D8EE3EE}" type="presParOf" srcId="{BEBD2755-2BDC-4F53-B8E7-3F9459F7FD76}" destId="{0288C3E7-6D1E-4B44-B44D-6BF20CA9F564}" srcOrd="0" destOrd="0" presId="urn:microsoft.com/office/officeart/2005/8/layout/process1"/>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A187EFE-970E-44DF-9A7A-3300411CA8F9}" type="doc">
      <dgm:prSet loTypeId="urn:microsoft.com/office/officeart/2005/8/layout/vList5" loCatId="list" qsTypeId="urn:microsoft.com/office/officeart/2005/8/quickstyle/simple1" qsCatId="simple" csTypeId="urn:microsoft.com/office/officeart/2005/8/colors/accent1_2" csCatId="accent1" phldr="1"/>
      <dgm:spPr/>
      <dgm:t>
        <a:bodyPr/>
        <a:lstStyle/>
        <a:p>
          <a:pPr rtl="1"/>
          <a:endParaRPr lang="fa-IR"/>
        </a:p>
      </dgm:t>
    </dgm:pt>
    <dgm:pt modelId="{0D6AE5E1-A59B-4714-9AD0-1175FECE91D5}">
      <dgm:prSet>
        <dgm:style>
          <a:lnRef idx="0">
            <a:schemeClr val="accent5"/>
          </a:lnRef>
          <a:fillRef idx="3">
            <a:schemeClr val="accent5"/>
          </a:fillRef>
          <a:effectRef idx="3">
            <a:schemeClr val="accent5"/>
          </a:effectRef>
          <a:fontRef idx="minor">
            <a:schemeClr val="lt1"/>
          </a:fontRef>
        </dgm:style>
      </dgm:prSet>
      <dgm:spPr>
        <a:scene3d>
          <a:camera prst="orthographicFront"/>
          <a:lightRig rig="glow" dir="t">
            <a:rot lat="0" lon="0" rev="4800000"/>
          </a:lightRig>
        </a:scene3d>
        <a:sp3d prstMaterial="powder">
          <a:bevelT w="50800" h="50800"/>
          <a:contourClr>
            <a:schemeClr val="accent5"/>
          </a:contourClr>
        </a:sp3d>
      </dgm:spPr>
      <dgm:t>
        <a:bodyPr/>
        <a:lstStyle/>
        <a:p>
          <a:pPr rtl="1"/>
          <a:r>
            <a:rPr lang="fa-IR" baseline="0" dirty="0" smtClean="0"/>
            <a:t>(الف) مربع ساز هیپاس</a:t>
          </a:r>
          <a:endParaRPr lang="fa-IR" dirty="0"/>
        </a:p>
      </dgm:t>
    </dgm:pt>
    <dgm:pt modelId="{2704FF26-C80C-442B-82DD-2E1900A83AF0}" type="parTrans" cxnId="{6C440322-D194-41E8-A6D6-09CD94B4288B}">
      <dgm:prSet/>
      <dgm:spPr/>
      <dgm:t>
        <a:bodyPr/>
        <a:lstStyle/>
        <a:p>
          <a:pPr rtl="1"/>
          <a:endParaRPr lang="fa-IR"/>
        </a:p>
      </dgm:t>
    </dgm:pt>
    <dgm:pt modelId="{852575FF-8682-4BE3-9FF6-553336D192B1}" type="sibTrans" cxnId="{6C440322-D194-41E8-A6D6-09CD94B4288B}">
      <dgm:prSet/>
      <dgm:spPr/>
      <dgm:t>
        <a:bodyPr/>
        <a:lstStyle/>
        <a:p>
          <a:pPr rtl="1"/>
          <a:endParaRPr lang="fa-IR"/>
        </a:p>
      </dgm:t>
    </dgm:pt>
    <dgm:pt modelId="{60EB525F-9844-47EE-B99B-CB649FA005E0}" type="pres">
      <dgm:prSet presAssocID="{FA187EFE-970E-44DF-9A7A-3300411CA8F9}" presName="Name0" presStyleCnt="0">
        <dgm:presLayoutVars>
          <dgm:dir/>
          <dgm:animLvl val="lvl"/>
          <dgm:resizeHandles val="exact"/>
        </dgm:presLayoutVars>
      </dgm:prSet>
      <dgm:spPr/>
      <dgm:t>
        <a:bodyPr/>
        <a:lstStyle/>
        <a:p>
          <a:pPr rtl="1"/>
          <a:endParaRPr lang="fa-IR"/>
        </a:p>
      </dgm:t>
    </dgm:pt>
    <dgm:pt modelId="{54E886FA-AA3E-4D47-951B-341121A30C61}" type="pres">
      <dgm:prSet presAssocID="{0D6AE5E1-A59B-4714-9AD0-1175FECE91D5}" presName="linNode" presStyleCnt="0"/>
      <dgm:spPr/>
    </dgm:pt>
    <dgm:pt modelId="{DE08DC4A-0AF2-4919-8127-25E9674337DE}" type="pres">
      <dgm:prSet presAssocID="{0D6AE5E1-A59B-4714-9AD0-1175FECE91D5}" presName="parentText" presStyleLbl="node1" presStyleIdx="0" presStyleCnt="1">
        <dgm:presLayoutVars>
          <dgm:chMax val="1"/>
          <dgm:bulletEnabled val="1"/>
        </dgm:presLayoutVars>
      </dgm:prSet>
      <dgm:spPr/>
      <dgm:t>
        <a:bodyPr/>
        <a:lstStyle/>
        <a:p>
          <a:pPr rtl="1"/>
          <a:endParaRPr lang="fa-IR"/>
        </a:p>
      </dgm:t>
    </dgm:pt>
  </dgm:ptLst>
  <dgm:cxnLst>
    <dgm:cxn modelId="{9BA81BF1-818C-408F-81CB-273379E8BD18}" type="presOf" srcId="{FA187EFE-970E-44DF-9A7A-3300411CA8F9}" destId="{60EB525F-9844-47EE-B99B-CB649FA005E0}" srcOrd="0" destOrd="0" presId="urn:microsoft.com/office/officeart/2005/8/layout/vList5"/>
    <dgm:cxn modelId="{6C440322-D194-41E8-A6D6-09CD94B4288B}" srcId="{FA187EFE-970E-44DF-9A7A-3300411CA8F9}" destId="{0D6AE5E1-A59B-4714-9AD0-1175FECE91D5}" srcOrd="0" destOrd="0" parTransId="{2704FF26-C80C-442B-82DD-2E1900A83AF0}" sibTransId="{852575FF-8682-4BE3-9FF6-553336D192B1}"/>
    <dgm:cxn modelId="{A000FCEE-6A55-4BB2-A6E3-9BA17ACF41A7}" type="presOf" srcId="{0D6AE5E1-A59B-4714-9AD0-1175FECE91D5}" destId="{DE08DC4A-0AF2-4919-8127-25E9674337DE}" srcOrd="0" destOrd="0" presId="urn:microsoft.com/office/officeart/2005/8/layout/vList5"/>
    <dgm:cxn modelId="{0464B267-0D74-47C4-9A46-632E86E47672}" type="presParOf" srcId="{60EB525F-9844-47EE-B99B-CB649FA005E0}" destId="{54E886FA-AA3E-4D47-951B-341121A30C61}" srcOrd="0" destOrd="0" presId="urn:microsoft.com/office/officeart/2005/8/layout/vList5"/>
    <dgm:cxn modelId="{AB59DF5B-D882-40D0-8D44-C07BEAEF3E53}" type="presParOf" srcId="{54E886FA-AA3E-4D47-951B-341121A30C61}" destId="{DE08DC4A-0AF2-4919-8127-25E9674337DE}" srcOrd="0"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A187EFE-970E-44DF-9A7A-3300411CA8F9}" type="doc">
      <dgm:prSet loTypeId="urn:microsoft.com/office/officeart/2005/8/layout/vList5" loCatId="list" qsTypeId="urn:microsoft.com/office/officeart/2005/8/quickstyle/simple1" qsCatId="simple" csTypeId="urn:microsoft.com/office/officeart/2005/8/colors/accent1_2" csCatId="accent1" phldr="1"/>
      <dgm:spPr/>
      <dgm:t>
        <a:bodyPr/>
        <a:lstStyle/>
        <a:p>
          <a:pPr rtl="1"/>
          <a:endParaRPr lang="fa-IR"/>
        </a:p>
      </dgm:t>
    </dgm:pt>
    <dgm:pt modelId="{0D6AE5E1-A59B-4714-9AD0-1175FECE91D5}">
      <dgm:prSet>
        <dgm:style>
          <a:lnRef idx="0">
            <a:schemeClr val="accent5"/>
          </a:lnRef>
          <a:fillRef idx="3">
            <a:schemeClr val="accent5"/>
          </a:fillRef>
          <a:effectRef idx="3">
            <a:schemeClr val="accent5"/>
          </a:effectRef>
          <a:fontRef idx="minor">
            <a:schemeClr val="lt1"/>
          </a:fontRef>
        </dgm:style>
      </dgm:prSet>
      <dgm:spPr>
        <a:scene3d>
          <a:camera prst="orthographicFront" fov="0">
            <a:rot lat="0" lon="0" rev="0"/>
          </a:camera>
          <a:lightRig rig="glow" dir="tl">
            <a:rot lat="0" lon="0" rev="900000"/>
          </a:lightRig>
        </a:scene3d>
      </dgm:spPr>
      <dgm:t>
        <a:bodyPr/>
        <a:lstStyle/>
        <a:p>
          <a:pPr rtl="1"/>
          <a:r>
            <a:rPr lang="fa-IR" baseline="0" dirty="0" smtClean="0"/>
            <a:t>(الف) مربع ساز هیپياس</a:t>
          </a:r>
          <a:endParaRPr lang="fa-IR" dirty="0"/>
        </a:p>
      </dgm:t>
    </dgm:pt>
    <dgm:pt modelId="{2704FF26-C80C-442B-82DD-2E1900A83AF0}" type="parTrans" cxnId="{6C440322-D194-41E8-A6D6-09CD94B4288B}">
      <dgm:prSet/>
      <dgm:spPr/>
      <dgm:t>
        <a:bodyPr/>
        <a:lstStyle/>
        <a:p>
          <a:pPr rtl="1"/>
          <a:endParaRPr lang="fa-IR"/>
        </a:p>
      </dgm:t>
    </dgm:pt>
    <dgm:pt modelId="{852575FF-8682-4BE3-9FF6-553336D192B1}" type="sibTrans" cxnId="{6C440322-D194-41E8-A6D6-09CD94B4288B}">
      <dgm:prSet/>
      <dgm:spPr/>
      <dgm:t>
        <a:bodyPr/>
        <a:lstStyle/>
        <a:p>
          <a:pPr rtl="1"/>
          <a:endParaRPr lang="fa-IR"/>
        </a:p>
      </dgm:t>
    </dgm:pt>
    <dgm:pt modelId="{60EB525F-9844-47EE-B99B-CB649FA005E0}" type="pres">
      <dgm:prSet presAssocID="{FA187EFE-970E-44DF-9A7A-3300411CA8F9}" presName="Name0" presStyleCnt="0">
        <dgm:presLayoutVars>
          <dgm:dir/>
          <dgm:animLvl val="lvl"/>
          <dgm:resizeHandles val="exact"/>
        </dgm:presLayoutVars>
      </dgm:prSet>
      <dgm:spPr/>
      <dgm:t>
        <a:bodyPr/>
        <a:lstStyle/>
        <a:p>
          <a:pPr rtl="1"/>
          <a:endParaRPr lang="fa-IR"/>
        </a:p>
      </dgm:t>
    </dgm:pt>
    <dgm:pt modelId="{54E886FA-AA3E-4D47-951B-341121A30C61}" type="pres">
      <dgm:prSet presAssocID="{0D6AE5E1-A59B-4714-9AD0-1175FECE91D5}" presName="linNode" presStyleCnt="0"/>
      <dgm:spPr/>
      <dgm:t>
        <a:bodyPr/>
        <a:lstStyle/>
        <a:p>
          <a:endParaRPr lang="en-US"/>
        </a:p>
      </dgm:t>
    </dgm:pt>
    <dgm:pt modelId="{DE08DC4A-0AF2-4919-8127-25E9674337DE}" type="pres">
      <dgm:prSet presAssocID="{0D6AE5E1-A59B-4714-9AD0-1175FECE91D5}" presName="parentText" presStyleLbl="node1" presStyleIdx="0" presStyleCnt="1">
        <dgm:presLayoutVars>
          <dgm:chMax val="1"/>
          <dgm:bulletEnabled val="1"/>
        </dgm:presLayoutVars>
      </dgm:prSet>
      <dgm:spPr/>
      <dgm:t>
        <a:bodyPr/>
        <a:lstStyle/>
        <a:p>
          <a:pPr rtl="1"/>
          <a:endParaRPr lang="fa-IR"/>
        </a:p>
      </dgm:t>
    </dgm:pt>
  </dgm:ptLst>
  <dgm:cxnLst>
    <dgm:cxn modelId="{90FB0A80-9E54-4B05-A1FC-FF9537D2EFFD}" type="presOf" srcId="{FA187EFE-970E-44DF-9A7A-3300411CA8F9}" destId="{60EB525F-9844-47EE-B99B-CB649FA005E0}" srcOrd="0" destOrd="0" presId="urn:microsoft.com/office/officeart/2005/8/layout/vList5"/>
    <dgm:cxn modelId="{A9EEA27B-912A-4A95-A571-95915C315617}" type="presOf" srcId="{0D6AE5E1-A59B-4714-9AD0-1175FECE91D5}" destId="{DE08DC4A-0AF2-4919-8127-25E9674337DE}" srcOrd="0" destOrd="0" presId="urn:microsoft.com/office/officeart/2005/8/layout/vList5"/>
    <dgm:cxn modelId="{6C440322-D194-41E8-A6D6-09CD94B4288B}" srcId="{FA187EFE-970E-44DF-9A7A-3300411CA8F9}" destId="{0D6AE5E1-A59B-4714-9AD0-1175FECE91D5}" srcOrd="0" destOrd="0" parTransId="{2704FF26-C80C-442B-82DD-2E1900A83AF0}" sibTransId="{852575FF-8682-4BE3-9FF6-553336D192B1}"/>
    <dgm:cxn modelId="{741C1BC0-D561-4C94-AD1B-11B978DBED20}" type="presParOf" srcId="{60EB525F-9844-47EE-B99B-CB649FA005E0}" destId="{54E886FA-AA3E-4D47-951B-341121A30C61}" srcOrd="0" destOrd="0" presId="urn:microsoft.com/office/officeart/2005/8/layout/vList5"/>
    <dgm:cxn modelId="{86CFB225-9AF5-485A-BC28-E9102C02832D}" type="presParOf" srcId="{54E886FA-AA3E-4D47-951B-341121A30C61}" destId="{DE08DC4A-0AF2-4919-8127-25E9674337DE}" srcOrd="0" destOrd="0" presId="urn:microsoft.com/office/officeart/2005/8/layout/vList5"/>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6BCFF75-0F71-4CAF-9D22-6047A6F8FB64}" type="doc">
      <dgm:prSet loTypeId="urn:microsoft.com/office/officeart/2005/8/layout/vList5" loCatId="list" qsTypeId="urn:microsoft.com/office/officeart/2005/8/quickstyle/simple1" qsCatId="simple" csTypeId="urn:microsoft.com/office/officeart/2005/8/colors/accent1_2" csCatId="accent1" phldr="1"/>
      <dgm:spPr>
        <a:scene3d>
          <a:camera prst="obliqueBottomLeft"/>
          <a:lightRig rig="threePt" dir="t"/>
        </a:scene3d>
      </dgm:spPr>
      <dgm:t>
        <a:bodyPr/>
        <a:lstStyle/>
        <a:p>
          <a:pPr rtl="1"/>
          <a:endParaRPr lang="fa-IR"/>
        </a:p>
      </dgm:t>
    </dgm:pt>
    <dgm:pt modelId="{6A5899FC-73A9-4F5B-9591-74EB4F276F6A}">
      <dgm:prSet/>
      <dgm:spPr>
        <a:sp3d>
          <a:bevelT w="114300" prst="hardEdge"/>
        </a:sp3d>
      </dgm:spPr>
      <dgm:t>
        <a:bodyPr/>
        <a:lstStyle/>
        <a:p>
          <a:pPr rtl="1"/>
          <a:r>
            <a:rPr lang="fa-IR" baseline="0" dirty="0" smtClean="0"/>
            <a:t>(ب) مارپیچ ارشمیدس</a:t>
          </a:r>
          <a:endParaRPr lang="fa-IR" dirty="0"/>
        </a:p>
      </dgm:t>
    </dgm:pt>
    <dgm:pt modelId="{1C7A0D55-0698-44CC-90D5-5961F4097337}" type="parTrans" cxnId="{A7F78396-7DB6-4560-9FA8-9815AD9F0DAC}">
      <dgm:prSet/>
      <dgm:spPr/>
      <dgm:t>
        <a:bodyPr/>
        <a:lstStyle/>
        <a:p>
          <a:pPr rtl="1"/>
          <a:endParaRPr lang="fa-IR"/>
        </a:p>
      </dgm:t>
    </dgm:pt>
    <dgm:pt modelId="{14526DD2-E36B-43EF-98FD-3407C841B794}" type="sibTrans" cxnId="{A7F78396-7DB6-4560-9FA8-9815AD9F0DAC}">
      <dgm:prSet/>
      <dgm:spPr/>
      <dgm:t>
        <a:bodyPr/>
        <a:lstStyle/>
        <a:p>
          <a:pPr rtl="1"/>
          <a:endParaRPr lang="fa-IR"/>
        </a:p>
      </dgm:t>
    </dgm:pt>
    <dgm:pt modelId="{9F42E99D-A6AF-4D97-9E1D-511F94AFAAFC}" type="pres">
      <dgm:prSet presAssocID="{56BCFF75-0F71-4CAF-9D22-6047A6F8FB64}" presName="Name0" presStyleCnt="0">
        <dgm:presLayoutVars>
          <dgm:dir/>
          <dgm:animLvl val="lvl"/>
          <dgm:resizeHandles val="exact"/>
        </dgm:presLayoutVars>
      </dgm:prSet>
      <dgm:spPr/>
      <dgm:t>
        <a:bodyPr/>
        <a:lstStyle/>
        <a:p>
          <a:endParaRPr lang="en-US"/>
        </a:p>
      </dgm:t>
    </dgm:pt>
    <dgm:pt modelId="{A4755497-3BF0-430F-82C1-5F2783807E01}" type="pres">
      <dgm:prSet presAssocID="{6A5899FC-73A9-4F5B-9591-74EB4F276F6A}" presName="linNode" presStyleCnt="0"/>
      <dgm:spPr/>
      <dgm:t>
        <a:bodyPr/>
        <a:lstStyle/>
        <a:p>
          <a:pPr rtl="1"/>
          <a:endParaRPr lang="fa-IR"/>
        </a:p>
      </dgm:t>
    </dgm:pt>
    <dgm:pt modelId="{5AE71CCE-A044-4535-965D-783FEE37E0D9}" type="pres">
      <dgm:prSet presAssocID="{6A5899FC-73A9-4F5B-9591-74EB4F276F6A}" presName="parentText" presStyleLbl="node1" presStyleIdx="0" presStyleCnt="1">
        <dgm:presLayoutVars>
          <dgm:chMax val="1"/>
          <dgm:bulletEnabled val="1"/>
        </dgm:presLayoutVars>
      </dgm:prSet>
      <dgm:spPr/>
      <dgm:t>
        <a:bodyPr/>
        <a:lstStyle/>
        <a:p>
          <a:endParaRPr lang="en-US"/>
        </a:p>
      </dgm:t>
    </dgm:pt>
  </dgm:ptLst>
  <dgm:cxnLst>
    <dgm:cxn modelId="{99DA5E2D-456C-46B9-A903-AD2F21A3E533}" type="presOf" srcId="{56BCFF75-0F71-4CAF-9D22-6047A6F8FB64}" destId="{9F42E99D-A6AF-4D97-9E1D-511F94AFAAFC}" srcOrd="0" destOrd="0" presId="urn:microsoft.com/office/officeart/2005/8/layout/vList5"/>
    <dgm:cxn modelId="{9F2E768D-5892-4E2B-BB95-8E4B826B5CDB}" type="presOf" srcId="{6A5899FC-73A9-4F5B-9591-74EB4F276F6A}" destId="{5AE71CCE-A044-4535-965D-783FEE37E0D9}" srcOrd="0" destOrd="0" presId="urn:microsoft.com/office/officeart/2005/8/layout/vList5"/>
    <dgm:cxn modelId="{A7F78396-7DB6-4560-9FA8-9815AD9F0DAC}" srcId="{56BCFF75-0F71-4CAF-9D22-6047A6F8FB64}" destId="{6A5899FC-73A9-4F5B-9591-74EB4F276F6A}" srcOrd="0" destOrd="0" parTransId="{1C7A0D55-0698-44CC-90D5-5961F4097337}" sibTransId="{14526DD2-E36B-43EF-98FD-3407C841B794}"/>
    <dgm:cxn modelId="{78A56A2C-3D48-40AE-B73C-42711C9CB45D}" type="presParOf" srcId="{9F42E99D-A6AF-4D97-9E1D-511F94AFAAFC}" destId="{A4755497-3BF0-430F-82C1-5F2783807E01}" srcOrd="0" destOrd="0" presId="urn:microsoft.com/office/officeart/2005/8/layout/vList5"/>
    <dgm:cxn modelId="{78EEB40E-7978-4FE9-AFE5-4D8E162B0774}" type="presParOf" srcId="{A4755497-3BF0-430F-82C1-5F2783807E01}" destId="{5AE71CCE-A044-4535-965D-783FEE37E0D9}" srcOrd="0" destOrd="0" presId="urn:microsoft.com/office/officeart/2005/8/layout/vList5"/>
  </dgm:cxnLst>
  <dgm:bg/>
  <dgm:whole>
    <a:effectLst>
      <a:reflection blurRad="6350" stA="52000" endA="300" endPos="35000" dir="5400000" sy="-100000" algn="bl" rotWithShape="0"/>
    </a:effectLst>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D5AC4C20-2875-42C6-87DD-7ABBC734D80A}" type="doc">
      <dgm:prSet loTypeId="urn:microsoft.com/office/officeart/2005/8/layout/vList2" loCatId="list" qsTypeId="urn:microsoft.com/office/officeart/2005/8/quickstyle/3d1" qsCatId="3D" csTypeId="urn:microsoft.com/office/officeart/2005/8/colors/accent1_2" csCatId="accent1" phldr="1"/>
      <dgm:spPr/>
      <dgm:t>
        <a:bodyPr/>
        <a:lstStyle/>
        <a:p>
          <a:pPr rtl="1"/>
          <a:endParaRPr lang="fa-IR"/>
        </a:p>
      </dgm:t>
    </dgm:pt>
    <dgm:pt modelId="{4C168CC3-8353-41B4-AC1B-BA2E473F7994}">
      <dgm:prSet custT="1"/>
      <dgm:spPr/>
      <dgm:t>
        <a:bodyPr/>
        <a:lstStyle/>
        <a:p>
          <a:pPr algn="justLow" rtl="1"/>
          <a:r>
            <a:rPr lang="fa-IR" sz="3600" dirty="0" smtClean="0">
              <a:cs typeface="2  Compset" pitchFamily="2" charset="-78"/>
            </a:rPr>
            <a:t>نقطه ی </a:t>
          </a:r>
          <a:r>
            <a:rPr lang="en-US" sz="3600" dirty="0" smtClean="0">
              <a:cs typeface="2  Compset" pitchFamily="2" charset="-78"/>
            </a:rPr>
            <a:t>P</a:t>
          </a:r>
          <a:r>
            <a:rPr lang="fa-IR" sz="3600" dirty="0" smtClean="0">
              <a:cs typeface="2  Compset" pitchFamily="2" charset="-78"/>
            </a:rPr>
            <a:t>ممکن است بر هر دوری از مارپیچ (مثلا</a:t>
          </a:r>
          <a:r>
            <a:rPr lang="en-US" sz="3600" dirty="0" smtClean="0">
              <a:cs typeface="2  Compset" pitchFamily="2" charset="-78"/>
            </a:rPr>
            <a:t>n</a:t>
          </a:r>
          <a:r>
            <a:rPr lang="fa-IR" sz="3600" dirty="0" smtClean="0">
              <a:cs typeface="2  Compset" pitchFamily="2" charset="-78"/>
            </a:rPr>
            <a:t>ام) واقع باشد ، که در آن صورت </a:t>
          </a:r>
          <a:r>
            <a:rPr lang="el-GR" sz="3600" dirty="0" smtClean="0">
              <a:cs typeface="2  Compset" pitchFamily="2" charset="-78"/>
            </a:rPr>
            <a:t>θ</a:t>
          </a:r>
          <a:r>
            <a:rPr lang="fa-IR" sz="3600" dirty="0" smtClean="0">
              <a:cs typeface="2  Compset" pitchFamily="2" charset="-78"/>
            </a:rPr>
            <a:t>برابربا     </a:t>
          </a:r>
          <a:r>
            <a:rPr lang="en-US" sz="3600" dirty="0" smtClean="0">
              <a:cs typeface="2  Compset" pitchFamily="2" charset="-78"/>
            </a:rPr>
            <a:t>2(n-1)</a:t>
          </a:r>
          <a:r>
            <a:rPr lang="el-GR" sz="3600" dirty="0" smtClean="0">
              <a:cs typeface="2  Compset" pitchFamily="2" charset="-78"/>
            </a:rPr>
            <a:t>Π+θ</a:t>
          </a:r>
          <a:r>
            <a:rPr lang="fa-IR" sz="3600" dirty="0" smtClean="0">
              <a:cs typeface="2  Compset" pitchFamily="2" charset="-78"/>
            </a:rPr>
            <a:t>   خواهد بود که در آن </a:t>
          </a:r>
          <a:r>
            <a:rPr lang="el-GR" sz="3600" dirty="0" smtClean="0">
              <a:cs typeface="2  Compset" pitchFamily="2" charset="-78"/>
            </a:rPr>
            <a:t>θ</a:t>
          </a:r>
          <a:r>
            <a:rPr lang="fa-IR" sz="3600" dirty="0" smtClean="0">
              <a:cs typeface="2  Compset" pitchFamily="2" charset="-78"/>
            </a:rPr>
            <a:t>زاویه ای (کمتر از</a:t>
          </a:r>
          <a:r>
            <a:rPr lang="el-GR" sz="3600" dirty="0" smtClean="0">
              <a:cs typeface="2  Compset" pitchFamily="2" charset="-78"/>
            </a:rPr>
            <a:t>Π</a:t>
          </a:r>
          <a:r>
            <a:rPr lang="fa-IR" sz="3600" dirty="0" smtClean="0">
              <a:cs typeface="2  Compset" pitchFamily="2" charset="-78"/>
            </a:rPr>
            <a:t> 2)است که به اندازه ی آن شعاع حامل در </a:t>
          </a:r>
          <a:r>
            <a:rPr lang="en-US" sz="3600" dirty="0" smtClean="0">
              <a:cs typeface="2  Compset" pitchFamily="2" charset="-78"/>
            </a:rPr>
            <a:t>n</a:t>
          </a:r>
          <a:r>
            <a:rPr lang="fa-IR" sz="3600" dirty="0" smtClean="0">
              <a:cs typeface="2  Compset" pitchFamily="2" charset="-78"/>
            </a:rPr>
            <a:t>امین پیچ ابتدا از </a:t>
          </a:r>
          <a:r>
            <a:rPr lang="en-US" sz="3600" dirty="0" smtClean="0">
              <a:cs typeface="2  Compset" pitchFamily="2" charset="-78"/>
            </a:rPr>
            <a:t>OA</a:t>
          </a:r>
          <a:r>
            <a:rPr lang="fa-IR" sz="3600" dirty="0" smtClean="0">
              <a:cs typeface="2  Compset" pitchFamily="2" charset="-78"/>
            </a:rPr>
            <a:t>دوران کرده است و ارشمیدس در حالت کلی ثابت کرده است که زیر مماس </a:t>
          </a:r>
          <a:r>
            <a:rPr lang="en-US" sz="3600" dirty="0" smtClean="0">
              <a:cs typeface="2  Compset" pitchFamily="2" charset="-78"/>
            </a:rPr>
            <a:t>OT</a:t>
          </a:r>
          <a:r>
            <a:rPr lang="fa-IR" sz="3600" dirty="0" smtClean="0">
              <a:cs typeface="2  Compset" pitchFamily="2" charset="-78"/>
            </a:rPr>
            <a:t>مساوی با </a:t>
          </a:r>
          <a:r>
            <a:rPr lang="en-US" sz="3600" dirty="0" smtClean="0">
              <a:cs typeface="2  Compset" pitchFamily="2" charset="-78"/>
            </a:rPr>
            <a:t>n-1</a:t>
          </a:r>
          <a:r>
            <a:rPr lang="fa-IR" sz="3600" dirty="0" smtClean="0">
              <a:cs typeface="2  Compset" pitchFamily="2" charset="-78"/>
            </a:rPr>
            <a:t>برابر محیط دایره به شعاع</a:t>
          </a:r>
          <a:r>
            <a:rPr lang="en-US" sz="3600" dirty="0" smtClean="0">
              <a:cs typeface="2  Compset" pitchFamily="2" charset="-78"/>
            </a:rPr>
            <a:t>op</a:t>
          </a:r>
          <a:r>
            <a:rPr lang="fa-IR" sz="3600" dirty="0" smtClean="0">
              <a:cs typeface="2  Compset" pitchFamily="2" charset="-78"/>
            </a:rPr>
            <a:t>به علاوه قوسی از آن است که در خور زاویه </a:t>
          </a:r>
          <a:r>
            <a:rPr lang="el-GR" sz="3600" dirty="0" smtClean="0">
              <a:cs typeface="2  Compset" pitchFamily="2" charset="-78"/>
            </a:rPr>
            <a:t>θ</a:t>
          </a:r>
          <a:r>
            <a:rPr lang="fa-IR" sz="3600" dirty="0" smtClean="0">
              <a:cs typeface="2  Compset" pitchFamily="2" charset="-78"/>
            </a:rPr>
            <a:t>در </a:t>
          </a:r>
          <a:r>
            <a:rPr lang="en-US" sz="3600" dirty="0" smtClean="0">
              <a:cs typeface="2  Compset" pitchFamily="2" charset="-78"/>
            </a:rPr>
            <a:t>O</a:t>
          </a:r>
          <a:r>
            <a:rPr lang="fa-IR" sz="3600" dirty="0" smtClean="0">
              <a:cs typeface="2  Compset" pitchFamily="2" charset="-78"/>
            </a:rPr>
            <a:t>باشد .</a:t>
          </a:r>
          <a:endParaRPr lang="fa-IR" sz="3600" dirty="0">
            <a:cs typeface="2  Compset" pitchFamily="2" charset="-78"/>
          </a:endParaRPr>
        </a:p>
      </dgm:t>
    </dgm:pt>
    <dgm:pt modelId="{F1C713DA-BCAF-4BE3-95CA-C23F5D817131}" type="parTrans" cxnId="{DABC6630-ECB9-4FBD-B3B0-762DE3A2F9CA}">
      <dgm:prSet/>
      <dgm:spPr/>
      <dgm:t>
        <a:bodyPr/>
        <a:lstStyle/>
        <a:p>
          <a:pPr rtl="1"/>
          <a:endParaRPr lang="fa-IR"/>
        </a:p>
      </dgm:t>
    </dgm:pt>
    <dgm:pt modelId="{3E1DABAA-F09E-476C-B0D3-94132D72B055}" type="sibTrans" cxnId="{DABC6630-ECB9-4FBD-B3B0-762DE3A2F9CA}">
      <dgm:prSet/>
      <dgm:spPr/>
      <dgm:t>
        <a:bodyPr/>
        <a:lstStyle/>
        <a:p>
          <a:pPr rtl="1"/>
          <a:endParaRPr lang="fa-IR"/>
        </a:p>
      </dgm:t>
    </dgm:pt>
    <dgm:pt modelId="{A10EB52E-7B7E-46B1-880F-3BE613285B2C}" type="pres">
      <dgm:prSet presAssocID="{D5AC4C20-2875-42C6-87DD-7ABBC734D80A}" presName="linear" presStyleCnt="0">
        <dgm:presLayoutVars>
          <dgm:animLvl val="lvl"/>
          <dgm:resizeHandles val="exact"/>
        </dgm:presLayoutVars>
      </dgm:prSet>
      <dgm:spPr/>
      <dgm:t>
        <a:bodyPr/>
        <a:lstStyle/>
        <a:p>
          <a:endParaRPr lang="en-US"/>
        </a:p>
      </dgm:t>
    </dgm:pt>
    <dgm:pt modelId="{4855AF06-8369-4DFC-8439-7CC62CB65A10}" type="pres">
      <dgm:prSet presAssocID="{4C168CC3-8353-41B4-AC1B-BA2E473F7994}" presName="parentText" presStyleLbl="node1" presStyleIdx="0" presStyleCnt="1" custLinFactNeighborX="-5389" custLinFactNeighborY="874">
        <dgm:presLayoutVars>
          <dgm:chMax val="0"/>
          <dgm:bulletEnabled val="1"/>
        </dgm:presLayoutVars>
      </dgm:prSet>
      <dgm:spPr/>
      <dgm:t>
        <a:bodyPr/>
        <a:lstStyle/>
        <a:p>
          <a:pPr rtl="1"/>
          <a:endParaRPr lang="fa-IR"/>
        </a:p>
      </dgm:t>
    </dgm:pt>
  </dgm:ptLst>
  <dgm:cxnLst>
    <dgm:cxn modelId="{DABC6630-ECB9-4FBD-B3B0-762DE3A2F9CA}" srcId="{D5AC4C20-2875-42C6-87DD-7ABBC734D80A}" destId="{4C168CC3-8353-41B4-AC1B-BA2E473F7994}" srcOrd="0" destOrd="0" parTransId="{F1C713DA-BCAF-4BE3-95CA-C23F5D817131}" sibTransId="{3E1DABAA-F09E-476C-B0D3-94132D72B055}"/>
    <dgm:cxn modelId="{9C80ACA7-202F-4F9A-A239-8E20531915B6}" type="presOf" srcId="{4C168CC3-8353-41B4-AC1B-BA2E473F7994}" destId="{4855AF06-8369-4DFC-8439-7CC62CB65A10}" srcOrd="0" destOrd="0" presId="urn:microsoft.com/office/officeart/2005/8/layout/vList2"/>
    <dgm:cxn modelId="{14184CFC-EB99-43E3-9486-1DBB2CCAE4BF}" type="presOf" srcId="{D5AC4C20-2875-42C6-87DD-7ABBC734D80A}" destId="{A10EB52E-7B7E-46B1-880F-3BE613285B2C}" srcOrd="0" destOrd="0" presId="urn:microsoft.com/office/officeart/2005/8/layout/vList2"/>
    <dgm:cxn modelId="{16A45239-0AE6-457B-A922-4D9FE2AE6CFC}" type="presParOf" srcId="{A10EB52E-7B7E-46B1-880F-3BE613285B2C}" destId="{4855AF06-8369-4DFC-8439-7CC62CB65A10}" srcOrd="0"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E49F227-615F-4063-B46A-EAC6652BC933}" type="doc">
      <dgm:prSet loTypeId="urn:microsoft.com/office/officeart/2005/8/layout/vList5" loCatId="list" qsTypeId="urn:microsoft.com/office/officeart/2005/8/quickstyle/3d9" qsCatId="3D" csTypeId="urn:microsoft.com/office/officeart/2005/8/colors/accent1_2" csCatId="accent1" phldr="1"/>
      <dgm:spPr>
        <a:scene3d>
          <a:camera prst="orthographicFront"/>
          <a:lightRig rig="soft" dir="t"/>
          <a:backdrop>
            <a:anchor x="0" y="0" z="-210000"/>
            <a:norm dx="0" dy="0" dz="914400"/>
            <a:up dx="0" dy="914400" dz="0"/>
          </a:backdrop>
        </a:scene3d>
      </dgm:spPr>
      <dgm:t>
        <a:bodyPr/>
        <a:lstStyle/>
        <a:p>
          <a:pPr rtl="1"/>
          <a:endParaRPr lang="fa-IR"/>
        </a:p>
      </dgm:t>
    </dgm:pt>
    <dgm:pt modelId="{4A01E760-E26C-47AC-B31B-E7FBE7A2A1DA}">
      <dgm:prSet/>
      <dgm:spPr/>
      <dgm:t>
        <a:bodyPr/>
        <a:lstStyle/>
        <a:p>
          <a:pPr rtl="1"/>
          <a:r>
            <a:rPr lang="fa-IR" baseline="0" dirty="0" smtClean="0"/>
            <a:t>(پ) راه حلهای آپولونیوس و کارپوس </a:t>
          </a:r>
          <a:endParaRPr lang="fa-IR" dirty="0"/>
        </a:p>
      </dgm:t>
    </dgm:pt>
    <dgm:pt modelId="{6E82448D-C2ED-41F3-AAC3-4E989EFF16E1}" type="parTrans" cxnId="{ABE17F88-F8AF-444A-B50A-AB2FBB83A720}">
      <dgm:prSet/>
      <dgm:spPr/>
      <dgm:t>
        <a:bodyPr/>
        <a:lstStyle/>
        <a:p>
          <a:pPr rtl="1"/>
          <a:endParaRPr lang="fa-IR"/>
        </a:p>
      </dgm:t>
    </dgm:pt>
    <dgm:pt modelId="{C48C19B6-30EA-42CC-B502-FF1C110CADF3}" type="sibTrans" cxnId="{ABE17F88-F8AF-444A-B50A-AB2FBB83A720}">
      <dgm:prSet/>
      <dgm:spPr/>
      <dgm:t>
        <a:bodyPr/>
        <a:lstStyle/>
        <a:p>
          <a:pPr rtl="1"/>
          <a:endParaRPr lang="fa-IR"/>
        </a:p>
      </dgm:t>
    </dgm:pt>
    <dgm:pt modelId="{BE56B668-7734-4B70-8147-CEADE8858B10}" type="pres">
      <dgm:prSet presAssocID="{4E49F227-615F-4063-B46A-EAC6652BC933}" presName="Name0" presStyleCnt="0">
        <dgm:presLayoutVars>
          <dgm:dir/>
          <dgm:animLvl val="lvl"/>
          <dgm:resizeHandles val="exact"/>
        </dgm:presLayoutVars>
      </dgm:prSet>
      <dgm:spPr/>
      <dgm:t>
        <a:bodyPr/>
        <a:lstStyle/>
        <a:p>
          <a:endParaRPr lang="en-US"/>
        </a:p>
      </dgm:t>
    </dgm:pt>
    <dgm:pt modelId="{7EA2BCC7-1188-4F07-8EA0-DF241F148FDE}" type="pres">
      <dgm:prSet presAssocID="{4A01E760-E26C-47AC-B31B-E7FBE7A2A1DA}" presName="linNode" presStyleCnt="0"/>
      <dgm:spPr/>
      <dgm:t>
        <a:bodyPr/>
        <a:lstStyle/>
        <a:p>
          <a:endParaRPr lang="en-US"/>
        </a:p>
      </dgm:t>
    </dgm:pt>
    <dgm:pt modelId="{BEA1D4DB-CDAB-441D-8457-3F3793495237}" type="pres">
      <dgm:prSet presAssocID="{4A01E760-E26C-47AC-B31B-E7FBE7A2A1DA}" presName="parentText" presStyleLbl="node1" presStyleIdx="0" presStyleCnt="1">
        <dgm:presLayoutVars>
          <dgm:chMax val="1"/>
          <dgm:bulletEnabled val="1"/>
        </dgm:presLayoutVars>
      </dgm:prSet>
      <dgm:spPr/>
      <dgm:t>
        <a:bodyPr/>
        <a:lstStyle/>
        <a:p>
          <a:endParaRPr lang="en-US"/>
        </a:p>
      </dgm:t>
    </dgm:pt>
  </dgm:ptLst>
  <dgm:cxnLst>
    <dgm:cxn modelId="{64726918-0E81-4FFB-8AF4-E8D2A7150883}" type="presOf" srcId="{4E49F227-615F-4063-B46A-EAC6652BC933}" destId="{BE56B668-7734-4B70-8147-CEADE8858B10}" srcOrd="0" destOrd="0" presId="urn:microsoft.com/office/officeart/2005/8/layout/vList5"/>
    <dgm:cxn modelId="{ABE17F88-F8AF-444A-B50A-AB2FBB83A720}" srcId="{4E49F227-615F-4063-B46A-EAC6652BC933}" destId="{4A01E760-E26C-47AC-B31B-E7FBE7A2A1DA}" srcOrd="0" destOrd="0" parTransId="{6E82448D-C2ED-41F3-AAC3-4E989EFF16E1}" sibTransId="{C48C19B6-30EA-42CC-B502-FF1C110CADF3}"/>
    <dgm:cxn modelId="{808DC5EC-831E-4E3B-ADE4-5C0B5746F45E}" type="presOf" srcId="{4A01E760-E26C-47AC-B31B-E7FBE7A2A1DA}" destId="{BEA1D4DB-CDAB-441D-8457-3F3793495237}" srcOrd="0" destOrd="0" presId="urn:microsoft.com/office/officeart/2005/8/layout/vList5"/>
    <dgm:cxn modelId="{1649DB25-73E9-46A9-A87B-813648CC529B}" type="presParOf" srcId="{BE56B668-7734-4B70-8147-CEADE8858B10}" destId="{7EA2BCC7-1188-4F07-8EA0-DF241F148FDE}" srcOrd="0" destOrd="0" presId="urn:microsoft.com/office/officeart/2005/8/layout/vList5"/>
    <dgm:cxn modelId="{D54F8538-A403-4685-9E91-5394BCDFE94D}" type="presParOf" srcId="{7EA2BCC7-1188-4F07-8EA0-DF241F148FDE}" destId="{BEA1D4DB-CDAB-441D-8457-3F3793495237}"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CFE4472-EE6B-423C-930D-64CE099F6BF5}" type="doc">
      <dgm:prSet loTypeId="urn:microsoft.com/office/officeart/2005/8/layout/vList5" loCatId="list" qsTypeId="urn:microsoft.com/office/officeart/2005/8/quickstyle/3d9" qsCatId="3D" csTypeId="urn:microsoft.com/office/officeart/2005/8/colors/accent1_2" csCatId="accent1" phldr="1"/>
      <dgm:spPr>
        <a:scene3d>
          <a:camera prst="orthographicFront"/>
          <a:lightRig rig="soft" dir="t"/>
          <a:backdrop>
            <a:anchor x="0" y="0" z="-210000"/>
            <a:norm dx="0" dy="0" dz="914400"/>
            <a:up dx="0" dy="914400" dz="0"/>
          </a:backdrop>
        </a:scene3d>
      </dgm:spPr>
      <dgm:t>
        <a:bodyPr/>
        <a:lstStyle/>
        <a:p>
          <a:endParaRPr lang="en-US"/>
        </a:p>
      </dgm:t>
    </dgm:pt>
    <dgm:pt modelId="{4E0E688A-2483-47BE-AD60-A7F1FDA05E41}">
      <dgm:prSet/>
      <dgm:spPr/>
      <dgm:t>
        <a:bodyPr/>
        <a:lstStyle/>
        <a:p>
          <a:pPr rtl="1"/>
          <a:r>
            <a:rPr lang="fa-IR" baseline="0" dirty="0" smtClean="0"/>
            <a:t>(ت) تقریبهای قدیمی اندازه ی ∏</a:t>
          </a:r>
          <a:endParaRPr lang="en-US" baseline="0" dirty="0"/>
        </a:p>
      </dgm:t>
    </dgm:pt>
    <dgm:pt modelId="{2D0608D0-8AA9-4502-8ED7-3CD6AAAB7416}" type="parTrans" cxnId="{42A2FDD1-F1DC-4C66-A4B6-949337589BBC}">
      <dgm:prSet/>
      <dgm:spPr/>
      <dgm:t>
        <a:bodyPr/>
        <a:lstStyle/>
        <a:p>
          <a:endParaRPr lang="en-US"/>
        </a:p>
      </dgm:t>
    </dgm:pt>
    <dgm:pt modelId="{24574672-E907-4A87-9834-B68C4E84D62F}" type="sibTrans" cxnId="{42A2FDD1-F1DC-4C66-A4B6-949337589BBC}">
      <dgm:prSet/>
      <dgm:spPr/>
      <dgm:t>
        <a:bodyPr/>
        <a:lstStyle/>
        <a:p>
          <a:endParaRPr lang="en-US"/>
        </a:p>
      </dgm:t>
    </dgm:pt>
    <dgm:pt modelId="{7055CAC8-48D3-4C83-AB93-E7C1C0721695}" type="pres">
      <dgm:prSet presAssocID="{3CFE4472-EE6B-423C-930D-64CE099F6BF5}" presName="Name0" presStyleCnt="0">
        <dgm:presLayoutVars>
          <dgm:dir/>
          <dgm:animLvl val="lvl"/>
          <dgm:resizeHandles val="exact"/>
        </dgm:presLayoutVars>
      </dgm:prSet>
      <dgm:spPr/>
      <dgm:t>
        <a:bodyPr/>
        <a:lstStyle/>
        <a:p>
          <a:pPr rtl="1"/>
          <a:endParaRPr lang="fa-IR"/>
        </a:p>
      </dgm:t>
    </dgm:pt>
    <dgm:pt modelId="{AB935F18-B84A-4301-9521-9A814B34F896}" type="pres">
      <dgm:prSet presAssocID="{4E0E688A-2483-47BE-AD60-A7F1FDA05E41}" presName="linNode" presStyleCnt="0"/>
      <dgm:spPr/>
      <dgm:t>
        <a:bodyPr/>
        <a:lstStyle/>
        <a:p>
          <a:endParaRPr lang="en-US"/>
        </a:p>
      </dgm:t>
    </dgm:pt>
    <dgm:pt modelId="{C2794EA6-CDB1-4AE0-B831-9D9F8C42B7A9}" type="pres">
      <dgm:prSet presAssocID="{4E0E688A-2483-47BE-AD60-A7F1FDA05E41}" presName="parentText" presStyleLbl="node1" presStyleIdx="0" presStyleCnt="1">
        <dgm:presLayoutVars>
          <dgm:chMax val="1"/>
          <dgm:bulletEnabled val="1"/>
        </dgm:presLayoutVars>
      </dgm:prSet>
      <dgm:spPr/>
      <dgm:t>
        <a:bodyPr/>
        <a:lstStyle/>
        <a:p>
          <a:pPr rtl="1"/>
          <a:endParaRPr lang="fa-IR"/>
        </a:p>
      </dgm:t>
    </dgm:pt>
  </dgm:ptLst>
  <dgm:cxnLst>
    <dgm:cxn modelId="{07317EFC-B03C-4D07-8F58-FDE0D6EAA837}" type="presOf" srcId="{4E0E688A-2483-47BE-AD60-A7F1FDA05E41}" destId="{C2794EA6-CDB1-4AE0-B831-9D9F8C42B7A9}" srcOrd="0" destOrd="0" presId="urn:microsoft.com/office/officeart/2005/8/layout/vList5"/>
    <dgm:cxn modelId="{42A2FDD1-F1DC-4C66-A4B6-949337589BBC}" srcId="{3CFE4472-EE6B-423C-930D-64CE099F6BF5}" destId="{4E0E688A-2483-47BE-AD60-A7F1FDA05E41}" srcOrd="0" destOrd="0" parTransId="{2D0608D0-8AA9-4502-8ED7-3CD6AAAB7416}" sibTransId="{24574672-E907-4A87-9834-B68C4E84D62F}"/>
    <dgm:cxn modelId="{FEFDDFD8-AA18-4CCE-BBAC-6C1DE8CF23C9}" type="presOf" srcId="{3CFE4472-EE6B-423C-930D-64CE099F6BF5}" destId="{7055CAC8-48D3-4C83-AB93-E7C1C0721695}" srcOrd="0" destOrd="0" presId="urn:microsoft.com/office/officeart/2005/8/layout/vList5"/>
    <dgm:cxn modelId="{886F0AF7-2055-4D8B-99EA-D73B849D6B84}" type="presParOf" srcId="{7055CAC8-48D3-4C83-AB93-E7C1C0721695}" destId="{AB935F18-B84A-4301-9521-9A814B34F896}" srcOrd="0" destOrd="0" presId="urn:microsoft.com/office/officeart/2005/8/layout/vList5"/>
    <dgm:cxn modelId="{A85AF69B-DF84-4334-9C26-AFD8B89218C2}" type="presParOf" srcId="{AB935F18-B84A-4301-9521-9A814B34F896}" destId="{C2794EA6-CDB1-4AE0-B831-9D9F8C42B7A9}"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FBABEB7-144A-4C37-A1A0-847F8DC1DB81}" type="doc">
      <dgm:prSet loTypeId="urn:microsoft.com/office/officeart/2005/8/layout/vList5" loCatId="list" qsTypeId="urn:microsoft.com/office/officeart/2005/8/quickstyle/3d5" qsCatId="3D" csTypeId="urn:microsoft.com/office/officeart/2005/8/colors/accent1_2" csCatId="accent1" phldr="1"/>
      <dgm:spPr>
        <a:scene3d>
          <a:camera prst="orthographicFront" zoom="95000">
            <a:rot lat="0" lon="0" rev="0"/>
          </a:camera>
          <a:lightRig rig="balanced" dir="t">
            <a:rot lat="0" lon="0" rev="8700000"/>
          </a:lightRig>
        </a:scene3d>
      </dgm:spPr>
      <dgm:t>
        <a:bodyPr/>
        <a:lstStyle/>
        <a:p>
          <a:pPr rtl="1"/>
          <a:endParaRPr lang="fa-IR"/>
        </a:p>
      </dgm:t>
    </dgm:pt>
    <dgm:pt modelId="{32F5FEAE-8563-4B96-9CF3-4C2D4267C8C0}">
      <dgm:prSet/>
      <dgm:spPr>
        <a:ln>
          <a:noFill/>
        </a:ln>
        <a:effectLst>
          <a:outerShdw blurRad="44450" dist="27940" dir="5400000" algn="ctr">
            <a:srgbClr val="000000">
              <a:alpha val="32000"/>
            </a:srgbClr>
          </a:outerShdw>
        </a:effectLst>
        <a:scene3d>
          <a:camera prst="orthographicFront" zoom="95000">
            <a:rot lat="0" lon="0" rev="0"/>
          </a:camera>
          <a:lightRig rig="balanced" dir="t">
            <a:rot lat="0" lon="0" rev="8700000"/>
          </a:lightRig>
        </a:scene3d>
        <a:sp3d>
          <a:bevelT w="190500" h="38100"/>
        </a:sp3d>
      </dgm:spPr>
      <dgm:t>
        <a:bodyPr/>
        <a:lstStyle/>
        <a:p>
          <a:pPr rtl="1"/>
          <a:r>
            <a:rPr lang="fa-IR" baseline="0" dirty="0" smtClean="0"/>
            <a:t>تثلیث زاویه</a:t>
          </a:r>
          <a:endParaRPr lang="fa-IR" baseline="0" dirty="0"/>
        </a:p>
      </dgm:t>
    </dgm:pt>
    <dgm:pt modelId="{E1CC3D52-6BBB-46D4-9FE7-8780BF105FEB}" type="parTrans" cxnId="{CEF769E8-940D-4B91-A661-26241AA19DFB}">
      <dgm:prSet/>
      <dgm:spPr/>
      <dgm:t>
        <a:bodyPr/>
        <a:lstStyle/>
        <a:p>
          <a:pPr rtl="1"/>
          <a:endParaRPr lang="fa-IR"/>
        </a:p>
      </dgm:t>
    </dgm:pt>
    <dgm:pt modelId="{9FD1D9AD-377B-4CA6-A3FB-D730F3F0A610}" type="sibTrans" cxnId="{CEF769E8-940D-4B91-A661-26241AA19DFB}">
      <dgm:prSet/>
      <dgm:spPr/>
      <dgm:t>
        <a:bodyPr/>
        <a:lstStyle/>
        <a:p>
          <a:pPr rtl="1"/>
          <a:endParaRPr lang="fa-IR"/>
        </a:p>
      </dgm:t>
    </dgm:pt>
    <dgm:pt modelId="{101D8A62-C90B-4347-89DC-86A2809382BF}" type="pres">
      <dgm:prSet presAssocID="{1FBABEB7-144A-4C37-A1A0-847F8DC1DB81}" presName="Name0" presStyleCnt="0">
        <dgm:presLayoutVars>
          <dgm:dir/>
          <dgm:animLvl val="lvl"/>
          <dgm:resizeHandles val="exact"/>
        </dgm:presLayoutVars>
      </dgm:prSet>
      <dgm:spPr/>
      <dgm:t>
        <a:bodyPr/>
        <a:lstStyle/>
        <a:p>
          <a:pPr rtl="1"/>
          <a:endParaRPr lang="fa-IR"/>
        </a:p>
      </dgm:t>
    </dgm:pt>
    <dgm:pt modelId="{2ED0AF4A-D788-470E-9A4A-B1C1F820CF45}" type="pres">
      <dgm:prSet presAssocID="{32F5FEAE-8563-4B96-9CF3-4C2D4267C8C0}" presName="linNode" presStyleCnt="0"/>
      <dgm:spPr/>
      <dgm:t>
        <a:bodyPr/>
        <a:lstStyle/>
        <a:p>
          <a:endParaRPr lang="en-US"/>
        </a:p>
      </dgm:t>
    </dgm:pt>
    <dgm:pt modelId="{18390CD0-AFB9-4425-80FE-74F3BD8BF208}" type="pres">
      <dgm:prSet presAssocID="{32F5FEAE-8563-4B96-9CF3-4C2D4267C8C0}" presName="parentText" presStyleLbl="node1" presStyleIdx="0" presStyleCnt="1">
        <dgm:presLayoutVars>
          <dgm:chMax val="1"/>
          <dgm:bulletEnabled val="1"/>
        </dgm:presLayoutVars>
      </dgm:prSet>
      <dgm:spPr/>
      <dgm:t>
        <a:bodyPr/>
        <a:lstStyle/>
        <a:p>
          <a:pPr rtl="1"/>
          <a:endParaRPr lang="fa-IR"/>
        </a:p>
      </dgm:t>
    </dgm:pt>
  </dgm:ptLst>
  <dgm:cxnLst>
    <dgm:cxn modelId="{CEF769E8-940D-4B91-A661-26241AA19DFB}" srcId="{1FBABEB7-144A-4C37-A1A0-847F8DC1DB81}" destId="{32F5FEAE-8563-4B96-9CF3-4C2D4267C8C0}" srcOrd="0" destOrd="0" parTransId="{E1CC3D52-6BBB-46D4-9FE7-8780BF105FEB}" sibTransId="{9FD1D9AD-377B-4CA6-A3FB-D730F3F0A610}"/>
    <dgm:cxn modelId="{0D78818E-BCC9-41F6-8DE2-824A087CE9E7}" type="presOf" srcId="{32F5FEAE-8563-4B96-9CF3-4C2D4267C8C0}" destId="{18390CD0-AFB9-4425-80FE-74F3BD8BF208}" srcOrd="0" destOrd="0" presId="urn:microsoft.com/office/officeart/2005/8/layout/vList5"/>
    <dgm:cxn modelId="{091CC65C-3588-4282-BE82-620AAD79ADC6}" type="presOf" srcId="{1FBABEB7-144A-4C37-A1A0-847F8DC1DB81}" destId="{101D8A62-C90B-4347-89DC-86A2809382BF}" srcOrd="0" destOrd="0" presId="urn:microsoft.com/office/officeart/2005/8/layout/vList5"/>
    <dgm:cxn modelId="{8B93EB8D-37D7-4CA7-B23D-D1B66447A6EC}" type="presParOf" srcId="{101D8A62-C90B-4347-89DC-86A2809382BF}" destId="{2ED0AF4A-D788-470E-9A4A-B1C1F820CF45}" srcOrd="0" destOrd="0" presId="urn:microsoft.com/office/officeart/2005/8/layout/vList5"/>
    <dgm:cxn modelId="{1EDC1159-4E3F-4C6E-8963-79BC992CC811}" type="presParOf" srcId="{2ED0AF4A-D788-470E-9A4A-B1C1F820CF45}" destId="{18390CD0-AFB9-4425-80FE-74F3BD8BF208}" srcOrd="0"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5D5B0CC-82CE-4FAB-80C6-4346CC9E22DC}">
      <dsp:nvSpPr>
        <dsp:cNvPr id="0" name=""/>
        <dsp:cNvSpPr/>
      </dsp:nvSpPr>
      <dsp:spPr>
        <a:xfrm>
          <a:off x="3162448" y="89"/>
          <a:ext cx="1904702" cy="1142821"/>
        </a:xfrm>
        <a:prstGeom prst="roundRect">
          <a:avLst>
            <a:gd name="adj" fmla="val 10000"/>
          </a:avLst>
        </a:prstGeom>
        <a:gradFill rotWithShape="1">
          <a:gsLst>
            <a:gs pos="0">
              <a:schemeClr val="accent5">
                <a:tint val="98000"/>
                <a:shade val="25000"/>
                <a:satMod val="250000"/>
              </a:schemeClr>
            </a:gs>
            <a:gs pos="68000">
              <a:schemeClr val="accent5">
                <a:tint val="86000"/>
                <a:satMod val="115000"/>
              </a:schemeClr>
            </a:gs>
            <a:gs pos="100000">
              <a:schemeClr val="accent5">
                <a:tint val="50000"/>
                <a:satMod val="150000"/>
              </a:schemeClr>
            </a:gs>
          </a:gsLst>
          <a:path path="circle">
            <a:fillToRect l="50000" t="130000" r="50000" b="-30000"/>
          </a:path>
        </a:gradFill>
        <a:ln>
          <a:noFill/>
        </a:ln>
        <a:effectLst>
          <a:outerShdw blurRad="57150" dist="38100" dir="5400000" algn="ctr" rotWithShape="0">
            <a:schemeClr val="accent5">
              <a:shade val="9000"/>
              <a:satMod val="105000"/>
              <a:alpha val="48000"/>
            </a:schemeClr>
          </a:outerShdw>
        </a:effectLst>
        <a:scene3d>
          <a:camera prst="orthographicFront" fov="0">
            <a:rot lat="0" lon="0" rev="0"/>
          </a:camera>
          <a:lightRig rig="glow" dir="tl">
            <a:rot lat="0" lon="0" rev="900000"/>
          </a:lightRig>
        </a:scene3d>
        <a:sp3d extrusionH="152250" prstMaterial="powder">
          <a:bevelT w="25400" h="38100"/>
        </a:sp3d>
      </dsp:spPr>
      <dsp:style>
        <a:lnRef idx="0">
          <a:schemeClr val="accent5"/>
        </a:lnRef>
        <a:fillRef idx="3">
          <a:schemeClr val="accent5"/>
        </a:fillRef>
        <a:effectRef idx="3">
          <a:schemeClr val="accent5"/>
        </a:effectRef>
        <a:fontRef idx="minor">
          <a:schemeClr val="lt1"/>
        </a:fontRef>
      </dsp:style>
      <dsp:txBody>
        <a:bodyPr spcFirstLastPara="0" vert="horz" wrap="square" lIns="118110" tIns="118110" rIns="118110" bIns="118110" numCol="1" spcCol="1270" anchor="ctr" anchorCtr="0">
          <a:noAutofit/>
          <a:sp3d extrusionH="28000" prstMaterial="matte"/>
        </a:bodyPr>
        <a:lstStyle/>
        <a:p>
          <a:pPr lvl="0" algn="ctr" defTabSz="1377950" rtl="1">
            <a:lnSpc>
              <a:spcPct val="90000"/>
            </a:lnSpc>
            <a:spcBef>
              <a:spcPct val="0"/>
            </a:spcBef>
            <a:spcAft>
              <a:spcPct val="35000"/>
            </a:spcAft>
          </a:pPr>
          <a:r>
            <a:rPr lang="fa-IR" sz="3100" b="0" kern="1200" dirty="0" smtClean="0"/>
            <a:t>مسائل خاص</a:t>
          </a:r>
          <a:endParaRPr lang="fa-IR" sz="3100" b="0" kern="1200" dirty="0"/>
        </a:p>
      </dsp:txBody>
      <dsp:txXfrm>
        <a:off x="3162448" y="89"/>
        <a:ext cx="1904702" cy="1142821"/>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8C2C545-2BEE-45AC-B7FC-499F10B23A45}">
      <dsp:nvSpPr>
        <dsp:cNvPr id="0" name=""/>
        <dsp:cNvSpPr/>
      </dsp:nvSpPr>
      <dsp:spPr>
        <a:xfrm>
          <a:off x="2401774" y="0"/>
          <a:ext cx="2968851" cy="1130986"/>
        </a:xfrm>
        <a:prstGeom prst="roundRect">
          <a:avLst>
            <a:gd name="adj" fmla="val 10000"/>
          </a:avLst>
        </a:prstGeom>
        <a:solidFill>
          <a:schemeClr val="accent1">
            <a:hueOff val="0"/>
            <a:satOff val="0"/>
            <a:lumOff val="0"/>
            <a:alphaOff val="0"/>
          </a:schemeClr>
        </a:solidFill>
        <a:ln>
          <a:noFill/>
        </a:ln>
        <a:effectLst/>
        <a:scene3d>
          <a:camera prst="orthographicFront" zoom="95000"/>
          <a:lightRig rig="flat" dir="t"/>
        </a:scene3d>
        <a:sp3d extrusionH="381000" contourW="38100" prstMaterial="matte">
          <a:bevelT w="101600" prst="riblet"/>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rtl="1">
            <a:lnSpc>
              <a:spcPct val="90000"/>
            </a:lnSpc>
            <a:spcBef>
              <a:spcPct val="0"/>
            </a:spcBef>
            <a:spcAft>
              <a:spcPct val="35000"/>
            </a:spcAft>
          </a:pPr>
          <a:r>
            <a:rPr lang="fa-IR" sz="2300" kern="1200" baseline="0" dirty="0" smtClean="0"/>
            <a:t>(الف)تحویل به یک گرایش وحل آن از راه قطوع</a:t>
          </a:r>
          <a:endParaRPr lang="fa-IR" sz="2300" kern="1200" baseline="0" dirty="0"/>
        </a:p>
      </dsp:txBody>
      <dsp:txXfrm>
        <a:off x="2401774" y="0"/>
        <a:ext cx="2968851" cy="1130986"/>
      </dsp:txXfrm>
    </dsp:sp>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FB23E67-B574-4E70-9651-54AE882A0A7C}">
      <dsp:nvSpPr>
        <dsp:cNvPr id="0" name=""/>
        <dsp:cNvSpPr/>
      </dsp:nvSpPr>
      <dsp:spPr>
        <a:xfrm>
          <a:off x="2487167" y="0"/>
          <a:ext cx="2798064" cy="914400"/>
        </a:xfrm>
        <a:prstGeom prst="roundRect">
          <a:avLst/>
        </a:prstGeom>
        <a:solidFill>
          <a:schemeClr val="accent1">
            <a:hueOff val="0"/>
            <a:satOff val="0"/>
            <a:lumOff val="0"/>
            <a:alphaOff val="0"/>
          </a:schemeClr>
        </a:solidFill>
        <a:ln>
          <a:noFill/>
        </a:ln>
        <a:effectLst>
          <a:glow rad="101600">
            <a:schemeClr val="accent1">
              <a:satMod val="175000"/>
              <a:alpha val="40000"/>
            </a:schemeClr>
          </a:glow>
        </a:effectLst>
        <a:scene3d>
          <a:camera prst="obliqueTopLeft"/>
          <a:lightRig rig="soft" dir="t"/>
          <a:backdrop>
            <a:anchor x="0" y="0" z="-210000"/>
            <a:norm dx="0" dy="0" dz="914400"/>
            <a:up dx="0" dy="914400" dz="0"/>
          </a:backdrop>
        </a:scene3d>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02870" tIns="51435" rIns="102870" bIns="51435" numCol="1" spcCol="1270" anchor="ctr" anchorCtr="0">
          <a:noAutofit/>
          <a:sp3d extrusionH="28000" prstMaterial="matte"/>
        </a:bodyPr>
        <a:lstStyle/>
        <a:p>
          <a:pPr lvl="0" algn="ctr" defTabSz="1200150" rtl="1">
            <a:lnSpc>
              <a:spcPct val="90000"/>
            </a:lnSpc>
            <a:spcBef>
              <a:spcPct val="0"/>
            </a:spcBef>
            <a:spcAft>
              <a:spcPct val="35000"/>
            </a:spcAft>
          </a:pPr>
          <a:r>
            <a:rPr lang="fa-IR" sz="2700" kern="1200" baseline="0" dirty="0" smtClean="0"/>
            <a:t>(ب) منحنی صدف وار نیکومدس</a:t>
          </a:r>
          <a:endParaRPr lang="fa-IR" sz="2700" kern="1200" baseline="0" dirty="0"/>
        </a:p>
      </dsp:txBody>
      <dsp:txXfrm>
        <a:off x="2487167" y="0"/>
        <a:ext cx="2798064" cy="914400"/>
      </dsp:txXfrm>
    </dsp:sp>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C16A4F-00C9-4777-84CA-1B60A00CC357}">
      <dsp:nvSpPr>
        <dsp:cNvPr id="0" name=""/>
        <dsp:cNvSpPr/>
      </dsp:nvSpPr>
      <dsp:spPr>
        <a:xfrm>
          <a:off x="2487167" y="0"/>
          <a:ext cx="2798064" cy="914400"/>
        </a:xfrm>
        <a:prstGeom prst="roundRect">
          <a:avLst/>
        </a:prstGeom>
        <a:solidFill>
          <a:schemeClr val="accent1">
            <a:hueOff val="0"/>
            <a:satOff val="0"/>
            <a:lumOff val="0"/>
            <a:alphaOff val="0"/>
          </a:schemeClr>
        </a:solidFill>
        <a:ln>
          <a:noFill/>
        </a:ln>
        <a:effectLst>
          <a:glow rad="139700">
            <a:schemeClr val="accent1">
              <a:satMod val="175000"/>
              <a:alpha val="40000"/>
            </a:schemeClr>
          </a:glow>
        </a:effectLst>
        <a:scene3d>
          <a:camera prst="orthographicFront" zoom="95000"/>
          <a:lightRig rig="flat" dir="t"/>
        </a:scene3d>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rtl="1">
            <a:lnSpc>
              <a:spcPct val="90000"/>
            </a:lnSpc>
            <a:spcBef>
              <a:spcPct val="0"/>
            </a:spcBef>
            <a:spcAft>
              <a:spcPct val="35000"/>
            </a:spcAft>
          </a:pPr>
          <a:r>
            <a:rPr lang="fa-IR" sz="2700" kern="1200" baseline="0" dirty="0" smtClean="0"/>
            <a:t>(پ)تحویل دیگر به یک گرایش </a:t>
          </a:r>
          <a:endParaRPr lang="fa-IR" sz="2700" kern="1200" baseline="0" dirty="0"/>
        </a:p>
      </dsp:txBody>
      <dsp:txXfrm>
        <a:off x="2487167" y="0"/>
        <a:ext cx="2798064" cy="914400"/>
      </dsp:txXfrm>
    </dsp:sp>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203D571-9CE7-4289-A699-A285CBE4C1D3}">
      <dsp:nvSpPr>
        <dsp:cNvPr id="0" name=""/>
        <dsp:cNvSpPr/>
      </dsp:nvSpPr>
      <dsp:spPr>
        <a:xfrm>
          <a:off x="2487167" y="0"/>
          <a:ext cx="2798064" cy="914400"/>
        </a:xfrm>
        <a:prstGeom prst="round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rtl="1">
            <a:lnSpc>
              <a:spcPct val="90000"/>
            </a:lnSpc>
            <a:spcBef>
              <a:spcPct val="0"/>
            </a:spcBef>
            <a:spcAft>
              <a:spcPct val="35000"/>
            </a:spcAft>
          </a:pPr>
          <a:r>
            <a:rPr lang="fa-IR" sz="2700" kern="1200" baseline="0" dirty="0" smtClean="0"/>
            <a:t>(ت)راه حل از طریق قطوع مخروطی</a:t>
          </a:r>
          <a:endParaRPr lang="fa-IR" sz="2700" kern="1200" baseline="0" dirty="0"/>
        </a:p>
      </dsp:txBody>
      <dsp:txXfrm>
        <a:off x="2487167" y="0"/>
        <a:ext cx="2798064" cy="914400"/>
      </dsp:txXfrm>
    </dsp:sp>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CAE3EB7-DF45-4BDF-BF15-ABE24EEEB35C}">
      <dsp:nvSpPr>
        <dsp:cNvPr id="0" name=""/>
        <dsp:cNvSpPr/>
      </dsp:nvSpPr>
      <dsp:spPr>
        <a:xfrm>
          <a:off x="0" y="24299"/>
          <a:ext cx="7772400" cy="865800"/>
        </a:xfrm>
        <a:prstGeom prst="round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40970" tIns="140970" rIns="140970" bIns="140970" numCol="1" spcCol="1270" anchor="ctr" anchorCtr="0">
          <a:noAutofit/>
          <a:sp3d extrusionH="28000" prstMaterial="matte"/>
        </a:bodyPr>
        <a:lstStyle/>
        <a:p>
          <a:pPr lvl="0" algn="r" defTabSz="1644650" rtl="1">
            <a:lnSpc>
              <a:spcPct val="90000"/>
            </a:lnSpc>
            <a:spcBef>
              <a:spcPct val="0"/>
            </a:spcBef>
            <a:spcAft>
              <a:spcPct val="35000"/>
            </a:spcAft>
          </a:pPr>
          <a:r>
            <a:rPr lang="fa-IR" sz="3700" kern="1200" baseline="0" dirty="0" smtClean="0"/>
            <a:t>تضعیف مکعب ،یا مسئله ی دو واسطه ی هندسی</a:t>
          </a:r>
          <a:endParaRPr lang="fa-IR" sz="3700" kern="1200" baseline="0" dirty="0"/>
        </a:p>
      </dsp:txBody>
      <dsp:txXfrm>
        <a:off x="0" y="24299"/>
        <a:ext cx="7772400" cy="865800"/>
      </dsp:txXfrm>
    </dsp:sp>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0288C3E7-6D1E-4B44-B44D-6BF20CA9F564}">
      <dsp:nvSpPr>
        <dsp:cNvPr id="0" name=""/>
        <dsp:cNvSpPr/>
      </dsp:nvSpPr>
      <dsp:spPr>
        <a:xfrm>
          <a:off x="0" y="0"/>
          <a:ext cx="8221563" cy="1143000"/>
        </a:xfrm>
        <a:prstGeom prst="actionButtonHome">
          <a:avLst/>
        </a:prstGeom>
        <a:gradFill rotWithShape="1">
          <a:gsLst>
            <a:gs pos="0">
              <a:schemeClr val="accent1">
                <a:tint val="98000"/>
                <a:shade val="25000"/>
                <a:satMod val="250000"/>
              </a:schemeClr>
            </a:gs>
            <a:gs pos="68000">
              <a:schemeClr val="accent1">
                <a:tint val="86000"/>
                <a:satMod val="115000"/>
              </a:schemeClr>
            </a:gs>
            <a:gs pos="100000">
              <a:schemeClr val="accent1">
                <a:tint val="50000"/>
                <a:satMod val="150000"/>
              </a:schemeClr>
            </a:gs>
          </a:gsLst>
          <a:path path="circle">
            <a:fillToRect l="50000" t="130000" r="50000" b="-30000"/>
          </a:path>
        </a:gradFill>
        <a:ln w="9525" cap="flat" cmpd="sng" algn="ctr">
          <a:solidFill>
            <a:schemeClr val="accent1">
              <a:shade val="50000"/>
              <a:satMod val="103000"/>
            </a:schemeClr>
          </a:solidFill>
          <a:prstDash val="solid"/>
        </a:ln>
        <a:effectLst>
          <a:glow rad="228600">
            <a:schemeClr val="accent1">
              <a:satMod val="175000"/>
              <a:alpha val="40000"/>
            </a:schemeClr>
          </a:glow>
        </a:effectLst>
      </dsp:spPr>
      <dsp:style>
        <a:lnRef idx="1">
          <a:schemeClr val="accent1"/>
        </a:lnRef>
        <a:fillRef idx="3">
          <a:schemeClr val="accent1"/>
        </a:fillRef>
        <a:effectRef idx="2">
          <a:schemeClr val="accent1"/>
        </a:effectRef>
        <a:fontRef idx="minor">
          <a:schemeClr val="lt1"/>
        </a:fontRef>
      </dsp:style>
      <dsp:txBody>
        <a:bodyPr spcFirstLastPara="0" vert="horz" wrap="square" lIns="209550" tIns="209550" rIns="209550" bIns="209550" numCol="1" spcCol="1270" anchor="ctr" anchorCtr="0">
          <a:noAutofit/>
        </a:bodyPr>
        <a:lstStyle/>
        <a:p>
          <a:pPr lvl="0" algn="ctr" defTabSz="2444750" rtl="1">
            <a:lnSpc>
              <a:spcPct val="90000"/>
            </a:lnSpc>
            <a:spcBef>
              <a:spcPct val="0"/>
            </a:spcBef>
            <a:spcAft>
              <a:spcPct val="35000"/>
            </a:spcAft>
          </a:pPr>
          <a:r>
            <a:rPr lang="fa-IR" sz="5500" b="0" kern="1200" dirty="0" smtClean="0"/>
            <a:t>تربیع دایره</a:t>
          </a:r>
          <a:endParaRPr lang="fa-IR" sz="5500" b="0" kern="1200" dirty="0"/>
        </a:p>
      </dsp:txBody>
      <dsp:txXfrm>
        <a:off x="0" y="0"/>
        <a:ext cx="8221563" cy="114300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E08DC4A-0AF2-4919-8127-25E9674337DE}">
      <dsp:nvSpPr>
        <dsp:cNvPr id="0" name=""/>
        <dsp:cNvSpPr/>
      </dsp:nvSpPr>
      <dsp:spPr>
        <a:xfrm>
          <a:off x="2487167" y="0"/>
          <a:ext cx="2798064" cy="914400"/>
        </a:xfrm>
        <a:prstGeom prst="roundRect">
          <a:avLst/>
        </a:prstGeom>
        <a:gradFill rotWithShape="1">
          <a:gsLst>
            <a:gs pos="0">
              <a:schemeClr val="accent5">
                <a:tint val="98000"/>
                <a:shade val="25000"/>
                <a:satMod val="250000"/>
              </a:schemeClr>
            </a:gs>
            <a:gs pos="68000">
              <a:schemeClr val="accent5">
                <a:tint val="86000"/>
                <a:satMod val="115000"/>
              </a:schemeClr>
            </a:gs>
            <a:gs pos="100000">
              <a:schemeClr val="accent5">
                <a:tint val="50000"/>
                <a:satMod val="150000"/>
              </a:schemeClr>
            </a:gs>
          </a:gsLst>
          <a:path path="circle">
            <a:fillToRect l="50000" t="130000" r="50000" b="-30000"/>
          </a:path>
        </a:gradFill>
        <a:ln>
          <a:noFill/>
        </a:ln>
        <a:effectLst>
          <a:outerShdw blurRad="57150" dist="38100" dir="5400000" algn="ctr" rotWithShape="0">
            <a:schemeClr val="accent5">
              <a:shade val="9000"/>
              <a:satMod val="105000"/>
              <a:alpha val="48000"/>
            </a:schemeClr>
          </a:outerShdw>
        </a:effectLst>
        <a:scene3d>
          <a:camera prst="perspectiveHeroicExtremeLeftFacing"/>
          <a:lightRig rig="glow" dir="t">
            <a:rot lat="0" lon="0" rev="4800000"/>
          </a:lightRig>
        </a:scene3d>
        <a:sp3d prstMaterial="powder">
          <a:bevelT w="50800" h="50800"/>
          <a:contourClr>
            <a:schemeClr val="accent5"/>
          </a:contourClr>
        </a:sp3d>
      </dsp:spPr>
      <dsp:style>
        <a:lnRef idx="0">
          <a:schemeClr val="accent5"/>
        </a:lnRef>
        <a:fillRef idx="3">
          <a:schemeClr val="accent5"/>
        </a:fillRef>
        <a:effectRef idx="3">
          <a:schemeClr val="accent5"/>
        </a:effectRef>
        <a:fontRef idx="minor">
          <a:schemeClr val="lt1"/>
        </a:fontRef>
      </dsp:style>
      <dsp:txBody>
        <a:bodyPr spcFirstLastPara="0" vert="horz" wrap="square" lIns="102870" tIns="51435" rIns="102870" bIns="51435" numCol="1" spcCol="1270" anchor="ctr" anchorCtr="0">
          <a:noAutofit/>
        </a:bodyPr>
        <a:lstStyle/>
        <a:p>
          <a:pPr lvl="0" algn="ctr" defTabSz="1200150" rtl="1">
            <a:lnSpc>
              <a:spcPct val="90000"/>
            </a:lnSpc>
            <a:spcBef>
              <a:spcPct val="0"/>
            </a:spcBef>
            <a:spcAft>
              <a:spcPct val="35000"/>
            </a:spcAft>
          </a:pPr>
          <a:r>
            <a:rPr lang="fa-IR" sz="2700" kern="1200" baseline="0" dirty="0" smtClean="0"/>
            <a:t>(الف) مربع ساز هیپاس</a:t>
          </a:r>
          <a:endParaRPr lang="fa-IR" sz="2700" kern="1200" dirty="0"/>
        </a:p>
      </dsp:txBody>
      <dsp:txXfrm>
        <a:off x="2487167" y="0"/>
        <a:ext cx="2798064" cy="91440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DE08DC4A-0AF2-4919-8127-25E9674337DE}">
      <dsp:nvSpPr>
        <dsp:cNvPr id="0" name=""/>
        <dsp:cNvSpPr/>
      </dsp:nvSpPr>
      <dsp:spPr>
        <a:xfrm>
          <a:off x="2487167" y="0"/>
          <a:ext cx="2798064" cy="928694"/>
        </a:xfrm>
        <a:prstGeom prst="roundRect">
          <a:avLst/>
        </a:prstGeom>
        <a:gradFill rotWithShape="1">
          <a:gsLst>
            <a:gs pos="0">
              <a:schemeClr val="accent5">
                <a:tint val="98000"/>
                <a:shade val="25000"/>
                <a:satMod val="250000"/>
              </a:schemeClr>
            </a:gs>
            <a:gs pos="68000">
              <a:schemeClr val="accent5">
                <a:tint val="86000"/>
                <a:satMod val="115000"/>
              </a:schemeClr>
            </a:gs>
            <a:gs pos="100000">
              <a:schemeClr val="accent5">
                <a:tint val="50000"/>
                <a:satMod val="150000"/>
              </a:schemeClr>
            </a:gs>
          </a:gsLst>
          <a:path path="circle">
            <a:fillToRect l="50000" t="130000" r="50000" b="-30000"/>
          </a:path>
        </a:gradFill>
        <a:ln>
          <a:noFill/>
        </a:ln>
        <a:effectLst>
          <a:outerShdw blurRad="57150" dist="38100" dir="5400000" algn="ctr" rotWithShape="0">
            <a:schemeClr val="accent5">
              <a:shade val="9000"/>
              <a:satMod val="105000"/>
              <a:alpha val="48000"/>
            </a:schemeClr>
          </a:outerShdw>
        </a:effectLst>
        <a:scene3d>
          <a:camera prst="perspectiveHeroicExtremeLeftFacing"/>
          <a:lightRig rig="glow" dir="t">
            <a:rot lat="0" lon="0" rev="4800000"/>
          </a:lightRig>
        </a:scene3d>
        <a:sp3d prstMaterial="powder">
          <a:bevelT w="50800" h="50800"/>
          <a:contourClr>
            <a:schemeClr val="accent5"/>
          </a:contourClr>
        </a:sp3d>
      </dsp:spPr>
      <dsp:style>
        <a:lnRef idx="0">
          <a:schemeClr val="accent5"/>
        </a:lnRef>
        <a:fillRef idx="3">
          <a:schemeClr val="accent5"/>
        </a:fillRef>
        <a:effectRef idx="3">
          <a:schemeClr val="accent5"/>
        </a:effectRef>
        <a:fontRef idx="minor">
          <a:schemeClr val="lt1"/>
        </a:fontRef>
      </dsp:style>
      <dsp:txBody>
        <a:bodyPr spcFirstLastPara="0" vert="horz" wrap="square" lIns="102870" tIns="51435" rIns="102870" bIns="51435" numCol="1" spcCol="1270" anchor="ctr" anchorCtr="0">
          <a:noAutofit/>
        </a:bodyPr>
        <a:lstStyle/>
        <a:p>
          <a:pPr lvl="0" algn="ctr" defTabSz="1200150" rtl="1">
            <a:lnSpc>
              <a:spcPct val="90000"/>
            </a:lnSpc>
            <a:spcBef>
              <a:spcPct val="0"/>
            </a:spcBef>
            <a:spcAft>
              <a:spcPct val="35000"/>
            </a:spcAft>
          </a:pPr>
          <a:r>
            <a:rPr lang="fa-IR" sz="2700" kern="1200" baseline="0" dirty="0" smtClean="0"/>
            <a:t>(الف) مربع ساز هیپياس</a:t>
          </a:r>
          <a:endParaRPr lang="fa-IR" sz="2700" kern="1200" dirty="0"/>
        </a:p>
      </dsp:txBody>
      <dsp:txXfrm>
        <a:off x="2487167" y="0"/>
        <a:ext cx="2798064" cy="928694"/>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5AE71CCE-A044-4535-965D-783FEE37E0D9}">
      <dsp:nvSpPr>
        <dsp:cNvPr id="0" name=""/>
        <dsp:cNvSpPr/>
      </dsp:nvSpPr>
      <dsp:spPr>
        <a:xfrm>
          <a:off x="2487167" y="0"/>
          <a:ext cx="2798064" cy="914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a:scene3d>
          <a:camera prst="obliqueBottomLeft"/>
          <a:lightRig rig="threePt" dir="t"/>
        </a:scene3d>
        <a:sp3d>
          <a:bevelT w="114300" prst="hardEdge"/>
        </a:sp3d>
      </dsp:spPr>
      <dsp:style>
        <a:lnRef idx="2">
          <a:scrgbClr r="0" g="0" b="0"/>
        </a:lnRef>
        <a:fillRef idx="1">
          <a:scrgbClr r="0" g="0" b="0"/>
        </a:fillRef>
        <a:effectRef idx="0">
          <a:scrgbClr r="0" g="0" b="0"/>
        </a:effectRef>
        <a:fontRef idx="minor">
          <a:schemeClr val="lt1"/>
        </a:fontRef>
      </dsp:style>
      <dsp:txBody>
        <a:bodyPr spcFirstLastPara="0" vert="horz" wrap="square" lIns="102870" tIns="51435" rIns="102870" bIns="51435" numCol="1" spcCol="1270" anchor="ctr" anchorCtr="0">
          <a:noAutofit/>
        </a:bodyPr>
        <a:lstStyle/>
        <a:p>
          <a:pPr lvl="0" algn="ctr" defTabSz="1200150" rtl="1">
            <a:lnSpc>
              <a:spcPct val="90000"/>
            </a:lnSpc>
            <a:spcBef>
              <a:spcPct val="0"/>
            </a:spcBef>
            <a:spcAft>
              <a:spcPct val="35000"/>
            </a:spcAft>
          </a:pPr>
          <a:r>
            <a:rPr lang="fa-IR" sz="2700" kern="1200" baseline="0" dirty="0" smtClean="0"/>
            <a:t>(ب) مارپیچ ارشمیدس</a:t>
          </a:r>
          <a:endParaRPr lang="fa-IR" sz="2700" kern="1200" dirty="0"/>
        </a:p>
      </dsp:txBody>
      <dsp:txXfrm>
        <a:off x="2487167" y="0"/>
        <a:ext cx="2798064" cy="914400"/>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4855AF06-8369-4DFC-8439-7CC62CB65A10}">
      <dsp:nvSpPr>
        <dsp:cNvPr id="0" name=""/>
        <dsp:cNvSpPr/>
      </dsp:nvSpPr>
      <dsp:spPr>
        <a:xfrm>
          <a:off x="0" y="203625"/>
          <a:ext cx="8676456" cy="6540300"/>
        </a:xfrm>
        <a:prstGeom prst="roundRect">
          <a:avLst/>
        </a:prstGeom>
        <a:gradFill rotWithShape="0">
          <a:gsLst>
            <a:gs pos="0">
              <a:schemeClr val="accent1">
                <a:hueOff val="0"/>
                <a:satOff val="0"/>
                <a:lumOff val="0"/>
                <a:alphaOff val="0"/>
                <a:tint val="98000"/>
                <a:shade val="25000"/>
                <a:satMod val="250000"/>
              </a:schemeClr>
            </a:gs>
            <a:gs pos="68000">
              <a:schemeClr val="accent1">
                <a:hueOff val="0"/>
                <a:satOff val="0"/>
                <a:lumOff val="0"/>
                <a:alphaOff val="0"/>
                <a:tint val="86000"/>
                <a:satMod val="115000"/>
              </a:schemeClr>
            </a:gs>
            <a:gs pos="100000">
              <a:schemeClr val="accent1">
                <a:hueOff val="0"/>
                <a:satOff val="0"/>
                <a:lumOff val="0"/>
                <a:alphaOff val="0"/>
                <a:tint val="50000"/>
                <a:satMod val="150000"/>
              </a:schemeClr>
            </a:gs>
          </a:gsLst>
          <a:path path="circle">
            <a:fillToRect l="50000" t="130000" r="50000" b="-30000"/>
          </a:path>
        </a:gradFill>
        <a:ln>
          <a:noFill/>
        </a:ln>
        <a:effectLst>
          <a:outerShdw blurRad="57150" dist="38100" dir="5400000" algn="ctr" rotWithShape="0">
            <a:schemeClr val="accent1">
              <a:hueOff val="0"/>
              <a:satOff val="0"/>
              <a:lumOff val="0"/>
              <a:alphaOff val="0"/>
              <a:shade val="9000"/>
              <a:satMod val="105000"/>
              <a:alpha val="48000"/>
            </a:scheme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justLow" defTabSz="1600200" rtl="1">
            <a:lnSpc>
              <a:spcPct val="90000"/>
            </a:lnSpc>
            <a:spcBef>
              <a:spcPct val="0"/>
            </a:spcBef>
            <a:spcAft>
              <a:spcPct val="35000"/>
            </a:spcAft>
          </a:pPr>
          <a:r>
            <a:rPr lang="fa-IR" sz="3600" kern="1200" dirty="0" smtClean="0">
              <a:cs typeface="2  Compset" pitchFamily="2" charset="-78"/>
            </a:rPr>
            <a:t>نقطه ی </a:t>
          </a:r>
          <a:r>
            <a:rPr lang="en-US" sz="3600" kern="1200" dirty="0" smtClean="0">
              <a:cs typeface="2  Compset" pitchFamily="2" charset="-78"/>
            </a:rPr>
            <a:t>P</a:t>
          </a:r>
          <a:r>
            <a:rPr lang="fa-IR" sz="3600" kern="1200" dirty="0" smtClean="0">
              <a:cs typeface="2  Compset" pitchFamily="2" charset="-78"/>
            </a:rPr>
            <a:t>ممکن است بر هر دوری از مارپیچ (مثلا</a:t>
          </a:r>
          <a:r>
            <a:rPr lang="en-US" sz="3600" kern="1200" dirty="0" smtClean="0">
              <a:cs typeface="2  Compset" pitchFamily="2" charset="-78"/>
            </a:rPr>
            <a:t>n</a:t>
          </a:r>
          <a:r>
            <a:rPr lang="fa-IR" sz="3600" kern="1200" dirty="0" smtClean="0">
              <a:cs typeface="2  Compset" pitchFamily="2" charset="-78"/>
            </a:rPr>
            <a:t>ام) واقع باشد ، که در آن صورت </a:t>
          </a:r>
          <a:r>
            <a:rPr lang="el-GR" sz="3600" kern="1200" dirty="0" smtClean="0">
              <a:cs typeface="2  Compset" pitchFamily="2" charset="-78"/>
            </a:rPr>
            <a:t>θ</a:t>
          </a:r>
          <a:r>
            <a:rPr lang="fa-IR" sz="3600" kern="1200" dirty="0" smtClean="0">
              <a:cs typeface="2  Compset" pitchFamily="2" charset="-78"/>
            </a:rPr>
            <a:t>برابربا     </a:t>
          </a:r>
          <a:r>
            <a:rPr lang="en-US" sz="3600" kern="1200" dirty="0" smtClean="0">
              <a:cs typeface="2  Compset" pitchFamily="2" charset="-78"/>
            </a:rPr>
            <a:t>2(n-1)</a:t>
          </a:r>
          <a:r>
            <a:rPr lang="el-GR" sz="3600" kern="1200" dirty="0" smtClean="0">
              <a:cs typeface="2  Compset" pitchFamily="2" charset="-78"/>
            </a:rPr>
            <a:t>Π+θ</a:t>
          </a:r>
          <a:r>
            <a:rPr lang="fa-IR" sz="3600" kern="1200" dirty="0" smtClean="0">
              <a:cs typeface="2  Compset" pitchFamily="2" charset="-78"/>
            </a:rPr>
            <a:t>   خواهد بود که در آن </a:t>
          </a:r>
          <a:r>
            <a:rPr lang="el-GR" sz="3600" kern="1200" dirty="0" smtClean="0">
              <a:cs typeface="2  Compset" pitchFamily="2" charset="-78"/>
            </a:rPr>
            <a:t>θ</a:t>
          </a:r>
          <a:r>
            <a:rPr lang="fa-IR" sz="3600" kern="1200" dirty="0" smtClean="0">
              <a:cs typeface="2  Compset" pitchFamily="2" charset="-78"/>
            </a:rPr>
            <a:t>زاویه ای (کمتر از</a:t>
          </a:r>
          <a:r>
            <a:rPr lang="el-GR" sz="3600" kern="1200" dirty="0" smtClean="0">
              <a:cs typeface="2  Compset" pitchFamily="2" charset="-78"/>
            </a:rPr>
            <a:t>Π</a:t>
          </a:r>
          <a:r>
            <a:rPr lang="fa-IR" sz="3600" kern="1200" dirty="0" smtClean="0">
              <a:cs typeface="2  Compset" pitchFamily="2" charset="-78"/>
            </a:rPr>
            <a:t> 2)است که به اندازه ی آن شعاع حامل در </a:t>
          </a:r>
          <a:r>
            <a:rPr lang="en-US" sz="3600" kern="1200" dirty="0" smtClean="0">
              <a:cs typeface="2  Compset" pitchFamily="2" charset="-78"/>
            </a:rPr>
            <a:t>n</a:t>
          </a:r>
          <a:r>
            <a:rPr lang="fa-IR" sz="3600" kern="1200" dirty="0" smtClean="0">
              <a:cs typeface="2  Compset" pitchFamily="2" charset="-78"/>
            </a:rPr>
            <a:t>امین پیچ ابتدا از </a:t>
          </a:r>
          <a:r>
            <a:rPr lang="en-US" sz="3600" kern="1200" dirty="0" smtClean="0">
              <a:cs typeface="2  Compset" pitchFamily="2" charset="-78"/>
            </a:rPr>
            <a:t>OA</a:t>
          </a:r>
          <a:r>
            <a:rPr lang="fa-IR" sz="3600" kern="1200" dirty="0" smtClean="0">
              <a:cs typeface="2  Compset" pitchFamily="2" charset="-78"/>
            </a:rPr>
            <a:t>دوران کرده است و ارشمیدس در حالت کلی ثابت کرده است که زیر مماس </a:t>
          </a:r>
          <a:r>
            <a:rPr lang="en-US" sz="3600" kern="1200" dirty="0" smtClean="0">
              <a:cs typeface="2  Compset" pitchFamily="2" charset="-78"/>
            </a:rPr>
            <a:t>OT</a:t>
          </a:r>
          <a:r>
            <a:rPr lang="fa-IR" sz="3600" kern="1200" dirty="0" smtClean="0">
              <a:cs typeface="2  Compset" pitchFamily="2" charset="-78"/>
            </a:rPr>
            <a:t>مساوی با </a:t>
          </a:r>
          <a:r>
            <a:rPr lang="en-US" sz="3600" kern="1200" dirty="0" smtClean="0">
              <a:cs typeface="2  Compset" pitchFamily="2" charset="-78"/>
            </a:rPr>
            <a:t>n-1</a:t>
          </a:r>
          <a:r>
            <a:rPr lang="fa-IR" sz="3600" kern="1200" dirty="0" smtClean="0">
              <a:cs typeface="2  Compset" pitchFamily="2" charset="-78"/>
            </a:rPr>
            <a:t>برابر محیط دایره به شعاع</a:t>
          </a:r>
          <a:r>
            <a:rPr lang="en-US" sz="3600" kern="1200" dirty="0" smtClean="0">
              <a:cs typeface="2  Compset" pitchFamily="2" charset="-78"/>
            </a:rPr>
            <a:t>op</a:t>
          </a:r>
          <a:r>
            <a:rPr lang="fa-IR" sz="3600" kern="1200" dirty="0" smtClean="0">
              <a:cs typeface="2  Compset" pitchFamily="2" charset="-78"/>
            </a:rPr>
            <a:t>به علاوه قوسی از آن است که در خور زاویه </a:t>
          </a:r>
          <a:r>
            <a:rPr lang="el-GR" sz="3600" kern="1200" dirty="0" smtClean="0">
              <a:cs typeface="2  Compset" pitchFamily="2" charset="-78"/>
            </a:rPr>
            <a:t>θ</a:t>
          </a:r>
          <a:r>
            <a:rPr lang="fa-IR" sz="3600" kern="1200" dirty="0" smtClean="0">
              <a:cs typeface="2  Compset" pitchFamily="2" charset="-78"/>
            </a:rPr>
            <a:t>در </a:t>
          </a:r>
          <a:r>
            <a:rPr lang="en-US" sz="3600" kern="1200" dirty="0" smtClean="0">
              <a:cs typeface="2  Compset" pitchFamily="2" charset="-78"/>
            </a:rPr>
            <a:t>O</a:t>
          </a:r>
          <a:r>
            <a:rPr lang="fa-IR" sz="3600" kern="1200" dirty="0" smtClean="0">
              <a:cs typeface="2  Compset" pitchFamily="2" charset="-78"/>
            </a:rPr>
            <a:t>باشد .</a:t>
          </a:r>
          <a:endParaRPr lang="fa-IR" sz="3600" kern="1200" dirty="0">
            <a:cs typeface="2  Compset" pitchFamily="2" charset="-78"/>
          </a:endParaRPr>
        </a:p>
      </dsp:txBody>
      <dsp:txXfrm>
        <a:off x="0" y="203625"/>
        <a:ext cx="8676456" cy="6540300"/>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EA1D4DB-CDAB-441D-8457-3F3793495237}">
      <dsp:nvSpPr>
        <dsp:cNvPr id="0" name=""/>
        <dsp:cNvSpPr/>
      </dsp:nvSpPr>
      <dsp:spPr>
        <a:xfrm>
          <a:off x="2487167" y="0"/>
          <a:ext cx="2798064" cy="914400"/>
        </a:xfrm>
        <a:prstGeom prst="round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102870" tIns="51435" rIns="102870" bIns="51435" numCol="1" spcCol="1270" anchor="ctr" anchorCtr="0">
          <a:noAutofit/>
          <a:sp3d extrusionH="28000" prstMaterial="matte"/>
        </a:bodyPr>
        <a:lstStyle/>
        <a:p>
          <a:pPr lvl="0" algn="ctr" defTabSz="1200150" rtl="1">
            <a:lnSpc>
              <a:spcPct val="90000"/>
            </a:lnSpc>
            <a:spcBef>
              <a:spcPct val="0"/>
            </a:spcBef>
            <a:spcAft>
              <a:spcPct val="35000"/>
            </a:spcAft>
          </a:pPr>
          <a:r>
            <a:rPr lang="fa-IR" sz="2700" kern="1200" baseline="0" smtClean="0"/>
            <a:t>(پ) راه حلهای آپولونیوس و کارپوس </a:t>
          </a:r>
          <a:endParaRPr lang="fa-IR" sz="2700" kern="1200"/>
        </a:p>
      </dsp:txBody>
      <dsp:txXfrm>
        <a:off x="2487167" y="0"/>
        <a:ext cx="2798064" cy="914400"/>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2794EA6-CDB1-4AE0-B831-9D9F8C42B7A9}">
      <dsp:nvSpPr>
        <dsp:cNvPr id="0" name=""/>
        <dsp:cNvSpPr/>
      </dsp:nvSpPr>
      <dsp:spPr>
        <a:xfrm>
          <a:off x="2487167" y="0"/>
          <a:ext cx="2798064" cy="914400"/>
        </a:xfrm>
        <a:prstGeom prst="roundRect">
          <a:avLst/>
        </a:prstGeom>
        <a:solidFill>
          <a:schemeClr val="accent1">
            <a:hueOff val="0"/>
            <a:satOff val="0"/>
            <a:lumOff val="0"/>
            <a:alphaOff val="0"/>
          </a:schemeClr>
        </a:solidFill>
        <a:ln>
          <a:noFill/>
        </a:ln>
        <a:effectLst>
          <a:outerShdw blurRad="57150" dist="38100" dir="5400000" algn="ctr" rotWithShape="0">
            <a:schemeClr val="accent1">
              <a:hueOff val="0"/>
              <a:satOff val="0"/>
              <a:lumOff val="0"/>
              <a:alphaOff val="0"/>
              <a:shade val="9000"/>
              <a:satMod val="105000"/>
              <a:alpha val="48000"/>
            </a:schemeClr>
          </a:outerShdw>
        </a:effectLst>
        <a:sp3d extrusionH="152250" prstMaterial="matte">
          <a:bevelT w="165100" prst="coolSlant"/>
        </a:sp3d>
      </dsp:spPr>
      <dsp:style>
        <a:lnRef idx="0">
          <a:scrgbClr r="0" g="0" b="0"/>
        </a:lnRef>
        <a:fillRef idx="1">
          <a:scrgbClr r="0" g="0" b="0"/>
        </a:fillRef>
        <a:effectRef idx="2">
          <a:scrgbClr r="0" g="0" b="0"/>
        </a:effectRef>
        <a:fontRef idx="minor">
          <a:schemeClr val="lt1"/>
        </a:fontRef>
      </dsp:style>
      <dsp:txBody>
        <a:bodyPr spcFirstLastPara="0" vert="horz" wrap="square" lIns="99060" tIns="49530" rIns="99060" bIns="49530" numCol="1" spcCol="1270" anchor="ctr" anchorCtr="0">
          <a:noAutofit/>
          <a:sp3d extrusionH="28000" prstMaterial="matte"/>
        </a:bodyPr>
        <a:lstStyle/>
        <a:p>
          <a:pPr lvl="0" algn="ctr" defTabSz="1155700" rtl="1">
            <a:lnSpc>
              <a:spcPct val="90000"/>
            </a:lnSpc>
            <a:spcBef>
              <a:spcPct val="0"/>
            </a:spcBef>
            <a:spcAft>
              <a:spcPct val="35000"/>
            </a:spcAft>
          </a:pPr>
          <a:r>
            <a:rPr lang="fa-IR" sz="2600" kern="1200" baseline="0" dirty="0" smtClean="0"/>
            <a:t>(ت) تقریبهای قدیمی اندازه ی ∏</a:t>
          </a:r>
          <a:endParaRPr lang="en-US" sz="2600" kern="1200" baseline="0" dirty="0"/>
        </a:p>
      </dsp:txBody>
      <dsp:txXfrm>
        <a:off x="2487167" y="0"/>
        <a:ext cx="2798064" cy="914400"/>
      </dsp:txXfrm>
    </dsp:sp>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18390CD0-AFB9-4425-80FE-74F3BD8BF208}">
      <dsp:nvSpPr>
        <dsp:cNvPr id="0" name=""/>
        <dsp:cNvSpPr/>
      </dsp:nvSpPr>
      <dsp:spPr>
        <a:xfrm>
          <a:off x="2487167" y="0"/>
          <a:ext cx="2798064" cy="914400"/>
        </a:xfrm>
        <a:prstGeom prst="roundRect">
          <a:avLst/>
        </a:prstGeom>
        <a:solidFill>
          <a:schemeClr val="accent1">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182880" tIns="91440" rIns="182880" bIns="91440" numCol="1" spcCol="1270" anchor="ctr" anchorCtr="0">
          <a:noAutofit/>
        </a:bodyPr>
        <a:lstStyle/>
        <a:p>
          <a:pPr lvl="0" algn="ctr" defTabSz="2133600" rtl="1">
            <a:lnSpc>
              <a:spcPct val="90000"/>
            </a:lnSpc>
            <a:spcBef>
              <a:spcPct val="0"/>
            </a:spcBef>
            <a:spcAft>
              <a:spcPct val="35000"/>
            </a:spcAft>
          </a:pPr>
          <a:r>
            <a:rPr lang="fa-IR" sz="4800" kern="1200" baseline="0" dirty="0" smtClean="0"/>
            <a:t>تثلیث زاویه</a:t>
          </a:r>
          <a:endParaRPr lang="fa-IR" sz="4800" kern="1200" baseline="0" dirty="0"/>
        </a:p>
      </dsp:txBody>
      <dsp:txXfrm>
        <a:off x="2487167" y="0"/>
        <a:ext cx="2798064" cy="914400"/>
      </dsp:txXfrm>
    </dsp:sp>
  </dsp:spTree>
</dsp:drawing>
</file>

<file path=ppt/diagrams/layout1.xml><?xml version="1.0" encoding="utf-8"?>
<dgm:layoutDef xmlns:dgm="http://schemas.openxmlformats.org/drawingml/2006/diagram" xmlns:a="http://schemas.openxmlformats.org/drawingml/2006/main" uniqueId="urn:microsoft.com/office/officeart/2005/8/layout/bProcess4">
  <dgm:title val=""/>
  <dgm:desc val=""/>
  <dgm:catLst>
    <dgm:cat type="process" pri="19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dgm:varLst>
    <dgm:choose name="Name1">
      <dgm:if name="Name2" func="var" arg="dir" op="equ" val="norm">
        <dgm:alg type="snake">
          <dgm:param type="grDir" val="tL"/>
          <dgm:param type="flowDir" val="col"/>
          <dgm:param type="contDir" val="revDir"/>
          <dgm:param type="bkpt" val="bal"/>
        </dgm:alg>
      </dgm:if>
      <dgm:else name="Name3">
        <dgm:alg type="snake">
          <dgm:param type="grDir" val="tR"/>
          <dgm:param type="flowDir" val="col"/>
          <dgm:param type="contDir" val="revDir"/>
          <dgm:param type="bkpt" val="bal"/>
        </dgm:alg>
      </dgm:else>
    </dgm:choose>
    <dgm:shape xmlns:r="http://schemas.openxmlformats.org/officeDocument/2006/relationships" r:blip="">
      <dgm:adjLst/>
    </dgm:shape>
    <dgm:presOf/>
    <dgm:constrLst>
      <dgm:constr type="w" for="ch" forName="compNode" refType="w"/>
      <dgm:constr type="h" for="ch" forName="compNode" refType="w" fact="0.6"/>
      <dgm:constr type="h" for="ch" forName="sibTrans" refType="h" refFor="ch" refForName="compNode" op="equ" fact="0.25"/>
      <dgm:constr type="sp" refType="w" fact="0.33"/>
      <dgm:constr type="primFontSz" for="des" forName="node" op="equ" val="65"/>
    </dgm:constrLst>
    <dgm:ruleLst/>
    <dgm:forEach name="nodesForEach" axis="ch" ptType="node">
      <dgm:layoutNode name="compNode">
        <dgm:alg type="composite"/>
        <dgm:shape xmlns:r="http://schemas.openxmlformats.org/officeDocument/2006/relationships" r:blip="">
          <dgm:adjLst/>
        </dgm:shape>
        <dgm:presOf/>
        <dgm:choose name="Name4">
          <dgm:if name="Name5" axis="self" func="var" arg="dir" op="equ" val="norm">
            <dgm:constrLst>
              <dgm:constr type="l" for="ch" forName="dummyConnPt" refType="w" fact="0.2"/>
              <dgm:constr type="t" for="ch" forName="dummyConnPt" refType="w" fact="0.145"/>
              <dgm:constr type="l" for="ch" forName="node"/>
              <dgm:constr type="t" for="ch" forName="node"/>
              <dgm:constr type="h" for="ch" forName="node" refType="h"/>
              <dgm:constr type="w" for="ch" forName="node" refType="w"/>
            </dgm:constrLst>
          </dgm:if>
          <dgm:else name="Name6">
            <dgm:constrLst>
              <dgm:constr type="l" for="ch" forName="dummyConnPt" refType="w" fact="0.8"/>
              <dgm:constr type="t" for="ch" forName="dummyConnPt" refType="w" fact="0.145"/>
              <dgm:constr type="l" for="ch" forName="node"/>
              <dgm:constr type="t" for="ch" forName="node"/>
              <dgm:constr type="h" for="ch" forName="node" refType="h"/>
              <dgm:constr type="w" for="ch" forName="node" refType="w"/>
            </dgm:constrLst>
          </dgm:else>
        </dgm:choose>
        <dgm:ruleLst/>
        <dgm:layoutNode name="dummyConnPt" styleLbl="node1" moveWith="node">
          <dgm:alg type="sp"/>
          <dgm:shape xmlns:r="http://schemas.openxmlformats.org/officeDocument/2006/relationships" r:blip="">
            <dgm:adjLst/>
          </dgm:shape>
          <dgm:presOf/>
          <dgm:constrLst>
            <dgm:constr type="w" val="1"/>
            <dgm:constr type="h" val="1"/>
          </dgm:constrLst>
          <dgm:ruleLst/>
        </dgm:layout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 type="primFontSz" val="65"/>
          </dgm:constrLst>
          <dgm:ruleLst>
            <dgm:rule type="primFontSz" val="5" fact="NaN" max="NaN"/>
          </dgm:ruleLst>
        </dgm:layoutNode>
      </dgm:layoutNode>
      <dgm:forEach name="sibTransForEach" axis="followSib" cnt="1">
        <dgm:layoutNode name="sibTrans" styleLbl="bgSibTrans2D1">
          <dgm:choose name="Name7">
            <dgm:if name="Name8" axis="self" func="var" arg="dir" op="equ" val="norm">
              <dgm:alg type="conn">
                <dgm:param type="srcNode" val="dummyConnPt"/>
                <dgm:param type="dstNode" val="dummyConnPt"/>
                <dgm:param type="begPts" val="bCtr, midR, tCtr"/>
                <dgm:param type="endPts" val="tCtr, midL, bCtr"/>
                <dgm:param type="begSty" val="noArr"/>
                <dgm:param type="endSty" val="noArr"/>
              </dgm:alg>
            </dgm:if>
            <dgm:else name="Name9">
              <dgm:alg type="conn">
                <dgm:param type="srcNode" val="dummyConnPt"/>
                <dgm:param type="dstNode" val="dummyConnPt"/>
                <dgm:param type="begPts" val="bCtr, midL, tCtr"/>
                <dgm:param type="endPts" val="tCtr, midR, bCtr"/>
                <dgm:param type="begSty" val="noArr"/>
                <dgm:param type="endSty" val="noArr"/>
              </dgm:alg>
            </dgm:else>
          </dgm:choose>
          <dgm:shape xmlns:r="http://schemas.openxmlformats.org/officeDocument/2006/relationships" type="conn" r:blip="" zOrderOff="-2">
            <dgm:adjLst/>
          </dgm:shape>
          <dgm:presOf axis="self"/>
          <dgm:constrLst>
            <dgm:constr type="begPad"/>
            <dgm:constr type="endPad"/>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35438657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5181600" y="0"/>
            <a:ext cx="3962400" cy="342900"/>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idx="1"/>
          </p:nvPr>
        </p:nvSpPr>
        <p:spPr>
          <a:xfrm>
            <a:off x="2117" y="0"/>
            <a:ext cx="3962400" cy="342900"/>
          </a:xfrm>
          <a:prstGeom prst="rect">
            <a:avLst/>
          </a:prstGeom>
        </p:spPr>
        <p:txBody>
          <a:bodyPr vert="horz" lIns="91440" tIns="45720" rIns="91440" bIns="45720" rtlCol="1"/>
          <a:lstStyle>
            <a:lvl1pPr algn="l">
              <a:defRPr sz="1200"/>
            </a:lvl1pPr>
          </a:lstStyle>
          <a:p>
            <a:fld id="{98939312-4791-4E1D-A88F-03DF1EAB2E3D}" type="datetimeFigureOut">
              <a:rPr lang="fa-IR" smtClean="0"/>
              <a:pPr/>
              <a:t>1432/06/20</a:t>
            </a:fld>
            <a:endParaRPr lang="fa-IR"/>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1" anchor="ctr"/>
          <a:lstStyle/>
          <a:p>
            <a:endParaRPr lang="fa-IR"/>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fa-IR"/>
          </a:p>
        </p:txBody>
      </p:sp>
      <p:sp>
        <p:nvSpPr>
          <p:cNvPr id="6" name="Footer Placeholder 5"/>
          <p:cNvSpPr>
            <a:spLocks noGrp="1"/>
          </p:cNvSpPr>
          <p:nvPr>
            <p:ph type="ftr" sz="quarter" idx="4"/>
          </p:nvPr>
        </p:nvSpPr>
        <p:spPr>
          <a:xfrm>
            <a:off x="5181600" y="6513910"/>
            <a:ext cx="3962400" cy="342900"/>
          </a:xfrm>
          <a:prstGeom prst="rect">
            <a:avLst/>
          </a:prstGeom>
        </p:spPr>
        <p:txBody>
          <a:bodyPr vert="horz" lIns="91440" tIns="45720" rIns="91440" bIns="45720" rtlCol="1" anchor="b"/>
          <a:lstStyle>
            <a:lvl1pPr algn="r">
              <a:defRPr sz="1200"/>
            </a:lvl1pPr>
          </a:lstStyle>
          <a:p>
            <a:endParaRPr lang="fa-IR"/>
          </a:p>
        </p:txBody>
      </p:sp>
      <p:sp>
        <p:nvSpPr>
          <p:cNvPr id="7" name="Slide Number Placeholder 6"/>
          <p:cNvSpPr>
            <a:spLocks noGrp="1"/>
          </p:cNvSpPr>
          <p:nvPr>
            <p:ph type="sldNum" sz="quarter" idx="5"/>
          </p:nvPr>
        </p:nvSpPr>
        <p:spPr>
          <a:xfrm>
            <a:off x="2117" y="6513910"/>
            <a:ext cx="3962400" cy="342900"/>
          </a:xfrm>
          <a:prstGeom prst="rect">
            <a:avLst/>
          </a:prstGeom>
        </p:spPr>
        <p:txBody>
          <a:bodyPr vert="horz" lIns="91440" tIns="45720" rIns="91440" bIns="45720" rtlCol="1" anchor="b"/>
          <a:lstStyle>
            <a:lvl1pPr algn="l">
              <a:defRPr sz="1200"/>
            </a:lvl1pPr>
          </a:lstStyle>
          <a:p>
            <a:fld id="{260FE668-40DF-4A02-A97A-D65A20E5AD12}" type="slidenum">
              <a:rPr lang="fa-IR" smtClean="0"/>
              <a:pPr/>
              <a:t>‹#›</a:t>
            </a:fld>
            <a:endParaRPr lang="fa-IR"/>
          </a:p>
        </p:txBody>
      </p:sp>
    </p:spTree>
    <p:extLst>
      <p:ext uri="{BB962C8B-B14F-4D97-AF65-F5344CB8AC3E}">
        <p14:creationId xmlns="" xmlns:p14="http://schemas.microsoft.com/office/powerpoint/2010/main" val="3129075280"/>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0FE668-40DF-4A02-A97A-D65A20E5AD12}" type="slidenum">
              <a:rPr lang="fa-IR" smtClean="0"/>
              <a:pPr/>
              <a:t>2</a:t>
            </a:fld>
            <a:endParaRPr lang="fa-I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260FE668-40DF-4A02-A97A-D65A20E5AD12}" type="slidenum">
              <a:rPr lang="fa-IR" smtClean="0"/>
              <a:pPr/>
              <a:t>42</a:t>
            </a:fld>
            <a:endParaRPr lang="fa-I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260FE668-40DF-4A02-A97A-D65A20E5AD12}" type="slidenum">
              <a:rPr lang="fa-IR" smtClean="0"/>
              <a:pPr/>
              <a:t>47</a:t>
            </a:fld>
            <a:endParaRPr lang="fa-I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260FE668-40DF-4A02-A97A-D65A20E5AD12}" type="slidenum">
              <a:rPr lang="fa-IR" smtClean="0"/>
              <a:pPr/>
              <a:t>50</a:t>
            </a:fld>
            <a:endParaRPr lang="fa-I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0FE668-40DF-4A02-A97A-D65A20E5AD12}" type="slidenum">
              <a:rPr lang="fa-IR" smtClean="0"/>
              <a:pPr/>
              <a:t>55</a:t>
            </a:fld>
            <a:endParaRPr lang="fa-I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260FE668-40DF-4A02-A97A-D65A20E5AD12}" type="slidenum">
              <a:rPr lang="fa-IR" smtClean="0"/>
              <a:pPr/>
              <a:t>89</a:t>
            </a:fld>
            <a:endParaRPr lang="fa-I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D2B1DD2C-C812-49D5-87FE-AC3B1430AD8F}" type="slidenum">
              <a:rPr lang="fa-IR" smtClean="0"/>
              <a:pPr/>
              <a:t>95</a:t>
            </a:fld>
            <a:endParaRPr lang="fa-I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fa-IR" dirty="0" smtClean="0"/>
          </a:p>
          <a:p>
            <a:endParaRPr lang="fa-IR" dirty="0" smtClean="0"/>
          </a:p>
          <a:p>
            <a:endParaRPr lang="fa-IR" dirty="0" smtClean="0"/>
          </a:p>
          <a:p>
            <a:endParaRPr lang="fa-IR" dirty="0"/>
          </a:p>
        </p:txBody>
      </p:sp>
      <p:sp>
        <p:nvSpPr>
          <p:cNvPr id="4" name="Slide Number Placeholder 3"/>
          <p:cNvSpPr>
            <a:spLocks noGrp="1"/>
          </p:cNvSpPr>
          <p:nvPr>
            <p:ph type="sldNum" sz="quarter" idx="10"/>
          </p:nvPr>
        </p:nvSpPr>
        <p:spPr/>
        <p:txBody>
          <a:bodyPr/>
          <a:lstStyle/>
          <a:p>
            <a:fld id="{260FE668-40DF-4A02-A97A-D65A20E5AD12}" type="slidenum">
              <a:rPr lang="fa-IR" smtClean="0"/>
              <a:pPr/>
              <a:t>3</a:t>
            </a:fld>
            <a:endParaRPr lang="fa-IR"/>
          </a:p>
        </p:txBody>
      </p:sp>
    </p:spTree>
    <p:extLst>
      <p:ext uri="{BB962C8B-B14F-4D97-AF65-F5344CB8AC3E}">
        <p14:creationId xmlns="" xmlns:p14="http://schemas.microsoft.com/office/powerpoint/2010/main" val="179254476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normAutofit/>
          </a:bodyPr>
          <a:lstStyle/>
          <a:p>
            <a:endParaRPr lang="fa-IR" dirty="0"/>
          </a:p>
        </p:txBody>
      </p:sp>
      <p:sp>
        <p:nvSpPr>
          <p:cNvPr id="4" name="Slide Number Placeholder 3"/>
          <p:cNvSpPr>
            <a:spLocks noGrp="1"/>
          </p:cNvSpPr>
          <p:nvPr>
            <p:ph type="sldNum" sz="quarter" idx="10"/>
          </p:nvPr>
        </p:nvSpPr>
        <p:spPr/>
        <p:txBody>
          <a:bodyPr/>
          <a:lstStyle/>
          <a:p>
            <a:fld id="{260FE668-40DF-4A02-A97A-D65A20E5AD12}" type="slidenum">
              <a:rPr lang="fa-IR" smtClean="0"/>
              <a:pPr/>
              <a:t>5</a:t>
            </a:fld>
            <a:endParaRPr lang="fa-I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260FE668-40DF-4A02-A97A-D65A20E5AD12}" type="slidenum">
              <a:rPr lang="fa-IR" smtClean="0"/>
              <a:pPr/>
              <a:t>6</a:t>
            </a:fld>
            <a:endParaRPr lang="fa-I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normAutofit/>
          </a:bodyPr>
          <a:lstStyle/>
          <a:p>
            <a:endParaRPr lang="fa-IR"/>
          </a:p>
        </p:txBody>
      </p:sp>
      <p:sp>
        <p:nvSpPr>
          <p:cNvPr id="4" name="Slide Number Placeholder 3"/>
          <p:cNvSpPr>
            <a:spLocks noGrp="1"/>
          </p:cNvSpPr>
          <p:nvPr>
            <p:ph type="sldNum" sz="quarter" idx="10"/>
          </p:nvPr>
        </p:nvSpPr>
        <p:spPr/>
        <p:txBody>
          <a:bodyPr/>
          <a:lstStyle/>
          <a:p>
            <a:fld id="{260FE668-40DF-4A02-A97A-D65A20E5AD12}" type="slidenum">
              <a:rPr lang="fa-IR" smtClean="0"/>
              <a:pPr/>
              <a:t>7</a:t>
            </a:fld>
            <a:endParaRPr lang="fa-I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0FE668-40DF-4A02-A97A-D65A20E5AD12}" type="slidenum">
              <a:rPr lang="fa-IR" smtClean="0"/>
              <a:pPr/>
              <a:t>12</a:t>
            </a:fld>
            <a:endParaRPr lang="fa-I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0FE668-40DF-4A02-A97A-D65A20E5AD12}" type="slidenum">
              <a:rPr lang="fa-IR" smtClean="0"/>
              <a:pPr/>
              <a:t>17</a:t>
            </a:fld>
            <a:endParaRPr lang="fa-I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0FE668-40DF-4A02-A97A-D65A20E5AD12}" type="slidenum">
              <a:rPr lang="fa-IR" smtClean="0"/>
              <a:pPr/>
              <a:t>18</a:t>
            </a:fld>
            <a:endParaRPr lang="fa-I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0FE668-40DF-4A02-A97A-D65A20E5AD12}" type="slidenum">
              <a:rPr lang="fa-IR" smtClean="0"/>
              <a:pPr/>
              <a:t>41</a:t>
            </a:fld>
            <a:endParaRPr lang="fa-I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DEB14B43-69C4-41FF-A33B-EDCDF35F44FC}" type="datetimeFigureOut">
              <a:rPr lang="fa-IR" smtClean="0"/>
              <a:pPr/>
              <a:t>1432/06/20</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32456F69-882F-40FF-9A37-8D195A38869B}"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p:comb/>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B14B43-69C4-41FF-A33B-EDCDF35F44FC}" type="datetimeFigureOut">
              <a:rPr lang="fa-IR" smtClean="0"/>
              <a:pPr/>
              <a:t>1432/06/20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2456F69-882F-40FF-9A37-8D195A38869B}" type="slidenum">
              <a:rPr lang="fa-IR" smtClean="0"/>
              <a:pPr/>
              <a:t>‹#›</a:t>
            </a:fld>
            <a:endParaRPr lang="fa-IR"/>
          </a:p>
        </p:txBody>
      </p:sp>
    </p:spTree>
  </p:cSld>
  <p:clrMapOvr>
    <a:masterClrMapping/>
  </p:clrMapOvr>
  <p:transition spd="slow">
    <p:comb/>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B14B43-69C4-41FF-A33B-EDCDF35F44FC}" type="datetimeFigureOut">
              <a:rPr lang="fa-IR" smtClean="0"/>
              <a:pPr/>
              <a:t>1432/06/20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2456F69-882F-40FF-9A37-8D195A38869B}" type="slidenum">
              <a:rPr lang="fa-IR" smtClean="0"/>
              <a:pPr/>
              <a:t>‹#›</a:t>
            </a:fld>
            <a:endParaRPr lang="fa-IR"/>
          </a:p>
        </p:txBody>
      </p:sp>
    </p:spTree>
  </p:cSld>
  <p:clrMapOvr>
    <a:masterClrMapping/>
  </p:clrMapOvr>
  <p:transition spd="slow">
    <p:comb/>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1_Title Slide">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25" name="Subtitle 24"/>
          <p:cNvSpPr>
            <a:spLocks noGrp="1"/>
          </p:cNvSpPr>
          <p:nvPr>
            <p:ph type="subTitle" idx="1"/>
          </p:nvPr>
        </p:nvSpPr>
        <p:spPr>
          <a:xfrm>
            <a:off x="3354441" y="3539865"/>
            <a:ext cx="5114779"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Tree>
  </p:cSld>
  <p:clrMapOvr>
    <a:masterClrMapping/>
  </p:clrMapOvr>
  <p:transition spd="slow">
    <p:comb/>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EB14B43-69C4-41FF-A33B-EDCDF35F44FC}" type="datetimeFigureOut">
              <a:rPr lang="fa-IR" smtClean="0"/>
              <a:pPr/>
              <a:t>1432/06/20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2456F69-882F-40FF-9A37-8D195A38869B}" type="slidenum">
              <a:rPr lang="fa-IR" smtClean="0"/>
              <a:pPr/>
              <a:t>‹#›</a:t>
            </a:fld>
            <a:endParaRPr lang="fa-IR"/>
          </a:p>
        </p:txBody>
      </p:sp>
    </p:spTree>
  </p:cSld>
  <p:clrMapOvr>
    <a:masterClrMapping/>
  </p:clrMapOvr>
  <p:transition spd="slow">
    <p:comb/>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EB14B43-69C4-41FF-A33B-EDCDF35F44FC}" type="datetimeFigureOut">
              <a:rPr lang="fa-IR" smtClean="0"/>
              <a:pPr/>
              <a:t>1432/06/20</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32456F69-882F-40FF-9A37-8D195A38869B}"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transition spd="slow">
    <p:comb/>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EB14B43-69C4-41FF-A33B-EDCDF35F44FC}" type="datetimeFigureOut">
              <a:rPr lang="fa-IR" smtClean="0"/>
              <a:pPr/>
              <a:t>1432/06/20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2456F69-882F-40FF-9A37-8D195A38869B}" type="slidenum">
              <a:rPr lang="fa-IR" smtClean="0"/>
              <a:pPr/>
              <a:t>‹#›</a:t>
            </a:fld>
            <a:endParaRPr lang="fa-IR"/>
          </a:p>
        </p:txBody>
      </p:sp>
    </p:spTree>
  </p:cSld>
  <p:clrMapOvr>
    <a:masterClrMapping/>
  </p:clrMapOvr>
  <p:transition spd="slow">
    <p:comb/>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EB14B43-69C4-41FF-A33B-EDCDF35F44FC}" type="datetimeFigureOut">
              <a:rPr lang="fa-IR" smtClean="0"/>
              <a:pPr/>
              <a:t>1432/06/20</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32456F69-882F-40FF-9A37-8D195A38869B}" type="slidenum">
              <a:rPr lang="fa-IR" smtClean="0"/>
              <a:pPr/>
              <a:t>‹#›</a:t>
            </a:fld>
            <a:endParaRPr lang="fa-IR"/>
          </a:p>
        </p:txBody>
      </p:sp>
    </p:spTree>
  </p:cSld>
  <p:clrMapOvr>
    <a:masterClrMapping/>
  </p:clrMapOvr>
  <p:transition spd="slow">
    <p:comb/>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EB14B43-69C4-41FF-A33B-EDCDF35F44FC}" type="datetimeFigureOut">
              <a:rPr lang="fa-IR" smtClean="0"/>
              <a:pPr/>
              <a:t>1432/06/20</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32456F69-882F-40FF-9A37-8D195A38869B}" type="slidenum">
              <a:rPr lang="fa-IR" smtClean="0"/>
              <a:pPr/>
              <a:t>‹#›</a:t>
            </a:fld>
            <a:endParaRPr lang="fa-IR"/>
          </a:p>
        </p:txBody>
      </p:sp>
    </p:spTree>
  </p:cSld>
  <p:clrMapOvr>
    <a:masterClrMapping/>
  </p:clrMapOvr>
  <p:transition spd="slow">
    <p:comb/>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EB14B43-69C4-41FF-A33B-EDCDF35F44FC}" type="datetimeFigureOut">
              <a:rPr lang="fa-IR" smtClean="0"/>
              <a:pPr/>
              <a:t>1432/06/20</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32456F69-882F-40FF-9A37-8D195A38869B}" type="slidenum">
              <a:rPr lang="fa-IR" smtClean="0"/>
              <a:pPr/>
              <a:t>‹#›</a:t>
            </a:fld>
            <a:endParaRPr lang="fa-IR"/>
          </a:p>
        </p:txBody>
      </p:sp>
    </p:spTree>
  </p:cSld>
  <p:clrMapOvr>
    <a:masterClrMapping/>
  </p:clrMapOvr>
  <p:transition spd="slow">
    <p:comb/>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EB14B43-69C4-41FF-A33B-EDCDF35F44FC}" type="datetimeFigureOut">
              <a:rPr lang="fa-IR" smtClean="0"/>
              <a:pPr/>
              <a:t>1432/06/20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32456F69-882F-40FF-9A37-8D195A38869B}" type="slidenum">
              <a:rPr lang="fa-IR" smtClean="0"/>
              <a:pPr/>
              <a:t>‹#›</a:t>
            </a:fld>
            <a:endParaRPr lang="fa-IR"/>
          </a:p>
        </p:txBody>
      </p:sp>
    </p:spTree>
  </p:cSld>
  <p:clrMapOvr>
    <a:masterClrMapping/>
  </p:clrMapOvr>
  <p:transition spd="slow">
    <p:comb/>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EB14B43-69C4-41FF-A33B-EDCDF35F44FC}" type="datetimeFigureOut">
              <a:rPr lang="fa-IR" smtClean="0"/>
              <a:pPr/>
              <a:t>1432/06/20</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32456F69-882F-40FF-9A37-8D195A38869B}"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transition spd="slow">
    <p:comb/>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DEB14B43-69C4-41FF-A33B-EDCDF35F44FC}" type="datetimeFigureOut">
              <a:rPr lang="fa-IR" smtClean="0"/>
              <a:pPr/>
              <a:t>1432/06/20</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32456F69-882F-40FF-9A37-8D195A38869B}"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5126" r:id="rId1"/>
    <p:sldLayoutId id="2147485127" r:id="rId2"/>
    <p:sldLayoutId id="2147485128" r:id="rId3"/>
    <p:sldLayoutId id="2147485129" r:id="rId4"/>
    <p:sldLayoutId id="2147485130" r:id="rId5"/>
    <p:sldLayoutId id="2147485131" r:id="rId6"/>
    <p:sldLayoutId id="2147485132" r:id="rId7"/>
    <p:sldLayoutId id="2147485133" r:id="rId8"/>
    <p:sldLayoutId id="2147485134" r:id="rId9"/>
    <p:sldLayoutId id="2147485135" r:id="rId10"/>
    <p:sldLayoutId id="2147485136" r:id="rId11"/>
    <p:sldLayoutId id="2147485137" r:id="rId12"/>
  </p:sldLayoutIdLst>
  <p:transition spd="slow">
    <p:comb/>
  </p:transition>
  <p:timing>
    <p:tnLst>
      <p:par>
        <p:cTn id="1" dur="indefinite" restart="never" nodeType="tmRoot"/>
      </p:par>
    </p:tnLst>
  </p:timing>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5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lstStyle/>
          <a:p>
            <a:endParaRPr lang="en-US" dirty="0"/>
          </a:p>
        </p:txBody>
      </p:sp>
      <p:pic>
        <p:nvPicPr>
          <p:cNvPr id="137218" name="Picture 2" descr="bismillah_11"/>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ransition spd="slow">
    <p:comb/>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28662" y="714356"/>
            <a:ext cx="8215338" cy="5572132"/>
          </a:xfrm>
        </p:spPr>
        <p:txBody>
          <a:bodyPr>
            <a:noAutofit/>
          </a:bodyPr>
          <a:lstStyle/>
          <a:p>
            <a:pPr algn="justLow"/>
            <a:r>
              <a:rPr lang="fa-IR" sz="2800" dirty="0" smtClean="0">
                <a:latin typeface="+mj-lt"/>
                <a:cs typeface="2  Compset" pitchFamily="2" charset="-78"/>
              </a:rPr>
              <a:t>اندیشه ی آنتیفون در آغاز مورد استهزا قرار گرفته بود. ارسطو می گفت که خطاي آن به گونه اي بود که حتی از آنان خواسته نمی شد که به رد کردن برهان آنتیفون بپردازند بدان جهت که بر اصول پذیرفته شده ي هندسه قرار نداشت.</a:t>
            </a:r>
          </a:p>
          <a:p>
            <a:pPr algn="justLow"/>
            <a:r>
              <a:rPr lang="fa-IR" sz="2800" dirty="0" smtClean="0">
                <a:latin typeface="+mj-lt"/>
                <a:cs typeface="2  Compset" pitchFamily="2" charset="-78"/>
              </a:rPr>
              <a:t>   به گفته ی ائودموس اصلی را که برهان آنتیفون نقص می کرد این بود که کمیتها به طور نامحدود تقسیم پذیر ند اگر چه آن درست باشد. روند ده برابر کردن اضلاع چند ضلعی آنتیفون هرگزتمامی مساحت دايره را نمی پوشاند ومحیط چند ضلعی با محیط دایره بر هم قرار نمی گیرند.</a:t>
            </a:r>
            <a:endParaRPr lang="fa-IR" sz="2800" dirty="0">
              <a:latin typeface="+mj-lt"/>
              <a:cs typeface="2  Compset" pitchFamily="2" charset="-78"/>
            </a:endParaRPr>
          </a:p>
        </p:txBody>
      </p:sp>
      <p:sp>
        <p:nvSpPr>
          <p:cNvPr id="4" name="Rectangle 3"/>
          <p:cNvSpPr/>
          <p:nvPr/>
        </p:nvSpPr>
        <p:spPr>
          <a:xfrm>
            <a:off x="4726418" y="6682860"/>
            <a:ext cx="370614" cy="369332"/>
          </a:xfrm>
          <a:prstGeom prst="rect">
            <a:avLst/>
          </a:prstGeom>
        </p:spPr>
        <p:txBody>
          <a:bodyPr wrap="none">
            <a:spAutoFit/>
          </a:bodyPr>
          <a:lstStyle/>
          <a:p>
            <a:r>
              <a:rPr lang="fa-IR" dirty="0" smtClean="0">
                <a:solidFill>
                  <a:prstClr val="white"/>
                </a:solidFill>
                <a:latin typeface="Consolas"/>
              </a:rPr>
              <a:t>ت</a:t>
            </a:r>
            <a:endParaRPr lang="fa-IR" dirty="0"/>
          </a:p>
        </p:txBody>
      </p:sp>
    </p:spTree>
    <p:extLst>
      <p:ext uri="{BB962C8B-B14F-4D97-AF65-F5344CB8AC3E}">
        <p14:creationId xmlns="" xmlns:p14="http://schemas.microsoft.com/office/powerpoint/2010/main" val="1685361442"/>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642918"/>
            <a:ext cx="8229600" cy="5712642"/>
          </a:xfrm>
        </p:spPr>
        <p:txBody>
          <a:bodyPr>
            <a:normAutofit/>
          </a:bodyPr>
          <a:lstStyle/>
          <a:p>
            <a:pPr algn="justLow"/>
            <a:r>
              <a:rPr lang="fa-IR" sz="3200" dirty="0" smtClean="0">
                <a:cs typeface="2  Compset" pitchFamily="2" charset="-78"/>
              </a:rPr>
              <a:t>ولی بیان جسورانه آنتیفون از اهمیت ومعنای بزرگی برخوردار بود بدان جهت که نطفه یروش افناء وسرانجام حساب انتگرال در آن نهفته بود نقص بیان وی بیش از آن بود که تنها لفظی باشد چه می بایست آن را به شکلی محتاطانه تر عرضه کند و به همان عملی بپردازد که اقلیدس در بیان قضیه ی</a:t>
            </a:r>
            <a:r>
              <a:rPr lang="en-ZW" sz="3200" dirty="0" smtClean="0">
                <a:cs typeface="2  Compset" pitchFamily="2" charset="-78"/>
              </a:rPr>
              <a:t>2</a:t>
            </a:r>
            <a:r>
              <a:rPr lang="az-Cyrl-AZ" sz="3200" dirty="0" smtClean="0">
                <a:cs typeface="2  Compset" pitchFamily="2" charset="-78"/>
              </a:rPr>
              <a:t>ХІІ</a:t>
            </a:r>
            <a:r>
              <a:rPr lang="fa-IR" sz="3200" dirty="0" smtClean="0">
                <a:cs typeface="2  Compset" pitchFamily="2" charset="-78"/>
              </a:rPr>
              <a:t>انجام داده وگفته بود که :اگر این روند به اندازه ی کافی ادامه یابد وسعت قطعه های دایره بر جای مانده روی هم رفته کمتر از هر مقدار در نظر گرفته شده خواهدشد. سودمندی عمل آنتیفون توسط ارشمیدس در اندازه گیری یک دایره نشان داده شده است که وی آن را با ساختن یک 96ضلعی محاطی بنابر روش آنتیفون اندازه گرفته واز این راه توانسته است </a:t>
            </a:r>
            <a:endParaRPr lang="fa-IR" dirty="0">
              <a:cs typeface="2  Compset" pitchFamily="2" charset="-78"/>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0"/>
            <a:ext cx="8229600" cy="6238928"/>
          </a:xfrm>
        </p:spPr>
        <p:txBody>
          <a:bodyPr>
            <a:normAutofit/>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pPr>
              <a:buNone/>
            </a:pPr>
            <a:r>
              <a:rPr lang="fa-IR" dirty="0" smtClean="0"/>
              <a:t>  الی غیرالنهایه</a:t>
            </a:r>
            <a:endParaRPr lang="fa-IR" dirty="0"/>
          </a:p>
        </p:txBody>
      </p:sp>
      <p:sp>
        <p:nvSpPr>
          <p:cNvPr id="4" name="Content Placeholder 2"/>
          <p:cNvSpPr txBox="1">
            <a:spLocks/>
          </p:cNvSpPr>
          <p:nvPr/>
        </p:nvSpPr>
        <p:spPr>
          <a:xfrm>
            <a:off x="428596" y="1285860"/>
            <a:ext cx="7772400" cy="5007786"/>
          </a:xfrm>
          <a:prstGeom prst="rect">
            <a:avLst/>
          </a:prstGeom>
        </p:spPr>
        <p:txBody>
          <a:bodyPr vert="horz">
            <a:normAutofit/>
          </a:bodyPr>
          <a:lstStyle/>
          <a:p>
            <a:pPr marL="411480" lvl="0" indent="-342900">
              <a:spcBef>
                <a:spcPts val="700"/>
              </a:spcBef>
              <a:buClr>
                <a:schemeClr val="tx2"/>
              </a:buClr>
              <a:buSzPct val="95000"/>
              <a:buFont typeface="Wingdings" pitchFamily="2" charset="2"/>
              <a:buChar char="v"/>
              <a:defRPr/>
            </a:pPr>
            <a:r>
              <a:rPr kumimoji="0" lang="fa-IR" sz="2800" b="0" i="0" u="none" strike="noStrike" kern="1200" cap="none" spc="0" normalizeH="0" baseline="0" noProof="0" dirty="0" smtClean="0">
                <a:ln>
                  <a:noFill/>
                </a:ln>
                <a:solidFill>
                  <a:schemeClr val="tx1"/>
                </a:solidFill>
                <a:effectLst/>
                <a:uLnTx/>
                <a:uFillTx/>
                <a:cs typeface="2  Compset" pitchFamily="2" charset="-78"/>
              </a:rPr>
              <a:t>برای پایین ترین حد ∏ </a:t>
            </a:r>
            <a:r>
              <a:rPr lang="fa-IR" sz="2800" dirty="0" smtClean="0">
                <a:cs typeface="2  Compset" pitchFamily="2" charset="-78"/>
              </a:rPr>
              <a:t>عدد(3×15/71</a:t>
            </a:r>
            <a:r>
              <a:rPr kumimoji="0" lang="fa-IR" sz="2800" b="0" i="0" u="none" strike="noStrike" kern="1200" cap="none" spc="0" normalizeH="0" baseline="0" noProof="0" dirty="0" smtClean="0">
                <a:ln>
                  <a:noFill/>
                </a:ln>
                <a:solidFill>
                  <a:schemeClr val="tx1"/>
                </a:solidFill>
                <a:effectLst/>
                <a:uLnTx/>
                <a:uFillTx/>
                <a:cs typeface="2  Compset" pitchFamily="2" charset="-78"/>
              </a:rPr>
              <a:t>)</a:t>
            </a:r>
            <a:r>
              <a:rPr kumimoji="0" lang="fa-IR" sz="2800" b="0" i="0" u="none" strike="noStrike" kern="1200" cap="none" spc="0" normalizeH="0" noProof="0" dirty="0" smtClean="0">
                <a:ln>
                  <a:noFill/>
                </a:ln>
                <a:solidFill>
                  <a:schemeClr val="tx1"/>
                </a:solidFill>
                <a:effectLst/>
                <a:uLnTx/>
                <a:uFillTx/>
                <a:cs typeface="2  Compset" pitchFamily="2" charset="-78"/>
              </a:rPr>
              <a:t> استفاده كند</a:t>
            </a:r>
            <a:r>
              <a:rPr kumimoji="0" lang="fa-IR" sz="2800" b="0" i="0" u="none" strike="noStrike" kern="1200" cap="none" spc="0" normalizeH="0" baseline="0" noProof="0" dirty="0" smtClean="0">
                <a:ln>
                  <a:noFill/>
                </a:ln>
                <a:solidFill>
                  <a:schemeClr val="tx1"/>
                </a:solidFill>
                <a:effectLst/>
                <a:uLnTx/>
                <a:uFillTx/>
                <a:cs typeface="2  Compset" pitchFamily="2" charset="-78"/>
              </a:rPr>
              <a:t> واز راه محاط کردن چند ضلعی مشابهی ثابت کند که ∏کوچکتر از (3×1/7)است همین ساختمان که از این مربع آغاز شده بود پایه ی تقریب ویتا برای∏∕∕/2∕بوده است.</a:t>
            </a:r>
          </a:p>
        </p:txBody>
      </p:sp>
      <p:sp>
        <p:nvSpPr>
          <p:cNvPr id="5" name="Rectangle 4"/>
          <p:cNvSpPr/>
          <p:nvPr/>
        </p:nvSpPr>
        <p:spPr>
          <a:xfrm>
            <a:off x="1071538" y="3857628"/>
            <a:ext cx="4000528" cy="1000132"/>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400" dirty="0" smtClean="0">
                <a:solidFill>
                  <a:srgbClr val="FF0000"/>
                </a:solidFill>
              </a:rPr>
              <a:t>2/</a:t>
            </a:r>
            <a:r>
              <a:rPr lang="el-GR" sz="2400" dirty="0" smtClean="0">
                <a:solidFill>
                  <a:srgbClr val="FF0000"/>
                </a:solidFill>
              </a:rPr>
              <a:t>Π</a:t>
            </a:r>
            <a:r>
              <a:rPr lang="en-US" sz="2400" dirty="0" smtClean="0">
                <a:solidFill>
                  <a:srgbClr val="FF0000"/>
                </a:solidFill>
              </a:rPr>
              <a:t>=</a:t>
            </a:r>
            <a:r>
              <a:rPr lang="en-US" sz="2400" dirty="0" err="1" smtClean="0">
                <a:solidFill>
                  <a:srgbClr val="FF0000"/>
                </a:solidFill>
              </a:rPr>
              <a:t>cos</a:t>
            </a:r>
            <a:r>
              <a:rPr lang="el-GR" sz="2400" dirty="0" smtClean="0">
                <a:solidFill>
                  <a:srgbClr val="FF0000"/>
                </a:solidFill>
              </a:rPr>
              <a:t>Π</a:t>
            </a:r>
            <a:r>
              <a:rPr lang="en-US" sz="2400" dirty="0" smtClean="0">
                <a:solidFill>
                  <a:srgbClr val="FF0000"/>
                </a:solidFill>
              </a:rPr>
              <a:t>/4.cos</a:t>
            </a:r>
            <a:r>
              <a:rPr lang="el-GR" sz="2400" dirty="0" smtClean="0">
                <a:solidFill>
                  <a:srgbClr val="FF0000"/>
                </a:solidFill>
              </a:rPr>
              <a:t>Π</a:t>
            </a:r>
            <a:r>
              <a:rPr lang="en-US" sz="2400" dirty="0" smtClean="0">
                <a:solidFill>
                  <a:srgbClr val="FF0000"/>
                </a:solidFill>
              </a:rPr>
              <a:t>/8.cos</a:t>
            </a:r>
            <a:r>
              <a:rPr lang="el-GR" sz="2400" dirty="0" smtClean="0">
                <a:solidFill>
                  <a:srgbClr val="FF0000"/>
                </a:solidFill>
              </a:rPr>
              <a:t>Π</a:t>
            </a:r>
            <a:r>
              <a:rPr lang="en-US" sz="2400" dirty="0" smtClean="0">
                <a:solidFill>
                  <a:srgbClr val="FF0000"/>
                </a:solidFill>
              </a:rPr>
              <a:t>/6</a:t>
            </a:r>
            <a:endParaRPr lang="en-US" sz="2400" dirty="0">
              <a:solidFill>
                <a:srgbClr val="FF0000"/>
              </a:solidFill>
            </a:endParaRPr>
          </a:p>
        </p:txBody>
      </p:sp>
      <p:sp>
        <p:nvSpPr>
          <p:cNvPr id="6" name="Notched Right Arrow 5"/>
          <p:cNvSpPr/>
          <p:nvPr/>
        </p:nvSpPr>
        <p:spPr>
          <a:xfrm>
            <a:off x="285720" y="4857760"/>
            <a:ext cx="6286544" cy="1571636"/>
          </a:xfrm>
          <a:prstGeom prst="notchedRightArrow">
            <a:avLst/>
          </a:prstGeom>
        </p:spPr>
        <p:style>
          <a:lnRef idx="3">
            <a:schemeClr val="lt1"/>
          </a:lnRef>
          <a:fillRef idx="1">
            <a:schemeClr val="accent1"/>
          </a:fillRef>
          <a:effectRef idx="1">
            <a:schemeClr val="accent1"/>
          </a:effectRef>
          <a:fontRef idx="minor">
            <a:schemeClr val="lt1"/>
          </a:fontRef>
        </p:style>
        <p:txBody>
          <a:bodyPr rtlCol="0" anchor="ctr"/>
          <a:lstStyle/>
          <a:p>
            <a:pPr algn="ctr"/>
            <a:r>
              <a:rPr lang="en-US" sz="2000" dirty="0" smtClean="0">
                <a:solidFill>
                  <a:schemeClr val="tx1"/>
                </a:solidFill>
              </a:rPr>
              <a:t>=√1/2.√1/2(1+√1/2).√1/2{1+√1/2(1+√1/2)}….</a:t>
            </a:r>
            <a:endParaRPr lang="en-US" sz="2000" dirty="0">
              <a:solidFill>
                <a:schemeClr val="tx1"/>
              </a:solidFill>
            </a:endParaRPr>
          </a:p>
        </p:txBody>
      </p:sp>
    </p:spTree>
  </p:cSld>
  <p:clrMapOvr>
    <a:masterClrMapping/>
  </p:clrMapOvr>
  <p:transition spd="slow" advTm="0">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heel(1)">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bg/>
                                          </p:spTgt>
                                        </p:tgtEl>
                                        <p:attrNameLst>
                                          <p:attrName>style.visibility</p:attrName>
                                        </p:attrNameLst>
                                      </p:cBhvr>
                                      <p:to>
                                        <p:strVal val="visible"/>
                                      </p:to>
                                    </p:set>
                                    <p:animEffect transition="in" filter="fade">
                                      <p:cBhvr>
                                        <p:cTn id="12" dur="2000"/>
                                        <p:tgtEl>
                                          <p:spTgt spid="5">
                                            <p:bg/>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20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6">
                                            <p:bg/>
                                          </p:spTgt>
                                        </p:tgtEl>
                                        <p:attrNameLst>
                                          <p:attrName>style.visibility</p:attrName>
                                        </p:attrNameLst>
                                      </p:cBhvr>
                                      <p:to>
                                        <p:strVal val="visible"/>
                                      </p:to>
                                    </p:set>
                                    <p:anim calcmode="lin" valueType="num">
                                      <p:cBhvr additive="base">
                                        <p:cTn id="20" dur="500" fill="hold"/>
                                        <p:tgtEl>
                                          <p:spTgt spid="6">
                                            <p:bg/>
                                          </p:spTgt>
                                        </p:tgtEl>
                                        <p:attrNameLst>
                                          <p:attrName>ppt_x</p:attrName>
                                        </p:attrNameLst>
                                      </p:cBhvr>
                                      <p:tavLst>
                                        <p:tav tm="0">
                                          <p:val>
                                            <p:strVal val="#ppt_x"/>
                                          </p:val>
                                        </p:tav>
                                        <p:tav tm="100000">
                                          <p:val>
                                            <p:strVal val="#ppt_x"/>
                                          </p:val>
                                        </p:tav>
                                      </p:tavLst>
                                    </p:anim>
                                    <p:anim calcmode="lin" valueType="num">
                                      <p:cBhvr additive="base">
                                        <p:cTn id="21" dur="500" fill="hold"/>
                                        <p:tgtEl>
                                          <p:spTgt spid="6">
                                            <p:bg/>
                                          </p:spTgt>
                                        </p:tgtEl>
                                        <p:attrNameLst>
                                          <p:attrName>ppt_y</p:attrName>
                                        </p:attrNameLst>
                                      </p:cBhvr>
                                      <p:tavLst>
                                        <p:tav tm="0">
                                          <p:val>
                                            <p:strVal val="1+#ppt_h/2"/>
                                          </p:val>
                                        </p:tav>
                                        <p:tav tm="100000">
                                          <p:val>
                                            <p:strVal val="#ppt_y"/>
                                          </p:val>
                                        </p:tav>
                                      </p:tavLst>
                                    </p:anim>
                                  </p:childTnLst>
                                </p:cTn>
                              </p:par>
                              <p:par>
                                <p:cTn id="22" presetID="2" presetClass="entr" presetSubtype="4" fill="hold" grpId="0" nodeType="withEffect">
                                  <p:stCondLst>
                                    <p:cond delay="0"/>
                                  </p:stCondLst>
                                  <p:childTnLst>
                                    <p:set>
                                      <p:cBhvr>
                                        <p:cTn id="23" dur="1" fill="hold">
                                          <p:stCondLst>
                                            <p:cond delay="0"/>
                                          </p:stCondLst>
                                        </p:cTn>
                                        <p:tgtEl>
                                          <p:spTgt spid="6">
                                            <p:txEl>
                                              <p:pRg st="0" end="0"/>
                                            </p:txEl>
                                          </p:spTgt>
                                        </p:tgtEl>
                                        <p:attrNameLst>
                                          <p:attrName>style.visibility</p:attrName>
                                        </p:attrNameLst>
                                      </p:cBhvr>
                                      <p:to>
                                        <p:strVal val="visible"/>
                                      </p:to>
                                    </p:set>
                                    <p:anim calcmode="lin" valueType="num">
                                      <p:cBhvr additive="base">
                                        <p:cTn id="24"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nodeType="clickEffect">
                                  <p:stCondLst>
                                    <p:cond delay="0"/>
                                  </p:stCondLst>
                                  <p:childTnLst>
                                    <p:set>
                                      <p:cBhvr>
                                        <p:cTn id="29" dur="1" fill="hold">
                                          <p:stCondLst>
                                            <p:cond delay="0"/>
                                          </p:stCondLst>
                                        </p:cTn>
                                        <p:tgtEl>
                                          <p:spTgt spid="3">
                                            <p:txEl>
                                              <p:pRg st="10" end="10"/>
                                            </p:txEl>
                                          </p:spTgt>
                                        </p:tgtEl>
                                        <p:attrNameLst>
                                          <p:attrName>style.visibility</p:attrName>
                                        </p:attrNameLst>
                                      </p:cBhvr>
                                      <p:to>
                                        <p:strVal val="visible"/>
                                      </p:to>
                                    </p:set>
                                    <p:animEffect transition="in" filter="blinds(horizontal)">
                                      <p:cBhvr>
                                        <p:cTn id="30"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P spid="6" grpId="0" build="allAtOnce"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1000108"/>
            <a:ext cx="8050088" cy="5641204"/>
          </a:xfrm>
        </p:spPr>
        <p:txBody>
          <a:bodyPr>
            <a:normAutofit/>
          </a:bodyPr>
          <a:lstStyle/>
          <a:p>
            <a:pPr>
              <a:buFont typeface="Wingdings" pitchFamily="2" charset="2"/>
              <a:buChar char="v"/>
            </a:pPr>
            <a:r>
              <a:rPr lang="fa-IR" sz="2800" dirty="0" smtClean="0">
                <a:cs typeface="2  Compset" pitchFamily="2" charset="-78"/>
              </a:rPr>
              <a:t>بروسون یکی از شاگردان سقراط یا از شاگردان اقلیدس مگارایی تلاشی برای انجام یک تربیع کرده که ارسطو آن را«سفسطه آمیز»</a:t>
            </a:r>
          </a:p>
          <a:p>
            <a:pPr>
              <a:buFont typeface="Wingdings" pitchFamily="2" charset="2"/>
              <a:buChar char="v"/>
            </a:pPr>
            <a:r>
              <a:rPr lang="fa-IR" sz="2800" dirty="0" smtClean="0">
                <a:cs typeface="2  Compset" pitchFamily="2" charset="-78"/>
              </a:rPr>
              <a:t>و«جدلی»خوانده است بدان جهت که بر مبنای مقدمات بیش از اندازه کلی  قرار داشته است.شارحان نیز از برهان بروسون با همین الفاظ سخن گفته اند ولی روایت صحیحی از اینکه آن برهان چگونه بوده است در دست نیست .همه در این باره یک سخن گفته اند که وی چند ضلعیها (یا مربع هایی) را در دایره محاط وبر آن محیط می کرده ویک چند ضلعی (یا مربع ) را میان چند ضلعی های محاطی ومحیطی در نظر می گرفته است . </a:t>
            </a:r>
            <a:endParaRPr lang="fa-IR" sz="2800" dirty="0">
              <a:cs typeface="2  Compset" pitchFamily="2" charset="-78"/>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93224" y="928670"/>
            <a:ext cx="8750776" cy="5675004"/>
          </a:xfrm>
        </p:spPr>
        <p:txBody>
          <a:bodyPr>
            <a:normAutofit/>
          </a:bodyPr>
          <a:lstStyle/>
          <a:p>
            <a:pPr algn="justLow">
              <a:buFont typeface="Wingdings" pitchFamily="2" charset="2"/>
              <a:buChar char="v"/>
            </a:pPr>
            <a:r>
              <a:rPr lang="fa-IR" sz="2800" dirty="0" smtClean="0">
                <a:cs typeface="2  Compset" pitchFamily="2" charset="-78"/>
              </a:rPr>
              <a:t>    سپس در ارتباط برقرار کردن میان مساحت دایره با این چندضلعی میانجی می اندیشیده واین را در نظر داشته است که مساحت دایره بزرگتر از همه ی چند ضلعی های محاطی و کوچکتر از همه چند ضلعی های محیطی است وبه همین جهت می توانیم چنین فرض کنیم که او در صدد افزایش اضلاع چند ضلعی های محاطی ومحیطی بنابر روش آنتیفون در مورد چند ضلعی های محاطی بر می آمده وبه آن اندازه ازتقریب حقیقی می رسیده که می توانسته است بگوید :اگر یک چند ضلعی میانجی بتواند میان آخرین چند ضلعی های محاطی ومحیطی ترسیم شود می توانیم بگوییم که مساحت دایره برابر با این چند ضلعی خواهد بود. </a:t>
            </a:r>
          </a:p>
        </p:txBody>
      </p:sp>
    </p:spTree>
  </p:cSld>
  <p:clrMapOvr>
    <a:masterClrMapping/>
  </p:clrMapOvr>
  <p:transition spd="slow">
    <p:comb/>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928670"/>
            <a:ext cx="8229600" cy="5929330"/>
          </a:xfrm>
        </p:spPr>
        <p:txBody>
          <a:bodyPr>
            <a:normAutofit/>
          </a:bodyPr>
          <a:lstStyle/>
          <a:p>
            <a:pPr>
              <a:buFont typeface="Wingdings" pitchFamily="2" charset="2"/>
              <a:buChar char="v"/>
            </a:pPr>
            <a:r>
              <a:rPr lang="fa-IR" sz="2800" dirty="0" smtClean="0">
                <a:cs typeface="2  Compset" pitchFamily="2" charset="-78"/>
              </a:rPr>
              <a:t>اندیشه ی بروسون زمانی مفید واقعه می شده است که فشردگی چند ضلعی های درونی وبیرونی به هم به طوری که سرانجام با دایره یکی شوند سبب رسیدن به نتیجه می شده وهمین امراز خصوصیات روش افنا ء است که ارشمیدس بعدها مورد استفاده قرارداده است .</a:t>
            </a:r>
          </a:p>
          <a:p>
            <a:pPr>
              <a:buFont typeface="Wingdings" pitchFamily="2" charset="2"/>
              <a:buChar char="v"/>
            </a:pPr>
            <a:r>
              <a:rPr lang="fa-IR" sz="2800" dirty="0" smtClean="0">
                <a:cs typeface="2  Compset" pitchFamily="2" charset="-78"/>
              </a:rPr>
              <a:t>حال به دانشمندانی از هندسه میرسیم که از طریق منحنیهای درجه ی بالا تر به تربیع یا محاسبه ی طول قوس دایره پرداخته بودند .</a:t>
            </a:r>
          </a:p>
          <a:p>
            <a:pPr>
              <a:buNone/>
            </a:pPr>
            <a:endParaRPr lang="fa-IR" sz="2800" dirty="0"/>
          </a:p>
        </p:txBody>
      </p:sp>
    </p:spTree>
  </p:cSld>
  <p:clrMapOvr>
    <a:masterClrMapping/>
  </p:clrMapOvr>
  <p:transition spd="slow">
    <p:plus/>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928670"/>
            <a:ext cx="8229600" cy="5929330"/>
          </a:xfrm>
        </p:spPr>
        <p:txBody>
          <a:bodyPr>
            <a:normAutofit/>
          </a:bodyPr>
          <a:lstStyle/>
          <a:p>
            <a:pPr>
              <a:buFont typeface="Wingdings" pitchFamily="2" charset="2"/>
              <a:buChar char="v"/>
            </a:pPr>
            <a:r>
              <a:rPr lang="fa-IR" sz="2800" dirty="0" smtClean="0">
                <a:cs typeface="2  Compset" pitchFamily="2" charset="-78"/>
              </a:rPr>
              <a:t>نخستین آنان هیپیاس است که مخترع یک منحنی بوده که بعدا بنابر خصوصیتش مربع ساز نامیده شده است. روایت ها در این باره متفاوت است ؛پاپوس می گوید که دینوستراتوس(یکی از برادران منایخموس ) ،نیکومدس ،وهندسه دانان دیگر بعدی این منحنی را برای تربیع دایره به کار می برده اند ؛به گفته ی پروکلوس ،دیگران مربع سازها ی هیپیاس ونیکومدس را برای تثلیث زاویه مستقیم الخط مورد استفاده قرار می دادند. بنابراین، امکان آن هست که هیپیاس در ابتدا منحنی خود را برای تثلیث زاویه یا تقسیم آن به هر نسبت به کار می برده است.</a:t>
            </a:r>
            <a:endParaRPr lang="fa-IR" sz="2800" dirty="0">
              <a:cs typeface="2  Compset" pitchFamily="2" charset="-78"/>
            </a:endParaRPr>
          </a:p>
        </p:txBody>
      </p:sp>
    </p:spTree>
  </p:cSld>
  <p:clrMapOvr>
    <a:masterClrMapping/>
  </p:clrMapOvr>
  <p:transition spd="slow">
    <p:comb/>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 xmlns:p14="http://schemas.microsoft.com/office/powerpoint/2010/main" val="2460941253"/>
              </p:ext>
            </p:extLst>
          </p:nvPr>
        </p:nvGraphicFramePr>
        <p:xfrm>
          <a:off x="914400" y="512064"/>
          <a:ext cx="7772400" cy="914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0" name="Content Placeholder 9"/>
          <p:cNvSpPr>
            <a:spLocks noGrp="1"/>
          </p:cNvSpPr>
          <p:nvPr>
            <p:ph idx="1"/>
          </p:nvPr>
        </p:nvSpPr>
        <p:spPr/>
        <p:txBody>
          <a:bodyPr/>
          <a:lstStyle/>
          <a:p>
            <a:pPr algn="justLow">
              <a:buFont typeface="Wingdings" pitchFamily="2" charset="2"/>
              <a:buChar char="v"/>
            </a:pPr>
            <a:r>
              <a:rPr lang="fa-IR" sz="2800" dirty="0" smtClean="0">
                <a:cs typeface="2  Compset" pitchFamily="2" charset="-78"/>
              </a:rPr>
              <a:t>مربع ساز به صورت نظری چنین ساخته می شده است :</a:t>
            </a:r>
            <a:r>
              <a:rPr lang="en-US" sz="2800" dirty="0" smtClean="0">
                <a:cs typeface="2  Compset" pitchFamily="2" charset="-78"/>
              </a:rPr>
              <a:t> ABCD </a:t>
            </a:r>
            <a:r>
              <a:rPr lang="fa-IR" sz="2800" dirty="0" smtClean="0">
                <a:cs typeface="2  Compset" pitchFamily="2" charset="-78"/>
              </a:rPr>
              <a:t>یک مربع و </a:t>
            </a:r>
            <a:r>
              <a:rPr lang="en-US" sz="2800" dirty="0" smtClean="0">
                <a:cs typeface="2  Compset" pitchFamily="2" charset="-78"/>
              </a:rPr>
              <a:t> BED</a:t>
            </a:r>
            <a:r>
              <a:rPr lang="fa-IR" sz="2800" dirty="0" smtClean="0">
                <a:cs typeface="2  Compset" pitchFamily="2" charset="-78"/>
              </a:rPr>
              <a:t>یک ربع دایره به مرکز</a:t>
            </a:r>
            <a:r>
              <a:rPr lang="en-US" sz="2800" dirty="0" smtClean="0">
                <a:cs typeface="2  Compset" pitchFamily="2" charset="-78"/>
              </a:rPr>
              <a:t>A</a:t>
            </a:r>
            <a:r>
              <a:rPr lang="fa-IR" sz="2800" dirty="0" smtClean="0">
                <a:cs typeface="2  Compset" pitchFamily="2" charset="-78"/>
              </a:rPr>
              <a:t>است. فرض می کنیم که : (1) شعاع دایره گردشی یکنواخت برگرد مرکز </a:t>
            </a:r>
            <a:r>
              <a:rPr lang="en-US" sz="2800" dirty="0" smtClean="0">
                <a:cs typeface="2  Compset" pitchFamily="2" charset="-78"/>
              </a:rPr>
              <a:t>A</a:t>
            </a:r>
            <a:r>
              <a:rPr lang="fa-IR" sz="2800" dirty="0" smtClean="0">
                <a:cs typeface="2  Compset" pitchFamily="2" charset="-78"/>
              </a:rPr>
              <a:t>از وضع </a:t>
            </a:r>
            <a:r>
              <a:rPr lang="en-US" sz="2800" dirty="0" smtClean="0">
                <a:cs typeface="2  Compset" pitchFamily="2" charset="-78"/>
              </a:rPr>
              <a:t>AB</a:t>
            </a:r>
            <a:r>
              <a:rPr lang="fa-IR" sz="2800" dirty="0" smtClean="0">
                <a:cs typeface="2  Compset" pitchFamily="2" charset="-78"/>
              </a:rPr>
              <a:t>به وضع </a:t>
            </a:r>
            <a:r>
              <a:rPr lang="en-US" sz="2800" dirty="0" smtClean="0">
                <a:cs typeface="2  Compset" pitchFamily="2" charset="-78"/>
              </a:rPr>
              <a:t>    AD</a:t>
            </a:r>
            <a:r>
              <a:rPr lang="fa-IR" sz="2800" dirty="0" smtClean="0">
                <a:cs typeface="2  Compset" pitchFamily="2" charset="-78"/>
              </a:rPr>
              <a:t>داشته باشد و (2) خطی که همواره موازی با</a:t>
            </a:r>
            <a:r>
              <a:rPr lang="en-US" sz="2800" dirty="0" smtClean="0">
                <a:cs typeface="2  Compset" pitchFamily="2" charset="-78"/>
              </a:rPr>
              <a:t> AD </a:t>
            </a:r>
            <a:r>
              <a:rPr lang="fa-IR" sz="2800" dirty="0" smtClean="0">
                <a:cs typeface="2  Compset" pitchFamily="2" charset="-78"/>
              </a:rPr>
              <a:t>است حرکتی یکنواخت دارد وهمزمان با رسیدن شعاع دایره به وضع </a:t>
            </a:r>
            <a:r>
              <a:rPr lang="en-US" sz="2800" dirty="0" smtClean="0">
                <a:cs typeface="2  Compset" pitchFamily="2" charset="-78"/>
              </a:rPr>
              <a:t>AD</a:t>
            </a:r>
            <a:r>
              <a:rPr lang="fa-IR" sz="2800" dirty="0" smtClean="0">
                <a:cs typeface="2  Compset" pitchFamily="2" charset="-78"/>
              </a:rPr>
              <a:t>،آن نیز که از وضع نخستین </a:t>
            </a:r>
            <a:r>
              <a:rPr lang="en-US" sz="2800" dirty="0" smtClean="0">
                <a:cs typeface="2  Compset" pitchFamily="2" charset="-78"/>
              </a:rPr>
              <a:t>BC</a:t>
            </a:r>
            <a:r>
              <a:rPr lang="fa-IR" sz="2800" dirty="0" smtClean="0">
                <a:cs typeface="2  Compset" pitchFamily="2" charset="-78"/>
              </a:rPr>
              <a:t> حرکت خود راآغاز کرده بر </a:t>
            </a:r>
            <a:r>
              <a:rPr lang="en-US" sz="2800" dirty="0" smtClean="0">
                <a:cs typeface="2  Compset" pitchFamily="2" charset="-78"/>
              </a:rPr>
              <a:t> AD</a:t>
            </a:r>
            <a:r>
              <a:rPr lang="fa-IR" sz="2800" dirty="0" smtClean="0">
                <a:cs typeface="2  Compset" pitchFamily="2" charset="-78"/>
              </a:rPr>
              <a:t>منطبق شود</a:t>
            </a:r>
            <a:r>
              <a:rPr lang="fa-IR" b="1" dirty="0" smtClean="0">
                <a:cs typeface="2  Compset" pitchFamily="2" charset="-78"/>
              </a:rPr>
              <a:t>. </a:t>
            </a:r>
            <a:endParaRPr lang="fa-IR" b="1" dirty="0">
              <a:cs typeface="2  Compset" pitchFamily="2" charset="-78"/>
            </a:endParaRPr>
          </a:p>
        </p:txBody>
      </p:sp>
    </p:spTree>
    <p:extLst>
      <p:ext uri="{BB962C8B-B14F-4D97-AF65-F5344CB8AC3E}">
        <p14:creationId xmlns="" xmlns:p14="http://schemas.microsoft.com/office/powerpoint/2010/main" val="999142456"/>
      </p:ext>
    </p:extLst>
  </p:cSld>
  <p:clrMapOvr>
    <a:masterClrMapping/>
  </p:clrMapOvr>
  <p:transition spd="slow">
    <p:newsflash/>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en-US" dirty="0" smtClean="0"/>
          </a:p>
          <a:p>
            <a:endParaRPr lang="en-US" dirty="0" smtClean="0"/>
          </a:p>
          <a:p>
            <a:endParaRPr lang="fa-IR" dirty="0"/>
          </a:p>
        </p:txBody>
      </p:sp>
      <p:sp>
        <p:nvSpPr>
          <p:cNvPr id="4" name="Arc 3"/>
          <p:cNvSpPr/>
          <p:nvPr/>
        </p:nvSpPr>
        <p:spPr>
          <a:xfrm>
            <a:off x="-1956822" y="2420888"/>
            <a:ext cx="7272808" cy="5688632"/>
          </a:xfrm>
          <a:prstGeom prst="arc">
            <a:avLst>
              <a:gd name="adj1" fmla="val 16285937"/>
              <a:gd name="adj2" fmla="val 0"/>
            </a:avLst>
          </a:prstGeom>
        </p:spPr>
        <p:style>
          <a:lnRef idx="3">
            <a:schemeClr val="accent4"/>
          </a:lnRef>
          <a:fillRef idx="0">
            <a:schemeClr val="accent4"/>
          </a:fillRef>
          <a:effectRef idx="2">
            <a:schemeClr val="accent4"/>
          </a:effectRef>
          <a:fontRef idx="minor">
            <a:schemeClr val="tx1"/>
          </a:fontRef>
        </p:style>
        <p:txBody>
          <a:bodyPr rtlCol="1" anchor="ctr"/>
          <a:lstStyle/>
          <a:p>
            <a:pPr algn="ctr"/>
            <a:endParaRPr lang="fa-IR">
              <a:solidFill>
                <a:prstClr val="white"/>
              </a:solidFill>
            </a:endParaRPr>
          </a:p>
        </p:txBody>
      </p:sp>
      <p:cxnSp>
        <p:nvCxnSpPr>
          <p:cNvPr id="7" name="Straight Connector 6"/>
          <p:cNvCxnSpPr/>
          <p:nvPr/>
        </p:nvCxnSpPr>
        <p:spPr>
          <a:xfrm>
            <a:off x="1547664" y="2393155"/>
            <a:ext cx="0" cy="2844316"/>
          </a:xfrm>
          <a:prstGeom prst="line">
            <a:avLst/>
          </a:prstGeom>
        </p:spPr>
        <p:style>
          <a:lnRef idx="3">
            <a:schemeClr val="accent5"/>
          </a:lnRef>
          <a:fillRef idx="0">
            <a:schemeClr val="accent5"/>
          </a:fillRef>
          <a:effectRef idx="2">
            <a:schemeClr val="accent5"/>
          </a:effectRef>
          <a:fontRef idx="minor">
            <a:schemeClr val="tx1"/>
          </a:fontRef>
        </p:style>
      </p:cxnSp>
      <p:sp>
        <p:nvSpPr>
          <p:cNvPr id="31" name="Arc 30"/>
          <p:cNvSpPr/>
          <p:nvPr/>
        </p:nvSpPr>
        <p:spPr>
          <a:xfrm>
            <a:off x="1285852" y="2357430"/>
            <a:ext cx="4860540" cy="5544616"/>
          </a:xfrm>
          <a:prstGeom prst="arc">
            <a:avLst/>
          </a:prstGeom>
        </p:spPr>
        <p:style>
          <a:lnRef idx="3">
            <a:schemeClr val="accent4"/>
          </a:lnRef>
          <a:fillRef idx="0">
            <a:schemeClr val="accent4"/>
          </a:fillRef>
          <a:effectRef idx="2">
            <a:schemeClr val="accent4"/>
          </a:effectRef>
          <a:fontRef idx="minor">
            <a:schemeClr val="tx1"/>
          </a:fontRef>
        </p:style>
        <p:txBody>
          <a:bodyPr rtlCol="1" anchor="ctr"/>
          <a:lstStyle/>
          <a:p>
            <a:pPr algn="ctr"/>
            <a:endParaRPr lang="fa-IR">
              <a:solidFill>
                <a:prstClr val="white"/>
              </a:solidFill>
            </a:endParaRPr>
          </a:p>
        </p:txBody>
      </p:sp>
      <p:cxnSp>
        <p:nvCxnSpPr>
          <p:cNvPr id="35" name="Straight Connector 34"/>
          <p:cNvCxnSpPr/>
          <p:nvPr/>
        </p:nvCxnSpPr>
        <p:spPr>
          <a:xfrm flipV="1">
            <a:off x="6160969" y="2348880"/>
            <a:ext cx="0" cy="2844316"/>
          </a:xfrm>
          <a:prstGeom prst="line">
            <a:avLst/>
          </a:prstGeom>
        </p:spPr>
        <p:style>
          <a:lnRef idx="3">
            <a:schemeClr val="accent5"/>
          </a:lnRef>
          <a:fillRef idx="0">
            <a:schemeClr val="accent5"/>
          </a:fillRef>
          <a:effectRef idx="2">
            <a:schemeClr val="accent5"/>
          </a:effectRef>
          <a:fontRef idx="minor">
            <a:schemeClr val="tx1"/>
          </a:fontRef>
        </p:style>
      </p:cxnSp>
      <p:cxnSp>
        <p:nvCxnSpPr>
          <p:cNvPr id="39" name="Straight Connector 38"/>
          <p:cNvCxnSpPr>
            <a:endCxn id="61" idx="1"/>
          </p:cNvCxnSpPr>
          <p:nvPr/>
        </p:nvCxnSpPr>
        <p:spPr>
          <a:xfrm>
            <a:off x="1547664" y="3140968"/>
            <a:ext cx="4562061" cy="0"/>
          </a:xfrm>
          <a:prstGeom prst="line">
            <a:avLst/>
          </a:prstGeom>
        </p:spPr>
        <p:style>
          <a:lnRef idx="3">
            <a:schemeClr val="accent5"/>
          </a:lnRef>
          <a:fillRef idx="0">
            <a:schemeClr val="accent5"/>
          </a:fillRef>
          <a:effectRef idx="2">
            <a:schemeClr val="accent5"/>
          </a:effectRef>
          <a:fontRef idx="minor">
            <a:schemeClr val="tx1"/>
          </a:fontRef>
        </p:style>
      </p:cxnSp>
      <p:cxnSp>
        <p:nvCxnSpPr>
          <p:cNvPr id="41" name="Straight Connector 40"/>
          <p:cNvCxnSpPr>
            <a:endCxn id="62" idx="0"/>
          </p:cNvCxnSpPr>
          <p:nvPr/>
        </p:nvCxnSpPr>
        <p:spPr>
          <a:xfrm flipV="1">
            <a:off x="1547664" y="4352401"/>
            <a:ext cx="4687457" cy="84711"/>
          </a:xfrm>
          <a:prstGeom prst="line">
            <a:avLst/>
          </a:prstGeom>
        </p:spPr>
        <p:style>
          <a:lnRef idx="3">
            <a:schemeClr val="accent5"/>
          </a:lnRef>
          <a:fillRef idx="0">
            <a:schemeClr val="accent5"/>
          </a:fillRef>
          <a:effectRef idx="2">
            <a:schemeClr val="accent5"/>
          </a:effectRef>
          <a:fontRef idx="minor">
            <a:schemeClr val="tx1"/>
          </a:fontRef>
        </p:style>
      </p:cxnSp>
      <p:cxnSp>
        <p:nvCxnSpPr>
          <p:cNvPr id="45" name="Straight Connector 44"/>
          <p:cNvCxnSpPr/>
          <p:nvPr/>
        </p:nvCxnSpPr>
        <p:spPr>
          <a:xfrm>
            <a:off x="4067944" y="3140968"/>
            <a:ext cx="0" cy="2124236"/>
          </a:xfrm>
          <a:prstGeom prst="line">
            <a:avLst/>
          </a:prstGeom>
        </p:spPr>
        <p:style>
          <a:lnRef idx="3">
            <a:schemeClr val="accent1"/>
          </a:lnRef>
          <a:fillRef idx="0">
            <a:schemeClr val="accent1"/>
          </a:fillRef>
          <a:effectRef idx="2">
            <a:schemeClr val="accent1"/>
          </a:effectRef>
          <a:fontRef idx="minor">
            <a:schemeClr val="tx1"/>
          </a:fontRef>
        </p:style>
      </p:cxnSp>
      <p:cxnSp>
        <p:nvCxnSpPr>
          <p:cNvPr id="47" name="Straight Connector 46"/>
          <p:cNvCxnSpPr/>
          <p:nvPr/>
        </p:nvCxnSpPr>
        <p:spPr>
          <a:xfrm>
            <a:off x="5148064" y="4473116"/>
            <a:ext cx="0" cy="792088"/>
          </a:xfrm>
          <a:prstGeom prst="line">
            <a:avLst/>
          </a:prstGeom>
        </p:spPr>
        <p:style>
          <a:lnRef idx="3">
            <a:schemeClr val="accent1"/>
          </a:lnRef>
          <a:fillRef idx="0">
            <a:schemeClr val="accent1"/>
          </a:fillRef>
          <a:effectRef idx="2">
            <a:schemeClr val="accent1"/>
          </a:effectRef>
          <a:fontRef idx="minor">
            <a:schemeClr val="tx1"/>
          </a:fontRef>
        </p:style>
      </p:cxnSp>
      <p:cxnSp>
        <p:nvCxnSpPr>
          <p:cNvPr id="49" name="Straight Connector 48"/>
          <p:cNvCxnSpPr/>
          <p:nvPr/>
        </p:nvCxnSpPr>
        <p:spPr>
          <a:xfrm flipV="1">
            <a:off x="1547664" y="2636912"/>
            <a:ext cx="3168352" cy="2600559"/>
          </a:xfrm>
          <a:prstGeom prst="line">
            <a:avLst/>
          </a:prstGeom>
        </p:spPr>
        <p:style>
          <a:lnRef idx="3">
            <a:schemeClr val="accent1"/>
          </a:lnRef>
          <a:fillRef idx="0">
            <a:schemeClr val="accent1"/>
          </a:fillRef>
          <a:effectRef idx="2">
            <a:schemeClr val="accent1"/>
          </a:effectRef>
          <a:fontRef idx="minor">
            <a:schemeClr val="tx1"/>
          </a:fontRef>
        </p:style>
      </p:cxnSp>
      <p:cxnSp>
        <p:nvCxnSpPr>
          <p:cNvPr id="51" name="Straight Connector 50"/>
          <p:cNvCxnSpPr/>
          <p:nvPr/>
        </p:nvCxnSpPr>
        <p:spPr>
          <a:xfrm flipV="1">
            <a:off x="1547664" y="4293096"/>
            <a:ext cx="4464496" cy="944376"/>
          </a:xfrm>
          <a:prstGeom prst="line">
            <a:avLst/>
          </a:prstGeom>
        </p:spPr>
        <p:style>
          <a:lnRef idx="3">
            <a:schemeClr val="accent1"/>
          </a:lnRef>
          <a:fillRef idx="0">
            <a:schemeClr val="accent1"/>
          </a:fillRef>
          <a:effectRef idx="2">
            <a:schemeClr val="accent1"/>
          </a:effectRef>
          <a:fontRef idx="minor">
            <a:schemeClr val="tx1"/>
          </a:fontRef>
        </p:style>
      </p:cxnSp>
      <p:cxnSp>
        <p:nvCxnSpPr>
          <p:cNvPr id="54" name="Straight Connector 53"/>
          <p:cNvCxnSpPr/>
          <p:nvPr/>
        </p:nvCxnSpPr>
        <p:spPr>
          <a:xfrm flipV="1">
            <a:off x="1547664" y="2343161"/>
            <a:ext cx="4613305" cy="49994"/>
          </a:xfrm>
          <a:prstGeom prst="line">
            <a:avLst/>
          </a:prstGeom>
        </p:spPr>
        <p:style>
          <a:lnRef idx="3">
            <a:schemeClr val="accent5"/>
          </a:lnRef>
          <a:fillRef idx="0">
            <a:schemeClr val="accent5"/>
          </a:fillRef>
          <a:effectRef idx="2">
            <a:schemeClr val="accent5"/>
          </a:effectRef>
          <a:fontRef idx="minor">
            <a:schemeClr val="tx1"/>
          </a:fontRef>
        </p:style>
      </p:cxnSp>
      <p:sp>
        <p:nvSpPr>
          <p:cNvPr id="57" name="TextBox 56"/>
          <p:cNvSpPr txBox="1"/>
          <p:nvPr/>
        </p:nvSpPr>
        <p:spPr>
          <a:xfrm>
            <a:off x="1369278" y="2101324"/>
            <a:ext cx="169267" cy="369332"/>
          </a:xfrm>
          <a:prstGeom prst="rect">
            <a:avLst/>
          </a:prstGeom>
          <a:noFill/>
        </p:spPr>
        <p:txBody>
          <a:bodyPr wrap="square" rtlCol="1">
            <a:spAutoFit/>
          </a:bodyPr>
          <a:lstStyle/>
          <a:p>
            <a:r>
              <a:rPr lang="en-US" dirty="0" smtClean="0">
                <a:solidFill>
                  <a:prstClr val="white"/>
                </a:solidFill>
              </a:rPr>
              <a:t>B</a:t>
            </a:r>
            <a:endParaRPr lang="fa-IR" dirty="0">
              <a:solidFill>
                <a:prstClr val="white"/>
              </a:solidFill>
            </a:endParaRPr>
          </a:p>
        </p:txBody>
      </p:sp>
      <p:sp>
        <p:nvSpPr>
          <p:cNvPr id="59" name="TextBox 58"/>
          <p:cNvSpPr txBox="1"/>
          <p:nvPr/>
        </p:nvSpPr>
        <p:spPr>
          <a:xfrm>
            <a:off x="3792511" y="1916658"/>
            <a:ext cx="298480" cy="369332"/>
          </a:xfrm>
          <a:prstGeom prst="rect">
            <a:avLst/>
          </a:prstGeom>
          <a:noFill/>
        </p:spPr>
        <p:txBody>
          <a:bodyPr wrap="none" rtlCol="1">
            <a:spAutoFit/>
          </a:bodyPr>
          <a:lstStyle/>
          <a:p>
            <a:r>
              <a:rPr lang="en-US" dirty="0" smtClean="0">
                <a:solidFill>
                  <a:prstClr val="white"/>
                </a:solidFill>
              </a:rPr>
              <a:t>a</a:t>
            </a:r>
            <a:endParaRPr lang="fa-IR" dirty="0">
              <a:solidFill>
                <a:prstClr val="white"/>
              </a:solidFill>
            </a:endParaRPr>
          </a:p>
        </p:txBody>
      </p:sp>
      <p:sp>
        <p:nvSpPr>
          <p:cNvPr id="60" name="TextBox 59"/>
          <p:cNvSpPr txBox="1"/>
          <p:nvPr/>
        </p:nvSpPr>
        <p:spPr>
          <a:xfrm>
            <a:off x="6164001" y="2164214"/>
            <a:ext cx="320922" cy="369332"/>
          </a:xfrm>
          <a:prstGeom prst="rect">
            <a:avLst/>
          </a:prstGeom>
          <a:noFill/>
        </p:spPr>
        <p:txBody>
          <a:bodyPr wrap="none" rtlCol="1">
            <a:spAutoFit/>
          </a:bodyPr>
          <a:lstStyle/>
          <a:p>
            <a:r>
              <a:rPr lang="en-US" dirty="0" smtClean="0">
                <a:solidFill>
                  <a:prstClr val="white"/>
                </a:solidFill>
              </a:rPr>
              <a:t>C</a:t>
            </a:r>
            <a:endParaRPr lang="fa-IR" dirty="0">
              <a:solidFill>
                <a:prstClr val="white"/>
              </a:solidFill>
            </a:endParaRPr>
          </a:p>
        </p:txBody>
      </p:sp>
      <p:sp>
        <p:nvSpPr>
          <p:cNvPr id="61" name="TextBox 60"/>
          <p:cNvSpPr txBox="1"/>
          <p:nvPr/>
        </p:nvSpPr>
        <p:spPr>
          <a:xfrm>
            <a:off x="6109725" y="2956302"/>
            <a:ext cx="399468" cy="369332"/>
          </a:xfrm>
          <a:prstGeom prst="rect">
            <a:avLst/>
          </a:prstGeom>
          <a:noFill/>
        </p:spPr>
        <p:txBody>
          <a:bodyPr wrap="none" rtlCol="1">
            <a:spAutoFit/>
          </a:bodyPr>
          <a:lstStyle/>
          <a:p>
            <a:r>
              <a:rPr lang="en-US" dirty="0" smtClean="0">
                <a:solidFill>
                  <a:prstClr val="white"/>
                </a:solidFill>
              </a:rPr>
              <a:t>C`</a:t>
            </a:r>
            <a:endParaRPr lang="fa-IR" dirty="0">
              <a:solidFill>
                <a:prstClr val="white"/>
              </a:solidFill>
            </a:endParaRPr>
          </a:p>
        </p:txBody>
      </p:sp>
      <p:sp>
        <p:nvSpPr>
          <p:cNvPr id="62" name="TextBox 61"/>
          <p:cNvSpPr txBox="1"/>
          <p:nvPr/>
        </p:nvSpPr>
        <p:spPr>
          <a:xfrm>
            <a:off x="5996113" y="4352401"/>
            <a:ext cx="478016" cy="369332"/>
          </a:xfrm>
          <a:prstGeom prst="rect">
            <a:avLst/>
          </a:prstGeom>
          <a:noFill/>
        </p:spPr>
        <p:txBody>
          <a:bodyPr wrap="none" rtlCol="1">
            <a:spAutoFit/>
          </a:bodyPr>
          <a:lstStyle/>
          <a:p>
            <a:r>
              <a:rPr lang="en-US" dirty="0" smtClean="0">
                <a:solidFill>
                  <a:prstClr val="white"/>
                </a:solidFill>
              </a:rPr>
              <a:t>C``</a:t>
            </a:r>
            <a:endParaRPr lang="fa-IR" dirty="0">
              <a:solidFill>
                <a:prstClr val="white"/>
              </a:solidFill>
            </a:endParaRPr>
          </a:p>
        </p:txBody>
      </p:sp>
      <p:sp>
        <p:nvSpPr>
          <p:cNvPr id="63" name="TextBox 62"/>
          <p:cNvSpPr txBox="1"/>
          <p:nvPr/>
        </p:nvSpPr>
        <p:spPr>
          <a:xfrm>
            <a:off x="4589929" y="2236222"/>
            <a:ext cx="311304" cy="369332"/>
          </a:xfrm>
          <a:prstGeom prst="rect">
            <a:avLst/>
          </a:prstGeom>
          <a:noFill/>
        </p:spPr>
        <p:txBody>
          <a:bodyPr wrap="none" rtlCol="1">
            <a:spAutoFit/>
          </a:bodyPr>
          <a:lstStyle/>
          <a:p>
            <a:r>
              <a:rPr lang="en-US" dirty="0" smtClean="0">
                <a:solidFill>
                  <a:prstClr val="white"/>
                </a:solidFill>
              </a:rPr>
              <a:t>E</a:t>
            </a:r>
            <a:endParaRPr lang="fa-IR" dirty="0">
              <a:solidFill>
                <a:prstClr val="white"/>
              </a:solidFill>
            </a:endParaRPr>
          </a:p>
        </p:txBody>
      </p:sp>
      <p:sp>
        <p:nvSpPr>
          <p:cNvPr id="64" name="TextBox 63"/>
          <p:cNvSpPr txBox="1"/>
          <p:nvPr/>
        </p:nvSpPr>
        <p:spPr>
          <a:xfrm>
            <a:off x="5103459" y="4018420"/>
            <a:ext cx="304892" cy="369332"/>
          </a:xfrm>
          <a:prstGeom prst="rect">
            <a:avLst/>
          </a:prstGeom>
          <a:noFill/>
        </p:spPr>
        <p:txBody>
          <a:bodyPr wrap="none" rtlCol="1">
            <a:spAutoFit/>
          </a:bodyPr>
          <a:lstStyle/>
          <a:p>
            <a:r>
              <a:rPr lang="en-US" dirty="0" smtClean="0">
                <a:solidFill>
                  <a:prstClr val="white"/>
                </a:solidFill>
              </a:rPr>
              <a:t>L</a:t>
            </a:r>
            <a:endParaRPr lang="fa-IR" dirty="0">
              <a:solidFill>
                <a:prstClr val="white"/>
              </a:solidFill>
            </a:endParaRPr>
          </a:p>
        </p:txBody>
      </p:sp>
      <p:sp>
        <p:nvSpPr>
          <p:cNvPr id="66" name="TextBox 65"/>
          <p:cNvSpPr txBox="1"/>
          <p:nvPr/>
        </p:nvSpPr>
        <p:spPr>
          <a:xfrm>
            <a:off x="4822003" y="5279514"/>
            <a:ext cx="373821" cy="369332"/>
          </a:xfrm>
          <a:prstGeom prst="rect">
            <a:avLst/>
          </a:prstGeom>
          <a:noFill/>
        </p:spPr>
        <p:txBody>
          <a:bodyPr wrap="none" rtlCol="1">
            <a:spAutoFit/>
          </a:bodyPr>
          <a:lstStyle/>
          <a:p>
            <a:r>
              <a:rPr lang="en-US" dirty="0" smtClean="0">
                <a:solidFill>
                  <a:prstClr val="white"/>
                </a:solidFill>
              </a:rPr>
              <a:t>M</a:t>
            </a:r>
            <a:endParaRPr lang="fa-IR" dirty="0">
              <a:solidFill>
                <a:prstClr val="white"/>
              </a:solidFill>
            </a:endParaRPr>
          </a:p>
        </p:txBody>
      </p:sp>
      <p:sp>
        <p:nvSpPr>
          <p:cNvPr id="67" name="TextBox 66"/>
          <p:cNvSpPr txBox="1"/>
          <p:nvPr/>
        </p:nvSpPr>
        <p:spPr>
          <a:xfrm>
            <a:off x="5102081" y="5311096"/>
            <a:ext cx="338555" cy="369332"/>
          </a:xfrm>
          <a:prstGeom prst="rect">
            <a:avLst/>
          </a:prstGeom>
          <a:noFill/>
        </p:spPr>
        <p:txBody>
          <a:bodyPr wrap="none" rtlCol="1">
            <a:spAutoFit/>
          </a:bodyPr>
          <a:lstStyle/>
          <a:p>
            <a:r>
              <a:rPr lang="en-US" dirty="0" smtClean="0">
                <a:solidFill>
                  <a:prstClr val="white"/>
                </a:solidFill>
              </a:rPr>
              <a:t>G</a:t>
            </a:r>
            <a:endParaRPr lang="fa-IR" dirty="0">
              <a:solidFill>
                <a:prstClr val="white"/>
              </a:solidFill>
            </a:endParaRPr>
          </a:p>
        </p:txBody>
      </p:sp>
      <p:sp>
        <p:nvSpPr>
          <p:cNvPr id="70" name="TextBox 69"/>
          <p:cNvSpPr txBox="1"/>
          <p:nvPr/>
        </p:nvSpPr>
        <p:spPr>
          <a:xfrm>
            <a:off x="6248145" y="5115060"/>
            <a:ext cx="432048" cy="369332"/>
          </a:xfrm>
          <a:prstGeom prst="rect">
            <a:avLst/>
          </a:prstGeom>
          <a:noFill/>
        </p:spPr>
        <p:txBody>
          <a:bodyPr wrap="square" rtlCol="1">
            <a:spAutoFit/>
          </a:bodyPr>
          <a:lstStyle/>
          <a:p>
            <a:r>
              <a:rPr lang="en-US" dirty="0" smtClean="0">
                <a:solidFill>
                  <a:prstClr val="white"/>
                </a:solidFill>
              </a:rPr>
              <a:t>D</a:t>
            </a:r>
            <a:endParaRPr lang="fa-IR" dirty="0">
              <a:solidFill>
                <a:prstClr val="white"/>
              </a:solidFill>
            </a:endParaRPr>
          </a:p>
        </p:txBody>
      </p:sp>
      <p:sp>
        <p:nvSpPr>
          <p:cNvPr id="71" name="TextBox 70"/>
          <p:cNvSpPr txBox="1"/>
          <p:nvPr/>
        </p:nvSpPr>
        <p:spPr>
          <a:xfrm>
            <a:off x="1353380" y="5318373"/>
            <a:ext cx="330540" cy="369332"/>
          </a:xfrm>
          <a:prstGeom prst="rect">
            <a:avLst/>
          </a:prstGeom>
          <a:noFill/>
        </p:spPr>
        <p:txBody>
          <a:bodyPr wrap="none" rtlCol="1">
            <a:spAutoFit/>
          </a:bodyPr>
          <a:lstStyle/>
          <a:p>
            <a:r>
              <a:rPr lang="en-US" dirty="0" smtClean="0">
                <a:solidFill>
                  <a:prstClr val="white"/>
                </a:solidFill>
              </a:rPr>
              <a:t>A</a:t>
            </a:r>
            <a:endParaRPr lang="fa-IR" dirty="0">
              <a:solidFill>
                <a:prstClr val="white"/>
              </a:solidFill>
            </a:endParaRPr>
          </a:p>
        </p:txBody>
      </p:sp>
      <p:sp>
        <p:nvSpPr>
          <p:cNvPr id="72" name="TextBox 71"/>
          <p:cNvSpPr txBox="1"/>
          <p:nvPr/>
        </p:nvSpPr>
        <p:spPr>
          <a:xfrm>
            <a:off x="3864346" y="2637096"/>
            <a:ext cx="301686" cy="369332"/>
          </a:xfrm>
          <a:prstGeom prst="rect">
            <a:avLst/>
          </a:prstGeom>
          <a:noFill/>
        </p:spPr>
        <p:txBody>
          <a:bodyPr wrap="none" rtlCol="1">
            <a:spAutoFit/>
          </a:bodyPr>
          <a:lstStyle/>
          <a:p>
            <a:r>
              <a:rPr lang="en-US" dirty="0" smtClean="0">
                <a:solidFill>
                  <a:prstClr val="white"/>
                </a:solidFill>
              </a:rPr>
              <a:t>F</a:t>
            </a:r>
            <a:endParaRPr lang="fa-IR" dirty="0">
              <a:solidFill>
                <a:prstClr val="white"/>
              </a:solidFill>
            </a:endParaRPr>
          </a:p>
        </p:txBody>
      </p:sp>
      <p:sp>
        <p:nvSpPr>
          <p:cNvPr id="73" name="TextBox 72"/>
          <p:cNvSpPr txBox="1"/>
          <p:nvPr/>
        </p:nvSpPr>
        <p:spPr>
          <a:xfrm>
            <a:off x="1054443" y="3006428"/>
            <a:ext cx="399468" cy="369332"/>
          </a:xfrm>
          <a:prstGeom prst="rect">
            <a:avLst/>
          </a:prstGeom>
          <a:noFill/>
        </p:spPr>
        <p:txBody>
          <a:bodyPr wrap="none" rtlCol="1">
            <a:spAutoFit/>
          </a:bodyPr>
          <a:lstStyle/>
          <a:p>
            <a:r>
              <a:rPr lang="en-US" dirty="0" smtClean="0">
                <a:solidFill>
                  <a:prstClr val="white"/>
                </a:solidFill>
              </a:rPr>
              <a:t>B`</a:t>
            </a:r>
            <a:endParaRPr lang="fa-IR" dirty="0">
              <a:solidFill>
                <a:prstClr val="white"/>
              </a:solidFill>
            </a:endParaRPr>
          </a:p>
        </p:txBody>
      </p:sp>
      <p:sp>
        <p:nvSpPr>
          <p:cNvPr id="74" name="TextBox 73"/>
          <p:cNvSpPr txBox="1"/>
          <p:nvPr/>
        </p:nvSpPr>
        <p:spPr>
          <a:xfrm>
            <a:off x="1008586" y="4252446"/>
            <a:ext cx="478016" cy="369332"/>
          </a:xfrm>
          <a:prstGeom prst="rect">
            <a:avLst/>
          </a:prstGeom>
          <a:noFill/>
        </p:spPr>
        <p:txBody>
          <a:bodyPr wrap="none" rtlCol="1">
            <a:spAutoFit/>
          </a:bodyPr>
          <a:lstStyle/>
          <a:p>
            <a:r>
              <a:rPr lang="en-US" dirty="0" smtClean="0">
                <a:solidFill>
                  <a:prstClr val="white"/>
                </a:solidFill>
              </a:rPr>
              <a:t>B``</a:t>
            </a:r>
            <a:endParaRPr lang="fa-IR" dirty="0">
              <a:solidFill>
                <a:prstClr val="white"/>
              </a:solidFill>
            </a:endParaRPr>
          </a:p>
        </p:txBody>
      </p:sp>
      <p:sp>
        <p:nvSpPr>
          <p:cNvPr id="76" name="TextBox 75"/>
          <p:cNvSpPr txBox="1"/>
          <p:nvPr/>
        </p:nvSpPr>
        <p:spPr>
          <a:xfrm>
            <a:off x="3567620" y="4026095"/>
            <a:ext cx="380232" cy="369332"/>
          </a:xfrm>
          <a:prstGeom prst="rect">
            <a:avLst/>
          </a:prstGeom>
          <a:noFill/>
        </p:spPr>
        <p:txBody>
          <a:bodyPr wrap="none" rtlCol="1">
            <a:spAutoFit/>
          </a:bodyPr>
          <a:lstStyle/>
          <a:p>
            <a:r>
              <a:rPr lang="en-US" dirty="0" smtClean="0">
                <a:solidFill>
                  <a:prstClr val="white"/>
                </a:solidFill>
              </a:rPr>
              <a:t>F`</a:t>
            </a:r>
            <a:endParaRPr lang="fa-IR" dirty="0">
              <a:solidFill>
                <a:prstClr val="white"/>
              </a:solidFill>
            </a:endParaRPr>
          </a:p>
        </p:txBody>
      </p:sp>
      <p:sp>
        <p:nvSpPr>
          <p:cNvPr id="77" name="TextBox 76"/>
          <p:cNvSpPr txBox="1"/>
          <p:nvPr/>
        </p:nvSpPr>
        <p:spPr>
          <a:xfrm>
            <a:off x="3904724" y="5369208"/>
            <a:ext cx="338555" cy="369332"/>
          </a:xfrm>
          <a:prstGeom prst="rect">
            <a:avLst/>
          </a:prstGeom>
          <a:noFill/>
        </p:spPr>
        <p:txBody>
          <a:bodyPr wrap="none" rtlCol="1">
            <a:spAutoFit/>
          </a:bodyPr>
          <a:lstStyle/>
          <a:p>
            <a:r>
              <a:rPr lang="en-US" dirty="0" smtClean="0">
                <a:solidFill>
                  <a:prstClr val="white"/>
                </a:solidFill>
              </a:rPr>
              <a:t>H</a:t>
            </a:r>
            <a:endParaRPr lang="fa-IR" dirty="0">
              <a:solidFill>
                <a:prstClr val="white"/>
              </a:solidFill>
            </a:endParaRPr>
          </a:p>
        </p:txBody>
      </p:sp>
      <p:cxnSp>
        <p:nvCxnSpPr>
          <p:cNvPr id="5" name="Straight Connector 4"/>
          <p:cNvCxnSpPr/>
          <p:nvPr/>
        </p:nvCxnSpPr>
        <p:spPr>
          <a:xfrm flipH="1">
            <a:off x="1547664" y="5237471"/>
            <a:ext cx="4549698" cy="42043"/>
          </a:xfrm>
          <a:prstGeom prst="line">
            <a:avLst/>
          </a:prstGeom>
        </p:spPr>
        <p:style>
          <a:lnRef idx="3">
            <a:schemeClr val="accent5"/>
          </a:lnRef>
          <a:fillRef idx="0">
            <a:schemeClr val="accent5"/>
          </a:fillRef>
          <a:effectRef idx="2">
            <a:schemeClr val="accent5"/>
          </a:effectRef>
          <a:fontRef idx="minor">
            <a:schemeClr val="tx1"/>
          </a:fontRef>
        </p:style>
      </p:cxnSp>
      <p:graphicFrame>
        <p:nvGraphicFramePr>
          <p:cNvPr id="33" name="Diagram 32"/>
          <p:cNvGraphicFramePr/>
          <p:nvPr>
            <p:extLst>
              <p:ext uri="{D42A27DB-BD31-4B8C-83A1-F6EECF244321}">
                <p14:modId xmlns="" xmlns:p14="http://schemas.microsoft.com/office/powerpoint/2010/main" val="2460941253"/>
              </p:ext>
            </p:extLst>
          </p:nvPr>
        </p:nvGraphicFramePr>
        <p:xfrm>
          <a:off x="914400" y="214290"/>
          <a:ext cx="7772400" cy="92869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32" name="Straight Connector 31"/>
          <p:cNvCxnSpPr/>
          <p:nvPr/>
        </p:nvCxnSpPr>
        <p:spPr>
          <a:xfrm flipV="1">
            <a:off x="1571604" y="2643182"/>
            <a:ext cx="3168352" cy="2600559"/>
          </a:xfrm>
          <a:prstGeom prst="line">
            <a:avLst/>
          </a:prstGeom>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 xmlns:p14="http://schemas.microsoft.com/office/powerpoint/2010/main" val="2004210436"/>
      </p:ext>
    </p:extLst>
  </p:cSld>
  <p:clrMapOvr>
    <a:masterClrMapping/>
  </p:clrMapOvr>
  <p:transition spd="slow">
    <p:comb/>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928670"/>
            <a:ext cx="8229600" cy="5929330"/>
          </a:xfrm>
        </p:spPr>
        <p:txBody>
          <a:bodyPr/>
          <a:lstStyle/>
          <a:p>
            <a:pPr algn="justLow">
              <a:buFont typeface="Wingdings" pitchFamily="2" charset="2"/>
              <a:buChar char="v"/>
            </a:pPr>
            <a:r>
              <a:rPr lang="fa-IR" dirty="0" smtClean="0">
                <a:cs typeface="2  Compset" pitchFamily="2" charset="-78"/>
              </a:rPr>
              <a:t>در اوضاع نهایی خود ، خط راست متحرک و شعاع در حال دوران هر دو همراه با یکدیگر بر </a:t>
            </a:r>
            <a:r>
              <a:rPr lang="en-US" dirty="0" smtClean="0">
                <a:cs typeface="2  Compset" pitchFamily="2" charset="-78"/>
              </a:rPr>
              <a:t>AD </a:t>
            </a:r>
            <a:r>
              <a:rPr lang="fa-IR" dirty="0" smtClean="0">
                <a:cs typeface="2  Compset" pitchFamily="2" charset="-78"/>
              </a:rPr>
              <a:t>قرار خواهند گرفت؛ودر هر زمان در ضمن حرکت ،از تقاطع خط وشعاع در حال دوران نقطه ای همچون </a:t>
            </a:r>
            <a:r>
              <a:rPr lang="en-US" dirty="0" smtClean="0">
                <a:cs typeface="2  Compset" pitchFamily="2" charset="-78"/>
              </a:rPr>
              <a:t>L</a:t>
            </a:r>
            <a:r>
              <a:rPr lang="fa-IR" dirty="0" smtClean="0">
                <a:cs typeface="2  Compset" pitchFamily="2" charset="-78"/>
              </a:rPr>
              <a:t>یا </a:t>
            </a:r>
            <a:r>
              <a:rPr lang="en-US" dirty="0" smtClean="0">
                <a:cs typeface="2  Compset" pitchFamily="2" charset="-78"/>
              </a:rPr>
              <a:t>F</a:t>
            </a:r>
            <a:r>
              <a:rPr lang="fa-IR" dirty="0" smtClean="0">
                <a:cs typeface="2  Compset" pitchFamily="2" charset="-78"/>
              </a:rPr>
              <a:t>پدید می آید.مکان هندسی این نقاط همان چیزی است که مربع ساز خوانده می شود .</a:t>
            </a:r>
          </a:p>
          <a:p>
            <a:pPr marL="68580" indent="0">
              <a:buNone/>
            </a:pPr>
            <a:endParaRPr lang="fa-IR" dirty="0">
              <a:cs typeface="2  Compset" pitchFamily="2" charset="-78"/>
            </a:endParaRPr>
          </a:p>
          <a:p>
            <a:pPr>
              <a:buFont typeface="Wingdings" pitchFamily="2" charset="2"/>
              <a:buChar char="v"/>
            </a:pPr>
            <a:r>
              <a:rPr lang="fa-IR" dirty="0" smtClean="0">
                <a:cs typeface="2  Compset" pitchFamily="2" charset="-78"/>
              </a:rPr>
              <a:t>خوصوصیات این منحنی این است که :</a:t>
            </a:r>
            <a:endParaRPr lang="en-US" dirty="0" smtClean="0">
              <a:solidFill>
                <a:srgbClr val="7030A0"/>
              </a:solidFill>
              <a:cs typeface="2  Compset" pitchFamily="2" charset="-78"/>
            </a:endParaRPr>
          </a:p>
          <a:p>
            <a:pPr>
              <a:buNone/>
            </a:pPr>
            <a:endParaRPr lang="fa-IR" dirty="0"/>
          </a:p>
        </p:txBody>
      </p:sp>
      <p:sp>
        <p:nvSpPr>
          <p:cNvPr id="6" name="Flowchart: Multidocument 5"/>
          <p:cNvSpPr/>
          <p:nvPr/>
        </p:nvSpPr>
        <p:spPr>
          <a:xfrm>
            <a:off x="0" y="4643446"/>
            <a:ext cx="8858280" cy="2071678"/>
          </a:xfrm>
          <a:prstGeom prst="flowChartMultidocumen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en-US" sz="28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)=AB:FH</a:t>
            </a:r>
            <a:r>
              <a:rPr lang="fa-IR" sz="28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قوس</a:t>
            </a:r>
            <a:r>
              <a:rPr lang="en-US" sz="28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ED</a:t>
            </a:r>
            <a:r>
              <a:rPr lang="fa-IR" sz="28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):(قوس</a:t>
            </a:r>
            <a:r>
              <a:rPr lang="en-US" sz="2800" b="1" dirty="0" smtClean="0">
                <a:ln w="18000">
                  <a:solidFill>
                    <a:schemeClr val="accent2">
                      <a:satMod val="140000"/>
                    </a:schemeClr>
                  </a:solidFill>
                  <a:prstDash val="solid"/>
                  <a:miter lim="800000"/>
                </a:ln>
                <a:solidFill>
                  <a:srgbClr val="7030A0"/>
                </a:solidFill>
                <a:effectLst>
                  <a:outerShdw blurRad="25500" dist="23000" dir="7020000" algn="tl">
                    <a:srgbClr val="000000">
                      <a:alpha val="50000"/>
                    </a:srgbClr>
                  </a:outerShdw>
                </a:effectLst>
              </a:rPr>
              <a:t>BAD=&lt;EAD=&lt;(BED</a:t>
            </a:r>
            <a:endParaRPr lang="en-US" sz="2800" dirty="0"/>
          </a:p>
        </p:txBody>
      </p:sp>
    </p:spTree>
    <p:extLst>
      <p:ext uri="{BB962C8B-B14F-4D97-AF65-F5344CB8AC3E}">
        <p14:creationId xmlns="" xmlns:p14="http://schemas.microsoft.com/office/powerpoint/2010/main" val="3223909118"/>
      </p:ext>
    </p:extLst>
  </p:cSld>
  <p:clrMapOvr>
    <a:masterClrMapping/>
  </p:clrMapOvr>
  <p:transition spd="slow">
    <p:cover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p:spPr>
        <p:txBody>
          <a:bodyPr/>
          <a:lstStyle/>
          <a:p>
            <a:endParaRPr lang="en-US" dirty="0"/>
          </a:p>
        </p:txBody>
      </p:sp>
      <p:pic>
        <p:nvPicPr>
          <p:cNvPr id="136194" name="Picture 2" descr="927829-lg_368.jpg"/>
          <p:cNvPicPr>
            <a:picLocks noChangeAspect="1" noChangeArrowheads="1"/>
          </p:cNvPicPr>
          <p:nvPr/>
        </p:nvPicPr>
        <p:blipFill>
          <a:blip r:embed="rId3" cstate="print"/>
          <a:srcRect/>
          <a:stretch>
            <a:fillRect/>
          </a:stretch>
        </p:blipFill>
        <p:spPr bwMode="auto">
          <a:xfrm>
            <a:off x="0" y="0"/>
            <a:ext cx="9144000" cy="6872110"/>
          </a:xfrm>
          <a:prstGeom prst="rect">
            <a:avLst/>
          </a:prstGeom>
          <a:noFill/>
        </p:spPr>
      </p:pic>
      <p:sp>
        <p:nvSpPr>
          <p:cNvPr id="5" name="TextBox 4"/>
          <p:cNvSpPr txBox="1"/>
          <p:nvPr/>
        </p:nvSpPr>
        <p:spPr>
          <a:xfrm>
            <a:off x="571472" y="0"/>
            <a:ext cx="5429288" cy="58477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fa-IR" sz="3200" dirty="0" smtClean="0">
                <a:solidFill>
                  <a:schemeClr val="accent5">
                    <a:lumMod val="60000"/>
                    <a:lumOff val="40000"/>
                  </a:schemeClr>
                </a:solidFill>
              </a:rPr>
              <a:t>گردآورندگان:</a:t>
            </a:r>
            <a:endParaRPr lang="en-US" sz="3200" dirty="0">
              <a:solidFill>
                <a:schemeClr val="accent5">
                  <a:lumMod val="60000"/>
                  <a:lumOff val="40000"/>
                </a:schemeClr>
              </a:solidFill>
            </a:endParaRPr>
          </a:p>
        </p:txBody>
      </p:sp>
      <p:sp>
        <p:nvSpPr>
          <p:cNvPr id="6" name="TextBox 5"/>
          <p:cNvSpPr txBox="1"/>
          <p:nvPr/>
        </p:nvSpPr>
        <p:spPr>
          <a:xfrm>
            <a:off x="357158" y="642918"/>
            <a:ext cx="4572032" cy="584775"/>
          </a:xfrm>
          <a:prstGeom prst="rect">
            <a:avLst/>
          </a:prstGeom>
          <a:noFill/>
        </p:spPr>
        <p:txBody>
          <a:bodyPr wrap="square" rtlCol="0">
            <a:spAutoFit/>
          </a:bodyPr>
          <a:lstStyle/>
          <a:p>
            <a:r>
              <a:rPr lang="fa-IR" sz="3200" dirty="0" smtClean="0">
                <a:solidFill>
                  <a:schemeClr val="accent1">
                    <a:lumMod val="20000"/>
                    <a:lumOff val="80000"/>
                  </a:schemeClr>
                </a:solidFill>
              </a:rPr>
              <a:t>ژاله صادقی</a:t>
            </a:r>
            <a:r>
              <a:rPr lang="fa-IR" sz="2800" dirty="0" smtClean="0">
                <a:solidFill>
                  <a:schemeClr val="bg2">
                    <a:lumMod val="20000"/>
                    <a:lumOff val="80000"/>
                  </a:schemeClr>
                </a:solidFill>
              </a:rPr>
              <a:t>8710053</a:t>
            </a:r>
            <a:r>
              <a:rPr lang="fa-IR" dirty="0" smtClean="0"/>
              <a:t>                 </a:t>
            </a:r>
            <a:endParaRPr lang="en-US" dirty="0"/>
          </a:p>
        </p:txBody>
      </p:sp>
      <p:sp>
        <p:nvSpPr>
          <p:cNvPr id="7" name="TextBox 6"/>
          <p:cNvSpPr txBox="1"/>
          <p:nvPr/>
        </p:nvSpPr>
        <p:spPr>
          <a:xfrm>
            <a:off x="4571968" y="714356"/>
            <a:ext cx="4572032" cy="584775"/>
          </a:xfrm>
          <a:prstGeom prst="rect">
            <a:avLst/>
          </a:prstGeom>
          <a:noFill/>
        </p:spPr>
        <p:txBody>
          <a:bodyPr wrap="square" rtlCol="0">
            <a:spAutoFit/>
          </a:bodyPr>
          <a:lstStyle/>
          <a:p>
            <a:r>
              <a:rPr lang="fa-IR" sz="3200" dirty="0" smtClean="0">
                <a:solidFill>
                  <a:schemeClr val="bg2">
                    <a:lumMod val="20000"/>
                    <a:lumOff val="80000"/>
                  </a:schemeClr>
                </a:solidFill>
              </a:rPr>
              <a:t>نسرین نعمتی </a:t>
            </a:r>
            <a:r>
              <a:rPr lang="fa-IR" sz="2800" dirty="0" smtClean="0">
                <a:solidFill>
                  <a:schemeClr val="bg2">
                    <a:lumMod val="20000"/>
                    <a:lumOff val="80000"/>
                  </a:schemeClr>
                </a:solidFill>
              </a:rPr>
              <a:t>8716763</a:t>
            </a:r>
            <a:endParaRPr lang="en-US" sz="2800" dirty="0">
              <a:solidFill>
                <a:schemeClr val="bg2">
                  <a:lumMod val="20000"/>
                  <a:lumOff val="80000"/>
                </a:schemeClr>
              </a:solidFill>
            </a:endParaRPr>
          </a:p>
        </p:txBody>
      </p:sp>
      <p:sp>
        <p:nvSpPr>
          <p:cNvPr id="8" name="TextBox 7"/>
          <p:cNvSpPr txBox="1"/>
          <p:nvPr/>
        </p:nvSpPr>
        <p:spPr>
          <a:xfrm>
            <a:off x="4324885" y="6184904"/>
            <a:ext cx="4643470" cy="46166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fa-IR" sz="2400" dirty="0" smtClean="0"/>
              <a:t>تحت نظر :استاد آقایی</a:t>
            </a:r>
            <a:endParaRPr lang="en-US" sz="2400" dirty="0"/>
          </a:p>
        </p:txBody>
      </p:sp>
      <p:sp>
        <p:nvSpPr>
          <p:cNvPr id="9" name="TextBox 8"/>
          <p:cNvSpPr txBox="1"/>
          <p:nvPr/>
        </p:nvSpPr>
        <p:spPr>
          <a:xfrm>
            <a:off x="142844" y="6143644"/>
            <a:ext cx="4286248" cy="461665"/>
          </a:xfrm>
          <a:prstGeom prst="rect">
            <a:avLst/>
          </a:prstGeom>
        </p:spPr>
        <p:style>
          <a:lnRef idx="2">
            <a:schemeClr val="dk1">
              <a:shade val="50000"/>
            </a:schemeClr>
          </a:lnRef>
          <a:fillRef idx="1">
            <a:schemeClr val="dk1"/>
          </a:fillRef>
          <a:effectRef idx="0">
            <a:schemeClr val="dk1"/>
          </a:effectRef>
          <a:fontRef idx="minor">
            <a:schemeClr val="lt1"/>
          </a:fontRef>
        </p:style>
        <p:txBody>
          <a:bodyPr wrap="square" rtlCol="0">
            <a:spAutoFit/>
          </a:bodyPr>
          <a:lstStyle/>
          <a:p>
            <a:r>
              <a:rPr lang="fa-IR" sz="2400" dirty="0" smtClean="0">
                <a:solidFill>
                  <a:schemeClr val="bg2">
                    <a:lumMod val="20000"/>
                    <a:lumOff val="80000"/>
                  </a:schemeClr>
                </a:solidFill>
              </a:rPr>
              <a:t>با تشکر از خانم سمانه رحمانی</a:t>
            </a:r>
            <a:endParaRPr lang="en-US" sz="2400" dirty="0">
              <a:solidFill>
                <a:schemeClr val="bg2">
                  <a:lumMod val="20000"/>
                  <a:lumOff val="80000"/>
                </a:schemeClr>
              </a:solidFill>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grpId="0" nodeType="clickEffect">
                                  <p:stCondLst>
                                    <p:cond delay="0"/>
                                  </p:stCondLst>
                                  <p:childTnLst>
                                    <p:animMotion origin="layout" path="M 0.10122 0.00602 L 0.35122 0.00602 " pathEditMode="relative" rAng="0" ptsTypes="AA">
                                      <p:cBhvr>
                                        <p:cTn id="6" dur="2000" fill="hold"/>
                                        <p:tgtEl>
                                          <p:spTgt spid="5"/>
                                        </p:tgtEl>
                                        <p:attrNameLst>
                                          <p:attrName>ppt_x</p:attrName>
                                          <p:attrName>ppt_y</p:attrName>
                                        </p:attrNameLst>
                                      </p:cBhvr>
                                      <p:rCtr x="125" y="0"/>
                                    </p:animMotion>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500" fill="hold"/>
                                        <p:tgtEl>
                                          <p:spTgt spid="6"/>
                                        </p:tgtEl>
                                        <p:attrNameLst>
                                          <p:attrName>ppt_x</p:attrName>
                                        </p:attrNameLst>
                                      </p:cBhvr>
                                      <p:tavLst>
                                        <p:tav tm="0">
                                          <p:val>
                                            <p:strVal val="#ppt_x"/>
                                          </p:val>
                                        </p:tav>
                                        <p:tav tm="100000">
                                          <p:val>
                                            <p:strVal val="#ppt_x"/>
                                          </p:val>
                                        </p:tav>
                                      </p:tavLst>
                                    </p:anim>
                                    <p:anim calcmode="lin" valueType="num">
                                      <p:cBhvr additive="base">
                                        <p:cTn id="1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xit" presetSubtype="4" fill="hold" grpId="0" nodeType="clickEffect">
                                  <p:stCondLst>
                                    <p:cond delay="0"/>
                                  </p:stCondLst>
                                  <p:childTnLst>
                                    <p:anim calcmode="lin" valueType="num">
                                      <p:cBhvr additive="base">
                                        <p:cTn id="20" dur="500"/>
                                        <p:tgtEl>
                                          <p:spTgt spid="9"/>
                                        </p:tgtEl>
                                        <p:attrNameLst>
                                          <p:attrName>ppt_x</p:attrName>
                                        </p:attrNameLst>
                                      </p:cBhvr>
                                      <p:tavLst>
                                        <p:tav tm="0">
                                          <p:val>
                                            <p:strVal val="ppt_x"/>
                                          </p:val>
                                        </p:tav>
                                        <p:tav tm="100000">
                                          <p:val>
                                            <p:strVal val="ppt_x"/>
                                          </p:val>
                                        </p:tav>
                                      </p:tavLst>
                                    </p:anim>
                                    <p:anim calcmode="lin" valueType="num">
                                      <p:cBhvr additive="base">
                                        <p:cTn id="21" dur="500"/>
                                        <p:tgtEl>
                                          <p:spTgt spid="9"/>
                                        </p:tgtEl>
                                        <p:attrNameLst>
                                          <p:attrName>ppt_y</p:attrName>
                                        </p:attrNameLst>
                                      </p:cBhvr>
                                      <p:tavLst>
                                        <p:tav tm="0">
                                          <p:val>
                                            <p:strVal val="ppt_y"/>
                                          </p:val>
                                        </p:tav>
                                        <p:tav tm="100000">
                                          <p:val>
                                            <p:strVal val="1+ppt_h/2"/>
                                          </p:val>
                                        </p:tav>
                                      </p:tavLst>
                                    </p:anim>
                                    <p:set>
                                      <p:cBhvr>
                                        <p:cTn id="22" dur="1" fill="hold">
                                          <p:stCondLst>
                                            <p:cond delay="499"/>
                                          </p:stCondLst>
                                        </p:cTn>
                                        <p:tgtEl>
                                          <p:spTgt spid="9"/>
                                        </p:tgtEl>
                                        <p:attrNameLst>
                                          <p:attrName>style.visibility</p:attrName>
                                        </p:attrNameLst>
                                      </p:cBhvr>
                                      <p:to>
                                        <p:strVal val="hidden"/>
                                      </p:to>
                                    </p:set>
                                  </p:childTnLst>
                                </p:cTn>
                              </p:par>
                              <p:par>
                                <p:cTn id="23" presetID="2" presetClass="exit" presetSubtype="4" fill="hold" grpId="0" nodeType="withEffect">
                                  <p:stCondLst>
                                    <p:cond delay="0"/>
                                  </p:stCondLst>
                                  <p:childTnLst>
                                    <p:anim calcmode="lin" valueType="num">
                                      <p:cBhvr additive="base">
                                        <p:cTn id="24" dur="500"/>
                                        <p:tgtEl>
                                          <p:spTgt spid="8"/>
                                        </p:tgtEl>
                                        <p:attrNameLst>
                                          <p:attrName>ppt_x</p:attrName>
                                        </p:attrNameLst>
                                      </p:cBhvr>
                                      <p:tavLst>
                                        <p:tav tm="0">
                                          <p:val>
                                            <p:strVal val="ppt_x"/>
                                          </p:val>
                                        </p:tav>
                                        <p:tav tm="100000">
                                          <p:val>
                                            <p:strVal val="ppt_x"/>
                                          </p:val>
                                        </p:tav>
                                      </p:tavLst>
                                    </p:anim>
                                    <p:anim calcmode="lin" valueType="num">
                                      <p:cBhvr additive="base">
                                        <p:cTn id="25" dur="500"/>
                                        <p:tgtEl>
                                          <p:spTgt spid="8"/>
                                        </p:tgtEl>
                                        <p:attrNameLst>
                                          <p:attrName>ppt_y</p:attrName>
                                        </p:attrNameLst>
                                      </p:cBhvr>
                                      <p:tavLst>
                                        <p:tav tm="0">
                                          <p:val>
                                            <p:strVal val="ppt_y"/>
                                          </p:val>
                                        </p:tav>
                                        <p:tav tm="100000">
                                          <p:val>
                                            <p:strVal val="1+ppt_h/2"/>
                                          </p:val>
                                        </p:tav>
                                      </p:tavLst>
                                    </p:anim>
                                    <p:set>
                                      <p:cBhvr>
                                        <p:cTn id="26" dur="1" fill="hold">
                                          <p:stCondLst>
                                            <p:cond delay="499"/>
                                          </p:stCondLst>
                                        </p:cTn>
                                        <p:tgtEl>
                                          <p:spTgt spid="8"/>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7" grpId="0"/>
      <p:bldP spid="8" grpId="0" animBg="1"/>
      <p:bldP spid="9"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14356"/>
            <a:ext cx="8229600" cy="4714908"/>
          </a:xfrm>
        </p:spPr>
        <p:txBody>
          <a:bodyPr/>
          <a:lstStyle/>
          <a:p>
            <a:pPr>
              <a:buFont typeface="Wingdings" pitchFamily="2" charset="2"/>
              <a:buChar char="v"/>
            </a:pPr>
            <a:r>
              <a:rPr lang="fa-IR" dirty="0" smtClean="0">
                <a:cs typeface="2  Compset" pitchFamily="2" charset="-78"/>
              </a:rPr>
              <a:t>به عبارت دیگر ،اگر </a:t>
            </a:r>
            <a:r>
              <a:rPr lang="en-US" dirty="0" smtClean="0">
                <a:cs typeface="2  Compset" pitchFamily="2" charset="-78"/>
              </a:rPr>
              <a:t>Ø</a:t>
            </a:r>
            <a:r>
              <a:rPr lang="fa-IR" dirty="0" smtClean="0">
                <a:cs typeface="2  Compset" pitchFamily="2" charset="-78"/>
              </a:rPr>
              <a:t>زاویه </a:t>
            </a:r>
            <a:r>
              <a:rPr lang="en-US" dirty="0" smtClean="0">
                <a:cs typeface="2  Compset" pitchFamily="2" charset="-78"/>
              </a:rPr>
              <a:t>FAD </a:t>
            </a:r>
            <a:r>
              <a:rPr lang="fa-IR" dirty="0" smtClean="0">
                <a:cs typeface="2  Compset" pitchFamily="2" charset="-78"/>
              </a:rPr>
              <a:t>یعنی زاویه بردار شعاعی </a:t>
            </a:r>
            <a:r>
              <a:rPr lang="en-US" dirty="0" smtClean="0">
                <a:cs typeface="2  Compset" pitchFamily="2" charset="-78"/>
              </a:rPr>
              <a:t>  </a:t>
            </a:r>
            <a:r>
              <a:rPr lang="fa-IR" dirty="0" smtClean="0">
                <a:cs typeface="2  Compset" pitchFamily="2" charset="-78"/>
              </a:rPr>
              <a:t>  </a:t>
            </a:r>
            <a:r>
              <a:rPr lang="en-US" dirty="0" smtClean="0">
                <a:cs typeface="2  Compset" pitchFamily="2" charset="-78"/>
              </a:rPr>
              <a:t>AF</a:t>
            </a:r>
            <a:r>
              <a:rPr lang="fa-IR" dirty="0" smtClean="0">
                <a:cs typeface="2  Compset" pitchFamily="2" charset="-78"/>
              </a:rPr>
              <a:t>با</a:t>
            </a:r>
            <a:r>
              <a:rPr lang="en-US" dirty="0" smtClean="0">
                <a:cs typeface="2  Compset" pitchFamily="2" charset="-78"/>
              </a:rPr>
              <a:t>AD </a:t>
            </a:r>
            <a:r>
              <a:rPr lang="fa-IR" dirty="0" smtClean="0">
                <a:cs typeface="2  Compset" pitchFamily="2" charset="-78"/>
              </a:rPr>
              <a:t>و</a:t>
            </a:r>
            <a:r>
              <a:rPr lang="el-GR" dirty="0" smtClean="0">
                <a:cs typeface="2  Compset" pitchFamily="2" charset="-78"/>
              </a:rPr>
              <a:t>ρ</a:t>
            </a:r>
            <a:r>
              <a:rPr lang="fa-IR" dirty="0" smtClean="0">
                <a:cs typeface="2  Compset" pitchFamily="2" charset="-78"/>
              </a:rPr>
              <a:t>طول </a:t>
            </a:r>
            <a:r>
              <a:rPr lang="en-US" dirty="0" smtClean="0">
                <a:cs typeface="2  Compset" pitchFamily="2" charset="-78"/>
              </a:rPr>
              <a:t> </a:t>
            </a:r>
            <a:r>
              <a:rPr lang="en-US" dirty="0" err="1" smtClean="0">
                <a:cs typeface="2  Compset" pitchFamily="2" charset="-78"/>
              </a:rPr>
              <a:t>Af</a:t>
            </a:r>
            <a:r>
              <a:rPr lang="fa-IR" dirty="0" smtClean="0">
                <a:cs typeface="2  Compset" pitchFamily="2" charset="-78"/>
              </a:rPr>
              <a:t>و </a:t>
            </a:r>
            <a:r>
              <a:rPr lang="en-US" dirty="0" smtClean="0">
                <a:cs typeface="2  Compset" pitchFamily="2" charset="-78"/>
              </a:rPr>
              <a:t>a</a:t>
            </a:r>
            <a:r>
              <a:rPr lang="fa-IR" dirty="0" smtClean="0">
                <a:cs typeface="2  Compset" pitchFamily="2" charset="-78"/>
              </a:rPr>
              <a:t> ضلع مربع باشد، چنین داریم :</a:t>
            </a:r>
          </a:p>
          <a:p>
            <a:pPr>
              <a:buNone/>
            </a:pPr>
            <a:endParaRPr lang="fa-IR" dirty="0" smtClean="0">
              <a:cs typeface="2  Compset" pitchFamily="2" charset="-78"/>
            </a:endParaRPr>
          </a:p>
          <a:p>
            <a:pPr marL="68580" indent="0">
              <a:buNone/>
            </a:pPr>
            <a:endParaRPr lang="fa-IR" dirty="0" smtClean="0"/>
          </a:p>
          <a:p>
            <a:pPr marL="68580" indent="0">
              <a:buNone/>
            </a:pPr>
            <a:endParaRPr lang="fa-IR" dirty="0"/>
          </a:p>
          <a:p>
            <a:pPr marL="68580" indent="0">
              <a:buNone/>
            </a:pPr>
            <a:endParaRPr lang="fa-IR" dirty="0" smtClean="0"/>
          </a:p>
          <a:p>
            <a:pPr marL="68580" indent="0">
              <a:buNone/>
            </a:pPr>
            <a:endParaRPr lang="fa-IR" dirty="0" smtClean="0"/>
          </a:p>
          <a:p>
            <a:pPr>
              <a:buFont typeface="Wingdings" pitchFamily="2" charset="2"/>
              <a:buChar char="v"/>
            </a:pPr>
            <a:r>
              <a:rPr lang="fa-IR" dirty="0" smtClean="0">
                <a:cs typeface="2  Compset" pitchFamily="2" charset="-78"/>
              </a:rPr>
              <a:t>این منحنی ، پس از ساخته شدن ، آشکارا نه تنها این امکان را به می دهد که هر زاویه را به سه قسمت مساوی تقسیم کنیم،بلکه مارا به تقسیم کردن آن به هر چند قسمت مساوی که بخواهیم نیز قادر می سازد.</a:t>
            </a:r>
          </a:p>
          <a:p>
            <a:pPr marL="68580" indent="0">
              <a:buNone/>
            </a:pPr>
            <a:endParaRPr lang="fa-IR" dirty="0"/>
          </a:p>
        </p:txBody>
      </p:sp>
      <p:pic>
        <p:nvPicPr>
          <p:cNvPr id="7" name="Picture 3"/>
          <p:cNvPicPr>
            <a:picLocks noChangeAspect="1" noChangeArrowheads="1"/>
          </p:cNvPicPr>
          <p:nvPr/>
        </p:nvPicPr>
        <p:blipFill>
          <a:blip r:embed="rId2" cstate="print"/>
          <a:srcRect/>
          <a:stretch>
            <a:fillRect/>
          </a:stretch>
        </p:blipFill>
        <p:spPr bwMode="auto">
          <a:xfrm>
            <a:off x="2214546" y="2143116"/>
            <a:ext cx="4443424" cy="1128718"/>
          </a:xfrm>
          <a:prstGeom prst="rect">
            <a:avLst/>
          </a:prstGeom>
          <a:noFill/>
          <a:ln w="9525">
            <a:noFill/>
            <a:miter lim="800000"/>
            <a:headEnd/>
            <a:tailEnd/>
          </a:ln>
          <a:effectLst/>
        </p:spPr>
      </p:pic>
    </p:spTree>
    <p:extLst>
      <p:ext uri="{BB962C8B-B14F-4D97-AF65-F5344CB8AC3E}">
        <p14:creationId xmlns="" xmlns:p14="http://schemas.microsoft.com/office/powerpoint/2010/main" val="3159487262"/>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blinds(horizontal)">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animEffect transition="in" filter="blinds(horizontal)">
                                      <p:cBhvr>
                                        <p:cTn id="1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57232"/>
            <a:ext cx="8820472" cy="6858000"/>
          </a:xfrm>
        </p:spPr>
        <p:txBody>
          <a:bodyPr/>
          <a:lstStyle/>
          <a:p>
            <a:pPr>
              <a:buFont typeface="Wingdings" pitchFamily="2" charset="2"/>
              <a:buChar char="v"/>
            </a:pPr>
            <a:r>
              <a:rPr lang="fa-IR" dirty="0" smtClean="0">
                <a:cs typeface="2  Compset" pitchFamily="2" charset="-78"/>
              </a:rPr>
              <a:t>چه فرض می کنیم که </a:t>
            </a:r>
            <a:r>
              <a:rPr lang="en-US" dirty="0" smtClean="0">
                <a:cs typeface="2  Compset" pitchFamily="2" charset="-78"/>
              </a:rPr>
              <a:t>EAD</a:t>
            </a:r>
            <a:r>
              <a:rPr lang="fa-IR" dirty="0" smtClean="0">
                <a:cs typeface="2  Compset" pitchFamily="2" charset="-78"/>
              </a:rPr>
              <a:t>زاویه داده شده باشد ،و</a:t>
            </a:r>
            <a:r>
              <a:rPr lang="en-US" dirty="0" smtClean="0">
                <a:cs typeface="2  Compset" pitchFamily="2" charset="-78"/>
              </a:rPr>
              <a:t>FH</a:t>
            </a:r>
            <a:r>
              <a:rPr lang="fa-IR" dirty="0" smtClean="0">
                <a:cs typeface="2  Compset" pitchFamily="2" charset="-78"/>
              </a:rPr>
              <a:t>در</a:t>
            </a:r>
            <a:r>
              <a:rPr lang="en-US" dirty="0" smtClean="0">
                <a:cs typeface="2  Compset" pitchFamily="2" charset="-78"/>
              </a:rPr>
              <a:t>'</a:t>
            </a:r>
            <a:r>
              <a:rPr lang="fa-IR" dirty="0" smtClean="0">
                <a:cs typeface="2  Compset" pitchFamily="2" charset="-78"/>
              </a:rPr>
              <a:t> </a:t>
            </a:r>
            <a:r>
              <a:rPr lang="en-US" dirty="0" smtClean="0">
                <a:cs typeface="2  Compset" pitchFamily="2" charset="-78"/>
              </a:rPr>
              <a:t> F</a:t>
            </a:r>
            <a:r>
              <a:rPr lang="fa-IR" dirty="0" smtClean="0">
                <a:cs typeface="2  Compset" pitchFamily="2" charset="-78"/>
              </a:rPr>
              <a:t>بر نسبت داده شده تقسیم شده باشد .</a:t>
            </a:r>
            <a:endParaRPr lang="fa-IR" dirty="0"/>
          </a:p>
          <a:p>
            <a:pPr>
              <a:buFont typeface="Wingdings" pitchFamily="2" charset="2"/>
              <a:buChar char="v"/>
            </a:pPr>
            <a:r>
              <a:rPr lang="fa-IR" dirty="0" smtClean="0">
                <a:cs typeface="2  Compset" pitchFamily="2" charset="-78"/>
              </a:rPr>
              <a:t>از  </a:t>
            </a:r>
            <a:r>
              <a:rPr lang="en-US" dirty="0" smtClean="0">
                <a:cs typeface="2  Compset" pitchFamily="2" charset="-78"/>
              </a:rPr>
              <a:t>F'</a:t>
            </a:r>
            <a:r>
              <a:rPr lang="fa-IR" dirty="0" smtClean="0">
                <a:cs typeface="2  Compset" pitchFamily="2" charset="-78"/>
              </a:rPr>
              <a:t> خط</a:t>
            </a:r>
            <a:r>
              <a:rPr lang="en-US" dirty="0" smtClean="0">
                <a:cs typeface="2  Compset" pitchFamily="2" charset="-78"/>
              </a:rPr>
              <a:t>B'C'</a:t>
            </a:r>
            <a:r>
              <a:rPr lang="fa-IR" dirty="0" smtClean="0">
                <a:cs typeface="2  Compset" pitchFamily="2" charset="-78"/>
              </a:rPr>
              <a:t>را به موازات </a:t>
            </a:r>
            <a:r>
              <a:rPr lang="en-US" dirty="0" smtClean="0">
                <a:cs typeface="2  Compset" pitchFamily="2" charset="-78"/>
              </a:rPr>
              <a:t>BC </a:t>
            </a:r>
            <a:r>
              <a:rPr lang="fa-IR" dirty="0" smtClean="0">
                <a:cs typeface="2  Compset" pitchFamily="2" charset="-78"/>
              </a:rPr>
              <a:t>رسم می کنیم تا منحنی را در نقطه </a:t>
            </a:r>
            <a:r>
              <a:rPr lang="en-US" dirty="0" smtClean="0">
                <a:cs typeface="2  Compset" pitchFamily="2" charset="-78"/>
              </a:rPr>
              <a:t>L</a:t>
            </a:r>
            <a:r>
              <a:rPr lang="fa-IR" dirty="0" smtClean="0">
                <a:cs typeface="2  Compset" pitchFamily="2" charset="-78"/>
              </a:rPr>
              <a:t>قطع کند .   </a:t>
            </a:r>
            <a:r>
              <a:rPr lang="en-US" dirty="0" smtClean="0">
                <a:cs typeface="2  Compset" pitchFamily="2" charset="-78"/>
              </a:rPr>
              <a:t>A</a:t>
            </a:r>
            <a:r>
              <a:rPr lang="fa-IR" dirty="0" smtClean="0">
                <a:cs typeface="2  Compset" pitchFamily="2" charset="-78"/>
              </a:rPr>
              <a:t>رابه </a:t>
            </a:r>
            <a:r>
              <a:rPr lang="en-US" dirty="0" smtClean="0">
                <a:cs typeface="2  Compset" pitchFamily="2" charset="-78"/>
              </a:rPr>
              <a:t>L</a:t>
            </a:r>
            <a:r>
              <a:rPr lang="fa-IR" dirty="0" smtClean="0">
                <a:cs typeface="2  Compset" pitchFamily="2" charset="-78"/>
              </a:rPr>
              <a:t>وصل می کنیم و چندان امتداد می دهیم  تا در </a:t>
            </a:r>
            <a:r>
              <a:rPr lang="en-US" dirty="0" smtClean="0">
                <a:cs typeface="2  Compset" pitchFamily="2" charset="-78"/>
              </a:rPr>
              <a:t>N</a:t>
            </a:r>
            <a:r>
              <a:rPr lang="fa-IR" dirty="0" smtClean="0">
                <a:cs typeface="2  Compset" pitchFamily="2" charset="-78"/>
              </a:rPr>
              <a:t>به ربع دایره برسد .</a:t>
            </a:r>
            <a:endParaRPr lang="fa-IR" dirty="0">
              <a:cs typeface="2  Compset" pitchFamily="2" charset="-78"/>
            </a:endParaRPr>
          </a:p>
        </p:txBody>
      </p:sp>
      <p:sp>
        <p:nvSpPr>
          <p:cNvPr id="4" name="Flowchart: Process 3"/>
          <p:cNvSpPr/>
          <p:nvPr/>
        </p:nvSpPr>
        <p:spPr>
          <a:xfrm>
            <a:off x="1250133" y="3071810"/>
            <a:ext cx="6643734" cy="3357586"/>
          </a:xfrm>
          <a:prstGeom prst="flowChartProcess">
            <a:avLst/>
          </a:prstGeom>
          <a:effectLst>
            <a:glow rad="228600">
              <a:schemeClr val="accent5">
                <a:satMod val="175000"/>
                <a:alpha val="40000"/>
              </a:schemeClr>
            </a:glow>
            <a:outerShdw blurRad="76200" dir="13500000" sy="23000" kx="1200000" algn="br" rotWithShape="0">
              <a:prstClr val="black">
                <a:alpha val="20000"/>
              </a:prstClr>
            </a:outerShdw>
          </a:effectLst>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800" dirty="0" smtClean="0">
                <a:solidFill>
                  <a:srgbClr val="FF0000"/>
                </a:solidFill>
              </a:rPr>
              <a:t>&lt;NAD:&lt;EAD=LM:FH</a:t>
            </a:r>
          </a:p>
          <a:p>
            <a:pPr algn="ctr"/>
            <a:endParaRPr lang="en-US" sz="2800" dirty="0" smtClean="0">
              <a:solidFill>
                <a:srgbClr val="FF0000"/>
              </a:solidFill>
            </a:endParaRPr>
          </a:p>
          <a:p>
            <a:pPr algn="ctr"/>
            <a:r>
              <a:rPr lang="en-US" sz="2800" dirty="0" smtClean="0">
                <a:solidFill>
                  <a:srgbClr val="FF0000"/>
                </a:solidFill>
              </a:rPr>
              <a:t>        =F’H:FH</a:t>
            </a:r>
          </a:p>
          <a:p>
            <a:pPr algn="ctr"/>
            <a:endParaRPr lang="en-US" sz="2800" dirty="0" smtClean="0">
              <a:solidFill>
                <a:srgbClr val="FF0000"/>
              </a:solidFill>
            </a:endParaRPr>
          </a:p>
          <a:p>
            <a:pPr algn="ctr"/>
            <a:r>
              <a:rPr lang="fa-IR" sz="2800" dirty="0" smtClean="0">
                <a:solidFill>
                  <a:srgbClr val="FF0000"/>
                </a:solidFill>
              </a:rPr>
              <a:t>نسبت داده شده</a:t>
            </a:r>
            <a:r>
              <a:rPr lang="en-US" sz="2800" dirty="0" smtClean="0">
                <a:solidFill>
                  <a:srgbClr val="FF0000"/>
                </a:solidFill>
              </a:rPr>
              <a:t>&lt;EAN:&lt;NAD=FF’:F’H=</a:t>
            </a:r>
            <a:endParaRPr lang="en-US" sz="2800" dirty="0">
              <a:solidFill>
                <a:srgbClr val="FF0000"/>
              </a:solidFill>
            </a:endParaRPr>
          </a:p>
        </p:txBody>
      </p:sp>
    </p:spTree>
    <p:extLst>
      <p:ext uri="{BB962C8B-B14F-4D97-AF65-F5344CB8AC3E}">
        <p14:creationId xmlns="" xmlns:p14="http://schemas.microsoft.com/office/powerpoint/2010/main" val="2595631489"/>
      </p:ext>
    </p:extLst>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linds(horizontal)">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1142984"/>
            <a:ext cx="8229600" cy="6355560"/>
          </a:xfrm>
        </p:spPr>
        <p:txBody>
          <a:bodyPr>
            <a:normAutofit/>
          </a:bodyPr>
          <a:lstStyle/>
          <a:p>
            <a:pPr algn="justLow">
              <a:buFont typeface="Wingdings" pitchFamily="2" charset="2"/>
              <a:buChar char="v"/>
            </a:pPr>
            <a:r>
              <a:rPr lang="fa-IR" dirty="0" smtClean="0">
                <a:cs typeface="2  Compset" pitchFamily="2" charset="-78"/>
              </a:rPr>
              <a:t>به کار بردن مربع ساز برای تعیین طول قوس دایره از آن جهت دشواری بیشتر دارد که می بایستی از وضع </a:t>
            </a:r>
            <a:r>
              <a:rPr lang="en-US" dirty="0" smtClean="0">
                <a:cs typeface="2  Compset" pitchFamily="2" charset="-78"/>
              </a:rPr>
              <a:t>G</a:t>
            </a:r>
            <a:r>
              <a:rPr lang="fa-IR" dirty="0" smtClean="0">
                <a:cs typeface="2  Compset" pitchFamily="2" charset="-78"/>
              </a:rPr>
              <a:t>،یعنی نقطه ای که در آن منحنی با خط </a:t>
            </a:r>
            <a:r>
              <a:rPr lang="en-US" dirty="0" smtClean="0">
                <a:cs typeface="2  Compset" pitchFamily="2" charset="-78"/>
              </a:rPr>
              <a:t>AD</a:t>
            </a:r>
            <a:r>
              <a:rPr lang="fa-IR" dirty="0" smtClean="0">
                <a:cs typeface="2  Compset" pitchFamily="2" charset="-78"/>
              </a:rPr>
              <a:t> تلاقی می کند ،آگاه باشیم . یونانیان نیز از این دشواری ها آگاهی داشتند ؛   این دشواریها نخست توسط اسپوروس وسپس پاپوس به صورتی تحسین آمیز بیان شده است . حتی اگر بتوانیم در عمل دو حرکت یکنواخت را چنان تنظیم کنیم که هر دو در یک زمان انجام پذیر باشد ،</a:t>
            </a:r>
            <a:r>
              <a:rPr lang="en-US" dirty="0" smtClean="0">
                <a:cs typeface="2  Compset" pitchFamily="2" charset="-78"/>
              </a:rPr>
              <a:t> G</a:t>
            </a:r>
            <a:r>
              <a:rPr lang="fa-IR" dirty="0" smtClean="0">
                <a:cs typeface="2  Compset" pitchFamily="2" charset="-78"/>
              </a:rPr>
              <a:t>را نمی توان عملآ پیدا کرد . </a:t>
            </a:r>
            <a:endParaRPr lang="fa-IR" dirty="0">
              <a:cs typeface="2  Compset" pitchFamily="2" charset="-78"/>
            </a:endParaRPr>
          </a:p>
        </p:txBody>
      </p:sp>
    </p:spTree>
    <p:extLst>
      <p:ext uri="{BB962C8B-B14F-4D97-AF65-F5344CB8AC3E}">
        <p14:creationId xmlns="" xmlns:p14="http://schemas.microsoft.com/office/powerpoint/2010/main" val="425603750"/>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857232"/>
            <a:ext cx="8820472" cy="6858000"/>
          </a:xfrm>
        </p:spPr>
        <p:txBody>
          <a:bodyPr>
            <a:normAutofit/>
          </a:bodyPr>
          <a:lstStyle/>
          <a:p>
            <a:pPr marL="68580" indent="0">
              <a:buNone/>
            </a:pPr>
            <a:r>
              <a:rPr lang="fa-IR" dirty="0" smtClean="0">
                <a:cs typeface="2  Compset" pitchFamily="2" charset="-78"/>
              </a:rPr>
              <a:t>بدان گونه كه اسپوروس گفته است ،اگر در شکل، خطهای راست </a:t>
            </a:r>
            <a:r>
              <a:rPr lang="en-US" dirty="0" smtClean="0">
                <a:cs typeface="2  Compset" pitchFamily="2" charset="-78"/>
              </a:rPr>
              <a:t>CB</a:t>
            </a:r>
            <a:r>
              <a:rPr lang="fa-IR" dirty="0" smtClean="0">
                <a:cs typeface="2  Compset" pitchFamily="2" charset="-78"/>
              </a:rPr>
              <a:t>و</a:t>
            </a:r>
            <a:r>
              <a:rPr lang="en-US" dirty="0" smtClean="0">
                <a:cs typeface="2  Compset" pitchFamily="2" charset="-78"/>
              </a:rPr>
              <a:t> BA</a:t>
            </a:r>
            <a:r>
              <a:rPr lang="fa-IR" dirty="0" smtClean="0">
                <a:cs typeface="2  Compset" pitchFamily="2" charset="-78"/>
              </a:rPr>
              <a:t>چنان ساخته شده باشند که حرکت خود را با هم به پایان برسانند ، در آن صورت با خود </a:t>
            </a:r>
            <a:r>
              <a:rPr lang="en-US" dirty="0" smtClean="0">
                <a:cs typeface="2  Compset" pitchFamily="2" charset="-78"/>
              </a:rPr>
              <a:t>  </a:t>
            </a:r>
            <a:r>
              <a:rPr lang="fa-IR" dirty="0" smtClean="0">
                <a:cs typeface="2  Compset" pitchFamily="2" charset="-78"/>
              </a:rPr>
              <a:t>  </a:t>
            </a:r>
            <a:r>
              <a:rPr lang="en-US" dirty="0" smtClean="0">
                <a:cs typeface="2  Compset" pitchFamily="2" charset="-78"/>
              </a:rPr>
              <a:t>AD</a:t>
            </a:r>
            <a:r>
              <a:rPr lang="fa-IR" dirty="0" smtClean="0">
                <a:cs typeface="2  Compset" pitchFamily="2" charset="-78"/>
              </a:rPr>
              <a:t>بر هم منطبق می شوند و یکدیگر را قطع نخواهند کرد ؛ولی تقاطع این منحنی با خطها متحرک بوده که به فرض همه ی نقاط منحنی را به وجود آورد. واقعیت این است که ما تنها این توانایی را داریم که وضع تقریبی </a:t>
            </a:r>
            <a:r>
              <a:rPr lang="en-US" dirty="0" smtClean="0">
                <a:cs typeface="2  Compset" pitchFamily="2" charset="-78"/>
              </a:rPr>
              <a:t>G</a:t>
            </a:r>
            <a:r>
              <a:rPr lang="fa-IR" dirty="0" smtClean="0">
                <a:cs typeface="2  Compset" pitchFamily="2" charset="-78"/>
              </a:rPr>
              <a:t>را ،هر چه نزدیکتر به محل حقیقی آن به دست آوریم .                   </a:t>
            </a:r>
            <a:endParaRPr lang="fa-IR" dirty="0">
              <a:cs typeface="2  Compset" pitchFamily="2" charset="-78"/>
            </a:endParaRPr>
          </a:p>
        </p:txBody>
      </p:sp>
    </p:spTree>
    <p:extLst>
      <p:ext uri="{BB962C8B-B14F-4D97-AF65-F5344CB8AC3E}">
        <p14:creationId xmlns="" xmlns:p14="http://schemas.microsoft.com/office/powerpoint/2010/main" val="2176169215"/>
      </p:ext>
    </p:extLst>
  </p:cSld>
  <p:clrMapOvr>
    <a:masterClrMapping/>
  </p:clrMapOvr>
  <p:transition spd="slow">
    <p:cover dir="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0"/>
            <a:ext cx="8820472" cy="6858000"/>
          </a:xfrm>
        </p:spPr>
        <p:txBody>
          <a:bodyPr/>
          <a:lstStyle/>
          <a:p>
            <a:pPr>
              <a:buFont typeface="Wingdings" pitchFamily="2" charset="2"/>
              <a:buChar char="v"/>
            </a:pPr>
            <a:endParaRPr lang="fa-IR" dirty="0" smtClean="0"/>
          </a:p>
          <a:p>
            <a:pPr algn="justLow">
              <a:buFont typeface="Wingdings" pitchFamily="2" charset="2"/>
              <a:buChar char="v"/>
            </a:pPr>
            <a:endParaRPr lang="fa-IR" dirty="0" smtClean="0">
              <a:cs typeface="2  Compset" pitchFamily="2" charset="-78"/>
            </a:endParaRPr>
          </a:p>
          <a:p>
            <a:pPr algn="justLow">
              <a:buFont typeface="Wingdings" pitchFamily="2" charset="2"/>
              <a:buChar char="v"/>
            </a:pPr>
            <a:r>
              <a:rPr lang="fa-IR" dirty="0" smtClean="0">
                <a:cs typeface="2  Compset" pitchFamily="2" charset="-78"/>
              </a:rPr>
              <a:t>اگر فرض کنیم که </a:t>
            </a:r>
            <a:r>
              <a:rPr lang="en-US" dirty="0" smtClean="0">
                <a:cs typeface="2  Compset" pitchFamily="2" charset="-78"/>
              </a:rPr>
              <a:t>G</a:t>
            </a:r>
            <a:r>
              <a:rPr lang="fa-IR" dirty="0" smtClean="0">
                <a:cs typeface="2  Compset" pitchFamily="2" charset="-78"/>
              </a:rPr>
              <a:t>را به دست آوریم ،پس بایستی قضیه ی را به اثبات برسانیم که در ازای قوس ربع دایره خود دایره را به دست می دهد.</a:t>
            </a:r>
          </a:p>
          <a:p>
            <a:pPr algn="justLow">
              <a:buNone/>
            </a:pPr>
            <a:r>
              <a:rPr lang="fa-IR" dirty="0">
                <a:cs typeface="2  Compset" pitchFamily="2" charset="-78"/>
              </a:rPr>
              <a:t>	</a:t>
            </a:r>
            <a:r>
              <a:rPr lang="fa-IR" dirty="0" smtClean="0">
                <a:cs typeface="2  Compset" pitchFamily="2" charset="-78"/>
              </a:rPr>
              <a:t>این قضیه می گوید که :</a:t>
            </a:r>
            <a:endParaRPr lang="fa-IR" dirty="0">
              <a:cs typeface="2  Compset" pitchFamily="2" charset="-78"/>
            </a:endParaRPr>
          </a:p>
        </p:txBody>
      </p:sp>
      <p:sp>
        <p:nvSpPr>
          <p:cNvPr id="4" name="Cloud Callout 3"/>
          <p:cNvSpPr/>
          <p:nvPr/>
        </p:nvSpPr>
        <p:spPr>
          <a:xfrm>
            <a:off x="928662" y="2643182"/>
            <a:ext cx="7215238" cy="2000264"/>
          </a:xfrm>
          <a:prstGeom prst="cloudCallout">
            <a:avLst>
              <a:gd name="adj1" fmla="val -45607"/>
              <a:gd name="adj2" fmla="val 157467"/>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lang="en-US" sz="2400" dirty="0" smtClean="0">
                <a:solidFill>
                  <a:srgbClr val="FF0000"/>
                </a:solidFill>
              </a:rPr>
              <a:t>:AB=AB:AG</a:t>
            </a:r>
            <a:r>
              <a:rPr lang="fa-IR" sz="2400" dirty="0" smtClean="0">
                <a:solidFill>
                  <a:srgbClr val="FF0000"/>
                </a:solidFill>
              </a:rPr>
              <a:t>(قوس ربع دایره </a:t>
            </a:r>
            <a:r>
              <a:rPr lang="en-US" sz="2400" dirty="0" smtClean="0">
                <a:solidFill>
                  <a:srgbClr val="FF0000"/>
                </a:solidFill>
              </a:rPr>
              <a:t>(BED</a:t>
            </a:r>
            <a:endParaRPr lang="en-US" sz="2400" dirty="0">
              <a:solidFill>
                <a:srgbClr val="FF0000"/>
              </a:solidFill>
            </a:endParaRPr>
          </a:p>
        </p:txBody>
      </p:sp>
    </p:spTree>
    <p:extLst>
      <p:ext uri="{BB962C8B-B14F-4D97-AF65-F5344CB8AC3E}">
        <p14:creationId xmlns="" xmlns:p14="http://schemas.microsoft.com/office/powerpoint/2010/main" val="2969310553"/>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
                                            <p:bg/>
                                          </p:spTgt>
                                        </p:tgtEl>
                                        <p:attrNameLst>
                                          <p:attrName>style.visibility</p:attrName>
                                        </p:attrNameLst>
                                      </p:cBhvr>
                                      <p:to>
                                        <p:strVal val="visible"/>
                                      </p:to>
                                    </p:set>
                                    <p:anim calcmode="lin" valueType="num">
                                      <p:cBhvr additive="base">
                                        <p:cTn id="19" dur="500" fill="hold"/>
                                        <p:tgtEl>
                                          <p:spTgt spid="4">
                                            <p:bg/>
                                          </p:spTgt>
                                        </p:tgtEl>
                                        <p:attrNameLst>
                                          <p:attrName>ppt_x</p:attrName>
                                        </p:attrNameLst>
                                      </p:cBhvr>
                                      <p:tavLst>
                                        <p:tav tm="0">
                                          <p:val>
                                            <p:strVal val="#ppt_x"/>
                                          </p:val>
                                        </p:tav>
                                        <p:tav tm="100000">
                                          <p:val>
                                            <p:strVal val="#ppt_x"/>
                                          </p:val>
                                        </p:tav>
                                      </p:tavLst>
                                    </p:anim>
                                    <p:anim calcmode="lin" valueType="num">
                                      <p:cBhvr additive="base">
                                        <p:cTn id="20"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xEl>
                                              <p:pRg st="0" end="0"/>
                                            </p:txEl>
                                          </p:spTgt>
                                        </p:tgtEl>
                                        <p:attrNameLst>
                                          <p:attrName>style.visibility</p:attrName>
                                        </p:attrNameLst>
                                      </p:cBhvr>
                                      <p:to>
                                        <p:strVal val="visible"/>
                                      </p:to>
                                    </p:set>
                                    <p:anim calcmode="lin" valueType="num">
                                      <p:cBhvr additive="base">
                                        <p:cTn id="25"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0"/>
            <a:ext cx="8229600" cy="6355560"/>
          </a:xfrm>
        </p:spPr>
        <p:txBody>
          <a:bodyPr/>
          <a:lstStyle/>
          <a:p>
            <a:pPr>
              <a:buFont typeface="Wingdings" pitchFamily="2" charset="2"/>
              <a:buChar char="v"/>
            </a:pPr>
            <a:endParaRPr lang="fa-IR" dirty="0" smtClean="0">
              <a:cs typeface="2  Compset" pitchFamily="2" charset="-78"/>
            </a:endParaRPr>
          </a:p>
          <a:p>
            <a:pPr>
              <a:buFont typeface="Wingdings" pitchFamily="2" charset="2"/>
              <a:buChar char="v"/>
            </a:pPr>
            <a:endParaRPr lang="fa-IR" dirty="0" smtClean="0">
              <a:cs typeface="2  Compset" pitchFamily="2" charset="-78"/>
            </a:endParaRPr>
          </a:p>
          <a:p>
            <a:pPr>
              <a:buFont typeface="Wingdings" pitchFamily="2" charset="2"/>
              <a:buChar char="v"/>
            </a:pPr>
            <a:r>
              <a:rPr lang="fa-IR" dirty="0" smtClean="0">
                <a:cs typeface="2  Compset" pitchFamily="2" charset="-78"/>
              </a:rPr>
              <a:t>و این تساوی را پاپوس از طریق برهان خلف به اثبات رسانیده است . صحت آن به آسانی از این راه معلوم می شود که حد بگیریم و</a:t>
            </a:r>
            <a:r>
              <a:rPr lang="en-US" dirty="0" smtClean="0">
                <a:cs typeface="2  Compset" pitchFamily="2" charset="-78"/>
              </a:rPr>
              <a:t> Ø</a:t>
            </a:r>
            <a:r>
              <a:rPr lang="fa-IR" dirty="0" smtClean="0">
                <a:cs typeface="2  Compset" pitchFamily="2" charset="-78"/>
              </a:rPr>
              <a:t>رادر معادله ی بالا (صفحه ی قبل ) مساوی صفر قرار دهیم ،و بنابراین :</a:t>
            </a:r>
            <a:endParaRPr lang="en-US" dirty="0" smtClean="0">
              <a:cs typeface="2  Compset" pitchFamily="2" charset="-78"/>
            </a:endParaRPr>
          </a:p>
          <a:p>
            <a:pPr>
              <a:buFont typeface="Wingdings" pitchFamily="2" charset="2"/>
              <a:buChar char="v"/>
            </a:pPr>
            <a:endParaRPr lang="en-US" dirty="0" smtClean="0"/>
          </a:p>
          <a:p>
            <a:pPr>
              <a:buFont typeface="Wingdings" pitchFamily="2" charset="2"/>
              <a:buChar char="v"/>
            </a:pPr>
            <a:endParaRPr lang="en-US" dirty="0" smtClean="0"/>
          </a:p>
          <a:p>
            <a:pPr>
              <a:buFont typeface="Wingdings" pitchFamily="2" charset="2"/>
              <a:buChar char="v"/>
            </a:pPr>
            <a:endParaRPr lang="en-US" dirty="0" smtClean="0"/>
          </a:p>
          <a:p>
            <a:pPr>
              <a:buFont typeface="Wingdings" pitchFamily="2" charset="2"/>
              <a:buChar char="v"/>
            </a:pPr>
            <a:endParaRPr lang="en-US" dirty="0" smtClean="0"/>
          </a:p>
          <a:p>
            <a:pPr>
              <a:buNone/>
            </a:pPr>
            <a:r>
              <a:rPr lang="fa-IR" dirty="0" smtClean="0"/>
              <a:t>	</a:t>
            </a:r>
            <a:r>
              <a:rPr lang="fa-IR" dirty="0" smtClean="0">
                <a:cs typeface="2  Compset" pitchFamily="2" charset="-78"/>
              </a:rPr>
              <a:t>ودر نتیجه:</a:t>
            </a:r>
            <a:endParaRPr lang="fa-IR" dirty="0">
              <a:cs typeface="2  Compset" pitchFamily="2" charset="-78"/>
            </a:endParaRPr>
          </a:p>
        </p:txBody>
      </p:sp>
      <p:sp>
        <p:nvSpPr>
          <p:cNvPr id="4" name="Oval 3"/>
          <p:cNvSpPr/>
          <p:nvPr/>
        </p:nvSpPr>
        <p:spPr>
          <a:xfrm>
            <a:off x="1285852" y="2357430"/>
            <a:ext cx="3143272"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solidFill>
                  <a:srgbClr val="FF0000"/>
                </a:solidFill>
              </a:rPr>
              <a:t>AG=a/(1/2)</a:t>
            </a:r>
            <a:r>
              <a:rPr lang="el-GR" sz="2800" dirty="0" smtClean="0">
                <a:solidFill>
                  <a:srgbClr val="FF0000"/>
                </a:solidFill>
              </a:rPr>
              <a:t>Π</a:t>
            </a:r>
            <a:endParaRPr lang="en-US" sz="2800" dirty="0">
              <a:solidFill>
                <a:srgbClr val="FF0000"/>
              </a:solidFill>
            </a:endParaRPr>
          </a:p>
        </p:txBody>
      </p:sp>
      <p:sp>
        <p:nvSpPr>
          <p:cNvPr id="5" name="Notched Right Arrow 4"/>
          <p:cNvSpPr/>
          <p:nvPr/>
        </p:nvSpPr>
        <p:spPr>
          <a:xfrm>
            <a:off x="571472" y="4286256"/>
            <a:ext cx="6858048" cy="2214578"/>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dirty="0" smtClean="0">
                <a:solidFill>
                  <a:srgbClr val="FF0000"/>
                </a:solidFill>
              </a:rPr>
              <a:t>Π</a:t>
            </a:r>
            <a:r>
              <a:rPr lang="en-US" sz="3200" dirty="0" smtClean="0">
                <a:solidFill>
                  <a:srgbClr val="FF0000"/>
                </a:solidFill>
              </a:rPr>
              <a:t>a</a:t>
            </a:r>
            <a:r>
              <a:rPr lang="en-US" sz="4000" dirty="0" smtClean="0">
                <a:solidFill>
                  <a:srgbClr val="FF0000"/>
                </a:solidFill>
              </a:rPr>
              <a:t>)</a:t>
            </a:r>
            <a:r>
              <a:rPr lang="en-US" sz="3200" dirty="0" smtClean="0">
                <a:solidFill>
                  <a:srgbClr val="FF0000"/>
                </a:solidFill>
              </a:rPr>
              <a:t>=a²/AG</a:t>
            </a:r>
            <a:r>
              <a:rPr lang="fa-IR" sz="3200" dirty="0" smtClean="0">
                <a:solidFill>
                  <a:srgbClr val="FF0000"/>
                </a:solidFill>
              </a:rPr>
              <a:t>)1/2=(قوس ربع دایره</a:t>
            </a:r>
            <a:r>
              <a:rPr lang="fa-IR" sz="2800" dirty="0" smtClean="0">
                <a:solidFill>
                  <a:srgbClr val="FF0000"/>
                </a:solidFill>
              </a:rPr>
              <a:t>)</a:t>
            </a:r>
            <a:endParaRPr lang="en-US" dirty="0">
              <a:solidFill>
                <a:srgbClr val="FF0000"/>
              </a:solidFill>
            </a:endParaRPr>
          </a:p>
        </p:txBody>
      </p:sp>
    </p:spTree>
    <p:extLst>
      <p:ext uri="{BB962C8B-B14F-4D97-AF65-F5344CB8AC3E}">
        <p14:creationId xmlns="" xmlns:p14="http://schemas.microsoft.com/office/powerpoint/2010/main" val="821507453"/>
      </p:ext>
    </p:extLst>
  </p:cSld>
  <p:clrMapOvr>
    <a:masterClrMapping/>
  </p:clrMapOvr>
  <p:transition spd="slow">
    <p:random/>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checkerboard(across)">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nodeType="clickEffect">
                                  <p:stCondLst>
                                    <p:cond delay="0"/>
                                  </p:stCondLst>
                                  <p:childTnLst>
                                    <p:set>
                                      <p:cBhvr>
                                        <p:cTn id="17" dur="1" fill="hold">
                                          <p:stCondLst>
                                            <p:cond delay="0"/>
                                          </p:stCondLst>
                                        </p:cTn>
                                        <p:tgtEl>
                                          <p:spTgt spid="3">
                                            <p:txEl>
                                              <p:pRg st="7" end="7"/>
                                            </p:txEl>
                                          </p:spTgt>
                                        </p:tgtEl>
                                        <p:attrNameLst>
                                          <p:attrName>style.visibility</p:attrName>
                                        </p:attrNameLst>
                                      </p:cBhvr>
                                      <p:to>
                                        <p:strVal val="visible"/>
                                      </p:to>
                                    </p:set>
                                    <p:animEffect transition="in" filter="box(in)">
                                      <p:cBhvr>
                                        <p:cTn id="18" dur="500"/>
                                        <p:tgtEl>
                                          <p:spTgt spid="3">
                                            <p:txEl>
                                              <p:pRg st="7" end="7"/>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8" presetClass="entr" presetSubtype="16"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Effect transition="in" filter="diamond(in)">
                                      <p:cBhvr>
                                        <p:cTn id="23"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Diagram 7"/>
          <p:cNvGraphicFramePr/>
          <p:nvPr>
            <p:extLst>
              <p:ext uri="{D42A27DB-BD31-4B8C-83A1-F6EECF244321}">
                <p14:modId xmlns="" xmlns:p14="http://schemas.microsoft.com/office/powerpoint/2010/main" val="4080339977"/>
              </p:ext>
            </p:extLst>
          </p:nvPr>
        </p:nvGraphicFramePr>
        <p:xfrm>
          <a:off x="928662" y="714356"/>
          <a:ext cx="77724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ontent Placeholder 6"/>
          <p:cNvSpPr>
            <a:spLocks noGrp="1"/>
          </p:cNvSpPr>
          <p:nvPr>
            <p:ph idx="1"/>
          </p:nvPr>
        </p:nvSpPr>
        <p:spPr/>
        <p:txBody>
          <a:bodyPr>
            <a:normAutofit/>
          </a:bodyPr>
          <a:lstStyle/>
          <a:p>
            <a:pPr algn="justLow">
              <a:buFont typeface="Wingdings" pitchFamily="2" charset="2"/>
              <a:buChar char="v"/>
            </a:pPr>
            <a:r>
              <a:rPr lang="fa-IR" dirty="0" smtClean="0">
                <a:cs typeface="2  Compset" pitchFamily="2" charset="-78"/>
              </a:rPr>
              <a:t>گفته اند که ارشمیدس مارپیچ خود را برای تربیع دایره به کار می برده است ؛و او واقعا این مطلب را ثابت کرده است که چگونه می توان طول قوس یک دایره رابه وسیله ی «زیر مماس قطبی » به مارپیچ تبدیل کرد.</a:t>
            </a:r>
          </a:p>
          <a:p>
            <a:pPr algn="justLow">
              <a:buFont typeface="Wingdings" pitchFamily="2" charset="2"/>
              <a:buChar char="v"/>
            </a:pPr>
            <a:r>
              <a:rPr lang="fa-IR" dirty="0" smtClean="0">
                <a:cs typeface="2  Compset" pitchFamily="2" charset="-78"/>
              </a:rPr>
              <a:t>مارپیچ بدین گونه ساخته می شود : فرض می کنیم که خط راست </a:t>
            </a:r>
            <a:r>
              <a:rPr lang="en-US" dirty="0" smtClean="0">
                <a:cs typeface="2  Compset" pitchFamily="2" charset="-78"/>
              </a:rPr>
              <a:t> OB</a:t>
            </a:r>
            <a:r>
              <a:rPr lang="fa-IR" dirty="0" smtClean="0">
                <a:cs typeface="2  Compset" pitchFamily="2" charset="-78"/>
              </a:rPr>
              <a:t>در صفحه ای با سرعت یکنواخت برگردد نقطه ی </a:t>
            </a:r>
            <a:r>
              <a:rPr lang="en-US" dirty="0" smtClean="0">
                <a:cs typeface="2  Compset" pitchFamily="2" charset="-78"/>
              </a:rPr>
              <a:t>O</a:t>
            </a:r>
            <a:r>
              <a:rPr lang="fa-IR" dirty="0" smtClean="0">
                <a:cs typeface="2  Compset" pitchFamily="2" charset="-78"/>
              </a:rPr>
              <a:t>حرکت کند ودر وضع نخستین آن (خط اولیه )</a:t>
            </a:r>
            <a:r>
              <a:rPr lang="en-US" dirty="0" smtClean="0">
                <a:cs typeface="2  Compset" pitchFamily="2" charset="-78"/>
              </a:rPr>
              <a:t> OA</a:t>
            </a:r>
            <a:r>
              <a:rPr lang="fa-IR" dirty="0" smtClean="0">
                <a:cs typeface="2  Compset" pitchFamily="2" charset="-78"/>
              </a:rPr>
              <a:t>باشد؛و در عین حال نقطه ی </a:t>
            </a:r>
            <a:r>
              <a:rPr lang="en-US" dirty="0" smtClean="0">
                <a:cs typeface="2  Compset" pitchFamily="2" charset="-78"/>
              </a:rPr>
              <a:t>P</a:t>
            </a:r>
            <a:r>
              <a:rPr lang="fa-IR" dirty="0" smtClean="0">
                <a:cs typeface="2  Compset" pitchFamily="2" charset="-78"/>
              </a:rPr>
              <a:t>واقع بر  </a:t>
            </a:r>
            <a:r>
              <a:rPr lang="en-US" dirty="0" smtClean="0">
                <a:cs typeface="2  Compset" pitchFamily="2" charset="-78"/>
              </a:rPr>
              <a:t>OB</a:t>
            </a:r>
            <a:r>
              <a:rPr lang="fa-IR" dirty="0" smtClean="0">
                <a:cs typeface="2  Compset" pitchFamily="2" charset="-78"/>
              </a:rPr>
              <a:t>، باز با سرعت یکنواخت در امتداد</a:t>
            </a:r>
            <a:r>
              <a:rPr lang="en-US" dirty="0" smtClean="0">
                <a:cs typeface="2  Compset" pitchFamily="2" charset="-78"/>
              </a:rPr>
              <a:t>OB</a:t>
            </a:r>
            <a:r>
              <a:rPr lang="fa-IR" dirty="0" smtClean="0">
                <a:cs typeface="2  Compset" pitchFamily="2" charset="-78"/>
              </a:rPr>
              <a:t>،از همان زمانی که </a:t>
            </a:r>
            <a:r>
              <a:rPr lang="en-US" dirty="0" smtClean="0">
                <a:cs typeface="2  Compset" pitchFamily="2" charset="-78"/>
              </a:rPr>
              <a:t> OB</a:t>
            </a:r>
            <a:r>
              <a:rPr lang="fa-IR" dirty="0" smtClean="0">
                <a:cs typeface="2  Compset" pitchFamily="2" charset="-78"/>
              </a:rPr>
              <a:t>ابتدا از</a:t>
            </a:r>
            <a:r>
              <a:rPr lang="en-US" dirty="0" smtClean="0">
                <a:cs typeface="2  Compset" pitchFamily="2" charset="-78"/>
              </a:rPr>
              <a:t>OA</a:t>
            </a:r>
            <a:r>
              <a:rPr lang="fa-IR" dirty="0" smtClean="0">
                <a:cs typeface="2  Compset" pitchFamily="2" charset="-78"/>
              </a:rPr>
              <a:t> شروع به حرکت کرده ، حرکت خود را آغاز کند .</a:t>
            </a:r>
          </a:p>
        </p:txBody>
      </p:sp>
    </p:spTree>
    <p:extLst>
      <p:ext uri="{BB962C8B-B14F-4D97-AF65-F5344CB8AC3E}">
        <p14:creationId xmlns="" xmlns:p14="http://schemas.microsoft.com/office/powerpoint/2010/main" val="858454309"/>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amond(in)">
                                      <p:cBhvr>
                                        <p:cTn id="7" dur="2000"/>
                                        <p:tgtEl>
                                          <p:spTgt spid="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7">
                                            <p:txEl>
                                              <p:pRg st="1" end="1"/>
                                            </p:txEl>
                                          </p:spTgt>
                                        </p:tgtEl>
                                        <p:attrNameLst>
                                          <p:attrName>style.visibility</p:attrName>
                                        </p:attrNameLst>
                                      </p:cBhvr>
                                      <p:to>
                                        <p:strVal val="visible"/>
                                      </p:to>
                                    </p:set>
                                    <p:animEffect transition="in" filter="diamond(in)">
                                      <p:cBhvr>
                                        <p:cTn id="12" dur="2000"/>
                                        <p:tgtEl>
                                          <p:spTgt spid="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0"/>
            <a:ext cx="8606190" cy="6357958"/>
          </a:xfrm>
        </p:spPr>
        <p:txBody>
          <a:bodyPr/>
          <a:lstStyle/>
          <a:p>
            <a:pPr marL="68580" indent="0">
              <a:buNone/>
            </a:pPr>
            <a:endParaRPr lang="fa-IR" dirty="0"/>
          </a:p>
          <a:p>
            <a:pPr>
              <a:buFont typeface="Wingdings" pitchFamily="2" charset="2"/>
              <a:buChar char="v"/>
            </a:pPr>
            <a:endParaRPr lang="fa-IR" dirty="0" smtClean="0"/>
          </a:p>
          <a:p>
            <a:pPr algn="justLow">
              <a:buFont typeface="Wingdings" pitchFamily="2" charset="2"/>
              <a:buChar char="v"/>
            </a:pPr>
            <a:r>
              <a:rPr lang="fa-IR" dirty="0" smtClean="0">
                <a:cs typeface="2  Compset" pitchFamily="2" charset="-78"/>
              </a:rPr>
              <a:t>معادله ی قطبی منحنی مکان نقطه ی </a:t>
            </a:r>
            <a:r>
              <a:rPr lang="en-US" dirty="0" smtClean="0">
                <a:cs typeface="2  Compset" pitchFamily="2" charset="-78"/>
              </a:rPr>
              <a:t>P</a:t>
            </a:r>
            <a:r>
              <a:rPr lang="fa-IR" dirty="0" smtClean="0">
                <a:cs typeface="2  Compset" pitchFamily="2" charset="-78"/>
              </a:rPr>
              <a:t>آشکارا خواهد بود :</a:t>
            </a:r>
          </a:p>
          <a:p>
            <a:pPr marL="68580" indent="0" algn="justLow">
              <a:buNone/>
            </a:pPr>
            <a:endParaRPr lang="fa-IR" dirty="0" smtClean="0">
              <a:cs typeface="2  Compset" pitchFamily="2" charset="-78"/>
            </a:endParaRPr>
          </a:p>
          <a:p>
            <a:pPr marL="68580" indent="0" algn="justLow">
              <a:buNone/>
            </a:pPr>
            <a:endParaRPr lang="fa-IR" dirty="0">
              <a:cs typeface="2  Compset" pitchFamily="2" charset="-78"/>
            </a:endParaRPr>
          </a:p>
          <a:p>
            <a:pPr marL="68580" indent="0" algn="justLow">
              <a:buNone/>
            </a:pPr>
            <a:endParaRPr lang="fa-IR" dirty="0" smtClean="0">
              <a:cs typeface="2  Compset" pitchFamily="2" charset="-78"/>
            </a:endParaRPr>
          </a:p>
          <a:p>
            <a:pPr marL="68580" indent="0" algn="justLow">
              <a:buNone/>
            </a:pPr>
            <a:endParaRPr lang="fa-IR" dirty="0" smtClean="0">
              <a:cs typeface="2  Compset" pitchFamily="2" charset="-78"/>
            </a:endParaRPr>
          </a:p>
          <a:p>
            <a:pPr marL="68580" indent="0" algn="justLow">
              <a:buNone/>
            </a:pPr>
            <a:endParaRPr lang="fa-IR" dirty="0" smtClean="0">
              <a:cs typeface="2  Compset" pitchFamily="2" charset="-78"/>
            </a:endParaRPr>
          </a:p>
          <a:p>
            <a:pPr marL="68580" indent="0" algn="justLow">
              <a:buNone/>
            </a:pPr>
            <a:r>
              <a:rPr lang="fa-IR" dirty="0" smtClean="0">
                <a:cs typeface="2  Compset" pitchFamily="2" charset="-78"/>
              </a:rPr>
              <a:t>اگر خط مماس بر یک نقطه ی دلخواه </a:t>
            </a:r>
            <a:r>
              <a:rPr lang="en-US" dirty="0" smtClean="0">
                <a:cs typeface="2  Compset" pitchFamily="2" charset="-78"/>
              </a:rPr>
              <a:t>P</a:t>
            </a:r>
            <a:r>
              <a:rPr lang="fa-IR" dirty="0" smtClean="0">
                <a:cs typeface="2  Compset" pitchFamily="2" charset="-78"/>
              </a:rPr>
              <a:t>از مارپیچ خط عمود بر شعاع حامل </a:t>
            </a:r>
            <a:r>
              <a:rPr lang="en-US" dirty="0" smtClean="0">
                <a:cs typeface="2  Compset" pitchFamily="2" charset="-78"/>
              </a:rPr>
              <a:t>Op</a:t>
            </a:r>
            <a:r>
              <a:rPr lang="fa-IR" dirty="0" smtClean="0">
                <a:cs typeface="2  Compset" pitchFamily="2" charset="-78"/>
              </a:rPr>
              <a:t>  درنقطه ی را در </a:t>
            </a:r>
            <a:r>
              <a:rPr lang="en-US" dirty="0" smtClean="0">
                <a:cs typeface="2  Compset" pitchFamily="2" charset="-78"/>
              </a:rPr>
              <a:t>T</a:t>
            </a:r>
            <a:r>
              <a:rPr lang="fa-IR" dirty="0" smtClean="0">
                <a:cs typeface="2  Compset" pitchFamily="2" charset="-78"/>
              </a:rPr>
              <a:t>قطع کند ،در این صورت «زیر مماس قطبی »  خواهد بود.</a:t>
            </a:r>
            <a:endParaRPr lang="fa-IR" dirty="0">
              <a:cs typeface="2  Compset" pitchFamily="2" charset="-78"/>
            </a:endParaRPr>
          </a:p>
        </p:txBody>
      </p:sp>
      <p:sp>
        <p:nvSpPr>
          <p:cNvPr id="4" name="Rectangle 3"/>
          <p:cNvSpPr/>
          <p:nvPr/>
        </p:nvSpPr>
        <p:spPr>
          <a:xfrm>
            <a:off x="1285852" y="1500174"/>
            <a:ext cx="2428892" cy="142876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l-GR" sz="7200" dirty="0" smtClean="0">
                <a:solidFill>
                  <a:srgbClr val="FF0000"/>
                </a:solidFill>
              </a:rPr>
              <a:t>ρ</a:t>
            </a:r>
            <a:r>
              <a:rPr lang="en-US" sz="7200" dirty="0" smtClean="0">
                <a:solidFill>
                  <a:srgbClr val="FF0000"/>
                </a:solidFill>
              </a:rPr>
              <a:t>=a</a:t>
            </a:r>
            <a:r>
              <a:rPr lang="el-GR" sz="7200" dirty="0" smtClean="0">
                <a:solidFill>
                  <a:srgbClr val="FF0000"/>
                </a:solidFill>
              </a:rPr>
              <a:t>θ</a:t>
            </a:r>
            <a:endParaRPr lang="fa-IR" sz="7200" dirty="0"/>
          </a:p>
        </p:txBody>
      </p:sp>
    </p:spTree>
    <p:extLst>
      <p:ext uri="{BB962C8B-B14F-4D97-AF65-F5344CB8AC3E}">
        <p14:creationId xmlns="" xmlns:p14="http://schemas.microsoft.com/office/powerpoint/2010/main" val="3978343720"/>
      </p:ext>
    </p:extLst>
  </p:cSld>
  <p:clrMapOvr>
    <a:masterClrMapping/>
  </p:clrMapOvr>
  <p:transition spd="slow">
    <p:randomBa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67544" y="0"/>
            <a:ext cx="8676456" cy="6858000"/>
          </a:xfrm>
        </p:spPr>
        <p:txBody>
          <a:bodyPr>
            <a:normAutofit/>
          </a:bodyPr>
          <a:lstStyle/>
          <a:p>
            <a:pPr algn="justLow">
              <a:buFont typeface="Wingdings" pitchFamily="2" charset="2"/>
              <a:buChar char="v"/>
            </a:pPr>
            <a:endParaRPr lang="fa-IR" dirty="0" smtClean="0">
              <a:cs typeface="2  Compset" pitchFamily="2" charset="-78"/>
            </a:endParaRPr>
          </a:p>
          <a:p>
            <a:pPr algn="justLow">
              <a:buFont typeface="Wingdings" pitchFamily="2" charset="2"/>
              <a:buChar char="v"/>
            </a:pPr>
            <a:endParaRPr lang="fa-IR" dirty="0" smtClean="0">
              <a:cs typeface="2  Compset" pitchFamily="2" charset="-78"/>
            </a:endParaRPr>
          </a:p>
          <a:p>
            <a:pPr algn="justLow">
              <a:buFont typeface="Wingdings" pitchFamily="2" charset="2"/>
              <a:buChar char="v"/>
            </a:pPr>
            <a:r>
              <a:rPr lang="fa-IR" dirty="0" smtClean="0">
                <a:cs typeface="2  Compset" pitchFamily="2" charset="-78"/>
              </a:rPr>
              <a:t>ارشمیدس در کتاب خود، درباره ی مارپیچ ها ، هم ارز این واقعیت را به اثبات رسانیده است که ، اگر  </a:t>
            </a:r>
            <a:r>
              <a:rPr lang="en-US" dirty="0" smtClean="0">
                <a:cs typeface="2  Compset" pitchFamily="2" charset="-78"/>
              </a:rPr>
              <a:t>P</a:t>
            </a:r>
            <a:r>
              <a:rPr lang="fa-IR" dirty="0" smtClean="0">
                <a:cs typeface="2  Compset" pitchFamily="2" charset="-78"/>
              </a:rPr>
              <a:t> نقطه ای به نخستین پیچ مارپیچ باشد ، و</a:t>
            </a:r>
            <a:r>
              <a:rPr lang="en-US" dirty="0" smtClean="0">
                <a:cs typeface="2  Compset" pitchFamily="2" charset="-78"/>
              </a:rPr>
              <a:t>OT</a:t>
            </a:r>
            <a:r>
              <a:rPr lang="fa-IR" dirty="0" smtClean="0">
                <a:cs typeface="2  Compset" pitchFamily="2" charset="-78"/>
              </a:rPr>
              <a:t> «زیر مماس قطبی » متناظر با آن ،و</a:t>
            </a:r>
            <a:r>
              <a:rPr lang="en-US" dirty="0" smtClean="0">
                <a:cs typeface="2  Compset" pitchFamily="2" charset="-78"/>
              </a:rPr>
              <a:t>p</a:t>
            </a:r>
            <a:r>
              <a:rPr lang="fa-IR" dirty="0" smtClean="0">
                <a:cs typeface="2  Compset" pitchFamily="2" charset="-78"/>
              </a:rPr>
              <a:t>و</a:t>
            </a:r>
            <a:r>
              <a:rPr lang="en-US" dirty="0" smtClean="0">
                <a:cs typeface="2  Compset" pitchFamily="2" charset="-78"/>
              </a:rPr>
              <a:t>θ</a:t>
            </a:r>
            <a:r>
              <a:rPr lang="fa-IR" dirty="0" smtClean="0">
                <a:cs typeface="2  Compset" pitchFamily="2" charset="-78"/>
              </a:rPr>
              <a:t>مختصات قطبی </a:t>
            </a:r>
            <a:r>
              <a:rPr lang="en-US" dirty="0" smtClean="0">
                <a:cs typeface="2  Compset" pitchFamily="2" charset="-78"/>
              </a:rPr>
              <a:t>p</a:t>
            </a:r>
            <a:r>
              <a:rPr lang="fa-IR" dirty="0" smtClean="0">
                <a:cs typeface="2  Compset" pitchFamily="2" charset="-78"/>
              </a:rPr>
              <a:t>، آنگاه </a:t>
            </a:r>
            <a:r>
              <a:rPr lang="en-US" dirty="0" smtClean="0">
                <a:cs typeface="2  Compset" pitchFamily="2" charset="-78"/>
              </a:rPr>
              <a:t>OT</a:t>
            </a:r>
            <a:r>
              <a:rPr lang="fa-IR" dirty="0" smtClean="0">
                <a:cs typeface="2  Compset" pitchFamily="2" charset="-78"/>
              </a:rPr>
              <a:t>برابر با قوسی از دایره به مرکز </a:t>
            </a:r>
            <a:r>
              <a:rPr lang="en-US" dirty="0" smtClean="0">
                <a:cs typeface="2  Compset" pitchFamily="2" charset="-78"/>
              </a:rPr>
              <a:t> o</a:t>
            </a:r>
            <a:r>
              <a:rPr lang="fa-IR" dirty="0" smtClean="0">
                <a:cs typeface="2  Compset" pitchFamily="2" charset="-78"/>
              </a:rPr>
              <a:t>و شعاع</a:t>
            </a:r>
            <a:r>
              <a:rPr lang="en-US" dirty="0" smtClean="0">
                <a:cs typeface="2  Compset" pitchFamily="2" charset="-78"/>
              </a:rPr>
              <a:t>OP </a:t>
            </a:r>
            <a:r>
              <a:rPr lang="fa-IR" dirty="0" smtClean="0">
                <a:cs typeface="2  Compset" pitchFamily="2" charset="-78"/>
              </a:rPr>
              <a:t>(</a:t>
            </a:r>
            <a:r>
              <a:rPr lang="el-GR" dirty="0" smtClean="0">
                <a:cs typeface="2  Compset" pitchFamily="2" charset="-78"/>
              </a:rPr>
              <a:t>ρ</a:t>
            </a:r>
            <a:r>
              <a:rPr lang="fa-IR" dirty="0" smtClean="0">
                <a:cs typeface="2  Compset" pitchFamily="2" charset="-78"/>
              </a:rPr>
              <a:t>=) است که در خور زاویه </a:t>
            </a:r>
            <a:r>
              <a:rPr lang="el-GR" dirty="0" smtClean="0">
                <a:cs typeface="2  Compset" pitchFamily="2" charset="-78"/>
              </a:rPr>
              <a:t>θ</a:t>
            </a:r>
            <a:r>
              <a:rPr lang="fa-IR" dirty="0" smtClean="0">
                <a:cs typeface="2  Compset" pitchFamily="2" charset="-78"/>
              </a:rPr>
              <a:t>در </a:t>
            </a:r>
            <a:r>
              <a:rPr lang="en-US" dirty="0" smtClean="0">
                <a:cs typeface="2  Compset" pitchFamily="2" charset="-78"/>
              </a:rPr>
              <a:t>o</a:t>
            </a:r>
            <a:r>
              <a:rPr lang="fa-IR" dirty="0" smtClean="0">
                <a:cs typeface="2  Compset" pitchFamily="2" charset="-78"/>
              </a:rPr>
              <a:t>است و به عبارتی دیگر :</a:t>
            </a:r>
          </a:p>
          <a:p>
            <a:pPr marL="68580" indent="0">
              <a:buNone/>
            </a:pPr>
            <a:endParaRPr lang="fa-IR" dirty="0"/>
          </a:p>
          <a:p>
            <a:pPr>
              <a:buFont typeface="Wingdings" pitchFamily="2" charset="2"/>
              <a:buChar char="v"/>
            </a:pPr>
            <a:r>
              <a:rPr lang="fa-IR" dirty="0" smtClean="0">
                <a:cs typeface="2  Compset" pitchFamily="2" charset="-78"/>
              </a:rPr>
              <a:t>و (چون</a:t>
            </a:r>
            <a:r>
              <a:rPr lang="el-GR" dirty="0" smtClean="0">
                <a:cs typeface="2  Compset" pitchFamily="2" charset="-78"/>
              </a:rPr>
              <a:t>ρ</a:t>
            </a:r>
            <a:r>
              <a:rPr lang="fa-IR" dirty="0" smtClean="0">
                <a:cs typeface="2  Compset" pitchFamily="2" charset="-78"/>
              </a:rPr>
              <a:t>=</a:t>
            </a:r>
            <a:r>
              <a:rPr lang="en-US" dirty="0" smtClean="0">
                <a:cs typeface="2  Compset" pitchFamily="2" charset="-78"/>
              </a:rPr>
              <a:t>a</a:t>
            </a:r>
            <a:r>
              <a:rPr lang="el-GR" dirty="0" smtClean="0">
                <a:cs typeface="2  Compset" pitchFamily="2" charset="-78"/>
              </a:rPr>
              <a:t>θ</a:t>
            </a:r>
            <a:r>
              <a:rPr lang="fa-IR" dirty="0" smtClean="0">
                <a:cs typeface="2  Compset" pitchFamily="2" charset="-78"/>
              </a:rPr>
              <a:t>):</a:t>
            </a:r>
          </a:p>
          <a:p>
            <a:pPr marL="68580" indent="0">
              <a:buNone/>
            </a:pPr>
            <a:endParaRPr lang="fa-IR" dirty="0"/>
          </a:p>
          <a:p>
            <a:pPr marL="68580" indent="0">
              <a:buNone/>
            </a:pPr>
            <a:r>
              <a:rPr lang="fa-IR" dirty="0" smtClean="0"/>
              <a:t>                               </a:t>
            </a:r>
            <a:endParaRPr lang="fa-IR" sz="5400" dirty="0">
              <a:solidFill>
                <a:srgbClr val="FF0000"/>
              </a:solidFill>
            </a:endParaRPr>
          </a:p>
        </p:txBody>
      </p:sp>
      <p:pic>
        <p:nvPicPr>
          <p:cNvPr id="7" name="Picture 2"/>
          <p:cNvPicPr>
            <a:picLocks noChangeAspect="1" noChangeArrowheads="1"/>
          </p:cNvPicPr>
          <p:nvPr/>
        </p:nvPicPr>
        <p:blipFill>
          <a:blip r:embed="rId2" cstate="print"/>
          <a:srcRect/>
          <a:stretch>
            <a:fillRect/>
          </a:stretch>
        </p:blipFill>
        <p:spPr bwMode="auto">
          <a:xfrm>
            <a:off x="2428860" y="2928934"/>
            <a:ext cx="3566013" cy="1425161"/>
          </a:xfrm>
          <a:prstGeom prst="rect">
            <a:avLst/>
          </a:prstGeom>
          <a:noFill/>
          <a:ln w="9525">
            <a:noFill/>
            <a:miter lim="800000"/>
            <a:headEnd/>
            <a:tailEnd/>
          </a:ln>
          <a:effectLst/>
        </p:spPr>
      </p:pic>
      <p:pic>
        <p:nvPicPr>
          <p:cNvPr id="1027" name="Picture 3"/>
          <p:cNvPicPr>
            <a:picLocks noChangeAspect="1" noChangeArrowheads="1"/>
          </p:cNvPicPr>
          <p:nvPr/>
        </p:nvPicPr>
        <p:blipFill>
          <a:blip r:embed="rId3" cstate="print"/>
          <a:srcRect/>
          <a:stretch>
            <a:fillRect/>
          </a:stretch>
        </p:blipFill>
        <p:spPr bwMode="auto">
          <a:xfrm>
            <a:off x="928662" y="4705350"/>
            <a:ext cx="6357982" cy="2018124"/>
          </a:xfrm>
          <a:prstGeom prst="rect">
            <a:avLst/>
          </a:prstGeom>
          <a:noFill/>
          <a:ln w="9525">
            <a:noFill/>
            <a:miter lim="800000"/>
            <a:headEnd/>
            <a:tailEnd/>
          </a:ln>
          <a:effectLst/>
        </p:spPr>
      </p:pic>
    </p:spTree>
    <p:extLst>
      <p:ext uri="{BB962C8B-B14F-4D97-AF65-F5344CB8AC3E}">
        <p14:creationId xmlns="" xmlns:p14="http://schemas.microsoft.com/office/powerpoint/2010/main" val="1816113101"/>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heel(1)">
                                      <p:cBhvr>
                                        <p:cTn id="7" dur="20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 calcmode="lin" valueType="num">
                                      <p:cBhvr additive="base">
                                        <p:cTn id="1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nodeType="clickEffect">
                                  <p:stCondLst>
                                    <p:cond delay="0"/>
                                  </p:stCondLst>
                                  <p:childTnLst>
                                    <p:set>
                                      <p:cBhvr>
                                        <p:cTn id="22" dur="1" fill="hold">
                                          <p:stCondLst>
                                            <p:cond delay="0"/>
                                          </p:stCondLst>
                                        </p:cTn>
                                        <p:tgtEl>
                                          <p:spTgt spid="1027"/>
                                        </p:tgtEl>
                                        <p:attrNameLst>
                                          <p:attrName>style.visibility</p:attrName>
                                        </p:attrNameLst>
                                      </p:cBhvr>
                                      <p:to>
                                        <p:strVal val="visible"/>
                                      </p:to>
                                    </p:set>
                                    <p:animEffect transition="in" filter="fade">
                                      <p:cBhvr>
                                        <p:cTn id="23" dur="20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Content Placeholder 9"/>
          <p:cNvGraphicFramePr>
            <a:graphicFrameLocks noGrp="1"/>
          </p:cNvGraphicFramePr>
          <p:nvPr>
            <p:ph idx="1"/>
            <p:extLst>
              <p:ext uri="{D42A27DB-BD31-4B8C-83A1-F6EECF244321}">
                <p14:modId xmlns="" xmlns:p14="http://schemas.microsoft.com/office/powerpoint/2010/main" val="2646397"/>
              </p:ext>
            </p:extLst>
          </p:nvPr>
        </p:nvGraphicFramePr>
        <p:xfrm>
          <a:off x="467544" y="24772"/>
          <a:ext cx="8676456" cy="683322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373632585"/>
      </p:ext>
    </p:extLst>
  </p:cSld>
  <p:clrMapOvr>
    <a:masterClrMapping/>
  </p:clrMapOvr>
  <p:transition spd="slow">
    <p:comb/>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bg>
      <p:bgPr>
        <a:gradFill>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2743200" y="1844675"/>
            <a:ext cx="6400800" cy="1295400"/>
          </a:xfrm>
          <a:solidFill>
            <a:schemeClr val="accent5">
              <a:lumMod val="75000"/>
            </a:schemeClr>
          </a:solidFill>
          <a:effectLst>
            <a:glow rad="63500">
              <a:schemeClr val="accent5">
                <a:alpha val="45000"/>
                <a:satMod val="120000"/>
              </a:schemeClr>
            </a:glow>
            <a:reflection blurRad="6350" stA="50000" endA="295" endPos="92000" dist="101600" dir="5400000" sy="-100000" algn="bl" rotWithShape="0"/>
          </a:effectLst>
          <a:scene3d>
            <a:camera prst="perspectiveHeroicExtremeLeftFacing"/>
            <a:lightRig rig="brightRoom" dir="tl">
              <a:rot lat="0" lon="0" rev="8700000"/>
            </a:lightRig>
          </a:scene3d>
          <a:sp3d>
            <a:bevelT w="0" h="0"/>
            <a:contourClr>
              <a:schemeClr val="accent5">
                <a:tint val="70000"/>
              </a:schemeClr>
            </a:contourClr>
          </a:sp3d>
        </p:spPr>
        <p:style>
          <a:lnRef idx="1">
            <a:schemeClr val="accent5"/>
          </a:lnRef>
          <a:fillRef idx="3">
            <a:schemeClr val="accent5"/>
          </a:fillRef>
          <a:effectRef idx="2">
            <a:schemeClr val="accent5"/>
          </a:effectRef>
          <a:fontRef idx="minor">
            <a:schemeClr val="lt1"/>
          </a:fontRef>
        </p:style>
        <p:txBody>
          <a:bodyPr/>
          <a:lstStyle/>
          <a:p>
            <a:r>
              <a:rPr lang="fa-IR" dirty="0"/>
              <a:t>فصل هفتم</a:t>
            </a:r>
          </a:p>
        </p:txBody>
      </p:sp>
      <p:sp>
        <p:nvSpPr>
          <p:cNvPr id="4" name="Horizontal Scroll 3"/>
          <p:cNvSpPr/>
          <p:nvPr/>
        </p:nvSpPr>
        <p:spPr>
          <a:xfrm>
            <a:off x="2214546" y="4429132"/>
            <a:ext cx="5715040" cy="1928826"/>
          </a:xfrm>
          <a:prstGeom prst="horizontalScroll">
            <a:avLst/>
          </a:prstGeom>
          <a:scene3d>
            <a:camera prst="perspectiveRelaxedModerately"/>
            <a:lightRig rig="threePt" dir="t"/>
          </a:scene3d>
        </p:spPr>
        <p:style>
          <a:lnRef idx="1">
            <a:schemeClr val="accent5"/>
          </a:lnRef>
          <a:fillRef idx="2">
            <a:schemeClr val="accent5"/>
          </a:fillRef>
          <a:effectRef idx="1">
            <a:schemeClr val="accent5"/>
          </a:effectRef>
          <a:fontRef idx="minor">
            <a:schemeClr val="dk1"/>
          </a:fontRef>
        </p:style>
        <p:txBody>
          <a:bodyPr rtlCol="0" anchor="ctr"/>
          <a:lstStyle/>
          <a:p>
            <a:pPr algn="ctr"/>
            <a:r>
              <a:rPr lang="fa-IR" sz="4000" dirty="0" smtClean="0">
                <a:solidFill>
                  <a:srgbClr val="00B0F0"/>
                </a:solidFill>
              </a:rPr>
              <a:t>تربیع دایره و تثلیث زاویه  </a:t>
            </a:r>
            <a:endParaRPr lang="en-US" sz="4000" dirty="0">
              <a:solidFill>
                <a:srgbClr val="00B0F0"/>
              </a:solidFill>
            </a:endParaRPr>
          </a:p>
        </p:txBody>
      </p:sp>
    </p:spTree>
    <p:extLst>
      <p:ext uri="{BB962C8B-B14F-4D97-AF65-F5344CB8AC3E}">
        <p14:creationId xmlns="" xmlns:p14="http://schemas.microsoft.com/office/powerpoint/2010/main" val="958713190"/>
      </p:ext>
    </p:extLst>
  </p:cSld>
  <p:clrMapOvr>
    <a:masterClrMapping/>
  </p:clrMapOvr>
  <p:transition spd="slow">
    <p:randomBa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Diagram 6"/>
          <p:cNvGraphicFramePr/>
          <p:nvPr>
            <p:extLst>
              <p:ext uri="{D42A27DB-BD31-4B8C-83A1-F6EECF244321}">
                <p14:modId xmlns="" xmlns:p14="http://schemas.microsoft.com/office/powerpoint/2010/main" val="4066116911"/>
              </p:ext>
            </p:extLst>
          </p:nvPr>
        </p:nvGraphicFramePr>
        <p:xfrm>
          <a:off x="914400" y="512064"/>
          <a:ext cx="77724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Content Placeholder 5"/>
          <p:cNvSpPr>
            <a:spLocks noGrp="1"/>
          </p:cNvSpPr>
          <p:nvPr>
            <p:ph idx="1"/>
          </p:nvPr>
        </p:nvSpPr>
        <p:spPr/>
        <p:txBody>
          <a:bodyPr>
            <a:normAutofit/>
          </a:bodyPr>
          <a:lstStyle/>
          <a:p>
            <a:pPr algn="justLow">
              <a:buFont typeface="Wingdings" pitchFamily="2" charset="2"/>
              <a:buChar char="v"/>
            </a:pPr>
            <a:r>
              <a:rPr lang="fa-IR" dirty="0" smtClean="0">
                <a:cs typeface="2  Compset" pitchFamily="2" charset="-78"/>
              </a:rPr>
              <a:t>یا مبلیخوس ، در شرح بر مقولات ارسطو ، گفته است که آپولونیوس دایره را به گونه ای از منحنی تربیع کرده است که وی خود آن را «خواهرحلزون وار » می خوانده ،ولی در واقع همان است که منحنی نیکومدس نامیده می شود . منحنی نیکومدس که در اینجا ذکر آن آمده است محتملاً همان حلزون وار است که پس از آن به نام صدف وار نامیده شده است وپاپوس آن را توصیف کرده است . </a:t>
            </a:r>
            <a:endParaRPr lang="fa-IR" dirty="0">
              <a:cs typeface="2  Compset" pitchFamily="2" charset="-78"/>
            </a:endParaRPr>
          </a:p>
        </p:txBody>
      </p:sp>
    </p:spTree>
    <p:extLst>
      <p:ext uri="{BB962C8B-B14F-4D97-AF65-F5344CB8AC3E}">
        <p14:creationId xmlns="" xmlns:p14="http://schemas.microsoft.com/office/powerpoint/2010/main" val="3332768923"/>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785794"/>
            <a:ext cx="8534182" cy="6357958"/>
          </a:xfrm>
        </p:spPr>
        <p:txBody>
          <a:bodyPr/>
          <a:lstStyle/>
          <a:p>
            <a:pPr marL="68580" indent="0" algn="justLow">
              <a:buNone/>
            </a:pPr>
            <a:r>
              <a:rPr lang="fa-IR" dirty="0" smtClean="0">
                <a:cs typeface="2  Compset" pitchFamily="2" charset="-78"/>
              </a:rPr>
              <a:t>ولی ما هیچ اطلا عی از منحنی اختراعی آپولونیوس نداریم که حلزون وار شباهت داشته باشد .ولی آپولو نیوس رساله ای در مورد یک منحنی نوشته که خود آن را کوکلیاس نامیده است ؛و این همان مارپیچ استوانه ای است ،وبه همان گونه که ممکن است این منحنی را برای تربیع دایره به کار برد ،آپولونیوس نیز محتملاً آن را برای تربیع دایره به کار برده است .</a:t>
            </a:r>
          </a:p>
          <a:p>
            <a:pPr marL="68580" indent="0" algn="justLow">
              <a:buNone/>
            </a:pPr>
            <a:endParaRPr lang="fa-IR" dirty="0">
              <a:cs typeface="2  Compset" pitchFamily="2" charset="-78"/>
            </a:endParaRPr>
          </a:p>
          <a:p>
            <a:pPr marL="68580" indent="0" algn="justLow">
              <a:buNone/>
            </a:pPr>
            <a:r>
              <a:rPr lang="fa-IR" dirty="0" smtClean="0">
                <a:cs typeface="2  Compset" pitchFamily="2" charset="-78"/>
              </a:rPr>
              <a:t>در همین فقره از یامبلیخوس آمده است که : کارپوس دایره را به وسیله ی منحنی «با حرکت مضاعف» تربیع کرده است . ولی هیچ اشاره ای به ماهیت منحنی نشده است.</a:t>
            </a:r>
            <a:endParaRPr lang="fa-IR" dirty="0">
              <a:cs typeface="2  Compset" pitchFamily="2" charset="-78"/>
            </a:endParaRPr>
          </a:p>
        </p:txBody>
      </p:sp>
    </p:spTree>
    <p:extLst>
      <p:ext uri="{BB962C8B-B14F-4D97-AF65-F5344CB8AC3E}">
        <p14:creationId xmlns="" xmlns:p14="http://schemas.microsoft.com/office/powerpoint/2010/main" val="1900526632"/>
      </p:ext>
    </p:extLst>
  </p:cSld>
  <p:clrMapOvr>
    <a:masterClrMapping/>
  </p:clrMapOvr>
  <p:transition spd="slow">
    <p:strips dir="l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914400" y="512064"/>
          <a:ext cx="77724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txBody>
          <a:bodyPr>
            <a:normAutofit/>
          </a:bodyPr>
          <a:lstStyle/>
          <a:p>
            <a:pPr algn="justLow">
              <a:buFont typeface="Wingdings" pitchFamily="2" charset="2"/>
              <a:buChar char="v"/>
            </a:pPr>
            <a:r>
              <a:rPr lang="fa-IR" dirty="0" smtClean="0">
                <a:cs typeface="2  Compset" pitchFamily="2" charset="-78"/>
              </a:rPr>
              <a:t>ارشمیدس ، در کتاب خودش اندازه گیری یک دایره،در دایره ای  یک 96 ضلعی منتظم در محاط و یک 96 منتظم بر آن محیط کرده است ؛ سپس با محاسبه ی مستقیم محیطهای این چند ضلعی ها این مطلب را به اثبات رسانیده است که اين تقريب 3 10/71 است ولی هرون در کتابش متریکا آورده است که ارشمیدس در کتاب دیگری از خود به محاسبه ای پرداخته است که محتملاً دقیقتر بوده است. متاسفانه ارقامی که در متن یونانیان آمده نادرست است .</a:t>
            </a:r>
            <a:endParaRPr lang="en-US" dirty="0">
              <a:cs typeface="2  Compset" pitchFamily="2" charset="-78"/>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allAtOnce"/>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71802" y="704088"/>
            <a:ext cx="5614998" cy="1143000"/>
          </a:xfrm>
        </p:spPr>
        <p:txBody>
          <a:bodyPr>
            <a:normAutofit fontScale="90000"/>
          </a:bodyPr>
          <a:lstStyle/>
          <a:p>
            <a:r>
              <a:rPr lang="fa-IR" sz="3200" dirty="0" smtClean="0">
                <a:cs typeface="2  Compset" pitchFamily="2" charset="-78"/>
              </a:rPr>
              <a:t>پايين ترين و بالاترين حد پي به صورت زير است: </a:t>
            </a:r>
            <a:br>
              <a:rPr lang="fa-IR" sz="3200" dirty="0" smtClean="0">
                <a:cs typeface="2  Compset" pitchFamily="2" charset="-78"/>
              </a:rPr>
            </a:br>
            <a:r>
              <a:rPr lang="fa-IR" sz="3200" dirty="0" smtClean="0">
                <a:cs typeface="2  Compset" pitchFamily="2" charset="-78"/>
              </a:rPr>
              <a:t> </a:t>
            </a:r>
            <a:endParaRPr lang="fa-IR" sz="3200" dirty="0">
              <a:cs typeface="2  Compset" pitchFamily="2" charset="-78"/>
            </a:endParaRPr>
          </a:p>
        </p:txBody>
      </p:sp>
      <p:sp>
        <p:nvSpPr>
          <p:cNvPr id="4" name="Content Placeholder 3"/>
          <p:cNvSpPr>
            <a:spLocks noGrp="1"/>
          </p:cNvSpPr>
          <p:nvPr>
            <p:ph idx="1"/>
          </p:nvPr>
        </p:nvSpPr>
        <p:spPr>
          <a:xfrm>
            <a:off x="457200" y="2571744"/>
            <a:ext cx="5757874" cy="2286016"/>
          </a:xfrm>
          <a:prstGeom prst="rightArrow">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dirty="0"/>
              <a:t>75/67444&lt;∏&lt;195888/62351</a:t>
            </a:r>
          </a:p>
        </p:txBody>
      </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linds(horizontal)">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857232"/>
            <a:ext cx="8858280" cy="6858000"/>
          </a:xfrm>
        </p:spPr>
        <p:txBody>
          <a:bodyPr>
            <a:normAutofit/>
          </a:bodyPr>
          <a:lstStyle/>
          <a:p>
            <a:pPr algn="justLow"/>
            <a:r>
              <a:rPr lang="fa-IR" dirty="0" smtClean="0">
                <a:cs typeface="2  Compset" pitchFamily="2" charset="-78"/>
              </a:rPr>
              <a:t>جالب توجه است که متوسط این ارقام به 3/141596 بسیار نزدیک است . بطلمیوس تقریبی برای ∏از طریق کسرهای شصتگانی (یعنی بر حسب واحدها ویک شصتم واحدها یا دقیقه ها و یک شصتم دوم یا ثانیه ها )به صورت </a:t>
            </a:r>
            <a:r>
              <a:rPr lang="fa-IR" dirty="0" smtClean="0">
                <a:latin typeface="+mj-lt"/>
              </a:rPr>
              <a:t>("0</a:t>
            </a:r>
            <a:r>
              <a:rPr lang="en-US" dirty="0" smtClean="0">
                <a:latin typeface="+mj-lt"/>
              </a:rPr>
              <a:t> </a:t>
            </a:r>
            <a:r>
              <a:rPr lang="en-US" dirty="0" smtClean="0">
                <a:latin typeface="+mj-lt"/>
                <a:cs typeface="2  Compset" pitchFamily="2" charset="-78"/>
              </a:rPr>
              <a:t>38</a:t>
            </a:r>
            <a:r>
              <a:rPr lang="en-US" dirty="0" smtClean="0">
                <a:latin typeface="+mj-lt"/>
              </a:rPr>
              <a:t>‘3</a:t>
            </a:r>
            <a:r>
              <a:rPr lang="fa-IR" dirty="0" smtClean="0">
                <a:latin typeface="+mj-lt"/>
              </a:rPr>
              <a:t>)</a:t>
            </a:r>
            <a:r>
              <a:rPr lang="fa-IR" dirty="0" smtClean="0">
                <a:latin typeface="+mj-lt"/>
                <a:cs typeface="2  Compset" pitchFamily="2" charset="-78"/>
              </a:rPr>
              <a:t> </a:t>
            </a:r>
            <a:r>
              <a:rPr lang="fa-IR" dirty="0" smtClean="0">
                <a:cs typeface="2  Compset" pitchFamily="2" charset="-78"/>
              </a:rPr>
              <a:t>به دست داده که بين ( </a:t>
            </a:r>
            <a:r>
              <a:rPr lang="en-US" dirty="0" smtClean="0">
                <a:cs typeface="2  Compset" pitchFamily="2" charset="-78"/>
              </a:rPr>
              <a:t>3×1/7</a:t>
            </a:r>
            <a:r>
              <a:rPr lang="fa-IR" dirty="0" smtClean="0">
                <a:cs typeface="2  Compset" pitchFamily="2" charset="-78"/>
              </a:rPr>
              <a:t>)و (</a:t>
            </a:r>
            <a:r>
              <a:rPr lang="en-US" dirty="0" smtClean="0">
                <a:cs typeface="2  Compset" pitchFamily="2" charset="-78"/>
              </a:rPr>
              <a:t>  (3×1/17</a:t>
            </a:r>
            <a:r>
              <a:rPr lang="fa-IR" dirty="0" smtClean="0">
                <a:cs typeface="2  Compset" pitchFamily="2" charset="-78"/>
              </a:rPr>
              <a:t>است. بطلمیوس بدون شک این اندازه ها را از جدول نزدیک وتر ها ی خود به دست آورده است .</a:t>
            </a:r>
          </a:p>
          <a:p>
            <a:pPr algn="justLow">
              <a:buNone/>
            </a:pPr>
            <a:r>
              <a:rPr lang="fa-IR" dirty="0" smtClean="0">
                <a:cs typeface="2  Compset" pitchFamily="2" charset="-78"/>
              </a:rPr>
              <a:t>   در این جدول طول وترها ی دایره مقابل به زاویه ها ی مرکزی ( </a:t>
            </a:r>
            <a:r>
              <a:rPr lang="en-US" dirty="0" smtClean="0">
                <a:cs typeface="2  Compset" pitchFamily="2" charset="-78"/>
              </a:rPr>
              <a:t>…,1×½,1,½</a:t>
            </a:r>
            <a:r>
              <a:rPr lang="fa-IR" dirty="0" smtClean="0">
                <a:cs typeface="2  Compset" pitchFamily="2" charset="-78"/>
              </a:rPr>
              <a:t> )با افزایش نیم درجه آمده است .اندازه ی وتر بر حسب یک صد و بیستم  طول قطر دایره بیان شده است .اگر ⁿ1یکی از این اجزا باشد ،در آن جدول (1 2 )به عنوان وتر زاویه ̊1آمده است.محیط 360ضلعی محاطی 360 برابر این رقم است،وچون آن را بر 120 (یعنی تعداد اجزا ی قطر )تقسیم کنیم اندازه ی </a:t>
            </a:r>
            <a:r>
              <a:rPr lang="el-GR" dirty="0" smtClean="0">
                <a:cs typeface="2  Compset" pitchFamily="2" charset="-78"/>
              </a:rPr>
              <a:t>Π</a:t>
            </a:r>
            <a:r>
              <a:rPr lang="fa-IR" dirty="0" smtClean="0">
                <a:cs typeface="2  Compset" pitchFamily="2" charset="-78"/>
              </a:rPr>
              <a:t>راخواهیم داشت که مساوی است با سه برابر ˝50</a:t>
            </a:r>
            <a:r>
              <a:rPr lang="el-GR" dirty="0" smtClean="0">
                <a:cs typeface="2  Compset" pitchFamily="2" charset="-78"/>
              </a:rPr>
              <a:t>ʹ</a:t>
            </a:r>
            <a:r>
              <a:rPr lang="fa-IR" dirty="0" smtClean="0">
                <a:cs typeface="2  Compset" pitchFamily="2" charset="-78"/>
              </a:rPr>
              <a:t>1</a:t>
            </a:r>
            <a:r>
              <a:rPr lang="fa-IR" dirty="0" smtClean="0"/>
              <a:t>2</a:t>
            </a:r>
            <a:r>
              <a:rPr lang="fa-IR" dirty="0" smtClean="0">
                <a:cs typeface="2  Compset" pitchFamily="2" charset="-78"/>
              </a:rPr>
              <a:t> یعنی ˝30</a:t>
            </a:r>
            <a:r>
              <a:rPr lang="el-GR" dirty="0" smtClean="0">
                <a:cs typeface="2  Compset" pitchFamily="2" charset="-78"/>
              </a:rPr>
              <a:t>ʹ</a:t>
            </a:r>
            <a:r>
              <a:rPr lang="fa-IR" dirty="0" smtClean="0">
                <a:cs typeface="2  Compset" pitchFamily="2" charset="-78"/>
              </a:rPr>
              <a:t>38که همان رقم بطلیموس و معادل با 3,1416 است.</a:t>
            </a:r>
          </a:p>
          <a:p>
            <a:pPr algn="justLow"/>
            <a:endParaRPr lang="en-US" dirty="0" smtClean="0"/>
          </a:p>
          <a:p>
            <a:r>
              <a:rPr lang="fa-IR" dirty="0" smtClean="0"/>
              <a:t> </a:t>
            </a:r>
            <a:endParaRPr lang="en-US" dirty="0"/>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2000"/>
                                        <p:tgtEl>
                                          <p:spTgt spid="3">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diamond(in)">
                                      <p:cBhvr>
                                        <p:cTn id="13"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928670"/>
            <a:ext cx="8501122" cy="6357934"/>
          </a:xfrm>
        </p:spPr>
        <p:txBody>
          <a:bodyPr/>
          <a:lstStyle/>
          <a:p>
            <a:pPr algn="justLow">
              <a:buFont typeface="Wingdings" pitchFamily="2" charset="2"/>
              <a:buChar char="v"/>
            </a:pPr>
            <a:r>
              <a:rPr lang="fa-IR" dirty="0" smtClean="0">
                <a:cs typeface="2  Compset" pitchFamily="2" charset="-78"/>
              </a:rPr>
              <a:t>آریبهطه ریاضی دان هندی برای به دست دادن اندازه ی </a:t>
            </a:r>
            <a:r>
              <a:rPr lang="el-GR" dirty="0" smtClean="0">
                <a:cs typeface="2  Compset" pitchFamily="2" charset="-78"/>
              </a:rPr>
              <a:t>Π</a:t>
            </a:r>
            <a:r>
              <a:rPr lang="fa-IR" dirty="0" smtClean="0">
                <a:cs typeface="2  Compset" pitchFamily="2" charset="-78"/>
              </a:rPr>
              <a:t>می گوید :«بر 100عدد 4را بیافزایيم ؛حاصل را در 8 ضرب کنیم ؛بر آن عدد 62000رااضافه کنیم و بدین ترتیب برای طول قطری برابربا 2 آیوتاس «=میریاد» طول تقریبی محیط دایره به دست می آید.» یعنی 3/1416یا 62832:20000=</a:t>
            </a:r>
            <a:r>
              <a:rPr lang="el-GR" dirty="0" smtClean="0">
                <a:cs typeface="2  Compset" pitchFamily="2" charset="-78"/>
              </a:rPr>
              <a:t>Π</a:t>
            </a:r>
            <a:r>
              <a:rPr lang="fa-IR" dirty="0" smtClean="0">
                <a:cs typeface="2  Compset" pitchFamily="2" charset="-78"/>
              </a:rPr>
              <a:t>. چنین استدلال شده است که استفاده از میریاد حکایت از آن می کند که منبع اطلاع هندیان یونانی بوده است ؛ولی چنان می نماید که تاییدی بر این نظر وجود ندارد و دانشمندان و صاحب نظران هندی در آن اختلاف نظر دارند.</a:t>
            </a:r>
          </a:p>
          <a:p>
            <a:pPr algn="justLow">
              <a:buFont typeface="Wingdings" pitchFamily="2" charset="2"/>
              <a:buChar char="v"/>
            </a:pPr>
            <a:r>
              <a:rPr lang="fa-IR" dirty="0" smtClean="0">
                <a:cs typeface="2  Compset" pitchFamily="2" charset="-78"/>
              </a:rPr>
              <a:t>ائوتوکیوس در شرحش بر رساله ی اندازه گیری دایره ی ارشمیدس می گوید که :آپولونیوس در رساله اش بیان اعداد دیگری را به کار برده و به تقریبی نزدیکتر از تقریب ارشمیدس دست یافته است.</a:t>
            </a:r>
          </a:p>
          <a:p>
            <a:pPr algn="justLow">
              <a:buFont typeface="Wingdings" pitchFamily="2" charset="2"/>
              <a:buChar char="v"/>
            </a:pPr>
            <a:endParaRPr lang="fa-IR" dirty="0">
              <a:cs typeface="2  Compset" pitchFamily="2" charset="-78"/>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914400" y="512064"/>
          <a:ext cx="77724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642910" y="1785926"/>
            <a:ext cx="8229600" cy="4389120"/>
          </a:xfrm>
        </p:spPr>
        <p:txBody>
          <a:bodyPr>
            <a:normAutofit fontScale="92500"/>
          </a:bodyPr>
          <a:lstStyle/>
          <a:p>
            <a:pPr algn="justLow">
              <a:buNone/>
            </a:pPr>
            <a:r>
              <a:rPr lang="fa-IR" dirty="0" smtClean="0">
                <a:cs typeface="2  Compset"/>
              </a:rPr>
              <a:t>در این شک نیست که در ضمن تلاش برای محاط کردن چند ضلعی های منتطمی در دایره که ستاره ی اضلاع آنان نه یا هر مضربی از نه باشد ، یونانیان با مسئله ی تقسیم یک زاویه ، غیر از زاویه ی قائمه ،به سه جزءمساوی روبه رو بوده اند. بنابه گفته ی پاپوس پیشینیان نخست روشهای «متداول در صفحه »(یعنی روشهای که تنها با خط مستقیم و دایره سروکار دارند) را به کار می بردند ، ولی از آن جهت به نتیجه نمی رسیدند که این مسئله، مسئله ي «مربوط به صفحه »نبوده بلکه «فضایی» (وبنابراین مستلزم به کار گرفتن قطوع مخروطی و بعضی از هم ارزهای آنان )بوده است . ولی چون در آن زمان با چنین مقاطعی آشنا نبوده اند ،نخست مسائل رابه گونه ای از نوع شناخته شده همچون نئوسئیس (گرایش ها یا میلها )تبدیل می کردند ،وپس از آن راه حل این مسئله ی اخیر را به میانجگری قطوع به دست می آوردند</a:t>
            </a:r>
            <a:r>
              <a:rPr lang="fa-IR" dirty="0" smtClean="0">
                <a:cs typeface="2  Compset" pitchFamily="2" charset="-78"/>
              </a:rPr>
              <a:t>. </a:t>
            </a:r>
          </a:p>
          <a:p>
            <a:pPr algn="justLow">
              <a:buNone/>
            </a:pPr>
            <a:r>
              <a:rPr lang="fa-IR" dirty="0" smtClean="0">
                <a:cs typeface="2  Compset" pitchFamily="2" charset="-78"/>
              </a:rPr>
              <a:t> </a:t>
            </a:r>
            <a:endParaRPr lang="fa-IR" dirty="0">
              <a:cs typeface="2  Compset" pitchFamily="2" charset="-78"/>
            </a:endParaRPr>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graphicEl>
                                              <a:dgm id="{18390CD0-AFB9-4425-80FE-74F3BD8BF208}"/>
                                            </p:graphicEl>
                                          </p:spTgt>
                                        </p:tgtEl>
                                        <p:attrNameLst>
                                          <p:attrName>style.visibility</p:attrName>
                                        </p:attrNameLst>
                                      </p:cBhvr>
                                      <p:to>
                                        <p:strVal val="visible"/>
                                      </p:to>
                                    </p:set>
                                    <p:animEffect transition="in" filter="wipe(down)">
                                      <p:cBhvr>
                                        <p:cTn id="7" dur="500"/>
                                        <p:tgtEl>
                                          <p:spTgt spid="4">
                                            <p:graphicEl>
                                              <a:dgm id="{18390CD0-AFB9-4425-80FE-74F3BD8BF208}"/>
                                            </p:graphic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diamond(in)">
                                      <p:cBhvr>
                                        <p:cTn id="12"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lvlAtOnce"/>
        </p:bldSub>
      </p:bldGraphic>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914400" y="512064"/>
          <a:ext cx="7772400" cy="113098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txBody>
          <a:bodyPr/>
          <a:lstStyle/>
          <a:p>
            <a:pPr algn="justLow">
              <a:buFont typeface="Wingdings" pitchFamily="2" charset="2"/>
              <a:buChar char="v"/>
            </a:pPr>
            <a:r>
              <a:rPr lang="fa-IR" dirty="0" smtClean="0">
                <a:cs typeface="2  Compset" pitchFamily="2" charset="-78"/>
              </a:rPr>
              <a:t>در اين حالت تنها به ان نیازمندیم که حالت یک زاویه حاده غیر مشخص را مورد مطالعه قرار دهیم. ( زاویه قائمه را می توان با ترسیم یک مثلث متساوی الاضلاع به سه قسمت مساوی تقسیم کرد.)</a:t>
            </a:r>
          </a:p>
          <a:p>
            <a:pPr algn="justLow">
              <a:buFont typeface="Wingdings" pitchFamily="2" charset="2"/>
              <a:buChar char="v"/>
            </a:pPr>
            <a:r>
              <a:rPr lang="fa-IR" dirty="0" smtClean="0">
                <a:cs typeface="2  Compset" pitchFamily="2" charset="-78"/>
              </a:rPr>
              <a:t>تحویل به یک گرایش از طریق تجزیه وتحلیل صورت می گیرد.</a:t>
            </a:r>
          </a:p>
          <a:p>
            <a:pPr algn="justLow">
              <a:buNone/>
            </a:pPr>
            <a:r>
              <a:rPr lang="en-US" dirty="0" smtClean="0">
                <a:cs typeface="2  Compset" pitchFamily="2" charset="-78"/>
              </a:rPr>
              <a:t> </a:t>
            </a:r>
            <a:r>
              <a:rPr lang="fa-IR" dirty="0" smtClean="0">
                <a:cs typeface="2  Compset" pitchFamily="2" charset="-78"/>
              </a:rPr>
              <a:t>اگر </a:t>
            </a:r>
            <a:r>
              <a:rPr lang="en-US" dirty="0" smtClean="0">
                <a:cs typeface="2  Compset" pitchFamily="2" charset="-78"/>
              </a:rPr>
              <a:t> ABC</a:t>
            </a:r>
            <a:r>
              <a:rPr lang="fa-IR" dirty="0" smtClean="0">
                <a:cs typeface="2  Compset" pitchFamily="2" charset="-78"/>
              </a:rPr>
              <a:t>زاویه حاده داده شد باشد ،خط </a:t>
            </a:r>
            <a:r>
              <a:rPr lang="en-US" dirty="0" smtClean="0">
                <a:cs typeface="2  Compset" pitchFamily="2" charset="-78"/>
              </a:rPr>
              <a:t>Ac</a:t>
            </a:r>
            <a:r>
              <a:rPr lang="fa-IR" dirty="0" smtClean="0">
                <a:cs typeface="2  Compset" pitchFamily="2" charset="-78"/>
              </a:rPr>
              <a:t>را عمود بر </a:t>
            </a:r>
            <a:r>
              <a:rPr lang="en-US" dirty="0" smtClean="0">
                <a:cs typeface="2  Compset" pitchFamily="2" charset="-78"/>
              </a:rPr>
              <a:t>BC</a:t>
            </a:r>
            <a:r>
              <a:rPr lang="fa-IR" dirty="0" smtClean="0">
                <a:cs typeface="2  Compset" pitchFamily="2" charset="-78"/>
              </a:rPr>
              <a:t>رسم می کنیم .</a:t>
            </a:r>
          </a:p>
        </p:txBody>
      </p:sp>
    </p:spTree>
  </p:cSld>
  <p:clrMapOvr>
    <a:masterClrMapping/>
  </p:clrMapOvr>
  <p:transition spd="slow">
    <p:zoom/>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0"/>
            <a:ext cx="8786842" cy="6858000"/>
          </a:xfrm>
        </p:spPr>
        <p:txBody>
          <a:bodyPr/>
          <a:lstStyle/>
          <a:p>
            <a:pPr>
              <a:buNone/>
            </a:pPr>
            <a:endParaRPr lang="fa-IR" dirty="0" smtClean="0">
              <a:cs typeface="2  Compset" pitchFamily="2" charset="-78"/>
            </a:endParaRPr>
          </a:p>
          <a:p>
            <a:pPr>
              <a:buNone/>
            </a:pPr>
            <a:endParaRPr lang="fa-IR" dirty="0" smtClean="0">
              <a:cs typeface="2  Compset" pitchFamily="2" charset="-78"/>
            </a:endParaRPr>
          </a:p>
          <a:p>
            <a:pPr>
              <a:buNone/>
            </a:pPr>
            <a:r>
              <a:rPr lang="fa-IR" dirty="0" smtClean="0">
                <a:cs typeface="2  Compset" pitchFamily="2" charset="-78"/>
              </a:rPr>
              <a:t>اگر متوازی الاضلاع </a:t>
            </a:r>
            <a:r>
              <a:rPr lang="en-US" dirty="0" smtClean="0">
                <a:cs typeface="2  Compset" pitchFamily="2" charset="-78"/>
              </a:rPr>
              <a:t> ACBF</a:t>
            </a:r>
            <a:r>
              <a:rPr lang="fa-IR" dirty="0" smtClean="0">
                <a:cs typeface="2  Compset" pitchFamily="2" charset="-78"/>
              </a:rPr>
              <a:t>را کامل می کنیم .آنگاه</a:t>
            </a:r>
            <a:r>
              <a:rPr lang="en-US" dirty="0" smtClean="0">
                <a:cs typeface="2  Compset" pitchFamily="2" charset="-78"/>
              </a:rPr>
              <a:t>FA </a:t>
            </a:r>
            <a:r>
              <a:rPr lang="fa-IR" dirty="0" smtClean="0">
                <a:cs typeface="2  Compset" pitchFamily="2" charset="-78"/>
              </a:rPr>
              <a:t>چندان امتداد می دهیم که تا نقطه ی </a:t>
            </a:r>
            <a:r>
              <a:rPr lang="en-US" dirty="0" smtClean="0">
                <a:cs typeface="2  Compset" pitchFamily="2" charset="-78"/>
              </a:rPr>
              <a:t>E</a:t>
            </a:r>
            <a:r>
              <a:rPr lang="fa-IR" dirty="0" smtClean="0">
                <a:cs typeface="2  Compset" pitchFamily="2" charset="-78"/>
              </a:rPr>
              <a:t>واقع بر روی آن چنان باشد که ، اگر </a:t>
            </a:r>
            <a:r>
              <a:rPr lang="en-US" dirty="0" smtClean="0">
                <a:cs typeface="2  Compset" pitchFamily="2" charset="-78"/>
              </a:rPr>
              <a:t>EB </a:t>
            </a:r>
            <a:r>
              <a:rPr lang="fa-IR" dirty="0" smtClean="0">
                <a:cs typeface="2  Compset" pitchFamily="2" charset="-78"/>
              </a:rPr>
              <a:t>وصل شود ، ومحل تقاطع آن با </a:t>
            </a:r>
            <a:r>
              <a:rPr lang="en-US" dirty="0" smtClean="0">
                <a:cs typeface="2  Compset" pitchFamily="2" charset="-78"/>
              </a:rPr>
              <a:t>Ac</a:t>
            </a:r>
            <a:r>
              <a:rPr lang="fa-IR" dirty="0" smtClean="0">
                <a:cs typeface="2  Compset" pitchFamily="2" charset="-78"/>
              </a:rPr>
              <a:t> نقطه ی </a:t>
            </a:r>
            <a:r>
              <a:rPr lang="en-US" dirty="0" smtClean="0">
                <a:cs typeface="2  Compset" pitchFamily="2" charset="-78"/>
              </a:rPr>
              <a:t> D</a:t>
            </a:r>
            <a:r>
              <a:rPr lang="fa-IR" dirty="0" smtClean="0">
                <a:cs typeface="2  Compset" pitchFamily="2" charset="-78"/>
              </a:rPr>
              <a:t>باشد ،قطعه ی </a:t>
            </a:r>
            <a:r>
              <a:rPr lang="en-US" dirty="0" smtClean="0">
                <a:cs typeface="2  Compset" pitchFamily="2" charset="-78"/>
              </a:rPr>
              <a:t>DE</a:t>
            </a:r>
            <a:r>
              <a:rPr lang="fa-IR" dirty="0" smtClean="0">
                <a:cs typeface="2  Compset" pitchFamily="2" charset="-78"/>
              </a:rPr>
              <a:t>واقع میان </a:t>
            </a:r>
            <a:r>
              <a:rPr lang="en-US" dirty="0" smtClean="0">
                <a:cs typeface="2  Compset" pitchFamily="2" charset="-78"/>
              </a:rPr>
              <a:t>AC</a:t>
            </a:r>
            <a:r>
              <a:rPr lang="fa-IR" dirty="0" smtClean="0">
                <a:cs typeface="2  Compset" pitchFamily="2" charset="-78"/>
              </a:rPr>
              <a:t>و</a:t>
            </a:r>
            <a:r>
              <a:rPr lang="en-US" dirty="0" smtClean="0">
                <a:cs typeface="2  Compset" pitchFamily="2" charset="-78"/>
              </a:rPr>
              <a:t>AE</a:t>
            </a:r>
            <a:r>
              <a:rPr lang="fa-IR" dirty="0" smtClean="0">
                <a:cs typeface="2  Compset" pitchFamily="2" charset="-78"/>
              </a:rPr>
              <a:t> برابر با </a:t>
            </a:r>
            <a:r>
              <a:rPr lang="en-US" dirty="0" smtClean="0">
                <a:cs typeface="2  Compset" pitchFamily="2" charset="-78"/>
              </a:rPr>
              <a:t>AE</a:t>
            </a:r>
            <a:r>
              <a:rPr lang="fa-IR" dirty="0" smtClean="0">
                <a:cs typeface="2  Compset" pitchFamily="2" charset="-78"/>
              </a:rPr>
              <a:t>2 شود ؛ ولی به بیان گرایشی نقطه ی </a:t>
            </a:r>
            <a:r>
              <a:rPr lang="en-US" dirty="0" smtClean="0">
                <a:cs typeface="2  Compset" pitchFamily="2" charset="-78"/>
              </a:rPr>
              <a:t>E</a:t>
            </a:r>
            <a:r>
              <a:rPr lang="fa-IR" dirty="0" smtClean="0">
                <a:cs typeface="2  Compset" pitchFamily="2" charset="-78"/>
              </a:rPr>
              <a:t>واقع بر آن چنان باشد که یک خط راست </a:t>
            </a:r>
            <a:r>
              <a:rPr lang="en-US" dirty="0" smtClean="0">
                <a:cs typeface="2  Compset" pitchFamily="2" charset="-78"/>
              </a:rPr>
              <a:t> DE</a:t>
            </a:r>
            <a:r>
              <a:rPr lang="fa-IR" dirty="0" smtClean="0">
                <a:cs typeface="2  Compset" pitchFamily="2" charset="-78"/>
              </a:rPr>
              <a:t>میان </a:t>
            </a:r>
            <a:r>
              <a:rPr lang="en-US" dirty="0" smtClean="0">
                <a:cs typeface="2  Compset" pitchFamily="2" charset="-78"/>
              </a:rPr>
              <a:t>  Ac</a:t>
            </a:r>
            <a:r>
              <a:rPr lang="fa-IR" dirty="0" smtClean="0">
                <a:cs typeface="2  Compset" pitchFamily="2" charset="-78"/>
              </a:rPr>
              <a:t>و </a:t>
            </a:r>
            <a:r>
              <a:rPr lang="en-US" dirty="0" smtClean="0">
                <a:cs typeface="2  Compset" pitchFamily="2" charset="-78"/>
              </a:rPr>
              <a:t> AE</a:t>
            </a:r>
            <a:r>
              <a:rPr lang="fa-IR" dirty="0" smtClean="0">
                <a:cs typeface="2  Compset" pitchFamily="2" charset="-78"/>
              </a:rPr>
              <a:t> به طولی مساوی با </a:t>
            </a:r>
            <a:r>
              <a:rPr lang="en-US" dirty="0" smtClean="0">
                <a:cs typeface="2  Compset" pitchFamily="2" charset="-78"/>
              </a:rPr>
              <a:t>AB</a:t>
            </a:r>
            <a:r>
              <a:rPr lang="fa-IR" dirty="0" smtClean="0">
                <a:cs typeface="2  Compset" pitchFamily="2" charset="-78"/>
              </a:rPr>
              <a:t>2به سمت </a:t>
            </a:r>
            <a:r>
              <a:rPr lang="en-US" dirty="0" smtClean="0">
                <a:cs typeface="2  Compset" pitchFamily="2" charset="-78"/>
              </a:rPr>
              <a:t>B</a:t>
            </a:r>
            <a:r>
              <a:rPr lang="fa-IR" dirty="0" smtClean="0">
                <a:cs typeface="2  Compset" pitchFamily="2" charset="-78"/>
              </a:rPr>
              <a:t>بگراید. </a:t>
            </a:r>
            <a:r>
              <a:rPr lang="en-US" dirty="0" smtClean="0">
                <a:cs typeface="2  Compset" pitchFamily="2" charset="-78"/>
              </a:rPr>
              <a:t>DE </a:t>
            </a:r>
            <a:r>
              <a:rPr lang="fa-IR" dirty="0" smtClean="0">
                <a:cs typeface="2  Compset" pitchFamily="2" charset="-78"/>
              </a:rPr>
              <a:t>را در </a:t>
            </a:r>
            <a:r>
              <a:rPr lang="en-US" dirty="0" smtClean="0">
                <a:cs typeface="2  Compset" pitchFamily="2" charset="-78"/>
              </a:rPr>
              <a:t>G</a:t>
            </a:r>
            <a:r>
              <a:rPr lang="fa-IR" dirty="0" smtClean="0">
                <a:cs typeface="2  Compset" pitchFamily="2" charset="-78"/>
              </a:rPr>
              <a:t>نصف و خط </a:t>
            </a:r>
            <a:r>
              <a:rPr lang="en-US" dirty="0" smtClean="0">
                <a:cs typeface="2  Compset" pitchFamily="2" charset="-78"/>
              </a:rPr>
              <a:t>AG </a:t>
            </a:r>
            <a:r>
              <a:rPr lang="fa-IR" dirty="0" smtClean="0">
                <a:cs typeface="2  Compset" pitchFamily="2" charset="-78"/>
              </a:rPr>
              <a:t>را رسم می کنیم.</a:t>
            </a:r>
          </a:p>
          <a:p>
            <a:pPr>
              <a:buNone/>
            </a:pPr>
            <a:endParaRPr lang="fa-IR" dirty="0">
              <a:cs typeface="2  Compset" pitchFamily="2" charset="-78"/>
            </a:endParaRPr>
          </a:p>
        </p:txBody>
      </p:sp>
      <p:cxnSp>
        <p:nvCxnSpPr>
          <p:cNvPr id="5" name="Straight Connector 4"/>
          <p:cNvCxnSpPr/>
          <p:nvPr/>
        </p:nvCxnSpPr>
        <p:spPr>
          <a:xfrm>
            <a:off x="2000232" y="4572008"/>
            <a:ext cx="4572032" cy="71438"/>
          </a:xfrm>
          <a:prstGeom prst="line">
            <a:avLst/>
          </a:prstGeom>
        </p:spPr>
        <p:style>
          <a:lnRef idx="3">
            <a:schemeClr val="accent4"/>
          </a:lnRef>
          <a:fillRef idx="0">
            <a:schemeClr val="accent4"/>
          </a:fillRef>
          <a:effectRef idx="2">
            <a:schemeClr val="accent4"/>
          </a:effectRef>
          <a:fontRef idx="minor">
            <a:schemeClr val="tx1"/>
          </a:fontRef>
        </p:style>
      </p:cxnSp>
      <p:cxnSp>
        <p:nvCxnSpPr>
          <p:cNvPr id="7" name="Straight Connector 6"/>
          <p:cNvCxnSpPr/>
          <p:nvPr/>
        </p:nvCxnSpPr>
        <p:spPr>
          <a:xfrm rot="5400000">
            <a:off x="1142976" y="5429264"/>
            <a:ext cx="1714512"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9" name="Straight Connector 8"/>
          <p:cNvCxnSpPr/>
          <p:nvPr/>
        </p:nvCxnSpPr>
        <p:spPr>
          <a:xfrm>
            <a:off x="2000232" y="6286520"/>
            <a:ext cx="1428760" cy="0"/>
          </a:xfrm>
          <a:prstGeom prst="line">
            <a:avLst/>
          </a:prstGeom>
        </p:spPr>
        <p:style>
          <a:lnRef idx="3">
            <a:schemeClr val="accent4"/>
          </a:lnRef>
          <a:fillRef idx="0">
            <a:schemeClr val="accent4"/>
          </a:fillRef>
          <a:effectRef idx="2">
            <a:schemeClr val="accent4"/>
          </a:effectRef>
          <a:fontRef idx="minor">
            <a:schemeClr val="tx1"/>
          </a:fontRef>
        </p:style>
      </p:cxnSp>
      <p:cxnSp>
        <p:nvCxnSpPr>
          <p:cNvPr id="11" name="Straight Connector 10"/>
          <p:cNvCxnSpPr/>
          <p:nvPr/>
        </p:nvCxnSpPr>
        <p:spPr>
          <a:xfrm rot="5400000">
            <a:off x="2321703" y="5464983"/>
            <a:ext cx="1643074" cy="0"/>
          </a:xfrm>
          <a:prstGeom prst="line">
            <a:avLst/>
          </a:prstGeom>
        </p:spPr>
        <p:style>
          <a:lnRef idx="2">
            <a:schemeClr val="accent5"/>
          </a:lnRef>
          <a:fillRef idx="0">
            <a:schemeClr val="accent5"/>
          </a:fillRef>
          <a:effectRef idx="1">
            <a:schemeClr val="accent5"/>
          </a:effectRef>
          <a:fontRef idx="minor">
            <a:schemeClr val="tx1"/>
          </a:fontRef>
        </p:style>
      </p:cxnSp>
      <p:cxnSp>
        <p:nvCxnSpPr>
          <p:cNvPr id="13" name="Straight Connector 12"/>
          <p:cNvCxnSpPr/>
          <p:nvPr/>
        </p:nvCxnSpPr>
        <p:spPr>
          <a:xfrm rot="5400000" flipH="1" flipV="1">
            <a:off x="1714480" y="4857760"/>
            <a:ext cx="1714512" cy="1143008"/>
          </a:xfrm>
          <a:prstGeom prst="line">
            <a:avLst/>
          </a:prstGeom>
        </p:spPr>
        <p:style>
          <a:lnRef idx="3">
            <a:schemeClr val="accent4"/>
          </a:lnRef>
          <a:fillRef idx="0">
            <a:schemeClr val="accent4"/>
          </a:fillRef>
          <a:effectRef idx="2">
            <a:schemeClr val="accent4"/>
          </a:effectRef>
          <a:fontRef idx="minor">
            <a:schemeClr val="tx1"/>
          </a:fontRef>
        </p:style>
      </p:cxnSp>
      <p:cxnSp>
        <p:nvCxnSpPr>
          <p:cNvPr id="15" name="Straight Connector 14"/>
          <p:cNvCxnSpPr/>
          <p:nvPr/>
        </p:nvCxnSpPr>
        <p:spPr>
          <a:xfrm flipV="1">
            <a:off x="2000232" y="4643446"/>
            <a:ext cx="4572032" cy="1643074"/>
          </a:xfrm>
          <a:prstGeom prst="line">
            <a:avLst/>
          </a:prstGeom>
        </p:spPr>
        <p:style>
          <a:lnRef idx="3">
            <a:schemeClr val="accent4"/>
          </a:lnRef>
          <a:fillRef idx="0">
            <a:schemeClr val="accent4"/>
          </a:fillRef>
          <a:effectRef idx="2">
            <a:schemeClr val="accent4"/>
          </a:effectRef>
          <a:fontRef idx="minor">
            <a:schemeClr val="tx1"/>
          </a:fontRef>
        </p:style>
      </p:cxnSp>
      <p:cxnSp>
        <p:nvCxnSpPr>
          <p:cNvPr id="17" name="Straight Connector 16"/>
          <p:cNvCxnSpPr/>
          <p:nvPr/>
        </p:nvCxnSpPr>
        <p:spPr>
          <a:xfrm>
            <a:off x="3143240" y="4572008"/>
            <a:ext cx="1428760" cy="785818"/>
          </a:xfrm>
          <a:prstGeom prst="line">
            <a:avLst/>
          </a:prstGeom>
        </p:spPr>
        <p:style>
          <a:lnRef idx="2">
            <a:schemeClr val="accent5"/>
          </a:lnRef>
          <a:fillRef idx="0">
            <a:schemeClr val="accent5"/>
          </a:fillRef>
          <a:effectRef idx="1">
            <a:schemeClr val="accent5"/>
          </a:effectRef>
          <a:fontRef idx="minor">
            <a:schemeClr val="tx1"/>
          </a:fontRef>
        </p:style>
      </p:cxnSp>
      <p:sp>
        <p:nvSpPr>
          <p:cNvPr id="18" name="TextBox 17"/>
          <p:cNvSpPr txBox="1"/>
          <p:nvPr/>
        </p:nvSpPr>
        <p:spPr>
          <a:xfrm>
            <a:off x="1597525" y="4572008"/>
            <a:ext cx="301686" cy="369332"/>
          </a:xfrm>
          <a:prstGeom prst="rect">
            <a:avLst/>
          </a:prstGeom>
          <a:noFill/>
        </p:spPr>
        <p:txBody>
          <a:bodyPr wrap="none" rtlCol="1">
            <a:spAutoFit/>
          </a:bodyPr>
          <a:lstStyle/>
          <a:p>
            <a:r>
              <a:rPr lang="en-US" dirty="0" smtClean="0"/>
              <a:t>F</a:t>
            </a:r>
            <a:endParaRPr lang="fa-IR" dirty="0"/>
          </a:p>
        </p:txBody>
      </p:sp>
      <p:sp>
        <p:nvSpPr>
          <p:cNvPr id="19" name="TextBox 18"/>
          <p:cNvSpPr txBox="1"/>
          <p:nvPr/>
        </p:nvSpPr>
        <p:spPr>
          <a:xfrm>
            <a:off x="6588567" y="4429132"/>
            <a:ext cx="311304" cy="369332"/>
          </a:xfrm>
          <a:prstGeom prst="rect">
            <a:avLst/>
          </a:prstGeom>
          <a:noFill/>
        </p:spPr>
        <p:txBody>
          <a:bodyPr wrap="none" rtlCol="1">
            <a:spAutoFit/>
          </a:bodyPr>
          <a:lstStyle/>
          <a:p>
            <a:r>
              <a:rPr lang="en-US" dirty="0" smtClean="0"/>
              <a:t>E</a:t>
            </a:r>
            <a:endParaRPr lang="fa-IR" dirty="0"/>
          </a:p>
        </p:txBody>
      </p:sp>
      <p:sp>
        <p:nvSpPr>
          <p:cNvPr id="20" name="TextBox 19"/>
          <p:cNvSpPr txBox="1"/>
          <p:nvPr/>
        </p:nvSpPr>
        <p:spPr>
          <a:xfrm>
            <a:off x="2925993" y="4143380"/>
            <a:ext cx="330540" cy="369332"/>
          </a:xfrm>
          <a:prstGeom prst="rect">
            <a:avLst/>
          </a:prstGeom>
          <a:noFill/>
        </p:spPr>
        <p:txBody>
          <a:bodyPr wrap="none" rtlCol="1">
            <a:spAutoFit/>
          </a:bodyPr>
          <a:lstStyle/>
          <a:p>
            <a:r>
              <a:rPr lang="en-US" dirty="0" smtClean="0"/>
              <a:t>A</a:t>
            </a:r>
            <a:endParaRPr lang="fa-IR" dirty="0"/>
          </a:p>
        </p:txBody>
      </p:sp>
      <p:sp>
        <p:nvSpPr>
          <p:cNvPr id="21" name="TextBox 20"/>
          <p:cNvSpPr txBox="1"/>
          <p:nvPr/>
        </p:nvSpPr>
        <p:spPr>
          <a:xfrm>
            <a:off x="4500562" y="5214950"/>
            <a:ext cx="338555" cy="369332"/>
          </a:xfrm>
          <a:prstGeom prst="rect">
            <a:avLst/>
          </a:prstGeom>
          <a:noFill/>
        </p:spPr>
        <p:txBody>
          <a:bodyPr wrap="none" rtlCol="1">
            <a:spAutoFit/>
          </a:bodyPr>
          <a:lstStyle/>
          <a:p>
            <a:r>
              <a:rPr lang="en-US" dirty="0" smtClean="0"/>
              <a:t>G</a:t>
            </a:r>
            <a:endParaRPr lang="fa-IR" dirty="0"/>
          </a:p>
        </p:txBody>
      </p:sp>
      <p:sp>
        <p:nvSpPr>
          <p:cNvPr id="22" name="TextBox 21"/>
          <p:cNvSpPr txBox="1"/>
          <p:nvPr/>
        </p:nvSpPr>
        <p:spPr>
          <a:xfrm>
            <a:off x="2928926" y="5572140"/>
            <a:ext cx="340158" cy="369332"/>
          </a:xfrm>
          <a:prstGeom prst="rect">
            <a:avLst/>
          </a:prstGeom>
          <a:noFill/>
        </p:spPr>
        <p:txBody>
          <a:bodyPr wrap="none" rtlCol="1">
            <a:spAutoFit/>
          </a:bodyPr>
          <a:lstStyle/>
          <a:p>
            <a:r>
              <a:rPr lang="en-US" dirty="0" smtClean="0"/>
              <a:t>D</a:t>
            </a:r>
            <a:endParaRPr lang="fa-IR" dirty="0"/>
          </a:p>
        </p:txBody>
      </p:sp>
      <p:sp>
        <p:nvSpPr>
          <p:cNvPr id="23" name="TextBox 22"/>
          <p:cNvSpPr txBox="1"/>
          <p:nvPr/>
        </p:nvSpPr>
        <p:spPr>
          <a:xfrm>
            <a:off x="1506851" y="6072206"/>
            <a:ext cx="320922" cy="369332"/>
          </a:xfrm>
          <a:prstGeom prst="rect">
            <a:avLst/>
          </a:prstGeom>
          <a:noFill/>
        </p:spPr>
        <p:txBody>
          <a:bodyPr wrap="none" rtlCol="1">
            <a:spAutoFit/>
          </a:bodyPr>
          <a:lstStyle/>
          <a:p>
            <a:r>
              <a:rPr lang="en-US" dirty="0" smtClean="0"/>
              <a:t>B</a:t>
            </a:r>
            <a:endParaRPr lang="fa-IR" dirty="0"/>
          </a:p>
        </p:txBody>
      </p:sp>
      <p:sp>
        <p:nvSpPr>
          <p:cNvPr id="24" name="TextBox 23"/>
          <p:cNvSpPr txBox="1"/>
          <p:nvPr/>
        </p:nvSpPr>
        <p:spPr>
          <a:xfrm>
            <a:off x="3000364" y="6215082"/>
            <a:ext cx="320922" cy="369332"/>
          </a:xfrm>
          <a:prstGeom prst="rect">
            <a:avLst/>
          </a:prstGeom>
          <a:noFill/>
        </p:spPr>
        <p:txBody>
          <a:bodyPr wrap="none" rtlCol="1">
            <a:spAutoFit/>
          </a:bodyPr>
          <a:lstStyle/>
          <a:p>
            <a:r>
              <a:rPr lang="en-US" dirty="0" smtClean="0"/>
              <a:t>C</a:t>
            </a:r>
            <a:endParaRPr lang="fa-IR" dirty="0"/>
          </a:p>
        </p:txBody>
      </p:sp>
    </p:spTree>
  </p:cSld>
  <p:clrMapOvr>
    <a:masterClrMapping/>
  </p:clrMapOvr>
  <p:transition spd="slow">
    <p:plu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ipe(down)">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wipe(down)">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wipe(down)">
                                      <p:cBhvr>
                                        <p:cTn id="27" dur="500"/>
                                        <p:tgtEl>
                                          <p:spTgt spid="15"/>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down)">
                                      <p:cBhvr>
                                        <p:cTn id="3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0"/>
            <a:ext cx="8786842" cy="6858000"/>
          </a:xfrm>
        </p:spPr>
        <p:txBody>
          <a:bodyPr/>
          <a:lstStyle/>
          <a:p>
            <a:pPr>
              <a:buNone/>
            </a:pPr>
            <a:endParaRPr lang="fa-IR" dirty="0" smtClean="0"/>
          </a:p>
          <a:p>
            <a:pPr>
              <a:buNone/>
            </a:pPr>
            <a:endParaRPr lang="fa-IR" dirty="0" smtClean="0"/>
          </a:p>
          <a:p>
            <a:pPr>
              <a:buNone/>
            </a:pPr>
            <a:r>
              <a:rPr lang="fa-IR" dirty="0" smtClean="0">
                <a:cs typeface="2  Compset" pitchFamily="2" charset="-78"/>
              </a:rPr>
              <a:t>در این صورت:</a:t>
            </a:r>
          </a:p>
          <a:p>
            <a:pPr>
              <a:buNone/>
            </a:pPr>
            <a:endParaRPr lang="fa-IR" dirty="0" smtClean="0">
              <a:solidFill>
                <a:srgbClr val="FF0000"/>
              </a:solidFill>
            </a:endParaRPr>
          </a:p>
          <a:p>
            <a:pPr>
              <a:buNone/>
            </a:pPr>
            <a:endParaRPr lang="fa-IR" dirty="0" smtClean="0">
              <a:solidFill>
                <a:srgbClr val="FF0000"/>
              </a:solidFill>
            </a:endParaRPr>
          </a:p>
          <a:p>
            <a:pPr>
              <a:buNone/>
            </a:pPr>
            <a:r>
              <a:rPr lang="fa-IR" dirty="0" smtClean="0">
                <a:cs typeface="2  Compset" pitchFamily="2" charset="-78"/>
              </a:rPr>
              <a:t>و بنابر این :</a:t>
            </a:r>
            <a:endParaRPr lang="en-US" dirty="0" smtClean="0">
              <a:cs typeface="2  Compset" pitchFamily="2" charset="-78"/>
            </a:endParaRPr>
          </a:p>
          <a:p>
            <a:pPr>
              <a:buNone/>
            </a:pPr>
            <a:endParaRPr lang="fa-IR" dirty="0" smtClean="0"/>
          </a:p>
          <a:p>
            <a:pPr>
              <a:buNone/>
            </a:pPr>
            <a:endParaRPr lang="fa-IR" dirty="0" smtClean="0"/>
          </a:p>
          <a:p>
            <a:pPr>
              <a:buNone/>
            </a:pPr>
            <a:endParaRPr lang="fa-IR" dirty="0" smtClean="0"/>
          </a:p>
          <a:p>
            <a:pPr>
              <a:buNone/>
            </a:pPr>
            <a:r>
              <a:rPr lang="fa-IR" dirty="0" smtClean="0">
                <a:cs typeface="2  Compset" pitchFamily="2" charset="-78"/>
              </a:rPr>
              <a:t>پس:</a:t>
            </a:r>
            <a:endParaRPr lang="fa-IR" dirty="0">
              <a:cs typeface="2  Compset" pitchFamily="2" charset="-78"/>
            </a:endParaRPr>
          </a:p>
        </p:txBody>
      </p:sp>
      <p:sp>
        <p:nvSpPr>
          <p:cNvPr id="6" name="Rectangle 5"/>
          <p:cNvSpPr/>
          <p:nvPr/>
        </p:nvSpPr>
        <p:spPr>
          <a:xfrm>
            <a:off x="2214546" y="2571744"/>
            <a:ext cx="3929090" cy="1285884"/>
          </a:xfrm>
          <a:prstGeom prst="rect">
            <a:avLst/>
          </a:prstGeom>
          <a:effectLst>
            <a:glow rad="228600">
              <a:schemeClr val="accent6">
                <a:satMod val="175000"/>
                <a:alpha val="40000"/>
              </a:schemeClr>
            </a:glow>
            <a:reflection blurRad="6350" stA="52000" endA="300" endPos="35000" dir="5400000" sy="-100000" algn="bl" rotWithShape="0"/>
          </a:effectLst>
          <a:scene3d>
            <a:camera prst="orthographicFront"/>
            <a:lightRig rig="glow" dir="t">
              <a:rot lat="0" lon="0" rev="4800000"/>
            </a:lightRig>
          </a:scene3d>
          <a:sp3d prstMaterial="powder">
            <a:bevelT w="50800" h="50800"/>
            <a:contourClr>
              <a:schemeClr val="accent5"/>
            </a:contourClr>
          </a:sp3d>
        </p:spPr>
        <p:style>
          <a:lnRef idx="0">
            <a:schemeClr val="accent5"/>
          </a:lnRef>
          <a:fillRef idx="3">
            <a:schemeClr val="accent5"/>
          </a:fillRef>
          <a:effectRef idx="3">
            <a:schemeClr val="accent5"/>
          </a:effectRef>
          <a:fontRef idx="minor">
            <a:schemeClr val="lt1"/>
          </a:fontRef>
        </p:style>
        <p:txBody>
          <a:bodyPr rtlCol="1" anchor="ctr"/>
          <a:lstStyle/>
          <a:p>
            <a:pPr algn="ctr"/>
            <a:r>
              <a:rPr lang="en-US" sz="2400" dirty="0" smtClean="0">
                <a:solidFill>
                  <a:srgbClr val="FF0000"/>
                </a:solidFill>
              </a:rPr>
              <a:t>&lt;ABG=&lt;AGB=&lt;2&lt;EG=2&lt;DBC</a:t>
            </a:r>
            <a:endParaRPr lang="fa-IR" dirty="0">
              <a:solidFill>
                <a:srgbClr val="FF0000"/>
              </a:solidFill>
            </a:endParaRPr>
          </a:p>
        </p:txBody>
      </p:sp>
      <p:sp>
        <p:nvSpPr>
          <p:cNvPr id="7" name="Rectangle 6"/>
          <p:cNvSpPr/>
          <p:nvPr/>
        </p:nvSpPr>
        <p:spPr>
          <a:xfrm>
            <a:off x="2428860" y="4643446"/>
            <a:ext cx="3571900" cy="785818"/>
          </a:xfrm>
          <a:prstGeom prst="rect">
            <a:avLst/>
          </a:prstGeom>
          <a:effectLst>
            <a:glow rad="63500">
              <a:schemeClr val="accent6">
                <a:satMod val="175000"/>
                <a:alpha val="40000"/>
              </a:schemeClr>
            </a:glow>
            <a:outerShdw blurRad="57150" dist="38100" dir="5400000" algn="ctr" rotWithShape="0">
              <a:schemeClr val="accent5">
                <a:shade val="9000"/>
                <a:satMod val="105000"/>
                <a:alpha val="48000"/>
              </a:schemeClr>
            </a:outerShdw>
            <a:reflection blurRad="6350" stA="52000" endA="300" endPos="35000" dir="5400000" sy="-100000" algn="bl" rotWithShape="0"/>
          </a:effectLst>
          <a:scene3d>
            <a:camera prst="orthographicFront"/>
            <a:lightRig rig="glow" dir="t">
              <a:rot lat="0" lon="0" rev="4800000"/>
            </a:lightRig>
          </a:scene3d>
          <a:sp3d prstMaterial="powder">
            <a:bevelT w="50800" h="50800"/>
            <a:contourClr>
              <a:schemeClr val="accent5"/>
            </a:contourClr>
          </a:sp3d>
        </p:spPr>
        <p:style>
          <a:lnRef idx="0">
            <a:schemeClr val="accent5"/>
          </a:lnRef>
          <a:fillRef idx="3">
            <a:schemeClr val="accent5"/>
          </a:fillRef>
          <a:effectRef idx="3">
            <a:schemeClr val="accent5"/>
          </a:effectRef>
          <a:fontRef idx="minor">
            <a:schemeClr val="lt1"/>
          </a:fontRef>
        </p:style>
        <p:txBody>
          <a:bodyPr rtlCol="1" anchor="ctr"/>
          <a:lstStyle/>
          <a:p>
            <a:pPr algn="ctr"/>
            <a:r>
              <a:rPr lang="en-US" sz="3600" dirty="0" smtClean="0">
                <a:solidFill>
                  <a:srgbClr val="FF0000"/>
                </a:solidFill>
              </a:rPr>
              <a:t>&lt;DBC=1/2&lt;ABC</a:t>
            </a:r>
            <a:endParaRPr lang="fa-IR" sz="3600" dirty="0">
              <a:solidFill>
                <a:srgbClr val="FF0000"/>
              </a:solidFill>
            </a:endParaRPr>
          </a:p>
        </p:txBody>
      </p:sp>
      <p:sp>
        <p:nvSpPr>
          <p:cNvPr id="9" name="Rectangle 8"/>
          <p:cNvSpPr/>
          <p:nvPr/>
        </p:nvSpPr>
        <p:spPr>
          <a:xfrm>
            <a:off x="2500298" y="1071546"/>
            <a:ext cx="3429024" cy="785818"/>
          </a:xfrm>
          <a:prstGeom prst="rect">
            <a:avLst/>
          </a:prstGeom>
          <a:effectLst>
            <a:glow rad="63500">
              <a:schemeClr val="accent6">
                <a:satMod val="175000"/>
                <a:alpha val="40000"/>
              </a:schemeClr>
            </a:glow>
            <a:reflection blurRad="6350" stA="52000" endA="300" endPos="35000" dir="5400000" sy="-100000" algn="bl" rotWithShape="0"/>
          </a:effectLst>
          <a:scene3d>
            <a:camera prst="obliqueTopLeft"/>
            <a:lightRig rig="glow" dir="t">
              <a:rot lat="0" lon="0" rev="4800000"/>
            </a:lightRig>
          </a:scene3d>
          <a:sp3d prstMaterial="powder">
            <a:bevelT w="50800" h="50800"/>
            <a:contourClr>
              <a:schemeClr val="accent5"/>
            </a:contourClr>
          </a:sp3d>
        </p:spPr>
        <p:style>
          <a:lnRef idx="0">
            <a:schemeClr val="accent5"/>
          </a:lnRef>
          <a:fillRef idx="3">
            <a:schemeClr val="accent5"/>
          </a:fillRef>
          <a:effectRef idx="3">
            <a:schemeClr val="accent5"/>
          </a:effectRef>
          <a:fontRef idx="minor">
            <a:schemeClr val="lt1"/>
          </a:fontRef>
        </p:style>
        <p:txBody>
          <a:bodyPr rtlCol="1" anchor="ctr"/>
          <a:lstStyle/>
          <a:p>
            <a:pPr algn="ctr"/>
            <a:r>
              <a:rPr lang="en-US" sz="3600" dirty="0" smtClean="0">
                <a:solidFill>
                  <a:srgbClr val="FF0000"/>
                </a:solidFill>
              </a:rPr>
              <a:t>AG=DG=GE=AB</a:t>
            </a:r>
            <a:endParaRPr lang="fa-IR" sz="3600" dirty="0">
              <a:solidFill>
                <a:srgbClr val="FF0000"/>
              </a:solidFill>
            </a:endParaRPr>
          </a:p>
        </p:txBody>
      </p:sp>
    </p:spTree>
  </p:cSld>
  <p:clrMapOvr>
    <a:masterClrMapping/>
  </p:clrMapOvr>
  <p:transition spd="slow">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dissolv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5" end="5"/>
                                            </p:txEl>
                                          </p:spTgt>
                                        </p:tgtEl>
                                        <p:attrNameLst>
                                          <p:attrName>style.visibility</p:attrName>
                                        </p:attrNameLst>
                                      </p:cBhvr>
                                      <p:to>
                                        <p:strVal val="visible"/>
                                      </p:to>
                                    </p:set>
                                    <p:animEffect transition="in" filter="wipe(down)">
                                      <p:cBhvr>
                                        <p:cTn id="12" dur="500"/>
                                        <p:tgtEl>
                                          <p:spTgt spid="3">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dissolv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3">
                                            <p:txEl>
                                              <p:pRg st="9" end="9"/>
                                            </p:txEl>
                                          </p:spTgt>
                                        </p:tgtEl>
                                        <p:attrNameLst>
                                          <p:attrName>style.visibility</p:attrName>
                                        </p:attrNameLst>
                                      </p:cBhvr>
                                      <p:to>
                                        <p:strVal val="visible"/>
                                      </p:to>
                                    </p:set>
                                    <p:animEffect transition="in" filter="wipe(down)">
                                      <p:cBhvr>
                                        <p:cTn id="22" dur="500"/>
                                        <p:tgtEl>
                                          <p:spTgt spid="3">
                                            <p:txEl>
                                              <p:pRg st="9" end="9"/>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7"/>
                                        </p:tgtEl>
                                        <p:attrNameLst>
                                          <p:attrName>style.visibility</p:attrName>
                                        </p:attrNameLst>
                                      </p:cBhvr>
                                      <p:to>
                                        <p:strVal val="visible"/>
                                      </p:to>
                                    </p:set>
                                    <p:animEffect transition="in" filter="dissolve">
                                      <p:cBhvr>
                                        <p:cTn id="2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extLst>
              <p:ext uri="{D42A27DB-BD31-4B8C-83A1-F6EECF244321}">
                <p14:modId xmlns="" xmlns:p14="http://schemas.microsoft.com/office/powerpoint/2010/main" val="929202971"/>
              </p:ext>
            </p:extLst>
          </p:nvPr>
        </p:nvGraphicFramePr>
        <p:xfrm>
          <a:off x="457200" y="704088"/>
          <a:ext cx="8229600" cy="114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914400" y="2071678"/>
            <a:ext cx="7772400" cy="4429156"/>
          </a:xfrm>
        </p:spPr>
        <p:txBody>
          <a:bodyPr>
            <a:normAutofit/>
          </a:bodyPr>
          <a:lstStyle/>
          <a:p>
            <a:pPr algn="justLow">
              <a:buFont typeface="Wingdings" pitchFamily="2" charset="2"/>
              <a:buChar char="v"/>
            </a:pPr>
            <a:r>
              <a:rPr lang="fa-IR" dirty="0" smtClean="0">
                <a:cs typeface="2  Compset" pitchFamily="2" charset="-78"/>
              </a:rPr>
              <a:t>پیش از آنکه اصول کامل شده باشدیونانیان بامسائل درجه بالاترهندسه دست وپنجه نرم میکردند؛سه تا ازاین </a:t>
            </a:r>
            <a:r>
              <a:rPr lang="fa-IR" dirty="0">
                <a:cs typeface="2  Compset" pitchFamily="2" charset="-78"/>
              </a:rPr>
              <a:t>گونه </a:t>
            </a:r>
            <a:r>
              <a:rPr lang="fa-IR" dirty="0" smtClean="0">
                <a:cs typeface="2  Compset" pitchFamily="2" charset="-78"/>
              </a:rPr>
              <a:t>مسائل،تربیع دایره،تثلیت هرزاویه،وتضعیف مکعب،ازنکته های نیروبخش  ریاضی دانان لااقل در مدت سه قرن بود. وتمامی جریان هندسه یونانی سخت تحت  تاثیر این واقعیت قرارگرفته بود، كه هندسه دانان در تلاشهای خود برای به دست آوردن راه حل مسائل  به صورت مقاومت ناپذیر ناگزیر متوجه منحنیها و ساختهایی شده بودند که بتوانند به آنان مدد برسانند.مثلا تحقیقات در قطعهای مخروطی چنان می نمود که آغازی برای به کار بردن دو تا از آنها برای حل مسائل مربوط  به دو واسطه ي هندسی بوده است.</a:t>
            </a:r>
            <a:endParaRPr lang="fa-IR" dirty="0">
              <a:cs typeface="2  Compset" pitchFamily="2" charset="-78"/>
            </a:endParaRPr>
          </a:p>
          <a:p>
            <a:pPr indent="0">
              <a:buNone/>
            </a:pPr>
            <a:endParaRPr lang="fa-IR" dirty="0"/>
          </a:p>
        </p:txBody>
      </p:sp>
    </p:spTree>
    <p:extLst>
      <p:ext uri="{BB962C8B-B14F-4D97-AF65-F5344CB8AC3E}">
        <p14:creationId xmlns="" xmlns:p14="http://schemas.microsoft.com/office/powerpoint/2010/main" val="1732812543"/>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1)">
                                      <p:cBhvr>
                                        <p:cTn id="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54000"/>
            <a:ext cx="8715404" cy="6804000"/>
          </a:xfrm>
        </p:spPr>
        <p:txBody>
          <a:bodyPr/>
          <a:lstStyle/>
          <a:p>
            <a:pPr algn="justLow">
              <a:buNone/>
            </a:pPr>
            <a:endParaRPr lang="fa-IR" dirty="0" smtClean="0">
              <a:cs typeface="2  Compset" pitchFamily="2" charset="-78"/>
            </a:endParaRPr>
          </a:p>
          <a:p>
            <a:pPr algn="justLow">
              <a:buNone/>
            </a:pPr>
            <a:endParaRPr lang="fa-IR" dirty="0" smtClean="0">
              <a:cs typeface="2  Compset" pitchFamily="2" charset="-78"/>
            </a:endParaRPr>
          </a:p>
          <a:p>
            <a:pPr algn="justLow">
              <a:buNone/>
            </a:pPr>
            <a:r>
              <a:rPr lang="fa-IR" dirty="0" smtClean="0">
                <a:cs typeface="2  Compset" pitchFamily="2" charset="-78"/>
              </a:rPr>
              <a:t>   بدین گونه مسئله تبدیل می شود به ترسیم خط </a:t>
            </a:r>
            <a:r>
              <a:rPr lang="en-US" dirty="0" smtClean="0">
                <a:cs typeface="2  Compset" pitchFamily="2" charset="-78"/>
              </a:rPr>
              <a:t> BE</a:t>
            </a:r>
            <a:r>
              <a:rPr lang="fa-IR" dirty="0" smtClean="0">
                <a:cs typeface="2  Compset" pitchFamily="2" charset="-78"/>
              </a:rPr>
              <a:t>از</a:t>
            </a:r>
            <a:r>
              <a:rPr lang="en-US" dirty="0" smtClean="0">
                <a:cs typeface="2  Compset" pitchFamily="2" charset="-78"/>
              </a:rPr>
              <a:t>B </a:t>
            </a:r>
            <a:r>
              <a:rPr lang="fa-IR" dirty="0" smtClean="0">
                <a:cs typeface="2  Compset" pitchFamily="2" charset="-78"/>
              </a:rPr>
              <a:t>که خطهای </a:t>
            </a:r>
            <a:r>
              <a:rPr lang="en-US" dirty="0" smtClean="0">
                <a:cs typeface="2  Compset" pitchFamily="2" charset="-78"/>
              </a:rPr>
              <a:t> Ac</a:t>
            </a:r>
            <a:r>
              <a:rPr lang="fa-IR" dirty="0" smtClean="0">
                <a:cs typeface="2  Compset" pitchFamily="2" charset="-78"/>
              </a:rPr>
              <a:t>و </a:t>
            </a:r>
            <a:r>
              <a:rPr lang="en-US" dirty="0" smtClean="0">
                <a:cs typeface="2  Compset" pitchFamily="2" charset="-78"/>
              </a:rPr>
              <a:t>AE</a:t>
            </a:r>
            <a:r>
              <a:rPr lang="fa-IR" dirty="0" smtClean="0">
                <a:cs typeface="2  Compset" pitchFamily="2" charset="-78"/>
              </a:rPr>
              <a:t>را قطع کند به طوری که </a:t>
            </a:r>
            <a:r>
              <a:rPr lang="en-US" dirty="0" smtClean="0">
                <a:cs typeface="2  Compset" pitchFamily="2" charset="-78"/>
              </a:rPr>
              <a:t> DE</a:t>
            </a:r>
            <a:r>
              <a:rPr lang="fa-IR" dirty="0" smtClean="0">
                <a:cs typeface="2  Compset" pitchFamily="2" charset="-78"/>
              </a:rPr>
              <a:t>مساوی </a:t>
            </a:r>
            <a:r>
              <a:rPr lang="en-US" dirty="0" smtClean="0">
                <a:cs typeface="2  Compset" pitchFamily="2" charset="-78"/>
              </a:rPr>
              <a:t>AB</a:t>
            </a:r>
            <a:r>
              <a:rPr lang="fa-IR" dirty="0" smtClean="0">
                <a:cs typeface="2  Compset" pitchFamily="2" charset="-78"/>
              </a:rPr>
              <a:t>2 باشد.</a:t>
            </a:r>
          </a:p>
          <a:p>
            <a:pPr algn="justLow">
              <a:buNone/>
            </a:pPr>
            <a:r>
              <a:rPr lang="fa-IR" dirty="0" smtClean="0">
                <a:cs typeface="2  Compset" pitchFamily="2" charset="-78"/>
              </a:rPr>
              <a:t>   پاپوس نشان داده است که چگونه این مسئله را می توان از راه قطوع مخروطی به صورتی کلی تر حل کرد.</a:t>
            </a:r>
          </a:p>
          <a:p>
            <a:pPr algn="justLow">
              <a:buNone/>
            </a:pPr>
            <a:r>
              <a:rPr lang="fa-IR" dirty="0" smtClean="0">
                <a:cs typeface="2  Compset" pitchFamily="2" charset="-78"/>
              </a:rPr>
              <a:t>   </a:t>
            </a:r>
            <a:endParaRPr lang="fa-IR" dirty="0">
              <a:cs typeface="2  Compset" pitchFamily="2" charset="-78"/>
            </a:endParaRPr>
          </a:p>
        </p:txBody>
      </p:sp>
    </p:spTree>
  </p:cSld>
  <p:clrMapOvr>
    <a:masterClrMapping/>
  </p:clrMapOvr>
  <p:transition spd="slow">
    <p:cover dir="l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Parallelogram 33"/>
          <p:cNvSpPr/>
          <p:nvPr/>
        </p:nvSpPr>
        <p:spPr>
          <a:xfrm>
            <a:off x="1285852" y="4572008"/>
            <a:ext cx="3071834" cy="1857388"/>
          </a:xfrm>
          <a:prstGeom prst="parallelogram">
            <a:avLst/>
          </a:prstGeom>
        </p:spPr>
        <p:style>
          <a:lnRef idx="1">
            <a:schemeClr val="accent4"/>
          </a:lnRef>
          <a:fillRef idx="3">
            <a:schemeClr val="accent4"/>
          </a:fillRef>
          <a:effectRef idx="2">
            <a:schemeClr val="accent4"/>
          </a:effectRef>
          <a:fontRef idx="minor">
            <a:schemeClr val="lt1"/>
          </a:fontRef>
        </p:style>
        <p:txBody>
          <a:bodyPr rtlCol="1" anchor="ctr"/>
          <a:lstStyle/>
          <a:p>
            <a:pPr algn="ctr"/>
            <a:endParaRPr lang="fa-IR"/>
          </a:p>
        </p:txBody>
      </p:sp>
      <p:cxnSp>
        <p:nvCxnSpPr>
          <p:cNvPr id="52" name="Straight Connector 51"/>
          <p:cNvCxnSpPr/>
          <p:nvPr/>
        </p:nvCxnSpPr>
        <p:spPr>
          <a:xfrm>
            <a:off x="1714480" y="5072074"/>
            <a:ext cx="3143272" cy="0"/>
          </a:xfrm>
          <a:prstGeom prst="line">
            <a:avLst/>
          </a:prstGeom>
        </p:spPr>
        <p:style>
          <a:lnRef idx="1">
            <a:schemeClr val="accent5"/>
          </a:lnRef>
          <a:fillRef idx="0">
            <a:schemeClr val="accent5"/>
          </a:fillRef>
          <a:effectRef idx="0">
            <a:schemeClr val="accent5"/>
          </a:effectRef>
          <a:fontRef idx="minor">
            <a:schemeClr val="tx1"/>
          </a:fontRef>
        </p:style>
      </p:cxnSp>
      <p:sp>
        <p:nvSpPr>
          <p:cNvPr id="54" name="TextBox 53"/>
          <p:cNvSpPr txBox="1"/>
          <p:nvPr/>
        </p:nvSpPr>
        <p:spPr>
          <a:xfrm>
            <a:off x="1285852" y="6286520"/>
            <a:ext cx="71438" cy="369332"/>
          </a:xfrm>
          <a:prstGeom prst="rect">
            <a:avLst/>
          </a:prstGeom>
          <a:noFill/>
        </p:spPr>
        <p:txBody>
          <a:bodyPr wrap="square" rtlCol="1">
            <a:spAutoFit/>
          </a:bodyPr>
          <a:lstStyle/>
          <a:p>
            <a:r>
              <a:rPr lang="en-US" dirty="0" smtClean="0"/>
              <a:t>A</a:t>
            </a:r>
            <a:endParaRPr lang="fa-IR" dirty="0"/>
          </a:p>
        </p:txBody>
      </p:sp>
      <p:sp>
        <p:nvSpPr>
          <p:cNvPr id="55" name="TextBox 54"/>
          <p:cNvSpPr txBox="1"/>
          <p:nvPr/>
        </p:nvSpPr>
        <p:spPr>
          <a:xfrm>
            <a:off x="4143372" y="4143380"/>
            <a:ext cx="285752" cy="369332"/>
          </a:xfrm>
          <a:prstGeom prst="rect">
            <a:avLst/>
          </a:prstGeom>
          <a:noFill/>
        </p:spPr>
        <p:txBody>
          <a:bodyPr wrap="square" rtlCol="1">
            <a:spAutoFit/>
          </a:bodyPr>
          <a:lstStyle/>
          <a:p>
            <a:r>
              <a:rPr lang="en-US" dirty="0" smtClean="0"/>
              <a:t>C</a:t>
            </a:r>
            <a:endParaRPr lang="fa-IR" dirty="0"/>
          </a:p>
        </p:txBody>
      </p:sp>
      <p:sp>
        <p:nvSpPr>
          <p:cNvPr id="56" name="TextBox 55"/>
          <p:cNvSpPr txBox="1"/>
          <p:nvPr/>
        </p:nvSpPr>
        <p:spPr>
          <a:xfrm>
            <a:off x="5000628" y="4286256"/>
            <a:ext cx="285752" cy="369332"/>
          </a:xfrm>
          <a:prstGeom prst="rect">
            <a:avLst/>
          </a:prstGeom>
          <a:noFill/>
        </p:spPr>
        <p:txBody>
          <a:bodyPr wrap="square" rtlCol="1">
            <a:spAutoFit/>
          </a:bodyPr>
          <a:lstStyle/>
          <a:p>
            <a:r>
              <a:rPr lang="en-US" dirty="0" smtClean="0"/>
              <a:t>F</a:t>
            </a:r>
            <a:endParaRPr lang="fa-IR" dirty="0"/>
          </a:p>
        </p:txBody>
      </p:sp>
      <p:sp>
        <p:nvSpPr>
          <p:cNvPr id="57" name="TextBox 56"/>
          <p:cNvSpPr txBox="1"/>
          <p:nvPr/>
        </p:nvSpPr>
        <p:spPr>
          <a:xfrm>
            <a:off x="3857620" y="4714884"/>
            <a:ext cx="357190" cy="369332"/>
          </a:xfrm>
          <a:prstGeom prst="rect">
            <a:avLst/>
          </a:prstGeom>
          <a:noFill/>
        </p:spPr>
        <p:txBody>
          <a:bodyPr wrap="square" rtlCol="1">
            <a:spAutoFit/>
          </a:bodyPr>
          <a:lstStyle/>
          <a:p>
            <a:r>
              <a:rPr lang="en-US" dirty="0" smtClean="0"/>
              <a:t>E</a:t>
            </a:r>
            <a:endParaRPr lang="fa-IR" dirty="0"/>
          </a:p>
        </p:txBody>
      </p:sp>
      <p:sp>
        <p:nvSpPr>
          <p:cNvPr id="58" name="TextBox 57"/>
          <p:cNvSpPr txBox="1"/>
          <p:nvPr/>
        </p:nvSpPr>
        <p:spPr>
          <a:xfrm>
            <a:off x="4714876" y="5500702"/>
            <a:ext cx="428628" cy="369332"/>
          </a:xfrm>
          <a:prstGeom prst="rect">
            <a:avLst/>
          </a:prstGeom>
          <a:noFill/>
        </p:spPr>
        <p:txBody>
          <a:bodyPr wrap="square" rtlCol="1">
            <a:spAutoFit/>
          </a:bodyPr>
          <a:lstStyle/>
          <a:p>
            <a:r>
              <a:rPr lang="en-US" dirty="0" smtClean="0"/>
              <a:t>G</a:t>
            </a:r>
            <a:endParaRPr lang="fa-IR" dirty="0"/>
          </a:p>
        </p:txBody>
      </p:sp>
      <p:sp>
        <p:nvSpPr>
          <p:cNvPr id="59" name="TextBox 58"/>
          <p:cNvSpPr txBox="1"/>
          <p:nvPr/>
        </p:nvSpPr>
        <p:spPr>
          <a:xfrm>
            <a:off x="4286248" y="6286520"/>
            <a:ext cx="357190" cy="369332"/>
          </a:xfrm>
          <a:prstGeom prst="rect">
            <a:avLst/>
          </a:prstGeom>
          <a:noFill/>
        </p:spPr>
        <p:txBody>
          <a:bodyPr wrap="square" rtlCol="1">
            <a:spAutoFit/>
          </a:bodyPr>
          <a:lstStyle/>
          <a:p>
            <a:r>
              <a:rPr lang="en-US" dirty="0" smtClean="0"/>
              <a:t>H</a:t>
            </a:r>
            <a:endParaRPr lang="fa-IR" dirty="0"/>
          </a:p>
        </p:txBody>
      </p:sp>
      <p:sp>
        <p:nvSpPr>
          <p:cNvPr id="60" name="TextBox 59"/>
          <p:cNvSpPr txBox="1"/>
          <p:nvPr/>
        </p:nvSpPr>
        <p:spPr>
          <a:xfrm>
            <a:off x="3929058" y="6488668"/>
            <a:ext cx="285752" cy="369332"/>
          </a:xfrm>
          <a:prstGeom prst="rect">
            <a:avLst/>
          </a:prstGeom>
          <a:noFill/>
        </p:spPr>
        <p:txBody>
          <a:bodyPr wrap="square" rtlCol="1">
            <a:spAutoFit/>
          </a:bodyPr>
          <a:lstStyle/>
          <a:p>
            <a:r>
              <a:rPr lang="en-US" dirty="0" smtClean="0"/>
              <a:t>D</a:t>
            </a:r>
            <a:endParaRPr lang="fa-IR" dirty="0"/>
          </a:p>
        </p:txBody>
      </p:sp>
      <p:sp>
        <p:nvSpPr>
          <p:cNvPr id="16" name="Rectangle 15"/>
          <p:cNvSpPr/>
          <p:nvPr/>
        </p:nvSpPr>
        <p:spPr>
          <a:xfrm>
            <a:off x="928662" y="428604"/>
            <a:ext cx="7143800" cy="2246769"/>
          </a:xfrm>
          <a:prstGeom prst="rect">
            <a:avLst/>
          </a:prstGeom>
        </p:spPr>
        <p:txBody>
          <a:bodyPr wrap="square">
            <a:spAutoFit/>
          </a:bodyPr>
          <a:lstStyle/>
          <a:p>
            <a:pPr algn="justLow">
              <a:buNone/>
            </a:pPr>
            <a:endParaRPr lang="fa-IR" sz="2800" dirty="0" smtClean="0">
              <a:cs typeface="2  Compset" pitchFamily="2" charset="-78"/>
            </a:endParaRPr>
          </a:p>
          <a:p>
            <a:pPr algn="justLow">
              <a:buNone/>
            </a:pPr>
            <a:r>
              <a:rPr lang="fa-IR" sz="2800" dirty="0" smtClean="0">
                <a:cs typeface="2  Compset" pitchFamily="2" charset="-78"/>
              </a:rPr>
              <a:t>فرض می کنیم </a:t>
            </a:r>
            <a:r>
              <a:rPr lang="en-US" sz="2800" dirty="0" smtClean="0">
                <a:cs typeface="2  Compset" pitchFamily="2" charset="-78"/>
              </a:rPr>
              <a:t>ABCD</a:t>
            </a:r>
            <a:r>
              <a:rPr lang="fa-IR" sz="2800" dirty="0" smtClean="0">
                <a:cs typeface="2  Compset" pitchFamily="2" charset="-78"/>
              </a:rPr>
              <a:t>یک متوازی الاضلاع باشد (چنانکه پاپوس عمل کرده ضرورتی ندارد که مستطیل باشد ) مطلوب ترسیم خط </a:t>
            </a:r>
            <a:r>
              <a:rPr lang="en-US" sz="2800" dirty="0" smtClean="0">
                <a:cs typeface="2  Compset" pitchFamily="2" charset="-78"/>
              </a:rPr>
              <a:t> AEF</a:t>
            </a:r>
            <a:r>
              <a:rPr lang="fa-IR" sz="2800" dirty="0" smtClean="0">
                <a:cs typeface="2  Compset" pitchFamily="2" charset="-78"/>
              </a:rPr>
              <a:t>است از </a:t>
            </a:r>
            <a:r>
              <a:rPr lang="en-US" sz="2800" dirty="0" smtClean="0">
                <a:cs typeface="2  Compset" pitchFamily="2" charset="-78"/>
              </a:rPr>
              <a:t>A</a:t>
            </a:r>
            <a:r>
              <a:rPr lang="fa-IR" sz="2800" dirty="0" smtClean="0">
                <a:cs typeface="2  Compset" pitchFamily="2" charset="-78"/>
              </a:rPr>
              <a:t>تا</a:t>
            </a:r>
            <a:r>
              <a:rPr lang="en-US" sz="2800" dirty="0" smtClean="0">
                <a:cs typeface="2  Compset" pitchFamily="2" charset="-78"/>
              </a:rPr>
              <a:t> CD </a:t>
            </a:r>
            <a:r>
              <a:rPr lang="fa-IR" sz="2800" dirty="0" smtClean="0">
                <a:cs typeface="2  Compset" pitchFamily="2" charset="-78"/>
              </a:rPr>
              <a:t>و امتداد</a:t>
            </a:r>
            <a:r>
              <a:rPr lang="en-US" sz="2800" dirty="0" smtClean="0">
                <a:cs typeface="2  Compset" pitchFamily="2" charset="-78"/>
              </a:rPr>
              <a:t>BC </a:t>
            </a:r>
            <a:r>
              <a:rPr lang="fa-IR" sz="2800" dirty="0" smtClean="0">
                <a:cs typeface="2  Compset" pitchFamily="2" charset="-78"/>
              </a:rPr>
              <a:t> را به ترتیب در نقاط </a:t>
            </a:r>
            <a:r>
              <a:rPr lang="en-US" sz="2800" dirty="0" smtClean="0">
                <a:cs typeface="2  Compset" pitchFamily="2" charset="-78"/>
              </a:rPr>
              <a:t>E</a:t>
            </a:r>
            <a:r>
              <a:rPr lang="fa-IR" sz="2800" dirty="0" smtClean="0">
                <a:cs typeface="2  Compset" pitchFamily="2" charset="-78"/>
              </a:rPr>
              <a:t>و</a:t>
            </a:r>
            <a:r>
              <a:rPr lang="en-US" sz="2800" dirty="0" smtClean="0">
                <a:cs typeface="2  Compset" pitchFamily="2" charset="-78"/>
              </a:rPr>
              <a:t>F</a:t>
            </a:r>
            <a:r>
              <a:rPr lang="fa-IR" sz="2800" dirty="0" smtClean="0">
                <a:cs typeface="2  Compset" pitchFamily="2" charset="-78"/>
              </a:rPr>
              <a:t>قطع کند به طوری که </a:t>
            </a:r>
            <a:r>
              <a:rPr lang="en-US" sz="2800" dirty="0" smtClean="0">
                <a:cs typeface="2  Compset" pitchFamily="2" charset="-78"/>
              </a:rPr>
              <a:t>EF</a:t>
            </a:r>
            <a:r>
              <a:rPr lang="fa-IR" sz="2800" dirty="0" smtClean="0">
                <a:cs typeface="2  Compset" pitchFamily="2" charset="-78"/>
              </a:rPr>
              <a:t> طولی معین داشته باشد .</a:t>
            </a:r>
            <a:endParaRPr lang="fa-IR" sz="2800" dirty="0">
              <a:cs typeface="2  Compset" pitchFamily="2" charset="-78"/>
            </a:endParaRPr>
          </a:p>
        </p:txBody>
      </p:sp>
      <p:sp>
        <p:nvSpPr>
          <p:cNvPr id="19" name="TextBox 18"/>
          <p:cNvSpPr txBox="1"/>
          <p:nvPr/>
        </p:nvSpPr>
        <p:spPr>
          <a:xfrm>
            <a:off x="4714876" y="4857760"/>
            <a:ext cx="500066" cy="369332"/>
          </a:xfrm>
          <a:prstGeom prst="rect">
            <a:avLst/>
          </a:prstGeom>
          <a:noFill/>
        </p:spPr>
        <p:txBody>
          <a:bodyPr wrap="square" rtlCol="0">
            <a:spAutoFit/>
          </a:bodyPr>
          <a:lstStyle/>
          <a:p>
            <a:r>
              <a:rPr lang="en-US" dirty="0" smtClean="0"/>
              <a:t>L</a:t>
            </a:r>
            <a:endParaRPr lang="en-US" dirty="0"/>
          </a:p>
        </p:txBody>
      </p:sp>
      <p:sp>
        <p:nvSpPr>
          <p:cNvPr id="20" name="Arc 19"/>
          <p:cNvSpPr/>
          <p:nvPr/>
        </p:nvSpPr>
        <p:spPr>
          <a:xfrm>
            <a:off x="4071934" y="5500702"/>
            <a:ext cx="1000132" cy="2000264"/>
          </a:xfrm>
          <a:prstGeom prst="arc">
            <a:avLst/>
          </a:prstGeom>
        </p:spPr>
        <p:style>
          <a:lnRef idx="2">
            <a:schemeClr val="accent5"/>
          </a:lnRef>
          <a:fillRef idx="0">
            <a:schemeClr val="accent5"/>
          </a:fillRef>
          <a:effectRef idx="1">
            <a:schemeClr val="accent5"/>
          </a:effectRef>
          <a:fontRef idx="minor">
            <a:schemeClr val="tx1"/>
          </a:fontRef>
        </p:style>
        <p:txBody>
          <a:bodyPr rtlCol="0" anchor="ctr"/>
          <a:lstStyle/>
          <a:p>
            <a:pPr algn="ctr"/>
            <a:endParaRPr lang="en-US"/>
          </a:p>
        </p:txBody>
      </p:sp>
      <p:sp>
        <p:nvSpPr>
          <p:cNvPr id="22" name="Arc 21"/>
          <p:cNvSpPr/>
          <p:nvPr/>
        </p:nvSpPr>
        <p:spPr>
          <a:xfrm rot="4089818" flipH="1">
            <a:off x="3756111" y="5716778"/>
            <a:ext cx="2094951" cy="1725763"/>
          </a:xfrm>
          <a:prstGeom prst="arc">
            <a:avLst>
              <a:gd name="adj1" fmla="val 16200000"/>
              <a:gd name="adj2" fmla="val 3611237"/>
            </a:avLst>
          </a:prstGeom>
        </p:spPr>
        <p:style>
          <a:lnRef idx="2">
            <a:schemeClr val="accent5"/>
          </a:lnRef>
          <a:fillRef idx="0">
            <a:schemeClr val="accent5"/>
          </a:fillRef>
          <a:effectRef idx="1">
            <a:schemeClr val="accent5"/>
          </a:effectRef>
          <a:fontRef idx="minor">
            <a:schemeClr val="tx1"/>
          </a:fontRef>
        </p:style>
        <p:txBody>
          <a:bodyPr rtlCol="0" anchor="ctr"/>
          <a:lstStyle/>
          <a:p>
            <a:pPr algn="ctr"/>
            <a:endParaRPr lang="en-US"/>
          </a:p>
        </p:txBody>
      </p:sp>
      <p:cxnSp>
        <p:nvCxnSpPr>
          <p:cNvPr id="24" name="Straight Connector 23"/>
          <p:cNvCxnSpPr/>
          <p:nvPr/>
        </p:nvCxnSpPr>
        <p:spPr>
          <a:xfrm rot="5400000">
            <a:off x="3857620" y="5286388"/>
            <a:ext cx="1785950" cy="500066"/>
          </a:xfrm>
          <a:prstGeom prst="line">
            <a:avLst/>
          </a:prstGeom>
        </p:spPr>
        <p:style>
          <a:lnRef idx="2">
            <a:schemeClr val="accent4"/>
          </a:lnRef>
          <a:fillRef idx="0">
            <a:schemeClr val="accent4"/>
          </a:fillRef>
          <a:effectRef idx="1">
            <a:schemeClr val="accent4"/>
          </a:effectRef>
          <a:fontRef idx="minor">
            <a:schemeClr val="tx1"/>
          </a:fontRef>
        </p:style>
      </p:cxnSp>
      <p:cxnSp>
        <p:nvCxnSpPr>
          <p:cNvPr id="26" name="Straight Connector 25"/>
          <p:cNvCxnSpPr/>
          <p:nvPr/>
        </p:nvCxnSpPr>
        <p:spPr>
          <a:xfrm>
            <a:off x="4357686" y="4572008"/>
            <a:ext cx="642942" cy="29648"/>
          </a:xfrm>
          <a:prstGeom prst="line">
            <a:avLst/>
          </a:prstGeom>
        </p:spPr>
        <p:style>
          <a:lnRef idx="2">
            <a:schemeClr val="accent4"/>
          </a:lnRef>
          <a:fillRef idx="0">
            <a:schemeClr val="accent4"/>
          </a:fillRef>
          <a:effectRef idx="1">
            <a:schemeClr val="accent4"/>
          </a:effectRef>
          <a:fontRef idx="minor">
            <a:schemeClr val="tx1"/>
          </a:fontRef>
        </p:style>
      </p:cxnSp>
      <p:cxnSp>
        <p:nvCxnSpPr>
          <p:cNvPr id="28" name="Straight Connector 27"/>
          <p:cNvCxnSpPr/>
          <p:nvPr/>
        </p:nvCxnSpPr>
        <p:spPr>
          <a:xfrm>
            <a:off x="3857620" y="6429396"/>
            <a:ext cx="642942" cy="1588"/>
          </a:xfrm>
          <a:prstGeom prst="line">
            <a:avLst/>
          </a:prstGeom>
        </p:spPr>
        <p:style>
          <a:lnRef idx="2">
            <a:schemeClr val="accent4"/>
          </a:lnRef>
          <a:fillRef idx="0">
            <a:schemeClr val="accent4"/>
          </a:fillRef>
          <a:effectRef idx="1">
            <a:schemeClr val="accent4"/>
          </a:effectRef>
          <a:fontRef idx="minor">
            <a:schemeClr val="tx1"/>
          </a:fontRef>
        </p:style>
      </p:cxnSp>
      <p:cxnSp>
        <p:nvCxnSpPr>
          <p:cNvPr id="30" name="Straight Connector 29"/>
          <p:cNvCxnSpPr>
            <a:stCxn id="54" idx="1"/>
          </p:cNvCxnSpPr>
          <p:nvPr/>
        </p:nvCxnSpPr>
        <p:spPr>
          <a:xfrm rot="10800000" flipH="1">
            <a:off x="1285852" y="4643446"/>
            <a:ext cx="3714776" cy="1827740"/>
          </a:xfrm>
          <a:prstGeom prst="line">
            <a:avLst/>
          </a:prstGeom>
        </p:spPr>
        <p:style>
          <a:lnRef idx="2">
            <a:schemeClr val="accent5"/>
          </a:lnRef>
          <a:fillRef idx="0">
            <a:schemeClr val="accent5"/>
          </a:fillRef>
          <a:effectRef idx="1">
            <a:schemeClr val="accent5"/>
          </a:effectRef>
          <a:fontRef idx="minor">
            <a:schemeClr val="tx1"/>
          </a:fontRef>
        </p:style>
      </p:cxnSp>
      <p:cxnSp>
        <p:nvCxnSpPr>
          <p:cNvPr id="32" name="Straight Connector 31"/>
          <p:cNvCxnSpPr/>
          <p:nvPr/>
        </p:nvCxnSpPr>
        <p:spPr>
          <a:xfrm rot="5400000" flipH="1" flipV="1">
            <a:off x="3893339" y="5607859"/>
            <a:ext cx="857256" cy="785818"/>
          </a:xfrm>
          <a:prstGeom prst="line">
            <a:avLst/>
          </a:prstGeom>
        </p:spPr>
        <p:style>
          <a:lnRef idx="1">
            <a:schemeClr val="accent4"/>
          </a:lnRef>
          <a:fillRef idx="0">
            <a:schemeClr val="accent4"/>
          </a:fillRef>
          <a:effectRef idx="0">
            <a:schemeClr val="accent4"/>
          </a:effectRef>
          <a:fontRef idx="minor">
            <a:schemeClr val="tx1"/>
          </a:fontRef>
        </p:style>
      </p:cxnSp>
      <p:sp>
        <p:nvSpPr>
          <p:cNvPr id="21" name="Rectangle 20"/>
          <p:cNvSpPr/>
          <p:nvPr/>
        </p:nvSpPr>
        <p:spPr>
          <a:xfrm>
            <a:off x="1428728" y="4143380"/>
            <a:ext cx="322524" cy="369332"/>
          </a:xfrm>
          <a:prstGeom prst="rect">
            <a:avLst/>
          </a:prstGeom>
        </p:spPr>
        <p:txBody>
          <a:bodyPr wrap="none">
            <a:spAutoFit/>
          </a:bodyPr>
          <a:lstStyle/>
          <a:p>
            <a:pPr lvl="0"/>
            <a:r>
              <a:rPr lang="en-US" dirty="0" smtClean="0">
                <a:solidFill>
                  <a:prstClr val="black"/>
                </a:solidFill>
              </a:rPr>
              <a:t>B</a:t>
            </a:r>
            <a:endParaRPr lang="fa-IR" dirty="0">
              <a:solidFill>
                <a:prstClr val="black"/>
              </a:solidFill>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16">
                                            <p:txEl>
                                              <p:pRg st="1" end="1"/>
                                            </p:txEl>
                                          </p:spTgt>
                                        </p:tgtEl>
                                        <p:attrNameLst>
                                          <p:attrName>style.visibility</p:attrName>
                                        </p:attrNameLst>
                                      </p:cBhvr>
                                      <p:to>
                                        <p:strVal val="visible"/>
                                      </p:to>
                                    </p:set>
                                    <p:animEffect transition="in" filter="diamond(in)">
                                      <p:cBhvr>
                                        <p:cTn id="7" dur="2000"/>
                                        <p:tgtEl>
                                          <p:spTgt spid="16">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wipe(down)">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30"/>
                                        </p:tgtEl>
                                        <p:attrNameLst>
                                          <p:attrName>style.visibility</p:attrName>
                                        </p:attrNameLst>
                                      </p:cBhvr>
                                      <p:to>
                                        <p:strVal val="visible"/>
                                      </p:to>
                                    </p:set>
                                    <p:animEffect transition="in" filter="wipe(down)">
                                      <p:cBhvr>
                                        <p:cTn id="17" dur="500"/>
                                        <p:tgtEl>
                                          <p:spTgt spid="3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wipe(down)">
                                      <p:cBhvr>
                                        <p:cTn id="22" dur="500"/>
                                        <p:tgtEl>
                                          <p:spTgt spid="24"/>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28"/>
                                        </p:tgtEl>
                                        <p:attrNameLst>
                                          <p:attrName>style.visibility</p:attrName>
                                        </p:attrNameLst>
                                      </p:cBhvr>
                                      <p:to>
                                        <p:strVal val="visible"/>
                                      </p:to>
                                    </p:set>
                                    <p:animEffect transition="in" filter="wipe(down)">
                                      <p:cBhvr>
                                        <p:cTn id="27" dur="500"/>
                                        <p:tgtEl>
                                          <p:spTgt spid="28"/>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20"/>
                                        </p:tgtEl>
                                        <p:attrNameLst>
                                          <p:attrName>style.visibility</p:attrName>
                                        </p:attrNameLst>
                                      </p:cBhvr>
                                      <p:to>
                                        <p:strVal val="visible"/>
                                      </p:to>
                                    </p:set>
                                    <p:animEffect transition="in" filter="wipe(down)">
                                      <p:cBhvr>
                                        <p:cTn id="30" dur="500"/>
                                        <p:tgtEl>
                                          <p:spTgt spid="20"/>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22"/>
                                        </p:tgtEl>
                                        <p:attrNameLst>
                                          <p:attrName>style.visibility</p:attrName>
                                        </p:attrNameLst>
                                      </p:cBhvr>
                                      <p:to>
                                        <p:strVal val="visible"/>
                                      </p:to>
                                    </p:set>
                                    <p:animEffect transition="in" filter="wipe(down)">
                                      <p:cBhvr>
                                        <p:cTn id="33" dur="500"/>
                                        <p:tgtEl>
                                          <p:spTgt spid="22"/>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nodeType="clickEffect">
                                  <p:stCondLst>
                                    <p:cond delay="0"/>
                                  </p:stCondLst>
                                  <p:childTnLst>
                                    <p:set>
                                      <p:cBhvr>
                                        <p:cTn id="37" dur="1" fill="hold">
                                          <p:stCondLst>
                                            <p:cond delay="0"/>
                                          </p:stCondLst>
                                        </p:cTn>
                                        <p:tgtEl>
                                          <p:spTgt spid="32"/>
                                        </p:tgtEl>
                                        <p:attrNameLst>
                                          <p:attrName>style.visibility</p:attrName>
                                        </p:attrNameLst>
                                      </p:cBhvr>
                                      <p:to>
                                        <p:strVal val="visible"/>
                                      </p:to>
                                    </p:set>
                                    <p:animEffect transition="in" filter="wipe(down)">
                                      <p:cBhvr>
                                        <p:cTn id="38"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2" grpId="0" animBg="1"/>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0"/>
            <a:ext cx="8858280" cy="6858000"/>
          </a:xfrm>
        </p:spPr>
        <p:txBody>
          <a:bodyPr/>
          <a:lstStyle/>
          <a:p>
            <a:pPr algn="justLow"/>
            <a:endParaRPr lang="fa-IR" dirty="0" smtClean="0">
              <a:cs typeface="2  Compset" pitchFamily="2" charset="-78"/>
            </a:endParaRPr>
          </a:p>
          <a:p>
            <a:pPr algn="justLow"/>
            <a:endParaRPr lang="fa-IR" dirty="0" smtClean="0">
              <a:cs typeface="2  Compset" pitchFamily="2" charset="-78"/>
            </a:endParaRPr>
          </a:p>
          <a:p>
            <a:pPr algn="justLow"/>
            <a:r>
              <a:rPr lang="fa-IR" dirty="0" smtClean="0">
                <a:cs typeface="2  Compset" pitchFamily="2" charset="-78"/>
              </a:rPr>
              <a:t>فرض می کنیم که مسئله حل شده باشد و</a:t>
            </a:r>
            <a:r>
              <a:rPr lang="en-US" dirty="0" smtClean="0">
                <a:cs typeface="2  Compset" pitchFamily="2" charset="-78"/>
              </a:rPr>
              <a:t>EF</a:t>
            </a:r>
            <a:r>
              <a:rPr lang="fa-IR" dirty="0" smtClean="0">
                <a:cs typeface="2  Compset" pitchFamily="2" charset="-78"/>
              </a:rPr>
              <a:t>طول مطلوب با شد. سپس، چون طول </a:t>
            </a:r>
            <a:r>
              <a:rPr lang="en-US" dirty="0" smtClean="0">
                <a:cs typeface="2  Compset" pitchFamily="2" charset="-78"/>
              </a:rPr>
              <a:t> EF</a:t>
            </a:r>
            <a:r>
              <a:rPr lang="fa-IR" dirty="0" smtClean="0">
                <a:cs typeface="2  Compset" pitchFamily="2" charset="-78"/>
              </a:rPr>
              <a:t>داده شده ،لازم است که </a:t>
            </a:r>
            <a:r>
              <a:rPr lang="en-US" dirty="0" smtClean="0">
                <a:cs typeface="2  Compset" pitchFamily="2" charset="-78"/>
              </a:rPr>
              <a:t> DG</a:t>
            </a:r>
            <a:r>
              <a:rPr lang="fa-IR" dirty="0" smtClean="0">
                <a:cs typeface="2  Compset" pitchFamily="2" charset="-78"/>
              </a:rPr>
              <a:t>همان طول معین را داشته باشد ، بنابراین </a:t>
            </a:r>
            <a:r>
              <a:rPr lang="en-US" dirty="0" smtClean="0">
                <a:cs typeface="2  Compset" pitchFamily="2" charset="-78"/>
              </a:rPr>
              <a:t>G</a:t>
            </a:r>
            <a:r>
              <a:rPr lang="fa-IR" dirty="0" smtClean="0">
                <a:cs typeface="2  Compset" pitchFamily="2" charset="-78"/>
              </a:rPr>
              <a:t>بر محیط دایره ای به مرکز </a:t>
            </a:r>
            <a:r>
              <a:rPr lang="en-US" dirty="0" smtClean="0">
                <a:cs typeface="2  Compset" pitchFamily="2" charset="-78"/>
              </a:rPr>
              <a:t>D</a:t>
            </a:r>
            <a:r>
              <a:rPr lang="fa-IR" dirty="0" smtClean="0">
                <a:cs typeface="2  Compset" pitchFamily="2" charset="-78"/>
              </a:rPr>
              <a:t>وبه شعاعی برابر با طول داده شده قرار دارد.و نیز اگر متوازی الاضلاع </a:t>
            </a:r>
            <a:r>
              <a:rPr lang="en-US" dirty="0" smtClean="0">
                <a:cs typeface="2  Compset" pitchFamily="2" charset="-78"/>
              </a:rPr>
              <a:t>ABFH</a:t>
            </a:r>
            <a:r>
              <a:rPr lang="fa-IR" dirty="0" smtClean="0">
                <a:cs typeface="2  Compset" pitchFamily="2" charset="-78"/>
              </a:rPr>
              <a:t>را کامل و خط </a:t>
            </a:r>
            <a:r>
              <a:rPr lang="en-US" dirty="0" smtClean="0">
                <a:cs typeface="2  Compset" pitchFamily="2" charset="-78"/>
              </a:rPr>
              <a:t>KEL</a:t>
            </a:r>
            <a:r>
              <a:rPr lang="fa-IR" dirty="0" smtClean="0">
                <a:cs typeface="2  Compset" pitchFamily="2" charset="-78"/>
              </a:rPr>
              <a:t> را به موازات </a:t>
            </a:r>
            <a:r>
              <a:rPr lang="en-US" dirty="0" smtClean="0">
                <a:cs typeface="2  Compset" pitchFamily="2" charset="-78"/>
              </a:rPr>
              <a:t>AH</a:t>
            </a:r>
            <a:r>
              <a:rPr lang="fa-IR" dirty="0" smtClean="0">
                <a:cs typeface="2  Compset" pitchFamily="2" charset="-78"/>
              </a:rPr>
              <a:t>رسم کنید و خواهیم دید که متوازی الاضلاع های متمم برابر با یکدیگرند،</a:t>
            </a:r>
          </a:p>
          <a:p>
            <a:pPr algn="justLow">
              <a:buNone/>
            </a:pPr>
            <a:endParaRPr lang="fa-IR" dirty="0" smtClean="0">
              <a:cs typeface="2  Compset" pitchFamily="2" charset="-78"/>
            </a:endParaRPr>
          </a:p>
          <a:p>
            <a:pPr algn="justLow">
              <a:buNone/>
            </a:pPr>
            <a:endParaRPr lang="fa-IR" dirty="0" smtClean="0">
              <a:cs typeface="2  Compset" pitchFamily="2" charset="-78"/>
            </a:endParaRPr>
          </a:p>
          <a:p>
            <a:pPr algn="justLow">
              <a:buNone/>
            </a:pPr>
            <a:endParaRPr lang="fa-IR" dirty="0" smtClean="0">
              <a:cs typeface="2  Compset" pitchFamily="2" charset="-78"/>
            </a:endParaRPr>
          </a:p>
          <a:p>
            <a:pPr algn="justLow">
              <a:buNone/>
            </a:pPr>
            <a:endParaRPr lang="fa-IR" dirty="0" smtClean="0">
              <a:cs typeface="2  Compset" pitchFamily="2" charset="-78"/>
            </a:endParaRPr>
          </a:p>
          <a:p>
            <a:pPr algn="justLow">
              <a:buNone/>
            </a:pPr>
            <a:r>
              <a:rPr lang="fa-IR" dirty="0" smtClean="0">
                <a:cs typeface="2  Compset" pitchFamily="2" charset="-78"/>
              </a:rPr>
              <a:t>و در نتیجه </a:t>
            </a:r>
            <a:endParaRPr lang="fa-IR" dirty="0">
              <a:cs typeface="2  Compset" pitchFamily="2" charset="-78"/>
            </a:endParaRPr>
          </a:p>
        </p:txBody>
      </p:sp>
      <p:sp>
        <p:nvSpPr>
          <p:cNvPr id="4" name="Rounded Rectangle 3"/>
          <p:cNvSpPr/>
          <p:nvPr/>
        </p:nvSpPr>
        <p:spPr>
          <a:xfrm>
            <a:off x="1500166" y="3357562"/>
            <a:ext cx="2928958" cy="1500198"/>
          </a:xfrm>
          <a:prstGeom prst="roundRect">
            <a:avLst/>
          </a:prstGeom>
          <a:effectLst>
            <a:glow rad="101600">
              <a:schemeClr val="accent6">
                <a:satMod val="175000"/>
                <a:alpha val="40000"/>
              </a:schemeClr>
            </a:glow>
          </a:effectLst>
        </p:spPr>
        <p:style>
          <a:lnRef idx="2">
            <a:schemeClr val="accent5">
              <a:shade val="50000"/>
            </a:schemeClr>
          </a:lnRef>
          <a:fillRef idx="1">
            <a:schemeClr val="accent5"/>
          </a:fillRef>
          <a:effectRef idx="0">
            <a:schemeClr val="accent5"/>
          </a:effectRef>
          <a:fontRef idx="minor">
            <a:schemeClr val="lt1"/>
          </a:fontRef>
        </p:style>
        <p:txBody>
          <a:bodyPr rtlCol="1" anchor="ctr"/>
          <a:lstStyle/>
          <a:p>
            <a:pPr algn="ctr"/>
            <a:r>
              <a:rPr lang="en-US" sz="4000" dirty="0" smtClean="0">
                <a:solidFill>
                  <a:srgbClr val="FF0000"/>
                </a:solidFill>
              </a:rPr>
              <a:t>(BD)=(KH)</a:t>
            </a:r>
            <a:endParaRPr lang="fa-IR" sz="4000" dirty="0">
              <a:solidFill>
                <a:srgbClr val="FF0000"/>
              </a:solidFill>
            </a:endParaRPr>
          </a:p>
        </p:txBody>
      </p:sp>
      <p:sp>
        <p:nvSpPr>
          <p:cNvPr id="6" name="Left Arrow 5"/>
          <p:cNvSpPr/>
          <p:nvPr/>
        </p:nvSpPr>
        <p:spPr>
          <a:xfrm>
            <a:off x="6500826" y="5715016"/>
            <a:ext cx="978408" cy="484632"/>
          </a:xfrm>
          <a:prstGeom prst="leftArrow">
            <a:avLst/>
          </a:prstGeom>
        </p:spPr>
        <p:style>
          <a:lnRef idx="0">
            <a:schemeClr val="accent4"/>
          </a:lnRef>
          <a:fillRef idx="3">
            <a:schemeClr val="accent4"/>
          </a:fillRef>
          <a:effectRef idx="3">
            <a:schemeClr val="accent4"/>
          </a:effectRef>
          <a:fontRef idx="minor">
            <a:schemeClr val="lt1"/>
          </a:fontRef>
        </p:style>
        <p:txBody>
          <a:bodyPr rtlCol="1" anchor="ctr"/>
          <a:lstStyle/>
          <a:p>
            <a:pPr algn="ctr"/>
            <a:endParaRPr lang="fa-IR"/>
          </a:p>
        </p:txBody>
      </p:sp>
      <p:sp>
        <p:nvSpPr>
          <p:cNvPr id="8" name="Rectangle 7"/>
          <p:cNvSpPr/>
          <p:nvPr/>
        </p:nvSpPr>
        <p:spPr>
          <a:xfrm>
            <a:off x="571472" y="5429264"/>
            <a:ext cx="5715040" cy="928670"/>
          </a:xfrm>
          <a:prstGeom prst="rect">
            <a:avLst/>
          </a:prstGeom>
          <a:effectLst>
            <a:glow rad="139700">
              <a:schemeClr val="accent6">
                <a:satMod val="175000"/>
                <a:alpha val="40000"/>
              </a:schemeClr>
            </a:glow>
            <a:outerShdw blurRad="57150" dist="38100" dir="5400000" algn="ctr" rotWithShape="0">
              <a:schemeClr val="accent5">
                <a:shade val="9000"/>
                <a:satMod val="105000"/>
                <a:alpha val="48000"/>
              </a:schemeClr>
            </a:outerShdw>
          </a:effectLst>
        </p:spPr>
        <p:style>
          <a:lnRef idx="3">
            <a:schemeClr val="lt1"/>
          </a:lnRef>
          <a:fillRef idx="1">
            <a:schemeClr val="accent5"/>
          </a:fillRef>
          <a:effectRef idx="1">
            <a:schemeClr val="accent5"/>
          </a:effectRef>
          <a:fontRef idx="minor">
            <a:schemeClr val="lt1"/>
          </a:fontRef>
        </p:style>
        <p:txBody>
          <a:bodyPr rtlCol="1" anchor="ctr"/>
          <a:lstStyle/>
          <a:p>
            <a:pPr algn="ctr"/>
            <a:r>
              <a:rPr lang="en-US" sz="3600" dirty="0" smtClean="0">
                <a:solidFill>
                  <a:srgbClr val="FF0000"/>
                </a:solidFill>
              </a:rPr>
              <a:t>BC.CD=KL.LH=BF.ED=BF.FG</a:t>
            </a:r>
            <a:endParaRPr lang="fa-IR" sz="3600" dirty="0">
              <a:solidFill>
                <a:srgbClr val="FF0000"/>
              </a:solidFill>
            </a:endParaRPr>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7" end="7"/>
                                            </p:txEl>
                                          </p:spTgt>
                                        </p:tgtEl>
                                        <p:attrNameLst>
                                          <p:attrName>style.visibility</p:attrName>
                                        </p:attrNameLst>
                                      </p:cBhvr>
                                      <p:to>
                                        <p:strVal val="visible"/>
                                      </p:to>
                                    </p:set>
                                    <p:animEffect transition="in" filter="blinds(horizontal)">
                                      <p:cBhvr>
                                        <p:cTn id="12" dur="500"/>
                                        <p:tgtEl>
                                          <p:spTgt spid="3">
                                            <p:txEl>
                                              <p:pRg st="7" end="7"/>
                                            </p:txEl>
                                          </p:spTgt>
                                        </p:tgtEl>
                                      </p:cBhvr>
                                    </p:animEffect>
                                  </p:childTnLst>
                                </p:cTn>
                              </p:par>
                              <p:par>
                                <p:cTn id="13" presetID="3" presetClass="entr" presetSubtype="10" fill="hold" grpId="0" nodeType="with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linds(horizontal)">
                                      <p:cBhvr>
                                        <p:cTn id="15" dur="500"/>
                                        <p:tgtEl>
                                          <p:spTgt spid="4"/>
                                        </p:tgtEl>
                                      </p:cBhvr>
                                    </p:animEffect>
                                  </p:childTnLst>
                                </p:cTn>
                              </p:par>
                              <p:par>
                                <p:cTn id="16" presetID="2" presetClass="entr" presetSubtype="4" fill="hold" grpId="0" nodeType="with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par>
                                <p:cTn id="20" presetID="2" presetClass="entr" presetSubtype="4"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anim calcmode="lin" valueType="num">
                                      <p:cBhvr additive="base">
                                        <p:cTn id="22" dur="500" fill="hold"/>
                                        <p:tgtEl>
                                          <p:spTgt spid="8"/>
                                        </p:tgtEl>
                                        <p:attrNameLst>
                                          <p:attrName>ppt_x</p:attrName>
                                        </p:attrNameLst>
                                      </p:cBhvr>
                                      <p:tavLst>
                                        <p:tav tm="0">
                                          <p:val>
                                            <p:strVal val="#ppt_x"/>
                                          </p:val>
                                        </p:tav>
                                        <p:tav tm="100000">
                                          <p:val>
                                            <p:strVal val="#ppt_x"/>
                                          </p:val>
                                        </p:tav>
                                      </p:tavLst>
                                    </p:anim>
                                    <p:anim calcmode="lin" valueType="num">
                                      <p:cBhvr additive="base">
                                        <p:cTn id="23"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6" grpId="0" animBg="1"/>
      <p:bldP spid="8" grpId="0" animBg="1"/>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14290"/>
            <a:ext cx="8643998" cy="6643710"/>
          </a:xfrm>
        </p:spPr>
        <p:txBody>
          <a:bodyPr/>
          <a:lstStyle/>
          <a:p>
            <a:pPr>
              <a:buNone/>
            </a:pPr>
            <a:endParaRPr lang="fa-IR" dirty="0" smtClean="0">
              <a:cs typeface="2  Compset" pitchFamily="2" charset="-78"/>
            </a:endParaRPr>
          </a:p>
          <a:p>
            <a:pPr>
              <a:buNone/>
            </a:pPr>
            <a:endParaRPr lang="fa-IR" dirty="0" smtClean="0">
              <a:cs typeface="2  Compset" pitchFamily="2" charset="-78"/>
            </a:endParaRPr>
          </a:p>
          <a:p>
            <a:pPr algn="justLow">
              <a:buNone/>
            </a:pPr>
            <a:r>
              <a:rPr lang="fa-IR" dirty="0" smtClean="0">
                <a:cs typeface="2  Compset" pitchFamily="2" charset="-78"/>
              </a:rPr>
              <a:t>   بنابراین </a:t>
            </a:r>
            <a:r>
              <a:rPr lang="en-US" dirty="0" smtClean="0">
                <a:cs typeface="2  Compset" pitchFamily="2" charset="-78"/>
              </a:rPr>
              <a:t> G</a:t>
            </a:r>
            <a:r>
              <a:rPr lang="fa-IR" dirty="0" smtClean="0">
                <a:cs typeface="2  Compset" pitchFamily="2" charset="-78"/>
              </a:rPr>
              <a:t>بر یک هذلولی که از</a:t>
            </a:r>
            <a:r>
              <a:rPr lang="en-US" dirty="0" smtClean="0">
                <a:cs typeface="2  Compset" pitchFamily="2" charset="-78"/>
              </a:rPr>
              <a:t> D</a:t>
            </a:r>
            <a:r>
              <a:rPr lang="fa-IR" dirty="0" smtClean="0">
                <a:cs typeface="2  Compset" pitchFamily="2" charset="-78"/>
              </a:rPr>
              <a:t>می گذرد قرار گرفته است که </a:t>
            </a:r>
            <a:r>
              <a:rPr lang="en-US" dirty="0" smtClean="0">
                <a:cs typeface="2  Compset" pitchFamily="2" charset="-78"/>
              </a:rPr>
              <a:t>BF</a:t>
            </a:r>
            <a:r>
              <a:rPr lang="fa-IR" dirty="0" smtClean="0">
                <a:cs typeface="2  Compset" pitchFamily="2" charset="-78"/>
              </a:rPr>
              <a:t>و</a:t>
            </a:r>
            <a:r>
              <a:rPr lang="en-US" dirty="0" smtClean="0">
                <a:cs typeface="2  Compset" pitchFamily="2" charset="-78"/>
              </a:rPr>
              <a:t>BA</a:t>
            </a:r>
            <a:r>
              <a:rPr lang="fa-IR" dirty="0" smtClean="0">
                <a:cs typeface="2  Compset" pitchFamily="2" charset="-78"/>
              </a:rPr>
              <a:t>مجانبهای آن هستند. پس، برای حل گرایشی ، تنها می بایستی (1)هذلولی یاد شده و (2)دایره به مرکز </a:t>
            </a:r>
            <a:r>
              <a:rPr lang="en-US" dirty="0" smtClean="0">
                <a:cs typeface="2  Compset" pitchFamily="2" charset="-78"/>
              </a:rPr>
              <a:t>D</a:t>
            </a:r>
            <a:r>
              <a:rPr lang="fa-IR" dirty="0" smtClean="0">
                <a:cs typeface="2  Compset" pitchFamily="2" charset="-78"/>
              </a:rPr>
              <a:t>و شعاع برابر با طول داده شده را رسم کنیم.</a:t>
            </a:r>
          </a:p>
          <a:p>
            <a:pPr algn="justLow">
              <a:buNone/>
            </a:pPr>
            <a:r>
              <a:rPr lang="fa-IR" dirty="0" smtClean="0">
                <a:cs typeface="2  Compset" pitchFamily="2" charset="-78"/>
              </a:rPr>
              <a:t>   محل تقاطع این دو منحنی نقطه ی </a:t>
            </a:r>
            <a:r>
              <a:rPr lang="en-US" dirty="0" smtClean="0">
                <a:cs typeface="2  Compset" pitchFamily="2" charset="-78"/>
              </a:rPr>
              <a:t>G</a:t>
            </a:r>
            <a:r>
              <a:rPr lang="fa-IR" dirty="0" smtClean="0">
                <a:cs typeface="2  Compset" pitchFamily="2" charset="-78"/>
              </a:rPr>
              <a:t>خواهد بود . سپس</a:t>
            </a:r>
            <a:r>
              <a:rPr lang="en-US" dirty="0" smtClean="0">
                <a:cs typeface="2  Compset" pitchFamily="2" charset="-78"/>
              </a:rPr>
              <a:t>E</a:t>
            </a:r>
            <a:r>
              <a:rPr lang="fa-IR" dirty="0" smtClean="0">
                <a:cs typeface="2  Compset" pitchFamily="2" charset="-78"/>
              </a:rPr>
              <a:t>و</a:t>
            </a:r>
            <a:r>
              <a:rPr lang="en-US" dirty="0" smtClean="0">
                <a:cs typeface="2  Compset" pitchFamily="2" charset="-78"/>
              </a:rPr>
              <a:t>F</a:t>
            </a:r>
            <a:r>
              <a:rPr lang="fa-IR" dirty="0" smtClean="0">
                <a:cs typeface="2  Compset" pitchFamily="2" charset="-78"/>
              </a:rPr>
              <a:t>را تعیین می کنیم و خط </a:t>
            </a:r>
            <a:r>
              <a:rPr lang="en-US" dirty="0" smtClean="0">
                <a:cs typeface="2  Compset" pitchFamily="2" charset="-78"/>
              </a:rPr>
              <a:t>GF</a:t>
            </a:r>
            <a:r>
              <a:rPr lang="fa-IR" dirty="0" smtClean="0">
                <a:cs typeface="2  Compset" pitchFamily="2" charset="-78"/>
              </a:rPr>
              <a:t> را به موازات </a:t>
            </a:r>
            <a:r>
              <a:rPr lang="en-US" dirty="0" smtClean="0">
                <a:cs typeface="2  Compset" pitchFamily="2" charset="-78"/>
              </a:rPr>
              <a:t>DC</a:t>
            </a:r>
            <a:r>
              <a:rPr lang="fa-IR" dirty="0" smtClean="0">
                <a:cs typeface="2  Compset" pitchFamily="2" charset="-78"/>
              </a:rPr>
              <a:t>می کشیم تا امتداد</a:t>
            </a:r>
            <a:r>
              <a:rPr lang="en-US" dirty="0" smtClean="0">
                <a:cs typeface="2  Compset" pitchFamily="2" charset="-78"/>
              </a:rPr>
              <a:t> BC </a:t>
            </a:r>
            <a:r>
              <a:rPr lang="fa-IR" dirty="0" smtClean="0">
                <a:cs typeface="2  Compset" pitchFamily="2" charset="-78"/>
              </a:rPr>
              <a:t>را در </a:t>
            </a:r>
            <a:r>
              <a:rPr lang="en-US" dirty="0" smtClean="0">
                <a:cs typeface="2  Compset" pitchFamily="2" charset="-78"/>
              </a:rPr>
              <a:t>F</a:t>
            </a:r>
            <a:r>
              <a:rPr lang="fa-IR" dirty="0" smtClean="0">
                <a:cs typeface="2  Compset" pitchFamily="2" charset="-78"/>
              </a:rPr>
              <a:t>قطع کند، و سپس </a:t>
            </a:r>
            <a:r>
              <a:rPr lang="en-US" dirty="0" smtClean="0">
                <a:cs typeface="2  Compset" pitchFamily="2" charset="-78"/>
              </a:rPr>
              <a:t> AF</a:t>
            </a:r>
            <a:r>
              <a:rPr lang="fa-IR" dirty="0" smtClean="0">
                <a:cs typeface="2  Compset" pitchFamily="2" charset="-78"/>
              </a:rPr>
              <a:t>را رسم می کنیم تا </a:t>
            </a:r>
            <a:r>
              <a:rPr lang="en-US" dirty="0" smtClean="0">
                <a:cs typeface="2  Compset" pitchFamily="2" charset="-78"/>
              </a:rPr>
              <a:t> CD</a:t>
            </a:r>
            <a:r>
              <a:rPr lang="fa-IR" dirty="0" smtClean="0">
                <a:cs typeface="2  Compset" pitchFamily="2" charset="-78"/>
              </a:rPr>
              <a:t>را در </a:t>
            </a:r>
            <a:r>
              <a:rPr lang="en-US" dirty="0" smtClean="0">
                <a:cs typeface="2  Compset" pitchFamily="2" charset="-78"/>
              </a:rPr>
              <a:t>E</a:t>
            </a:r>
            <a:r>
              <a:rPr lang="fa-IR" dirty="0" smtClean="0">
                <a:cs typeface="2  Compset" pitchFamily="2" charset="-78"/>
              </a:rPr>
              <a:t>قطع کند.</a:t>
            </a:r>
            <a:endParaRPr lang="fa-IR" dirty="0">
              <a:cs typeface="2  Compset" pitchFamily="2" charset="-78"/>
            </a:endParaRPr>
          </a:p>
        </p:txBody>
      </p:sp>
    </p:spTree>
  </p:cSld>
  <p:clrMapOvr>
    <a:masterClrMapping/>
  </p:clrMapOvr>
  <p:transition spd="slow">
    <p:checke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914400" y="512064"/>
          <a:ext cx="77724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txBody>
          <a:bodyPr>
            <a:normAutofit/>
          </a:bodyPr>
          <a:lstStyle/>
          <a:p>
            <a:pPr algn="justLow">
              <a:buFont typeface="Wingdings" pitchFamily="2" charset="2"/>
              <a:buChar char="v"/>
            </a:pPr>
            <a:r>
              <a:rPr lang="fa-IR" dirty="0" smtClean="0">
                <a:cs typeface="2  Compset" pitchFamily="2" charset="-78"/>
              </a:rPr>
              <a:t>در اینجا باید بخصوص از نیکومدس یادکنیم،بدان جهت که وی یک منحنی را برای هدف خاص حل گرایشی بدان صورت که در بالا آمده ابداع کرده است.وی از لحاظ تاریخ زندگی در فاصله ی زمانی میانی اراتستن و آپولونیوس می زیسته ؛بنابراین باید در حدود 275ق.م تولد یافته باشد .</a:t>
            </a:r>
          </a:p>
          <a:p>
            <a:pPr algn="justLow">
              <a:buFont typeface="Wingdings" pitchFamily="2" charset="2"/>
              <a:buChar char="v"/>
            </a:pPr>
            <a:r>
              <a:rPr lang="fa-IR" dirty="0" smtClean="0">
                <a:cs typeface="2  Compset" pitchFamily="2" charset="-78"/>
              </a:rPr>
              <a:t>منحنی مورد بحث را پاپوس حلزون وار نامیده ، ولی بعد ها ،مثلا در زمان ائوتوکیوس، از ان به نام صدف وار یاد شده است.   </a:t>
            </a:r>
            <a:endParaRPr lang="fa-IR" dirty="0">
              <a:cs typeface="2  Compset" pitchFamily="2" charset="-78"/>
            </a:endParaRPr>
          </a:p>
        </p:txBody>
      </p:sp>
    </p:spTree>
  </p:cSld>
  <p:clrMapOvr>
    <a:masterClrMapping/>
  </p:clrMapOvr>
  <p:transition spd="slow">
    <p:pull/>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0"/>
            <a:ext cx="8786842" cy="6858000"/>
          </a:xfrm>
        </p:spPr>
        <p:txBody>
          <a:bodyPr/>
          <a:lstStyle/>
          <a:p>
            <a:pPr algn="justLow">
              <a:buFont typeface="Wingdings" pitchFamily="2" charset="2"/>
              <a:buChar char="v"/>
            </a:pPr>
            <a:endParaRPr lang="fa-IR" dirty="0" smtClean="0">
              <a:cs typeface="2  Compset" pitchFamily="2" charset="-78"/>
            </a:endParaRPr>
          </a:p>
          <a:p>
            <a:pPr algn="justLow">
              <a:buFont typeface="Wingdings" pitchFamily="2" charset="2"/>
              <a:buChar char="v"/>
            </a:pPr>
            <a:endParaRPr lang="fa-IR" dirty="0" smtClean="0">
              <a:cs typeface="2  Compset" pitchFamily="2" charset="-78"/>
            </a:endParaRPr>
          </a:p>
          <a:p>
            <a:pPr algn="justLow">
              <a:buFont typeface="Wingdings" pitchFamily="2" charset="2"/>
              <a:buChar char="v"/>
            </a:pPr>
            <a:r>
              <a:rPr lang="fa-IR" dirty="0" smtClean="0">
                <a:cs typeface="2  Compset" pitchFamily="2" charset="-78"/>
              </a:rPr>
              <a:t>پاپوس به چهار منحنی صدف وار اشاره کرده است ؛</a:t>
            </a:r>
          </a:p>
          <a:p>
            <a:pPr algn="justLow">
              <a:buNone/>
            </a:pPr>
            <a:r>
              <a:rPr lang="fa-IR" dirty="0" smtClean="0">
                <a:cs typeface="2  Compset" pitchFamily="2" charset="-78"/>
              </a:rPr>
              <a:t>   نخستین ان که ما در اینجا سروکار داریم ،برای تثلیث یک زاویه غیر مشخص و تضعیف مکعب به کار می رفته است.ان را به وسیله یک افزار مکانیکی بدین گونه می ساختند:</a:t>
            </a:r>
          </a:p>
          <a:p>
            <a:pPr algn="justLow">
              <a:buNone/>
            </a:pPr>
            <a:r>
              <a:rPr lang="fa-IR" dirty="0" smtClean="0">
                <a:cs typeface="2  Compset" pitchFamily="2" charset="-78"/>
              </a:rPr>
              <a:t> </a:t>
            </a:r>
            <a:r>
              <a:rPr lang="en-US" dirty="0" smtClean="0">
                <a:cs typeface="2  Compset" pitchFamily="2" charset="-78"/>
              </a:rPr>
              <a:t>AB    </a:t>
            </a:r>
            <a:r>
              <a:rPr lang="fa-IR" dirty="0" smtClean="0">
                <a:cs typeface="2  Compset" pitchFamily="2" charset="-78"/>
              </a:rPr>
              <a:t> خط کشی است با شکافی موازی با طول آن، و </a:t>
            </a:r>
            <a:r>
              <a:rPr lang="en-US" dirty="0" smtClean="0">
                <a:cs typeface="2  Compset" pitchFamily="2" charset="-78"/>
              </a:rPr>
              <a:t>FE</a:t>
            </a:r>
            <a:r>
              <a:rPr lang="fa-IR" dirty="0" smtClean="0">
                <a:cs typeface="2  Compset" pitchFamily="2" charset="-78"/>
              </a:rPr>
              <a:t>خط کشی دیگر است که به صورت عمود بر </a:t>
            </a:r>
            <a:r>
              <a:rPr lang="en-US" dirty="0" smtClean="0">
                <a:cs typeface="2  Compset" pitchFamily="2" charset="-78"/>
              </a:rPr>
              <a:t> AB</a:t>
            </a:r>
            <a:r>
              <a:rPr lang="fa-IR" dirty="0" smtClean="0">
                <a:cs typeface="2  Compset" pitchFamily="2" charset="-78"/>
              </a:rPr>
              <a:t>نصب شده باشد و یک میخ چوبی </a:t>
            </a:r>
            <a:r>
              <a:rPr lang="en-US" dirty="0" smtClean="0">
                <a:cs typeface="2  Compset" pitchFamily="2" charset="-78"/>
              </a:rPr>
              <a:t> C</a:t>
            </a:r>
            <a:r>
              <a:rPr lang="fa-IR" dirty="0" smtClean="0">
                <a:cs typeface="2  Compset" pitchFamily="2" charset="-78"/>
              </a:rPr>
              <a:t>بر آن قرار دارد خط کش سوم </a:t>
            </a:r>
            <a:r>
              <a:rPr lang="en-US" dirty="0" smtClean="0">
                <a:cs typeface="2  Compset" pitchFamily="2" charset="-78"/>
              </a:rPr>
              <a:t>PC</a:t>
            </a:r>
            <a:r>
              <a:rPr lang="fa-IR" dirty="0" smtClean="0">
                <a:cs typeface="2  Compset" pitchFamily="2" charset="-78"/>
              </a:rPr>
              <a:t>بانوک تیز </a:t>
            </a:r>
            <a:r>
              <a:rPr lang="en-US" dirty="0" smtClean="0">
                <a:cs typeface="2  Compset" pitchFamily="2" charset="-78"/>
              </a:rPr>
              <a:t>P</a:t>
            </a:r>
            <a:r>
              <a:rPr lang="fa-IR" dirty="0" smtClean="0">
                <a:cs typeface="2  Compset" pitchFamily="2" charset="-78"/>
              </a:rPr>
              <a:t>نیز شکافی بر روی خود به موازات طول خود دارد که میخ </a:t>
            </a:r>
            <a:r>
              <a:rPr lang="en-US" dirty="0" smtClean="0">
                <a:cs typeface="2  Compset" pitchFamily="2" charset="-78"/>
              </a:rPr>
              <a:t>C</a:t>
            </a:r>
            <a:r>
              <a:rPr lang="fa-IR" dirty="0" smtClean="0">
                <a:cs typeface="2  Compset" pitchFamily="2" charset="-78"/>
              </a:rPr>
              <a:t> از میان آن بیرون آمده است .</a:t>
            </a:r>
            <a:r>
              <a:rPr lang="en-US" dirty="0" smtClean="0">
                <a:cs typeface="2  Compset" pitchFamily="2" charset="-78"/>
              </a:rPr>
              <a:t>D</a:t>
            </a:r>
            <a:r>
              <a:rPr lang="fa-IR" dirty="0" smtClean="0">
                <a:cs typeface="2  Compset" pitchFamily="2" charset="-78"/>
              </a:rPr>
              <a:t>یک میخ چوبی ثابت شده بر روی </a:t>
            </a:r>
            <a:r>
              <a:rPr lang="en-US" dirty="0" smtClean="0">
                <a:cs typeface="2  Compset" pitchFamily="2" charset="-78"/>
              </a:rPr>
              <a:t>DC</a:t>
            </a:r>
            <a:r>
              <a:rPr lang="fa-IR" dirty="0" smtClean="0">
                <a:cs typeface="2  Compset" pitchFamily="2" charset="-78"/>
              </a:rPr>
              <a:t>در امتداد شکاف آن از طرف داخل قرار گرفته واین میخ </a:t>
            </a:r>
            <a:r>
              <a:rPr lang="en-US" dirty="0" smtClean="0">
                <a:cs typeface="2  Compset" pitchFamily="2" charset="-78"/>
              </a:rPr>
              <a:t>D</a:t>
            </a:r>
            <a:r>
              <a:rPr lang="fa-IR" dirty="0" smtClean="0">
                <a:cs typeface="2  Compset" pitchFamily="2" charset="-78"/>
              </a:rPr>
              <a:t>آزادانه در میان شکاف </a:t>
            </a:r>
            <a:r>
              <a:rPr lang="en-US" dirty="0" smtClean="0">
                <a:cs typeface="2  Compset" pitchFamily="2" charset="-78"/>
              </a:rPr>
              <a:t>AB</a:t>
            </a:r>
            <a:r>
              <a:rPr lang="fa-IR" dirty="0" smtClean="0">
                <a:cs typeface="2  Compset" pitchFamily="2" charset="-78"/>
              </a:rPr>
              <a:t> جابه جا می شود.</a:t>
            </a:r>
          </a:p>
        </p:txBody>
      </p:sp>
    </p:spTree>
  </p:cSld>
  <p:clrMapOvr>
    <a:masterClrMapping/>
  </p:clrMapOvr>
  <p:transition spd="slow">
    <p:comb/>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0"/>
            <a:ext cx="8786842" cy="6858000"/>
          </a:xfrm>
        </p:spPr>
        <p:txBody>
          <a:bodyPr/>
          <a:lstStyle/>
          <a:p>
            <a:pPr>
              <a:buFont typeface="Wingdings" pitchFamily="2" charset="2"/>
              <a:buChar char="v"/>
            </a:pPr>
            <a:endParaRPr lang="fa-IR" dirty="0" smtClean="0"/>
          </a:p>
          <a:p>
            <a:pPr algn="justLow">
              <a:buFont typeface="Wingdings" pitchFamily="2" charset="2"/>
              <a:buChar char="v"/>
            </a:pPr>
            <a:endParaRPr lang="fa-IR" dirty="0" smtClean="0">
              <a:cs typeface="2  Compset" pitchFamily="2" charset="-78"/>
            </a:endParaRPr>
          </a:p>
          <a:p>
            <a:pPr algn="justLow">
              <a:buFont typeface="Wingdings" pitchFamily="2" charset="2"/>
              <a:buChar char="v"/>
            </a:pPr>
            <a:r>
              <a:rPr lang="fa-IR" dirty="0" smtClean="0">
                <a:cs typeface="2  Compset" pitchFamily="2" charset="-78"/>
              </a:rPr>
              <a:t>بنابراین اگر خط کش </a:t>
            </a:r>
            <a:r>
              <a:rPr lang="en-US" dirty="0" smtClean="0">
                <a:cs typeface="2  Compset" pitchFamily="2" charset="-78"/>
              </a:rPr>
              <a:t>PC </a:t>
            </a:r>
            <a:r>
              <a:rPr lang="fa-IR" dirty="0" smtClean="0">
                <a:cs typeface="2  Compset" pitchFamily="2" charset="-78"/>
              </a:rPr>
              <a:t> چنان حرکت کند که میخ </a:t>
            </a:r>
            <a:r>
              <a:rPr lang="en-US" dirty="0" smtClean="0">
                <a:cs typeface="2  Compset" pitchFamily="2" charset="-78"/>
              </a:rPr>
              <a:t>D</a:t>
            </a:r>
            <a:r>
              <a:rPr lang="fa-IR" dirty="0" smtClean="0">
                <a:cs typeface="2  Compset" pitchFamily="2" charset="-78"/>
              </a:rPr>
              <a:t>تمام طول </a:t>
            </a:r>
            <a:r>
              <a:rPr lang="en-US" dirty="0" smtClean="0">
                <a:cs typeface="2  Compset" pitchFamily="2" charset="-78"/>
              </a:rPr>
              <a:t> AB</a:t>
            </a:r>
            <a:r>
              <a:rPr lang="fa-IR" dirty="0" smtClean="0">
                <a:cs typeface="2  Compset" pitchFamily="2" charset="-78"/>
              </a:rPr>
              <a:t>را در دو طرف </a:t>
            </a:r>
            <a:r>
              <a:rPr lang="en-US" dirty="0" smtClean="0">
                <a:cs typeface="2  Compset" pitchFamily="2" charset="-78"/>
              </a:rPr>
              <a:t>F</a:t>
            </a:r>
            <a:r>
              <a:rPr lang="fa-IR" dirty="0" smtClean="0">
                <a:cs typeface="2  Compset" pitchFamily="2" charset="-78"/>
              </a:rPr>
              <a:t> بپیماید ،نوک </a:t>
            </a:r>
            <a:r>
              <a:rPr lang="en-US" dirty="0" smtClean="0">
                <a:cs typeface="2  Compset" pitchFamily="2" charset="-78"/>
              </a:rPr>
              <a:t>P</a:t>
            </a:r>
            <a:r>
              <a:rPr lang="fa-IR" dirty="0" smtClean="0">
                <a:cs typeface="2  Compset" pitchFamily="2" charset="-78"/>
              </a:rPr>
              <a:t>از این خط کش یک منحنی ترسیم می کند که آن را حلزونی یا صدف وار می نامیده اند.نیکومدس خط راست </a:t>
            </a:r>
            <a:r>
              <a:rPr lang="en-US" dirty="0" smtClean="0">
                <a:cs typeface="2  Compset" pitchFamily="2" charset="-78"/>
              </a:rPr>
              <a:t>AB</a:t>
            </a:r>
            <a:r>
              <a:rPr lang="fa-IR" dirty="0" smtClean="0">
                <a:cs typeface="2  Compset" pitchFamily="2" charset="-78"/>
              </a:rPr>
              <a:t>را خط کش ، نقطه ی ثابت </a:t>
            </a:r>
            <a:r>
              <a:rPr lang="en-US" dirty="0" smtClean="0">
                <a:cs typeface="2  Compset" pitchFamily="2" charset="-78"/>
              </a:rPr>
              <a:t>C</a:t>
            </a:r>
            <a:r>
              <a:rPr lang="fa-IR" dirty="0" smtClean="0">
                <a:cs typeface="2  Compset" pitchFamily="2" charset="-78"/>
              </a:rPr>
              <a:t>را قطب ،و طول ثابت </a:t>
            </a:r>
            <a:r>
              <a:rPr lang="en-US" dirty="0" smtClean="0">
                <a:cs typeface="2  Compset" pitchFamily="2" charset="-78"/>
              </a:rPr>
              <a:t>PD</a:t>
            </a:r>
            <a:r>
              <a:rPr lang="fa-IR" dirty="0" smtClean="0">
                <a:cs typeface="2  Compset" pitchFamily="2" charset="-78"/>
              </a:rPr>
              <a:t>را فاصله نامیده است.</a:t>
            </a:r>
          </a:p>
          <a:p>
            <a:pPr algn="justLow">
              <a:buFont typeface="Wingdings" pitchFamily="2" charset="2"/>
              <a:buChar char="v"/>
            </a:pPr>
            <a:r>
              <a:rPr lang="fa-IR" dirty="0" smtClean="0">
                <a:cs typeface="2  Compset" pitchFamily="2" charset="-78"/>
              </a:rPr>
              <a:t>اگر </a:t>
            </a:r>
            <a:r>
              <a:rPr lang="en-US" dirty="0" smtClean="0">
                <a:cs typeface="2  Compset" pitchFamily="2" charset="-78"/>
              </a:rPr>
              <a:t>r</a:t>
            </a:r>
            <a:r>
              <a:rPr lang="fa-IR" dirty="0" smtClean="0">
                <a:cs typeface="2  Compset" pitchFamily="2" charset="-78"/>
              </a:rPr>
              <a:t>شعاع حامل</a:t>
            </a:r>
            <a:r>
              <a:rPr lang="en-US" dirty="0" smtClean="0">
                <a:cs typeface="2  Compset" pitchFamily="2" charset="-78"/>
              </a:rPr>
              <a:t> CP </a:t>
            </a:r>
            <a:r>
              <a:rPr lang="fa-IR" dirty="0" smtClean="0">
                <a:cs typeface="2  Compset" pitchFamily="2" charset="-78"/>
              </a:rPr>
              <a:t>باشدو</a:t>
            </a:r>
            <a:r>
              <a:rPr lang="en-US" dirty="0" smtClean="0">
                <a:cs typeface="2  Compset" pitchFamily="2" charset="-78"/>
              </a:rPr>
              <a:t>DP=a </a:t>
            </a:r>
            <a:r>
              <a:rPr lang="fa-IR" dirty="0" smtClean="0">
                <a:cs typeface="2  Compset" pitchFamily="2" charset="-78"/>
              </a:rPr>
              <a:t>و </a:t>
            </a:r>
            <a:r>
              <a:rPr lang="en-US" dirty="0" smtClean="0">
                <a:cs typeface="2  Compset" pitchFamily="2" charset="-78"/>
              </a:rPr>
              <a:t>CP=b</a:t>
            </a:r>
            <a:r>
              <a:rPr lang="fa-IR" dirty="0" smtClean="0">
                <a:cs typeface="2  Compset" pitchFamily="2" charset="-78"/>
              </a:rPr>
              <a:t>، معادله ی قطبی این منحنی چنین خواهد بود :</a:t>
            </a:r>
          </a:p>
          <a:p>
            <a:pPr algn="justLow">
              <a:buNone/>
            </a:pPr>
            <a:r>
              <a:rPr lang="fa-IR" dirty="0" smtClean="0">
                <a:cs typeface="2  Compset" pitchFamily="2" charset="-78"/>
              </a:rPr>
              <a:t>	و</a:t>
            </a:r>
            <a:r>
              <a:rPr lang="en-US" dirty="0" smtClean="0">
                <a:cs typeface="2  Compset" pitchFamily="2" charset="-78"/>
              </a:rPr>
              <a:t>AB</a:t>
            </a:r>
            <a:r>
              <a:rPr lang="fa-IR" dirty="0" smtClean="0">
                <a:cs typeface="2  Compset" pitchFamily="2" charset="-78"/>
              </a:rPr>
              <a:t>یکی از مجانبهای آن است.</a:t>
            </a:r>
            <a:endParaRPr lang="fa-IR" dirty="0">
              <a:cs typeface="2  Compset" pitchFamily="2" charset="-78"/>
            </a:endParaRPr>
          </a:p>
        </p:txBody>
      </p:sp>
      <p:sp>
        <p:nvSpPr>
          <p:cNvPr id="4" name="Oval 3"/>
          <p:cNvSpPr/>
          <p:nvPr/>
        </p:nvSpPr>
        <p:spPr>
          <a:xfrm>
            <a:off x="1428728" y="3786190"/>
            <a:ext cx="3214710" cy="1357322"/>
          </a:xfrm>
          <a:prstGeom prst="ellipse">
            <a:avLst/>
          </a:prstGeom>
        </p:spPr>
        <p:style>
          <a:lnRef idx="1">
            <a:schemeClr val="accent6"/>
          </a:lnRef>
          <a:fillRef idx="3">
            <a:schemeClr val="accent6"/>
          </a:fillRef>
          <a:effectRef idx="2">
            <a:schemeClr val="accent6"/>
          </a:effectRef>
          <a:fontRef idx="minor">
            <a:schemeClr val="lt1"/>
          </a:fontRef>
        </p:style>
        <p:txBody>
          <a:bodyPr rtlCol="1" anchor="ctr"/>
          <a:lstStyle/>
          <a:p>
            <a:pPr algn="ctr"/>
            <a:r>
              <a:rPr lang="en-US" sz="3200" dirty="0" smtClean="0">
                <a:solidFill>
                  <a:srgbClr val="00B0F0"/>
                </a:solidFill>
              </a:rPr>
              <a:t>r=</a:t>
            </a:r>
            <a:r>
              <a:rPr lang="en-US" sz="3200" dirty="0" err="1" smtClean="0">
                <a:solidFill>
                  <a:srgbClr val="00B0F0"/>
                </a:solidFill>
              </a:rPr>
              <a:t>a+b</a:t>
            </a:r>
            <a:r>
              <a:rPr lang="en-US" sz="3200" dirty="0" smtClean="0">
                <a:solidFill>
                  <a:srgbClr val="00B0F0"/>
                </a:solidFill>
              </a:rPr>
              <a:t>    sec</a:t>
            </a:r>
            <a:r>
              <a:rPr lang="az-Cyrl-AZ" sz="3200" dirty="0" smtClean="0">
                <a:solidFill>
                  <a:srgbClr val="00B0F0"/>
                </a:solidFill>
              </a:rPr>
              <a:t>ѳ</a:t>
            </a:r>
            <a:r>
              <a:rPr lang="en-US" sz="3200" dirty="0" smtClean="0">
                <a:solidFill>
                  <a:srgbClr val="00B0F0"/>
                </a:solidFill>
              </a:rPr>
              <a:t> </a:t>
            </a:r>
            <a:endParaRPr lang="fa-IR" sz="3200" dirty="0"/>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wipe(down)">
                                      <p:cBhvr>
                                        <p:cTn id="10" dur="500"/>
                                        <p:tgtEl>
                                          <p:spTgt spid="3">
                                            <p:txEl>
                                              <p:pRg st="3" end="3"/>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par>
                                <p:cTn id="16" presetID="22" presetClass="entr" presetSubtype="4" fill="hold" nodeType="withEffect">
                                  <p:stCondLst>
                                    <p:cond delay="0"/>
                                  </p:stCondLst>
                                  <p:childTnLst>
                                    <p:set>
                                      <p:cBhvr>
                                        <p:cTn id="17" dur="1" fill="hold">
                                          <p:stCondLst>
                                            <p:cond delay="0"/>
                                          </p:stCondLst>
                                        </p:cTn>
                                        <p:tgtEl>
                                          <p:spTgt spid="3">
                                            <p:txEl>
                                              <p:pRg st="4" end="4"/>
                                            </p:txEl>
                                          </p:spTgt>
                                        </p:tgtEl>
                                        <p:attrNameLst>
                                          <p:attrName>style.visibility</p:attrName>
                                        </p:attrNameLst>
                                      </p:cBhvr>
                                      <p:to>
                                        <p:strVal val="visible"/>
                                      </p:to>
                                    </p:set>
                                    <p:animEffect transition="in" filter="wipe(down)">
                                      <p:cBhvr>
                                        <p:cTn id="18"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0"/>
            <a:ext cx="8786842" cy="6858000"/>
          </a:xfrm>
        </p:spPr>
        <p:txBody>
          <a:bodyPr/>
          <a:lstStyle/>
          <a:p>
            <a:pPr>
              <a:buFont typeface="Wingdings" pitchFamily="2" charset="2"/>
              <a:buChar char="v"/>
            </a:pPr>
            <a:endParaRPr lang="fa-IR" dirty="0" smtClean="0"/>
          </a:p>
          <a:p>
            <a:pPr>
              <a:buFont typeface="Wingdings" pitchFamily="2" charset="2"/>
              <a:buChar char="v"/>
            </a:pPr>
            <a:endParaRPr lang="fa-IR" dirty="0" smtClean="0"/>
          </a:p>
          <a:p>
            <a:pPr algn="justLow">
              <a:buFont typeface="Wingdings" pitchFamily="2" charset="2"/>
              <a:buChar char="v"/>
            </a:pPr>
            <a:r>
              <a:rPr lang="fa-IR" dirty="0" smtClean="0">
                <a:cs typeface="2  Compset" pitchFamily="2" charset="-78"/>
              </a:rPr>
              <a:t>هنگام استفاده از یک حلزون وار مناسب برای حالت خاص فمی بایستی قطب </a:t>
            </a:r>
            <a:r>
              <a:rPr lang="en-US" dirty="0" smtClean="0">
                <a:cs typeface="2  Compset" pitchFamily="2" charset="-78"/>
              </a:rPr>
              <a:t>C</a:t>
            </a:r>
            <a:r>
              <a:rPr lang="fa-IR" dirty="0" smtClean="0">
                <a:cs typeface="2  Compset" pitchFamily="2" charset="-78"/>
              </a:rPr>
              <a:t>رادر نقطه ای قرار دهیم که خط مندرج به طرف ان متمایل باشد، وخط کش می بایستی بر یکی از خطهایی منطبق باشد که خط مندرج باید بین انها قرار گیرد .مثلا برای حل گرایشی صفحه ی 141و142 می بایستی حلزون واري داشته باشیم که در آن فاصله ی ثابت </a:t>
            </a:r>
            <a:r>
              <a:rPr lang="en-US" dirty="0" smtClean="0">
                <a:cs typeface="2  Compset" pitchFamily="2" charset="-78"/>
              </a:rPr>
              <a:t>DP</a:t>
            </a:r>
            <a:r>
              <a:rPr lang="fa-IR" dirty="0" smtClean="0">
                <a:cs typeface="2  Compset" pitchFamily="2" charset="-78"/>
              </a:rPr>
              <a:t> برابر با </a:t>
            </a:r>
            <a:r>
              <a:rPr lang="en-US" dirty="0" smtClean="0">
                <a:cs typeface="2  Compset" pitchFamily="2" charset="-78"/>
              </a:rPr>
              <a:t>AP</a:t>
            </a:r>
            <a:r>
              <a:rPr lang="fa-IR" dirty="0" smtClean="0">
                <a:cs typeface="2  Compset" pitchFamily="2" charset="-78"/>
              </a:rPr>
              <a:t>2، قطب در </a:t>
            </a:r>
            <a:r>
              <a:rPr lang="en-US" dirty="0" smtClean="0">
                <a:cs typeface="2  Compset" pitchFamily="2" charset="-78"/>
              </a:rPr>
              <a:t>B</a:t>
            </a:r>
            <a:r>
              <a:rPr lang="fa-IR" dirty="0" smtClean="0">
                <a:cs typeface="2  Compset" pitchFamily="2" charset="-78"/>
              </a:rPr>
              <a:t>، وخط کش منطبق بر </a:t>
            </a:r>
            <a:r>
              <a:rPr lang="en-US" dirty="0" smtClean="0">
                <a:cs typeface="2  Compset" pitchFamily="2" charset="-78"/>
              </a:rPr>
              <a:t>AC</a:t>
            </a:r>
            <a:r>
              <a:rPr lang="fa-IR" dirty="0" smtClean="0">
                <a:cs typeface="2  Compset" pitchFamily="2" charset="-78"/>
              </a:rPr>
              <a:t> باشد.</a:t>
            </a:r>
            <a:endParaRPr lang="fa-IR" dirty="0">
              <a:cs typeface="2  Compset" pitchFamily="2" charset="-78"/>
            </a:endParaRPr>
          </a:p>
        </p:txBody>
      </p:sp>
      <p:sp>
        <p:nvSpPr>
          <p:cNvPr id="21" name="Left Arrow 20"/>
          <p:cNvSpPr/>
          <p:nvPr/>
        </p:nvSpPr>
        <p:spPr>
          <a:xfrm rot="3468877">
            <a:off x="1981573" y="4955756"/>
            <a:ext cx="3212948" cy="548361"/>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cxnSp>
        <p:nvCxnSpPr>
          <p:cNvPr id="23" name="Straight Connector 22"/>
          <p:cNvCxnSpPr/>
          <p:nvPr/>
        </p:nvCxnSpPr>
        <p:spPr>
          <a:xfrm rot="16200000" flipH="1">
            <a:off x="2321706" y="4464852"/>
            <a:ext cx="2571765" cy="1643072"/>
          </a:xfrm>
          <a:prstGeom prst="line">
            <a:avLst/>
          </a:prstGeom>
        </p:spPr>
        <p:style>
          <a:lnRef idx="1">
            <a:schemeClr val="accent3"/>
          </a:lnRef>
          <a:fillRef idx="0">
            <a:schemeClr val="accent3"/>
          </a:fillRef>
          <a:effectRef idx="0">
            <a:schemeClr val="accent3"/>
          </a:effectRef>
          <a:fontRef idx="minor">
            <a:schemeClr val="tx1"/>
          </a:fontRef>
        </p:style>
      </p:cxnSp>
      <p:sp>
        <p:nvSpPr>
          <p:cNvPr id="25" name="Rectangle 24"/>
          <p:cNvSpPr/>
          <p:nvPr/>
        </p:nvSpPr>
        <p:spPr>
          <a:xfrm>
            <a:off x="2500298" y="4286256"/>
            <a:ext cx="2357454" cy="2857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8" name="Rectangle 27"/>
          <p:cNvSpPr/>
          <p:nvPr/>
        </p:nvSpPr>
        <p:spPr>
          <a:xfrm>
            <a:off x="3500430" y="4572008"/>
            <a:ext cx="285752" cy="20002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29" name="Rectangle 28"/>
          <p:cNvSpPr/>
          <p:nvPr/>
        </p:nvSpPr>
        <p:spPr>
          <a:xfrm>
            <a:off x="2786050" y="4429132"/>
            <a:ext cx="1714512" cy="71438"/>
          </a:xfrm>
          <a:prstGeom prst="rect">
            <a:avLst/>
          </a:prstGeom>
        </p:spPr>
        <p:style>
          <a:lnRef idx="1">
            <a:schemeClr val="accent5"/>
          </a:lnRef>
          <a:fillRef idx="2">
            <a:schemeClr val="accent5"/>
          </a:fillRef>
          <a:effectRef idx="1">
            <a:schemeClr val="accent5"/>
          </a:effectRef>
          <a:fontRef idx="minor">
            <a:schemeClr val="dk1"/>
          </a:fontRef>
        </p:style>
        <p:txBody>
          <a:bodyPr rtlCol="1" anchor="ctr"/>
          <a:lstStyle/>
          <a:p>
            <a:pPr algn="ctr"/>
            <a:endParaRPr lang="fa-IR"/>
          </a:p>
        </p:txBody>
      </p:sp>
      <p:cxnSp>
        <p:nvCxnSpPr>
          <p:cNvPr id="35" name="Straight Connector 34"/>
          <p:cNvCxnSpPr>
            <a:stCxn id="29" idx="2"/>
          </p:cNvCxnSpPr>
          <p:nvPr/>
        </p:nvCxnSpPr>
        <p:spPr>
          <a:xfrm rot="5400000">
            <a:off x="3036083" y="5107793"/>
            <a:ext cx="1214446" cy="0"/>
          </a:xfrm>
          <a:prstGeom prst="line">
            <a:avLst/>
          </a:prstGeom>
        </p:spPr>
        <p:style>
          <a:lnRef idx="1">
            <a:schemeClr val="accent3"/>
          </a:lnRef>
          <a:fillRef idx="0">
            <a:schemeClr val="accent3"/>
          </a:fillRef>
          <a:effectRef idx="0">
            <a:schemeClr val="accent3"/>
          </a:effectRef>
          <a:fontRef idx="minor">
            <a:schemeClr val="tx1"/>
          </a:fontRef>
        </p:style>
      </p:cxnSp>
      <p:sp>
        <p:nvSpPr>
          <p:cNvPr id="36" name="TextBox 35"/>
          <p:cNvSpPr txBox="1"/>
          <p:nvPr/>
        </p:nvSpPr>
        <p:spPr>
          <a:xfrm>
            <a:off x="2714612" y="3643314"/>
            <a:ext cx="71438" cy="369332"/>
          </a:xfrm>
          <a:prstGeom prst="rect">
            <a:avLst/>
          </a:prstGeom>
          <a:noFill/>
        </p:spPr>
        <p:txBody>
          <a:bodyPr wrap="square" rtlCol="1">
            <a:spAutoFit/>
          </a:bodyPr>
          <a:lstStyle/>
          <a:p>
            <a:r>
              <a:rPr lang="en-US" dirty="0" smtClean="0"/>
              <a:t>P</a:t>
            </a:r>
            <a:endParaRPr lang="fa-IR" dirty="0"/>
          </a:p>
        </p:txBody>
      </p:sp>
      <p:sp>
        <p:nvSpPr>
          <p:cNvPr id="37" name="TextBox 36"/>
          <p:cNvSpPr txBox="1"/>
          <p:nvPr/>
        </p:nvSpPr>
        <p:spPr>
          <a:xfrm>
            <a:off x="4714876" y="4286256"/>
            <a:ext cx="428660" cy="369332"/>
          </a:xfrm>
          <a:prstGeom prst="rect">
            <a:avLst/>
          </a:prstGeom>
          <a:noFill/>
        </p:spPr>
        <p:txBody>
          <a:bodyPr wrap="square" rtlCol="1">
            <a:spAutoFit/>
          </a:bodyPr>
          <a:lstStyle/>
          <a:p>
            <a:r>
              <a:rPr lang="en-US" dirty="0" smtClean="0"/>
              <a:t>B</a:t>
            </a:r>
            <a:endParaRPr lang="fa-IR" dirty="0"/>
          </a:p>
        </p:txBody>
      </p:sp>
      <p:sp>
        <p:nvSpPr>
          <p:cNvPr id="38" name="TextBox 37"/>
          <p:cNvSpPr txBox="1"/>
          <p:nvPr/>
        </p:nvSpPr>
        <p:spPr>
          <a:xfrm>
            <a:off x="3357554" y="6286520"/>
            <a:ext cx="500098" cy="369332"/>
          </a:xfrm>
          <a:prstGeom prst="rect">
            <a:avLst/>
          </a:prstGeom>
          <a:noFill/>
        </p:spPr>
        <p:txBody>
          <a:bodyPr wrap="square" rtlCol="1">
            <a:spAutoFit/>
          </a:bodyPr>
          <a:lstStyle/>
          <a:p>
            <a:r>
              <a:rPr lang="en-US" dirty="0" smtClean="0"/>
              <a:t>E</a:t>
            </a:r>
            <a:endParaRPr lang="fa-IR" dirty="0"/>
          </a:p>
        </p:txBody>
      </p:sp>
      <p:sp>
        <p:nvSpPr>
          <p:cNvPr id="39" name="TextBox 38"/>
          <p:cNvSpPr txBox="1"/>
          <p:nvPr/>
        </p:nvSpPr>
        <p:spPr>
          <a:xfrm>
            <a:off x="2428858" y="4143380"/>
            <a:ext cx="142877" cy="369332"/>
          </a:xfrm>
          <a:prstGeom prst="rect">
            <a:avLst/>
          </a:prstGeom>
          <a:noFill/>
        </p:spPr>
        <p:txBody>
          <a:bodyPr wrap="square" rtlCol="1">
            <a:spAutoFit/>
          </a:bodyPr>
          <a:lstStyle/>
          <a:p>
            <a:r>
              <a:rPr lang="en-US" dirty="0" smtClean="0"/>
              <a:t>A</a:t>
            </a:r>
            <a:endParaRPr lang="fa-IR" dirty="0"/>
          </a:p>
        </p:txBody>
      </p:sp>
      <p:sp>
        <p:nvSpPr>
          <p:cNvPr id="40" name="TextBox 39"/>
          <p:cNvSpPr txBox="1"/>
          <p:nvPr/>
        </p:nvSpPr>
        <p:spPr>
          <a:xfrm>
            <a:off x="3428992" y="4000504"/>
            <a:ext cx="428628" cy="369332"/>
          </a:xfrm>
          <a:prstGeom prst="rect">
            <a:avLst/>
          </a:prstGeom>
          <a:noFill/>
        </p:spPr>
        <p:txBody>
          <a:bodyPr wrap="square" rtlCol="1">
            <a:spAutoFit/>
          </a:bodyPr>
          <a:lstStyle/>
          <a:p>
            <a:r>
              <a:rPr lang="en-US" dirty="0" smtClean="0"/>
              <a:t>F</a:t>
            </a:r>
            <a:endParaRPr lang="fa-IR" dirty="0"/>
          </a:p>
        </p:txBody>
      </p:sp>
      <p:sp>
        <p:nvSpPr>
          <p:cNvPr id="41" name="TextBox 40"/>
          <p:cNvSpPr txBox="1"/>
          <p:nvPr/>
        </p:nvSpPr>
        <p:spPr>
          <a:xfrm>
            <a:off x="3571868" y="5572140"/>
            <a:ext cx="214314" cy="369332"/>
          </a:xfrm>
          <a:prstGeom prst="rect">
            <a:avLst/>
          </a:prstGeom>
          <a:noFill/>
        </p:spPr>
        <p:txBody>
          <a:bodyPr wrap="square" rtlCol="1">
            <a:spAutoFit/>
          </a:bodyPr>
          <a:lstStyle/>
          <a:p>
            <a:r>
              <a:rPr lang="en-US" dirty="0" smtClean="0"/>
              <a:t>C</a:t>
            </a:r>
            <a:endParaRPr lang="fa-IR" dirty="0"/>
          </a:p>
        </p:txBody>
      </p:sp>
      <p:sp>
        <p:nvSpPr>
          <p:cNvPr id="42" name="TextBox 41"/>
          <p:cNvSpPr txBox="1"/>
          <p:nvPr/>
        </p:nvSpPr>
        <p:spPr>
          <a:xfrm>
            <a:off x="2928926" y="4357694"/>
            <a:ext cx="285752" cy="369332"/>
          </a:xfrm>
          <a:prstGeom prst="rect">
            <a:avLst/>
          </a:prstGeom>
          <a:noFill/>
        </p:spPr>
        <p:txBody>
          <a:bodyPr wrap="square" rtlCol="1">
            <a:spAutoFit/>
          </a:bodyPr>
          <a:lstStyle/>
          <a:p>
            <a:r>
              <a:rPr lang="en-US" dirty="0" smtClean="0"/>
              <a:t>D</a:t>
            </a:r>
            <a:endParaRPr lang="fa-IR" dirty="0"/>
          </a:p>
        </p:txBody>
      </p:sp>
    </p:spTree>
  </p:cSld>
  <p:clrMapOvr>
    <a:masterClrMapping/>
  </p:clrMapOvr>
  <p:transition spd="slow">
    <p:strips dir="r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0"/>
            <a:ext cx="8715404" cy="6858000"/>
          </a:xfrm>
        </p:spPr>
        <p:txBody>
          <a:bodyPr/>
          <a:lstStyle/>
          <a:p>
            <a:endParaRPr lang="fa-IR" dirty="0" smtClean="0"/>
          </a:p>
          <a:p>
            <a:endParaRPr lang="fa-IR" dirty="0" smtClean="0"/>
          </a:p>
          <a:p>
            <a:pPr algn="justLow"/>
            <a:r>
              <a:rPr lang="fa-IR" dirty="0" smtClean="0">
                <a:cs typeface="2  Compset" pitchFamily="2" charset="-78"/>
              </a:rPr>
              <a:t>از این رو در حالت کلی باید برای هر حالت یک ابزار تازه ای ساخته شود. جای شگفتی نیست که پاپوس می گوید:حلزون وار هیچ وقت عملا رسم نشده است، بلکه مقداری از آن رسم می شده است برای سهولت بیشتر خط کش را به گرد نقطه ای ثابت حرکت می دادند تا قطعه مجزا شده، با تجسس مساوی طول مفروض شود. </a:t>
            </a:r>
            <a:endParaRPr lang="fa-IR" dirty="0">
              <a:cs typeface="2  Compset" pitchFamily="2" charset="-78"/>
            </a:endParaRPr>
          </a:p>
        </p:txBody>
      </p:sp>
    </p:spTree>
  </p:cSld>
  <p:clrMapOvr>
    <a:masterClrMapping/>
  </p:clrMapOvr>
  <p:transition spd="slow">
    <p:comb/>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914400" y="512064"/>
          <a:ext cx="77724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txBody>
          <a:bodyPr>
            <a:normAutofit/>
          </a:bodyPr>
          <a:lstStyle/>
          <a:p>
            <a:pPr algn="justLow">
              <a:buFont typeface="Wingdings" pitchFamily="2" charset="2"/>
              <a:buChar char="v"/>
            </a:pPr>
            <a:r>
              <a:rPr lang="fa-IR" dirty="0" smtClean="0">
                <a:cs typeface="2  Compset" pitchFamily="2" charset="-78"/>
              </a:rPr>
              <a:t>مجموعه لمهايي که از طریق ترجمه ی عربی آنها به نام ارشمیدس به ما رسیده است، مشتمل بر قضیه ی جالبی است که ما را به تحویل دیگری به یک گرایش از مسئله ی تثلیث زاویه هدایت می کند .</a:t>
            </a:r>
          </a:p>
          <a:p>
            <a:pPr>
              <a:buNone/>
            </a:pPr>
            <a:r>
              <a:rPr lang="fa-IR" dirty="0" smtClean="0">
                <a:cs typeface="2  Compset" pitchFamily="2" charset="-78"/>
              </a:rPr>
              <a:t>   </a:t>
            </a:r>
            <a:endParaRPr lang="fa-IR" dirty="0">
              <a:cs typeface="2  Compset" pitchFamily="2" charset="-78"/>
            </a:endParaRPr>
          </a:p>
        </p:txBody>
      </p:sp>
    </p:spTree>
  </p:cSld>
  <p:clrMapOvr>
    <a:masterClrMapping/>
  </p:clrMapOvr>
  <p:transition spd="slow">
    <p:comb/>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500042"/>
            <a:ext cx="8229600" cy="5855518"/>
          </a:xfrm>
        </p:spPr>
        <p:txBody>
          <a:bodyPr>
            <a:normAutofit/>
          </a:bodyPr>
          <a:lstStyle/>
          <a:p>
            <a:pPr algn="justLow">
              <a:buFont typeface="Wingdings" pitchFamily="2" charset="2"/>
              <a:buChar char="v"/>
            </a:pPr>
            <a:endParaRPr lang="en-US" dirty="0" smtClean="0">
              <a:cs typeface="2  Compset" pitchFamily="2" charset="-78"/>
            </a:endParaRPr>
          </a:p>
          <a:p>
            <a:pPr algn="justLow">
              <a:buFont typeface="Wingdings" pitchFamily="2" charset="2"/>
              <a:buChar char="v"/>
            </a:pPr>
            <a:r>
              <a:rPr lang="fa-IR" dirty="0" smtClean="0">
                <a:cs typeface="2  Compset" pitchFamily="2" charset="-78"/>
              </a:rPr>
              <a:t>یونانیان  مسائل و مکانهای هندسی (خطوط راست و منحنیها)را که برای حل آنها بر طبق آنچه که می توانیم آن را «درجه» بخوانیم  رده بندی می کردند.مسائل واقعی درصفحه آنهایی بودند که حل آنها به کمک خط مستقیم ودایره امکان داشت (و تنها مکانهای واقع در صفحه اینها بودند ) و مسائل فضایی آنهایی بودند که برای حل آنها لازم بود از یک یه چند قطع مخروطی (که آنها را مکانهای فضایی می نامیدند) استفاده شود وبالاخره مسائل خطی آنهایی بودند که حل آنها به  گفته پاپوس به مکانهای «خطی» نیاز داشتند که همه ی آنها منحنی های مرتبه ی بالاتر از قطعهای مخروطی </a:t>
            </a:r>
          </a:p>
          <a:p>
            <a:pPr indent="0">
              <a:buNone/>
            </a:pPr>
            <a:endParaRPr lang="fa-IR" dirty="0"/>
          </a:p>
        </p:txBody>
      </p:sp>
    </p:spTree>
    <p:extLst>
      <p:ext uri="{BB962C8B-B14F-4D97-AF65-F5344CB8AC3E}">
        <p14:creationId xmlns="" xmlns:p14="http://schemas.microsoft.com/office/powerpoint/2010/main" val="1676176289"/>
      </p:ext>
    </p:extLst>
  </p:cSld>
  <p:clrMapOvr>
    <a:masterClrMapping/>
  </p:clrMapOvr>
  <p:transition spd="slow">
    <p:comb/>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0"/>
            <a:ext cx="8786842" cy="6858000"/>
          </a:xfrm>
        </p:spPr>
        <p:txBody>
          <a:bodyPr/>
          <a:lstStyle/>
          <a:p>
            <a:pPr>
              <a:buNone/>
            </a:pPr>
            <a:endParaRPr lang="fa-IR" dirty="0"/>
          </a:p>
        </p:txBody>
      </p:sp>
      <p:sp>
        <p:nvSpPr>
          <p:cNvPr id="4" name="Oval 3"/>
          <p:cNvSpPr/>
          <p:nvPr/>
        </p:nvSpPr>
        <p:spPr>
          <a:xfrm>
            <a:off x="642910" y="1000108"/>
            <a:ext cx="4429156" cy="4286280"/>
          </a:xfrm>
          <a:prstGeom prst="ellipse">
            <a:avLst/>
          </a:prstGeom>
        </p:spPr>
        <p:style>
          <a:lnRef idx="1">
            <a:schemeClr val="accent5"/>
          </a:lnRef>
          <a:fillRef idx="2">
            <a:schemeClr val="accent5"/>
          </a:fillRef>
          <a:effectRef idx="1">
            <a:schemeClr val="accent5"/>
          </a:effectRef>
          <a:fontRef idx="minor">
            <a:schemeClr val="dk1"/>
          </a:fontRef>
        </p:style>
        <p:txBody>
          <a:bodyPr rtlCol="1" anchor="ctr"/>
          <a:lstStyle/>
          <a:p>
            <a:pPr algn="ctr"/>
            <a:endParaRPr lang="fa-IR" dirty="0"/>
          </a:p>
        </p:txBody>
      </p:sp>
      <p:cxnSp>
        <p:nvCxnSpPr>
          <p:cNvPr id="8" name="Straight Connector 7"/>
          <p:cNvCxnSpPr/>
          <p:nvPr/>
        </p:nvCxnSpPr>
        <p:spPr>
          <a:xfrm>
            <a:off x="928662" y="4429132"/>
            <a:ext cx="3714776"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13" name="Straight Connector 12"/>
          <p:cNvCxnSpPr/>
          <p:nvPr/>
        </p:nvCxnSpPr>
        <p:spPr>
          <a:xfrm rot="16200000" flipH="1">
            <a:off x="4240067" y="-1239727"/>
            <a:ext cx="86669" cy="5995099"/>
          </a:xfrm>
          <a:prstGeom prst="line">
            <a:avLst/>
          </a:prstGeom>
        </p:spPr>
        <p:style>
          <a:lnRef idx="2">
            <a:schemeClr val="accent4"/>
          </a:lnRef>
          <a:fillRef idx="0">
            <a:schemeClr val="accent4"/>
          </a:fillRef>
          <a:effectRef idx="1">
            <a:schemeClr val="accent4"/>
          </a:effectRef>
          <a:fontRef idx="minor">
            <a:schemeClr val="tx1"/>
          </a:fontRef>
        </p:style>
      </p:cxnSp>
      <p:cxnSp>
        <p:nvCxnSpPr>
          <p:cNvPr id="15" name="Straight Connector 14"/>
          <p:cNvCxnSpPr/>
          <p:nvPr/>
        </p:nvCxnSpPr>
        <p:spPr>
          <a:xfrm flipV="1">
            <a:off x="928662" y="1857364"/>
            <a:ext cx="6286544" cy="2571768"/>
          </a:xfrm>
          <a:prstGeom prst="line">
            <a:avLst/>
          </a:prstGeom>
        </p:spPr>
        <p:style>
          <a:lnRef idx="2">
            <a:schemeClr val="accent4"/>
          </a:lnRef>
          <a:fillRef idx="0">
            <a:schemeClr val="accent4"/>
          </a:fillRef>
          <a:effectRef idx="1">
            <a:schemeClr val="accent4"/>
          </a:effectRef>
          <a:fontRef idx="minor">
            <a:schemeClr val="tx1"/>
          </a:fontRef>
        </p:style>
      </p:cxnSp>
      <p:cxnSp>
        <p:nvCxnSpPr>
          <p:cNvPr id="17" name="Straight Connector 16"/>
          <p:cNvCxnSpPr/>
          <p:nvPr/>
        </p:nvCxnSpPr>
        <p:spPr>
          <a:xfrm rot="10800000">
            <a:off x="3071802" y="3571876"/>
            <a:ext cx="1571636" cy="857256"/>
          </a:xfrm>
          <a:prstGeom prst="line">
            <a:avLst/>
          </a:prstGeom>
        </p:spPr>
        <p:style>
          <a:lnRef idx="2">
            <a:schemeClr val="accent4"/>
          </a:lnRef>
          <a:fillRef idx="0">
            <a:schemeClr val="accent4"/>
          </a:fillRef>
          <a:effectRef idx="1">
            <a:schemeClr val="accent4"/>
          </a:effectRef>
          <a:fontRef idx="minor">
            <a:schemeClr val="tx1"/>
          </a:fontRef>
        </p:style>
      </p:cxnSp>
      <p:cxnSp>
        <p:nvCxnSpPr>
          <p:cNvPr id="19" name="Straight Connector 18"/>
          <p:cNvCxnSpPr/>
          <p:nvPr/>
        </p:nvCxnSpPr>
        <p:spPr>
          <a:xfrm rot="5400000">
            <a:off x="2893207" y="2035959"/>
            <a:ext cx="1714512" cy="1357322"/>
          </a:xfrm>
          <a:prstGeom prst="line">
            <a:avLst/>
          </a:prstGeom>
        </p:spPr>
        <p:style>
          <a:lnRef idx="2">
            <a:schemeClr val="accent4"/>
          </a:lnRef>
          <a:fillRef idx="0">
            <a:schemeClr val="accent4"/>
          </a:fillRef>
          <a:effectRef idx="1">
            <a:schemeClr val="accent4"/>
          </a:effectRef>
          <a:fontRef idx="minor">
            <a:schemeClr val="tx1"/>
          </a:fontRef>
        </p:style>
      </p:cxnSp>
      <p:sp>
        <p:nvSpPr>
          <p:cNvPr id="20" name="TextBox 19"/>
          <p:cNvSpPr txBox="1"/>
          <p:nvPr/>
        </p:nvSpPr>
        <p:spPr>
          <a:xfrm>
            <a:off x="1000100" y="1357298"/>
            <a:ext cx="214346" cy="369332"/>
          </a:xfrm>
          <a:prstGeom prst="rect">
            <a:avLst/>
          </a:prstGeom>
          <a:noFill/>
        </p:spPr>
        <p:txBody>
          <a:bodyPr wrap="square" rtlCol="1">
            <a:spAutoFit/>
          </a:bodyPr>
          <a:lstStyle/>
          <a:p>
            <a:r>
              <a:rPr lang="en-US" dirty="0" smtClean="0"/>
              <a:t>A</a:t>
            </a:r>
            <a:endParaRPr lang="fa-IR" dirty="0"/>
          </a:p>
        </p:txBody>
      </p:sp>
      <p:sp>
        <p:nvSpPr>
          <p:cNvPr id="21" name="TextBox 20"/>
          <p:cNvSpPr txBox="1"/>
          <p:nvPr/>
        </p:nvSpPr>
        <p:spPr>
          <a:xfrm>
            <a:off x="714348" y="4357694"/>
            <a:ext cx="71438" cy="369332"/>
          </a:xfrm>
          <a:prstGeom prst="rect">
            <a:avLst/>
          </a:prstGeom>
          <a:noFill/>
        </p:spPr>
        <p:txBody>
          <a:bodyPr wrap="square" rtlCol="1">
            <a:spAutoFit/>
          </a:bodyPr>
          <a:lstStyle/>
          <a:p>
            <a:r>
              <a:rPr lang="en-US" dirty="0" smtClean="0"/>
              <a:t>E</a:t>
            </a:r>
            <a:endParaRPr lang="fa-IR" dirty="0"/>
          </a:p>
        </p:txBody>
      </p:sp>
      <p:sp>
        <p:nvSpPr>
          <p:cNvPr id="22" name="TextBox 21"/>
          <p:cNvSpPr txBox="1"/>
          <p:nvPr/>
        </p:nvSpPr>
        <p:spPr>
          <a:xfrm>
            <a:off x="4143372" y="1500174"/>
            <a:ext cx="500098" cy="369332"/>
          </a:xfrm>
          <a:prstGeom prst="rect">
            <a:avLst/>
          </a:prstGeom>
          <a:noFill/>
        </p:spPr>
        <p:txBody>
          <a:bodyPr wrap="square" rtlCol="1">
            <a:spAutoFit/>
          </a:bodyPr>
          <a:lstStyle/>
          <a:p>
            <a:r>
              <a:rPr lang="en-US" dirty="0" smtClean="0"/>
              <a:t>B</a:t>
            </a:r>
            <a:endParaRPr lang="fa-IR" dirty="0"/>
          </a:p>
        </p:txBody>
      </p:sp>
      <p:sp>
        <p:nvSpPr>
          <p:cNvPr id="23" name="TextBox 22"/>
          <p:cNvSpPr txBox="1"/>
          <p:nvPr/>
        </p:nvSpPr>
        <p:spPr>
          <a:xfrm>
            <a:off x="5072066" y="2857496"/>
            <a:ext cx="142876" cy="369332"/>
          </a:xfrm>
          <a:prstGeom prst="rect">
            <a:avLst/>
          </a:prstGeom>
          <a:noFill/>
        </p:spPr>
        <p:txBody>
          <a:bodyPr wrap="square" rtlCol="1">
            <a:spAutoFit/>
          </a:bodyPr>
          <a:lstStyle/>
          <a:p>
            <a:r>
              <a:rPr lang="en-US" dirty="0" smtClean="0"/>
              <a:t>D</a:t>
            </a:r>
            <a:endParaRPr lang="fa-IR" dirty="0"/>
          </a:p>
        </p:txBody>
      </p:sp>
      <p:sp>
        <p:nvSpPr>
          <p:cNvPr id="24" name="TextBox 23"/>
          <p:cNvSpPr txBox="1"/>
          <p:nvPr/>
        </p:nvSpPr>
        <p:spPr>
          <a:xfrm>
            <a:off x="4714876" y="4286256"/>
            <a:ext cx="285752" cy="369332"/>
          </a:xfrm>
          <a:prstGeom prst="rect">
            <a:avLst/>
          </a:prstGeom>
          <a:noFill/>
        </p:spPr>
        <p:txBody>
          <a:bodyPr wrap="square" rtlCol="1">
            <a:spAutoFit/>
          </a:bodyPr>
          <a:lstStyle/>
          <a:p>
            <a:r>
              <a:rPr lang="en-US" dirty="0" smtClean="0"/>
              <a:t>F</a:t>
            </a:r>
            <a:endParaRPr lang="fa-IR" dirty="0"/>
          </a:p>
        </p:txBody>
      </p:sp>
      <p:sp>
        <p:nvSpPr>
          <p:cNvPr id="27" name="TextBox 26"/>
          <p:cNvSpPr txBox="1"/>
          <p:nvPr/>
        </p:nvSpPr>
        <p:spPr>
          <a:xfrm>
            <a:off x="2786050" y="3071810"/>
            <a:ext cx="285752" cy="369332"/>
          </a:xfrm>
          <a:prstGeom prst="rect">
            <a:avLst/>
          </a:prstGeom>
          <a:noFill/>
        </p:spPr>
        <p:txBody>
          <a:bodyPr wrap="square" rtlCol="1">
            <a:spAutoFit/>
          </a:bodyPr>
          <a:lstStyle/>
          <a:p>
            <a:r>
              <a:rPr lang="en-US" dirty="0" smtClean="0">
                <a:solidFill>
                  <a:srgbClr val="C00000"/>
                </a:solidFill>
              </a:rPr>
              <a:t>O</a:t>
            </a:r>
            <a:endParaRPr lang="fa-IR" dirty="0">
              <a:solidFill>
                <a:srgbClr val="C00000"/>
              </a:solidFill>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barn(inHorizontal)">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6" fill="hold" nodeType="click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barn(inHorizontal)">
                                      <p:cBhvr>
                                        <p:cTn id="12" dur="500"/>
                                        <p:tgtEl>
                                          <p:spTgt spid="1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6"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arn(in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down)">
                                      <p:cBhvr>
                                        <p:cTn id="22" dur="500"/>
                                        <p:tgtEl>
                                          <p:spTgt spid="17"/>
                                        </p:tgtEl>
                                      </p:cBhvr>
                                    </p:animEffect>
                                  </p:childTnLst>
                                </p:cTn>
                              </p:par>
                              <p:par>
                                <p:cTn id="23" presetID="22" presetClass="entr" presetSubtype="4" fill="hold"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wipe(down)">
                                      <p:cBhvr>
                                        <p:cTn id="25"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0"/>
            <a:ext cx="8858280" cy="6643710"/>
          </a:xfrm>
        </p:spPr>
        <p:txBody>
          <a:bodyPr/>
          <a:lstStyle/>
          <a:p>
            <a:pPr>
              <a:buFont typeface="Wingdings" pitchFamily="2" charset="2"/>
              <a:buChar char="v"/>
            </a:pPr>
            <a:endParaRPr lang="fa-IR" dirty="0" smtClean="0"/>
          </a:p>
          <a:p>
            <a:pPr>
              <a:buFont typeface="Wingdings" pitchFamily="2" charset="2"/>
              <a:buChar char="v"/>
            </a:pPr>
            <a:endParaRPr lang="fa-IR" dirty="0" smtClean="0"/>
          </a:p>
          <a:p>
            <a:pPr algn="justLow">
              <a:buFont typeface="Wingdings" pitchFamily="2" charset="2"/>
              <a:buChar char="v"/>
            </a:pPr>
            <a:r>
              <a:rPr lang="fa-IR" dirty="0" smtClean="0">
                <a:cs typeface="2  Compset" pitchFamily="2" charset="-78"/>
              </a:rPr>
              <a:t>اگر </a:t>
            </a:r>
            <a:r>
              <a:rPr lang="en-US" dirty="0" smtClean="0">
                <a:cs typeface="2  Compset" pitchFamily="2" charset="-78"/>
              </a:rPr>
              <a:t>AB</a:t>
            </a:r>
            <a:r>
              <a:rPr lang="fa-IR" dirty="0" smtClean="0">
                <a:cs typeface="2  Compset" pitchFamily="2" charset="-78"/>
              </a:rPr>
              <a:t>وتر یک دایره به مرکز </a:t>
            </a:r>
            <a:r>
              <a:rPr lang="en-US" dirty="0" smtClean="0">
                <a:cs typeface="2  Compset" pitchFamily="2" charset="-78"/>
              </a:rPr>
              <a:t>O</a:t>
            </a:r>
            <a:r>
              <a:rPr lang="fa-IR" dirty="0" smtClean="0">
                <a:cs typeface="2  Compset" pitchFamily="2" charset="-78"/>
              </a:rPr>
              <a:t>باشد وآن وتر را تا نقطه ای مانند </a:t>
            </a:r>
            <a:r>
              <a:rPr lang="en-US" dirty="0" smtClean="0">
                <a:cs typeface="2  Compset" pitchFamily="2" charset="-78"/>
              </a:rPr>
              <a:t>C</a:t>
            </a:r>
            <a:r>
              <a:rPr lang="fa-IR" dirty="0" smtClean="0">
                <a:cs typeface="2  Compset" pitchFamily="2" charset="-78"/>
              </a:rPr>
              <a:t>چنان امتداد دهیم که </a:t>
            </a:r>
            <a:r>
              <a:rPr lang="en-US" dirty="0" smtClean="0">
                <a:cs typeface="2  Compset" pitchFamily="2" charset="-78"/>
              </a:rPr>
              <a:t>BC</a:t>
            </a:r>
            <a:r>
              <a:rPr lang="fa-IR" dirty="0" smtClean="0">
                <a:cs typeface="2  Compset" pitchFamily="2" charset="-78"/>
              </a:rPr>
              <a:t>برابر با شعاع دایره شود واگر محیط </a:t>
            </a:r>
            <a:r>
              <a:rPr lang="en-US" dirty="0" smtClean="0">
                <a:cs typeface="2  Compset" pitchFamily="2" charset="-78"/>
              </a:rPr>
              <a:t>CD</a:t>
            </a:r>
            <a:r>
              <a:rPr lang="fa-IR" dirty="0" smtClean="0">
                <a:cs typeface="2  Compset" pitchFamily="2" charset="-78"/>
              </a:rPr>
              <a:t> دایره را در دو نقطه ی </a:t>
            </a:r>
            <a:r>
              <a:rPr lang="en-US" dirty="0" smtClean="0">
                <a:cs typeface="2  Compset" pitchFamily="2" charset="-78"/>
              </a:rPr>
              <a:t>D</a:t>
            </a:r>
            <a:r>
              <a:rPr lang="fa-IR" dirty="0" smtClean="0">
                <a:cs typeface="2  Compset" pitchFamily="2" charset="-78"/>
              </a:rPr>
              <a:t>و</a:t>
            </a:r>
            <a:r>
              <a:rPr lang="en-US" dirty="0" smtClean="0">
                <a:cs typeface="2  Compset" pitchFamily="2" charset="-78"/>
              </a:rPr>
              <a:t> E</a:t>
            </a:r>
            <a:r>
              <a:rPr lang="fa-IR" dirty="0" smtClean="0">
                <a:cs typeface="2  Compset" pitchFamily="2" charset="-78"/>
              </a:rPr>
              <a:t>قطع کند در این صورت قوس </a:t>
            </a:r>
            <a:r>
              <a:rPr lang="en-US" dirty="0" smtClean="0">
                <a:cs typeface="2  Compset" pitchFamily="2" charset="-78"/>
              </a:rPr>
              <a:t>AE</a:t>
            </a:r>
            <a:r>
              <a:rPr lang="fa-IR" dirty="0" smtClean="0">
                <a:cs typeface="2  Compset" pitchFamily="2" charset="-78"/>
              </a:rPr>
              <a:t> سه برابر قوس </a:t>
            </a:r>
            <a:r>
              <a:rPr lang="en-US" dirty="0" smtClean="0">
                <a:cs typeface="2  Compset" pitchFamily="2" charset="-78"/>
              </a:rPr>
              <a:t> BD</a:t>
            </a:r>
            <a:r>
              <a:rPr lang="fa-IR" dirty="0" smtClean="0">
                <a:cs typeface="2  Compset" pitchFamily="2" charset="-78"/>
              </a:rPr>
              <a:t>خواهد شد.چه اگر وتر</a:t>
            </a:r>
            <a:r>
              <a:rPr lang="en-US" dirty="0" smtClean="0">
                <a:cs typeface="2  Compset" pitchFamily="2" charset="-78"/>
              </a:rPr>
              <a:t>EF</a:t>
            </a:r>
            <a:r>
              <a:rPr lang="fa-IR" dirty="0" smtClean="0">
                <a:cs typeface="2  Compset" pitchFamily="2" charset="-78"/>
              </a:rPr>
              <a:t>را به موازات </a:t>
            </a:r>
            <a:r>
              <a:rPr lang="en-US" dirty="0" smtClean="0">
                <a:cs typeface="2  Compset" pitchFamily="2" charset="-78"/>
              </a:rPr>
              <a:t>AB</a:t>
            </a:r>
            <a:r>
              <a:rPr lang="fa-IR" dirty="0" smtClean="0">
                <a:cs typeface="2  Compset" pitchFamily="2" charset="-78"/>
              </a:rPr>
              <a:t>ونیز خطهای </a:t>
            </a:r>
            <a:r>
              <a:rPr lang="en-US" dirty="0" smtClean="0">
                <a:cs typeface="2  Compset" pitchFamily="2" charset="-78"/>
              </a:rPr>
              <a:t>OB</a:t>
            </a:r>
            <a:r>
              <a:rPr lang="fa-IR" dirty="0" smtClean="0">
                <a:cs typeface="2  Compset" pitchFamily="2" charset="-78"/>
              </a:rPr>
              <a:t>و</a:t>
            </a:r>
            <a:r>
              <a:rPr lang="en-US" dirty="0" smtClean="0">
                <a:cs typeface="2  Compset" pitchFamily="2" charset="-78"/>
              </a:rPr>
              <a:t>OF</a:t>
            </a:r>
            <a:r>
              <a:rPr lang="fa-IR" dirty="0" smtClean="0">
                <a:cs typeface="2  Compset" pitchFamily="2" charset="-78"/>
              </a:rPr>
              <a:t>را رسم کنیم،به سبب تساوی </a:t>
            </a:r>
            <a:r>
              <a:rPr lang="en-US" dirty="0" smtClean="0">
                <a:cs typeface="2  Compset" pitchFamily="2" charset="-78"/>
              </a:rPr>
              <a:t>BO</a:t>
            </a:r>
            <a:r>
              <a:rPr lang="fa-IR" dirty="0" smtClean="0">
                <a:cs typeface="2  Compset" pitchFamily="2" charset="-78"/>
              </a:rPr>
              <a:t>و</a:t>
            </a:r>
            <a:r>
              <a:rPr lang="en-US" dirty="0" smtClean="0">
                <a:cs typeface="2  Compset" pitchFamily="2" charset="-78"/>
              </a:rPr>
              <a:t>BC</a:t>
            </a:r>
            <a:r>
              <a:rPr lang="fa-IR" dirty="0" smtClean="0">
                <a:cs typeface="2  Compset" pitchFamily="2" charset="-78"/>
              </a:rPr>
              <a:t>چنین خواهیم داشت:</a:t>
            </a:r>
          </a:p>
          <a:p>
            <a:pPr>
              <a:buNone/>
            </a:pPr>
            <a:r>
              <a:rPr lang="fa-IR" dirty="0" smtClean="0"/>
              <a:t>      </a:t>
            </a:r>
          </a:p>
          <a:p>
            <a:pPr>
              <a:buNone/>
            </a:pPr>
            <a:endParaRPr lang="fa-IR" dirty="0" smtClean="0"/>
          </a:p>
          <a:p>
            <a:pPr>
              <a:buNone/>
            </a:pPr>
            <a:r>
              <a:rPr lang="fa-IR" dirty="0" smtClean="0"/>
              <a:t>        </a:t>
            </a:r>
          </a:p>
          <a:p>
            <a:pPr>
              <a:buNone/>
            </a:pPr>
            <a:r>
              <a:rPr lang="fa-IR" dirty="0" smtClean="0"/>
              <a:t>  ولی</a:t>
            </a:r>
            <a:endParaRPr lang="fa-IR" dirty="0" smtClean="0">
              <a:solidFill>
                <a:srgbClr val="C00000"/>
              </a:solidFill>
            </a:endParaRPr>
          </a:p>
          <a:p>
            <a:pPr>
              <a:buNone/>
            </a:pPr>
            <a:endParaRPr lang="fa-IR" dirty="0">
              <a:solidFill>
                <a:srgbClr val="C00000"/>
              </a:solidFill>
            </a:endParaRPr>
          </a:p>
        </p:txBody>
      </p:sp>
      <p:sp>
        <p:nvSpPr>
          <p:cNvPr id="4" name="Oval 3"/>
          <p:cNvSpPr/>
          <p:nvPr/>
        </p:nvSpPr>
        <p:spPr>
          <a:xfrm>
            <a:off x="1785918" y="3071810"/>
            <a:ext cx="2643206" cy="157163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r>
              <a:rPr lang="en-US" sz="2400" dirty="0" smtClean="0">
                <a:solidFill>
                  <a:srgbClr val="C00000"/>
                </a:solidFill>
              </a:rPr>
              <a:t>&lt;BOC=&lt;BCO</a:t>
            </a:r>
            <a:endParaRPr lang="fa-IR" sz="2400" dirty="0" smtClean="0">
              <a:solidFill>
                <a:srgbClr val="C00000"/>
              </a:solidFill>
            </a:endParaRPr>
          </a:p>
        </p:txBody>
      </p:sp>
      <p:sp>
        <p:nvSpPr>
          <p:cNvPr id="6" name="Notched Right Arrow 5"/>
          <p:cNvSpPr/>
          <p:nvPr/>
        </p:nvSpPr>
        <p:spPr>
          <a:xfrm>
            <a:off x="857224" y="5000636"/>
            <a:ext cx="7429552" cy="1571612"/>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3200" dirty="0" smtClean="0">
                <a:solidFill>
                  <a:srgbClr val="C00000"/>
                </a:solidFill>
              </a:rPr>
              <a:t>&lt;COF=&lt;OFE+&lt;OEF=2&lt;OEF</a:t>
            </a:r>
            <a:endParaRPr lang="fa-IR" sz="3200" dirty="0"/>
          </a:p>
        </p:txBody>
      </p:sp>
    </p:spTree>
  </p:cSld>
  <p:clrMapOvr>
    <a:masterClrMapping/>
  </p:clrMapOvr>
  <p:transition spd="slow">
    <p:circl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blinds(horizontal)">
                                      <p:cBhvr>
                                        <p:cTn id="10" dur="500"/>
                                        <p:tgtEl>
                                          <p:spTgt spid="3">
                                            <p:txEl>
                                              <p:pRg st="3" end="3"/>
                                            </p:txEl>
                                          </p:spTgt>
                                        </p:tgtEl>
                                      </p:cBhvr>
                                    </p:animEffect>
                                  </p:childTnLst>
                                </p:cTn>
                              </p:par>
                              <p:par>
                                <p:cTn id="11" presetID="3" presetClass="entr" presetSubtype="1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animEffect transition="in" filter="blinds(horizontal)">
                                      <p:cBhvr>
                                        <p:cTn id="13" dur="500"/>
                                        <p:tgtEl>
                                          <p:spTgt spid="3">
                                            <p:txEl>
                                              <p:pRg st="5" end="5"/>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4" presetClass="entr" presetSubtype="16" fill="hold" grpId="0" nodeType="clickEffect">
                                  <p:stCondLst>
                                    <p:cond delay="0"/>
                                  </p:stCondLst>
                                  <p:childTnLst>
                                    <p:set>
                                      <p:cBhvr>
                                        <p:cTn id="17" dur="1" fill="hold">
                                          <p:stCondLst>
                                            <p:cond delay="0"/>
                                          </p:stCondLst>
                                        </p:cTn>
                                        <p:tgtEl>
                                          <p:spTgt spid="4"/>
                                        </p:tgtEl>
                                        <p:attrNameLst>
                                          <p:attrName>style.visibility</p:attrName>
                                        </p:attrNameLst>
                                      </p:cBhvr>
                                      <p:to>
                                        <p:strVal val="visible"/>
                                      </p:to>
                                    </p:set>
                                    <p:animEffect transition="in" filter="box(in)">
                                      <p:cBhvr>
                                        <p:cTn id="18" dur="500"/>
                                        <p:tgtEl>
                                          <p:spTgt spid="4"/>
                                        </p:tgtEl>
                                      </p:cBhvr>
                                    </p:animEffec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checkerboard(across)">
                                      <p:cBhvr>
                                        <p:cTn id="23" dur="500"/>
                                        <p:tgtEl>
                                          <p:spTgt spid="6"/>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6" end="6"/>
                                            </p:txEl>
                                          </p:spTgt>
                                        </p:tgtEl>
                                        <p:attrNameLst>
                                          <p:attrName>style.visibility</p:attrName>
                                        </p:attrNameLst>
                                      </p:cBhvr>
                                      <p:to>
                                        <p:strVal val="visible"/>
                                      </p:to>
                                    </p:set>
                                    <p:animEffect transition="in" filter="blinds(horizontal)">
                                      <p:cBhvr>
                                        <p:cTn id="26"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0"/>
            <a:ext cx="8858280" cy="6858000"/>
          </a:xfrm>
        </p:spPr>
        <p:txBody>
          <a:bodyPr/>
          <a:lstStyle/>
          <a:p>
            <a:endParaRPr lang="fa-IR" dirty="0" smtClean="0">
              <a:cs typeface="2  Compset" pitchFamily="2" charset="-78"/>
            </a:endParaRPr>
          </a:p>
          <a:p>
            <a:endParaRPr lang="fa-IR" dirty="0" smtClean="0">
              <a:cs typeface="2  Compset" pitchFamily="2" charset="-78"/>
            </a:endParaRPr>
          </a:p>
          <a:p>
            <a:r>
              <a:rPr lang="fa-IR" sz="2400" dirty="0" smtClean="0">
                <a:cs typeface="2  Compset" pitchFamily="2" charset="-78"/>
              </a:rPr>
              <a:t>(متبادله)</a:t>
            </a:r>
          </a:p>
          <a:p>
            <a:endParaRPr lang="fa-IR" dirty="0" smtClean="0">
              <a:cs typeface="2  Compset" pitchFamily="2" charset="-78"/>
            </a:endParaRPr>
          </a:p>
          <a:p>
            <a:endParaRPr lang="fa-IR" dirty="0" smtClean="0">
              <a:cs typeface="2  Compset" pitchFamily="2" charset="-78"/>
            </a:endParaRPr>
          </a:p>
          <a:p>
            <a:endParaRPr lang="fa-IR" dirty="0" smtClean="0">
              <a:cs typeface="2  Compset" pitchFamily="2" charset="-78"/>
            </a:endParaRPr>
          </a:p>
          <a:p>
            <a:endParaRPr lang="en-US" dirty="0" smtClean="0">
              <a:cs typeface="2  Compset" pitchFamily="2" charset="-78"/>
            </a:endParaRPr>
          </a:p>
          <a:p>
            <a:pPr>
              <a:buNone/>
            </a:pPr>
            <a:r>
              <a:rPr lang="fa-IR" dirty="0" smtClean="0">
                <a:cs typeface="2  Compset" pitchFamily="2" charset="-78"/>
              </a:rPr>
              <a:t>	</a:t>
            </a:r>
          </a:p>
          <a:p>
            <a:pPr>
              <a:buNone/>
            </a:pPr>
            <a:r>
              <a:rPr lang="fa-IR" dirty="0" smtClean="0">
                <a:cs typeface="2  Compset" pitchFamily="2" charset="-78"/>
              </a:rPr>
              <a:t>بنابراین:</a:t>
            </a:r>
          </a:p>
          <a:p>
            <a:endParaRPr lang="fa-IR" dirty="0" smtClean="0">
              <a:cs typeface="2  Compset" pitchFamily="2" charset="-78"/>
            </a:endParaRPr>
          </a:p>
          <a:p>
            <a:pPr>
              <a:buNone/>
            </a:pPr>
            <a:endParaRPr lang="fa-IR" dirty="0" smtClean="0">
              <a:cs typeface="2  Compset" pitchFamily="2" charset="-78"/>
            </a:endParaRPr>
          </a:p>
          <a:p>
            <a:r>
              <a:rPr lang="fa-IR" dirty="0" smtClean="0">
                <a:cs typeface="2  Compset" pitchFamily="2" charset="-78"/>
              </a:rPr>
              <a:t>ودر نتیجه: </a:t>
            </a:r>
            <a:endParaRPr lang="fa-IR" dirty="0">
              <a:cs typeface="2  Compset" pitchFamily="2" charset="-78"/>
            </a:endParaRPr>
          </a:p>
        </p:txBody>
      </p:sp>
      <p:sp>
        <p:nvSpPr>
          <p:cNvPr id="4" name="Notched Right Arrow 3"/>
          <p:cNvSpPr/>
          <p:nvPr/>
        </p:nvSpPr>
        <p:spPr>
          <a:xfrm>
            <a:off x="1928794" y="428604"/>
            <a:ext cx="3643338" cy="1643074"/>
          </a:xfrm>
          <a:prstGeom prst="notchedRightArrow">
            <a:avLst/>
          </a:prstGeom>
        </p:spPr>
        <p:style>
          <a:lnRef idx="0">
            <a:schemeClr val="accent5"/>
          </a:lnRef>
          <a:fillRef idx="3">
            <a:schemeClr val="accent5"/>
          </a:fillRef>
          <a:effectRef idx="3">
            <a:schemeClr val="accent5"/>
          </a:effectRef>
          <a:fontRef idx="minor">
            <a:schemeClr val="lt1"/>
          </a:fontRef>
        </p:style>
        <p:txBody>
          <a:bodyPr rtlCol="1" anchor="ctr">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800" b="1" dirty="0"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=2&lt;BCO</a:t>
            </a:r>
            <a:endParaRPr lang="fa-IR" sz="4800" b="1"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5" name="Notched Right Arrow 4"/>
          <p:cNvSpPr/>
          <p:nvPr/>
        </p:nvSpPr>
        <p:spPr>
          <a:xfrm>
            <a:off x="1000100" y="2000240"/>
            <a:ext cx="4857784" cy="1500198"/>
          </a:xfrm>
          <a:prstGeom prst="notchedRightArrow">
            <a:avLst/>
          </a:prstGeom>
        </p:spPr>
        <p:style>
          <a:lnRef idx="1">
            <a:schemeClr val="accent1"/>
          </a:lnRef>
          <a:fillRef idx="2">
            <a:schemeClr val="accent1"/>
          </a:fillRef>
          <a:effectRef idx="1">
            <a:schemeClr val="accent1"/>
          </a:effectRef>
          <a:fontRef idx="minor">
            <a:schemeClr val="dk1"/>
          </a:fontRef>
        </p:style>
        <p:txBody>
          <a:bodyPr rtlCol="1"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40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=2&lt;BOC</a:t>
            </a:r>
            <a:endParaRPr lang="fa-IR" sz="40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6" name="Notched Right Arrow 5"/>
          <p:cNvSpPr/>
          <p:nvPr/>
        </p:nvSpPr>
        <p:spPr>
          <a:xfrm>
            <a:off x="571472" y="3429000"/>
            <a:ext cx="5715040" cy="1428760"/>
          </a:xfrm>
          <a:prstGeom prst="notchedRightArrow">
            <a:avLst/>
          </a:prstGeom>
        </p:spPr>
        <p:style>
          <a:lnRef idx="1">
            <a:schemeClr val="accent4"/>
          </a:lnRef>
          <a:fillRef idx="2">
            <a:schemeClr val="accent4"/>
          </a:fillRef>
          <a:effectRef idx="1">
            <a:schemeClr val="accent4"/>
          </a:effectRef>
          <a:fontRef idx="minor">
            <a:schemeClr val="dk1"/>
          </a:fontRef>
        </p:style>
        <p:txBody>
          <a:bodyPr rtlCol="1"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3600" b="1" spc="50" dirty="0" smtClean="0">
                <a:ln w="11430"/>
                <a:solidFill>
                  <a:srgbClr val="C00000"/>
                </a:solidFill>
                <a:effectLst>
                  <a:outerShdw blurRad="76200" dist="50800" dir="5400000" algn="tl" rotWithShape="0">
                    <a:srgbClr val="000000">
                      <a:alpha val="65000"/>
                    </a:srgbClr>
                  </a:outerShdw>
                </a:effectLst>
              </a:rPr>
              <a:t>&lt;BOF=3&lt;BOC</a:t>
            </a:r>
            <a:endParaRPr lang="fa-IR" sz="3600" b="1" spc="50" dirty="0">
              <a:ln w="11430"/>
              <a:solidFill>
                <a:srgbClr val="C00000"/>
              </a:solidFill>
              <a:effectLst>
                <a:outerShdw blurRad="76200" dist="50800" dir="5400000" algn="tl" rotWithShape="0">
                  <a:srgbClr val="000000">
                    <a:alpha val="65000"/>
                  </a:srgbClr>
                </a:outerShdw>
              </a:effectLst>
            </a:endParaRPr>
          </a:p>
        </p:txBody>
      </p:sp>
      <p:sp>
        <p:nvSpPr>
          <p:cNvPr id="7" name="Notched Right Arrow 6"/>
          <p:cNvSpPr/>
          <p:nvPr/>
        </p:nvSpPr>
        <p:spPr>
          <a:xfrm>
            <a:off x="642910" y="4929198"/>
            <a:ext cx="6286544" cy="1428736"/>
          </a:xfrm>
          <a:prstGeom prst="notchedRightArrow">
            <a:avLst/>
          </a:prstGeom>
        </p:spPr>
        <p:style>
          <a:lnRef idx="1">
            <a:schemeClr val="accent5"/>
          </a:lnRef>
          <a:fillRef idx="2">
            <a:schemeClr val="accent5"/>
          </a:fillRef>
          <a:effectRef idx="1">
            <a:schemeClr val="accent5"/>
          </a:effectRef>
          <a:fontRef idx="minor">
            <a:schemeClr val="dk1"/>
          </a:fontRef>
        </p:style>
        <p:txBody>
          <a:bodyPr rtlCol="1" anchor="ctr"/>
          <a:lstStyle/>
          <a:p>
            <a:pPr algn="ctr"/>
            <a:r>
              <a:rPr lang="fa-IR" sz="2800" dirty="0" smtClean="0">
                <a:solidFill>
                  <a:srgbClr val="C00000"/>
                </a:solidFill>
              </a:rPr>
              <a:t>(قوس </a:t>
            </a:r>
            <a:r>
              <a:rPr lang="en-US" sz="2800" dirty="0" smtClean="0">
                <a:solidFill>
                  <a:srgbClr val="C00000"/>
                </a:solidFill>
              </a:rPr>
              <a:t>BD</a:t>
            </a:r>
            <a:r>
              <a:rPr lang="fa-IR" sz="2800" dirty="0" smtClean="0">
                <a:solidFill>
                  <a:srgbClr val="C00000"/>
                </a:solidFill>
              </a:rPr>
              <a:t>)3=(قوس</a:t>
            </a:r>
            <a:r>
              <a:rPr lang="en-US" sz="2800" dirty="0" smtClean="0">
                <a:solidFill>
                  <a:srgbClr val="C00000"/>
                </a:solidFill>
              </a:rPr>
              <a:t>AE</a:t>
            </a:r>
            <a:r>
              <a:rPr lang="fa-IR" sz="2800" dirty="0" smtClean="0">
                <a:solidFill>
                  <a:srgbClr val="C00000"/>
                </a:solidFill>
              </a:rPr>
              <a:t>)=(قوس</a:t>
            </a:r>
            <a:r>
              <a:rPr lang="en-US" sz="2800" dirty="0" smtClean="0">
                <a:solidFill>
                  <a:srgbClr val="C00000"/>
                </a:solidFill>
              </a:rPr>
              <a:t>BF</a:t>
            </a:r>
            <a:r>
              <a:rPr lang="fa-IR" sz="2800" dirty="0" smtClean="0">
                <a:solidFill>
                  <a:srgbClr val="C00000"/>
                </a:solidFill>
              </a:rPr>
              <a:t>)</a:t>
            </a:r>
            <a:endParaRPr lang="fa-IR" sz="2800" dirty="0">
              <a:solidFill>
                <a:srgbClr val="C00000"/>
              </a:solidFill>
            </a:endParaRPr>
          </a:p>
        </p:txBody>
      </p:sp>
    </p:spTree>
  </p:cSld>
  <p:clrMapOvr>
    <a:masterClrMapping/>
  </p:clrMapOvr>
  <p:transition spd="slow">
    <p:checke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blinds(horizontal)">
                                      <p:cBhvr>
                                        <p:cTn id="7" dur="500"/>
                                        <p:tgtEl>
                                          <p:spTgt spid="3">
                                            <p:txEl>
                                              <p:pRg st="2" end="2"/>
                                            </p:txEl>
                                          </p:spTgt>
                                        </p:tgtEl>
                                      </p:cBhvr>
                                    </p:animEffect>
                                  </p:childTnLst>
                                </p:cTn>
                              </p:par>
                              <p:par>
                                <p:cTn id="8" presetID="3" presetClass="entr" presetSubtype="10" fill="hold" nodeType="withEffect">
                                  <p:stCondLst>
                                    <p:cond delay="0"/>
                                  </p:stCondLst>
                                  <p:childTnLst>
                                    <p:set>
                                      <p:cBhvr>
                                        <p:cTn id="9" dur="1" fill="hold">
                                          <p:stCondLst>
                                            <p:cond delay="0"/>
                                          </p:stCondLst>
                                        </p:cTn>
                                        <p:tgtEl>
                                          <p:spTgt spid="3">
                                            <p:txEl>
                                              <p:pRg st="7" end="7"/>
                                            </p:txEl>
                                          </p:spTgt>
                                        </p:tgtEl>
                                        <p:attrNameLst>
                                          <p:attrName>style.visibility</p:attrName>
                                        </p:attrNameLst>
                                      </p:cBhvr>
                                      <p:to>
                                        <p:strVal val="visible"/>
                                      </p:to>
                                    </p:set>
                                    <p:animEffect transition="in" filter="blinds(horizontal)">
                                      <p:cBhvr>
                                        <p:cTn id="10" dur="500"/>
                                        <p:tgtEl>
                                          <p:spTgt spid="3">
                                            <p:txEl>
                                              <p:pRg st="7" end="7"/>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par>
                                <p:cTn id="16" presetID="22" presetClass="entr" presetSubtype="4"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wipe(down)">
                                      <p:cBhvr>
                                        <p:cTn id="18" dur="500"/>
                                        <p:tgtEl>
                                          <p:spTgt spid="5"/>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6"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arn(inHorizontal)">
                                      <p:cBhvr>
                                        <p:cTn id="23" dur="500"/>
                                        <p:tgtEl>
                                          <p:spTgt spid="6"/>
                                        </p:tgtEl>
                                      </p:cBhvr>
                                    </p:animEffect>
                                  </p:childTnLst>
                                </p:cTn>
                              </p:par>
                              <p:par>
                                <p:cTn id="24" presetID="3" presetClass="entr" presetSubtype="10" fill="hold" nodeType="withEffect">
                                  <p:stCondLst>
                                    <p:cond delay="0"/>
                                  </p:stCondLst>
                                  <p:childTnLst>
                                    <p:set>
                                      <p:cBhvr>
                                        <p:cTn id="25" dur="1" fill="hold">
                                          <p:stCondLst>
                                            <p:cond delay="0"/>
                                          </p:stCondLst>
                                        </p:cTn>
                                        <p:tgtEl>
                                          <p:spTgt spid="3">
                                            <p:txEl>
                                              <p:pRg st="8" end="8"/>
                                            </p:txEl>
                                          </p:spTgt>
                                        </p:tgtEl>
                                        <p:attrNameLst>
                                          <p:attrName>style.visibility</p:attrName>
                                        </p:attrNameLst>
                                      </p:cBhvr>
                                      <p:to>
                                        <p:strVal val="visible"/>
                                      </p:to>
                                    </p:set>
                                    <p:animEffect transition="in" filter="blinds(horizontal)">
                                      <p:cBhvr>
                                        <p:cTn id="26" dur="500"/>
                                        <p:tgtEl>
                                          <p:spTgt spid="3">
                                            <p:txEl>
                                              <p:pRg st="8" end="8"/>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6" fill="hold" grpId="0" nodeType="click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barn(inHorizontal)">
                                      <p:cBhvr>
                                        <p:cTn id="31" dur="500"/>
                                        <p:tgtEl>
                                          <p:spTgt spid="7"/>
                                        </p:tgtEl>
                                      </p:cBhvr>
                                    </p:animEffect>
                                  </p:childTnLst>
                                </p:cTn>
                              </p:par>
                              <p:par>
                                <p:cTn id="32" presetID="3" presetClass="entr" presetSubtype="10" fill="hold" nodeType="withEffect">
                                  <p:stCondLst>
                                    <p:cond delay="0"/>
                                  </p:stCondLst>
                                  <p:childTnLst>
                                    <p:set>
                                      <p:cBhvr>
                                        <p:cTn id="33" dur="1" fill="hold">
                                          <p:stCondLst>
                                            <p:cond delay="0"/>
                                          </p:stCondLst>
                                        </p:cTn>
                                        <p:tgtEl>
                                          <p:spTgt spid="3">
                                            <p:txEl>
                                              <p:pRg st="11" end="11"/>
                                            </p:txEl>
                                          </p:spTgt>
                                        </p:tgtEl>
                                        <p:attrNameLst>
                                          <p:attrName>style.visibility</p:attrName>
                                        </p:attrNameLst>
                                      </p:cBhvr>
                                      <p:to>
                                        <p:strVal val="visible"/>
                                      </p:to>
                                    </p:set>
                                    <p:animEffect transition="in" filter="blinds(horizontal)">
                                      <p:cBhvr>
                                        <p:cTn id="34"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85728"/>
            <a:ext cx="8229600" cy="6069832"/>
          </a:xfrm>
        </p:spPr>
        <p:txBody>
          <a:bodyPr/>
          <a:lstStyle/>
          <a:p>
            <a:pPr>
              <a:buNone/>
            </a:pPr>
            <a:r>
              <a:rPr lang="fa-IR" dirty="0" smtClean="0"/>
              <a:t>   </a:t>
            </a:r>
          </a:p>
          <a:p>
            <a:pPr algn="justLow">
              <a:buNone/>
            </a:pPr>
            <a:r>
              <a:rPr lang="fa-IR" dirty="0" smtClean="0">
                <a:cs typeface="2  Compset" pitchFamily="2" charset="-78"/>
              </a:rPr>
              <a:t>	</a:t>
            </a:r>
          </a:p>
          <a:p>
            <a:pPr algn="justLow">
              <a:buNone/>
            </a:pPr>
            <a:r>
              <a:rPr lang="fa-IR" dirty="0" smtClean="0">
                <a:cs typeface="2  Compset" pitchFamily="2" charset="-78"/>
              </a:rPr>
              <a:t>	از اینجا معلوم می شود که برای یافتن قوسی به اندازه ی یک سوم </a:t>
            </a:r>
            <a:r>
              <a:rPr lang="en-US" dirty="0" smtClean="0">
                <a:cs typeface="2  Compset" pitchFamily="2" charset="-78"/>
              </a:rPr>
              <a:t>AE</a:t>
            </a:r>
            <a:r>
              <a:rPr lang="fa-IR" dirty="0" smtClean="0">
                <a:cs typeface="2  Compset" pitchFamily="2" charset="-78"/>
              </a:rPr>
              <a:t> تنها باید از </a:t>
            </a:r>
            <a:r>
              <a:rPr lang="en-US" dirty="0" smtClean="0">
                <a:cs typeface="2  Compset" pitchFamily="2" charset="-78"/>
              </a:rPr>
              <a:t>A</a:t>
            </a:r>
            <a:r>
              <a:rPr lang="fa-IR" dirty="0" smtClean="0">
                <a:cs typeface="2  Compset" pitchFamily="2" charset="-78"/>
              </a:rPr>
              <a:t>، خط راست </a:t>
            </a:r>
            <a:r>
              <a:rPr lang="en-US" dirty="0" smtClean="0">
                <a:cs typeface="2  Compset" pitchFamily="2" charset="-78"/>
              </a:rPr>
              <a:t> ABC</a:t>
            </a:r>
            <a:r>
              <a:rPr lang="fa-IR" dirty="0" smtClean="0">
                <a:cs typeface="2  Compset" pitchFamily="2" charset="-78"/>
              </a:rPr>
              <a:t>را چنان رسم کنیم که دایره را بار دیگر در </a:t>
            </a:r>
            <a:r>
              <a:rPr lang="en-US" dirty="0" smtClean="0">
                <a:cs typeface="2  Compset" pitchFamily="2" charset="-78"/>
              </a:rPr>
              <a:t>B</a:t>
            </a:r>
            <a:r>
              <a:rPr lang="fa-IR" dirty="0" smtClean="0">
                <a:cs typeface="2  Compset" pitchFamily="2" charset="-78"/>
              </a:rPr>
              <a:t>وامتداد</a:t>
            </a:r>
            <a:r>
              <a:rPr lang="en-US" dirty="0" smtClean="0">
                <a:cs typeface="2  Compset" pitchFamily="2" charset="-78"/>
              </a:rPr>
              <a:t>OB</a:t>
            </a:r>
            <a:r>
              <a:rPr lang="fa-IR" dirty="0" smtClean="0">
                <a:cs typeface="2  Compset" pitchFamily="2" charset="-78"/>
              </a:rPr>
              <a:t> را در </a:t>
            </a:r>
            <a:r>
              <a:rPr lang="en-US" dirty="0" smtClean="0">
                <a:cs typeface="2  Compset" pitchFamily="2" charset="-78"/>
              </a:rPr>
              <a:t>C</a:t>
            </a:r>
            <a:r>
              <a:rPr lang="fa-IR" dirty="0" smtClean="0">
                <a:cs typeface="2  Compset" pitchFamily="2" charset="-78"/>
              </a:rPr>
              <a:t> قطع کند و چنان شود که </a:t>
            </a:r>
            <a:r>
              <a:rPr lang="en-US" dirty="0" smtClean="0">
                <a:cs typeface="2  Compset" pitchFamily="2" charset="-78"/>
              </a:rPr>
              <a:t>BC</a:t>
            </a:r>
            <a:r>
              <a:rPr lang="fa-IR" dirty="0" smtClean="0">
                <a:cs typeface="2  Compset" pitchFamily="2" charset="-78"/>
              </a:rPr>
              <a:t> مساوی شعاع دایره باشد.</a:t>
            </a:r>
            <a:endParaRPr lang="fa-IR" dirty="0">
              <a:cs typeface="2  Compset" pitchFamily="2" charset="-78"/>
            </a:endParaRPr>
          </a:p>
        </p:txBody>
      </p:sp>
    </p:spTree>
  </p:cSld>
  <p:clrMapOvr>
    <a:masterClrMapping/>
  </p:clrMapOvr>
  <p:transition spd="slow">
    <p:cover dir="ru"/>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914400" y="785794"/>
          <a:ext cx="7772400" cy="10715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457200" y="2143116"/>
            <a:ext cx="8229600" cy="4181484"/>
          </a:xfrm>
        </p:spPr>
        <p:txBody>
          <a:bodyPr>
            <a:normAutofit/>
          </a:bodyPr>
          <a:lstStyle/>
          <a:p>
            <a:pPr algn="justLow">
              <a:buFont typeface="Wingdings" pitchFamily="2" charset="2"/>
              <a:buChar char="v"/>
            </a:pPr>
            <a:r>
              <a:rPr lang="fa-IR" sz="2400" dirty="0" smtClean="0">
                <a:latin typeface="2  Compset"/>
              </a:rPr>
              <a:t>پاپوس دو راه حل مستقیم مسئله تثلیث زاویه را از طریق قطوع مخروطی به ما می دهد بدون این که به تحول گرایشی مقدماتی آن ضرورت پیدا کند:دومی مخصوصا بدان جهت جالب است که تنها یکی از سه فقره ی معلوم از آثار ریاضی یونانیان است که ویژگی هادی –کانون قطوع مخروطی را آشکار سازد.</a:t>
            </a:r>
          </a:p>
          <a:p>
            <a:pPr algn="justLow">
              <a:buFont typeface="Wingdings" pitchFamily="2" charset="2"/>
              <a:buChar char="v"/>
            </a:pPr>
            <a:r>
              <a:rPr lang="fa-IR" dirty="0" smtClean="0">
                <a:latin typeface="2  Compset"/>
              </a:rPr>
              <a:t>تحلیل آن از این قرار است :</a:t>
            </a:r>
          </a:p>
          <a:p>
            <a:pPr algn="justLow">
              <a:buNone/>
            </a:pPr>
            <a:r>
              <a:rPr lang="fa-IR" dirty="0" smtClean="0">
                <a:latin typeface="2  Compset"/>
              </a:rPr>
              <a:t>   فرض می کنیم </a:t>
            </a:r>
            <a:r>
              <a:rPr lang="en-US" dirty="0" smtClean="0">
                <a:latin typeface="2  Compset"/>
              </a:rPr>
              <a:t>BPS</a:t>
            </a:r>
            <a:r>
              <a:rPr lang="fa-IR" dirty="0" smtClean="0">
                <a:latin typeface="2  Compset"/>
              </a:rPr>
              <a:t>قوسی از دایره باشد که مقصود تثلیث آن است .فرض میکنیم که مسئله حل شده وکمان </a:t>
            </a:r>
            <a:r>
              <a:rPr lang="en-US" dirty="0" smtClean="0">
                <a:latin typeface="2  Compset"/>
              </a:rPr>
              <a:t>SP</a:t>
            </a:r>
            <a:r>
              <a:rPr lang="fa-IR" dirty="0" smtClean="0">
                <a:latin typeface="2  Compset"/>
              </a:rPr>
              <a:t>یک سوم کمان </a:t>
            </a:r>
            <a:r>
              <a:rPr lang="en-US" dirty="0" smtClean="0">
                <a:latin typeface="2  Compset"/>
              </a:rPr>
              <a:t>SPR</a:t>
            </a:r>
            <a:r>
              <a:rPr lang="fa-IR" dirty="0" smtClean="0">
                <a:latin typeface="2  Compset"/>
              </a:rPr>
              <a:t>باشد.</a:t>
            </a:r>
            <a:endParaRPr lang="fa-IR" dirty="0">
              <a:latin typeface="2  Compset"/>
            </a:endParaRPr>
          </a:p>
        </p:txBody>
      </p:sp>
    </p:spTree>
  </p:cSld>
  <p:clrMapOvr>
    <a:masterClrMapping/>
  </p:clrMapOvr>
  <p:transition spd="slow">
    <p:comb/>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0"/>
            <a:ext cx="8786842" cy="6858000"/>
          </a:xfrm>
        </p:spPr>
        <p:txBody>
          <a:bodyPr>
            <a:normAutofit lnSpcReduction="10000"/>
          </a:bodyPr>
          <a:lstStyle/>
          <a:p>
            <a:endParaRPr lang="en-US" dirty="0" smtClean="0"/>
          </a:p>
          <a:p>
            <a:endParaRPr lang="fa-IR" dirty="0" smtClean="0"/>
          </a:p>
          <a:p>
            <a:r>
              <a:rPr lang="fa-IR" dirty="0" smtClean="0"/>
              <a:t>خطوط </a:t>
            </a:r>
            <a:r>
              <a:rPr lang="en-US" dirty="0" smtClean="0"/>
              <a:t>SP</a:t>
            </a:r>
            <a:r>
              <a:rPr lang="fa-IR" dirty="0" smtClean="0"/>
              <a:t>و</a:t>
            </a:r>
            <a:r>
              <a:rPr lang="en-US" dirty="0" smtClean="0"/>
              <a:t>PR</a:t>
            </a:r>
            <a:r>
              <a:rPr lang="fa-IR" dirty="0" smtClean="0"/>
              <a:t>را وصل می کنیم.</a:t>
            </a:r>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endParaRPr lang="fa-IR" dirty="0" smtClean="0"/>
          </a:p>
          <a:p>
            <a:pPr>
              <a:buNone/>
            </a:pPr>
            <a:endParaRPr lang="en-US" dirty="0" smtClean="0"/>
          </a:p>
          <a:p>
            <a:pPr>
              <a:buNone/>
            </a:pPr>
            <a:r>
              <a:rPr lang="fa-IR" dirty="0" smtClean="0"/>
              <a:t>در این زاویه </a:t>
            </a:r>
            <a:r>
              <a:rPr lang="en-US" dirty="0" smtClean="0"/>
              <a:t>RSP</a:t>
            </a:r>
            <a:r>
              <a:rPr lang="fa-IR" dirty="0" smtClean="0"/>
              <a:t>دو برابر زاویه </a:t>
            </a:r>
            <a:r>
              <a:rPr lang="en-US" dirty="0" smtClean="0"/>
              <a:t>SRP</a:t>
            </a:r>
            <a:r>
              <a:rPr lang="fa-IR" dirty="0" smtClean="0"/>
              <a:t>خواهد بود.</a:t>
            </a:r>
          </a:p>
          <a:p>
            <a:pPr>
              <a:buNone/>
            </a:pPr>
            <a:r>
              <a:rPr lang="fa-IR" dirty="0" smtClean="0"/>
              <a:t>خط </a:t>
            </a:r>
            <a:r>
              <a:rPr lang="en-US" dirty="0" smtClean="0"/>
              <a:t>SE </a:t>
            </a:r>
            <a:r>
              <a:rPr lang="fa-IR" dirty="0" smtClean="0"/>
              <a:t>نیمساز زاویه </a:t>
            </a:r>
            <a:r>
              <a:rPr lang="en-US" dirty="0" smtClean="0"/>
              <a:t>RSP</a:t>
            </a:r>
            <a:r>
              <a:rPr lang="fa-IR" dirty="0" smtClean="0"/>
              <a:t>رارسم می کنیم</a:t>
            </a:r>
            <a:r>
              <a:rPr lang="en-US" dirty="0" smtClean="0"/>
              <a:t> </a:t>
            </a:r>
            <a:r>
              <a:rPr lang="fa-IR" dirty="0" smtClean="0"/>
              <a:t>و خطهای</a:t>
            </a:r>
            <a:r>
              <a:rPr lang="en-US" dirty="0" smtClean="0"/>
              <a:t>EX</a:t>
            </a:r>
            <a:r>
              <a:rPr lang="fa-IR" dirty="0" smtClean="0"/>
              <a:t>و</a:t>
            </a:r>
            <a:r>
              <a:rPr lang="en-US" dirty="0" smtClean="0"/>
              <a:t>PN</a:t>
            </a:r>
            <a:r>
              <a:rPr lang="fa-IR" dirty="0" smtClean="0"/>
              <a:t>راعمود بر </a:t>
            </a:r>
            <a:r>
              <a:rPr lang="en-US" dirty="0" smtClean="0"/>
              <a:t>RS</a:t>
            </a:r>
            <a:r>
              <a:rPr lang="fa-IR" dirty="0" smtClean="0"/>
              <a:t>می کشیم.</a:t>
            </a:r>
          </a:p>
        </p:txBody>
      </p:sp>
      <p:pic>
        <p:nvPicPr>
          <p:cNvPr id="1028" name="Picture 4"/>
          <p:cNvPicPr>
            <a:picLocks noChangeAspect="1" noChangeArrowheads="1"/>
          </p:cNvPicPr>
          <p:nvPr/>
        </p:nvPicPr>
        <p:blipFill>
          <a:blip r:embed="rId3" cstate="print"/>
          <a:srcRect/>
          <a:stretch>
            <a:fillRect/>
          </a:stretch>
        </p:blipFill>
        <p:spPr bwMode="auto">
          <a:xfrm>
            <a:off x="2857488" y="2071678"/>
            <a:ext cx="3467100" cy="2109797"/>
          </a:xfrm>
          <a:prstGeom prst="rect">
            <a:avLst/>
          </a:prstGeom>
          <a:noFill/>
          <a:ln w="9525">
            <a:noFill/>
            <a:miter lim="800000"/>
            <a:headEnd/>
            <a:tailEnd/>
          </a:ln>
          <a:effectLst/>
        </p:spPr>
      </p:pic>
      <p:cxnSp>
        <p:nvCxnSpPr>
          <p:cNvPr id="12" name="Straight Connector 11"/>
          <p:cNvCxnSpPr/>
          <p:nvPr/>
        </p:nvCxnSpPr>
        <p:spPr>
          <a:xfrm flipV="1">
            <a:off x="2857488" y="2428868"/>
            <a:ext cx="2500330" cy="1785950"/>
          </a:xfrm>
          <a:prstGeom prst="line">
            <a:avLst/>
          </a:prstGeom>
        </p:spPr>
        <p:style>
          <a:lnRef idx="2">
            <a:schemeClr val="accent4"/>
          </a:lnRef>
          <a:fillRef idx="0">
            <a:schemeClr val="accent4"/>
          </a:fillRef>
          <a:effectRef idx="1">
            <a:schemeClr val="accent4"/>
          </a:effectRef>
          <a:fontRef idx="minor">
            <a:schemeClr val="tx1"/>
          </a:fontRef>
        </p:style>
      </p:cxnSp>
      <p:cxnSp>
        <p:nvCxnSpPr>
          <p:cNvPr id="14" name="Straight Connector 13"/>
          <p:cNvCxnSpPr/>
          <p:nvPr/>
        </p:nvCxnSpPr>
        <p:spPr>
          <a:xfrm rot="16200000" flipH="1">
            <a:off x="4964909" y="2821777"/>
            <a:ext cx="1714512" cy="928694"/>
          </a:xfrm>
          <a:prstGeom prst="line">
            <a:avLst/>
          </a:prstGeom>
        </p:spPr>
        <p:style>
          <a:lnRef idx="2">
            <a:schemeClr val="accent4"/>
          </a:lnRef>
          <a:fillRef idx="0">
            <a:schemeClr val="accent4"/>
          </a:fillRef>
          <a:effectRef idx="1">
            <a:schemeClr val="accent4"/>
          </a:effectRef>
          <a:fontRef idx="minor">
            <a:schemeClr val="tx1"/>
          </a:fontRef>
        </p:style>
      </p:cxnSp>
      <p:cxnSp>
        <p:nvCxnSpPr>
          <p:cNvPr id="16" name="Straight Connector 15"/>
          <p:cNvCxnSpPr/>
          <p:nvPr/>
        </p:nvCxnSpPr>
        <p:spPr>
          <a:xfrm rot="5400000">
            <a:off x="4464843" y="3321843"/>
            <a:ext cx="1785950"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18" name="Straight Connector 17"/>
          <p:cNvCxnSpPr/>
          <p:nvPr/>
        </p:nvCxnSpPr>
        <p:spPr>
          <a:xfrm rot="5400000">
            <a:off x="3893339" y="3607595"/>
            <a:ext cx="1214446"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20" name="Straight Connector 19"/>
          <p:cNvCxnSpPr/>
          <p:nvPr/>
        </p:nvCxnSpPr>
        <p:spPr>
          <a:xfrm>
            <a:off x="4500562" y="3071810"/>
            <a:ext cx="1785950" cy="1143008"/>
          </a:xfrm>
          <a:prstGeom prst="line">
            <a:avLst/>
          </a:prstGeom>
        </p:spPr>
        <p:style>
          <a:lnRef idx="2">
            <a:schemeClr val="accent4"/>
          </a:lnRef>
          <a:fillRef idx="0">
            <a:schemeClr val="accent4"/>
          </a:fillRef>
          <a:effectRef idx="1">
            <a:schemeClr val="accent4"/>
          </a:effectRef>
          <a:fontRef idx="minor">
            <a:schemeClr val="tx1"/>
          </a:fontRef>
        </p:style>
      </p:cxnSp>
      <p:sp>
        <p:nvSpPr>
          <p:cNvPr id="22" name="TextBox 21"/>
          <p:cNvSpPr txBox="1"/>
          <p:nvPr/>
        </p:nvSpPr>
        <p:spPr>
          <a:xfrm>
            <a:off x="5143504" y="2143116"/>
            <a:ext cx="357190" cy="369332"/>
          </a:xfrm>
          <a:prstGeom prst="rect">
            <a:avLst/>
          </a:prstGeom>
          <a:noFill/>
        </p:spPr>
        <p:txBody>
          <a:bodyPr wrap="square" rtlCol="1">
            <a:spAutoFit/>
          </a:bodyPr>
          <a:lstStyle/>
          <a:p>
            <a:r>
              <a:rPr lang="en-US" dirty="0" smtClean="0">
                <a:solidFill>
                  <a:srgbClr val="C00000"/>
                </a:solidFill>
              </a:rPr>
              <a:t>P</a:t>
            </a:r>
            <a:endParaRPr lang="fa-IR" dirty="0"/>
          </a:p>
        </p:txBody>
      </p:sp>
      <p:sp>
        <p:nvSpPr>
          <p:cNvPr id="23" name="TextBox 22"/>
          <p:cNvSpPr txBox="1"/>
          <p:nvPr/>
        </p:nvSpPr>
        <p:spPr>
          <a:xfrm flipH="1">
            <a:off x="2714612" y="4000504"/>
            <a:ext cx="71438" cy="369332"/>
          </a:xfrm>
          <a:prstGeom prst="rect">
            <a:avLst/>
          </a:prstGeom>
          <a:noFill/>
        </p:spPr>
        <p:txBody>
          <a:bodyPr wrap="square" rtlCol="1">
            <a:spAutoFit/>
          </a:bodyPr>
          <a:lstStyle/>
          <a:p>
            <a:r>
              <a:rPr lang="en-US" dirty="0" smtClean="0">
                <a:solidFill>
                  <a:srgbClr val="C00000"/>
                </a:solidFill>
              </a:rPr>
              <a:t>R</a:t>
            </a:r>
            <a:endParaRPr lang="fa-IR" dirty="0">
              <a:solidFill>
                <a:srgbClr val="C00000"/>
              </a:solidFill>
            </a:endParaRPr>
          </a:p>
        </p:txBody>
      </p:sp>
      <p:sp>
        <p:nvSpPr>
          <p:cNvPr id="24" name="TextBox 23"/>
          <p:cNvSpPr txBox="1"/>
          <p:nvPr/>
        </p:nvSpPr>
        <p:spPr>
          <a:xfrm>
            <a:off x="4357686" y="2786058"/>
            <a:ext cx="142876" cy="369332"/>
          </a:xfrm>
          <a:prstGeom prst="rect">
            <a:avLst/>
          </a:prstGeom>
          <a:noFill/>
        </p:spPr>
        <p:txBody>
          <a:bodyPr wrap="square" rtlCol="1">
            <a:spAutoFit/>
          </a:bodyPr>
          <a:lstStyle/>
          <a:p>
            <a:r>
              <a:rPr lang="en-US" dirty="0" smtClean="0">
                <a:solidFill>
                  <a:srgbClr val="C00000"/>
                </a:solidFill>
              </a:rPr>
              <a:t>E</a:t>
            </a:r>
            <a:endParaRPr lang="fa-IR" dirty="0">
              <a:solidFill>
                <a:srgbClr val="C00000"/>
              </a:solidFill>
            </a:endParaRPr>
          </a:p>
        </p:txBody>
      </p:sp>
      <p:sp>
        <p:nvSpPr>
          <p:cNvPr id="25" name="TextBox 24"/>
          <p:cNvSpPr txBox="1"/>
          <p:nvPr/>
        </p:nvSpPr>
        <p:spPr>
          <a:xfrm>
            <a:off x="4357686" y="4143380"/>
            <a:ext cx="214314" cy="369332"/>
          </a:xfrm>
          <a:prstGeom prst="rect">
            <a:avLst/>
          </a:prstGeom>
          <a:noFill/>
        </p:spPr>
        <p:txBody>
          <a:bodyPr wrap="square" rtlCol="1">
            <a:spAutoFit/>
          </a:bodyPr>
          <a:lstStyle/>
          <a:p>
            <a:r>
              <a:rPr lang="en-US" dirty="0" smtClean="0">
                <a:solidFill>
                  <a:srgbClr val="C00000"/>
                </a:solidFill>
              </a:rPr>
              <a:t>X</a:t>
            </a:r>
            <a:endParaRPr lang="fa-IR" dirty="0">
              <a:solidFill>
                <a:srgbClr val="C00000"/>
              </a:solidFill>
            </a:endParaRPr>
          </a:p>
        </p:txBody>
      </p:sp>
      <p:sp>
        <p:nvSpPr>
          <p:cNvPr id="26" name="TextBox 25"/>
          <p:cNvSpPr txBox="1"/>
          <p:nvPr/>
        </p:nvSpPr>
        <p:spPr>
          <a:xfrm>
            <a:off x="2714612" y="4071942"/>
            <a:ext cx="3857652" cy="369332"/>
          </a:xfrm>
          <a:prstGeom prst="rect">
            <a:avLst/>
          </a:prstGeom>
          <a:noFill/>
        </p:spPr>
        <p:txBody>
          <a:bodyPr wrap="square" rtlCol="1">
            <a:spAutoFit/>
          </a:bodyPr>
          <a:lstStyle/>
          <a:p>
            <a:r>
              <a:rPr lang="en-US" dirty="0" smtClean="0">
                <a:solidFill>
                  <a:srgbClr val="C00000"/>
                </a:solidFill>
              </a:rPr>
              <a:t>S</a:t>
            </a:r>
            <a:endParaRPr lang="fa-IR" dirty="0">
              <a:solidFill>
                <a:srgbClr val="C00000"/>
              </a:solidFill>
            </a:endParaRPr>
          </a:p>
        </p:txBody>
      </p:sp>
      <p:sp>
        <p:nvSpPr>
          <p:cNvPr id="27" name="TextBox 26"/>
          <p:cNvSpPr txBox="1"/>
          <p:nvPr/>
        </p:nvSpPr>
        <p:spPr>
          <a:xfrm>
            <a:off x="5286380" y="4286256"/>
            <a:ext cx="214314" cy="369332"/>
          </a:xfrm>
          <a:prstGeom prst="rect">
            <a:avLst/>
          </a:prstGeom>
          <a:noFill/>
        </p:spPr>
        <p:txBody>
          <a:bodyPr wrap="square" rtlCol="1">
            <a:spAutoFit/>
          </a:bodyPr>
          <a:lstStyle/>
          <a:p>
            <a:r>
              <a:rPr lang="en-US" dirty="0" smtClean="0">
                <a:solidFill>
                  <a:srgbClr val="C00000"/>
                </a:solidFill>
              </a:rPr>
              <a:t>N</a:t>
            </a:r>
            <a:endParaRPr lang="fa-IR" dirty="0">
              <a:solidFill>
                <a:srgbClr val="C00000"/>
              </a:solidFill>
            </a:endParaRPr>
          </a:p>
        </p:txBody>
      </p:sp>
      <p:cxnSp>
        <p:nvCxnSpPr>
          <p:cNvPr id="19" name="Straight Connector 18"/>
          <p:cNvCxnSpPr/>
          <p:nvPr/>
        </p:nvCxnSpPr>
        <p:spPr>
          <a:xfrm rot="10800000">
            <a:off x="4500564" y="4214818"/>
            <a:ext cx="1785949"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rot="10800000" flipV="1">
            <a:off x="2857489" y="4214818"/>
            <a:ext cx="1607355" cy="1"/>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ox(in)">
                                      <p:cBhvr>
                                        <p:cTn id="7" dur="500"/>
                                        <p:tgtEl>
                                          <p:spTgt spid="12"/>
                                        </p:tgtEl>
                                      </p:cBhvr>
                                    </p:animEffect>
                                  </p:childTnLst>
                                </p:cTn>
                              </p:par>
                              <p:par>
                                <p:cTn id="8" presetID="4" presetClass="entr" presetSubtype="16" fill="hold"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ox(in)">
                                      <p:cBhvr>
                                        <p:cTn id="10" dur="500"/>
                                        <p:tgtEl>
                                          <p:spTgt spid="14"/>
                                        </p:tgtEl>
                                      </p:cBhvr>
                                    </p:animEffect>
                                  </p:childTnLst>
                                </p:cTn>
                              </p:par>
                            </p:childTnLst>
                          </p:cTn>
                        </p:par>
                      </p:childTnLst>
                    </p:cTn>
                  </p:par>
                  <p:par>
                    <p:cTn id="11" fill="hold">
                      <p:stCondLst>
                        <p:cond delay="indefinite"/>
                      </p:stCondLst>
                      <p:childTnLst>
                        <p:par>
                          <p:cTn id="12" fill="hold">
                            <p:stCondLst>
                              <p:cond delay="0"/>
                            </p:stCondLst>
                            <p:childTnLst>
                              <p:par>
                                <p:cTn id="13" presetID="5" presetClass="entr" presetSubtype="10" fill="hold" nodeType="clickEffect">
                                  <p:stCondLst>
                                    <p:cond delay="0"/>
                                  </p:stCondLst>
                                  <p:childTnLst>
                                    <p:set>
                                      <p:cBhvr>
                                        <p:cTn id="14" dur="1" fill="hold">
                                          <p:stCondLst>
                                            <p:cond delay="0"/>
                                          </p:stCondLst>
                                        </p:cTn>
                                        <p:tgtEl>
                                          <p:spTgt spid="20"/>
                                        </p:tgtEl>
                                        <p:attrNameLst>
                                          <p:attrName>style.visibility</p:attrName>
                                        </p:attrNameLst>
                                      </p:cBhvr>
                                      <p:to>
                                        <p:strVal val="visible"/>
                                      </p:to>
                                    </p:set>
                                    <p:animEffect transition="in" filter="checkerboard(across)">
                                      <p:cBhvr>
                                        <p:cTn id="15" dur="500"/>
                                        <p:tgtEl>
                                          <p:spTgt spid="20"/>
                                        </p:tgtEl>
                                      </p:cBhvr>
                                    </p:animEffect>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24"/>
                                        </p:tgtEl>
                                        <p:attrNameLst>
                                          <p:attrName>style.visibility</p:attrName>
                                        </p:attrNameLst>
                                      </p:cBhvr>
                                      <p:to>
                                        <p:strVal val="visible"/>
                                      </p:to>
                                    </p:set>
                                    <p:anim calcmode="lin" valueType="num">
                                      <p:cBhvr additive="base">
                                        <p:cTn id="20" dur="500" fill="hold"/>
                                        <p:tgtEl>
                                          <p:spTgt spid="24"/>
                                        </p:tgtEl>
                                        <p:attrNameLst>
                                          <p:attrName>ppt_x</p:attrName>
                                        </p:attrNameLst>
                                      </p:cBhvr>
                                      <p:tavLst>
                                        <p:tav tm="0">
                                          <p:val>
                                            <p:strVal val="#ppt_x"/>
                                          </p:val>
                                        </p:tav>
                                        <p:tav tm="100000">
                                          <p:val>
                                            <p:strVal val="#ppt_x"/>
                                          </p:val>
                                        </p:tav>
                                      </p:tavLst>
                                    </p:anim>
                                    <p:anim calcmode="lin" valueType="num">
                                      <p:cBhvr additive="base">
                                        <p:cTn id="21"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8" presetClass="entr" presetSubtype="16" fill="hold" nodeType="clickEffect">
                                  <p:stCondLst>
                                    <p:cond delay="0"/>
                                  </p:stCondLst>
                                  <p:childTnLst>
                                    <p:set>
                                      <p:cBhvr>
                                        <p:cTn id="25" dur="1" fill="hold">
                                          <p:stCondLst>
                                            <p:cond delay="0"/>
                                          </p:stCondLst>
                                        </p:cTn>
                                        <p:tgtEl>
                                          <p:spTgt spid="18"/>
                                        </p:tgtEl>
                                        <p:attrNameLst>
                                          <p:attrName>style.visibility</p:attrName>
                                        </p:attrNameLst>
                                      </p:cBhvr>
                                      <p:to>
                                        <p:strVal val="visible"/>
                                      </p:to>
                                    </p:set>
                                    <p:animEffect transition="in" filter="diamond(in)">
                                      <p:cBhvr>
                                        <p:cTn id="26" dur="2000"/>
                                        <p:tgtEl>
                                          <p:spTgt spid="18"/>
                                        </p:tgtEl>
                                      </p:cBhvr>
                                    </p:animEffect>
                                  </p:childTnLst>
                                </p:cTn>
                              </p:par>
                              <p:par>
                                <p:cTn id="27" presetID="8" presetClass="entr" presetSubtype="16" fill="hold" nodeType="withEffect">
                                  <p:stCondLst>
                                    <p:cond delay="0"/>
                                  </p:stCondLst>
                                  <p:childTnLst>
                                    <p:set>
                                      <p:cBhvr>
                                        <p:cTn id="28" dur="1" fill="hold">
                                          <p:stCondLst>
                                            <p:cond delay="0"/>
                                          </p:stCondLst>
                                        </p:cTn>
                                        <p:tgtEl>
                                          <p:spTgt spid="16"/>
                                        </p:tgtEl>
                                        <p:attrNameLst>
                                          <p:attrName>style.visibility</p:attrName>
                                        </p:attrNameLst>
                                      </p:cBhvr>
                                      <p:to>
                                        <p:strVal val="visible"/>
                                      </p:to>
                                    </p:set>
                                    <p:animEffect transition="in" filter="diamond(in)">
                                      <p:cBhvr>
                                        <p:cTn id="29" dur="2000"/>
                                        <p:tgtEl>
                                          <p:spTgt spid="16"/>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25"/>
                                        </p:tgtEl>
                                        <p:attrNameLst>
                                          <p:attrName>style.visibility</p:attrName>
                                        </p:attrNameLst>
                                      </p:cBhvr>
                                      <p:to>
                                        <p:strVal val="visible"/>
                                      </p:to>
                                    </p:set>
                                    <p:anim calcmode="lin" valueType="num">
                                      <p:cBhvr additive="base">
                                        <p:cTn id="34" dur="500" fill="hold"/>
                                        <p:tgtEl>
                                          <p:spTgt spid="25"/>
                                        </p:tgtEl>
                                        <p:attrNameLst>
                                          <p:attrName>ppt_x</p:attrName>
                                        </p:attrNameLst>
                                      </p:cBhvr>
                                      <p:tavLst>
                                        <p:tav tm="0">
                                          <p:val>
                                            <p:strVal val="#ppt_x"/>
                                          </p:val>
                                        </p:tav>
                                        <p:tav tm="100000">
                                          <p:val>
                                            <p:strVal val="#ppt_x"/>
                                          </p:val>
                                        </p:tav>
                                      </p:tavLst>
                                    </p:anim>
                                    <p:anim calcmode="lin" valueType="num">
                                      <p:cBhvr additive="base">
                                        <p:cTn id="35" dur="5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grpId="0" nodeType="clickEffect">
                                  <p:stCondLst>
                                    <p:cond delay="0"/>
                                  </p:stCondLst>
                                  <p:childTnLst>
                                    <p:set>
                                      <p:cBhvr>
                                        <p:cTn id="39" dur="1" fill="hold">
                                          <p:stCondLst>
                                            <p:cond delay="0"/>
                                          </p:stCondLst>
                                        </p:cTn>
                                        <p:tgtEl>
                                          <p:spTgt spid="27"/>
                                        </p:tgtEl>
                                        <p:attrNameLst>
                                          <p:attrName>style.visibility</p:attrName>
                                        </p:attrNameLst>
                                      </p:cBhvr>
                                      <p:to>
                                        <p:strVal val="visible"/>
                                      </p:to>
                                    </p:set>
                                    <p:animEffect transition="in" filter="blinds(horizontal)">
                                      <p:cBhvr>
                                        <p:cTn id="40"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p:bldP spid="25" grpId="0"/>
      <p:bldP spid="27" grpId="0"/>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0"/>
            <a:ext cx="8786842" cy="6858000"/>
          </a:xfrm>
        </p:spPr>
        <p:txBody>
          <a:bodyPr/>
          <a:lstStyle/>
          <a:p>
            <a:pPr>
              <a:buNone/>
            </a:pPr>
            <a:endParaRPr lang="fa-IR" dirty="0" smtClean="0">
              <a:latin typeface="2  Compset"/>
            </a:endParaRPr>
          </a:p>
          <a:p>
            <a:pPr algn="justLow">
              <a:buNone/>
            </a:pPr>
            <a:r>
              <a:rPr lang="fa-IR" dirty="0" smtClean="0">
                <a:latin typeface="2  Compset"/>
              </a:rPr>
              <a:t>پس </a:t>
            </a:r>
          </a:p>
          <a:p>
            <a:pPr algn="justLow">
              <a:buNone/>
            </a:pPr>
            <a:endParaRPr lang="fa-IR" dirty="0" smtClean="0">
              <a:latin typeface="2  Compset"/>
            </a:endParaRPr>
          </a:p>
          <a:p>
            <a:pPr algn="justLow">
              <a:buNone/>
            </a:pPr>
            <a:endParaRPr lang="fa-IR" b="1" dirty="0" smtClean="0">
              <a:latin typeface="2  Compset"/>
            </a:endParaRPr>
          </a:p>
          <a:p>
            <a:pPr algn="justLow">
              <a:buNone/>
            </a:pPr>
            <a:r>
              <a:rPr lang="fa-IR" sz="2400" b="1" dirty="0" smtClean="0">
                <a:latin typeface="2  Compset"/>
              </a:rPr>
              <a:t>ولذا</a:t>
            </a:r>
          </a:p>
          <a:p>
            <a:pPr algn="justLow">
              <a:buNone/>
            </a:pPr>
            <a:endParaRPr lang="fa-IR" dirty="0" smtClean="0">
              <a:latin typeface="2  Compset"/>
            </a:endParaRPr>
          </a:p>
          <a:p>
            <a:pPr algn="justLow">
              <a:buNone/>
            </a:pPr>
            <a:r>
              <a:rPr lang="fa-IR" dirty="0" smtClean="0">
                <a:latin typeface="2  Compset"/>
              </a:rPr>
              <a:t>وبنابراین</a:t>
            </a:r>
          </a:p>
          <a:p>
            <a:pPr algn="justLow">
              <a:buNone/>
            </a:pPr>
            <a:r>
              <a:rPr lang="fa-IR" dirty="0" smtClean="0">
                <a:latin typeface="2  Compset"/>
              </a:rPr>
              <a:t> </a:t>
            </a:r>
          </a:p>
          <a:p>
            <a:pPr algn="justLow">
              <a:buNone/>
            </a:pPr>
            <a:endParaRPr lang="fa-IR" dirty="0" smtClean="0">
              <a:latin typeface="2  Compset"/>
            </a:endParaRPr>
          </a:p>
          <a:p>
            <a:pPr algn="justLow">
              <a:buNone/>
            </a:pPr>
            <a:r>
              <a:rPr lang="fa-IR" dirty="0" smtClean="0">
                <a:latin typeface="2  Compset"/>
              </a:rPr>
              <a:t>ومعلوم می شود.</a:t>
            </a:r>
          </a:p>
          <a:p>
            <a:pPr algn="justLow">
              <a:buNone/>
            </a:pPr>
            <a:endParaRPr lang="fa-IR" dirty="0" smtClean="0">
              <a:latin typeface="2  Compset"/>
            </a:endParaRPr>
          </a:p>
          <a:p>
            <a:pPr algn="justLow">
              <a:buNone/>
            </a:pPr>
            <a:r>
              <a:rPr lang="fa-IR" dirty="0" smtClean="0">
                <a:latin typeface="2  Compset"/>
              </a:rPr>
              <a:t>وبنابراین</a:t>
            </a:r>
            <a:endParaRPr lang="fa-IR" dirty="0">
              <a:latin typeface="2  Compset"/>
            </a:endParaRPr>
          </a:p>
        </p:txBody>
      </p:sp>
      <p:sp>
        <p:nvSpPr>
          <p:cNvPr id="4" name="Right Arrow 3"/>
          <p:cNvSpPr/>
          <p:nvPr/>
        </p:nvSpPr>
        <p:spPr>
          <a:xfrm>
            <a:off x="642910" y="571480"/>
            <a:ext cx="3071834" cy="114300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3200" dirty="0" smtClean="0">
                <a:solidFill>
                  <a:srgbClr val="C00000"/>
                </a:solidFill>
              </a:rPr>
              <a:t>&lt;ERS=&lt;ESR</a:t>
            </a:r>
            <a:endParaRPr lang="fa-IR" dirty="0">
              <a:solidFill>
                <a:srgbClr val="C00000"/>
              </a:solidFill>
            </a:endParaRPr>
          </a:p>
        </p:txBody>
      </p:sp>
      <p:sp>
        <p:nvSpPr>
          <p:cNvPr id="5" name="Right Arrow 4"/>
          <p:cNvSpPr/>
          <p:nvPr/>
        </p:nvSpPr>
        <p:spPr>
          <a:xfrm>
            <a:off x="642910" y="1643050"/>
            <a:ext cx="3714776" cy="12858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4800" dirty="0" smtClean="0">
                <a:solidFill>
                  <a:srgbClr val="C00000"/>
                </a:solidFill>
              </a:rPr>
              <a:t>RE=ES</a:t>
            </a:r>
            <a:endParaRPr lang="fa-IR" sz="4800" dirty="0">
              <a:solidFill>
                <a:srgbClr val="C00000"/>
              </a:solidFill>
            </a:endParaRPr>
          </a:p>
        </p:txBody>
      </p:sp>
      <p:sp>
        <p:nvSpPr>
          <p:cNvPr id="6" name="Right Arrow 5"/>
          <p:cNvSpPr/>
          <p:nvPr/>
        </p:nvSpPr>
        <p:spPr>
          <a:xfrm>
            <a:off x="642910" y="3071810"/>
            <a:ext cx="4286280" cy="121444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4800" dirty="0" smtClean="0">
                <a:solidFill>
                  <a:srgbClr val="C00000"/>
                </a:solidFill>
              </a:rPr>
              <a:t>RX=XS</a:t>
            </a:r>
            <a:endParaRPr lang="fa-IR" sz="4800" dirty="0">
              <a:solidFill>
                <a:srgbClr val="C00000"/>
              </a:solidFill>
            </a:endParaRPr>
          </a:p>
        </p:txBody>
      </p:sp>
      <p:sp>
        <p:nvSpPr>
          <p:cNvPr id="10" name="Right Arrow 9"/>
          <p:cNvSpPr/>
          <p:nvPr/>
        </p:nvSpPr>
        <p:spPr>
          <a:xfrm>
            <a:off x="500034" y="4214818"/>
            <a:ext cx="5214974" cy="128588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4000" dirty="0" smtClean="0">
                <a:solidFill>
                  <a:srgbClr val="C00000"/>
                </a:solidFill>
              </a:rPr>
              <a:t>RS:SP=RE:EP=RX:XN</a:t>
            </a:r>
            <a:endParaRPr lang="fa-IR" sz="4000" dirty="0">
              <a:solidFill>
                <a:srgbClr val="C00000"/>
              </a:solidFill>
            </a:endParaRPr>
          </a:p>
        </p:txBody>
      </p:sp>
      <p:sp>
        <p:nvSpPr>
          <p:cNvPr id="11" name="Right Arrow 10"/>
          <p:cNvSpPr/>
          <p:nvPr/>
        </p:nvSpPr>
        <p:spPr>
          <a:xfrm>
            <a:off x="428596" y="5286388"/>
            <a:ext cx="6000792" cy="13572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3200" dirty="0" smtClean="0">
                <a:solidFill>
                  <a:srgbClr val="C00000"/>
                </a:solidFill>
              </a:rPr>
              <a:t>RS:RX=SP:NX</a:t>
            </a:r>
            <a:endParaRPr lang="fa-IR" sz="3200" dirty="0">
              <a:solidFill>
                <a:srgbClr val="C00000"/>
              </a:solidFill>
            </a:endParaRPr>
          </a:p>
        </p:txBody>
      </p:sp>
    </p:spTree>
  </p:cSld>
  <p:clrMapOvr>
    <a:masterClrMapping/>
  </p:clrMapOvr>
  <p:transition spd="slow">
    <p:blinds/>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0"/>
            <a:ext cx="8786842" cy="6858000"/>
          </a:xfrm>
        </p:spPr>
        <p:txBody>
          <a:bodyPr/>
          <a:lstStyle/>
          <a:p>
            <a:pPr>
              <a:buNone/>
            </a:pPr>
            <a:endParaRPr lang="fa-IR" dirty="0" smtClean="0"/>
          </a:p>
          <a:p>
            <a:pPr>
              <a:buNone/>
            </a:pPr>
            <a:endParaRPr lang="fa-IR" dirty="0" smtClean="0"/>
          </a:p>
          <a:p>
            <a:pPr>
              <a:buNone/>
            </a:pPr>
            <a:endParaRPr lang="fa-IR" dirty="0" smtClean="0"/>
          </a:p>
          <a:p>
            <a:pPr>
              <a:buNone/>
            </a:pPr>
            <a:r>
              <a:rPr lang="fa-IR" dirty="0" smtClean="0"/>
              <a:t>ولی</a:t>
            </a:r>
          </a:p>
          <a:p>
            <a:pPr>
              <a:buNone/>
            </a:pPr>
            <a:endParaRPr lang="fa-IR" dirty="0" smtClean="0"/>
          </a:p>
          <a:p>
            <a:pPr>
              <a:buNone/>
            </a:pPr>
            <a:endParaRPr lang="fa-IR" dirty="0" smtClean="0"/>
          </a:p>
          <a:p>
            <a:pPr>
              <a:buNone/>
            </a:pPr>
            <a:endParaRPr lang="fa-IR" dirty="0" smtClean="0"/>
          </a:p>
          <a:p>
            <a:pPr>
              <a:buNone/>
            </a:pPr>
            <a:r>
              <a:rPr lang="fa-IR" dirty="0" smtClean="0"/>
              <a:t>پس</a:t>
            </a:r>
            <a:endParaRPr lang="fa-IR" dirty="0"/>
          </a:p>
        </p:txBody>
      </p:sp>
      <p:sp>
        <p:nvSpPr>
          <p:cNvPr id="6" name="Cloud 5"/>
          <p:cNvSpPr/>
          <p:nvPr/>
        </p:nvSpPr>
        <p:spPr>
          <a:xfrm>
            <a:off x="2143108" y="3786190"/>
            <a:ext cx="4500594" cy="2786082"/>
          </a:xfrm>
          <a:prstGeom prst="cloud">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4800" dirty="0" smtClean="0">
                <a:solidFill>
                  <a:srgbClr val="7030A0"/>
                </a:solidFill>
              </a:rPr>
              <a:t>SP=2NX</a:t>
            </a:r>
            <a:endParaRPr lang="fa-IR" sz="4800" dirty="0">
              <a:solidFill>
                <a:srgbClr val="7030A0"/>
              </a:solidFill>
            </a:endParaRPr>
          </a:p>
        </p:txBody>
      </p:sp>
      <p:sp>
        <p:nvSpPr>
          <p:cNvPr id="7" name="Smiley Face 6"/>
          <p:cNvSpPr/>
          <p:nvPr/>
        </p:nvSpPr>
        <p:spPr>
          <a:xfrm>
            <a:off x="2214546" y="928670"/>
            <a:ext cx="4000528" cy="2357454"/>
          </a:xfrm>
          <a:prstGeom prst="smileyFace">
            <a:avLst>
              <a:gd name="adj" fmla="val -4653"/>
            </a:avLst>
          </a:prstGeom>
          <a:ln>
            <a:noFill/>
          </a:ln>
          <a:effectLst/>
          <a:scene3d>
            <a:camera prst="orthographicFront">
              <a:rot lat="0" lon="0" rev="0"/>
            </a:camera>
            <a:lightRig rig="chilly" dir="t">
              <a:rot lat="0" lon="0" rev="18480000"/>
            </a:lightRig>
          </a:scene3d>
          <a:sp3d prstMaterial="clear">
            <a:bevelT h="63500"/>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en-US" sz="6000" dirty="0" smtClean="0">
                <a:solidFill>
                  <a:srgbClr val="FF0000"/>
                </a:solidFill>
              </a:rPr>
              <a:t>RS=2RX</a:t>
            </a:r>
            <a:endParaRPr lang="fa-IR" sz="6000" dirty="0">
              <a:solidFill>
                <a:srgbClr val="FF0000"/>
              </a:solidFill>
            </a:endParaRPr>
          </a:p>
        </p:txBody>
      </p:sp>
    </p:spTree>
  </p:cSld>
  <p:clrMapOvr>
    <a:masterClrMapping/>
  </p:clrMapOvr>
  <p:transition spd="slow">
    <p:comb/>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0"/>
            <a:ext cx="8715404" cy="6858000"/>
          </a:xfrm>
        </p:spPr>
        <p:txBody>
          <a:bodyPr/>
          <a:lstStyle/>
          <a:p>
            <a:pPr algn="justLow">
              <a:buNone/>
            </a:pPr>
            <a:endParaRPr lang="fa-IR" dirty="0" smtClean="0">
              <a:latin typeface="2  Compset"/>
            </a:endParaRPr>
          </a:p>
          <a:p>
            <a:pPr algn="justLow">
              <a:buNone/>
            </a:pPr>
            <a:endParaRPr lang="fa-IR" dirty="0" smtClean="0">
              <a:latin typeface="2  Compset"/>
            </a:endParaRPr>
          </a:p>
          <a:p>
            <a:pPr algn="justLow">
              <a:buNone/>
            </a:pPr>
            <a:r>
              <a:rPr lang="fa-IR" dirty="0" smtClean="0">
                <a:latin typeface="2  Compset"/>
                <a:cs typeface="2  Compset" pitchFamily="2" charset="-78"/>
              </a:rPr>
              <a:t>    نتیجه آن می شود که </a:t>
            </a:r>
            <a:r>
              <a:rPr lang="en-US" dirty="0" smtClean="0">
                <a:latin typeface="2  Compset"/>
                <a:cs typeface="2  Compset" pitchFamily="2" charset="-78"/>
              </a:rPr>
              <a:t> P</a:t>
            </a:r>
            <a:r>
              <a:rPr lang="fa-IR" dirty="0" smtClean="0">
                <a:latin typeface="2  Compset"/>
                <a:cs typeface="2  Compset" pitchFamily="2" charset="-78"/>
              </a:rPr>
              <a:t>بر یک هذلولی قرار گرفته است که کانون آن </a:t>
            </a:r>
            <a:r>
              <a:rPr lang="en-US" dirty="0" smtClean="0">
                <a:latin typeface="2  Compset"/>
                <a:cs typeface="2  Compset" pitchFamily="2" charset="-78"/>
              </a:rPr>
              <a:t> S</a:t>
            </a:r>
            <a:r>
              <a:rPr lang="fa-IR" dirty="0" smtClean="0">
                <a:latin typeface="2  Compset"/>
                <a:cs typeface="2  Compset" pitchFamily="2" charset="-78"/>
              </a:rPr>
              <a:t>وخط هادی آن  </a:t>
            </a:r>
            <a:r>
              <a:rPr lang="en-US" dirty="0" smtClean="0">
                <a:latin typeface="2  Compset"/>
                <a:cs typeface="2  Compset" pitchFamily="2" charset="-78"/>
              </a:rPr>
              <a:t>XE</a:t>
            </a:r>
            <a:r>
              <a:rPr lang="fa-IR" dirty="0" smtClean="0">
                <a:latin typeface="2  Compset"/>
                <a:cs typeface="2  Compset" pitchFamily="2" charset="-78"/>
              </a:rPr>
              <a:t> وخروج از مرکز برابر با 2دارد.</a:t>
            </a:r>
          </a:p>
          <a:p>
            <a:pPr algn="justLow">
              <a:buNone/>
            </a:pPr>
            <a:r>
              <a:rPr lang="fa-IR" dirty="0" smtClean="0">
                <a:latin typeface="2  Compset"/>
                <a:cs typeface="2  Compset" pitchFamily="2" charset="-78"/>
              </a:rPr>
              <a:t>   بنابراین برای تثلیث کمان  </a:t>
            </a:r>
            <a:r>
              <a:rPr lang="en-US" dirty="0" smtClean="0">
                <a:latin typeface="2  Compset"/>
                <a:cs typeface="2  Compset" pitchFamily="2" charset="-78"/>
              </a:rPr>
              <a:t>RPS</a:t>
            </a:r>
            <a:r>
              <a:rPr lang="fa-IR" dirty="0" smtClean="0">
                <a:latin typeface="2  Compset"/>
                <a:cs typeface="2  Compset" pitchFamily="2" charset="-78"/>
              </a:rPr>
              <a:t> تنها لازم است که </a:t>
            </a:r>
            <a:r>
              <a:rPr lang="en-US" dirty="0" smtClean="0">
                <a:latin typeface="2  Compset"/>
                <a:cs typeface="2  Compset" pitchFamily="2" charset="-78"/>
              </a:rPr>
              <a:t>RS</a:t>
            </a:r>
            <a:r>
              <a:rPr lang="fa-IR" dirty="0" smtClean="0">
                <a:latin typeface="2  Compset"/>
                <a:cs typeface="2  Compset" pitchFamily="2" charset="-78"/>
              </a:rPr>
              <a:t> را در </a:t>
            </a:r>
            <a:r>
              <a:rPr lang="en-US" dirty="0" smtClean="0">
                <a:latin typeface="2  Compset"/>
                <a:cs typeface="2  Compset" pitchFamily="2" charset="-78"/>
              </a:rPr>
              <a:t>X</a:t>
            </a:r>
            <a:r>
              <a:rPr lang="fa-IR" dirty="0" smtClean="0">
                <a:latin typeface="2  Compset"/>
                <a:cs typeface="2  Compset" pitchFamily="2" charset="-78"/>
              </a:rPr>
              <a:t> به دو نیمه تقسیم وآنرا بر </a:t>
            </a:r>
            <a:r>
              <a:rPr lang="en-US" dirty="0" smtClean="0">
                <a:latin typeface="2  Compset"/>
                <a:cs typeface="2  Compset" pitchFamily="2" charset="-78"/>
              </a:rPr>
              <a:t>RS</a:t>
            </a:r>
            <a:r>
              <a:rPr lang="fa-IR" dirty="0" smtClean="0">
                <a:latin typeface="2  Compset"/>
                <a:cs typeface="2  Compset" pitchFamily="2" charset="-78"/>
              </a:rPr>
              <a:t>عمود کنیم. سپس یک هذلولی به کانون </a:t>
            </a:r>
            <a:r>
              <a:rPr lang="en-US" dirty="0" smtClean="0">
                <a:latin typeface="2  Compset"/>
                <a:cs typeface="2  Compset" pitchFamily="2" charset="-78"/>
              </a:rPr>
              <a:t>S</a:t>
            </a:r>
            <a:r>
              <a:rPr lang="fa-IR" dirty="0" smtClean="0">
                <a:latin typeface="2  Compset"/>
                <a:cs typeface="2  Compset" pitchFamily="2" charset="-78"/>
              </a:rPr>
              <a:t> وهادی </a:t>
            </a:r>
            <a:r>
              <a:rPr lang="en-US" dirty="0" smtClean="0">
                <a:latin typeface="2  Compset"/>
                <a:cs typeface="2  Compset" pitchFamily="2" charset="-78"/>
              </a:rPr>
              <a:t>XE</a:t>
            </a:r>
            <a:r>
              <a:rPr lang="fa-IR" dirty="0" smtClean="0">
                <a:latin typeface="2  Compset"/>
                <a:cs typeface="2  Compset" pitchFamily="2" charset="-78"/>
              </a:rPr>
              <a:t>  وخروج از مرکزی برابر با 2ترسیم کنیم.</a:t>
            </a:r>
          </a:p>
          <a:p>
            <a:pPr algn="justLow">
              <a:buNone/>
            </a:pPr>
            <a:r>
              <a:rPr lang="fa-IR" dirty="0" smtClean="0">
                <a:latin typeface="2  Compset"/>
                <a:cs typeface="2  Compset" pitchFamily="2" charset="-78"/>
              </a:rPr>
              <a:t>   در اینجا باید یاداور شویم که پاپوس ویژگی هادی-کانون 3قطع مخروطی را در بخشی با عنوان «لمهایی درباره ی مکانهای هندسی رویه های اقلیدسی »</a:t>
            </a:r>
          </a:p>
          <a:p>
            <a:pPr algn="justLow">
              <a:buNone/>
            </a:pPr>
            <a:r>
              <a:rPr lang="fa-IR" dirty="0" smtClean="0">
                <a:latin typeface="2  Compset"/>
                <a:cs typeface="2  Compset" pitchFamily="2" charset="-78"/>
              </a:rPr>
              <a:t>   آورده ،و آن را به اثبات رسانیده که طرز بیان او از این قرار است :اگر نسبت فاصله نقطه ای از یک نقطه ی ثابت به فاصله ی آن از یک خط راست ثابت</a:t>
            </a:r>
            <a:endParaRPr lang="fa-IR" dirty="0">
              <a:latin typeface="2  Compset"/>
              <a:cs typeface="2  Compset" pitchFamily="2" charset="-78"/>
            </a:endParaRPr>
          </a:p>
        </p:txBody>
      </p:sp>
    </p:spTree>
  </p:cSld>
  <p:clrMapOvr>
    <a:masterClrMapping/>
  </p:clrMapOvr>
  <p:transition spd="slow">
    <p:cover dir="ru"/>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0"/>
            <a:ext cx="8786842" cy="6858000"/>
          </a:xfrm>
        </p:spPr>
        <p:txBody>
          <a:bodyPr/>
          <a:lstStyle/>
          <a:p>
            <a:pPr algn="justLow">
              <a:buNone/>
            </a:pPr>
            <a:r>
              <a:rPr lang="fa-IR" dirty="0" smtClean="0"/>
              <a:t>   </a:t>
            </a:r>
          </a:p>
          <a:p>
            <a:pPr algn="justLow">
              <a:buNone/>
            </a:pPr>
            <a:r>
              <a:rPr lang="fa-IR" dirty="0" smtClean="0">
                <a:latin typeface="2  Compset"/>
              </a:rPr>
              <a:t>   </a:t>
            </a:r>
          </a:p>
          <a:p>
            <a:pPr algn="justLow">
              <a:buNone/>
            </a:pPr>
            <a:r>
              <a:rPr lang="fa-IR" dirty="0" smtClean="0">
                <a:latin typeface="2  Compset"/>
              </a:rPr>
              <a:t>   برابرمقدار ثابتی باشد مکان هندسی آن نقطه که یک قطع مخروطی است یا بیضی است یا سهمی یا هذلولی،بنابر آنکه قسمت داده شده کمتر از واحد، برابر،یا بزرگتر از واحد باشد.</a:t>
            </a:r>
          </a:p>
          <a:p>
            <a:pPr algn="justLow">
              <a:buNone/>
            </a:pPr>
            <a:r>
              <a:rPr lang="fa-IR" dirty="0" smtClean="0">
                <a:latin typeface="2  Compset"/>
              </a:rPr>
              <a:t>   چون این لم برای فهم رساله اقلیدس ضرورت داشته،این یک نتیجه گیری درستی است که اقلیدس در مکانهای هندسی رویه های خود این قضیه را بدون </a:t>
            </a:r>
          </a:p>
          <a:p>
            <a:pPr algn="justLow">
              <a:buNone/>
            </a:pPr>
            <a:r>
              <a:rPr lang="fa-IR" dirty="0" smtClean="0">
                <a:latin typeface="2  Compset"/>
              </a:rPr>
              <a:t>   اثبات به عنوان حکم کاملا معلومی پذیرفته است .</a:t>
            </a:r>
          </a:p>
          <a:p>
            <a:pPr algn="justLow">
              <a:buNone/>
            </a:pPr>
            <a:r>
              <a:rPr lang="fa-IR" dirty="0" smtClean="0">
                <a:latin typeface="2  Compset"/>
              </a:rPr>
              <a:t>   بنابر این محتملا این اثبات در رساله ای که در زمان اقلیدس در اختیار ریاضی دانان بوده ،شاید در اثری از آریستایئوس درباره ی مکانهای هندسی در فضا بوده است.</a:t>
            </a:r>
            <a:endParaRPr lang="fa-IR" dirty="0">
              <a:latin typeface="2  Compset"/>
            </a:endParaRPr>
          </a:p>
        </p:txBody>
      </p:sp>
    </p:spTree>
  </p:cSld>
  <p:clrMapOvr>
    <a:masterClrMapping/>
  </p:clrMapOvr>
  <p:transition spd="slow">
    <p:comb/>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928670"/>
            <a:ext cx="8786842" cy="5929330"/>
          </a:xfrm>
        </p:spPr>
        <p:txBody>
          <a:bodyPr>
            <a:normAutofit/>
          </a:bodyPr>
          <a:lstStyle/>
          <a:p>
            <a:pPr indent="0" algn="justLow">
              <a:buNone/>
            </a:pPr>
            <a:r>
              <a:rPr lang="fa-IR" dirty="0" smtClean="0">
                <a:cs typeface="2  Compset" pitchFamily="2" charset="-78"/>
              </a:rPr>
              <a:t>نظیر مارپیچ ها ،مربع سازها، حلزونیها (صدفیها) وپیچکیها را شامل می شد</a:t>
            </a:r>
            <a:r>
              <a:rPr lang="en-US" dirty="0" smtClean="0">
                <a:cs typeface="2  Compset" pitchFamily="2" charset="-78"/>
              </a:rPr>
              <a:t>.</a:t>
            </a:r>
            <a:endParaRPr lang="fa-IR" dirty="0" smtClean="0">
              <a:cs typeface="2  Compset" pitchFamily="2" charset="-78"/>
            </a:endParaRPr>
          </a:p>
          <a:p>
            <a:pPr indent="0" algn="justLow">
              <a:buNone/>
            </a:pPr>
            <a:r>
              <a:rPr lang="fa-IR" dirty="0" smtClean="0">
                <a:cs typeface="2  Compset" pitchFamily="2" charset="-78"/>
              </a:rPr>
              <a:t>یا باز منحنیهای مختلف مندرج در رده ئ «مکانهای رویه ها» بوده است  که منظور پاپوس ظاهرا مکانهای ترسیم شده بر سطوح همچون مارپیچ استوانه ای بوده است.</a:t>
            </a:r>
            <a:endParaRPr lang="fa-IR" dirty="0">
              <a:cs typeface="2  Compset" pitchFamily="2" charset="-78"/>
            </a:endParaRPr>
          </a:p>
        </p:txBody>
      </p:sp>
    </p:spTree>
    <p:extLst>
      <p:ext uri="{BB962C8B-B14F-4D97-AF65-F5344CB8AC3E}">
        <p14:creationId xmlns="" xmlns:p14="http://schemas.microsoft.com/office/powerpoint/2010/main" val="1139852748"/>
      </p:ext>
    </p:extLst>
  </p:cSld>
  <p:clrMapOvr>
    <a:masterClrMapping/>
  </p:clrMapOvr>
  <p:transition spd="slow">
    <p:comb/>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914400" y="785794"/>
          <a:ext cx="7772400" cy="121444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a:xfrm>
            <a:off x="457200" y="2285992"/>
            <a:ext cx="8229600" cy="4038608"/>
          </a:xfrm>
        </p:spPr>
        <p:txBody>
          <a:bodyPr/>
          <a:lstStyle/>
          <a:p>
            <a:pPr algn="justLow">
              <a:buFont typeface="Wingdings" pitchFamily="2" charset="2"/>
              <a:buChar char="v"/>
            </a:pPr>
            <a:r>
              <a:rPr lang="fa-IR" dirty="0" smtClean="0">
                <a:latin typeface="2  Compset"/>
              </a:rPr>
              <a:t>ائو توکیوس در شرح خود برکتاب کره واستوانه ی ارشمیدس،مجموعه بسیار ارزشمندی از راه حلهای این مسئله معروف رابرای ما محفوظ دانسته است.</a:t>
            </a:r>
          </a:p>
          <a:p>
            <a:pPr algn="justLow">
              <a:buFont typeface="Wingdings" pitchFamily="2" charset="2"/>
              <a:buChar char="v"/>
            </a:pPr>
            <a:r>
              <a:rPr lang="fa-IR" dirty="0" smtClean="0">
                <a:latin typeface="2  Compset"/>
              </a:rPr>
              <a:t>یکی از انان اراتستن است وبه صورتی معرفی شده که در واقعه نامه ای است از او برای بطلمیوس.این کاغذ فرضی روایت مربوط به پیدایش این مسئله وتاریخ حل آن تا زمان اراتستن را به دست می دهد. </a:t>
            </a:r>
            <a:endParaRPr lang="fa-IR" dirty="0">
              <a:latin typeface="2  Compset"/>
            </a:endParaRPr>
          </a:p>
        </p:txBody>
      </p:sp>
    </p:spTree>
  </p:cSld>
  <p:clrMapOvr>
    <a:masterClrMapping/>
  </p:clrMapOvr>
  <p:transition spd="slow">
    <p:split dir="in"/>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0"/>
            <a:ext cx="8286808" cy="6858000"/>
          </a:xfrm>
        </p:spPr>
        <p:txBody>
          <a:bodyPr>
            <a:normAutofit/>
          </a:bodyPr>
          <a:lstStyle/>
          <a:p>
            <a:pPr algn="justLow">
              <a:buNone/>
            </a:pPr>
            <a:r>
              <a:rPr lang="fa-IR" sz="3600" b="1" dirty="0" smtClean="0"/>
              <a:t>	 </a:t>
            </a:r>
            <a:r>
              <a:rPr lang="en-US" sz="3600" b="1" dirty="0" smtClean="0"/>
              <a:t>					     </a:t>
            </a:r>
            <a:r>
              <a:rPr lang="fa-IR" sz="3600" b="1" dirty="0" smtClean="0"/>
              <a:t> </a:t>
            </a:r>
            <a:r>
              <a:rPr lang="en-US" sz="3600" b="1" dirty="0" smtClean="0"/>
              <a:t>																												</a:t>
            </a:r>
            <a:r>
              <a:rPr lang="fa-IR" dirty="0" smtClean="0">
                <a:latin typeface="2  Compset"/>
              </a:rPr>
              <a:t>از میان همه راه حلها ،راه حل آرخوتاس جالب توجه تر است، مخصوصاً از لحاظ تاریخ آن (نیمه اول قرن چهارم ق م) ، پیدا کردن نقطه ای در فضای سه بعدی از تقاطع سه سطح(1) یک مخروط قائم ،(2)یک استوانه ،(3) یک چنبره یا لنگر با قطر دایره درونی صفر،عملی جسورانه  بوده است. مقطع دو سطح اخیر (به گفته آرخوتاس)یک منحنی (در واقع یک منحنی با انحنای مضاعف) است، و نقطه مطلوب نقطه ای است که در آن مخروط این منحنی را قطع می کند.</a:t>
            </a:r>
          </a:p>
          <a:p>
            <a:pPr>
              <a:buNone/>
            </a:pPr>
            <a:endParaRPr lang="fa-IR" dirty="0"/>
          </a:p>
        </p:txBody>
      </p:sp>
      <p:sp>
        <p:nvSpPr>
          <p:cNvPr id="4" name="Rectangle 3"/>
          <p:cNvSpPr/>
          <p:nvPr/>
        </p:nvSpPr>
        <p:spPr>
          <a:xfrm>
            <a:off x="3000364" y="1214422"/>
            <a:ext cx="3071834" cy="8572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latin typeface="2  Compset"/>
              </a:rPr>
              <a:t>آرخوتاس</a:t>
            </a:r>
            <a:endParaRPr lang="en-US" sz="2800" dirty="0">
              <a:latin typeface="2  Compset"/>
            </a:endParaRPr>
          </a:p>
        </p:txBody>
      </p:sp>
    </p:spTree>
  </p:cSld>
  <p:clrMapOvr>
    <a:masterClrMapping/>
  </p:clrMapOvr>
  <p:transition spd="slow">
    <p:comb/>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buNone/>
            </a:pPr>
            <a:endParaRPr lang="fa-IR" dirty="0" smtClean="0"/>
          </a:p>
          <a:p>
            <a:pPr algn="justLow">
              <a:buNone/>
            </a:pPr>
            <a:r>
              <a:rPr lang="fa-IR" dirty="0" smtClean="0"/>
              <a:t>   </a:t>
            </a:r>
            <a:endParaRPr lang="en-US" dirty="0" smtClean="0"/>
          </a:p>
          <a:p>
            <a:pPr algn="justLow">
              <a:buNone/>
            </a:pPr>
            <a:endParaRPr lang="en-US" dirty="0" smtClean="0">
              <a:latin typeface="2  Compset"/>
            </a:endParaRPr>
          </a:p>
          <a:p>
            <a:pPr algn="justLow">
              <a:buNone/>
            </a:pPr>
            <a:endParaRPr lang="en-US" dirty="0" smtClean="0">
              <a:latin typeface="2  Compset"/>
            </a:endParaRPr>
          </a:p>
          <a:p>
            <a:pPr algn="justLow">
              <a:buNone/>
            </a:pPr>
            <a:endParaRPr lang="en-US" dirty="0" smtClean="0">
              <a:latin typeface="2  Compset"/>
            </a:endParaRPr>
          </a:p>
          <a:p>
            <a:pPr algn="justLow">
              <a:buNone/>
            </a:pPr>
            <a:endParaRPr lang="en-US" dirty="0" smtClean="0">
              <a:latin typeface="2  Compset"/>
            </a:endParaRPr>
          </a:p>
          <a:p>
            <a:pPr algn="justLow">
              <a:buNone/>
            </a:pPr>
            <a:endParaRPr lang="en-US" dirty="0" smtClean="0">
              <a:latin typeface="2  Compset"/>
            </a:endParaRPr>
          </a:p>
          <a:p>
            <a:pPr algn="justLow">
              <a:buNone/>
            </a:pPr>
            <a:endParaRPr lang="en-US" dirty="0" smtClean="0">
              <a:latin typeface="2  Compset"/>
            </a:endParaRPr>
          </a:p>
          <a:p>
            <a:pPr algn="justLow">
              <a:buNone/>
            </a:pPr>
            <a:endParaRPr lang="en-US" dirty="0" smtClean="0">
              <a:latin typeface="2  Compset"/>
            </a:endParaRPr>
          </a:p>
          <a:p>
            <a:pPr algn="justLow">
              <a:buNone/>
            </a:pPr>
            <a:endParaRPr lang="en-US" dirty="0" smtClean="0">
              <a:latin typeface="2  Compset"/>
            </a:endParaRPr>
          </a:p>
          <a:p>
            <a:pPr algn="justLow">
              <a:buNone/>
            </a:pPr>
            <a:endParaRPr lang="en-US" dirty="0" smtClean="0">
              <a:latin typeface="2  Compset"/>
            </a:endParaRPr>
          </a:p>
          <a:p>
            <a:pPr algn="justLow">
              <a:buNone/>
            </a:pPr>
            <a:endParaRPr lang="en-US" dirty="0" smtClean="0">
              <a:latin typeface="2  Compset"/>
            </a:endParaRPr>
          </a:p>
          <a:p>
            <a:pPr algn="justLow">
              <a:buNone/>
            </a:pPr>
            <a:r>
              <a:rPr lang="fa-IR" dirty="0" smtClean="0">
                <a:latin typeface="2  Compset"/>
              </a:rPr>
              <a:t>فرض کنید که مقصود یافتن دو واسطه هندسی میان </a:t>
            </a:r>
            <a:r>
              <a:rPr lang="en-US" dirty="0" smtClean="0">
                <a:latin typeface="2  Compset"/>
              </a:rPr>
              <a:t>AC,AB</a:t>
            </a:r>
            <a:r>
              <a:rPr lang="fa-IR" dirty="0" smtClean="0">
                <a:latin typeface="2  Compset"/>
              </a:rPr>
              <a:t>باشد که اولی به صورت   قطر یکَ دایره داده شده است و دومی به صورت وتری از آن دایره.</a:t>
            </a:r>
            <a:endParaRPr lang="fa-IR" dirty="0">
              <a:latin typeface="2  Compset"/>
            </a:endParaRPr>
          </a:p>
        </p:txBody>
      </p:sp>
      <p:sp>
        <p:nvSpPr>
          <p:cNvPr id="4" name="Arc 3"/>
          <p:cNvSpPr/>
          <p:nvPr/>
        </p:nvSpPr>
        <p:spPr>
          <a:xfrm>
            <a:off x="2786050" y="1214422"/>
            <a:ext cx="3857652" cy="3786214"/>
          </a:xfrm>
          <a:prstGeom prst="arc">
            <a:avLst>
              <a:gd name="adj1" fmla="val 10849132"/>
              <a:gd name="adj2" fmla="val 1355229"/>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cxnSp>
        <p:nvCxnSpPr>
          <p:cNvPr id="6" name="Straight Connector 5"/>
          <p:cNvCxnSpPr>
            <a:stCxn id="80" idx="2"/>
          </p:cNvCxnSpPr>
          <p:nvPr/>
        </p:nvCxnSpPr>
        <p:spPr>
          <a:xfrm rot="5400000" flipH="1">
            <a:off x="3980746" y="1885475"/>
            <a:ext cx="3988" cy="2392966"/>
          </a:xfrm>
          <a:prstGeom prst="line">
            <a:avLst/>
          </a:prstGeom>
        </p:spPr>
        <p:style>
          <a:lnRef idx="2">
            <a:schemeClr val="accent5"/>
          </a:lnRef>
          <a:fillRef idx="0">
            <a:schemeClr val="accent5"/>
          </a:fillRef>
          <a:effectRef idx="1">
            <a:schemeClr val="accent5"/>
          </a:effectRef>
          <a:fontRef idx="minor">
            <a:schemeClr val="tx1"/>
          </a:fontRef>
        </p:style>
      </p:cxnSp>
      <p:cxnSp>
        <p:nvCxnSpPr>
          <p:cNvPr id="10" name="Straight Connector 9"/>
          <p:cNvCxnSpPr/>
          <p:nvPr/>
        </p:nvCxnSpPr>
        <p:spPr>
          <a:xfrm rot="5400000" flipH="1">
            <a:off x="4286886" y="1642411"/>
            <a:ext cx="774486" cy="3633283"/>
          </a:xfrm>
          <a:prstGeom prst="line">
            <a:avLst/>
          </a:prstGeom>
        </p:spPr>
        <p:style>
          <a:lnRef idx="2">
            <a:schemeClr val="accent3"/>
          </a:lnRef>
          <a:fillRef idx="0">
            <a:schemeClr val="accent3"/>
          </a:fillRef>
          <a:effectRef idx="1">
            <a:schemeClr val="accent3"/>
          </a:effectRef>
          <a:fontRef idx="minor">
            <a:schemeClr val="tx1"/>
          </a:fontRef>
        </p:style>
      </p:cxnSp>
      <p:cxnSp>
        <p:nvCxnSpPr>
          <p:cNvPr id="16" name="Straight Connector 15"/>
          <p:cNvCxnSpPr/>
          <p:nvPr/>
        </p:nvCxnSpPr>
        <p:spPr>
          <a:xfrm rot="5400000" flipH="1" flipV="1">
            <a:off x="5786446" y="2571744"/>
            <a:ext cx="2000264" cy="571504"/>
          </a:xfrm>
          <a:prstGeom prst="line">
            <a:avLst/>
          </a:prstGeom>
        </p:spPr>
        <p:style>
          <a:lnRef idx="2">
            <a:schemeClr val="accent3"/>
          </a:lnRef>
          <a:fillRef idx="0">
            <a:schemeClr val="accent3"/>
          </a:fillRef>
          <a:effectRef idx="1">
            <a:schemeClr val="accent3"/>
          </a:effectRef>
          <a:fontRef idx="minor">
            <a:schemeClr val="tx1"/>
          </a:fontRef>
        </p:style>
      </p:cxnSp>
      <p:cxnSp>
        <p:nvCxnSpPr>
          <p:cNvPr id="18" name="Straight Connector 17"/>
          <p:cNvCxnSpPr>
            <a:endCxn id="4" idx="0"/>
          </p:cNvCxnSpPr>
          <p:nvPr/>
        </p:nvCxnSpPr>
        <p:spPr>
          <a:xfrm rot="10800000" flipV="1">
            <a:off x="2786254" y="1857363"/>
            <a:ext cx="4286076" cy="1222599"/>
          </a:xfrm>
          <a:prstGeom prst="line">
            <a:avLst/>
          </a:prstGeom>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5400000">
            <a:off x="4714876" y="2571744"/>
            <a:ext cx="1357322" cy="642942"/>
          </a:xfrm>
          <a:prstGeom prst="line">
            <a:avLst/>
          </a:prstGeom>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rot="5400000">
            <a:off x="4214810" y="2786058"/>
            <a:ext cx="928694" cy="357190"/>
          </a:xfrm>
          <a:prstGeom prst="line">
            <a:avLst/>
          </a:prstGeom>
        </p:spPr>
        <p:style>
          <a:lnRef idx="2">
            <a:schemeClr val="accent1"/>
          </a:lnRef>
          <a:fillRef idx="0">
            <a:schemeClr val="accent1"/>
          </a:fillRef>
          <a:effectRef idx="1">
            <a:schemeClr val="accent1"/>
          </a:effectRef>
          <a:fontRef idx="minor">
            <a:schemeClr val="tx1"/>
          </a:fontRef>
        </p:style>
      </p:cxnSp>
      <p:cxnSp>
        <p:nvCxnSpPr>
          <p:cNvPr id="28" name="Straight Connector 27"/>
          <p:cNvCxnSpPr/>
          <p:nvPr/>
        </p:nvCxnSpPr>
        <p:spPr>
          <a:xfrm rot="16200000" flipH="1">
            <a:off x="4429124" y="2928934"/>
            <a:ext cx="1071570" cy="214314"/>
          </a:xfrm>
          <a:prstGeom prst="line">
            <a:avLst/>
          </a:prstGeom>
        </p:spPr>
        <p:style>
          <a:lnRef idx="2">
            <a:schemeClr val="accent4"/>
          </a:lnRef>
          <a:fillRef idx="0">
            <a:schemeClr val="accent4"/>
          </a:fillRef>
          <a:effectRef idx="1">
            <a:schemeClr val="accent4"/>
          </a:effectRef>
          <a:fontRef idx="minor">
            <a:schemeClr val="tx1"/>
          </a:fontRef>
        </p:style>
      </p:cxnSp>
      <p:cxnSp>
        <p:nvCxnSpPr>
          <p:cNvPr id="30" name="Straight Connector 29"/>
          <p:cNvCxnSpPr/>
          <p:nvPr/>
        </p:nvCxnSpPr>
        <p:spPr>
          <a:xfrm rot="16200000" flipH="1">
            <a:off x="5287018" y="2642544"/>
            <a:ext cx="1631742" cy="775762"/>
          </a:xfrm>
          <a:prstGeom prst="line">
            <a:avLst/>
          </a:prstGeom>
        </p:spPr>
        <p:style>
          <a:lnRef idx="2">
            <a:schemeClr val="accent4"/>
          </a:lnRef>
          <a:fillRef idx="0">
            <a:schemeClr val="accent4"/>
          </a:fillRef>
          <a:effectRef idx="1">
            <a:schemeClr val="accent4"/>
          </a:effectRef>
          <a:fontRef idx="minor">
            <a:schemeClr val="tx1"/>
          </a:fontRef>
        </p:style>
      </p:cxnSp>
      <p:cxnSp>
        <p:nvCxnSpPr>
          <p:cNvPr id="38" name="Straight Connector 37"/>
          <p:cNvCxnSpPr>
            <a:stCxn id="4" idx="0"/>
            <a:endCxn id="43" idx="0"/>
          </p:cNvCxnSpPr>
          <p:nvPr/>
        </p:nvCxnSpPr>
        <p:spPr>
          <a:xfrm rot="16200000" flipH="1">
            <a:off x="3360106" y="2506110"/>
            <a:ext cx="1872362" cy="3020067"/>
          </a:xfrm>
          <a:prstGeom prst="line">
            <a:avLst/>
          </a:prstGeom>
        </p:spPr>
        <p:style>
          <a:lnRef idx="2">
            <a:schemeClr val="accent3"/>
          </a:lnRef>
          <a:fillRef idx="0">
            <a:schemeClr val="accent3"/>
          </a:fillRef>
          <a:effectRef idx="1">
            <a:schemeClr val="accent3"/>
          </a:effectRef>
          <a:fontRef idx="minor">
            <a:schemeClr val="tx1"/>
          </a:fontRef>
        </p:style>
      </p:cxnSp>
      <p:cxnSp>
        <p:nvCxnSpPr>
          <p:cNvPr id="40" name="Straight Connector 39"/>
          <p:cNvCxnSpPr/>
          <p:nvPr/>
        </p:nvCxnSpPr>
        <p:spPr>
          <a:xfrm rot="5400000" flipH="1" flipV="1">
            <a:off x="5393537" y="3393281"/>
            <a:ext cx="2000264" cy="1214446"/>
          </a:xfrm>
          <a:prstGeom prst="line">
            <a:avLst/>
          </a:prstGeom>
        </p:spPr>
        <p:style>
          <a:lnRef idx="2">
            <a:schemeClr val="accent2"/>
          </a:lnRef>
          <a:fillRef idx="0">
            <a:schemeClr val="accent2"/>
          </a:fillRef>
          <a:effectRef idx="1">
            <a:schemeClr val="accent2"/>
          </a:effectRef>
          <a:fontRef idx="minor">
            <a:schemeClr val="tx1"/>
          </a:fontRef>
        </p:style>
      </p:cxnSp>
      <p:sp>
        <p:nvSpPr>
          <p:cNvPr id="42" name="Arc 41"/>
          <p:cNvSpPr/>
          <p:nvPr/>
        </p:nvSpPr>
        <p:spPr>
          <a:xfrm>
            <a:off x="2071670" y="2571744"/>
            <a:ext cx="3786214" cy="4286256"/>
          </a:xfrm>
          <a:prstGeom prst="arc">
            <a:avLst>
              <a:gd name="adj1" fmla="val 14188638"/>
              <a:gd name="adj2" fmla="val 460371"/>
            </a:avLst>
          </a:prstGeom>
        </p:spPr>
        <p:style>
          <a:lnRef idx="2">
            <a:schemeClr val="accent1"/>
          </a:lnRef>
          <a:fillRef idx="0">
            <a:schemeClr val="accent1"/>
          </a:fillRef>
          <a:effectRef idx="1">
            <a:schemeClr val="accent1"/>
          </a:effectRef>
          <a:fontRef idx="minor">
            <a:schemeClr val="tx1"/>
          </a:fontRef>
        </p:style>
        <p:txBody>
          <a:bodyPr rtlCol="1" anchor="ctr"/>
          <a:lstStyle/>
          <a:p>
            <a:pPr algn="ctr"/>
            <a:endParaRPr lang="fa-IR"/>
          </a:p>
        </p:txBody>
      </p:sp>
      <p:sp>
        <p:nvSpPr>
          <p:cNvPr id="43" name="Arc 42"/>
          <p:cNvSpPr/>
          <p:nvPr/>
        </p:nvSpPr>
        <p:spPr>
          <a:xfrm>
            <a:off x="2786050" y="214290"/>
            <a:ext cx="4357718" cy="4929222"/>
          </a:xfrm>
          <a:prstGeom prst="arc">
            <a:avLst>
              <a:gd name="adj1" fmla="val 4181405"/>
              <a:gd name="adj2" fmla="val 10216615"/>
            </a:avLst>
          </a:prstGeom>
        </p:spPr>
        <p:style>
          <a:lnRef idx="2">
            <a:schemeClr val="accent1"/>
          </a:lnRef>
          <a:fillRef idx="0">
            <a:schemeClr val="accent1"/>
          </a:fillRef>
          <a:effectRef idx="1">
            <a:schemeClr val="accent1"/>
          </a:effectRef>
          <a:fontRef idx="minor">
            <a:schemeClr val="tx1"/>
          </a:fontRef>
        </p:style>
        <p:txBody>
          <a:bodyPr rtlCol="1" anchor="ctr"/>
          <a:lstStyle/>
          <a:p>
            <a:pPr algn="ctr"/>
            <a:endParaRPr lang="fa-IR"/>
          </a:p>
        </p:txBody>
      </p:sp>
      <p:sp>
        <p:nvSpPr>
          <p:cNvPr id="45" name="Arc 44"/>
          <p:cNvSpPr/>
          <p:nvPr/>
        </p:nvSpPr>
        <p:spPr>
          <a:xfrm>
            <a:off x="3214678" y="2143116"/>
            <a:ext cx="2000264" cy="3143272"/>
          </a:xfrm>
          <a:prstGeom prst="arc">
            <a:avLst>
              <a:gd name="adj1" fmla="val 9424059"/>
              <a:gd name="adj2" fmla="val 19446739"/>
            </a:avLst>
          </a:prstGeom>
        </p:spPr>
        <p:style>
          <a:lnRef idx="2">
            <a:schemeClr val="accent6"/>
          </a:lnRef>
          <a:fillRef idx="0">
            <a:schemeClr val="accent6"/>
          </a:fillRef>
          <a:effectRef idx="1">
            <a:schemeClr val="accent6"/>
          </a:effectRef>
          <a:fontRef idx="minor">
            <a:schemeClr val="tx1"/>
          </a:fontRef>
        </p:style>
        <p:txBody>
          <a:bodyPr rtlCol="1" anchor="ctr"/>
          <a:lstStyle/>
          <a:p>
            <a:pPr algn="ctr"/>
            <a:endParaRPr lang="fa-IR"/>
          </a:p>
        </p:txBody>
      </p:sp>
      <p:cxnSp>
        <p:nvCxnSpPr>
          <p:cNvPr id="47" name="Straight Connector 46"/>
          <p:cNvCxnSpPr/>
          <p:nvPr/>
        </p:nvCxnSpPr>
        <p:spPr>
          <a:xfrm rot="10800000" flipV="1">
            <a:off x="3214678" y="3000372"/>
            <a:ext cx="1951416" cy="1143008"/>
          </a:xfrm>
          <a:prstGeom prst="line">
            <a:avLst/>
          </a:prstGeom>
        </p:spPr>
        <p:style>
          <a:lnRef idx="2">
            <a:schemeClr val="accent5"/>
          </a:lnRef>
          <a:fillRef idx="0">
            <a:schemeClr val="accent5"/>
          </a:fillRef>
          <a:effectRef idx="1">
            <a:schemeClr val="accent5"/>
          </a:effectRef>
          <a:fontRef idx="minor">
            <a:schemeClr val="tx1"/>
          </a:fontRef>
        </p:style>
      </p:cxnSp>
      <p:sp>
        <p:nvSpPr>
          <p:cNvPr id="48" name="TextBox 47"/>
          <p:cNvSpPr txBox="1"/>
          <p:nvPr/>
        </p:nvSpPr>
        <p:spPr>
          <a:xfrm>
            <a:off x="2143108" y="2857496"/>
            <a:ext cx="571504" cy="369332"/>
          </a:xfrm>
          <a:prstGeom prst="rect">
            <a:avLst/>
          </a:prstGeom>
          <a:noFill/>
        </p:spPr>
        <p:txBody>
          <a:bodyPr wrap="square" rtlCol="1">
            <a:spAutoFit/>
          </a:bodyPr>
          <a:lstStyle/>
          <a:p>
            <a:r>
              <a:rPr lang="en-US" dirty="0" smtClean="0"/>
              <a:t>A</a:t>
            </a:r>
            <a:endParaRPr lang="fa-IR" dirty="0"/>
          </a:p>
        </p:txBody>
      </p:sp>
      <p:sp>
        <p:nvSpPr>
          <p:cNvPr id="49" name="TextBox 48"/>
          <p:cNvSpPr txBox="1"/>
          <p:nvPr/>
        </p:nvSpPr>
        <p:spPr>
          <a:xfrm>
            <a:off x="2928926" y="4143380"/>
            <a:ext cx="357190" cy="369332"/>
          </a:xfrm>
          <a:prstGeom prst="rect">
            <a:avLst/>
          </a:prstGeom>
          <a:noFill/>
        </p:spPr>
        <p:txBody>
          <a:bodyPr wrap="square" rtlCol="1">
            <a:spAutoFit/>
          </a:bodyPr>
          <a:lstStyle/>
          <a:p>
            <a:r>
              <a:rPr lang="en-US" dirty="0" smtClean="0"/>
              <a:t>E</a:t>
            </a:r>
            <a:endParaRPr lang="fa-IR" dirty="0"/>
          </a:p>
        </p:txBody>
      </p:sp>
      <p:sp>
        <p:nvSpPr>
          <p:cNvPr id="50" name="TextBox 49"/>
          <p:cNvSpPr txBox="1"/>
          <p:nvPr/>
        </p:nvSpPr>
        <p:spPr>
          <a:xfrm>
            <a:off x="5786446" y="5000636"/>
            <a:ext cx="285752" cy="369332"/>
          </a:xfrm>
          <a:prstGeom prst="rect">
            <a:avLst/>
          </a:prstGeom>
          <a:noFill/>
        </p:spPr>
        <p:txBody>
          <a:bodyPr wrap="square" rtlCol="1">
            <a:spAutoFit/>
          </a:bodyPr>
          <a:lstStyle/>
          <a:p>
            <a:r>
              <a:rPr lang="en-US" dirty="0" smtClean="0"/>
              <a:t>C</a:t>
            </a:r>
            <a:endParaRPr lang="fa-IR" dirty="0"/>
          </a:p>
        </p:txBody>
      </p:sp>
      <p:sp>
        <p:nvSpPr>
          <p:cNvPr id="51" name="TextBox 50"/>
          <p:cNvSpPr txBox="1"/>
          <p:nvPr/>
        </p:nvSpPr>
        <p:spPr>
          <a:xfrm>
            <a:off x="7358082" y="3000372"/>
            <a:ext cx="142876" cy="369332"/>
          </a:xfrm>
          <a:prstGeom prst="rect">
            <a:avLst/>
          </a:prstGeom>
          <a:noFill/>
        </p:spPr>
        <p:txBody>
          <a:bodyPr wrap="square" rtlCol="1">
            <a:spAutoFit/>
          </a:bodyPr>
          <a:lstStyle/>
          <a:p>
            <a:r>
              <a:rPr lang="en-US" dirty="0" smtClean="0"/>
              <a:t>D</a:t>
            </a:r>
            <a:endParaRPr lang="fa-IR" dirty="0"/>
          </a:p>
        </p:txBody>
      </p:sp>
      <p:sp>
        <p:nvSpPr>
          <p:cNvPr id="53" name="TextBox 52"/>
          <p:cNvSpPr txBox="1"/>
          <p:nvPr/>
        </p:nvSpPr>
        <p:spPr>
          <a:xfrm>
            <a:off x="6715140" y="1643050"/>
            <a:ext cx="642942" cy="369332"/>
          </a:xfrm>
          <a:prstGeom prst="rect">
            <a:avLst/>
          </a:prstGeom>
          <a:noFill/>
        </p:spPr>
        <p:txBody>
          <a:bodyPr wrap="square" rtlCol="1">
            <a:spAutoFit/>
          </a:bodyPr>
          <a:lstStyle/>
          <a:p>
            <a:r>
              <a:rPr lang="en-US" dirty="0" smtClean="0"/>
              <a:t>D</a:t>
            </a:r>
            <a:endParaRPr lang="fa-IR" dirty="0"/>
          </a:p>
        </p:txBody>
      </p:sp>
      <p:sp>
        <p:nvSpPr>
          <p:cNvPr id="55" name="TextBox 54"/>
          <p:cNvSpPr txBox="1"/>
          <p:nvPr/>
        </p:nvSpPr>
        <p:spPr>
          <a:xfrm>
            <a:off x="6143636" y="1643050"/>
            <a:ext cx="428628" cy="369332"/>
          </a:xfrm>
          <a:prstGeom prst="rect">
            <a:avLst/>
          </a:prstGeom>
          <a:noFill/>
        </p:spPr>
        <p:txBody>
          <a:bodyPr wrap="square" rtlCol="1">
            <a:spAutoFit/>
          </a:bodyPr>
          <a:lstStyle/>
          <a:p>
            <a:r>
              <a:rPr lang="en-US" dirty="0" smtClean="0"/>
              <a:t>P</a:t>
            </a:r>
            <a:endParaRPr lang="fa-IR" dirty="0"/>
          </a:p>
        </p:txBody>
      </p:sp>
      <p:sp>
        <p:nvSpPr>
          <p:cNvPr id="65" name="TextBox 64"/>
          <p:cNvSpPr txBox="1"/>
          <p:nvPr/>
        </p:nvSpPr>
        <p:spPr>
          <a:xfrm>
            <a:off x="4929190" y="2071678"/>
            <a:ext cx="45719" cy="369332"/>
          </a:xfrm>
          <a:prstGeom prst="rect">
            <a:avLst/>
          </a:prstGeom>
          <a:noFill/>
        </p:spPr>
        <p:txBody>
          <a:bodyPr wrap="square" rtlCol="1">
            <a:spAutoFit/>
          </a:bodyPr>
          <a:lstStyle/>
          <a:p>
            <a:r>
              <a:rPr lang="en-US" dirty="0" smtClean="0"/>
              <a:t>Q</a:t>
            </a:r>
            <a:endParaRPr lang="fa-IR" dirty="0"/>
          </a:p>
        </p:txBody>
      </p:sp>
      <p:sp>
        <p:nvSpPr>
          <p:cNvPr id="75" name="TextBox 74"/>
          <p:cNvSpPr txBox="1"/>
          <p:nvPr/>
        </p:nvSpPr>
        <p:spPr>
          <a:xfrm>
            <a:off x="6143636" y="3857628"/>
            <a:ext cx="285752" cy="369332"/>
          </a:xfrm>
          <a:prstGeom prst="rect">
            <a:avLst/>
          </a:prstGeom>
          <a:noFill/>
        </p:spPr>
        <p:txBody>
          <a:bodyPr wrap="square" rtlCol="1">
            <a:spAutoFit/>
          </a:bodyPr>
          <a:lstStyle/>
          <a:p>
            <a:r>
              <a:rPr lang="en-US" dirty="0" smtClean="0"/>
              <a:t>C</a:t>
            </a:r>
            <a:endParaRPr lang="fa-IR" dirty="0"/>
          </a:p>
        </p:txBody>
      </p:sp>
      <p:sp>
        <p:nvSpPr>
          <p:cNvPr id="80" name="TextBox 79"/>
          <p:cNvSpPr txBox="1"/>
          <p:nvPr/>
        </p:nvSpPr>
        <p:spPr>
          <a:xfrm>
            <a:off x="5072066" y="2714620"/>
            <a:ext cx="214314" cy="369332"/>
          </a:xfrm>
          <a:prstGeom prst="rect">
            <a:avLst/>
          </a:prstGeom>
          <a:noFill/>
        </p:spPr>
        <p:txBody>
          <a:bodyPr wrap="square" rtlCol="1">
            <a:spAutoFit/>
          </a:bodyPr>
          <a:lstStyle/>
          <a:p>
            <a:r>
              <a:rPr lang="en-US" dirty="0" smtClean="0"/>
              <a:t>B</a:t>
            </a:r>
            <a:endParaRPr lang="fa-IR" dirty="0"/>
          </a:p>
        </p:txBody>
      </p:sp>
      <p:sp>
        <p:nvSpPr>
          <p:cNvPr id="82" name="TextBox 81"/>
          <p:cNvSpPr txBox="1"/>
          <p:nvPr/>
        </p:nvSpPr>
        <p:spPr>
          <a:xfrm>
            <a:off x="4429124" y="3429000"/>
            <a:ext cx="142876" cy="369332"/>
          </a:xfrm>
          <a:prstGeom prst="rect">
            <a:avLst/>
          </a:prstGeom>
          <a:noFill/>
        </p:spPr>
        <p:txBody>
          <a:bodyPr wrap="square" rtlCol="1">
            <a:spAutoFit/>
          </a:bodyPr>
          <a:lstStyle/>
          <a:p>
            <a:r>
              <a:rPr lang="en-US" dirty="0" smtClean="0"/>
              <a:t>N</a:t>
            </a:r>
            <a:endParaRPr lang="fa-IR" dirty="0"/>
          </a:p>
        </p:txBody>
      </p:sp>
      <p:sp>
        <p:nvSpPr>
          <p:cNvPr id="83" name="TextBox 82"/>
          <p:cNvSpPr txBox="1"/>
          <p:nvPr/>
        </p:nvSpPr>
        <p:spPr>
          <a:xfrm>
            <a:off x="5072066" y="3571876"/>
            <a:ext cx="142876" cy="369332"/>
          </a:xfrm>
          <a:prstGeom prst="rect">
            <a:avLst/>
          </a:prstGeom>
          <a:noFill/>
        </p:spPr>
        <p:txBody>
          <a:bodyPr wrap="square" rtlCol="1">
            <a:spAutoFit/>
          </a:bodyPr>
          <a:lstStyle/>
          <a:p>
            <a:r>
              <a:rPr lang="en-US" dirty="0" smtClean="0"/>
              <a:t>M</a:t>
            </a:r>
            <a:endParaRPr lang="fa-IR" dirty="0"/>
          </a:p>
        </p:txBody>
      </p:sp>
      <p:cxnSp>
        <p:nvCxnSpPr>
          <p:cNvPr id="44" name="Straight Connector 43"/>
          <p:cNvCxnSpPr>
            <a:stCxn id="80" idx="2"/>
          </p:cNvCxnSpPr>
          <p:nvPr/>
        </p:nvCxnSpPr>
        <p:spPr>
          <a:xfrm rot="5400000" flipH="1" flipV="1">
            <a:off x="6048267" y="2131327"/>
            <a:ext cx="83580" cy="1821669"/>
          </a:xfrm>
          <a:prstGeom prst="line">
            <a:avLst/>
          </a:prstGeom>
        </p:spPr>
        <p:style>
          <a:lnRef idx="2">
            <a:schemeClr val="accent5"/>
          </a:lnRef>
          <a:fillRef idx="0">
            <a:schemeClr val="accent5"/>
          </a:fillRef>
          <a:effectRef idx="1">
            <a:schemeClr val="accent5"/>
          </a:effectRef>
          <a:fontRef idx="minor">
            <a:schemeClr val="tx1"/>
          </a:fontRef>
        </p:style>
      </p:cxnSp>
    </p:spTree>
  </p:cSld>
  <p:clrMapOvr>
    <a:masterClrMapping/>
  </p:clrMapOvr>
  <p:transition spd="slow" advTm="3000">
    <p:wedg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0"/>
            <a:ext cx="8215370" cy="6858000"/>
          </a:xfrm>
        </p:spPr>
        <p:txBody>
          <a:bodyPr/>
          <a:lstStyle/>
          <a:p>
            <a:endParaRPr lang="fa-IR" dirty="0" smtClean="0"/>
          </a:p>
          <a:p>
            <a:endParaRPr lang="fa-IR" dirty="0" smtClean="0"/>
          </a:p>
          <a:p>
            <a:pPr algn="justLow"/>
            <a:r>
              <a:rPr lang="fa-IR" dirty="0" smtClean="0">
                <a:latin typeface="2  Compset"/>
              </a:rPr>
              <a:t>نیم دایره ای به قطر </a:t>
            </a:r>
            <a:r>
              <a:rPr lang="en-US" dirty="0" smtClean="0">
                <a:latin typeface="2  Compset"/>
              </a:rPr>
              <a:t>AC </a:t>
            </a:r>
            <a:r>
              <a:rPr lang="fa-IR" dirty="0" smtClean="0">
                <a:latin typeface="2  Compset"/>
              </a:rPr>
              <a:t>ولی در صفحه عمود بر صفحه دایره </a:t>
            </a:r>
            <a:r>
              <a:rPr lang="en-US" dirty="0" smtClean="0">
                <a:latin typeface="2  Compset"/>
              </a:rPr>
              <a:t>ABC</a:t>
            </a:r>
            <a:r>
              <a:rPr lang="fa-IR" dirty="0" smtClean="0">
                <a:latin typeface="2  Compset"/>
              </a:rPr>
              <a:t>بر آن عمود است به اندازه یک زاویه قائمه دوران می دهیم ،بنابراین نیمی از یک چنبره با قطر درونی صفر ساخته ایم.سپس  یک نیم استوانه قائم به قائده نیم دایره </a:t>
            </a:r>
            <a:r>
              <a:rPr lang="en-US" dirty="0" smtClean="0">
                <a:latin typeface="2  Compset"/>
              </a:rPr>
              <a:t>ABC </a:t>
            </a:r>
            <a:r>
              <a:rPr lang="fa-IR" dirty="0" smtClean="0">
                <a:latin typeface="2  Compset"/>
              </a:rPr>
              <a:t>می سازیم .این نیم استوانه نیم چنبره را در یک منحنی قطع می کندو بالاخره ،</a:t>
            </a:r>
            <a:r>
              <a:rPr lang="en-US" dirty="0" smtClean="0">
                <a:latin typeface="2  Compset"/>
              </a:rPr>
              <a:t>CD</a:t>
            </a:r>
            <a:r>
              <a:rPr lang="fa-IR" dirty="0" smtClean="0">
                <a:latin typeface="2  Compset"/>
              </a:rPr>
              <a:t>مماس بر دایره </a:t>
            </a:r>
            <a:r>
              <a:rPr lang="en-US" dirty="0" smtClean="0">
                <a:latin typeface="2  Compset"/>
              </a:rPr>
              <a:t>ABC </a:t>
            </a:r>
            <a:r>
              <a:rPr lang="fa-IR" dirty="0" smtClean="0">
                <a:latin typeface="2  Compset"/>
              </a:rPr>
              <a:t>در نقطه </a:t>
            </a:r>
            <a:r>
              <a:rPr lang="en-US" dirty="0" smtClean="0">
                <a:latin typeface="2  Compset"/>
              </a:rPr>
              <a:t>C</a:t>
            </a:r>
            <a:r>
              <a:rPr lang="fa-IR" dirty="0" smtClean="0">
                <a:latin typeface="2  Compset"/>
              </a:rPr>
              <a:t>را امتداد می دهیم تا در </a:t>
            </a:r>
            <a:r>
              <a:rPr lang="en-US" dirty="0" smtClean="0">
                <a:latin typeface="2  Compset"/>
              </a:rPr>
              <a:t>D</a:t>
            </a:r>
            <a:r>
              <a:rPr lang="fa-IR" dirty="0" smtClean="0">
                <a:latin typeface="2  Compset"/>
              </a:rPr>
              <a:t>با امتداد </a:t>
            </a:r>
            <a:r>
              <a:rPr lang="en-US" dirty="0" smtClean="0">
                <a:latin typeface="2  Compset"/>
              </a:rPr>
              <a:t>AB</a:t>
            </a:r>
            <a:r>
              <a:rPr lang="fa-IR" dirty="0" smtClean="0">
                <a:latin typeface="2  Compset"/>
              </a:rPr>
              <a:t>تلاقی کند؛   و فرض می کنیم که مثلث </a:t>
            </a:r>
            <a:r>
              <a:rPr lang="en-US" dirty="0" smtClean="0">
                <a:latin typeface="2  Compset"/>
              </a:rPr>
              <a:t>ADC</a:t>
            </a:r>
            <a:r>
              <a:rPr lang="fa-IR" dirty="0" smtClean="0">
                <a:latin typeface="2  Compset"/>
              </a:rPr>
              <a:t>بر گرد محور</a:t>
            </a:r>
            <a:r>
              <a:rPr lang="en-US" dirty="0" smtClean="0">
                <a:latin typeface="2  Compset"/>
              </a:rPr>
              <a:t>AC</a:t>
            </a:r>
            <a:r>
              <a:rPr lang="fa-IR" dirty="0" smtClean="0">
                <a:latin typeface="2  Compset"/>
              </a:rPr>
              <a:t>دوران کند. بدین گونه سطح یک مخروط قائم مستدیر به وجود می آید.</a:t>
            </a:r>
            <a:endParaRPr lang="fa-IR" dirty="0">
              <a:latin typeface="2  Compset"/>
            </a:endParaRPr>
          </a:p>
        </p:txBody>
      </p:sp>
    </p:spTree>
  </p:cSld>
  <p:clrMapOvr>
    <a:masterClrMapping/>
  </p:clrMapOvr>
  <p:transition spd="slow">
    <p:comb/>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0"/>
            <a:ext cx="8286808" cy="6858000"/>
          </a:xfrm>
        </p:spPr>
        <p:txBody>
          <a:bodyPr/>
          <a:lstStyle/>
          <a:p>
            <a:endParaRPr lang="fa-IR" dirty="0" smtClean="0"/>
          </a:p>
          <a:p>
            <a:endParaRPr lang="fa-IR" dirty="0" smtClean="0"/>
          </a:p>
          <a:p>
            <a:endParaRPr lang="fa-IR" dirty="0" smtClean="0"/>
          </a:p>
          <a:p>
            <a:pPr algn="justLow"/>
            <a:r>
              <a:rPr lang="fa-IR" dirty="0" smtClean="0">
                <a:latin typeface="2  Compset"/>
              </a:rPr>
              <a:t>نقطه</a:t>
            </a:r>
            <a:r>
              <a:rPr lang="en-US" dirty="0" smtClean="0">
                <a:latin typeface="2  Compset"/>
              </a:rPr>
              <a:t>B</a:t>
            </a:r>
            <a:r>
              <a:rPr lang="fa-IR" dirty="0" smtClean="0">
                <a:latin typeface="2  Compset"/>
              </a:rPr>
              <a:t>در ضمن این دوران، نیم دایره </a:t>
            </a:r>
            <a:r>
              <a:rPr lang="en-US" dirty="0" smtClean="0">
                <a:latin typeface="2  Compset"/>
              </a:rPr>
              <a:t>BQE</a:t>
            </a:r>
            <a:r>
              <a:rPr lang="fa-IR" dirty="0" smtClean="0">
                <a:latin typeface="2  Compset"/>
              </a:rPr>
              <a:t>را در صفحه ای عمود بر </a:t>
            </a:r>
            <a:r>
              <a:rPr lang="en-US" dirty="0" smtClean="0">
                <a:latin typeface="2  Compset"/>
              </a:rPr>
              <a:t>Ac</a:t>
            </a:r>
            <a:r>
              <a:rPr lang="fa-IR" dirty="0" smtClean="0">
                <a:latin typeface="2  Compset"/>
              </a:rPr>
              <a:t>و عمود بر صفحه </a:t>
            </a:r>
            <a:r>
              <a:rPr lang="en-US" dirty="0" smtClean="0">
                <a:latin typeface="2  Compset"/>
              </a:rPr>
              <a:t>ABC</a:t>
            </a:r>
            <a:r>
              <a:rPr lang="fa-IR" dirty="0" smtClean="0">
                <a:latin typeface="2  Compset"/>
              </a:rPr>
              <a:t>ترسیم خواهیم کرد ؛و قطر </a:t>
            </a:r>
            <a:r>
              <a:rPr lang="en-US" dirty="0" smtClean="0">
                <a:latin typeface="2  Compset"/>
              </a:rPr>
              <a:t>BE </a:t>
            </a:r>
            <a:r>
              <a:rPr lang="fa-IR" dirty="0" smtClean="0">
                <a:latin typeface="2  Compset"/>
              </a:rPr>
              <a:t>بر </a:t>
            </a:r>
            <a:r>
              <a:rPr lang="en-US" dirty="0" smtClean="0">
                <a:latin typeface="2  Compset"/>
              </a:rPr>
              <a:t>AC</a:t>
            </a:r>
            <a:r>
              <a:rPr lang="fa-IR" dirty="0" smtClean="0">
                <a:latin typeface="2  Compset"/>
              </a:rPr>
              <a:t>عمود خواهد بود. سطح مخروط در نقطه ای همچون </a:t>
            </a:r>
            <a:r>
              <a:rPr lang="en-US" dirty="0" smtClean="0">
                <a:latin typeface="2  Compset"/>
              </a:rPr>
              <a:t>P</a:t>
            </a:r>
            <a:r>
              <a:rPr lang="fa-IR" dirty="0" smtClean="0">
                <a:latin typeface="2  Compset"/>
              </a:rPr>
              <a:t>منحنی فصل مشترک نیم استوانه ونیم چنبره را قطع می کند . فرض می کنیم که </a:t>
            </a:r>
            <a:r>
              <a:rPr lang="en-US" dirty="0" smtClean="0">
                <a:latin typeface="2  Compset"/>
              </a:rPr>
              <a:t>APC´</a:t>
            </a:r>
            <a:r>
              <a:rPr lang="fa-IR" dirty="0" smtClean="0">
                <a:latin typeface="2  Compset"/>
              </a:rPr>
              <a:t>وضع متناظر با نیم دایره در حال دوران باشد،و</a:t>
            </a:r>
            <a:r>
              <a:rPr lang="en-US" dirty="0" smtClean="0">
                <a:latin typeface="2  Compset"/>
              </a:rPr>
              <a:t>AC´</a:t>
            </a:r>
            <a:r>
              <a:rPr lang="fa-IR" dirty="0" smtClean="0">
                <a:latin typeface="2  Compset"/>
              </a:rPr>
              <a:t>محیط دایره </a:t>
            </a:r>
            <a:r>
              <a:rPr lang="en-US" dirty="0" smtClean="0">
                <a:latin typeface="2  Compset"/>
              </a:rPr>
              <a:t>ABC</a:t>
            </a:r>
            <a:r>
              <a:rPr lang="fa-IR" dirty="0" smtClean="0">
                <a:latin typeface="2  Compset"/>
              </a:rPr>
              <a:t>را در</a:t>
            </a:r>
            <a:r>
              <a:rPr lang="en-US" dirty="0" smtClean="0">
                <a:latin typeface="2  Compset"/>
              </a:rPr>
              <a:t>M</a:t>
            </a:r>
            <a:r>
              <a:rPr lang="fa-IR" dirty="0" smtClean="0">
                <a:latin typeface="2  Compset"/>
              </a:rPr>
              <a:t>قطع کند،</a:t>
            </a:r>
            <a:endParaRPr lang="fa-IR" dirty="0">
              <a:latin typeface="2  Compset"/>
            </a:endParaRPr>
          </a:p>
        </p:txBody>
      </p:sp>
    </p:spTree>
  </p:cSld>
  <p:clrMapOvr>
    <a:masterClrMapping/>
  </p:clrMapOvr>
  <p:transition spd="slow">
    <p:comb/>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914400" y="512064"/>
          <a:ext cx="7772400" cy="91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Content Placeholder 2"/>
          <p:cNvSpPr>
            <a:spLocks noGrp="1"/>
          </p:cNvSpPr>
          <p:nvPr>
            <p:ph idx="1"/>
          </p:nvPr>
        </p:nvSpPr>
        <p:spPr/>
        <p:txBody>
          <a:bodyPr/>
          <a:lstStyle/>
          <a:p>
            <a:pPr>
              <a:buFont typeface="Wingdings" pitchFamily="2" charset="2"/>
              <a:buChar char="v"/>
            </a:pPr>
            <a:r>
              <a:rPr lang="fa-IR" dirty="0" smtClean="0"/>
              <a:t>ائو توکیوس در شرح خود برکتاب کره واستوانه ی ارشمیدس،مجموعه بسیار ارزشمندی از راه حلهای این مسئله معروف رابرای ما محفوظ دانسته است.</a:t>
            </a:r>
          </a:p>
          <a:p>
            <a:pPr>
              <a:buFont typeface="Wingdings" pitchFamily="2" charset="2"/>
              <a:buChar char="v"/>
            </a:pPr>
            <a:r>
              <a:rPr lang="fa-IR" dirty="0" smtClean="0"/>
              <a:t>یکی از انان اراتستن است وبه صورتی معرفی شده که در واقعه نامه ای است از او برای بطلمیوس است .این کاغذ فرضی روایت مربوط</a:t>
            </a:r>
          </a:p>
          <a:p>
            <a:pPr>
              <a:buNone/>
            </a:pPr>
            <a:r>
              <a:rPr lang="fa-IR" dirty="0" smtClean="0"/>
              <a:t>   به پیدایش این مسئله وتاریخ حل آن تا زمان اراتستن به دست می دهد. </a:t>
            </a:r>
            <a:endParaRPr lang="fa-IR" dirty="0"/>
          </a:p>
        </p:txBody>
      </p:sp>
    </p:spTree>
  </p:cSld>
  <p:clrMapOvr>
    <a:masterClrMapping/>
  </p:clrMapOvr>
  <p:transition spd="slow">
    <p:comb/>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0"/>
            <a:ext cx="8143932" cy="6858000"/>
          </a:xfrm>
        </p:spPr>
        <p:txBody>
          <a:bodyPr>
            <a:normAutofit/>
          </a:bodyPr>
          <a:lstStyle/>
          <a:p>
            <a:r>
              <a:rPr lang="fa-IR" dirty="0" smtClean="0"/>
              <a:t>ا</a:t>
            </a:r>
          </a:p>
          <a:p>
            <a:endParaRPr lang="fa-IR" dirty="0" smtClean="0"/>
          </a:p>
          <a:p>
            <a:pPr algn="justLow"/>
            <a:r>
              <a:rPr lang="fa-IR" dirty="0" smtClean="0">
                <a:latin typeface="2  Compset"/>
              </a:rPr>
              <a:t>اگر </a:t>
            </a:r>
            <a:r>
              <a:rPr lang="en-US" dirty="0" smtClean="0">
                <a:latin typeface="2  Compset"/>
              </a:rPr>
              <a:t>PM </a:t>
            </a:r>
            <a:r>
              <a:rPr lang="fa-IR" dirty="0" smtClean="0">
                <a:latin typeface="2  Compset"/>
              </a:rPr>
              <a:t>عمود بر صفحه دایره</a:t>
            </a:r>
            <a:r>
              <a:rPr lang="en-US" dirty="0" smtClean="0">
                <a:latin typeface="2  Compset"/>
              </a:rPr>
              <a:t>ABC</a:t>
            </a:r>
            <a:r>
              <a:rPr lang="fa-IR" dirty="0" smtClean="0">
                <a:latin typeface="2  Compset"/>
              </a:rPr>
              <a:t>رسم شده باشد،می بایست محیط آن دایره را قطع کند،بدان جهت که </a:t>
            </a:r>
            <a:r>
              <a:rPr lang="en-US" dirty="0" smtClean="0">
                <a:latin typeface="2  Compset"/>
              </a:rPr>
              <a:t>P</a:t>
            </a:r>
            <a:r>
              <a:rPr lang="fa-IR" dirty="0" smtClean="0">
                <a:latin typeface="2  Compset"/>
              </a:rPr>
              <a:t>بر نیم استوانه قائم به قائده</a:t>
            </a:r>
            <a:r>
              <a:rPr lang="en-US" dirty="0" smtClean="0">
                <a:latin typeface="2  Compset"/>
              </a:rPr>
              <a:t>ABC</a:t>
            </a:r>
            <a:r>
              <a:rPr lang="fa-IR" dirty="0" smtClean="0">
                <a:latin typeface="2  Compset"/>
              </a:rPr>
              <a:t>قرار دارد. فرض کنیم که </a:t>
            </a:r>
            <a:r>
              <a:rPr lang="en-US" dirty="0" smtClean="0">
                <a:latin typeface="2  Compset"/>
              </a:rPr>
              <a:t>AP</a:t>
            </a:r>
            <a:r>
              <a:rPr lang="fa-IR" dirty="0" smtClean="0">
                <a:latin typeface="2  Compset"/>
              </a:rPr>
              <a:t>نیم دایره </a:t>
            </a:r>
            <a:r>
              <a:rPr lang="en-US" dirty="0" smtClean="0">
                <a:latin typeface="2  Compset"/>
              </a:rPr>
              <a:t>BQE</a:t>
            </a:r>
            <a:r>
              <a:rPr lang="fa-IR" dirty="0" smtClean="0">
                <a:latin typeface="2  Compset"/>
              </a:rPr>
              <a:t>را در </a:t>
            </a:r>
            <a:r>
              <a:rPr lang="en-US" dirty="0" smtClean="0">
                <a:latin typeface="2  Compset"/>
              </a:rPr>
              <a:t>Q</a:t>
            </a:r>
            <a:r>
              <a:rPr lang="fa-IR" dirty="0" smtClean="0">
                <a:latin typeface="2  Compset"/>
              </a:rPr>
              <a:t>قطع کرده باشد،و</a:t>
            </a:r>
            <a:r>
              <a:rPr lang="en-US" dirty="0" smtClean="0">
                <a:latin typeface="2  Compset"/>
              </a:rPr>
              <a:t>AC´</a:t>
            </a:r>
            <a:r>
              <a:rPr lang="fa-IR" dirty="0" smtClean="0">
                <a:latin typeface="2  Compset"/>
              </a:rPr>
              <a:t>قطر </a:t>
            </a:r>
            <a:r>
              <a:rPr lang="en-US" dirty="0" smtClean="0">
                <a:latin typeface="2  Compset"/>
              </a:rPr>
              <a:t>BE</a:t>
            </a:r>
            <a:r>
              <a:rPr lang="fa-IR" dirty="0" smtClean="0">
                <a:latin typeface="2  Compset"/>
              </a:rPr>
              <a:t>را در</a:t>
            </a:r>
            <a:r>
              <a:rPr lang="en-US" dirty="0" smtClean="0">
                <a:latin typeface="2  Compset"/>
              </a:rPr>
              <a:t>N</a:t>
            </a:r>
            <a:r>
              <a:rPr lang="fa-IR" dirty="0" smtClean="0">
                <a:latin typeface="2  Compset"/>
              </a:rPr>
              <a:t>. اما هر دو نیم دایره بر صفحه دایره </a:t>
            </a:r>
            <a:r>
              <a:rPr lang="en-US" dirty="0" smtClean="0">
                <a:latin typeface="2  Compset"/>
              </a:rPr>
              <a:t>ABC</a:t>
            </a:r>
            <a:r>
              <a:rPr lang="fa-IR" dirty="0" smtClean="0">
                <a:latin typeface="2  Compset"/>
              </a:rPr>
              <a:t>عمودند؛بنابراین فصل مشترک آنها،یعنی </a:t>
            </a:r>
            <a:r>
              <a:rPr lang="en-US" dirty="0" smtClean="0">
                <a:latin typeface="2  Compset"/>
              </a:rPr>
              <a:t>QN</a:t>
            </a:r>
            <a:r>
              <a:rPr lang="fa-IR" dirty="0" smtClean="0">
                <a:latin typeface="2  Compset"/>
              </a:rPr>
              <a:t>نیز بر صفحه دایره عمود خواهد شد. بنا براین </a:t>
            </a:r>
            <a:r>
              <a:rPr lang="en-US" dirty="0" smtClean="0">
                <a:latin typeface="2  Compset"/>
              </a:rPr>
              <a:t>QN</a:t>
            </a:r>
            <a:r>
              <a:rPr lang="fa-IR" dirty="0" smtClean="0">
                <a:latin typeface="2  Compset"/>
              </a:rPr>
              <a:t>هم بر </a:t>
            </a:r>
            <a:r>
              <a:rPr lang="en-US" dirty="0" smtClean="0">
                <a:latin typeface="2  Compset"/>
              </a:rPr>
              <a:t>AM</a:t>
            </a:r>
            <a:r>
              <a:rPr lang="fa-IR" dirty="0" smtClean="0">
                <a:latin typeface="2  Compset"/>
              </a:rPr>
              <a:t>عمود است. چون </a:t>
            </a:r>
            <a:r>
              <a:rPr lang="en-US" dirty="0" smtClean="0">
                <a:latin typeface="2  Compset"/>
              </a:rPr>
              <a:t>QN</a:t>
            </a:r>
            <a:r>
              <a:rPr lang="fa-IR" dirty="0" smtClean="0">
                <a:latin typeface="2  Compset"/>
              </a:rPr>
              <a:t> بر</a:t>
            </a:r>
            <a:r>
              <a:rPr lang="en-US" dirty="0" smtClean="0">
                <a:latin typeface="2  Compset"/>
              </a:rPr>
              <a:t>BE</a:t>
            </a:r>
            <a:r>
              <a:rPr lang="fa-IR" dirty="0" smtClean="0">
                <a:latin typeface="2  Compset"/>
              </a:rPr>
              <a:t>عمود است.			       		            </a:t>
            </a:r>
            <a:r>
              <a:rPr lang="en-US" dirty="0" smtClean="0">
                <a:latin typeface="2  Compset"/>
              </a:rPr>
              <a:t>   </a:t>
            </a:r>
            <a:r>
              <a:rPr lang="fa-IR" dirty="0" smtClean="0">
                <a:latin typeface="2  Compset"/>
              </a:rPr>
              <a:t>بنا براین زاویه </a:t>
            </a:r>
            <a:r>
              <a:rPr lang="en-US" dirty="0" smtClean="0">
                <a:latin typeface="2  Compset"/>
              </a:rPr>
              <a:t>AQM</a:t>
            </a:r>
            <a:r>
              <a:rPr lang="fa-IR" dirty="0" smtClean="0">
                <a:latin typeface="2  Compset"/>
              </a:rPr>
              <a:t>قائمه است. ولی زاویه </a:t>
            </a:r>
            <a:r>
              <a:rPr lang="en-US" dirty="0" smtClean="0">
                <a:latin typeface="2  Compset"/>
              </a:rPr>
              <a:t>APC´</a:t>
            </a:r>
            <a:r>
              <a:rPr lang="fa-IR" dirty="0" smtClean="0">
                <a:latin typeface="2  Compset"/>
              </a:rPr>
              <a:t>نیز قائمه است؛بنا براین </a:t>
            </a:r>
            <a:r>
              <a:rPr lang="en-US" dirty="0" smtClean="0">
                <a:latin typeface="2  Compset"/>
              </a:rPr>
              <a:t>QM</a:t>
            </a:r>
            <a:r>
              <a:rPr lang="fa-IR" dirty="0" smtClean="0">
                <a:latin typeface="2  Compset"/>
              </a:rPr>
              <a:t>موازی با</a:t>
            </a:r>
            <a:r>
              <a:rPr lang="en-US" dirty="0" smtClean="0">
                <a:latin typeface="2  Compset"/>
              </a:rPr>
              <a:t>PC´</a:t>
            </a:r>
            <a:r>
              <a:rPr lang="fa-IR" dirty="0" smtClean="0">
                <a:latin typeface="2  Compset"/>
              </a:rPr>
              <a:t> خواهد بود.			</a:t>
            </a:r>
          </a:p>
          <a:p>
            <a:endParaRPr lang="fa-IR" dirty="0"/>
          </a:p>
        </p:txBody>
      </p:sp>
      <p:sp>
        <p:nvSpPr>
          <p:cNvPr id="4" name="Horizontal Scroll 3"/>
          <p:cNvSpPr/>
          <p:nvPr/>
        </p:nvSpPr>
        <p:spPr>
          <a:xfrm>
            <a:off x="1142976" y="4786322"/>
            <a:ext cx="4429156" cy="928694"/>
          </a:xfrm>
          <a:prstGeom prst="horizontalScroll">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en-US" sz="3200" dirty="0" smtClean="0"/>
              <a:t>BN.NC=AN.NM</a:t>
            </a:r>
            <a:r>
              <a:rPr lang="fa-IR" sz="3200" dirty="0" smtClean="0"/>
              <a:t>=² </a:t>
            </a:r>
            <a:r>
              <a:rPr lang="en-US" sz="3200" dirty="0" smtClean="0"/>
              <a:t>QN</a:t>
            </a:r>
            <a:endParaRPr lang="en-US" sz="3200" dirty="0"/>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1"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0"/>
            <a:ext cx="8143932" cy="6858000"/>
          </a:xfrm>
        </p:spPr>
        <p:txBody>
          <a:bodyPr>
            <a:normAutofit fontScale="92500" lnSpcReduction="20000"/>
          </a:bodyPr>
          <a:lstStyle/>
          <a:p>
            <a:endParaRPr lang="en-US" dirty="0" smtClean="0"/>
          </a:p>
          <a:p>
            <a:endParaRPr lang="en-US" dirty="0" smtClean="0"/>
          </a:p>
          <a:p>
            <a:pPr algn="justLow"/>
            <a:r>
              <a:rPr lang="fa-IR" dirty="0" smtClean="0">
                <a:latin typeface="2  Compset"/>
              </a:rPr>
              <a:t>بنا بر تشابه مثلثها چنین داریم:</a:t>
            </a:r>
            <a:r>
              <a:rPr lang="fa-IR" dirty="0" smtClean="0"/>
              <a:t>					</a:t>
            </a:r>
            <a:r>
              <a:rPr lang="en-US" dirty="0" smtClean="0"/>
              <a:t>																																					</a:t>
            </a:r>
            <a:endParaRPr lang="fa-IR" dirty="0" smtClean="0"/>
          </a:p>
          <a:p>
            <a:endParaRPr lang="en-US" dirty="0" smtClean="0"/>
          </a:p>
          <a:p>
            <a:endParaRPr lang="en-US" dirty="0" smtClean="0"/>
          </a:p>
          <a:p>
            <a:endParaRPr lang="en-US" dirty="0" smtClean="0"/>
          </a:p>
          <a:p>
            <a:pPr algn="justLow">
              <a:buNone/>
            </a:pPr>
            <a:r>
              <a:rPr lang="en-US" dirty="0" smtClean="0">
                <a:latin typeface="2  Compset"/>
              </a:rPr>
              <a:t>AM</a:t>
            </a:r>
            <a:r>
              <a:rPr lang="fa-IR" dirty="0" smtClean="0">
                <a:latin typeface="2  Compset"/>
              </a:rPr>
              <a:t>و</a:t>
            </a:r>
            <a:r>
              <a:rPr lang="en-US" dirty="0" smtClean="0">
                <a:latin typeface="2  Compset"/>
              </a:rPr>
              <a:t>AP</a:t>
            </a:r>
            <a:r>
              <a:rPr lang="fa-IR" dirty="0" smtClean="0">
                <a:latin typeface="2  Compset"/>
              </a:rPr>
              <a:t>دو واسطه هندسی میان </a:t>
            </a:r>
            <a:r>
              <a:rPr lang="en-US" dirty="0" smtClean="0">
                <a:latin typeface="2  Compset"/>
              </a:rPr>
              <a:t>AB,AC </a:t>
            </a:r>
            <a:r>
              <a:rPr lang="fa-IR" dirty="0" smtClean="0">
                <a:latin typeface="2  Compset"/>
              </a:rPr>
              <a:t> خواهند بود.</a:t>
            </a:r>
            <a:r>
              <a:rPr lang="en-US" dirty="0" smtClean="0">
                <a:latin typeface="2  Compset"/>
              </a:rPr>
              <a:t> </a:t>
            </a:r>
            <a:r>
              <a:rPr lang="fa-IR" dirty="0" smtClean="0">
                <a:latin typeface="2  Compset"/>
              </a:rPr>
              <a:t> از ترکیب نسبتها چنین به دست می آید:	</a:t>
            </a:r>
            <a:r>
              <a:rPr lang="fa-IR" dirty="0" smtClean="0"/>
              <a:t>						   </a:t>
            </a:r>
            <a:r>
              <a:rPr lang="en-US" dirty="0" smtClean="0"/>
              <a:t>									</a:t>
            </a:r>
            <a:endParaRPr lang="fa-IR" dirty="0" smtClean="0"/>
          </a:p>
          <a:p>
            <a:endParaRPr lang="fa-IR" dirty="0" smtClean="0"/>
          </a:p>
          <a:p>
            <a:endParaRPr lang="fa-IR" dirty="0" smtClean="0"/>
          </a:p>
          <a:p>
            <a:pPr algn="justLow"/>
            <a:r>
              <a:rPr lang="fa-IR" dirty="0" smtClean="0">
                <a:latin typeface="2  Compset"/>
              </a:rPr>
              <a:t>بنا بر این نسبت مکعبی به یال </a:t>
            </a:r>
            <a:r>
              <a:rPr lang="en-US" dirty="0" smtClean="0">
                <a:latin typeface="2  Compset"/>
              </a:rPr>
              <a:t>Am</a:t>
            </a:r>
            <a:r>
              <a:rPr lang="fa-IR" dirty="0" smtClean="0">
                <a:latin typeface="2  Compset"/>
              </a:rPr>
              <a:t>به مکعبی به یال </a:t>
            </a:r>
            <a:r>
              <a:rPr lang="en-US" dirty="0" smtClean="0">
                <a:latin typeface="2  Compset"/>
              </a:rPr>
              <a:t>AB</a:t>
            </a:r>
            <a:r>
              <a:rPr lang="fa-IR" dirty="0" smtClean="0">
                <a:latin typeface="2  Compset"/>
              </a:rPr>
              <a:t>همچون نسبت </a:t>
            </a:r>
            <a:r>
              <a:rPr lang="en-US" dirty="0" smtClean="0">
                <a:latin typeface="2  Compset"/>
              </a:rPr>
              <a:t>AC</a:t>
            </a:r>
            <a:r>
              <a:rPr lang="fa-IR" dirty="0" smtClean="0">
                <a:latin typeface="2  Compset"/>
              </a:rPr>
              <a:t>به</a:t>
            </a:r>
            <a:r>
              <a:rPr lang="en-US" dirty="0" smtClean="0">
                <a:latin typeface="2  Compset"/>
              </a:rPr>
              <a:t>AB</a:t>
            </a:r>
            <a:r>
              <a:rPr lang="fa-IR" dirty="0" smtClean="0">
                <a:latin typeface="2  Compset"/>
              </a:rPr>
              <a:t>خواهد بود. در حالت خاص </a:t>
            </a:r>
            <a:r>
              <a:rPr lang="en-US" dirty="0" smtClean="0">
                <a:latin typeface="2  Compset"/>
              </a:rPr>
              <a:t>AC=2AB</a:t>
            </a:r>
            <a:r>
              <a:rPr lang="fa-IR" dirty="0" smtClean="0">
                <a:latin typeface="2  Compset"/>
              </a:rPr>
              <a:t>خواهیم داشت،</a:t>
            </a:r>
            <a:r>
              <a:rPr lang="en-US" dirty="0" smtClean="0">
                <a:latin typeface="2  Compset"/>
              </a:rPr>
              <a:t>AM³=2AB³  </a:t>
            </a:r>
            <a:r>
              <a:rPr lang="fa-IR" dirty="0" smtClean="0">
                <a:latin typeface="2  Compset"/>
              </a:rPr>
              <a:t>  و مسئله حل شده است.	</a:t>
            </a:r>
          </a:p>
          <a:p>
            <a:endParaRPr lang="fa-IR" dirty="0"/>
          </a:p>
        </p:txBody>
      </p:sp>
      <p:sp>
        <p:nvSpPr>
          <p:cNvPr id="4" name="Flowchart: Multidocument 3"/>
          <p:cNvSpPr/>
          <p:nvPr/>
        </p:nvSpPr>
        <p:spPr>
          <a:xfrm>
            <a:off x="785786" y="1214422"/>
            <a:ext cx="6572296" cy="2071702"/>
          </a:xfrm>
          <a:prstGeom prst="flowChartMultidocument">
            <a:avLst/>
          </a:prstGeom>
          <a:ln>
            <a:noFill/>
          </a:ln>
          <a:effectLst/>
          <a:scene3d>
            <a:camera prst="orthographicFront">
              <a:rot lat="0" lon="0" rev="0"/>
            </a:camera>
            <a:lightRig rig="contrasting" dir="t">
              <a:rot lat="0" lon="0" rev="7800000"/>
            </a:lightRig>
          </a:scene3d>
          <a:sp3d>
            <a:bevelT w="139700" h="1397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C´A:AP=AP:AM=AM:AQ</a:t>
            </a:r>
            <a:r>
              <a:rPr lang="fa-IR" sz="3200" dirty="0" smtClean="0"/>
              <a:t>			یعنی	</a:t>
            </a:r>
            <a:r>
              <a:rPr lang="en-US" sz="3200" dirty="0" smtClean="0"/>
              <a:t>AC:AP=AP:AM=AM:AB</a:t>
            </a:r>
            <a:r>
              <a:rPr lang="fa-IR" dirty="0" smtClean="0"/>
              <a:t> </a:t>
            </a:r>
            <a:endParaRPr lang="en-US" dirty="0"/>
          </a:p>
        </p:txBody>
      </p:sp>
      <p:sp>
        <p:nvSpPr>
          <p:cNvPr id="5" name="Cloud 4"/>
          <p:cNvSpPr/>
          <p:nvPr/>
        </p:nvSpPr>
        <p:spPr>
          <a:xfrm>
            <a:off x="785786" y="4500570"/>
            <a:ext cx="5786478" cy="928694"/>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AC:AB=(AM:AB)³</a:t>
            </a:r>
            <a:endParaRPr lang="en-US" sz="3200" dirty="0"/>
          </a:p>
        </p:txBody>
      </p:sp>
    </p:spTree>
  </p:cSld>
  <p:clrMapOvr>
    <a:masterClrMapping/>
  </p:clrMapOvr>
  <p:transition spd="slow">
    <p:blind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blinds(horizontal)">
                                      <p:cBhvr>
                                        <p:cTn id="13" dur="500"/>
                                        <p:tgtEl>
                                          <p:spTgt spid="4"/>
                                        </p:tgtEl>
                                      </p:cBhvr>
                                    </p:animEffect>
                                  </p:childTnLst>
                                </p:cTn>
                              </p:par>
                            </p:childTnLst>
                          </p:cTn>
                        </p:par>
                      </p:childTnLst>
                    </p:cTn>
                  </p:par>
                  <p:par>
                    <p:cTn id="14" fill="hold">
                      <p:stCondLst>
                        <p:cond delay="indefinite"/>
                      </p:stCondLst>
                      <p:childTnLst>
                        <p:par>
                          <p:cTn id="15" fill="hold">
                            <p:stCondLst>
                              <p:cond delay="0"/>
                            </p:stCondLst>
                            <p:childTnLst>
                              <p:par>
                                <p:cTn id="16" presetID="8" presetClass="entr" presetSubtype="16" fill="hold" nodeType="clickEffect">
                                  <p:stCondLst>
                                    <p:cond delay="0"/>
                                  </p:stCondLst>
                                  <p:childTnLst>
                                    <p:set>
                                      <p:cBhvr>
                                        <p:cTn id="17" dur="1" fill="hold">
                                          <p:stCondLst>
                                            <p:cond delay="0"/>
                                          </p:stCondLst>
                                        </p:cTn>
                                        <p:tgtEl>
                                          <p:spTgt spid="3">
                                            <p:txEl>
                                              <p:pRg st="6" end="6"/>
                                            </p:txEl>
                                          </p:spTgt>
                                        </p:tgtEl>
                                        <p:attrNameLst>
                                          <p:attrName>style.visibility</p:attrName>
                                        </p:attrNameLst>
                                      </p:cBhvr>
                                      <p:to>
                                        <p:strVal val="visible"/>
                                      </p:to>
                                    </p:set>
                                    <p:animEffect transition="in" filter="diamond(in)">
                                      <p:cBhvr>
                                        <p:cTn id="18" dur="2000"/>
                                        <p:tgtEl>
                                          <p:spTgt spid="3">
                                            <p:txEl>
                                              <p:pRg st="6" end="6"/>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anim calcmode="lin" valueType="num">
                                      <p:cBhvr additive="base">
                                        <p:cTn id="23" dur="500" fill="hold"/>
                                        <p:tgtEl>
                                          <p:spTgt spid="5"/>
                                        </p:tgtEl>
                                        <p:attrNameLst>
                                          <p:attrName>ppt_x</p:attrName>
                                        </p:attrNameLst>
                                      </p:cBhvr>
                                      <p:tavLst>
                                        <p:tav tm="0">
                                          <p:val>
                                            <p:strVal val="#ppt_x"/>
                                          </p:val>
                                        </p:tav>
                                        <p:tav tm="100000">
                                          <p:val>
                                            <p:strVal val="#ppt_x"/>
                                          </p:val>
                                        </p:tav>
                                      </p:tavLst>
                                    </p:anim>
                                    <p:anim calcmode="lin" valueType="num">
                                      <p:cBhvr additive="base">
                                        <p:cTn id="2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8" presetClass="entr" presetSubtype="16" fill="hold"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animEffect transition="in" filter="diamond(in)">
                                      <p:cBhvr>
                                        <p:cTn id="29"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0"/>
            <a:ext cx="8072494" cy="6858000"/>
          </a:xfrm>
        </p:spPr>
        <p:txBody>
          <a:bodyPr>
            <a:normAutofit/>
          </a:bodyPr>
          <a:lstStyle/>
          <a:p>
            <a:r>
              <a:rPr lang="fa-IR" sz="4000" b="1" dirty="0" smtClean="0"/>
              <a:t>					 </a:t>
            </a:r>
            <a:r>
              <a:rPr lang="en-US" sz="4000" b="1" dirty="0" smtClean="0"/>
              <a:t>																												</a:t>
            </a:r>
          </a:p>
          <a:p>
            <a:pPr algn="justLow"/>
            <a:r>
              <a:rPr lang="fa-IR" sz="4000" b="1" dirty="0" smtClean="0">
                <a:latin typeface="2  Compset"/>
              </a:rPr>
              <a:t> </a:t>
            </a:r>
            <a:r>
              <a:rPr lang="fa-IR" dirty="0" smtClean="0">
                <a:latin typeface="2  Compset"/>
              </a:rPr>
              <a:t>راه حل ائودوکسوس متاسفانه مفقود شده است. درمضمونی از اراتستن آمده است که ائووکسوس گونه خاصی از منحنی را به کار بره است. ائوتوکیوس ظاهرا صورتی از این راه حل را که نادرست بوده ،دیده بوده است.چه میگوید درعین آنکه ائودوکسوس در مقدمه گفتار خودمدعی کشف راه حلی از طریق {خطهای منحنی}شده بوده،</a:t>
            </a:r>
          </a:p>
          <a:p>
            <a:endParaRPr lang="fa-IR" dirty="0" smtClean="0"/>
          </a:p>
          <a:p>
            <a:pPr>
              <a:buNone/>
            </a:pPr>
            <a:endParaRPr lang="fa-IR" dirty="0"/>
          </a:p>
        </p:txBody>
      </p:sp>
      <p:sp>
        <p:nvSpPr>
          <p:cNvPr id="4" name="Explosion 1 3"/>
          <p:cNvSpPr/>
          <p:nvPr/>
        </p:nvSpPr>
        <p:spPr>
          <a:xfrm>
            <a:off x="1142976" y="785794"/>
            <a:ext cx="7215238" cy="2571744"/>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smtClean="0"/>
              <a:t>ائودوکسوس</a:t>
            </a:r>
            <a:endParaRPr lang="en-US" sz="3200" dirty="0"/>
          </a:p>
        </p:txBody>
      </p:sp>
    </p:spTree>
  </p:cSld>
  <p:clrMapOvr>
    <a:masterClrMapping/>
  </p:clrMapOvr>
  <p:transition spd="slow">
    <p:push dir="r"/>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0"/>
            <a:ext cx="8072494" cy="6858000"/>
          </a:xfrm>
        </p:spPr>
        <p:txBody>
          <a:bodyPr/>
          <a:lstStyle/>
          <a:p>
            <a:endParaRPr lang="fa-IR" dirty="0" smtClean="0"/>
          </a:p>
          <a:p>
            <a:endParaRPr lang="fa-IR" dirty="0" smtClean="0"/>
          </a:p>
          <a:p>
            <a:endParaRPr lang="fa-IR" dirty="0" smtClean="0"/>
          </a:p>
          <a:p>
            <a:endParaRPr lang="fa-IR" dirty="0" smtClean="0"/>
          </a:p>
          <a:p>
            <a:pPr algn="justLow"/>
            <a:r>
              <a:rPr lang="fa-IR" dirty="0" smtClean="0">
                <a:latin typeface="2  Compset"/>
              </a:rPr>
              <a:t>ولی نه تنها چنین خطهایی را دراثبات خود به کار خودنبرده،بلکه عملا از یک نسبت گسسته به صورتی که گویی پیوسته است استفاده کرده است قسمت اخیر این گفته مارا ناگزیر به این فرض  میکند که منبع اطلاعات ائوتوکیوس به نحوی ناقص بوده است</a:t>
            </a:r>
            <a:r>
              <a:rPr lang="en-US" dirty="0" smtClean="0">
                <a:latin typeface="2  Compset"/>
              </a:rPr>
              <a:t>,</a:t>
            </a:r>
            <a:r>
              <a:rPr lang="fa-IR" dirty="0" smtClean="0">
                <a:latin typeface="2  Compset"/>
              </a:rPr>
              <a:t>چه این مطلب قابل تصور نیست که ریاضیدانی با توانایی ائودوکسوس مرتکب چنین اشتباهی شده باشد.</a:t>
            </a:r>
            <a:endParaRPr lang="en-US" dirty="0">
              <a:latin typeface="2  Compset"/>
            </a:endParaRPr>
          </a:p>
        </p:txBody>
      </p:sp>
    </p:spTree>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a:hlinkClick r:id="" action="ppaction://hlinkshowjump?jump=firstslide" highlightClick="1"/>
          </p:cNvPr>
          <p:cNvGraphicFramePr/>
          <p:nvPr>
            <p:extLst>
              <p:ext uri="{D42A27DB-BD31-4B8C-83A1-F6EECF244321}">
                <p14:modId xmlns="" xmlns:p14="http://schemas.microsoft.com/office/powerpoint/2010/main" val="2709682529"/>
              </p:ext>
            </p:extLst>
          </p:nvPr>
        </p:nvGraphicFramePr>
        <p:xfrm>
          <a:off x="251520" y="404664"/>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Content Placeholder 4"/>
          <p:cNvSpPr>
            <a:spLocks noGrp="1"/>
          </p:cNvSpPr>
          <p:nvPr>
            <p:ph idx="1"/>
          </p:nvPr>
        </p:nvSpPr>
        <p:spPr/>
        <p:txBody>
          <a:bodyPr>
            <a:normAutofit fontScale="92500"/>
          </a:bodyPr>
          <a:lstStyle/>
          <a:p>
            <a:pPr algn="justLow">
              <a:buFont typeface="Wingdings" pitchFamily="2" charset="2"/>
              <a:buChar char="v"/>
            </a:pPr>
            <a:r>
              <a:rPr lang="fa-IR" dirty="0" smtClean="0">
                <a:cs typeface="2  Compset" pitchFamily="2" charset="-78"/>
              </a:rPr>
              <a:t>این مسئله شاید بیش از هر مسئله ی دیگر قرن ها برای جویندگان، خواه برای ریاضی دانان خواه غیر ریاضی دانان جذابیت داشته است. در مصر چنان که دیدیم دست کم در حدود سال 1800 ق .م مساحت دایره را 64/81 </a:t>
            </a:r>
            <a:r>
              <a:rPr lang="en-ZW" dirty="0" smtClean="0">
                <a:cs typeface="2  Compset" pitchFamily="2" charset="-78"/>
              </a:rPr>
              <a:t>d</a:t>
            </a:r>
            <a:r>
              <a:rPr lang="en-US" dirty="0" smtClean="0">
                <a:cs typeface="2  Compset" pitchFamily="2" charset="-78"/>
              </a:rPr>
              <a:t>  </a:t>
            </a:r>
            <a:r>
              <a:rPr lang="fa-IR" dirty="0" smtClean="0">
                <a:cs typeface="2  Compset" pitchFamily="2" charset="-78"/>
              </a:rPr>
              <a:t> میگرفتند که در ان </a:t>
            </a:r>
            <a:r>
              <a:rPr lang="en-ZW" dirty="0" smtClean="0">
                <a:cs typeface="2  Compset" pitchFamily="2" charset="-78"/>
              </a:rPr>
              <a:t> d</a:t>
            </a:r>
            <a:r>
              <a:rPr lang="fa-IR" dirty="0" smtClean="0">
                <a:cs typeface="2  Compset" pitchFamily="2" charset="-78"/>
              </a:rPr>
              <a:t>نماینده ی</a:t>
            </a:r>
            <a:r>
              <a:rPr lang="en-ZW" dirty="0" smtClean="0">
                <a:cs typeface="2  Compset" pitchFamily="2" charset="-78"/>
              </a:rPr>
              <a:t> </a:t>
            </a:r>
            <a:r>
              <a:rPr lang="en-US" dirty="0" smtClean="0">
                <a:cs typeface="2  Compset" pitchFamily="2" charset="-78"/>
              </a:rPr>
              <a:t> </a:t>
            </a:r>
            <a:r>
              <a:rPr lang="fa-IR" dirty="0" smtClean="0">
                <a:cs typeface="2  Compset" pitchFamily="2" charset="-78"/>
              </a:rPr>
              <a:t> قطر دایره است و این بدون شک اندازه ی استاندارد بوده که در نتیجه ی اندازه گیری های پیاپی به ان دست یافته بودند و تقریب آن (با در نظر گرفتن این که 3.16 به اندازه ی∏ بسیار نزدیک است) به هیچ وجه تقریب بدی نبوده است. </a:t>
            </a:r>
          </a:p>
          <a:p>
            <a:pPr algn="justLow">
              <a:buFont typeface="Wingdings" pitchFamily="2" charset="2"/>
              <a:buChar char="v"/>
            </a:pPr>
            <a:r>
              <a:rPr lang="fa-IR" dirty="0" smtClean="0">
                <a:cs typeface="2  Compset" pitchFamily="2" charset="-78"/>
              </a:rPr>
              <a:t>چنانچه گفته اند نخستین کسانی که در یونان با این مسئله سر و کار داشته اند انا کساگوراس است. گفته اند زمانی که در زندان به سر میبرده در این باره کار میکرده است.بقراط خیوسی بعضی از ماهک ها را تربیع میکرده است  بدان امید که (لا اقل در نخستین نمونه)این تحقیقات بتواند راهگشای حل مسئله ی اصلی باشد.</a:t>
            </a:r>
            <a:endParaRPr lang="fa-IR" dirty="0">
              <a:cs typeface="2  Compset" pitchFamily="2" charset="-78"/>
            </a:endParaRPr>
          </a:p>
        </p:txBody>
      </p:sp>
    </p:spTree>
    <p:extLst>
      <p:ext uri="{BB962C8B-B14F-4D97-AF65-F5344CB8AC3E}">
        <p14:creationId xmlns="" xmlns:p14="http://schemas.microsoft.com/office/powerpoint/2010/main" val="4113579785"/>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arn(inVertical)">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 calcmode="lin" valueType="num">
                                      <p:cBhvr>
                                        <p:cTn id="12" dur="1000" fill="hold"/>
                                        <p:tgtEl>
                                          <p:spTgt spid="5">
                                            <p:txEl>
                                              <p:pRg st="1" end="1"/>
                                            </p:txEl>
                                          </p:spTgt>
                                        </p:tgtEl>
                                        <p:attrNameLst>
                                          <p:attrName>ppt_w</p:attrName>
                                        </p:attrNameLst>
                                      </p:cBhvr>
                                      <p:tavLst>
                                        <p:tav tm="0">
                                          <p:val>
                                            <p:fltVal val="0"/>
                                          </p:val>
                                        </p:tav>
                                        <p:tav tm="100000">
                                          <p:val>
                                            <p:strVal val="#ppt_w"/>
                                          </p:val>
                                        </p:tav>
                                      </p:tavLst>
                                    </p:anim>
                                    <p:anim calcmode="lin" valueType="num">
                                      <p:cBhvr>
                                        <p:cTn id="13" dur="1000" fill="hold"/>
                                        <p:tgtEl>
                                          <p:spTgt spid="5">
                                            <p:txEl>
                                              <p:pRg st="1" end="1"/>
                                            </p:txEl>
                                          </p:spTgt>
                                        </p:tgtEl>
                                        <p:attrNameLst>
                                          <p:attrName>ppt_h</p:attrName>
                                        </p:attrNameLst>
                                      </p:cBhvr>
                                      <p:tavLst>
                                        <p:tav tm="0">
                                          <p:val>
                                            <p:fltVal val="0"/>
                                          </p:val>
                                        </p:tav>
                                        <p:tav tm="100000">
                                          <p:val>
                                            <p:strVal val="#ppt_h"/>
                                          </p:val>
                                        </p:tav>
                                      </p:tavLst>
                                    </p:anim>
                                    <p:anim calcmode="lin" valueType="num">
                                      <p:cBhvr>
                                        <p:cTn id="14" dur="1000" fill="hold"/>
                                        <p:tgtEl>
                                          <p:spTgt spid="5">
                                            <p:txEl>
                                              <p:pRg st="1" end="1"/>
                                            </p:txEl>
                                          </p:spTgt>
                                        </p:tgtEl>
                                        <p:attrNameLst>
                                          <p:attrName>style.rotation</p:attrName>
                                        </p:attrNameLst>
                                      </p:cBhvr>
                                      <p:tavLst>
                                        <p:tav tm="0">
                                          <p:val>
                                            <p:fltVal val="90"/>
                                          </p:val>
                                        </p:tav>
                                        <p:tav tm="100000">
                                          <p:val>
                                            <p:fltVal val="0"/>
                                          </p:val>
                                        </p:tav>
                                      </p:tavLst>
                                    </p:anim>
                                    <p:animEffect transition="in" filter="fade">
                                      <p:cBhvr>
                                        <p:cTn id="15" dur="1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0"/>
            <a:ext cx="8143932" cy="6858000"/>
          </a:xfrm>
        </p:spPr>
        <p:txBody>
          <a:bodyPr>
            <a:normAutofit/>
          </a:bodyPr>
          <a:lstStyle/>
          <a:p>
            <a:r>
              <a:rPr lang="fa-IR" sz="4000" b="1" dirty="0" smtClean="0"/>
              <a:t>					</a:t>
            </a:r>
            <a:r>
              <a:rPr lang="en-US" sz="4000" b="1" dirty="0" smtClean="0"/>
              <a:t>																	  </a:t>
            </a:r>
            <a:endParaRPr lang="fa-IR" sz="4000" b="1" dirty="0" smtClean="0"/>
          </a:p>
          <a:p>
            <a:pPr>
              <a:buNone/>
            </a:pPr>
            <a:r>
              <a:rPr lang="en-US" sz="4000" b="1" dirty="0" smtClean="0"/>
              <a:t>  </a:t>
            </a:r>
            <a:endParaRPr lang="fa-IR" sz="4000" b="1" dirty="0" smtClean="0"/>
          </a:p>
          <a:p>
            <a:pPr algn="justLow">
              <a:buNone/>
            </a:pPr>
            <a:r>
              <a:rPr lang="en-US" sz="4000" b="1" dirty="0" smtClean="0">
                <a:latin typeface="2  Compset"/>
              </a:rPr>
              <a:t>    </a:t>
            </a:r>
            <a:r>
              <a:rPr lang="fa-IR" dirty="0" smtClean="0">
                <a:latin typeface="2  Compset"/>
              </a:rPr>
              <a:t>منایخموس</a:t>
            </a:r>
            <a:r>
              <a:rPr lang="fa-IR" b="1" dirty="0" smtClean="0">
                <a:latin typeface="2  Compset"/>
              </a:rPr>
              <a:t> ،</a:t>
            </a:r>
            <a:r>
              <a:rPr lang="fa-IR" dirty="0" smtClean="0">
                <a:latin typeface="2  Compset"/>
              </a:rPr>
              <a:t>یکی ازبرادران دینوستراتوس که مربع ساز را برای تربیع دایره به کار برده،یکی از شاگردان ائودکسوس بوده است.گفته اندکه اسکندر از او خواسته بوده که راه میانبری برای فراگرفتن هندسه به او بنماید واو در جواب وی گفته بود:اعلی حضرتا،برای عبور از این سرزمین راههایی برای عبور شاه وجود دارد وراههای دیگر برای عموم شهروندان،ولی در هندسه تنها یک راه در اختیار همگان است.</a:t>
            </a:r>
            <a:endParaRPr lang="fa-IR" dirty="0">
              <a:latin typeface="2  Compset"/>
            </a:endParaRPr>
          </a:p>
        </p:txBody>
      </p:sp>
      <p:sp>
        <p:nvSpPr>
          <p:cNvPr id="4" name="Explosion 1 3"/>
          <p:cNvSpPr/>
          <p:nvPr/>
        </p:nvSpPr>
        <p:spPr>
          <a:xfrm>
            <a:off x="2214546" y="857232"/>
            <a:ext cx="4786346" cy="2000264"/>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smtClean="0"/>
              <a:t>منایخموس</a:t>
            </a:r>
            <a:endParaRPr lang="en-US" sz="3200" dirty="0"/>
          </a:p>
        </p:txBody>
      </p:sp>
    </p:spTree>
  </p:cSld>
  <p:clrMapOvr>
    <a:masterClrMapping/>
  </p:clrMapOvr>
  <p:transition spd="slow">
    <p:strips dir="rd"/>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0"/>
            <a:ext cx="8215370" cy="6858000"/>
          </a:xfrm>
        </p:spPr>
        <p:txBody>
          <a:bodyPr/>
          <a:lstStyle/>
          <a:p>
            <a:endParaRPr lang="fa-IR" dirty="0" smtClean="0"/>
          </a:p>
          <a:p>
            <a:endParaRPr lang="fa-IR" dirty="0" smtClean="0"/>
          </a:p>
          <a:p>
            <a:pPr algn="justLow"/>
            <a:endParaRPr lang="fa-IR" dirty="0" smtClean="0">
              <a:latin typeface="2  Compset"/>
            </a:endParaRPr>
          </a:p>
          <a:p>
            <a:pPr algn="justLow"/>
            <a:r>
              <a:rPr lang="fa-IR" dirty="0" smtClean="0">
                <a:latin typeface="2  Compset"/>
              </a:rPr>
              <a:t>به همین گونه در روایات آمده است که اقلیدس نیزبه بطلمیوس گفته بود که برای فرا گرفتن هندسه راه شاهانه وجود ندارد.</a:t>
            </a:r>
            <a:r>
              <a:rPr lang="en-US" dirty="0" smtClean="0">
                <a:latin typeface="2  Compset"/>
              </a:rPr>
              <a:t>[</a:t>
            </a:r>
            <a:r>
              <a:rPr lang="fa-IR" dirty="0" smtClean="0">
                <a:latin typeface="2  Compset"/>
              </a:rPr>
              <a:t> منایخموس از طریق پروکلوس با آموکلاس هراکلیایی ودینستراتوس ارتباط پیدا میکند که(تمامی هندسه را تکمیل تر کنند).</a:t>
            </a:r>
            <a:endParaRPr lang="en-US" dirty="0">
              <a:latin typeface="2  Compset"/>
            </a:endParaRPr>
          </a:p>
        </p:txBody>
      </p:sp>
    </p:spTree>
  </p:cSld>
  <p:clrMapOvr>
    <a:masterClrMapping/>
  </p:clrMapOvr>
  <p:transition spd="slow">
    <p:circle/>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0"/>
            <a:ext cx="8072494" cy="6858000"/>
          </a:xfrm>
        </p:spPr>
        <p:txBody>
          <a:bodyPr/>
          <a:lstStyle/>
          <a:p>
            <a:pPr algn="justLow">
              <a:buNone/>
            </a:pPr>
            <a:r>
              <a:rPr lang="fa-IR" dirty="0" smtClean="0"/>
              <a:t>	</a:t>
            </a:r>
          </a:p>
          <a:p>
            <a:pPr algn="justLow"/>
            <a:endParaRPr lang="fa-IR" dirty="0" smtClean="0">
              <a:latin typeface="2  Compset"/>
            </a:endParaRPr>
          </a:p>
          <a:p>
            <a:pPr algn="justLow"/>
            <a:endParaRPr lang="fa-IR" dirty="0" smtClean="0">
              <a:latin typeface="2  Compset"/>
            </a:endParaRPr>
          </a:p>
          <a:p>
            <a:pPr algn="justLow"/>
            <a:r>
              <a:rPr lang="fa-IR" dirty="0" smtClean="0">
                <a:latin typeface="2  Compset"/>
              </a:rPr>
              <a:t>وی درباره فن آوری ریاضیات چیزهایی نوشته است</a:t>
            </a:r>
            <a:r>
              <a:rPr lang="en-US" dirty="0" smtClean="0">
                <a:latin typeface="2  Compset"/>
              </a:rPr>
              <a:t>;</a:t>
            </a:r>
            <a:r>
              <a:rPr lang="fa-IR" dirty="0" smtClean="0">
                <a:latin typeface="2  Compset"/>
              </a:rPr>
              <a:t> درباره معنی واژه اصل بحث کرده و از تمایز میان قضیه ها ومسئله ها وانعکاس پذیری قضیه ها ونظایز اینهاسخن گفته است. ولی اهمیت او برای ما دراین واقعیت است که  نخستین بحث درباره قطوع  مخروطی خواص آنها درراه حلهای وی از مسئله دو واسطه هندسی در نوشته های اودیده می شود</a:t>
            </a:r>
            <a:r>
              <a:rPr lang="en-US" dirty="0" smtClean="0">
                <a:latin typeface="2  Compset"/>
              </a:rPr>
              <a:t>;</a:t>
            </a:r>
            <a:r>
              <a:rPr lang="fa-IR" dirty="0" smtClean="0">
                <a:latin typeface="2  Compset"/>
              </a:rPr>
              <a:t> بنابز این تا آنجا که می دانیم وی نخستین کسی بوده است که آنها را کشف کرده است.</a:t>
            </a:r>
            <a:endParaRPr lang="fa-IR" dirty="0">
              <a:latin typeface="2  Compset"/>
            </a:endParaRPr>
          </a:p>
        </p:txBody>
      </p:sp>
    </p:spTree>
  </p:cSld>
  <p:clrMapOvr>
    <a:masterClrMapping/>
  </p:clrMapOvr>
  <p:transition spd="slow">
    <p:split orient="vert"/>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0"/>
            <a:ext cx="8072494" cy="6858000"/>
          </a:xfrm>
        </p:spPr>
        <p:txBody>
          <a:bodyPr>
            <a:normAutofit/>
          </a:bodyPr>
          <a:lstStyle/>
          <a:p>
            <a:pPr>
              <a:buNone/>
            </a:pPr>
            <a:endParaRPr lang="fa-IR" dirty="0" smtClean="0"/>
          </a:p>
          <a:p>
            <a:pPr algn="justLow">
              <a:buNone/>
            </a:pPr>
            <a:r>
              <a:rPr lang="fa-IR" dirty="0" smtClean="0">
                <a:latin typeface="2  Compset"/>
              </a:rPr>
              <a:t> </a:t>
            </a:r>
          </a:p>
          <a:p>
            <a:pPr algn="justLow">
              <a:buNone/>
            </a:pPr>
            <a:r>
              <a:rPr lang="fa-IR" dirty="0" smtClean="0">
                <a:latin typeface="2  Compset"/>
              </a:rPr>
              <a:t> خواصی که وی عملا به کار برده است</a:t>
            </a:r>
            <a:r>
              <a:rPr lang="en-US" dirty="0" smtClean="0">
                <a:latin typeface="2  Compset"/>
              </a:rPr>
              <a:t>,</a:t>
            </a:r>
            <a:r>
              <a:rPr lang="fa-IR" dirty="0" smtClean="0">
                <a:latin typeface="2  Compset"/>
              </a:rPr>
              <a:t>خصوصیت عرضی یک سهمی وخصوصیت مجانبی یک هذلولی قائم الزاویه است.اگر</a:t>
            </a:r>
            <a:r>
              <a:rPr lang="en-US" dirty="0" smtClean="0">
                <a:latin typeface="2  Compset"/>
              </a:rPr>
              <a:t>x</a:t>
            </a:r>
            <a:r>
              <a:rPr lang="fa-IR" dirty="0" smtClean="0">
                <a:latin typeface="2  Compset"/>
              </a:rPr>
              <a:t>و</a:t>
            </a:r>
            <a:r>
              <a:rPr lang="en-US" dirty="0" smtClean="0">
                <a:latin typeface="2  Compset"/>
              </a:rPr>
              <a:t>y</a:t>
            </a:r>
            <a:r>
              <a:rPr lang="fa-IR" dirty="0" smtClean="0">
                <a:latin typeface="2  Compset"/>
              </a:rPr>
              <a:t>دو واسطه هندسی میان دو خط راست</a:t>
            </a:r>
            <a:r>
              <a:rPr lang="en-US" dirty="0" smtClean="0">
                <a:latin typeface="2  Compset"/>
              </a:rPr>
              <a:t>a</a:t>
            </a:r>
            <a:r>
              <a:rPr lang="fa-IR" dirty="0" smtClean="0">
                <a:latin typeface="2  Compset"/>
              </a:rPr>
              <a:t>و</a:t>
            </a:r>
            <a:r>
              <a:rPr lang="en-US" dirty="0" smtClean="0">
                <a:latin typeface="2  Compset"/>
              </a:rPr>
              <a:t>b</a:t>
            </a:r>
            <a:r>
              <a:rPr lang="fa-IR" dirty="0" smtClean="0">
                <a:latin typeface="2  Compset"/>
              </a:rPr>
              <a:t>باشند</a:t>
            </a:r>
            <a:r>
              <a:rPr lang="en-US" dirty="0" smtClean="0">
                <a:latin typeface="2  Compset"/>
              </a:rPr>
              <a:t>,</a:t>
            </a:r>
            <a:r>
              <a:rPr lang="fa-IR" dirty="0" smtClean="0">
                <a:latin typeface="2  Compset"/>
              </a:rPr>
              <a:t> یعنی:</a:t>
            </a:r>
            <a:r>
              <a:rPr lang="fa-IR" dirty="0" smtClean="0"/>
              <a:t>	 		      </a:t>
            </a:r>
            <a:r>
              <a:rPr lang="en-US" dirty="0" smtClean="0"/>
              <a:t>												</a:t>
            </a:r>
            <a:r>
              <a:rPr lang="fa-IR" dirty="0" smtClean="0"/>
              <a:t> </a:t>
            </a:r>
            <a:r>
              <a:rPr lang="en-US" dirty="0" smtClean="0"/>
              <a:t>												</a:t>
            </a:r>
            <a:endParaRPr lang="fa-IR" dirty="0" smtClean="0"/>
          </a:p>
          <a:p>
            <a:pPr>
              <a:buNone/>
            </a:pPr>
            <a:endParaRPr lang="fa-IR" dirty="0" smtClean="0"/>
          </a:p>
          <a:p>
            <a:pPr>
              <a:buNone/>
            </a:pPr>
            <a:r>
              <a:rPr lang="fa-IR" dirty="0" smtClean="0"/>
              <a:t>آنگاه روشن است که خواهیم داشت:                 			    </a:t>
            </a:r>
            <a:r>
              <a:rPr lang="en-US" dirty="0" smtClean="0"/>
              <a:t>													</a:t>
            </a:r>
            <a:r>
              <a:rPr lang="fa-IR" dirty="0" smtClean="0"/>
              <a:t> </a:t>
            </a:r>
            <a:r>
              <a:rPr lang="en-US" dirty="0" smtClean="0"/>
              <a:t>							</a:t>
            </a:r>
            <a:endParaRPr lang="fa-IR" dirty="0" smtClean="0"/>
          </a:p>
          <a:p>
            <a:pPr>
              <a:buNone/>
            </a:pPr>
            <a:endParaRPr lang="fa-IR" dirty="0" smtClean="0"/>
          </a:p>
          <a:p>
            <a:endParaRPr lang="fa-IR" dirty="0"/>
          </a:p>
        </p:txBody>
      </p:sp>
      <p:sp>
        <p:nvSpPr>
          <p:cNvPr id="4" name="Right Arrow 3"/>
          <p:cNvSpPr/>
          <p:nvPr/>
        </p:nvSpPr>
        <p:spPr>
          <a:xfrm>
            <a:off x="642910" y="2285992"/>
            <a:ext cx="4714908" cy="171451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x=x:y=y:b</a:t>
            </a:r>
            <a:r>
              <a:rPr lang="fa-IR" sz="3200" dirty="0" smtClean="0"/>
              <a:t>:</a:t>
            </a:r>
            <a:r>
              <a:rPr lang="en-US" sz="3200" dirty="0" smtClean="0"/>
              <a:t>a</a:t>
            </a:r>
            <a:r>
              <a:rPr lang="fa-IR" dirty="0" smtClean="0"/>
              <a:t>	</a:t>
            </a:r>
            <a:endParaRPr lang="en-US" dirty="0"/>
          </a:p>
        </p:txBody>
      </p:sp>
      <p:sp>
        <p:nvSpPr>
          <p:cNvPr id="6" name="6-Point Star 5"/>
          <p:cNvSpPr/>
          <p:nvPr/>
        </p:nvSpPr>
        <p:spPr>
          <a:xfrm>
            <a:off x="357158" y="4143380"/>
            <a:ext cx="7358114" cy="1928826"/>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x^2=ay  ,  y^2=</a:t>
            </a:r>
            <a:r>
              <a:rPr lang="en-US" sz="3200" dirty="0" err="1" smtClean="0"/>
              <a:t>bx</a:t>
            </a:r>
            <a:r>
              <a:rPr lang="en-US" sz="3200" dirty="0" smtClean="0"/>
              <a:t>  ,  </a:t>
            </a:r>
            <a:r>
              <a:rPr lang="en-US" sz="3200" dirty="0" err="1" smtClean="0"/>
              <a:t>xy</a:t>
            </a:r>
            <a:r>
              <a:rPr lang="en-US" sz="3200" dirty="0" smtClean="0"/>
              <a:t>=</a:t>
            </a:r>
            <a:r>
              <a:rPr lang="en-US" sz="3200" dirty="0" err="1" smtClean="0"/>
              <a:t>ab</a:t>
            </a:r>
            <a:endParaRPr lang="en-US" sz="3200" dirty="0"/>
          </a:p>
        </p:txBody>
      </p:sp>
    </p:spTree>
  </p:cSld>
  <p:clrMapOvr>
    <a:masterClrMapping/>
  </p:clrMapOvr>
  <p:transition spd="slow">
    <p:wipe dir="d"/>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5786" y="0"/>
            <a:ext cx="8072494" cy="6858000"/>
          </a:xfrm>
        </p:spPr>
        <p:txBody>
          <a:bodyPr/>
          <a:lstStyle/>
          <a:p>
            <a:endParaRPr lang="fa-IR" dirty="0" smtClean="0"/>
          </a:p>
          <a:p>
            <a:endParaRPr lang="fa-IR" dirty="0" smtClean="0"/>
          </a:p>
          <a:p>
            <a:endParaRPr lang="fa-IR" dirty="0" smtClean="0"/>
          </a:p>
          <a:p>
            <a:pPr algn="justLow"/>
            <a:r>
              <a:rPr lang="fa-IR" dirty="0" smtClean="0">
                <a:latin typeface="2  Compset"/>
              </a:rPr>
              <a:t>خواص سهمی و هذلولی که منایخموس به کار برده است،دقیقا همانهایی هستند که از این روابط به دست می آیند وقتی که</a:t>
            </a:r>
            <a:r>
              <a:rPr lang="en-US" dirty="0" smtClean="0">
                <a:latin typeface="2  Compset"/>
              </a:rPr>
              <a:t>x</a:t>
            </a:r>
            <a:r>
              <a:rPr lang="fa-IR" dirty="0" smtClean="0">
                <a:latin typeface="2  Compset"/>
              </a:rPr>
              <a:t>و</a:t>
            </a:r>
            <a:r>
              <a:rPr lang="en-US" dirty="0" smtClean="0">
                <a:latin typeface="2  Compset"/>
              </a:rPr>
              <a:t>y</a:t>
            </a:r>
            <a:r>
              <a:rPr lang="fa-IR" dirty="0" smtClean="0">
                <a:latin typeface="2  Compset"/>
              </a:rPr>
              <a:t>مختصات دکارتی مربوط به محورهای مختصات متعامد باشند.در نخستین راه حل مسئله منایخموس از دومین وسومین نسبت ازاین نسبتها استفاده کرده است،ودر دومین راه حل مسئله از اولین ودومین.</a:t>
            </a:r>
            <a:endParaRPr lang="en-US" dirty="0">
              <a:latin typeface="2  Compset"/>
            </a:endParaRPr>
          </a:p>
        </p:txBody>
      </p:sp>
    </p:spTree>
  </p:cSld>
  <p:clrMapOvr>
    <a:masterClrMapping/>
  </p:clrMapOvr>
  <p:transition spd="slow">
    <p:zoom/>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0"/>
            <a:ext cx="8143932" cy="6858000"/>
          </a:xfrm>
        </p:spPr>
        <p:txBody>
          <a:bodyPr/>
          <a:lstStyle/>
          <a:p>
            <a:pPr>
              <a:buNone/>
            </a:pPr>
            <a:r>
              <a:rPr lang="fa-IR" b="1" dirty="0" smtClean="0"/>
              <a:t>						</a:t>
            </a:r>
            <a:r>
              <a:rPr lang="en-US" b="1" dirty="0" smtClean="0"/>
              <a:t>											</a:t>
            </a:r>
            <a:r>
              <a:rPr lang="fa-IR" b="1" dirty="0" smtClean="0"/>
              <a:t> </a:t>
            </a:r>
            <a:endParaRPr lang="en-US" b="1" dirty="0" smtClean="0"/>
          </a:p>
          <a:p>
            <a:pPr>
              <a:buNone/>
            </a:pPr>
            <a:endParaRPr lang="en-US" b="1" dirty="0" smtClean="0"/>
          </a:p>
          <a:p>
            <a:pPr>
              <a:buNone/>
            </a:pPr>
            <a:endParaRPr lang="en-US" b="1" dirty="0" smtClean="0"/>
          </a:p>
          <a:p>
            <a:pPr algn="justLow">
              <a:buNone/>
            </a:pPr>
            <a:r>
              <a:rPr lang="fa-IR" dirty="0" smtClean="0">
                <a:latin typeface="2  Compset"/>
              </a:rPr>
              <a:t>فرض می کنیم دو خط </a:t>
            </a:r>
            <a:r>
              <a:rPr lang="en-US" dirty="0" smtClean="0">
                <a:latin typeface="2  Compset"/>
              </a:rPr>
              <a:t>OA</a:t>
            </a:r>
            <a:r>
              <a:rPr lang="fa-IR" dirty="0" smtClean="0">
                <a:latin typeface="2  Compset"/>
              </a:rPr>
              <a:t>و</a:t>
            </a:r>
            <a:r>
              <a:rPr lang="en-US" dirty="0" smtClean="0">
                <a:latin typeface="2  Compset"/>
              </a:rPr>
              <a:t>OB</a:t>
            </a:r>
            <a:r>
              <a:rPr lang="fa-IR" dirty="0" smtClean="0">
                <a:latin typeface="2  Compset"/>
              </a:rPr>
              <a:t> که با یکدیگر زاویه قائم میسازند،معرف دو خط که  راست باشند </a:t>
            </a:r>
            <a:r>
              <a:rPr lang="en-US" dirty="0" smtClean="0">
                <a:latin typeface="2  Compset"/>
              </a:rPr>
              <a:t>OA</a:t>
            </a:r>
            <a:r>
              <a:rPr lang="fa-IR" dirty="0" smtClean="0">
                <a:latin typeface="2  Compset"/>
              </a:rPr>
              <a:t>بزرگتر از</a:t>
            </a:r>
            <a:r>
              <a:rPr lang="en-US" dirty="0" smtClean="0">
                <a:latin typeface="2  Compset"/>
              </a:rPr>
              <a:t>OB</a:t>
            </a:r>
            <a:r>
              <a:rPr lang="fa-IR" dirty="0" smtClean="0">
                <a:latin typeface="2  Compset"/>
              </a:rPr>
              <a:t>اختیار شده است. فرض می کنیم مسئله حل شده واز دو واسطه هندسی یکی </a:t>
            </a:r>
            <a:r>
              <a:rPr lang="en-US" dirty="0" smtClean="0">
                <a:latin typeface="2  Compset"/>
              </a:rPr>
              <a:t>OM</a:t>
            </a:r>
            <a:r>
              <a:rPr lang="fa-IR" dirty="0" smtClean="0">
                <a:latin typeface="2  Compset"/>
              </a:rPr>
              <a:t>باشد در امتداد</a:t>
            </a:r>
            <a:r>
              <a:rPr lang="en-US" dirty="0" smtClean="0">
                <a:latin typeface="2  Compset"/>
              </a:rPr>
              <a:t>O</a:t>
            </a:r>
            <a:r>
              <a:rPr lang="fa-IR" dirty="0" smtClean="0">
                <a:latin typeface="2  Compset"/>
              </a:rPr>
              <a:t> اندازه گیری شده ودیگری </a:t>
            </a:r>
            <a:r>
              <a:rPr lang="en-US" dirty="0" smtClean="0">
                <a:latin typeface="2  Compset"/>
              </a:rPr>
              <a:t>ON</a:t>
            </a:r>
            <a:r>
              <a:rPr lang="fa-IR" dirty="0" smtClean="0">
                <a:latin typeface="2  Compset"/>
              </a:rPr>
              <a:t>که در امتداد</a:t>
            </a:r>
            <a:r>
              <a:rPr lang="en-US" dirty="0" smtClean="0">
                <a:latin typeface="2  Compset"/>
              </a:rPr>
              <a:t>OA </a:t>
            </a:r>
            <a:r>
              <a:rPr lang="fa-IR" dirty="0" smtClean="0">
                <a:latin typeface="2  Compset"/>
              </a:rPr>
              <a:t>اندازه گیری شده است.مستطیل </a:t>
            </a:r>
            <a:r>
              <a:rPr lang="en-US" dirty="0" smtClean="0">
                <a:latin typeface="2  Compset"/>
              </a:rPr>
              <a:t>OMPN</a:t>
            </a:r>
            <a:r>
              <a:rPr lang="fa-IR" dirty="0" smtClean="0">
                <a:latin typeface="2  Compset"/>
              </a:rPr>
              <a:t>را کامل میکنیم.</a:t>
            </a:r>
          </a:p>
          <a:p>
            <a:pPr>
              <a:buNone/>
            </a:pPr>
            <a:endParaRPr lang="fa-IR" dirty="0" smtClean="0"/>
          </a:p>
          <a:p>
            <a:endParaRPr lang="fa-IR" dirty="0"/>
          </a:p>
        </p:txBody>
      </p:sp>
      <p:pic>
        <p:nvPicPr>
          <p:cNvPr id="4" name="Picture 2"/>
          <p:cNvPicPr>
            <a:picLocks noChangeAspect="1" noChangeArrowheads="1"/>
          </p:cNvPicPr>
          <p:nvPr/>
        </p:nvPicPr>
        <p:blipFill>
          <a:blip r:embed="rId2" cstate="print"/>
          <a:srcRect/>
          <a:stretch>
            <a:fillRect/>
          </a:stretch>
        </p:blipFill>
        <p:spPr bwMode="auto">
          <a:xfrm>
            <a:off x="857224" y="3714752"/>
            <a:ext cx="3500462" cy="3143248"/>
          </a:xfrm>
          <a:prstGeom prst="rect">
            <a:avLst/>
          </a:prstGeom>
          <a:noFill/>
          <a:ln w="9525">
            <a:noFill/>
            <a:miter lim="800000"/>
            <a:headEnd/>
            <a:tailEnd/>
          </a:ln>
          <a:effectLst/>
        </p:spPr>
      </p:pic>
      <p:sp>
        <p:nvSpPr>
          <p:cNvPr id="5" name="Heart 4"/>
          <p:cNvSpPr/>
          <p:nvPr/>
        </p:nvSpPr>
        <p:spPr>
          <a:xfrm>
            <a:off x="1785918" y="1000108"/>
            <a:ext cx="5857916" cy="500066"/>
          </a:xfrm>
          <a:prstGeom prst="heart">
            <a:avLst/>
          </a:prstGeom>
          <a:effectLst>
            <a:glow rad="63500">
              <a:schemeClr val="accent1">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smtClean="0"/>
              <a:t>نخستین راه حل:</a:t>
            </a:r>
            <a:endParaRPr lang="en-US" sz="3200" dirty="0"/>
          </a:p>
        </p:txBody>
      </p:sp>
    </p:spTree>
  </p:cSld>
  <p:clrMapOvr>
    <a:masterClrMapping/>
  </p:clrMapOvr>
  <p:transition spd="slow">
    <p:push dir="d"/>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12"/>
          <p:cNvSpPr>
            <a:spLocks noGrp="1"/>
          </p:cNvSpPr>
          <p:nvPr>
            <p:ph idx="1"/>
          </p:nvPr>
        </p:nvSpPr>
        <p:spPr>
          <a:xfrm>
            <a:off x="642910" y="0"/>
            <a:ext cx="8143932" cy="6858000"/>
          </a:xfrm>
        </p:spPr>
        <p:txBody>
          <a:bodyPr>
            <a:normAutofit/>
          </a:bodyPr>
          <a:lstStyle/>
          <a:p>
            <a:pPr>
              <a:buNone/>
            </a:pPr>
            <a:endParaRPr lang="fa-IR" dirty="0" smtClean="0"/>
          </a:p>
          <a:p>
            <a:pPr algn="justLow">
              <a:buNone/>
            </a:pPr>
            <a:r>
              <a:rPr lang="fa-IR" dirty="0" smtClean="0">
                <a:latin typeface="2  Compset"/>
              </a:rPr>
              <a:t>چون </a:t>
            </a:r>
            <a:r>
              <a:rPr lang="en-US" dirty="0" smtClean="0">
                <a:latin typeface="2  Compset"/>
              </a:rPr>
              <a:t>																								</a:t>
            </a:r>
          </a:p>
          <a:p>
            <a:pPr algn="justLow">
              <a:buNone/>
            </a:pPr>
            <a:endParaRPr lang="fa-IR" dirty="0" smtClean="0">
              <a:latin typeface="2  Compset"/>
            </a:endParaRPr>
          </a:p>
          <a:p>
            <a:pPr algn="justLow">
              <a:buNone/>
            </a:pPr>
            <a:r>
              <a:rPr lang="fa-IR" dirty="0" smtClean="0">
                <a:latin typeface="2  Compset"/>
              </a:rPr>
              <a:t> پس چنین خواهیم داشت:	      												</a:t>
            </a:r>
            <a:endParaRPr lang="en-US" dirty="0" smtClean="0">
              <a:latin typeface="2  Compset"/>
            </a:endParaRPr>
          </a:p>
          <a:p>
            <a:pPr algn="justLow">
              <a:buNone/>
            </a:pPr>
            <a:endParaRPr lang="fa-IR" dirty="0" smtClean="0">
              <a:latin typeface="2  Compset"/>
            </a:endParaRPr>
          </a:p>
          <a:p>
            <a:pPr algn="justLow">
              <a:buNone/>
            </a:pPr>
            <a:endParaRPr lang="fa-IR" dirty="0" smtClean="0">
              <a:latin typeface="2  Compset"/>
            </a:endParaRPr>
          </a:p>
          <a:p>
            <a:pPr algn="justLow">
              <a:buNone/>
            </a:pPr>
            <a:r>
              <a:rPr lang="fa-IR" dirty="0" smtClean="0">
                <a:latin typeface="2  Compset"/>
              </a:rPr>
              <a:t>لذا بر یک سهمی به راس</a:t>
            </a:r>
            <a:r>
              <a:rPr lang="en-US" dirty="0" smtClean="0">
                <a:latin typeface="2  Compset"/>
              </a:rPr>
              <a:t>O</a:t>
            </a:r>
            <a:r>
              <a:rPr lang="fa-IR" dirty="0" smtClean="0">
                <a:latin typeface="2  Compset"/>
              </a:rPr>
              <a:t>ومحور</a:t>
            </a:r>
            <a:r>
              <a:rPr lang="en-US" dirty="0" smtClean="0">
                <a:latin typeface="2  Compset"/>
              </a:rPr>
              <a:t>OM</a:t>
            </a:r>
            <a:r>
              <a:rPr lang="fa-IR" dirty="0" smtClean="0">
                <a:latin typeface="2  Compset"/>
              </a:rPr>
              <a:t>وضلع قائم</a:t>
            </a:r>
            <a:r>
              <a:rPr lang="en-US" dirty="0" smtClean="0">
                <a:latin typeface="2  Compset"/>
              </a:rPr>
              <a:t>OB</a:t>
            </a:r>
            <a:r>
              <a:rPr lang="fa-IR" dirty="0" smtClean="0">
                <a:latin typeface="2  Compset"/>
              </a:rPr>
              <a:t>قرار دارد</a:t>
            </a:r>
            <a:r>
              <a:rPr lang="fa-IR" dirty="0" smtClean="0"/>
              <a:t>.  					  			</a:t>
            </a:r>
          </a:p>
          <a:p>
            <a:pPr>
              <a:buNone/>
            </a:pPr>
            <a:endParaRPr lang="fa-IR" dirty="0" smtClean="0"/>
          </a:p>
          <a:p>
            <a:endParaRPr lang="fa-IR" dirty="0"/>
          </a:p>
        </p:txBody>
      </p:sp>
      <p:sp>
        <p:nvSpPr>
          <p:cNvPr id="3" name="Chevron 2"/>
          <p:cNvSpPr/>
          <p:nvPr/>
        </p:nvSpPr>
        <p:spPr>
          <a:xfrm>
            <a:off x="642910" y="1142984"/>
            <a:ext cx="5429288" cy="733427"/>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smtClean="0"/>
              <a:t>AO:OM=OM:ON=ON:OB</a:t>
            </a:r>
            <a:endParaRPr lang="en-US" sz="2800" dirty="0">
              <a:solidFill>
                <a:schemeClr val="tx1"/>
              </a:solidFill>
            </a:endParaRPr>
          </a:p>
        </p:txBody>
      </p:sp>
      <p:sp>
        <p:nvSpPr>
          <p:cNvPr id="4" name="Chevron 3"/>
          <p:cNvSpPr/>
          <p:nvPr/>
        </p:nvSpPr>
        <p:spPr>
          <a:xfrm>
            <a:off x="642910" y="2786058"/>
            <a:ext cx="4929222" cy="642942"/>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OB.OM=ON^2=PM^2</a:t>
            </a:r>
            <a:endParaRPr lang="en-US" sz="3200" dirty="0">
              <a:solidFill>
                <a:schemeClr val="tx1"/>
              </a:solidFill>
            </a:endParaRPr>
          </a:p>
        </p:txBody>
      </p:sp>
      <p:sp>
        <p:nvSpPr>
          <p:cNvPr id="5" name="Chevron 4"/>
          <p:cNvSpPr/>
          <p:nvPr/>
        </p:nvSpPr>
        <p:spPr>
          <a:xfrm>
            <a:off x="642910" y="5214950"/>
            <a:ext cx="6572296" cy="114300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dirty="0" smtClean="0"/>
              <a:t> </a:t>
            </a:r>
            <a:r>
              <a:rPr lang="en-US" sz="3200" dirty="0" smtClean="0"/>
              <a:t>AO.OB=OM.ON=PN.PM</a:t>
            </a:r>
            <a:endParaRPr lang="en-US" sz="3200" dirty="0">
              <a:solidFill>
                <a:schemeClr val="tx1"/>
              </a:solidFill>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
                                            <p:txEl>
                                              <p:pRg st="1" end="1"/>
                                            </p:txEl>
                                          </p:spTgt>
                                        </p:tgtEl>
                                        <p:attrNameLst>
                                          <p:attrName>style.visibility</p:attrName>
                                        </p:attrNameLst>
                                      </p:cBhvr>
                                      <p:to>
                                        <p:strVal val="visible"/>
                                      </p:to>
                                    </p:set>
                                    <p:anim calcmode="lin" valueType="num">
                                      <p:cBhvr additive="base">
                                        <p:cTn id="7" dur="500" fill="hold"/>
                                        <p:tgtEl>
                                          <p:spTgt spid="1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
                                            <p:txEl>
                                              <p:pRg st="3" end="3"/>
                                            </p:txEl>
                                          </p:spTgt>
                                        </p:tgtEl>
                                        <p:attrNameLst>
                                          <p:attrName>style.visibility</p:attrName>
                                        </p:attrNameLst>
                                      </p:cBhvr>
                                      <p:to>
                                        <p:strVal val="visible"/>
                                      </p:to>
                                    </p:set>
                                    <p:anim calcmode="lin" valueType="num">
                                      <p:cBhvr additive="base">
                                        <p:cTn id="13" dur="500" fill="hold"/>
                                        <p:tgtEl>
                                          <p:spTgt spid="1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xEl>
                                              <p:pRg st="6" end="6"/>
                                            </p:txEl>
                                          </p:spTgt>
                                        </p:tgtEl>
                                        <p:attrNameLst>
                                          <p:attrName>style.visibility</p:attrName>
                                        </p:attrNameLst>
                                      </p:cBhvr>
                                      <p:to>
                                        <p:strVal val="visible"/>
                                      </p:to>
                                    </p:set>
                                    <p:anim calcmode="lin" valueType="num">
                                      <p:cBhvr additive="base">
                                        <p:cTn id="19" dur="500" fill="hold"/>
                                        <p:tgtEl>
                                          <p:spTgt spid="13">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0"/>
            <a:ext cx="7772400" cy="6858000"/>
          </a:xfrm>
        </p:spPr>
        <p:txBody>
          <a:bodyPr/>
          <a:lstStyle/>
          <a:p>
            <a:pPr algn="justLow"/>
            <a:endParaRPr lang="fa-IR" dirty="0" smtClean="0">
              <a:latin typeface="2  Compset"/>
            </a:endParaRPr>
          </a:p>
          <a:p>
            <a:pPr algn="justLow"/>
            <a:endParaRPr lang="fa-IR" dirty="0" smtClean="0">
              <a:latin typeface="2  Compset"/>
            </a:endParaRPr>
          </a:p>
          <a:p>
            <a:pPr algn="justLow"/>
            <a:r>
              <a:rPr lang="fa-IR" dirty="0" smtClean="0">
                <a:latin typeface="2  Compset"/>
              </a:rPr>
              <a:t>لذا</a:t>
            </a:r>
            <a:r>
              <a:rPr lang="en-US" dirty="0" smtClean="0">
                <a:latin typeface="2  Compset"/>
              </a:rPr>
              <a:t>P</a:t>
            </a:r>
            <a:r>
              <a:rPr lang="fa-IR" dirty="0" smtClean="0">
                <a:latin typeface="2  Compset"/>
              </a:rPr>
              <a:t>بر یک هذلولی به مرکز </a:t>
            </a:r>
            <a:r>
              <a:rPr lang="en-US" dirty="0" smtClean="0">
                <a:latin typeface="2  Compset"/>
              </a:rPr>
              <a:t>O</a:t>
            </a:r>
            <a:r>
              <a:rPr lang="fa-IR" dirty="0" smtClean="0">
                <a:latin typeface="2  Compset"/>
              </a:rPr>
              <a:t>ومجانبهای</a:t>
            </a:r>
            <a:r>
              <a:rPr lang="en-US" dirty="0" smtClean="0">
                <a:latin typeface="2  Compset"/>
              </a:rPr>
              <a:t>OM</a:t>
            </a:r>
            <a:r>
              <a:rPr lang="fa-IR" dirty="0" smtClean="0">
                <a:latin typeface="2  Compset"/>
              </a:rPr>
              <a:t>و</a:t>
            </a:r>
            <a:r>
              <a:rPr lang="en-US" dirty="0" smtClean="0">
                <a:latin typeface="2  Compset"/>
              </a:rPr>
              <a:t>ON</a:t>
            </a:r>
            <a:r>
              <a:rPr lang="fa-IR" dirty="0" smtClean="0">
                <a:latin typeface="2  Compset"/>
              </a:rPr>
              <a:t>قرار گرفته وبه گونه ای است که مستطیل حاصل از دو خط</a:t>
            </a:r>
            <a:r>
              <a:rPr lang="en-US" dirty="0" smtClean="0">
                <a:latin typeface="2  Compset"/>
              </a:rPr>
              <a:t>PM</a:t>
            </a:r>
            <a:r>
              <a:rPr lang="fa-IR" dirty="0" smtClean="0">
                <a:latin typeface="2  Compset"/>
              </a:rPr>
              <a:t>و</a:t>
            </a:r>
            <a:r>
              <a:rPr lang="en-US" dirty="0" smtClean="0">
                <a:latin typeface="2  Compset"/>
              </a:rPr>
              <a:t>PN</a:t>
            </a:r>
            <a:r>
              <a:rPr lang="fa-IR" dirty="0" smtClean="0">
                <a:latin typeface="2  Compset"/>
              </a:rPr>
              <a:t> که از یک نقطه </a:t>
            </a:r>
            <a:r>
              <a:rPr lang="en-US" dirty="0" smtClean="0">
                <a:latin typeface="2  Compset"/>
              </a:rPr>
              <a:t>P</a:t>
            </a:r>
            <a:r>
              <a:rPr lang="fa-IR" dirty="0" smtClean="0">
                <a:latin typeface="2  Compset"/>
              </a:rPr>
              <a:t> ازمنحنی به موازات یک مجانب کشیده میشود وبه ترتیب مجانب دیگر را قطع میکند،برابر با مستطیل داده شده ی</a:t>
            </a:r>
            <a:r>
              <a:rPr lang="en-US" dirty="0" smtClean="0">
                <a:latin typeface="2  Compset"/>
              </a:rPr>
              <a:t>BO.OA</a:t>
            </a:r>
            <a:r>
              <a:rPr lang="fa-IR" dirty="0" smtClean="0">
                <a:latin typeface="2  Compset"/>
              </a:rPr>
              <a:t>است. پس اگر این منحنی را بنا براین داده ها ترسیم کنیم ،نقطه </a:t>
            </a:r>
            <a:r>
              <a:rPr lang="en-US" dirty="0" smtClean="0">
                <a:latin typeface="2  Compset"/>
              </a:rPr>
              <a:t>P</a:t>
            </a:r>
            <a:r>
              <a:rPr lang="fa-IR" dirty="0" smtClean="0">
                <a:latin typeface="2  Compset"/>
              </a:rPr>
              <a:t>از تلاقی آنها به دست می آید		    		</a:t>
            </a:r>
          </a:p>
          <a:p>
            <a:pPr algn="justLow"/>
            <a:r>
              <a:rPr lang="fa-IR" dirty="0" smtClean="0">
                <a:latin typeface="2  Compset"/>
              </a:rPr>
              <a:t> و داریم:		</a:t>
            </a:r>
            <a:r>
              <a:rPr lang="fa-IR" dirty="0" smtClean="0"/>
              <a:t>						       						</a:t>
            </a:r>
            <a:endParaRPr lang="en-US" dirty="0"/>
          </a:p>
        </p:txBody>
      </p:sp>
      <p:sp>
        <p:nvSpPr>
          <p:cNvPr id="4" name="Chevron 3"/>
          <p:cNvSpPr/>
          <p:nvPr/>
        </p:nvSpPr>
        <p:spPr>
          <a:xfrm>
            <a:off x="1643042" y="3929066"/>
            <a:ext cx="5429288" cy="785818"/>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AO:PN=PN:PM=PM:OB</a:t>
            </a:r>
            <a:r>
              <a:rPr lang="fa-IR" dirty="0" smtClean="0"/>
              <a:t>	</a:t>
            </a:r>
            <a:endParaRPr lang="en-US" dirty="0">
              <a:solidFill>
                <a:schemeClr val="tx1"/>
              </a:solidFill>
            </a:endParaRPr>
          </a:p>
        </p:txBody>
      </p:sp>
    </p:spTree>
  </p:cSld>
  <p:clrMapOvr>
    <a:masterClrMapping/>
  </p:clrMapOvr>
  <p:transition spd="slow">
    <p:cover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anim calcmode="lin" valueType="num">
                                      <p:cBhvr additive="base">
                                        <p:cTn id="7" dur="500" fill="hold"/>
                                        <p:tgtEl>
                                          <p:spTgt spid="4">
                                            <p:bg/>
                                          </p:spTgt>
                                        </p:tgtEl>
                                        <p:attrNameLst>
                                          <p:attrName>ppt_x</p:attrName>
                                        </p:attrNameLst>
                                      </p:cBhvr>
                                      <p:tavLst>
                                        <p:tav tm="0">
                                          <p:val>
                                            <p:strVal val="#ppt_x"/>
                                          </p:val>
                                        </p:tav>
                                        <p:tav tm="100000">
                                          <p:val>
                                            <p:strVal val="#ppt_x"/>
                                          </p:val>
                                        </p:tav>
                                      </p:tavLst>
                                    </p:anim>
                                    <p:anim calcmode="lin" valueType="num">
                                      <p:cBhvr additive="base">
                                        <p:cTn id="8" dur="500" fill="hold"/>
                                        <p:tgtEl>
                                          <p:spTgt spid="4">
                                            <p:bg/>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xEl>
                                              <p:pRg st="0" end="0"/>
                                            </p:txEl>
                                          </p:spTgt>
                                        </p:tgtEl>
                                        <p:attrNameLst>
                                          <p:attrName>style.visibility</p:attrName>
                                        </p:attrNameLst>
                                      </p:cBhvr>
                                      <p:to>
                                        <p:strVal val="visible"/>
                                      </p:to>
                                    </p:set>
                                    <p:anim calcmode="lin" valueType="num">
                                      <p:cBhvr additive="base">
                                        <p:cTn id="13"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0"/>
            <a:ext cx="8143932" cy="6858000"/>
          </a:xfrm>
        </p:spPr>
        <p:txBody>
          <a:bodyPr/>
          <a:lstStyle/>
          <a:p>
            <a:r>
              <a:rPr lang="fa-IR" b="1" dirty="0" smtClean="0"/>
              <a:t>						   										   </a:t>
            </a:r>
          </a:p>
          <a:p>
            <a:endParaRPr lang="fa-IR" dirty="0" smtClean="0"/>
          </a:p>
          <a:p>
            <a:endParaRPr lang="fa-IR" dirty="0" smtClean="0"/>
          </a:p>
          <a:p>
            <a:pPr algn="justLow">
              <a:buNone/>
            </a:pPr>
            <a:r>
              <a:rPr lang="fa-IR" dirty="0" smtClean="0">
                <a:latin typeface="2  Compset"/>
              </a:rPr>
              <a:t>دراین حالت دو سهمی رسم میکنیم یعنی (1)یک سهمی به راس ومحور </a:t>
            </a:r>
            <a:r>
              <a:rPr lang="en-US" dirty="0" smtClean="0">
                <a:latin typeface="2  Compset"/>
              </a:rPr>
              <a:t>ON</a:t>
            </a:r>
            <a:r>
              <a:rPr lang="fa-IR" dirty="0" smtClean="0">
                <a:latin typeface="2  Compset"/>
              </a:rPr>
              <a:t>وضلع قائم </a:t>
            </a:r>
            <a:r>
              <a:rPr lang="en-US" dirty="0" smtClean="0">
                <a:latin typeface="2  Compset"/>
              </a:rPr>
              <a:t>.OA</a:t>
            </a:r>
            <a:r>
              <a:rPr lang="fa-IR" b="1" dirty="0" smtClean="0">
                <a:latin typeface="2  Compset"/>
              </a:rPr>
              <a:t> </a:t>
            </a:r>
            <a:r>
              <a:rPr lang="fa-IR" dirty="0" smtClean="0">
                <a:latin typeface="2  Compset"/>
              </a:rPr>
              <a:t>(2)سهمی دیگر به راس </a:t>
            </a:r>
            <a:r>
              <a:rPr lang="en-US" dirty="0" smtClean="0">
                <a:latin typeface="2  Compset"/>
              </a:rPr>
              <a:t>O</a:t>
            </a:r>
            <a:r>
              <a:rPr lang="fa-IR" dirty="0" smtClean="0">
                <a:latin typeface="2  Compset"/>
              </a:rPr>
              <a:t>ومحور</a:t>
            </a:r>
            <a:r>
              <a:rPr lang="en-US" dirty="0" smtClean="0">
                <a:latin typeface="2  Compset"/>
              </a:rPr>
              <a:t>OM</a:t>
            </a:r>
            <a:r>
              <a:rPr lang="fa-IR" dirty="0" smtClean="0">
                <a:latin typeface="2  Compset"/>
              </a:rPr>
              <a:t>وضلع قائم</a:t>
            </a:r>
            <a:r>
              <a:rPr lang="en-US" dirty="0" smtClean="0">
                <a:latin typeface="2  Compset"/>
              </a:rPr>
              <a:t>OB</a:t>
            </a:r>
            <a:r>
              <a:rPr lang="fa-IR" dirty="0" smtClean="0">
                <a:latin typeface="2  Compset"/>
              </a:rPr>
              <a:t>.</a:t>
            </a:r>
            <a:r>
              <a:rPr lang="fa-IR" b="1" dirty="0" smtClean="0">
                <a:latin typeface="2  Compset"/>
              </a:rPr>
              <a:t>			</a:t>
            </a:r>
          </a:p>
          <a:p>
            <a:endParaRPr lang="fa-IR" dirty="0"/>
          </a:p>
        </p:txBody>
      </p:sp>
      <p:pic>
        <p:nvPicPr>
          <p:cNvPr id="4" name="Picture 2"/>
          <p:cNvPicPr>
            <a:picLocks noChangeAspect="1" noChangeArrowheads="1"/>
          </p:cNvPicPr>
          <p:nvPr/>
        </p:nvPicPr>
        <p:blipFill>
          <a:blip r:embed="rId2" cstate="print"/>
          <a:srcRect/>
          <a:stretch>
            <a:fillRect/>
          </a:stretch>
        </p:blipFill>
        <p:spPr bwMode="auto">
          <a:xfrm>
            <a:off x="785786" y="2786058"/>
            <a:ext cx="3807202" cy="4071942"/>
          </a:xfrm>
          <a:prstGeom prst="rect">
            <a:avLst/>
          </a:prstGeom>
          <a:gradFill>
            <a:gsLst>
              <a:gs pos="0">
                <a:srgbClr val="000000"/>
              </a:gs>
              <a:gs pos="20000">
                <a:srgbClr val="000040"/>
              </a:gs>
              <a:gs pos="50000">
                <a:srgbClr val="400040"/>
              </a:gs>
              <a:gs pos="75000">
                <a:srgbClr val="8F0040"/>
              </a:gs>
              <a:gs pos="89999">
                <a:srgbClr val="F27300"/>
              </a:gs>
              <a:gs pos="100000">
                <a:srgbClr val="FFBF00"/>
              </a:gs>
            </a:gsLst>
            <a:lin ang="5400000" scaled="0"/>
          </a:gradFill>
          <a:ln w="9525">
            <a:noFill/>
            <a:miter lim="800000"/>
            <a:headEnd/>
            <a:tailEnd/>
          </a:ln>
          <a:effectLst/>
        </p:spPr>
      </p:pic>
      <p:sp>
        <p:nvSpPr>
          <p:cNvPr id="5" name="Down Ribbon 4"/>
          <p:cNvSpPr/>
          <p:nvPr/>
        </p:nvSpPr>
        <p:spPr>
          <a:xfrm>
            <a:off x="1000100" y="785794"/>
            <a:ext cx="7000924" cy="1000108"/>
          </a:xfrm>
          <a:prstGeom prst="ribb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b="1" dirty="0" smtClean="0"/>
              <a:t>راه حل دوم:</a:t>
            </a:r>
            <a:endParaRPr lang="en-US" dirty="0"/>
          </a:p>
        </p:txBody>
      </p:sp>
    </p:spTree>
  </p:cSld>
  <p:clrMapOvr>
    <a:masterClrMapping/>
  </p:clrMapOvr>
  <p:transition spd="slow">
    <p:comb/>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0"/>
            <a:ext cx="8072494" cy="6858000"/>
          </a:xfrm>
        </p:spPr>
        <p:txBody>
          <a:bodyPr/>
          <a:lstStyle/>
          <a:p>
            <a:endParaRPr lang="fa-IR" dirty="0" smtClean="0"/>
          </a:p>
          <a:p>
            <a:pPr algn="justLow">
              <a:buNone/>
            </a:pPr>
            <a:endParaRPr lang="fa-IR" dirty="0" smtClean="0">
              <a:latin typeface="2  Compset"/>
            </a:endParaRPr>
          </a:p>
          <a:p>
            <a:pPr algn="justLow">
              <a:buNone/>
            </a:pPr>
            <a:r>
              <a:rPr lang="fa-IR" dirty="0" smtClean="0">
                <a:latin typeface="2  Compset"/>
              </a:rPr>
              <a:t>از تقاطع این سهمیها نقطه </a:t>
            </a:r>
            <a:r>
              <a:rPr lang="en-US" dirty="0" smtClean="0">
                <a:latin typeface="2  Compset"/>
              </a:rPr>
              <a:t>P</a:t>
            </a:r>
            <a:r>
              <a:rPr lang="fa-IR" dirty="0" smtClean="0">
                <a:latin typeface="2  Compset"/>
              </a:rPr>
              <a:t>به دست می اید  که:			   				 					                             																</a:t>
            </a:r>
          </a:p>
          <a:p>
            <a:pPr algn="justLow"/>
            <a:endParaRPr lang="fa-IR" dirty="0" smtClean="0">
              <a:latin typeface="2  Compset"/>
            </a:endParaRPr>
          </a:p>
          <a:p>
            <a:pPr algn="justLow"/>
            <a:endParaRPr lang="fa-IR" dirty="0" smtClean="0">
              <a:latin typeface="2  Compset"/>
            </a:endParaRPr>
          </a:p>
          <a:p>
            <a:pPr algn="justLow"/>
            <a:r>
              <a:rPr lang="fa-IR" dirty="0" smtClean="0">
                <a:latin typeface="2  Compset"/>
              </a:rPr>
              <a:t>چون </a:t>
            </a:r>
            <a:r>
              <a:rPr lang="en-US" dirty="0" smtClean="0">
                <a:latin typeface="2  Compset"/>
              </a:rPr>
              <a:t>PN=OM</a:t>
            </a:r>
            <a:r>
              <a:rPr lang="fa-IR" dirty="0" smtClean="0">
                <a:latin typeface="2  Compset"/>
              </a:rPr>
              <a:t>و</a:t>
            </a:r>
            <a:r>
              <a:rPr lang="en-US" dirty="0" smtClean="0">
                <a:latin typeface="2  Compset"/>
              </a:rPr>
              <a:t>PM=ON</a:t>
            </a:r>
            <a:r>
              <a:rPr lang="fa-IR" dirty="0" smtClean="0">
                <a:latin typeface="2  Compset"/>
              </a:rPr>
              <a:t>  ازآن چنین نتیجه میشودکه:</a:t>
            </a:r>
            <a:r>
              <a:rPr lang="en-US" dirty="0" smtClean="0">
                <a:latin typeface="2  Compset"/>
              </a:rPr>
              <a:t>OM</a:t>
            </a:r>
            <a:r>
              <a:rPr lang="fa-IR" dirty="0" smtClean="0">
                <a:latin typeface="2  Compset"/>
              </a:rPr>
              <a:t>و</a:t>
            </a:r>
            <a:r>
              <a:rPr lang="en-US" dirty="0" smtClean="0">
                <a:latin typeface="2  Compset"/>
              </a:rPr>
              <a:t>ON</a:t>
            </a:r>
            <a:r>
              <a:rPr lang="fa-IR" dirty="0" smtClean="0">
                <a:latin typeface="2  Compset"/>
              </a:rPr>
              <a:t>واسطه های هندسی مطلوب میان </a:t>
            </a:r>
            <a:r>
              <a:rPr lang="en-US" dirty="0" smtClean="0">
                <a:latin typeface="2  Compset"/>
              </a:rPr>
              <a:t>OA</a:t>
            </a:r>
            <a:r>
              <a:rPr lang="fa-IR" dirty="0" smtClean="0">
                <a:latin typeface="2  Compset"/>
              </a:rPr>
              <a:t>و</a:t>
            </a:r>
            <a:r>
              <a:rPr lang="en-US" dirty="0" smtClean="0">
                <a:latin typeface="2  Compset"/>
              </a:rPr>
              <a:t>OB</a:t>
            </a:r>
            <a:r>
              <a:rPr lang="fa-IR" dirty="0" smtClean="0">
                <a:latin typeface="2  Compset"/>
              </a:rPr>
              <a:t>خواهند بود.	</a:t>
            </a:r>
            <a:r>
              <a:rPr lang="fa-IR" dirty="0" smtClean="0"/>
              <a:t>						</a:t>
            </a:r>
          </a:p>
          <a:p>
            <a:endParaRPr lang="fa-IR" dirty="0"/>
          </a:p>
        </p:txBody>
      </p:sp>
      <p:sp>
        <p:nvSpPr>
          <p:cNvPr id="4" name="Explosion 1 3"/>
          <p:cNvSpPr/>
          <p:nvPr/>
        </p:nvSpPr>
        <p:spPr>
          <a:xfrm>
            <a:off x="714348" y="1785926"/>
            <a:ext cx="7643866" cy="1785950"/>
          </a:xfrm>
          <a:prstGeom prst="irregularSeal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2800" dirty="0" smtClean="0"/>
              <a:t>  (1) </a:t>
            </a:r>
            <a:r>
              <a:rPr lang="en-US" sz="2800" dirty="0" smtClean="0"/>
              <a:t>OA.ON=PN^2</a:t>
            </a:r>
            <a:r>
              <a:rPr lang="fa-IR" sz="2800" dirty="0" smtClean="0"/>
              <a:t>	(2) </a:t>
            </a:r>
            <a:r>
              <a:rPr lang="en-US" sz="2800" dirty="0" smtClean="0"/>
              <a:t>OB.OM=PM</a:t>
            </a:r>
            <a:r>
              <a:rPr lang="en-US" dirty="0" smtClean="0"/>
              <a:t>^2</a:t>
            </a:r>
            <a:endParaRPr lang="en-US" dirty="0"/>
          </a:p>
        </p:txBody>
      </p:sp>
      <p:sp>
        <p:nvSpPr>
          <p:cNvPr id="5" name="Chevron 4"/>
          <p:cNvSpPr/>
          <p:nvPr/>
        </p:nvSpPr>
        <p:spPr>
          <a:xfrm>
            <a:off x="1000100" y="5214950"/>
            <a:ext cx="5643602" cy="500066"/>
          </a:xfrm>
          <a:prstGeom prst="chevr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OA:OM=OM:ON=ON:OB</a:t>
            </a:r>
            <a:endParaRPr lang="en-US" sz="3200" dirty="0">
              <a:solidFill>
                <a:schemeClr val="tx1"/>
              </a:solidFill>
            </a:endParaRPr>
          </a:p>
        </p:txBody>
      </p:sp>
    </p:spTree>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000108"/>
            <a:ext cx="7772400" cy="3786214"/>
          </a:xfrm>
        </p:spPr>
        <p:txBody>
          <a:bodyPr>
            <a:noAutofit/>
          </a:bodyPr>
          <a:lstStyle/>
          <a:p>
            <a:pPr algn="justLow">
              <a:buFont typeface="Wingdings" pitchFamily="2" charset="2"/>
              <a:buChar char="v"/>
            </a:pPr>
            <a:r>
              <a:rPr lang="fa-IR" sz="2400" dirty="0" smtClean="0">
                <a:cs typeface="2  Compset" pitchFamily="2" charset="-78"/>
              </a:rPr>
              <a:t>از مساحت های دیگر در حل مسئله  از آنتیفون سوفسطایی از معاصران سقراط بوده است که روش محاط کردن متوالی چند ضلعی های منتظم را در دایره برای این منظور پایه گذاری کرده است .</a:t>
            </a:r>
          </a:p>
          <a:p>
            <a:pPr algn="justLow">
              <a:buNone/>
            </a:pPr>
            <a:r>
              <a:rPr lang="en-US" sz="2400" dirty="0" smtClean="0">
                <a:cs typeface="2  Compset" pitchFamily="2" charset="-78"/>
              </a:rPr>
              <a:t>     </a:t>
            </a:r>
            <a:r>
              <a:rPr lang="fa-IR" sz="2400" dirty="0" smtClean="0">
                <a:cs typeface="2  Compset" pitchFamily="2" charset="-78"/>
              </a:rPr>
              <a:t>به گفته ی بعضی از نویسندگان وی کار خود را با یک مربع و به گفته ی بعضی دیگر با یک مثلث متساوی الاضلاع محاط در دایره آغاز کرده است.وی سپس بر هر ضلع شکل محاط شده مثلثی متساوی الاساقین می ساخته که راس آن بر کوچکترین قطعه ی دایره حاصل از همان ضلع قرارداشته است </a:t>
            </a:r>
            <a:r>
              <a:rPr lang="en-US" sz="2400" dirty="0" smtClean="0"/>
              <a:t>.</a:t>
            </a:r>
            <a:endParaRPr lang="fa-IR" sz="2400" dirty="0" smtClean="0"/>
          </a:p>
          <a:p>
            <a:pPr>
              <a:buNone/>
            </a:pPr>
            <a:r>
              <a:rPr lang="en-US" sz="2400" dirty="0" smtClean="0"/>
              <a:t>    </a:t>
            </a:r>
            <a:endParaRPr lang="fa-IR" sz="2400" dirty="0"/>
          </a:p>
        </p:txBody>
      </p:sp>
    </p:spTree>
    <p:extLst>
      <p:ext uri="{BB962C8B-B14F-4D97-AF65-F5344CB8AC3E}">
        <p14:creationId xmlns="" xmlns:p14="http://schemas.microsoft.com/office/powerpoint/2010/main" val="2976066995"/>
      </p:ext>
    </p:extLst>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par>
                                <p:cTn id="11" presetID="31"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4"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5"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6"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0"/>
            <a:ext cx="8215370" cy="6858000"/>
          </a:xfrm>
        </p:spPr>
        <p:txBody>
          <a:bodyPr/>
          <a:lstStyle/>
          <a:p>
            <a:r>
              <a:rPr lang="fa-IR" sz="3600" b="1" dirty="0" smtClean="0"/>
              <a:t>	 																</a:t>
            </a:r>
          </a:p>
          <a:p>
            <a:pPr algn="justLow"/>
            <a:endParaRPr lang="fa-IR" dirty="0" smtClean="0">
              <a:latin typeface="2  Compset"/>
            </a:endParaRPr>
          </a:p>
          <a:p>
            <a:pPr algn="justLow"/>
            <a:endParaRPr lang="fa-IR" dirty="0" smtClean="0">
              <a:latin typeface="2  Compset"/>
            </a:endParaRPr>
          </a:p>
          <a:p>
            <a:pPr algn="justLow"/>
            <a:r>
              <a:rPr lang="fa-IR" dirty="0" smtClean="0">
                <a:latin typeface="2  Compset"/>
              </a:rPr>
              <a:t>این راه حل که تنها ائوتوکیوس آن را به دست آورده یا به آن اشاره کرده،مشکل بتواند منسوب به افلاطون باشداگر چه سبب این تصور ما تنها آن باشد که افلاطون اصولا با به کار بردن وسایل مکانیکی در حل مسائل هندسه مخالف بوده ومی گفته است که این کار بر حسن ونیکی هندسه لطمه میزند. ممکن است حل آن در آکادمی به دست یکی از معاصران منایخموس یا جوان تر از او صورت گرفته باشد.</a:t>
            </a:r>
            <a:endParaRPr lang="fa-IR" dirty="0">
              <a:latin typeface="2  Compset"/>
            </a:endParaRPr>
          </a:p>
        </p:txBody>
      </p:sp>
      <p:sp>
        <p:nvSpPr>
          <p:cNvPr id="4" name="Cloud 3"/>
          <p:cNvSpPr/>
          <p:nvPr/>
        </p:nvSpPr>
        <p:spPr>
          <a:xfrm>
            <a:off x="785786" y="928670"/>
            <a:ext cx="8001056" cy="1143008"/>
          </a:xfrm>
          <a:prstGeom prst="cloud">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smtClean="0"/>
              <a:t>راه حل منسوب به افلاطون:</a:t>
            </a:r>
            <a:r>
              <a:rPr lang="fa-IR" b="1" dirty="0" smtClean="0"/>
              <a:t>	</a:t>
            </a:r>
            <a:endParaRPr lang="en-US" dirty="0"/>
          </a:p>
        </p:txBody>
      </p:sp>
    </p:spTree>
  </p:cSld>
  <p:clrMapOvr>
    <a:masterClrMapping/>
  </p:clrMapOvr>
  <p:transition spd="slow">
    <p:blinds dir="vert"/>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0"/>
            <a:ext cx="8215370" cy="6858000"/>
          </a:xfrm>
        </p:spPr>
        <p:txBody>
          <a:bodyPr/>
          <a:lstStyle/>
          <a:p>
            <a:endParaRPr lang="fa-IR" dirty="0" smtClean="0"/>
          </a:p>
          <a:p>
            <a:endParaRPr lang="fa-IR" dirty="0" smtClean="0"/>
          </a:p>
          <a:p>
            <a:endParaRPr lang="fa-IR" dirty="0" smtClean="0"/>
          </a:p>
          <a:p>
            <a:pPr algn="justLow"/>
            <a:r>
              <a:rPr lang="fa-IR" dirty="0" smtClean="0">
                <a:latin typeface="2  Compset"/>
              </a:rPr>
              <a:t>تنظیم شکل با دو خط داده شده ودر واسطه میان آنها درست همان است که در شکل منایخموس آمده است</a:t>
            </a:r>
            <a:r>
              <a:rPr lang="en-US" dirty="0" smtClean="0">
                <a:latin typeface="2  Compset"/>
              </a:rPr>
              <a:t>;</a:t>
            </a:r>
            <a:r>
              <a:rPr lang="fa-IR" dirty="0" smtClean="0">
                <a:latin typeface="2  Compset"/>
              </a:rPr>
              <a:t> آن دو خط به شکل خطهای راستی تنظیم شده اند که بر یکدیگر عمودند و چون در جهت حرکت عقربه ساعت اختیار شوند کمیت آنها جنبه نزولی دارد.اختلاف در آن است که آنچه منایخموس به وسیله قطوع مخروطی انجام داده،دراینجا به وسیله اسبابی مکانیکی صورت گرفته که شبیه به ابزاری است که کفاشان برای اندازه گرفتن طول پا به کار میبردند.</a:t>
            </a:r>
            <a:r>
              <a:rPr lang="fa-IR" sz="3600" b="1" dirty="0" smtClean="0">
                <a:latin typeface="2  Compset"/>
              </a:rPr>
              <a:t>	</a:t>
            </a:r>
            <a:endParaRPr lang="fa-IR" dirty="0">
              <a:latin typeface="2  Compset"/>
            </a:endParaRPr>
          </a:p>
        </p:txBody>
      </p:sp>
    </p:spTree>
  </p:cSld>
  <p:clrMapOvr>
    <a:masterClrMapping/>
  </p:clrMapOvr>
  <p:transition spd="slow">
    <p:cover dir="lu"/>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0"/>
            <a:ext cx="8786842" cy="6858000"/>
          </a:xfrm>
        </p:spPr>
        <p:txBody>
          <a:bodyPr>
            <a:normAutofit/>
          </a:bodyPr>
          <a:lstStyle/>
          <a:p>
            <a:pPr algn="justLow"/>
            <a:endParaRPr lang="fa-IR" dirty="0" smtClean="0">
              <a:latin typeface="2  Compset"/>
            </a:endParaRPr>
          </a:p>
          <a:p>
            <a:pPr algn="justLow"/>
            <a:endParaRPr lang="en-US" dirty="0" smtClean="0">
              <a:latin typeface="2  Compset"/>
            </a:endParaRPr>
          </a:p>
          <a:p>
            <a:pPr algn="justLow"/>
            <a:r>
              <a:rPr lang="en-US" dirty="0" smtClean="0">
                <a:latin typeface="2  Compset"/>
              </a:rPr>
              <a:t>FGH</a:t>
            </a:r>
            <a:r>
              <a:rPr lang="fa-IR" dirty="0" smtClean="0">
                <a:latin typeface="2  Compset"/>
              </a:rPr>
              <a:t>زاویه قائمه صلب (مثلا) ساخته شده از چوب است</a:t>
            </a:r>
            <a:r>
              <a:rPr lang="en-US" dirty="0" smtClean="0">
                <a:latin typeface="2  Compset"/>
              </a:rPr>
              <a:t>;</a:t>
            </a:r>
            <a:r>
              <a:rPr lang="fa-IR" dirty="0" smtClean="0">
                <a:latin typeface="2  Compset"/>
              </a:rPr>
              <a:t> </a:t>
            </a:r>
            <a:r>
              <a:rPr lang="en-US" dirty="0" smtClean="0">
                <a:latin typeface="2  Compset"/>
              </a:rPr>
              <a:t>KL</a:t>
            </a:r>
            <a:r>
              <a:rPr lang="fa-IR" dirty="0" smtClean="0">
                <a:latin typeface="2  Compset"/>
              </a:rPr>
              <a:t> (بستنی)است که می تواند در امتداد </a:t>
            </a:r>
            <a:r>
              <a:rPr lang="en-US" dirty="0" smtClean="0">
                <a:latin typeface="2  Compset"/>
              </a:rPr>
              <a:t>GF</a:t>
            </a:r>
            <a:r>
              <a:rPr lang="fa-IR" dirty="0" smtClean="0">
                <a:latin typeface="2  Compset"/>
              </a:rPr>
              <a:t>حرکت کند</a:t>
            </a:r>
            <a:r>
              <a:rPr lang="en-US" dirty="0" smtClean="0">
                <a:latin typeface="2  Compset"/>
              </a:rPr>
              <a:t>, </a:t>
            </a:r>
            <a:r>
              <a:rPr lang="fa-IR" dirty="0" smtClean="0">
                <a:latin typeface="2  Compset"/>
              </a:rPr>
              <a:t>ولی همیشه با</a:t>
            </a:r>
            <a:r>
              <a:rPr lang="en-US" dirty="0" smtClean="0">
                <a:latin typeface="2  Compset"/>
              </a:rPr>
              <a:t>GH</a:t>
            </a:r>
            <a:r>
              <a:rPr lang="fa-IR" dirty="0" smtClean="0">
                <a:latin typeface="2  Compset"/>
              </a:rPr>
              <a:t> موازی یعنی عمود بر </a:t>
            </a:r>
            <a:r>
              <a:rPr lang="en-US" dirty="0" smtClean="0">
                <a:latin typeface="2  Compset"/>
              </a:rPr>
              <a:t>GF </a:t>
            </a:r>
            <a:r>
              <a:rPr lang="fa-IR" dirty="0" smtClean="0">
                <a:latin typeface="2  Compset"/>
              </a:rPr>
              <a:t>باقی میماند.می بایستی دستگاه را چنان قرار دهیم که لبه درونی </a:t>
            </a:r>
            <a:r>
              <a:rPr lang="en-US" dirty="0" smtClean="0">
                <a:latin typeface="2  Compset"/>
              </a:rPr>
              <a:t>GH</a:t>
            </a:r>
            <a:r>
              <a:rPr lang="fa-IR" dirty="0" smtClean="0">
                <a:latin typeface="2  Compset"/>
              </a:rPr>
              <a:t>همیشه از </a:t>
            </a:r>
            <a:r>
              <a:rPr lang="en-US" dirty="0" smtClean="0">
                <a:latin typeface="2  Compset"/>
              </a:rPr>
              <a:t>B</a:t>
            </a:r>
            <a:r>
              <a:rPr lang="fa-IR" dirty="0" smtClean="0">
                <a:latin typeface="2  Compset"/>
              </a:rPr>
              <a:t>بگذرد. ولبه درونی((بشت)) (متوجه به </a:t>
            </a:r>
            <a:r>
              <a:rPr lang="en-US" dirty="0" smtClean="0">
                <a:latin typeface="2  Compset"/>
              </a:rPr>
              <a:t>G</a:t>
            </a:r>
            <a:r>
              <a:rPr lang="fa-IR" dirty="0" smtClean="0">
                <a:latin typeface="2  Compset"/>
              </a:rPr>
              <a:t>) همیشه از </a:t>
            </a:r>
            <a:r>
              <a:rPr lang="en-US" dirty="0" smtClean="0">
                <a:latin typeface="2  Compset"/>
              </a:rPr>
              <a:t>A </a:t>
            </a:r>
            <a:r>
              <a:rPr lang="fa-IR" dirty="0" smtClean="0">
                <a:latin typeface="2  Compset"/>
              </a:rPr>
              <a:t>بگذرد.و سپس( در این شرایط )دستگاه و بشت همراه آن را چنان حرکت دهیم تا  (1) زاویه درونی در</a:t>
            </a:r>
            <a:r>
              <a:rPr lang="en-US" dirty="0" smtClean="0">
                <a:latin typeface="2  Compset"/>
              </a:rPr>
              <a:t>G</a:t>
            </a:r>
            <a:r>
              <a:rPr lang="fa-IR" dirty="0" smtClean="0">
                <a:latin typeface="2  Compset"/>
              </a:rPr>
              <a:t>بر امتداد </a:t>
            </a:r>
            <a:r>
              <a:rPr lang="en-US" dirty="0" smtClean="0">
                <a:latin typeface="2  Compset"/>
              </a:rPr>
              <a:t>OA</a:t>
            </a:r>
            <a:r>
              <a:rPr lang="fa-IR" dirty="0" smtClean="0">
                <a:latin typeface="2  Compset"/>
              </a:rPr>
              <a:t>قرار گیرد و(2) زاویه درونی (به طرف</a:t>
            </a:r>
            <a:r>
              <a:rPr lang="en-US" dirty="0" smtClean="0">
                <a:latin typeface="2  Compset"/>
              </a:rPr>
              <a:t>G</a:t>
            </a:r>
            <a:r>
              <a:rPr lang="fa-IR" dirty="0" smtClean="0">
                <a:latin typeface="2  Compset"/>
              </a:rPr>
              <a:t>) و</a:t>
            </a:r>
            <a:r>
              <a:rPr lang="en-US" dirty="0" smtClean="0">
                <a:latin typeface="2  Compset"/>
              </a:rPr>
              <a:t>k</a:t>
            </a:r>
            <a:r>
              <a:rPr lang="fa-IR" dirty="0" smtClean="0">
                <a:latin typeface="2  Compset"/>
              </a:rPr>
              <a:t>بر امتداد </a:t>
            </a:r>
            <a:r>
              <a:rPr lang="en-US" dirty="0" smtClean="0">
                <a:latin typeface="2  Compset"/>
              </a:rPr>
              <a:t>OB</a:t>
            </a:r>
            <a:r>
              <a:rPr lang="fa-IR" dirty="0" smtClean="0">
                <a:latin typeface="2  Compset"/>
              </a:rPr>
              <a:t>.(واین کار بدون شک نیازمند مقداری دستکاری است.) سپس چهار خط </a:t>
            </a:r>
            <a:r>
              <a:rPr lang="en-US" dirty="0" smtClean="0">
                <a:latin typeface="2  Compset"/>
              </a:rPr>
              <a:t>OA</a:t>
            </a:r>
            <a:r>
              <a:rPr lang="fa-IR" dirty="0" smtClean="0">
                <a:latin typeface="2  Compset"/>
              </a:rPr>
              <a:t>و</a:t>
            </a:r>
            <a:r>
              <a:rPr lang="en-US" dirty="0" smtClean="0">
                <a:latin typeface="2  Compset"/>
              </a:rPr>
              <a:t>OM</a:t>
            </a:r>
            <a:r>
              <a:rPr lang="fa-IR" dirty="0" smtClean="0">
                <a:latin typeface="2  Compset"/>
              </a:rPr>
              <a:t>و</a:t>
            </a:r>
            <a:r>
              <a:rPr lang="en-US" dirty="0" smtClean="0">
                <a:latin typeface="2  Compset"/>
              </a:rPr>
              <a:t>ON</a:t>
            </a:r>
            <a:r>
              <a:rPr lang="fa-IR" dirty="0" smtClean="0">
                <a:latin typeface="2  Compset"/>
              </a:rPr>
              <a:t>و</a:t>
            </a:r>
            <a:r>
              <a:rPr lang="en-US" dirty="0" smtClean="0">
                <a:latin typeface="2  Compset"/>
              </a:rPr>
              <a:t>OB</a:t>
            </a:r>
            <a:r>
              <a:rPr lang="fa-IR" dirty="0" smtClean="0">
                <a:latin typeface="2  Compset"/>
              </a:rPr>
              <a:t>همان وضعی را پیدا خواهند کرد که در شکلهای منایخموس وجود داشت.زاویه های </a:t>
            </a:r>
            <a:r>
              <a:rPr lang="en-US" dirty="0" smtClean="0">
                <a:latin typeface="2  Compset"/>
              </a:rPr>
              <a:t>M</a:t>
            </a:r>
            <a:r>
              <a:rPr lang="fa-IR" dirty="0" smtClean="0">
                <a:latin typeface="2  Compset"/>
              </a:rPr>
              <a:t>و</a:t>
            </a:r>
            <a:r>
              <a:rPr lang="en-US" dirty="0" smtClean="0">
                <a:latin typeface="2  Compset"/>
              </a:rPr>
              <a:t>N</a:t>
            </a:r>
            <a:r>
              <a:rPr lang="fa-IR" dirty="0" smtClean="0">
                <a:latin typeface="2  Compset"/>
              </a:rPr>
              <a:t> قائمه اند .  </a:t>
            </a:r>
            <a:r>
              <a:rPr lang="fa-IR" dirty="0" smtClean="0"/>
              <a:t>	 </a:t>
            </a:r>
            <a:endParaRPr lang="en-US" dirty="0" smtClean="0"/>
          </a:p>
          <a:p>
            <a:r>
              <a:rPr lang="fa-IR" dirty="0" smtClean="0"/>
              <a:t>  </a:t>
            </a:r>
            <a:r>
              <a:rPr lang="en-US" dirty="0" smtClean="0"/>
              <a:t>OA.ON</a:t>
            </a:r>
            <a:r>
              <a:rPr lang="fa-IR" dirty="0" smtClean="0"/>
              <a:t>=</a:t>
            </a:r>
            <a:r>
              <a:rPr lang="en-US" dirty="0" smtClean="0"/>
              <a:t>OM^2</a:t>
            </a:r>
            <a:r>
              <a:rPr lang="fa-IR" dirty="0" smtClean="0"/>
              <a:t>و</a:t>
            </a:r>
            <a:r>
              <a:rPr lang="en-US" dirty="0" smtClean="0"/>
              <a:t>NO^2=MO.OB</a:t>
            </a:r>
            <a:r>
              <a:rPr lang="fa-IR" dirty="0" smtClean="0"/>
              <a:t>	 	              </a:t>
            </a:r>
            <a:endParaRPr lang="en-US" dirty="0" smtClean="0"/>
          </a:p>
          <a:p>
            <a:r>
              <a:rPr lang="fa-IR" dirty="0" smtClean="0"/>
              <a:t> بنابراین:  </a:t>
            </a:r>
            <a:endParaRPr lang="en-US" dirty="0" smtClean="0"/>
          </a:p>
          <a:p>
            <a:r>
              <a:rPr lang="en-US" dirty="0" smtClean="0"/>
              <a:t>AO:MO=MO:ON=ON:NB</a:t>
            </a:r>
            <a:r>
              <a:rPr lang="fa-IR" dirty="0" smtClean="0"/>
              <a:t>	</a:t>
            </a:r>
            <a:endParaRPr lang="fa-IR" dirty="0"/>
          </a:p>
        </p:txBody>
      </p:sp>
      <p:pic>
        <p:nvPicPr>
          <p:cNvPr id="4" name="Picture 2"/>
          <p:cNvPicPr>
            <a:picLocks noChangeAspect="1" noChangeArrowheads="1"/>
          </p:cNvPicPr>
          <p:nvPr/>
        </p:nvPicPr>
        <p:blipFill>
          <a:blip r:embed="rId2" cstate="print"/>
          <a:srcRect/>
          <a:stretch>
            <a:fillRect/>
          </a:stretch>
        </p:blipFill>
        <p:spPr bwMode="auto">
          <a:xfrm>
            <a:off x="357158" y="4500570"/>
            <a:ext cx="3786214" cy="2143140"/>
          </a:xfrm>
          <a:prstGeom prst="rect">
            <a:avLst/>
          </a:prstGeom>
          <a:noFill/>
          <a:ln w="9525">
            <a:noFill/>
            <a:miter lim="800000"/>
            <a:headEnd/>
            <a:tailEnd/>
          </a:ln>
          <a:effectLst/>
        </p:spPr>
      </p:pic>
    </p:spTree>
  </p:cSld>
  <p:clrMapOvr>
    <a:masterClrMapping/>
  </p:clrMapOvr>
  <p:transition spd="slow">
    <p:comb/>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0"/>
            <a:ext cx="8215370" cy="6858000"/>
          </a:xfrm>
        </p:spPr>
        <p:txBody>
          <a:bodyPr/>
          <a:lstStyle/>
          <a:p>
            <a:r>
              <a:rPr lang="fa-IR" sz="3600" b="1" dirty="0" smtClean="0"/>
              <a:t>					 </a:t>
            </a:r>
            <a:r>
              <a:rPr lang="en-US" sz="3600" b="1" dirty="0" smtClean="0"/>
              <a:t>												</a:t>
            </a:r>
            <a:endParaRPr lang="fa-IR" sz="3600" b="1" dirty="0" smtClean="0"/>
          </a:p>
          <a:p>
            <a:pPr algn="justLow"/>
            <a:endParaRPr lang="fa-IR" sz="3600" b="1" dirty="0" smtClean="0">
              <a:latin typeface="2  Compset"/>
            </a:endParaRPr>
          </a:p>
          <a:p>
            <a:pPr algn="justLow"/>
            <a:r>
              <a:rPr lang="fa-IR" dirty="0" smtClean="0">
                <a:latin typeface="2  Compset"/>
              </a:rPr>
              <a:t>این نیز یک ساختمان مکانیکی است. وآن عبارت از یک چارچوب مستطیل شکلی است که بر آن سه متوازی الاضلاع (یا سه مثلث که نیمه ای از آنهاست) با ارتفاعی برابر با عرض چارچوب می لغزند. متوازی الاضلاعها یا مثلثها همیشه چنان حرکت میکنند که قاعده های آنها یک خط راست ترسیم می کنند (یک یال ،مثلا یال بالایی،چارچوب)ومی توانند بر روی یکدیگر بلغزند.</a:t>
            </a:r>
            <a:endParaRPr lang="fa-IR" dirty="0">
              <a:latin typeface="2  Compset"/>
            </a:endParaRPr>
          </a:p>
        </p:txBody>
      </p:sp>
      <p:sp>
        <p:nvSpPr>
          <p:cNvPr id="4" name="Oval Callout 3"/>
          <p:cNvSpPr/>
          <p:nvPr/>
        </p:nvSpPr>
        <p:spPr>
          <a:xfrm>
            <a:off x="4143372" y="1000108"/>
            <a:ext cx="4572032" cy="928694"/>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smtClean="0"/>
              <a:t>اوراتوستنس</a:t>
            </a:r>
            <a:endParaRPr lang="en-US" sz="3200" dirty="0"/>
          </a:p>
        </p:txBody>
      </p:sp>
    </p:spTree>
  </p:cSld>
  <p:clrMapOvr>
    <a:masterClrMapping/>
  </p:clrMapOvr>
  <p:transition spd="slow">
    <p:comb/>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0"/>
            <a:ext cx="8186766" cy="6858000"/>
          </a:xfrm>
        </p:spPr>
        <p:txBody>
          <a:bodyPr/>
          <a:lstStyle/>
          <a:p>
            <a:endParaRPr lang="fa-IR" dirty="0" smtClean="0"/>
          </a:p>
          <a:p>
            <a:endParaRPr lang="fa-IR" dirty="0" smtClean="0"/>
          </a:p>
          <a:p>
            <a:pPr algn="justLow"/>
            <a:endParaRPr lang="fa-IR" dirty="0" smtClean="0">
              <a:latin typeface="2  Compset"/>
            </a:endParaRPr>
          </a:p>
          <a:p>
            <a:pPr algn="justLow"/>
            <a:r>
              <a:rPr lang="fa-IR" dirty="0" smtClean="0">
                <a:latin typeface="2  Compset"/>
              </a:rPr>
              <a:t>وضع اولیه متوازی الاضلاعها ومثلثها در شکل 1نشان داده شده است.</a:t>
            </a:r>
            <a:r>
              <a:rPr lang="en-US" dirty="0" smtClean="0">
                <a:latin typeface="2  Compset"/>
              </a:rPr>
              <a:t>AX</a:t>
            </a:r>
            <a:r>
              <a:rPr lang="fa-IR" dirty="0" smtClean="0">
                <a:latin typeface="2  Compset"/>
              </a:rPr>
              <a:t>و</a:t>
            </a:r>
            <a:r>
              <a:rPr lang="en-US" dirty="0" smtClean="0">
                <a:latin typeface="2  Compset"/>
              </a:rPr>
              <a:t>EY</a:t>
            </a:r>
            <a:r>
              <a:rPr lang="fa-IR" dirty="0" smtClean="0">
                <a:latin typeface="2  Compset"/>
              </a:rPr>
              <a:t>اضلاع چارچوب اند</a:t>
            </a:r>
            <a:r>
              <a:rPr lang="en-US" dirty="0" smtClean="0">
                <a:latin typeface="2  Compset"/>
              </a:rPr>
              <a:t>;</a:t>
            </a:r>
            <a:r>
              <a:rPr lang="fa-IR" dirty="0" smtClean="0">
                <a:latin typeface="2  Compset"/>
              </a:rPr>
              <a:t> </a:t>
            </a:r>
            <a:r>
              <a:rPr lang="en-US" dirty="0" smtClean="0">
                <a:latin typeface="2  Compset"/>
              </a:rPr>
              <a:t>AMF</a:t>
            </a:r>
            <a:r>
              <a:rPr lang="fa-IR" dirty="0" smtClean="0">
                <a:latin typeface="2  Compset"/>
              </a:rPr>
              <a:t>و</a:t>
            </a:r>
            <a:r>
              <a:rPr lang="en-US" dirty="0" smtClean="0">
                <a:latin typeface="2  Compset"/>
              </a:rPr>
              <a:t>MNG</a:t>
            </a:r>
            <a:r>
              <a:rPr lang="fa-IR" dirty="0" smtClean="0">
                <a:latin typeface="2  Compset"/>
              </a:rPr>
              <a:t>و</a:t>
            </a:r>
            <a:r>
              <a:rPr lang="en-US" dirty="0" smtClean="0">
                <a:latin typeface="2  Compset"/>
              </a:rPr>
              <a:t>NQH</a:t>
            </a:r>
            <a:r>
              <a:rPr lang="fa-IR" dirty="0" smtClean="0">
                <a:latin typeface="2  Compset"/>
              </a:rPr>
              <a:t>(نیمه های متوازی الاضلاعهای </a:t>
            </a:r>
            <a:r>
              <a:rPr lang="en-US" dirty="0" smtClean="0">
                <a:latin typeface="2  Compset"/>
              </a:rPr>
              <a:t>ME</a:t>
            </a:r>
            <a:r>
              <a:rPr lang="fa-IR" dirty="0" smtClean="0">
                <a:latin typeface="2  Compset"/>
              </a:rPr>
              <a:t>و</a:t>
            </a:r>
            <a:r>
              <a:rPr lang="en-US" dirty="0" smtClean="0">
                <a:latin typeface="2  Compset"/>
              </a:rPr>
              <a:t>NF</a:t>
            </a:r>
            <a:r>
              <a:rPr lang="fa-IR" dirty="0" smtClean="0">
                <a:latin typeface="2  Compset"/>
              </a:rPr>
              <a:t>و</a:t>
            </a:r>
            <a:r>
              <a:rPr lang="en-US" dirty="0" smtClean="0">
                <a:latin typeface="2  Compset"/>
              </a:rPr>
              <a:t>QG</a:t>
            </a:r>
            <a:r>
              <a:rPr lang="fa-IR" dirty="0" smtClean="0">
                <a:latin typeface="2  Compset"/>
              </a:rPr>
              <a:t>)مثلثهایی هستند که در امتداد چارچوب میلغزند.	                                                                    																								 شکل(1) </a:t>
            </a:r>
            <a:r>
              <a:rPr lang="fa-IR" dirty="0" smtClean="0"/>
              <a:t>				</a:t>
            </a:r>
            <a:endParaRPr lang="fa-IR" dirty="0"/>
          </a:p>
        </p:txBody>
      </p:sp>
      <p:pic>
        <p:nvPicPr>
          <p:cNvPr id="4" name="Picture 3"/>
          <p:cNvPicPr>
            <a:picLocks noChangeAspect="1" noChangeArrowheads="1"/>
          </p:cNvPicPr>
          <p:nvPr/>
        </p:nvPicPr>
        <p:blipFill>
          <a:blip r:embed="rId2" cstate="print"/>
          <a:srcRect/>
          <a:stretch>
            <a:fillRect/>
          </a:stretch>
        </p:blipFill>
        <p:spPr bwMode="auto">
          <a:xfrm>
            <a:off x="1071538" y="3071810"/>
            <a:ext cx="5643602" cy="3127336"/>
          </a:xfrm>
          <a:prstGeom prst="rect">
            <a:avLst/>
          </a:prstGeom>
          <a:noFill/>
          <a:ln w="9525">
            <a:noFill/>
            <a:miter lim="800000"/>
            <a:headEnd/>
            <a:tailEnd/>
          </a:ln>
          <a:effectLst/>
        </p:spPr>
      </p:pic>
    </p:spTree>
  </p:cSld>
  <p:clrMapOvr>
    <a:masterClrMapping/>
  </p:clrMapOvr>
  <p:transition spd="slow">
    <p:wipe dir="u"/>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0"/>
            <a:ext cx="8429684" cy="6858000"/>
          </a:xfrm>
        </p:spPr>
        <p:txBody>
          <a:bodyPr>
            <a:normAutofit/>
          </a:bodyPr>
          <a:lstStyle/>
          <a:p>
            <a:endParaRPr lang="fa-IR" dirty="0" smtClean="0"/>
          </a:p>
          <a:p>
            <a:pPr algn="justLow">
              <a:buNone/>
            </a:pPr>
            <a:endParaRPr lang="en-US" sz="2400" dirty="0" smtClean="0">
              <a:latin typeface="2  Compset"/>
            </a:endParaRPr>
          </a:p>
          <a:p>
            <a:pPr algn="justLow">
              <a:buNone/>
            </a:pPr>
            <a:r>
              <a:rPr lang="en-US" sz="2400" dirty="0" smtClean="0">
                <a:latin typeface="2  Compset"/>
              </a:rPr>
              <a:t>   </a:t>
            </a:r>
            <a:r>
              <a:rPr lang="fa-IR" sz="2400" dirty="0" smtClean="0">
                <a:latin typeface="2  Compset"/>
              </a:rPr>
              <a:t>درشکل 2نتیجه لغزیدن همه مثلثها جز نخستین آنها (که ثابت بر جای خود قرار گرفته)از اوضاع اولیه تا اوضاعی که پس از لغزیدن بر روی یکدیگر اختیار کرده اند</a:t>
            </a:r>
            <a:r>
              <a:rPr lang="en-US" sz="2400" dirty="0" smtClean="0">
                <a:latin typeface="2  Compset"/>
              </a:rPr>
              <a:t> </a:t>
            </a:r>
            <a:r>
              <a:rPr lang="fa-IR" sz="2400" dirty="0" smtClean="0">
                <a:latin typeface="2  Compset"/>
              </a:rPr>
              <a:t>به صورت </a:t>
            </a:r>
            <a:r>
              <a:rPr lang="en-US" sz="2400" dirty="0" smtClean="0">
                <a:latin typeface="2  Compset"/>
              </a:rPr>
              <a:t>M’NG,AMF</a:t>
            </a:r>
            <a:r>
              <a:rPr lang="fa-IR" sz="2400" dirty="0" smtClean="0">
                <a:latin typeface="2  Compset"/>
              </a:rPr>
              <a:t>نشان داده شده اند .فرض می کنیم که </a:t>
            </a:r>
            <a:r>
              <a:rPr lang="en-US" sz="2400" dirty="0" smtClean="0">
                <a:latin typeface="2  Compset"/>
              </a:rPr>
              <a:t>AE </a:t>
            </a:r>
            <a:r>
              <a:rPr lang="fa-IR" sz="2400" dirty="0" smtClean="0">
                <a:latin typeface="2  Compset"/>
              </a:rPr>
              <a:t>و</a:t>
            </a:r>
            <a:r>
              <a:rPr lang="en-US" sz="2400" dirty="0" smtClean="0">
                <a:latin typeface="2  Compset"/>
              </a:rPr>
              <a:t>DH</a:t>
            </a:r>
            <a:r>
              <a:rPr lang="fa-IR" sz="2400" dirty="0" smtClean="0">
                <a:latin typeface="2  Compset"/>
              </a:rPr>
              <a:t>(عمود بر </a:t>
            </a:r>
            <a:r>
              <a:rPr lang="en-US" sz="2400" dirty="0" smtClean="0">
                <a:latin typeface="2  Compset"/>
              </a:rPr>
              <a:t>EY</a:t>
            </a:r>
            <a:r>
              <a:rPr lang="fa-IR" sz="2400" dirty="0" smtClean="0">
                <a:latin typeface="2  Compset"/>
              </a:rPr>
              <a:t>) در شکل 2 دو خط مستقیم داده شده اند . فرض می کنیم که </a:t>
            </a:r>
            <a:r>
              <a:rPr lang="en-US" sz="2400" dirty="0" smtClean="0">
                <a:latin typeface="2  Compset"/>
              </a:rPr>
              <a:t>QH</a:t>
            </a:r>
            <a:r>
              <a:rPr lang="fa-IR" sz="2400" dirty="0" smtClean="0">
                <a:latin typeface="2  Compset"/>
              </a:rPr>
              <a:t>΄</a:t>
            </a:r>
            <a:r>
              <a:rPr lang="en-US" sz="2400" dirty="0" smtClean="0">
                <a:latin typeface="2  Compset"/>
              </a:rPr>
              <a:t>N</a:t>
            </a:r>
            <a:r>
              <a:rPr lang="fa-IR" sz="2400" dirty="0" smtClean="0">
                <a:latin typeface="2  Compset"/>
              </a:rPr>
              <a:t> وضع مثلث </a:t>
            </a:r>
            <a:r>
              <a:rPr lang="en-US" sz="2400" dirty="0" smtClean="0">
                <a:latin typeface="2  Compset"/>
              </a:rPr>
              <a:t>NQH</a:t>
            </a:r>
            <a:r>
              <a:rPr lang="fa-IR" sz="2400" dirty="0" smtClean="0">
                <a:latin typeface="2  Compset"/>
              </a:rPr>
              <a:t>درآن حالتی باشد که </a:t>
            </a:r>
            <a:r>
              <a:rPr lang="en-US" sz="2400" dirty="0" smtClean="0">
                <a:latin typeface="2  Compset"/>
              </a:rPr>
              <a:t>QH</a:t>
            </a:r>
            <a:r>
              <a:rPr lang="fa-IR" sz="2400" dirty="0" smtClean="0">
                <a:latin typeface="2  Compset"/>
              </a:rPr>
              <a:t>از</a:t>
            </a:r>
            <a:r>
              <a:rPr lang="en-US" sz="2400" dirty="0" smtClean="0">
                <a:latin typeface="2  Compset"/>
              </a:rPr>
              <a:t>D</a:t>
            </a:r>
            <a:r>
              <a:rPr lang="fa-IR" sz="2400" dirty="0" smtClean="0">
                <a:latin typeface="2  Compset"/>
              </a:rPr>
              <a:t>می گذرد ،و </a:t>
            </a:r>
            <a:r>
              <a:rPr lang="en-US" sz="2400" dirty="0" smtClean="0">
                <a:latin typeface="2  Compset"/>
              </a:rPr>
              <a:t>NGM΄</a:t>
            </a:r>
            <a:r>
              <a:rPr lang="fa-IR" sz="2400" dirty="0" smtClean="0">
                <a:latin typeface="2  Compset"/>
              </a:rPr>
              <a:t>	چنین وضعی از مثلث</a:t>
            </a:r>
            <a:r>
              <a:rPr lang="en-US" sz="2400" dirty="0" smtClean="0">
                <a:latin typeface="2  Compset"/>
              </a:rPr>
              <a:t> NGM΄</a:t>
            </a:r>
            <a:r>
              <a:rPr lang="fa-IR" sz="2400" dirty="0" smtClean="0">
                <a:latin typeface="2  Compset"/>
              </a:rPr>
              <a:t>،به صورتی باشد که نقطه های </a:t>
            </a:r>
            <a:r>
              <a:rPr lang="en-US" sz="2400" dirty="0" smtClean="0">
                <a:latin typeface="2  Compset"/>
              </a:rPr>
              <a:t>B</a:t>
            </a:r>
            <a:r>
              <a:rPr lang="fa-IR" sz="2400" dirty="0" smtClean="0">
                <a:latin typeface="2  Compset"/>
              </a:rPr>
              <a:t>و</a:t>
            </a:r>
            <a:r>
              <a:rPr lang="en-US" sz="2400" dirty="0" smtClean="0">
                <a:latin typeface="2  Compset"/>
              </a:rPr>
              <a:t>C</a:t>
            </a:r>
            <a:r>
              <a:rPr lang="fa-IR" sz="2400" dirty="0" smtClean="0">
                <a:latin typeface="2  Compset"/>
              </a:rPr>
              <a:t>که در آنها </a:t>
            </a:r>
            <a:r>
              <a:rPr lang="en-US" sz="2400" dirty="0" smtClean="0">
                <a:latin typeface="2  Compset"/>
              </a:rPr>
              <a:t>MF </a:t>
            </a:r>
            <a:r>
              <a:rPr lang="fa-IR" sz="2400" dirty="0" smtClean="0">
                <a:latin typeface="2  Compset"/>
              </a:rPr>
              <a:t>و</a:t>
            </a:r>
            <a:r>
              <a:rPr lang="en-US" sz="2400" dirty="0" smtClean="0">
                <a:latin typeface="2  Compset"/>
              </a:rPr>
              <a:t>GM΄</a:t>
            </a:r>
            <a:r>
              <a:rPr lang="fa-IR" sz="2400" dirty="0" smtClean="0">
                <a:latin typeface="2  Compset"/>
              </a:rPr>
              <a:t>و</a:t>
            </a:r>
            <a:r>
              <a:rPr lang="en-US" sz="2400" dirty="0" smtClean="0">
                <a:latin typeface="2  Compset"/>
              </a:rPr>
              <a:t>NG</a:t>
            </a:r>
            <a:r>
              <a:rPr lang="fa-IR" sz="2400" dirty="0" smtClean="0">
                <a:latin typeface="2  Compset"/>
              </a:rPr>
              <a:t>و</a:t>
            </a:r>
            <a:r>
              <a:rPr lang="en-US" sz="2400" dirty="0" smtClean="0">
                <a:latin typeface="2  Compset"/>
              </a:rPr>
              <a:t>H</a:t>
            </a:r>
            <a:r>
              <a:rPr lang="fa-IR" sz="2400" dirty="0" smtClean="0">
                <a:latin typeface="2  Compset"/>
              </a:rPr>
              <a:t>΄</a:t>
            </a:r>
            <a:r>
              <a:rPr lang="en-US" sz="2400" dirty="0" smtClean="0">
                <a:latin typeface="2  Compset"/>
              </a:rPr>
              <a:t>N</a:t>
            </a:r>
            <a:r>
              <a:rPr lang="fa-IR" sz="2400" dirty="0" smtClean="0">
                <a:latin typeface="2  Compset"/>
              </a:rPr>
              <a:t>به ترتیب یکدیگر را قطع می کنند ،با دو نقطه </a:t>
            </a:r>
            <a:r>
              <a:rPr lang="en-US" sz="2400" dirty="0" smtClean="0">
                <a:latin typeface="2  Compset"/>
              </a:rPr>
              <a:t>A</a:t>
            </a:r>
            <a:r>
              <a:rPr lang="fa-IR" sz="2400" dirty="0" smtClean="0">
                <a:latin typeface="2  Compset"/>
              </a:rPr>
              <a:t>و</a:t>
            </a:r>
            <a:r>
              <a:rPr lang="en-US" sz="2400" dirty="0" smtClean="0">
                <a:latin typeface="2  Compset"/>
              </a:rPr>
              <a:t>D</a:t>
            </a:r>
            <a:r>
              <a:rPr lang="fa-IR" sz="2400" dirty="0" smtClean="0">
                <a:latin typeface="2  Compset"/>
              </a:rPr>
              <a:t>همه بر یک خط راست قرار گرفته باشند.</a:t>
            </a:r>
            <a:r>
              <a:rPr lang="en-US" sz="2400" dirty="0" smtClean="0">
                <a:latin typeface="2  Compset"/>
              </a:rPr>
              <a:t> AD</a:t>
            </a:r>
            <a:r>
              <a:rPr lang="fa-IR" sz="2400" dirty="0" smtClean="0">
                <a:latin typeface="2  Compset"/>
              </a:rPr>
              <a:t>را امتداد می دهیم تا</a:t>
            </a:r>
            <a:r>
              <a:rPr lang="en-US" sz="2400" dirty="0" smtClean="0">
                <a:latin typeface="2  Compset"/>
              </a:rPr>
              <a:t>EY</a:t>
            </a:r>
            <a:r>
              <a:rPr lang="fa-IR" sz="2400" dirty="0" smtClean="0">
                <a:latin typeface="2  Compset"/>
              </a:rPr>
              <a:t>را در نقطه </a:t>
            </a:r>
            <a:r>
              <a:rPr lang="en-US" sz="2400" dirty="0" smtClean="0">
                <a:latin typeface="2  Compset"/>
              </a:rPr>
              <a:t>K</a:t>
            </a:r>
            <a:r>
              <a:rPr lang="fa-IR" sz="2400" dirty="0" smtClean="0">
                <a:latin typeface="2  Compset"/>
              </a:rPr>
              <a:t>قطع کند</a:t>
            </a:r>
          </a:p>
          <a:p>
            <a:pPr algn="justLow"/>
            <a:r>
              <a:rPr lang="fa-IR" sz="2400" dirty="0" smtClean="0">
                <a:latin typeface="2  Compset"/>
              </a:rPr>
              <a:t>  در این صورت</a:t>
            </a:r>
          </a:p>
          <a:p>
            <a:r>
              <a:rPr lang="fa-IR" sz="2400" dirty="0" smtClean="0"/>
              <a:t> </a:t>
            </a:r>
            <a:r>
              <a:rPr lang="en-US" sz="2400" dirty="0" smtClean="0"/>
              <a:t> FK:KG</a:t>
            </a:r>
            <a:r>
              <a:rPr lang="fa-IR" sz="2400" dirty="0" smtClean="0"/>
              <a:t>=</a:t>
            </a:r>
            <a:r>
              <a:rPr lang="en-US" sz="2400" dirty="0" smtClean="0"/>
              <a:t>CG</a:t>
            </a:r>
            <a:r>
              <a:rPr lang="fa-IR" sz="2400" dirty="0" smtClean="0"/>
              <a:t>:</a:t>
            </a:r>
            <a:r>
              <a:rPr lang="en-US" sz="2400" dirty="0" smtClean="0"/>
              <a:t>BF</a:t>
            </a:r>
            <a:r>
              <a:rPr lang="fa-IR" sz="2400" dirty="0" smtClean="0"/>
              <a:t>=</a:t>
            </a:r>
            <a:r>
              <a:rPr lang="en-US" sz="2400" dirty="0" smtClean="0"/>
              <a:t> AE:BF=EK:FK=AK:KB </a:t>
            </a:r>
            <a:r>
              <a:rPr lang="fa-IR" sz="2400" dirty="0" smtClean="0"/>
              <a:t>									</a:t>
            </a:r>
            <a:r>
              <a:rPr lang="fa-IR" dirty="0" smtClean="0"/>
              <a:t>																</a:t>
            </a:r>
            <a:endParaRPr lang="en-US" dirty="0" smtClean="0"/>
          </a:p>
          <a:p>
            <a:endParaRPr lang="fa-IR" dirty="0"/>
          </a:p>
        </p:txBody>
      </p:sp>
      <p:pic>
        <p:nvPicPr>
          <p:cNvPr id="4" name="Picture 7"/>
          <p:cNvPicPr>
            <a:picLocks noChangeAspect="1" noChangeArrowheads="1"/>
          </p:cNvPicPr>
          <p:nvPr/>
        </p:nvPicPr>
        <p:blipFill>
          <a:blip r:embed="rId2" cstate="print"/>
          <a:srcRect/>
          <a:stretch>
            <a:fillRect/>
          </a:stretch>
        </p:blipFill>
        <p:spPr bwMode="auto">
          <a:xfrm>
            <a:off x="785786" y="5006350"/>
            <a:ext cx="3071802" cy="1851650"/>
          </a:xfrm>
          <a:prstGeom prst="rect">
            <a:avLst/>
          </a:prstGeom>
          <a:noFill/>
          <a:ln w="9525">
            <a:noFill/>
            <a:miter lim="800000"/>
            <a:headEnd/>
            <a:tailEnd/>
          </a:ln>
          <a:effectLst/>
        </p:spPr>
      </p:pic>
    </p:spTree>
  </p:cSld>
  <p:clrMapOvr>
    <a:masterClrMapping/>
  </p:clrMapOvr>
  <p:transition spd="slow">
    <p:blinds dir="vert"/>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0"/>
            <a:ext cx="8072494" cy="6858000"/>
          </a:xfrm>
        </p:spPr>
        <p:txBody>
          <a:bodyPr/>
          <a:lstStyle/>
          <a:p>
            <a:endParaRPr lang="fa-IR" dirty="0" smtClean="0"/>
          </a:p>
          <a:p>
            <a:pPr algn="justLow"/>
            <a:endParaRPr lang="fa-IR" dirty="0" smtClean="0">
              <a:latin typeface="2  Compset"/>
            </a:endParaRPr>
          </a:p>
          <a:p>
            <a:pPr algn="justLow"/>
            <a:r>
              <a:rPr lang="fa-IR" dirty="0" smtClean="0">
                <a:latin typeface="2  Compset"/>
              </a:rPr>
              <a:t>و به همین گونه   </a:t>
            </a:r>
            <a:r>
              <a:rPr lang="en-US" dirty="0" smtClean="0">
                <a:latin typeface="2  Compset"/>
              </a:rPr>
              <a:t>BF:CG=CG:DH</a:t>
            </a:r>
            <a:r>
              <a:rPr lang="fa-IR" dirty="0" smtClean="0">
                <a:latin typeface="2  Compset"/>
              </a:rPr>
              <a:t> بنا براین </a:t>
            </a:r>
            <a:r>
              <a:rPr lang="en-US" dirty="0" smtClean="0">
                <a:latin typeface="2  Compset"/>
              </a:rPr>
              <a:t>AE,CG,BF,DH</a:t>
            </a:r>
            <a:r>
              <a:rPr lang="fa-IR" dirty="0" smtClean="0">
                <a:latin typeface="2  Compset"/>
              </a:rPr>
              <a:t>با یکدیگر نسبتهای متوالی دارند و</a:t>
            </a:r>
            <a:r>
              <a:rPr lang="en-US" dirty="0" smtClean="0">
                <a:latin typeface="2  Compset"/>
              </a:rPr>
              <a:t>BF</a:t>
            </a:r>
            <a:r>
              <a:rPr lang="fa-IR" dirty="0" smtClean="0">
                <a:latin typeface="2  Compset"/>
              </a:rPr>
              <a:t>،</a:t>
            </a:r>
            <a:r>
              <a:rPr lang="en-US" dirty="0" smtClean="0">
                <a:latin typeface="2  Compset"/>
              </a:rPr>
              <a:t>,CG</a:t>
            </a:r>
            <a:r>
              <a:rPr lang="fa-IR" dirty="0" smtClean="0">
                <a:latin typeface="2  Compset"/>
              </a:rPr>
              <a:t>همان واسطه های هندسی خواسته شده اند.طنز اراتستن از خواننده می خواهد که به کار دشوار استوانه های آرخوتاس یا بریدن مخروط به سه صورت منایخموس یا به ساختن اشکالی از خطوط منحنی از گونه ای که ائودوکسوس آنها را شرح کرده است نپردازد. این را نیز می افزاید که همان چارچوبی که در بالا برای راه حل اراتستن به کار برده شده ،به ما امکان می دهد به همان گونه،هر عده ای از واسطه ها را در نسبت متوالی وارد عمل کنیم.</a:t>
            </a:r>
            <a:endParaRPr lang="fa-IR" dirty="0">
              <a:latin typeface="2  Compset"/>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heckerboard(across)">
                                      <p:cBhvr>
                                        <p:cTn id="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0"/>
            <a:ext cx="8286808" cy="6858000"/>
          </a:xfrm>
        </p:spPr>
        <p:txBody>
          <a:bodyPr/>
          <a:lstStyle/>
          <a:p>
            <a:r>
              <a:rPr lang="fa-IR" sz="3600" b="1" dirty="0" smtClean="0"/>
              <a:t>					     </a:t>
            </a:r>
            <a:r>
              <a:rPr lang="en-US" sz="3600" b="1" dirty="0" smtClean="0"/>
              <a:t>												</a:t>
            </a:r>
            <a:endParaRPr lang="fa-IR" sz="3600" b="1" dirty="0" smtClean="0"/>
          </a:p>
          <a:p>
            <a:pPr algn="justLow"/>
            <a:endParaRPr lang="fa-IR" sz="3600" b="1" dirty="0" smtClean="0">
              <a:latin typeface="2  Compset"/>
            </a:endParaRPr>
          </a:p>
          <a:p>
            <a:pPr algn="justLow"/>
            <a:r>
              <a:rPr lang="fa-IR" dirty="0" smtClean="0">
                <a:latin typeface="2  Compset"/>
              </a:rPr>
              <a:t>از ائو توکیوس این گونه کسب اطلاع کرده ایم که نیکومدس درست به همان اندازه از راه حل خود راضی بوده و به آن می بالیده وراه دیگران را تحقیر می کرده که اراتستن پیش از وی چنین می کرده است. راه حل نیکو مدس بستگی به نوعی گرایش دارد که او در صدف وار خودش به کار برده است</a:t>
            </a:r>
          </a:p>
          <a:p>
            <a:endParaRPr lang="fa-IR" dirty="0"/>
          </a:p>
        </p:txBody>
      </p:sp>
      <p:sp>
        <p:nvSpPr>
          <p:cNvPr id="4" name="Flowchart: Alternate Process 3"/>
          <p:cNvSpPr/>
          <p:nvPr/>
        </p:nvSpPr>
        <p:spPr>
          <a:xfrm>
            <a:off x="3643306" y="857232"/>
            <a:ext cx="4500594" cy="1285860"/>
          </a:xfrm>
          <a:prstGeom prst="flowChartAlternateProcess">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fa-IR" sz="3200" b="1" dirty="0" smtClean="0"/>
              <a:t>نیکومدس</a:t>
            </a:r>
            <a:r>
              <a:rPr lang="fa-IR" b="1" dirty="0" smtClean="0"/>
              <a:t>	</a:t>
            </a:r>
            <a:endParaRPr lang="en-US" dirty="0"/>
          </a:p>
        </p:txBody>
      </p:sp>
    </p:spTree>
  </p:cSld>
  <p:clrMapOvr>
    <a:masterClrMapping/>
  </p:clrMapOvr>
  <p:transition spd="slow">
    <p:comb/>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0"/>
            <a:ext cx="8143932" cy="6858000"/>
          </a:xfrm>
        </p:spPr>
        <p:txBody>
          <a:bodyPr/>
          <a:lstStyle/>
          <a:p>
            <a:endParaRPr lang="fa-IR" dirty="0" smtClean="0"/>
          </a:p>
          <a:p>
            <a:pPr algn="justLow"/>
            <a:endParaRPr lang="fa-IR" dirty="0" smtClean="0">
              <a:latin typeface="2  Compset"/>
            </a:endParaRPr>
          </a:p>
          <a:p>
            <a:pPr algn="justLow"/>
            <a:r>
              <a:rPr lang="fa-IR" dirty="0" smtClean="0">
                <a:latin typeface="2  Compset"/>
              </a:rPr>
              <a:t>اگر </a:t>
            </a:r>
            <a:r>
              <a:rPr lang="en-US" dirty="0" smtClean="0">
                <a:latin typeface="2  Compset"/>
              </a:rPr>
              <a:t>AB,BC</a:t>
            </a:r>
            <a:r>
              <a:rPr lang="fa-IR" dirty="0" smtClean="0">
                <a:latin typeface="2  Compset"/>
              </a:rPr>
              <a:t>به وضع عمود بر یکدیگر گرفته شده باشند،متوازی الاضلاع </a:t>
            </a:r>
            <a:r>
              <a:rPr lang="en-US" dirty="0" smtClean="0">
                <a:latin typeface="2  Compset"/>
              </a:rPr>
              <a:t>ABCL</a:t>
            </a:r>
            <a:r>
              <a:rPr lang="fa-IR" dirty="0" smtClean="0">
                <a:latin typeface="2  Compset"/>
              </a:rPr>
              <a:t>را کامل می کنیم. دو خط </a:t>
            </a:r>
            <a:r>
              <a:rPr lang="en-US" dirty="0" smtClean="0">
                <a:latin typeface="2  Compset"/>
              </a:rPr>
              <a:t>AB,BC</a:t>
            </a:r>
            <a:r>
              <a:rPr lang="fa-IR" dirty="0" smtClean="0">
                <a:latin typeface="2  Compset"/>
              </a:rPr>
              <a:t>را در دو نقطه </a:t>
            </a:r>
            <a:r>
              <a:rPr lang="en-US" dirty="0" smtClean="0">
                <a:latin typeface="2  Compset"/>
              </a:rPr>
              <a:t>D,E</a:t>
            </a:r>
            <a:r>
              <a:rPr lang="fa-IR" dirty="0" smtClean="0">
                <a:latin typeface="2  Compset"/>
              </a:rPr>
              <a:t>نصف می کنیم</a:t>
            </a:r>
            <a:r>
              <a:rPr lang="en-US" dirty="0" smtClean="0">
                <a:latin typeface="2  Compset"/>
              </a:rPr>
              <a:t>;</a:t>
            </a:r>
            <a:r>
              <a:rPr lang="fa-IR" dirty="0" smtClean="0">
                <a:latin typeface="2  Compset"/>
              </a:rPr>
              <a:t>خط واصل میان </a:t>
            </a:r>
            <a:r>
              <a:rPr lang="en-US" dirty="0" smtClean="0">
                <a:latin typeface="2  Compset"/>
              </a:rPr>
              <a:t>L,D</a:t>
            </a:r>
            <a:r>
              <a:rPr lang="fa-IR" dirty="0" smtClean="0">
                <a:latin typeface="2  Compset"/>
              </a:rPr>
              <a:t>را چندان امتداد می دهیم تا </a:t>
            </a:r>
            <a:r>
              <a:rPr lang="en-US" dirty="0" smtClean="0">
                <a:latin typeface="2  Compset"/>
              </a:rPr>
              <a:t>BC</a:t>
            </a:r>
            <a:r>
              <a:rPr lang="fa-IR" dirty="0" smtClean="0">
                <a:latin typeface="2  Compset"/>
              </a:rPr>
              <a:t>را در نقطه </a:t>
            </a:r>
            <a:r>
              <a:rPr lang="en-US" dirty="0" smtClean="0">
                <a:latin typeface="2  Compset"/>
              </a:rPr>
              <a:t>G </a:t>
            </a:r>
            <a:r>
              <a:rPr lang="fa-IR" dirty="0" smtClean="0">
                <a:latin typeface="2  Compset"/>
              </a:rPr>
              <a:t>قطع کند.خط </a:t>
            </a:r>
            <a:r>
              <a:rPr lang="en-US" dirty="0" smtClean="0">
                <a:latin typeface="2  Compset"/>
              </a:rPr>
              <a:t>EF</a:t>
            </a:r>
            <a:r>
              <a:rPr lang="fa-IR" dirty="0" smtClean="0">
                <a:latin typeface="2  Compset"/>
              </a:rPr>
              <a:t>راعمودبر </a:t>
            </a:r>
            <a:r>
              <a:rPr lang="en-US" dirty="0" smtClean="0">
                <a:latin typeface="2  Compset"/>
              </a:rPr>
              <a:t>BC</a:t>
            </a:r>
            <a:r>
              <a:rPr lang="fa-IR" dirty="0" smtClean="0">
                <a:latin typeface="2  Compset"/>
              </a:rPr>
              <a:t>چنان رسم می کنیم  که </a:t>
            </a:r>
            <a:r>
              <a:rPr lang="en-US" dirty="0" smtClean="0">
                <a:latin typeface="2  Compset"/>
              </a:rPr>
              <a:t>CF=AD</a:t>
            </a:r>
            <a:r>
              <a:rPr lang="fa-IR" dirty="0" smtClean="0">
                <a:latin typeface="2  Compset"/>
              </a:rPr>
              <a:t>.خط </a:t>
            </a:r>
            <a:r>
              <a:rPr lang="en-US" dirty="0" smtClean="0">
                <a:latin typeface="2  Compset"/>
              </a:rPr>
              <a:t>GF</a:t>
            </a:r>
            <a:r>
              <a:rPr lang="fa-IR" dirty="0" smtClean="0">
                <a:latin typeface="2  Compset"/>
              </a:rPr>
              <a:t>را می کشیم و</a:t>
            </a:r>
            <a:r>
              <a:rPr lang="en-US" dirty="0" smtClean="0">
                <a:latin typeface="2  Compset"/>
              </a:rPr>
              <a:t>CH</a:t>
            </a:r>
            <a:r>
              <a:rPr lang="fa-IR" dirty="0" smtClean="0">
                <a:latin typeface="2  Compset"/>
              </a:rPr>
              <a:t>را به موازات  آن رسم می کنیم . حال از نقطه </a:t>
            </a:r>
            <a:r>
              <a:rPr lang="en-US" dirty="0" smtClean="0">
                <a:latin typeface="2  Compset"/>
              </a:rPr>
              <a:t>F</a:t>
            </a:r>
            <a:r>
              <a:rPr lang="fa-IR" dirty="0" smtClean="0">
                <a:latin typeface="2  Compset"/>
              </a:rPr>
              <a:t>خط </a:t>
            </a:r>
            <a:r>
              <a:rPr lang="en-US" dirty="0" smtClean="0">
                <a:latin typeface="2  Compset"/>
              </a:rPr>
              <a:t>FHK</a:t>
            </a:r>
            <a:r>
              <a:rPr lang="fa-IR" dirty="0" smtClean="0">
                <a:latin typeface="2  Compset"/>
              </a:rPr>
              <a:t> را رسم می کنیم تا</a:t>
            </a:r>
            <a:r>
              <a:rPr lang="en-US" dirty="0" smtClean="0">
                <a:latin typeface="2  Compset"/>
              </a:rPr>
              <a:t>CH</a:t>
            </a:r>
            <a:r>
              <a:rPr lang="fa-IR" dirty="0" smtClean="0">
                <a:latin typeface="2  Compset"/>
              </a:rPr>
              <a:t>رادر</a:t>
            </a:r>
            <a:r>
              <a:rPr lang="en-US" dirty="0" smtClean="0">
                <a:latin typeface="2  Compset"/>
              </a:rPr>
              <a:t>H</a:t>
            </a:r>
            <a:r>
              <a:rPr lang="fa-IR" dirty="0" smtClean="0">
                <a:latin typeface="2  Compset"/>
              </a:rPr>
              <a:t>و</a:t>
            </a:r>
            <a:r>
              <a:rPr lang="en-US" dirty="0" smtClean="0">
                <a:latin typeface="2  Compset"/>
              </a:rPr>
              <a:t>BC</a:t>
            </a:r>
            <a:r>
              <a:rPr lang="fa-IR" dirty="0" smtClean="0">
                <a:latin typeface="2  Compset"/>
              </a:rPr>
              <a:t>رادر</a:t>
            </a:r>
            <a:r>
              <a:rPr lang="en-US" dirty="0" smtClean="0">
                <a:latin typeface="2  Compset"/>
              </a:rPr>
              <a:t>K</a:t>
            </a:r>
            <a:r>
              <a:rPr lang="fa-IR" dirty="0" smtClean="0">
                <a:latin typeface="2  Compset"/>
              </a:rPr>
              <a:t>چنان قطع کند که </a:t>
            </a:r>
            <a:r>
              <a:rPr lang="en-US" dirty="0" smtClean="0">
                <a:latin typeface="2  Compset"/>
              </a:rPr>
              <a:t>HK=CF=AD</a:t>
            </a:r>
            <a:endParaRPr lang="fa-IR" dirty="0" smtClean="0">
              <a:latin typeface="2  Compset"/>
            </a:endParaRPr>
          </a:p>
          <a:p>
            <a:pPr algn="justLow"/>
            <a:r>
              <a:rPr lang="fa-IR" sz="2800" dirty="0" smtClean="0">
                <a:latin typeface="2  Compset"/>
              </a:rPr>
              <a:t>.(واین کار توسط یک منحنی صدف وار صورت پذیر می شود که در آن </a:t>
            </a:r>
            <a:r>
              <a:rPr lang="en-US" sz="2800" dirty="0" smtClean="0">
                <a:latin typeface="2  Compset"/>
              </a:rPr>
              <a:t>F</a:t>
            </a:r>
            <a:r>
              <a:rPr lang="fa-IR" sz="2800" dirty="0" smtClean="0">
                <a:latin typeface="2  Compset"/>
              </a:rPr>
              <a:t>قطب است و</a:t>
            </a:r>
            <a:r>
              <a:rPr lang="en-US" sz="2800" dirty="0" smtClean="0">
                <a:latin typeface="2  Compset"/>
              </a:rPr>
              <a:t>CH</a:t>
            </a:r>
            <a:r>
              <a:rPr lang="fa-IR" sz="2800" dirty="0" smtClean="0">
                <a:latin typeface="2  Compset"/>
              </a:rPr>
              <a:t>((خط کش)) ((فاصله)) برابر با</a:t>
            </a:r>
            <a:r>
              <a:rPr lang="en-US" sz="2800" dirty="0" smtClean="0">
                <a:latin typeface="2  Compset"/>
              </a:rPr>
              <a:t>AD</a:t>
            </a:r>
            <a:r>
              <a:rPr lang="fa-IR" sz="2800" dirty="0" smtClean="0">
                <a:latin typeface="2  Compset"/>
              </a:rPr>
              <a:t>یا</a:t>
            </a:r>
            <a:r>
              <a:rPr lang="en-US" sz="2800" dirty="0" smtClean="0">
                <a:latin typeface="2  Compset"/>
              </a:rPr>
              <a:t>CF</a:t>
            </a:r>
            <a:r>
              <a:rPr lang="fa-IR" sz="2800" dirty="0" smtClean="0">
                <a:latin typeface="2  Compset"/>
              </a:rPr>
              <a:t>،در این صورت ،بنا بر خاصیت صدف وار ،</a:t>
            </a:r>
            <a:r>
              <a:rPr lang="en-US" sz="2800" dirty="0" smtClean="0">
                <a:latin typeface="2  Compset"/>
              </a:rPr>
              <a:t>KH</a:t>
            </a:r>
            <a:r>
              <a:rPr lang="fa-IR" sz="2800" dirty="0" smtClean="0">
                <a:latin typeface="2  Compset"/>
              </a:rPr>
              <a:t>=(فاصله)</a:t>
            </a:r>
            <a:endParaRPr lang="fa-IR" sz="2800" dirty="0">
              <a:latin typeface="2  Compset"/>
            </a:endParaRPr>
          </a:p>
        </p:txBody>
      </p:sp>
    </p:spTree>
  </p:cSld>
  <p:clrMapOvr>
    <a:masterClrMapping/>
  </p:clrMapOvr>
  <p:transition spd="slow">
    <p:pull dir="u"/>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0"/>
            <a:ext cx="8786842" cy="6858000"/>
          </a:xfrm>
        </p:spPr>
        <p:txBody>
          <a:bodyPr>
            <a:normAutofit/>
          </a:bodyPr>
          <a:lstStyle/>
          <a:p>
            <a:pPr algn="justLow"/>
            <a:endParaRPr lang="en-US" sz="3200" dirty="0" smtClean="0"/>
          </a:p>
          <a:p>
            <a:pPr algn="justLow"/>
            <a:endParaRPr lang="en-US" sz="3200" dirty="0" smtClean="0">
              <a:latin typeface="2  Compset"/>
            </a:endParaRPr>
          </a:p>
          <a:p>
            <a:pPr algn="justLow"/>
            <a:r>
              <a:rPr lang="en-US" sz="2400" dirty="0" smtClean="0">
                <a:latin typeface="2  Compset"/>
              </a:rPr>
              <a:t>K</a:t>
            </a:r>
            <a:r>
              <a:rPr lang="fa-IR" sz="2400" dirty="0" smtClean="0">
                <a:latin typeface="2  Compset"/>
              </a:rPr>
              <a:t>را به </a:t>
            </a:r>
            <a:r>
              <a:rPr lang="en-US" sz="2400" dirty="0" smtClean="0">
                <a:latin typeface="2  Compset"/>
              </a:rPr>
              <a:t>L</a:t>
            </a:r>
            <a:r>
              <a:rPr lang="fa-IR" sz="2400" dirty="0" smtClean="0">
                <a:latin typeface="2  Compset"/>
              </a:rPr>
              <a:t>وصل می کنیم و خط </a:t>
            </a:r>
            <a:r>
              <a:rPr lang="en-US" sz="2400" dirty="0" smtClean="0">
                <a:latin typeface="2  Compset"/>
              </a:rPr>
              <a:t>KL</a:t>
            </a:r>
            <a:r>
              <a:rPr lang="fa-IR" sz="2400" dirty="0" smtClean="0">
                <a:latin typeface="2  Compset"/>
              </a:rPr>
              <a:t>را چندان امتداد می دهیم تا در </a:t>
            </a:r>
            <a:r>
              <a:rPr lang="en-US" sz="2400" dirty="0" smtClean="0">
                <a:latin typeface="2  Compset"/>
              </a:rPr>
              <a:t>M</a:t>
            </a:r>
            <a:r>
              <a:rPr lang="fa-IR" sz="2400" dirty="0" smtClean="0">
                <a:latin typeface="2  Compset"/>
              </a:rPr>
              <a:t>خط</a:t>
            </a:r>
            <a:r>
              <a:rPr lang="en-US" sz="2400" dirty="0" smtClean="0">
                <a:latin typeface="2  Compset"/>
              </a:rPr>
              <a:t>AB</a:t>
            </a:r>
            <a:r>
              <a:rPr lang="fa-IR" sz="2400" dirty="0" smtClean="0">
                <a:latin typeface="2  Compset"/>
              </a:rPr>
              <a:t>را قطع کند.در این حال </a:t>
            </a:r>
            <a:r>
              <a:rPr lang="en-US" sz="2400" dirty="0" smtClean="0">
                <a:latin typeface="2  Compset"/>
              </a:rPr>
              <a:t>CK,MA</a:t>
            </a:r>
            <a:r>
              <a:rPr lang="fa-IR" sz="2400" dirty="0" smtClean="0">
                <a:latin typeface="2  Compset"/>
              </a:rPr>
              <a:t>واسطه های هندسی مطلوب خواهند بود. زیرا چون </a:t>
            </a:r>
            <a:r>
              <a:rPr lang="en-US" sz="2400" dirty="0" smtClean="0">
                <a:latin typeface="2  Compset"/>
              </a:rPr>
              <a:t>BC </a:t>
            </a:r>
            <a:r>
              <a:rPr lang="fa-IR" sz="2400" dirty="0" smtClean="0">
                <a:latin typeface="2  Compset"/>
              </a:rPr>
              <a:t>در نقطه </a:t>
            </a:r>
            <a:r>
              <a:rPr lang="en-US" sz="2400" dirty="0" smtClean="0">
                <a:latin typeface="2  Compset"/>
              </a:rPr>
              <a:t>E</a:t>
            </a:r>
            <a:r>
              <a:rPr lang="fa-IR" sz="2400" dirty="0" smtClean="0">
                <a:latin typeface="2  Compset"/>
              </a:rPr>
              <a:t>نصف شده وتا </a:t>
            </a:r>
            <a:r>
              <a:rPr lang="en-US" sz="2400" dirty="0" smtClean="0">
                <a:latin typeface="2  Compset"/>
              </a:rPr>
              <a:t>K</a:t>
            </a:r>
            <a:r>
              <a:rPr lang="fa-IR" sz="2400" dirty="0" smtClean="0">
                <a:latin typeface="2  Compset"/>
              </a:rPr>
              <a:t>امتدادیافته است	</a:t>
            </a:r>
            <a:r>
              <a:rPr lang="en-US" sz="2400" dirty="0" smtClean="0">
                <a:latin typeface="2  Compset"/>
              </a:rPr>
              <a:t>BK.KC+CE^2=EK^2  </a:t>
            </a:r>
          </a:p>
          <a:p>
            <a:pPr algn="justLow"/>
            <a:r>
              <a:rPr lang="fa-IR" sz="2400" dirty="0" smtClean="0">
                <a:latin typeface="2  Compset"/>
              </a:rPr>
              <a:t>با افزودن </a:t>
            </a:r>
            <a:r>
              <a:rPr lang="en-US" sz="2400" dirty="0" smtClean="0">
                <a:latin typeface="2  Compset"/>
              </a:rPr>
              <a:t>EF^2</a:t>
            </a:r>
            <a:r>
              <a:rPr lang="fa-IR" sz="2400" dirty="0" smtClean="0">
                <a:latin typeface="2  Compset"/>
              </a:rPr>
              <a:t>به هر دو طرف این معادله چنین خواهیم داشت</a:t>
            </a:r>
            <a:r>
              <a:rPr lang="en-US" sz="2400" dirty="0" smtClean="0">
                <a:latin typeface="2  Compset"/>
              </a:rPr>
              <a:t> BK.KC+CF^2=KF^2</a:t>
            </a:r>
            <a:r>
              <a:rPr lang="fa-IR" sz="2400" dirty="0" smtClean="0">
                <a:latin typeface="2  Compset"/>
              </a:rPr>
              <a:t>			             </a:t>
            </a:r>
            <a:endParaRPr lang="en-US" sz="2400" dirty="0" smtClean="0">
              <a:latin typeface="2  Compset"/>
            </a:endParaRPr>
          </a:p>
          <a:p>
            <a:pPr algn="justLow"/>
            <a:r>
              <a:rPr lang="fa-IR" sz="2400" dirty="0" smtClean="0">
                <a:latin typeface="2  Compset"/>
              </a:rPr>
              <a:t> حال با توجه به خطوط متوازی</a:t>
            </a:r>
            <a:r>
              <a:rPr lang="en-US" sz="2400" dirty="0" smtClean="0">
                <a:latin typeface="2  Compset"/>
              </a:rPr>
              <a:t>MA:AB=ML:LK=BC:CK</a:t>
            </a:r>
            <a:r>
              <a:rPr lang="fa-IR" sz="2400" dirty="0" smtClean="0">
                <a:latin typeface="2  Compset"/>
              </a:rPr>
              <a:t>  </a:t>
            </a:r>
            <a:endParaRPr lang="en-US" sz="2400" dirty="0" smtClean="0">
              <a:latin typeface="2  Compset"/>
            </a:endParaRPr>
          </a:p>
          <a:p>
            <a:pPr algn="justLow"/>
            <a:r>
              <a:rPr lang="fa-IR" sz="2400" dirty="0" smtClean="0">
                <a:latin typeface="2  Compset"/>
              </a:rPr>
              <a:t>  ولی </a:t>
            </a:r>
            <a:r>
              <a:rPr lang="en-US" sz="2400" dirty="0" smtClean="0">
                <a:latin typeface="2  Compset"/>
              </a:rPr>
              <a:t>BC=1⁄2CG</a:t>
            </a:r>
            <a:r>
              <a:rPr lang="fa-IR" sz="2400" dirty="0" smtClean="0">
                <a:latin typeface="2  Compset"/>
              </a:rPr>
              <a:t>و</a:t>
            </a:r>
            <a:r>
              <a:rPr lang="en-US" sz="2400" dirty="0" smtClean="0">
                <a:latin typeface="2  Compset"/>
              </a:rPr>
              <a:t>AB=2AD</a:t>
            </a:r>
            <a:r>
              <a:rPr lang="fa-IR" sz="2400" dirty="0" smtClean="0">
                <a:latin typeface="2  Compset"/>
              </a:rPr>
              <a:t>  پس</a:t>
            </a:r>
            <a:r>
              <a:rPr lang="en-US" sz="2400" dirty="0" smtClean="0">
                <a:latin typeface="2  Compset"/>
              </a:rPr>
              <a:t>MA:AD=CG:CK=FH:HK  </a:t>
            </a:r>
            <a:r>
              <a:rPr lang="fa-IR" sz="2400" dirty="0" smtClean="0">
                <a:latin typeface="2  Compset"/>
              </a:rPr>
              <a:t>	</a:t>
            </a:r>
            <a:endParaRPr lang="en-US" sz="2400" dirty="0" smtClean="0">
              <a:latin typeface="2  Compset"/>
            </a:endParaRPr>
          </a:p>
          <a:p>
            <a:pPr algn="justLow">
              <a:buNone/>
            </a:pPr>
            <a:r>
              <a:rPr lang="en-US" sz="2400" dirty="0" smtClean="0">
                <a:latin typeface="2  Compset"/>
              </a:rPr>
              <a:t>   </a:t>
            </a:r>
            <a:r>
              <a:rPr lang="fa-IR" sz="2400" dirty="0" smtClean="0">
                <a:latin typeface="2  Compset"/>
              </a:rPr>
              <a:t>و در نتیجه   </a:t>
            </a:r>
            <a:r>
              <a:rPr lang="en-US" sz="2400" dirty="0" smtClean="0">
                <a:latin typeface="2  Compset"/>
              </a:rPr>
              <a:t>MD;DA=FK:HK</a:t>
            </a:r>
            <a:endParaRPr lang="fa-IR" sz="2400" dirty="0">
              <a:latin typeface="2  Compset"/>
            </a:endParaRPr>
          </a:p>
        </p:txBody>
      </p:sp>
      <p:pic>
        <p:nvPicPr>
          <p:cNvPr id="4" name="Content Placeholder 3"/>
          <p:cNvPicPr>
            <a:picLocks noChangeAspect="1" noChangeArrowheads="1"/>
          </p:cNvPicPr>
          <p:nvPr/>
        </p:nvPicPr>
        <p:blipFill>
          <a:blip r:embed="rId3" cstate="print"/>
          <a:srcRect/>
          <a:stretch>
            <a:fillRect/>
          </a:stretch>
        </p:blipFill>
        <p:spPr bwMode="auto">
          <a:xfrm>
            <a:off x="0" y="4286256"/>
            <a:ext cx="4786314" cy="2571744"/>
          </a:xfrm>
          <a:prstGeom prst="rect">
            <a:avLst/>
          </a:prstGeom>
          <a:noFill/>
          <a:ln w="9525">
            <a:noFill/>
            <a:miter lim="800000"/>
            <a:headEnd/>
            <a:tailEnd/>
          </a:ln>
          <a:effectLst/>
        </p:spPr>
      </p:pic>
    </p:spTree>
  </p:cSld>
  <p:clrMapOvr>
    <a:masterClrMapping/>
  </p:clrMapOvr>
  <p:transition spd="slow">
    <p:comb/>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285728"/>
            <a:ext cx="8272028" cy="6271739"/>
          </a:xfrm>
        </p:spPr>
        <p:txBody>
          <a:bodyPr/>
          <a:lstStyle/>
          <a:p>
            <a:pPr lvl="7"/>
            <a:endParaRPr lang="fa-IR" dirty="0"/>
          </a:p>
        </p:txBody>
      </p:sp>
      <p:sp>
        <p:nvSpPr>
          <p:cNvPr id="4" name="Rectangle 3"/>
          <p:cNvSpPr/>
          <p:nvPr/>
        </p:nvSpPr>
        <p:spPr>
          <a:xfrm>
            <a:off x="683568" y="1071546"/>
            <a:ext cx="8460432" cy="2677656"/>
          </a:xfrm>
          <a:prstGeom prst="rect">
            <a:avLst/>
          </a:prstGeom>
        </p:spPr>
        <p:txBody>
          <a:bodyPr wrap="square">
            <a:spAutoFit/>
          </a:bodyPr>
          <a:lstStyle/>
          <a:p>
            <a:pPr marL="342900" indent="-342900" algn="justLow">
              <a:buFont typeface="Wingdings" pitchFamily="2" charset="2"/>
              <a:buChar char="v"/>
            </a:pPr>
            <a:r>
              <a:rPr lang="fa-IR" sz="2400" dirty="0" smtClean="0">
                <a:cs typeface="2  Compset" pitchFamily="2" charset="-78"/>
              </a:rPr>
              <a:t>بدین ترتیب یک چند ضلعی محاط در دایره به دست می آمده که شماره ی ضلع ها ی آن دو برابر چند ضلعی پیش از آن(مربع یا مثلث)بوده است .با پیوسته دو برابر کردن شماره ی اضلاع چند ضلعی محاط در دایره عمل خود را ادامه می داده و(گفته اند)که«از این راه سطح دایره رفته رفته هر چه بیشتر با سطح چند ضلعی پوشیده می شده تا موقعی که چند ضلعی محاط در دایره به علت کوچک شدن تدریجی اضلاعش تقریبا بر محیط دایره منطبق ومساحت آن برابربا مساحت دایره می شده است  پس می توانیم مربعی مساوی با یک دایره به دست آوریم.</a:t>
            </a:r>
            <a:endParaRPr lang="fa-IR" sz="2400" dirty="0">
              <a:cs typeface="2  Compset" pitchFamily="2" charset="-78"/>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5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4">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71472" y="0"/>
            <a:ext cx="8215370" cy="6858000"/>
          </a:xfrm>
        </p:spPr>
        <p:txBody>
          <a:bodyPr/>
          <a:lstStyle/>
          <a:p>
            <a:endParaRPr lang="en-US" dirty="0" smtClean="0"/>
          </a:p>
          <a:p>
            <a:endParaRPr lang="en-US" dirty="0" smtClean="0"/>
          </a:p>
          <a:p>
            <a:pPr lvl="1" algn="justLow"/>
            <a:r>
              <a:rPr lang="fa-IR" sz="2200" dirty="0" smtClean="0">
                <a:latin typeface="2  Compset"/>
              </a:rPr>
              <a:t>ولی بنا بر ساختمان ،</a:t>
            </a:r>
            <a:r>
              <a:rPr lang="en-US" sz="2200" dirty="0" smtClean="0">
                <a:latin typeface="2  Compset"/>
              </a:rPr>
              <a:t>HK=AD</a:t>
            </a:r>
            <a:r>
              <a:rPr lang="fa-IR" sz="2200" dirty="0" smtClean="0">
                <a:latin typeface="2  Compset"/>
              </a:rPr>
              <a:t> </a:t>
            </a:r>
            <a:r>
              <a:rPr lang="en-US" sz="2200" dirty="0" smtClean="0">
                <a:latin typeface="2  Compset"/>
              </a:rPr>
              <a:t>;</a:t>
            </a:r>
            <a:r>
              <a:rPr lang="fa-IR" sz="2200" dirty="0" smtClean="0">
                <a:latin typeface="2  Compset"/>
              </a:rPr>
              <a:t>  پس </a:t>
            </a:r>
            <a:r>
              <a:rPr lang="en-US" sz="2200" dirty="0" smtClean="0">
                <a:latin typeface="2  Compset"/>
              </a:rPr>
              <a:t>MA=FK</a:t>
            </a:r>
            <a:r>
              <a:rPr lang="fa-IR" sz="2200" dirty="0" smtClean="0">
                <a:latin typeface="2  Compset"/>
              </a:rPr>
              <a:t>و </a:t>
            </a:r>
            <a:r>
              <a:rPr lang="en-US" sz="2200" dirty="0" smtClean="0">
                <a:latin typeface="2  Compset"/>
              </a:rPr>
              <a:t>MD^2=FK^2</a:t>
            </a:r>
          </a:p>
          <a:p>
            <a:pPr algn="justLow"/>
            <a:endParaRPr lang="en-US" sz="2400" dirty="0" smtClean="0">
              <a:latin typeface="2  Compset"/>
            </a:endParaRPr>
          </a:p>
          <a:p>
            <a:pPr lvl="1" algn="justLow"/>
            <a:r>
              <a:rPr lang="fa-IR" dirty="0" smtClean="0">
                <a:latin typeface="2  Compset"/>
              </a:rPr>
              <a:t>اما	 </a:t>
            </a:r>
            <a:r>
              <a:rPr lang="en-US" dirty="0" smtClean="0">
                <a:latin typeface="2  Compset"/>
              </a:rPr>
              <a:t>MD^2=BM.MA+DA^2</a:t>
            </a:r>
            <a:r>
              <a:rPr lang="fa-IR" dirty="0" smtClean="0">
                <a:latin typeface="2  Compset"/>
              </a:rPr>
              <a:t>				       و با توجه به روابط بالا </a:t>
            </a:r>
            <a:r>
              <a:rPr lang="en-US" dirty="0" smtClean="0">
                <a:latin typeface="2  Compset"/>
              </a:rPr>
              <a:t>FK^2=BK.KC+CF^2</a:t>
            </a:r>
            <a:r>
              <a:rPr lang="fa-IR" dirty="0" smtClean="0">
                <a:latin typeface="2  Compset"/>
              </a:rPr>
              <a:t>بنابراین</a:t>
            </a:r>
            <a:r>
              <a:rPr lang="en-US" dirty="0" smtClean="0">
                <a:latin typeface="2  Compset"/>
              </a:rPr>
              <a:t>MB.MA+DA^2=BK.KC+CF^2</a:t>
            </a:r>
          </a:p>
          <a:p>
            <a:pPr lvl="1" algn="justLow"/>
            <a:r>
              <a:rPr lang="fa-IR" dirty="0" smtClean="0">
                <a:latin typeface="2  Compset"/>
              </a:rPr>
              <a:t>ولی</a:t>
            </a:r>
            <a:r>
              <a:rPr lang="en-US" dirty="0" smtClean="0">
                <a:latin typeface="2  Compset"/>
              </a:rPr>
              <a:t>  AD=CF   </a:t>
            </a:r>
            <a:r>
              <a:rPr lang="fa-IR" dirty="0" smtClean="0">
                <a:latin typeface="2  Compset"/>
              </a:rPr>
              <a:t>						</a:t>
            </a:r>
            <a:endParaRPr lang="en-US" dirty="0" smtClean="0">
              <a:latin typeface="2  Compset"/>
            </a:endParaRPr>
          </a:p>
          <a:p>
            <a:pPr lvl="1" algn="justLow"/>
            <a:r>
              <a:rPr lang="fa-IR" dirty="0" smtClean="0">
                <a:latin typeface="2  Compset"/>
              </a:rPr>
              <a:t> پس </a:t>
            </a:r>
            <a:r>
              <a:rPr lang="en-US" dirty="0" smtClean="0">
                <a:latin typeface="2  Compset"/>
              </a:rPr>
              <a:t>BM.MA=BK.KC</a:t>
            </a:r>
            <a:r>
              <a:rPr lang="fa-IR" dirty="0" smtClean="0">
                <a:latin typeface="2  Compset"/>
              </a:rPr>
              <a:t>	</a:t>
            </a:r>
            <a:endParaRPr lang="en-US" dirty="0" smtClean="0">
              <a:latin typeface="2  Compset"/>
            </a:endParaRPr>
          </a:p>
          <a:p>
            <a:pPr lvl="1" algn="justLow"/>
            <a:r>
              <a:rPr lang="fa-IR" dirty="0" smtClean="0">
                <a:latin typeface="2  Compset"/>
              </a:rPr>
              <a:t>بنابراین</a:t>
            </a:r>
            <a:r>
              <a:rPr lang="en-US" dirty="0" smtClean="0">
                <a:latin typeface="2  Compset"/>
              </a:rPr>
              <a:t>CK:MA=BM:BK=LC:CK		</a:t>
            </a:r>
          </a:p>
          <a:p>
            <a:pPr lvl="1" algn="justLow"/>
            <a:r>
              <a:rPr lang="fa-IR" dirty="0" smtClean="0">
                <a:latin typeface="2  Compset"/>
              </a:rPr>
              <a:t>درصورتی که داریم   </a:t>
            </a:r>
            <a:r>
              <a:rPr lang="en-US" dirty="0" smtClean="0">
                <a:latin typeface="2  Compset"/>
              </a:rPr>
              <a:t>BM:BK=MA:AL</a:t>
            </a:r>
            <a:r>
              <a:rPr lang="fa-IR" dirty="0" smtClean="0">
                <a:latin typeface="2  Compset"/>
              </a:rPr>
              <a:t>			بنابراین</a:t>
            </a:r>
            <a:r>
              <a:rPr lang="en-US" dirty="0" smtClean="0">
                <a:latin typeface="2  Compset"/>
              </a:rPr>
              <a:t>LC:CK=CK:MA=MA:AL        </a:t>
            </a:r>
            <a:r>
              <a:rPr lang="fa-IR" dirty="0" smtClean="0">
                <a:latin typeface="2  Compset"/>
              </a:rPr>
              <a:t> 			یا</a:t>
            </a:r>
            <a:r>
              <a:rPr lang="en-US" dirty="0" smtClean="0">
                <a:latin typeface="2  Compset"/>
              </a:rPr>
              <a:t>AB:CK=CK:MA=MA:BC                   </a:t>
            </a:r>
            <a:endParaRPr lang="fa-IR" dirty="0" smtClean="0">
              <a:latin typeface="2  Compset"/>
            </a:endParaRPr>
          </a:p>
          <a:p>
            <a:endParaRPr lang="fa-IR" dirty="0"/>
          </a:p>
        </p:txBody>
      </p:sp>
    </p:spTree>
  </p:cSld>
  <p:clrMapOvr>
    <a:masterClrMapping/>
  </p:clrMapOvr>
  <p:transition spd="slow">
    <p:checker/>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0"/>
            <a:ext cx="8858280" cy="6858000"/>
          </a:xfrm>
        </p:spPr>
        <p:txBody>
          <a:bodyPr>
            <a:normAutofit/>
          </a:bodyPr>
          <a:lstStyle/>
          <a:p>
            <a:pPr algn="justLow">
              <a:buNone/>
            </a:pPr>
            <a:endParaRPr lang="fa-IR" sz="3200" b="1" dirty="0" smtClean="0">
              <a:latin typeface="Book Antiqua" pitchFamily="18" charset="0"/>
            </a:endParaRPr>
          </a:p>
          <a:p>
            <a:pPr algn="justLow">
              <a:buNone/>
            </a:pPr>
            <a:r>
              <a:rPr lang="fa-IR" sz="3200" b="1" dirty="0" smtClean="0">
                <a:latin typeface="Book Antiqua" pitchFamily="18" charset="0"/>
              </a:rPr>
              <a:t>آپولو نیوس،هرون،فیلون بیزانسی</a:t>
            </a:r>
            <a:r>
              <a:rPr lang="fa-IR" sz="3200" dirty="0" smtClean="0">
                <a:latin typeface="Book Antiqua" pitchFamily="18" charset="0"/>
              </a:rPr>
              <a:t>	                                     </a:t>
            </a:r>
            <a:r>
              <a:rPr lang="fa-IR" dirty="0" smtClean="0">
                <a:latin typeface="Book Antiqua" pitchFamily="18" charset="0"/>
              </a:rPr>
              <a:t>دراین راه حلهایی را با هم می آوریم که واقعاً هم ارز یکدیگرند. فرض کنید که</a:t>
            </a:r>
            <a:r>
              <a:rPr lang="en-US" dirty="0" smtClean="0">
                <a:latin typeface="Book Antiqua" pitchFamily="18" charset="0"/>
              </a:rPr>
              <a:t>AB,AC</a:t>
            </a:r>
            <a:r>
              <a:rPr lang="fa-IR" dirty="0" smtClean="0">
                <a:latin typeface="Book Antiqua" pitchFamily="18" charset="0"/>
              </a:rPr>
              <a:t>عمود بر یکدیگردو خط راست داده شده باشند. مستطیل</a:t>
            </a:r>
            <a:r>
              <a:rPr lang="en-US" dirty="0" smtClean="0">
                <a:latin typeface="Book Antiqua" pitchFamily="18" charset="0"/>
              </a:rPr>
              <a:t>ACDB</a:t>
            </a:r>
            <a:r>
              <a:rPr lang="fa-IR" dirty="0" smtClean="0">
                <a:latin typeface="Book Antiqua" pitchFamily="18" charset="0"/>
              </a:rPr>
              <a:t>را کامل میکنیم .نقطه </a:t>
            </a:r>
            <a:r>
              <a:rPr lang="en-US" dirty="0" smtClean="0">
                <a:latin typeface="Book Antiqua" pitchFamily="18" charset="0"/>
              </a:rPr>
              <a:t>E</a:t>
            </a:r>
            <a:r>
              <a:rPr lang="fa-IR" dirty="0" smtClean="0">
                <a:latin typeface="Book Antiqua" pitchFamily="18" charset="0"/>
              </a:rPr>
              <a:t>محل تقاطع دو قطر آن است.لذا دایره ای به مرکز </a:t>
            </a:r>
            <a:r>
              <a:rPr lang="en-US" dirty="0" smtClean="0">
                <a:latin typeface="Book Antiqua" pitchFamily="18" charset="0"/>
              </a:rPr>
              <a:t>E</a:t>
            </a:r>
            <a:r>
              <a:rPr lang="fa-IR" dirty="0" smtClean="0">
                <a:latin typeface="Book Antiqua" pitchFamily="18" charset="0"/>
              </a:rPr>
              <a:t>و با     شعاع </a:t>
            </a:r>
            <a:r>
              <a:rPr lang="en-US" dirty="0" smtClean="0">
                <a:latin typeface="Book Antiqua" pitchFamily="18" charset="0"/>
              </a:rPr>
              <a:t>EB</a:t>
            </a:r>
            <a:r>
              <a:rPr lang="fa-IR" dirty="0" smtClean="0">
                <a:latin typeface="Book Antiqua" pitchFamily="18" charset="0"/>
              </a:rPr>
              <a:t> بر مربع مستطیل </a:t>
            </a:r>
            <a:r>
              <a:rPr lang="en-US" dirty="0" smtClean="0">
                <a:latin typeface="Book Antiqua" pitchFamily="18" charset="0"/>
              </a:rPr>
              <a:t> ABDC</a:t>
            </a:r>
            <a:r>
              <a:rPr lang="fa-IR" dirty="0" smtClean="0">
                <a:latin typeface="Book Antiqua" pitchFamily="18" charset="0"/>
              </a:rPr>
              <a:t>محیط خواهد بود .	 حال(آپولونیوس)فرض می کنیم که دایره ای به مرکز </a:t>
            </a:r>
            <a:r>
              <a:rPr lang="en-US" dirty="0" smtClean="0">
                <a:latin typeface="Book Antiqua" pitchFamily="18" charset="0"/>
              </a:rPr>
              <a:t>    E</a:t>
            </a:r>
            <a:r>
              <a:rPr lang="fa-IR" dirty="0" smtClean="0">
                <a:latin typeface="Book Antiqua" pitchFamily="18" charset="0"/>
              </a:rPr>
              <a:t>چنان رسم شود که </a:t>
            </a:r>
            <a:r>
              <a:rPr lang="en-US" dirty="0" smtClean="0">
                <a:latin typeface="Book Antiqua" pitchFamily="18" charset="0"/>
              </a:rPr>
              <a:t>  </a:t>
            </a:r>
            <a:r>
              <a:rPr lang="fa-IR" dirty="0" smtClean="0">
                <a:latin typeface="Book Antiqua" pitchFamily="18" charset="0"/>
              </a:rPr>
              <a:t>امتدادهای </a:t>
            </a:r>
            <a:r>
              <a:rPr lang="en-US" dirty="0" smtClean="0">
                <a:latin typeface="Book Antiqua" pitchFamily="18" charset="0"/>
              </a:rPr>
              <a:t>BA,AC</a:t>
            </a:r>
            <a:r>
              <a:rPr lang="fa-IR" dirty="0" smtClean="0">
                <a:latin typeface="Book Antiqua" pitchFamily="18" charset="0"/>
              </a:rPr>
              <a:t>رادر </a:t>
            </a:r>
            <a:r>
              <a:rPr lang="en-US" dirty="0" smtClean="0">
                <a:latin typeface="Book Antiqua" pitchFamily="18" charset="0"/>
              </a:rPr>
              <a:t> F,G</a:t>
            </a:r>
            <a:r>
              <a:rPr lang="fa-IR" dirty="0" smtClean="0">
                <a:latin typeface="Book Antiqua" pitchFamily="18" charset="0"/>
              </a:rPr>
              <a:t>قطع کند،و نقاط </a:t>
            </a:r>
            <a:r>
              <a:rPr lang="en-US" dirty="0" smtClean="0">
                <a:latin typeface="Book Antiqua" pitchFamily="18" charset="0"/>
              </a:rPr>
              <a:t>F,D,G</a:t>
            </a:r>
            <a:r>
              <a:rPr lang="fa-IR" dirty="0" smtClean="0">
                <a:latin typeface="Book Antiqua" pitchFamily="18" charset="0"/>
              </a:rPr>
              <a:t>بر یک خط راست قرار گیرند. یا (هرون)خط کشی را چنان </a:t>
            </a:r>
            <a:r>
              <a:rPr lang="en-US" dirty="0" smtClean="0">
                <a:latin typeface="Book Antiqua" pitchFamily="18" charset="0"/>
              </a:rPr>
              <a:t>  </a:t>
            </a:r>
            <a:r>
              <a:rPr lang="fa-IR" dirty="0" smtClean="0">
                <a:latin typeface="Book Antiqua" pitchFamily="18" charset="0"/>
              </a:rPr>
              <a:t>قرار می دهد که لبه آن از </a:t>
            </a:r>
            <a:r>
              <a:rPr lang="en-US" dirty="0" smtClean="0">
                <a:latin typeface="Book Antiqua" pitchFamily="18" charset="0"/>
              </a:rPr>
              <a:t>D</a:t>
            </a:r>
            <a:r>
              <a:rPr lang="fa-IR" dirty="0" smtClean="0">
                <a:latin typeface="Book Antiqua" pitchFamily="18" charset="0"/>
              </a:rPr>
              <a:t>بگذرد وآن را چندان برگرد </a:t>
            </a:r>
            <a:r>
              <a:rPr lang="en-US" dirty="0" smtClean="0">
                <a:latin typeface="Book Antiqua" pitchFamily="18" charset="0"/>
              </a:rPr>
              <a:t>D </a:t>
            </a:r>
            <a:r>
              <a:rPr lang="fa-IR" dirty="0" smtClean="0">
                <a:latin typeface="Book Antiqua" pitchFamily="18" charset="0"/>
              </a:rPr>
              <a:t>می چرخاند که لبه آن امتدادهای </a:t>
            </a:r>
            <a:r>
              <a:rPr lang="en-US" dirty="0" smtClean="0">
                <a:latin typeface="Book Antiqua" pitchFamily="18" charset="0"/>
              </a:rPr>
              <a:t>AB,AC</a:t>
            </a:r>
            <a:r>
              <a:rPr lang="fa-IR" dirty="0" smtClean="0">
                <a:latin typeface="Book Antiqua" pitchFamily="18" charset="0"/>
              </a:rPr>
              <a:t>را در دو نقطه </a:t>
            </a:r>
            <a:r>
              <a:rPr lang="en-US" dirty="0" smtClean="0">
                <a:latin typeface="Book Antiqua" pitchFamily="18" charset="0"/>
              </a:rPr>
              <a:t>F,G</a:t>
            </a:r>
            <a:r>
              <a:rPr lang="fa-IR" dirty="0" smtClean="0">
                <a:latin typeface="Book Antiqua" pitchFamily="18" charset="0"/>
              </a:rPr>
              <a:t>قطع کند،چنان که به فاصله های برابر</a:t>
            </a:r>
          </a:p>
          <a:p>
            <a:pPr algn="justLow">
              <a:buNone/>
            </a:pPr>
            <a:r>
              <a:rPr lang="fa-IR" dirty="0" smtClean="0">
                <a:latin typeface="Book Antiqua" pitchFamily="18" charset="0"/>
              </a:rPr>
              <a:t> از نقطه </a:t>
            </a:r>
            <a:r>
              <a:rPr lang="en-US" dirty="0" smtClean="0">
                <a:latin typeface="Book Antiqua" pitchFamily="18" charset="0"/>
              </a:rPr>
              <a:t>E</a:t>
            </a:r>
            <a:r>
              <a:rPr lang="fa-IR" dirty="0" smtClean="0">
                <a:latin typeface="Book Antiqua" pitchFamily="18" charset="0"/>
              </a:rPr>
              <a:t>قرار گیرند.</a:t>
            </a:r>
          </a:p>
          <a:p>
            <a:pPr>
              <a:buNone/>
            </a:pPr>
            <a:endParaRPr lang="fa-IR" sz="3200" dirty="0">
              <a:latin typeface="Book Antiqua" pitchFamily="18" charset="0"/>
            </a:endParaRPr>
          </a:p>
        </p:txBody>
      </p:sp>
      <p:sp>
        <p:nvSpPr>
          <p:cNvPr id="70" name="TextBox 69"/>
          <p:cNvSpPr txBox="1"/>
          <p:nvPr/>
        </p:nvSpPr>
        <p:spPr>
          <a:xfrm>
            <a:off x="5072066" y="2357430"/>
            <a:ext cx="357190" cy="369332"/>
          </a:xfrm>
          <a:prstGeom prst="rect">
            <a:avLst/>
          </a:prstGeom>
          <a:noFill/>
        </p:spPr>
        <p:txBody>
          <a:bodyPr wrap="square" rtlCol="1">
            <a:spAutoFit/>
          </a:bodyPr>
          <a:lstStyle/>
          <a:p>
            <a:endParaRPr lang="fa-IR" dirty="0"/>
          </a:p>
        </p:txBody>
      </p:sp>
      <p:sp>
        <p:nvSpPr>
          <p:cNvPr id="72" name="TextBox 71"/>
          <p:cNvSpPr txBox="1"/>
          <p:nvPr/>
        </p:nvSpPr>
        <p:spPr>
          <a:xfrm>
            <a:off x="6286512" y="5000636"/>
            <a:ext cx="357190" cy="369332"/>
          </a:xfrm>
          <a:prstGeom prst="rect">
            <a:avLst/>
          </a:prstGeom>
          <a:noFill/>
        </p:spPr>
        <p:txBody>
          <a:bodyPr wrap="square" rtlCol="1">
            <a:spAutoFit/>
          </a:bodyPr>
          <a:lstStyle/>
          <a:p>
            <a:endParaRPr lang="fa-IR" dirty="0"/>
          </a:p>
        </p:txBody>
      </p:sp>
      <p:sp>
        <p:nvSpPr>
          <p:cNvPr id="74" name="TextBox 73"/>
          <p:cNvSpPr txBox="1"/>
          <p:nvPr/>
        </p:nvSpPr>
        <p:spPr>
          <a:xfrm>
            <a:off x="8572528" y="5000636"/>
            <a:ext cx="357158" cy="369332"/>
          </a:xfrm>
          <a:prstGeom prst="rect">
            <a:avLst/>
          </a:prstGeom>
          <a:noFill/>
        </p:spPr>
        <p:txBody>
          <a:bodyPr wrap="square" rtlCol="1">
            <a:spAutoFit/>
          </a:bodyPr>
          <a:lstStyle/>
          <a:p>
            <a:endParaRPr lang="fa-IR" dirty="0"/>
          </a:p>
        </p:txBody>
      </p:sp>
      <p:sp>
        <p:nvSpPr>
          <p:cNvPr id="75" name="TextBox 74"/>
          <p:cNvSpPr txBox="1"/>
          <p:nvPr/>
        </p:nvSpPr>
        <p:spPr>
          <a:xfrm>
            <a:off x="5214942" y="5000636"/>
            <a:ext cx="214314" cy="369332"/>
          </a:xfrm>
          <a:prstGeom prst="rect">
            <a:avLst/>
          </a:prstGeom>
          <a:noFill/>
        </p:spPr>
        <p:txBody>
          <a:bodyPr wrap="square" rtlCol="1">
            <a:spAutoFit/>
          </a:bodyPr>
          <a:lstStyle/>
          <a:p>
            <a:endParaRPr lang="fa-IR" dirty="0"/>
          </a:p>
        </p:txBody>
      </p:sp>
      <p:sp>
        <p:nvSpPr>
          <p:cNvPr id="76" name="TextBox 75"/>
          <p:cNvSpPr txBox="1"/>
          <p:nvPr/>
        </p:nvSpPr>
        <p:spPr>
          <a:xfrm>
            <a:off x="4857752" y="4214818"/>
            <a:ext cx="428628" cy="369332"/>
          </a:xfrm>
          <a:prstGeom prst="rect">
            <a:avLst/>
          </a:prstGeom>
          <a:noFill/>
        </p:spPr>
        <p:txBody>
          <a:bodyPr wrap="square" rtlCol="1">
            <a:spAutoFit/>
          </a:bodyPr>
          <a:lstStyle/>
          <a:p>
            <a:endParaRPr lang="fa-IR" dirty="0"/>
          </a:p>
        </p:txBody>
      </p:sp>
      <p:sp>
        <p:nvSpPr>
          <p:cNvPr id="78" name="TextBox 77"/>
          <p:cNvSpPr txBox="1"/>
          <p:nvPr/>
        </p:nvSpPr>
        <p:spPr>
          <a:xfrm flipH="1">
            <a:off x="6429388" y="4214818"/>
            <a:ext cx="142876" cy="369332"/>
          </a:xfrm>
          <a:prstGeom prst="rect">
            <a:avLst/>
          </a:prstGeom>
          <a:noFill/>
        </p:spPr>
        <p:txBody>
          <a:bodyPr wrap="square" rtlCol="1">
            <a:spAutoFit/>
          </a:bodyPr>
          <a:lstStyle/>
          <a:p>
            <a:endParaRPr lang="fa-IR" dirty="0"/>
          </a:p>
        </p:txBody>
      </p:sp>
      <p:pic>
        <p:nvPicPr>
          <p:cNvPr id="25" name="Picture 2"/>
          <p:cNvPicPr>
            <a:picLocks noChangeAspect="1" noChangeArrowheads="1"/>
          </p:cNvPicPr>
          <p:nvPr/>
        </p:nvPicPr>
        <p:blipFill>
          <a:blip r:embed="rId2"/>
          <a:srcRect/>
          <a:stretch>
            <a:fillRect/>
          </a:stretch>
        </p:blipFill>
        <p:spPr bwMode="auto">
          <a:xfrm>
            <a:off x="571472" y="4474687"/>
            <a:ext cx="3411298" cy="2383313"/>
          </a:xfrm>
          <a:prstGeom prst="rect">
            <a:avLst/>
          </a:prstGeom>
          <a:noFill/>
          <a:ln w="9525">
            <a:noFill/>
            <a:miter lim="800000"/>
            <a:headEnd/>
            <a:tailEnd/>
          </a:ln>
          <a:effectLst/>
        </p:spPr>
      </p:pic>
    </p:spTree>
  </p:cSld>
  <p:clrMapOvr>
    <a:masterClrMapping/>
  </p:clrMapOvr>
  <p:transition spd="slow" advTm="3000">
    <p:comb/>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0"/>
            <a:ext cx="8043890" cy="6858000"/>
          </a:xfrm>
        </p:spPr>
        <p:txBody>
          <a:bodyPr>
            <a:normAutofit/>
          </a:bodyPr>
          <a:lstStyle/>
          <a:p>
            <a:endParaRPr lang="fa-IR" dirty="0" smtClean="0"/>
          </a:p>
          <a:p>
            <a:endParaRPr lang="fa-IR" dirty="0" smtClean="0"/>
          </a:p>
          <a:p>
            <a:pPr algn="justLow"/>
            <a:r>
              <a:rPr lang="fa-IR" dirty="0" smtClean="0">
                <a:latin typeface="2  Compset"/>
              </a:rPr>
              <a:t>یا (فیلون)خط کش را برگرد </a:t>
            </a:r>
            <a:r>
              <a:rPr lang="en-US" dirty="0" smtClean="0">
                <a:latin typeface="2  Compset"/>
              </a:rPr>
              <a:t>D</a:t>
            </a:r>
            <a:r>
              <a:rPr lang="fa-IR" dirty="0" smtClean="0">
                <a:latin typeface="2  Compset"/>
              </a:rPr>
              <a:t>چندان می چرخاند که امتدادهای </a:t>
            </a:r>
            <a:r>
              <a:rPr lang="en-US" dirty="0" smtClean="0">
                <a:latin typeface="2  Compset"/>
              </a:rPr>
              <a:t>AB,AC</a:t>
            </a:r>
            <a:r>
              <a:rPr lang="fa-IR" dirty="0" smtClean="0">
                <a:latin typeface="2  Compset"/>
              </a:rPr>
              <a:t>ودایره محیط بر مستطیل </a:t>
            </a:r>
            <a:r>
              <a:rPr lang="en-US" dirty="0" smtClean="0">
                <a:latin typeface="2  Compset"/>
              </a:rPr>
              <a:t>ABCD</a:t>
            </a:r>
            <a:r>
              <a:rPr lang="fa-IR" dirty="0" smtClean="0">
                <a:latin typeface="2  Compset"/>
              </a:rPr>
              <a:t>را به ترتیب در</a:t>
            </a:r>
            <a:r>
              <a:rPr lang="en-US" dirty="0" smtClean="0">
                <a:latin typeface="2  Compset"/>
              </a:rPr>
              <a:t>F,G,H</a:t>
            </a:r>
            <a:r>
              <a:rPr lang="fa-IR" dirty="0" smtClean="0">
                <a:latin typeface="2  Compset"/>
              </a:rPr>
              <a:t>چنان قطع کندکه </a:t>
            </a:r>
            <a:r>
              <a:rPr lang="en-US" dirty="0" smtClean="0">
                <a:latin typeface="2  Compset"/>
              </a:rPr>
              <a:t>FD,HG</a:t>
            </a:r>
            <a:r>
              <a:rPr lang="fa-IR" dirty="0" smtClean="0">
                <a:latin typeface="2  Compset"/>
              </a:rPr>
              <a:t>با یکدیگر برابر شوند.(هر سه این ساختمان ها ،نقاط واحد </a:t>
            </a:r>
            <a:r>
              <a:rPr lang="en-US" dirty="0" smtClean="0">
                <a:latin typeface="2  Compset"/>
              </a:rPr>
              <a:t>F,G</a:t>
            </a:r>
            <a:r>
              <a:rPr lang="fa-IR" dirty="0" smtClean="0">
                <a:latin typeface="2  Compset"/>
              </a:rPr>
              <a:t>را به دست می دهند.)حال باید ،نخست ،ثابت کنیم که </a:t>
            </a:r>
            <a:r>
              <a:rPr lang="en-US" dirty="0" smtClean="0">
                <a:latin typeface="2  Compset"/>
              </a:rPr>
              <a:t>AF.FB=AG.GC</a:t>
            </a:r>
            <a:r>
              <a:rPr lang="fa-IR" dirty="0" smtClean="0">
                <a:latin typeface="2  Compset"/>
              </a:rPr>
              <a:t>	 </a:t>
            </a:r>
          </a:p>
          <a:p>
            <a:pPr algn="justLow"/>
            <a:r>
              <a:rPr lang="fa-IR" dirty="0" smtClean="0">
                <a:latin typeface="2  Compset"/>
              </a:rPr>
              <a:t>(1)با توجه به ساختمانهای آپولونیوس وهرون،اگر نقطه</a:t>
            </a:r>
            <a:r>
              <a:rPr lang="en-US" dirty="0" smtClean="0">
                <a:latin typeface="2  Compset"/>
              </a:rPr>
              <a:t>K</a:t>
            </a:r>
            <a:r>
              <a:rPr lang="fa-IR" dirty="0" smtClean="0">
                <a:latin typeface="2  Compset"/>
              </a:rPr>
              <a:t>وسط </a:t>
            </a:r>
            <a:r>
              <a:rPr lang="en-US" dirty="0" smtClean="0">
                <a:latin typeface="2  Compset"/>
              </a:rPr>
              <a:t>AB</a:t>
            </a:r>
            <a:r>
              <a:rPr lang="fa-IR" dirty="0" smtClean="0">
                <a:latin typeface="2  Compset"/>
              </a:rPr>
              <a:t>باشد، چنین خواهیم داشت</a:t>
            </a:r>
            <a:r>
              <a:rPr lang="en-US" dirty="0" smtClean="0">
                <a:latin typeface="2  Compset"/>
              </a:rPr>
              <a:t>AF.FB+BK^2=FK^2    </a:t>
            </a:r>
            <a:r>
              <a:rPr lang="fa-IR" dirty="0" smtClean="0">
                <a:latin typeface="2  Compset"/>
              </a:rPr>
              <a:t>	</a:t>
            </a:r>
          </a:p>
          <a:p>
            <a:pPr algn="justLow"/>
            <a:r>
              <a:rPr lang="fa-IR" dirty="0" smtClean="0">
                <a:latin typeface="2  Compset"/>
              </a:rPr>
              <a:t>که چون </a:t>
            </a:r>
            <a:r>
              <a:rPr lang="en-US" dirty="0" smtClean="0">
                <a:latin typeface="2  Compset"/>
              </a:rPr>
              <a:t>KE^2</a:t>
            </a:r>
            <a:r>
              <a:rPr lang="fa-IR" dirty="0" smtClean="0">
                <a:latin typeface="2  Compset"/>
              </a:rPr>
              <a:t>را به هر دو طرف معادله بیفزاییم،چنین به دست می آید، </a:t>
            </a:r>
            <a:r>
              <a:rPr lang="en-US" dirty="0" smtClean="0">
                <a:latin typeface="2  Compset"/>
              </a:rPr>
              <a:t>AF .FB+BE^2=EF^2</a:t>
            </a:r>
            <a:r>
              <a:rPr lang="fa-IR" dirty="0" smtClean="0">
                <a:latin typeface="2  Compset"/>
              </a:rPr>
              <a:t>					     وبه همین گونه	</a:t>
            </a:r>
            <a:r>
              <a:rPr lang="en-US" dirty="0" smtClean="0">
                <a:latin typeface="2  Compset"/>
              </a:rPr>
              <a:t>AG.GC+CE^2=EG^2</a:t>
            </a:r>
            <a:r>
              <a:rPr lang="fa-IR" dirty="0" smtClean="0">
                <a:latin typeface="2  Compset"/>
              </a:rPr>
              <a:t>			    ولی</a:t>
            </a:r>
            <a:r>
              <a:rPr lang="en-US" dirty="0" smtClean="0">
                <a:latin typeface="2  Compset"/>
              </a:rPr>
              <a:t> EF=EG    </a:t>
            </a:r>
            <a:r>
              <a:rPr lang="fa-IR" dirty="0" smtClean="0">
                <a:latin typeface="2  Compset"/>
              </a:rPr>
              <a:t>و  </a:t>
            </a:r>
            <a:r>
              <a:rPr lang="en-US" dirty="0" smtClean="0">
                <a:latin typeface="2  Compset"/>
              </a:rPr>
              <a:t>  BE=CE</a:t>
            </a:r>
            <a:r>
              <a:rPr lang="fa-IR" dirty="0" smtClean="0">
                <a:latin typeface="2  Compset"/>
              </a:rPr>
              <a:t>					    پس </a:t>
            </a:r>
            <a:r>
              <a:rPr lang="en-US" dirty="0" smtClean="0">
                <a:latin typeface="2  Compset"/>
              </a:rPr>
              <a:t>AF.FB=AG.GC </a:t>
            </a:r>
            <a:r>
              <a:rPr lang="en-US" dirty="0" smtClean="0"/>
              <a:t>   </a:t>
            </a:r>
            <a:r>
              <a:rPr lang="fa-IR" dirty="0" smtClean="0"/>
              <a:t>					</a:t>
            </a:r>
          </a:p>
          <a:p>
            <a:endParaRPr lang="fa-IR" dirty="0"/>
          </a:p>
        </p:txBody>
      </p:sp>
    </p:spTree>
  </p:cSld>
  <p:clrMapOvr>
    <a:masterClrMapping/>
  </p:clrMapOvr>
  <p:transition spd="slow">
    <p:comb/>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2910" y="0"/>
            <a:ext cx="8143932" cy="6858000"/>
          </a:xfrm>
        </p:spPr>
        <p:txBody>
          <a:bodyPr/>
          <a:lstStyle/>
          <a:p>
            <a:endParaRPr lang="fa-IR" dirty="0" smtClean="0"/>
          </a:p>
          <a:p>
            <a:endParaRPr lang="fa-IR" dirty="0" smtClean="0"/>
          </a:p>
          <a:p>
            <a:r>
              <a:rPr lang="fa-IR" dirty="0" smtClean="0">
                <a:latin typeface="2  Compset"/>
              </a:rPr>
              <a:t>(ب)با توجه به ساختمان فیلون ،چون</a:t>
            </a:r>
            <a:r>
              <a:rPr lang="en-US" dirty="0" smtClean="0">
                <a:latin typeface="2  Compset"/>
              </a:rPr>
              <a:t>GH=FD</a:t>
            </a:r>
            <a:r>
              <a:rPr lang="fa-IR" dirty="0" smtClean="0">
                <a:latin typeface="2  Compset"/>
              </a:rPr>
              <a:t>	</a:t>
            </a:r>
            <a:endParaRPr lang="en-US" dirty="0" smtClean="0">
              <a:latin typeface="2  Compset"/>
            </a:endParaRPr>
          </a:p>
          <a:p>
            <a:r>
              <a:rPr lang="en-US" dirty="0" smtClean="0">
                <a:latin typeface="2  Compset"/>
              </a:rPr>
              <a:t>HF.FD=DG.GH </a:t>
            </a:r>
            <a:r>
              <a:rPr lang="fa-IR" dirty="0" smtClean="0">
                <a:latin typeface="2  Compset"/>
              </a:rPr>
              <a:t> ولی ،چون دایره </a:t>
            </a:r>
            <a:r>
              <a:rPr lang="en-US" dirty="0" smtClean="0">
                <a:latin typeface="2  Compset"/>
              </a:rPr>
              <a:t>BDHC</a:t>
            </a:r>
            <a:r>
              <a:rPr lang="fa-IR" dirty="0" smtClean="0">
                <a:latin typeface="2  Compset"/>
              </a:rPr>
              <a:t>از</a:t>
            </a:r>
            <a:r>
              <a:rPr lang="en-US" dirty="0" smtClean="0">
                <a:latin typeface="2  Compset"/>
              </a:rPr>
              <a:t>A</a:t>
            </a:r>
            <a:r>
              <a:rPr lang="fa-IR" dirty="0" smtClean="0">
                <a:latin typeface="2  Compset"/>
              </a:rPr>
              <a:t>می گذرد،	</a:t>
            </a:r>
            <a:r>
              <a:rPr lang="en-US" dirty="0" smtClean="0">
                <a:latin typeface="2  Compset"/>
              </a:rPr>
              <a:t>   HF.FD=AF.FB</a:t>
            </a:r>
            <a:r>
              <a:rPr lang="fa-IR" dirty="0" smtClean="0">
                <a:latin typeface="2  Compset"/>
              </a:rPr>
              <a:t>و </a:t>
            </a:r>
            <a:r>
              <a:rPr lang="en-US" dirty="0" smtClean="0">
                <a:latin typeface="2  Compset"/>
              </a:rPr>
              <a:t> DG.GH=AG.GC </a:t>
            </a:r>
            <a:r>
              <a:rPr lang="fa-IR" dirty="0" smtClean="0">
                <a:latin typeface="2  Compset"/>
              </a:rPr>
              <a:t>بنابراین</a:t>
            </a:r>
            <a:r>
              <a:rPr lang="en-US" dirty="0" smtClean="0">
                <a:latin typeface="2  Compset"/>
              </a:rPr>
              <a:t> </a:t>
            </a:r>
            <a:r>
              <a:rPr lang="fa-IR" dirty="0" smtClean="0">
                <a:latin typeface="2  Compset"/>
              </a:rPr>
              <a:t>همچون</a:t>
            </a:r>
            <a:r>
              <a:rPr lang="en-US" dirty="0" smtClean="0">
                <a:latin typeface="2  Compset"/>
              </a:rPr>
              <a:t> </a:t>
            </a:r>
            <a:r>
              <a:rPr lang="fa-IR" dirty="0" smtClean="0">
                <a:latin typeface="2  Compset"/>
              </a:rPr>
              <a:t>پیشتر</a:t>
            </a:r>
            <a:r>
              <a:rPr lang="en-US" dirty="0" smtClean="0">
                <a:latin typeface="2  Compset"/>
              </a:rPr>
              <a:t>AF.FB=AG.GC </a:t>
            </a:r>
            <a:r>
              <a:rPr lang="fa-IR" dirty="0" smtClean="0">
                <a:latin typeface="2  Compset"/>
              </a:rPr>
              <a:t> ودر نتیجه </a:t>
            </a:r>
            <a:r>
              <a:rPr lang="en-US" dirty="0" smtClean="0">
                <a:latin typeface="2  Compset"/>
              </a:rPr>
              <a:t>FA:AG=CG:FB </a:t>
            </a:r>
          </a:p>
          <a:p>
            <a:r>
              <a:rPr lang="fa-IR" dirty="0" smtClean="0">
                <a:latin typeface="2  Compset"/>
              </a:rPr>
              <a:t>ولی بنا بر تشابه مثلثها ،</a:t>
            </a:r>
            <a:r>
              <a:rPr lang="en-US" dirty="0" smtClean="0">
                <a:latin typeface="2  Compset"/>
              </a:rPr>
              <a:t>FA:AG=DC:CG=FB:BD</a:t>
            </a:r>
            <a:r>
              <a:rPr lang="fa-IR" dirty="0" smtClean="0">
                <a:latin typeface="2  Compset"/>
              </a:rPr>
              <a:t>		</a:t>
            </a:r>
          </a:p>
          <a:p>
            <a:pPr algn="justLow"/>
            <a:r>
              <a:rPr lang="fa-IR" dirty="0" smtClean="0">
                <a:latin typeface="2  Compset"/>
              </a:rPr>
              <a:t>یا</a:t>
            </a:r>
            <a:r>
              <a:rPr lang="en-US" dirty="0" smtClean="0">
                <a:latin typeface="2  Compset"/>
              </a:rPr>
              <a:t>AB:CG=CG:FB=FB:AC</a:t>
            </a:r>
            <a:endParaRPr lang="fa-IR" dirty="0" smtClean="0">
              <a:latin typeface="2  Compset"/>
            </a:endParaRPr>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wipe(down)">
                                      <p:cBhvr>
                                        <p:cTn id="7" dur="500"/>
                                        <p:tgtEl>
                                          <p:spTgt spid="3">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0"/>
            <a:ext cx="8072494" cy="6858000"/>
          </a:xfrm>
        </p:spPr>
        <p:txBody>
          <a:bodyPr/>
          <a:lstStyle/>
          <a:p>
            <a:endParaRPr lang="fa-IR" sz="3600" dirty="0" smtClean="0"/>
          </a:p>
          <a:p>
            <a:pPr algn="justLow"/>
            <a:endParaRPr lang="fa-IR" sz="3600" dirty="0" smtClean="0">
              <a:latin typeface="2  Compset"/>
            </a:endParaRPr>
          </a:p>
          <a:p>
            <a:pPr algn="justLow"/>
            <a:r>
              <a:rPr lang="fa-IR" sz="3600" dirty="0" smtClean="0">
                <a:latin typeface="2  Compset"/>
              </a:rPr>
              <a:t>دیوکلس و پیچک وار</a:t>
            </a:r>
            <a:r>
              <a:rPr lang="fa-IR" dirty="0" smtClean="0">
                <a:latin typeface="2  Compset"/>
              </a:rPr>
              <a:t>			                   دیوکلس از لحاظ تاریخ بعد از آپولونیوس و قبل از گمینوس (شکوفایی70ق م) بوده است، چه گمینوس منحنی خود را پیچک وار(سیسوئید) ،((شبیه برگ پیچک)) توصیف کرده است. ائوتوکیوس دو فقره از کتاب دیوکلس،درباره آیینه های سوزان،را نقل کرده است؛یکی از آن دو مشتمل بر حل مسئله تقسیم کره به وسیله قطوع مخروطی با یک صفحه به صورتی که حجمهای دو قطعه به دست آمده از آن نسبت معینی با یکدیگر داشته باشندو دیگری راه حل مسئله دو واسطه هندسی از طریق یک منحنی پیچکی (یا پیچک وار)است.				.	</a:t>
            </a:r>
            <a:endParaRPr lang="fa-IR" sz="3600" dirty="0" smtClean="0">
              <a:latin typeface="2  Compset"/>
            </a:endParaRPr>
          </a:p>
          <a:p>
            <a:endParaRPr lang="en-US" dirty="0"/>
          </a:p>
        </p:txBody>
      </p:sp>
    </p:spTree>
  </p:cSld>
  <p:clrMapOvr>
    <a:masterClrMapping/>
  </p:clrMapOvr>
  <p:transition spd="slow">
    <p:comb dir="vert"/>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pPr algn="justLow">
              <a:buNone/>
            </a:pPr>
            <a:endParaRPr lang="fa-IR" dirty="0" smtClean="0">
              <a:latin typeface="2  Compset"/>
            </a:endParaRPr>
          </a:p>
          <a:p>
            <a:pPr algn="justLow">
              <a:buNone/>
            </a:pPr>
            <a:r>
              <a:rPr lang="fa-IR" dirty="0" smtClean="0">
                <a:latin typeface="2  Compset"/>
              </a:rPr>
              <a:t>منحنی پیچک وار بدین گونه ساخته می شود،</a:t>
            </a:r>
            <a:r>
              <a:rPr lang="en-US" dirty="0" smtClean="0">
                <a:latin typeface="2  Compset"/>
              </a:rPr>
              <a:t>AB,DC</a:t>
            </a:r>
            <a:r>
              <a:rPr lang="fa-IR" dirty="0" smtClean="0">
                <a:latin typeface="2  Compset"/>
              </a:rPr>
              <a:t>دو قطر عمود بر یکدیگر از یک دایره هستند و</a:t>
            </a:r>
            <a:r>
              <a:rPr lang="en-US" dirty="0" smtClean="0">
                <a:latin typeface="2  Compset"/>
              </a:rPr>
              <a:t>E,F</a:t>
            </a:r>
            <a:r>
              <a:rPr lang="fa-IR" dirty="0" smtClean="0">
                <a:latin typeface="2  Compset"/>
              </a:rPr>
              <a:t>به ترتیب دو نقطه از محیط آن که در ربعهای </a:t>
            </a:r>
            <a:r>
              <a:rPr lang="en-US" dirty="0" smtClean="0">
                <a:latin typeface="2  Compset"/>
              </a:rPr>
              <a:t>BD,BC</a:t>
            </a:r>
            <a:r>
              <a:rPr lang="fa-IR" dirty="0" smtClean="0">
                <a:latin typeface="2  Compset"/>
              </a:rPr>
              <a:t>از دایره به صورتی جای دارند که قوسهای</a:t>
            </a:r>
            <a:r>
              <a:rPr lang="en-US" dirty="0" smtClean="0">
                <a:latin typeface="2  Compset"/>
              </a:rPr>
              <a:t>  BF,BE</a:t>
            </a:r>
            <a:r>
              <a:rPr lang="fa-IR" dirty="0" smtClean="0">
                <a:latin typeface="2  Compset"/>
              </a:rPr>
              <a:t>مساوی با یکدیگرند. دو خط </a:t>
            </a:r>
            <a:r>
              <a:rPr lang="en-US" dirty="0" smtClean="0">
                <a:latin typeface="2  Compset"/>
              </a:rPr>
              <a:t>EG,FH</a:t>
            </a:r>
            <a:r>
              <a:rPr lang="fa-IR" dirty="0" smtClean="0">
                <a:latin typeface="2  Compset"/>
              </a:rPr>
              <a:t>رابر</a:t>
            </a:r>
            <a:r>
              <a:rPr lang="en-US" dirty="0" smtClean="0">
                <a:latin typeface="2  Compset"/>
              </a:rPr>
              <a:t>DG</a:t>
            </a:r>
            <a:r>
              <a:rPr lang="fa-IR" dirty="0" smtClean="0">
                <a:latin typeface="2  Compset"/>
              </a:rPr>
              <a:t>عمود می کنیم. </a:t>
            </a:r>
            <a:r>
              <a:rPr lang="en-US" dirty="0" smtClean="0">
                <a:latin typeface="2  Compset"/>
              </a:rPr>
              <a:t>CE </a:t>
            </a:r>
            <a:r>
              <a:rPr lang="fa-IR" dirty="0" smtClean="0">
                <a:latin typeface="2  Compset"/>
              </a:rPr>
              <a:t>را می کشیم تا </a:t>
            </a:r>
            <a:r>
              <a:rPr lang="en-US" dirty="0" smtClean="0">
                <a:latin typeface="2  Compset"/>
              </a:rPr>
              <a:t>FH</a:t>
            </a:r>
            <a:r>
              <a:rPr lang="fa-IR" dirty="0" smtClean="0">
                <a:latin typeface="2  Compset"/>
              </a:rPr>
              <a:t>رادر نقطه </a:t>
            </a:r>
            <a:r>
              <a:rPr lang="en-US" dirty="0" smtClean="0">
                <a:latin typeface="2  Compset"/>
              </a:rPr>
              <a:t>P</a:t>
            </a:r>
            <a:r>
              <a:rPr lang="fa-IR" dirty="0" smtClean="0">
                <a:latin typeface="2  Compset"/>
              </a:rPr>
              <a:t>قطع کند.  پیچک وار مکان هندسی نقطه </a:t>
            </a:r>
            <a:r>
              <a:rPr lang="en-US" dirty="0" smtClean="0">
                <a:latin typeface="2  Compset"/>
              </a:rPr>
              <a:t>p</a:t>
            </a:r>
            <a:r>
              <a:rPr lang="fa-IR" dirty="0" smtClean="0">
                <a:latin typeface="2  Compset"/>
              </a:rPr>
              <a:t>است  وقتی که </a:t>
            </a:r>
            <a:r>
              <a:rPr lang="en-US" dirty="0" smtClean="0">
                <a:latin typeface="2  Compset"/>
              </a:rPr>
              <a:t>e</a:t>
            </a:r>
            <a:r>
              <a:rPr lang="fa-IR" dirty="0" smtClean="0">
                <a:latin typeface="2  Compset"/>
              </a:rPr>
              <a:t>بر ربع دایره </a:t>
            </a:r>
            <a:r>
              <a:rPr lang="en-US" dirty="0" smtClean="0">
                <a:latin typeface="2  Compset"/>
              </a:rPr>
              <a:t>BD</a:t>
            </a:r>
            <a:r>
              <a:rPr lang="fa-IR" dirty="0" smtClean="0">
                <a:latin typeface="2  Compset"/>
              </a:rPr>
              <a:t>و</a:t>
            </a:r>
            <a:r>
              <a:rPr lang="en-US" dirty="0" smtClean="0">
                <a:latin typeface="2  Compset"/>
              </a:rPr>
              <a:t>F</a:t>
            </a:r>
            <a:r>
              <a:rPr lang="fa-IR" dirty="0" smtClean="0">
                <a:latin typeface="2  Compset"/>
              </a:rPr>
              <a:t>بر ربع دایره </a:t>
            </a:r>
            <a:r>
              <a:rPr lang="en-US" dirty="0" smtClean="0">
                <a:latin typeface="2  Compset"/>
              </a:rPr>
              <a:t>BC</a:t>
            </a:r>
            <a:r>
              <a:rPr lang="fa-IR" dirty="0" smtClean="0">
                <a:latin typeface="2  Compset"/>
              </a:rPr>
              <a:t>حرکت کند به قسمی کههمواره قوسهای </a:t>
            </a:r>
            <a:r>
              <a:rPr lang="en-US" dirty="0" smtClean="0">
                <a:latin typeface="2  Compset"/>
              </a:rPr>
              <a:t>BE,BF </a:t>
            </a:r>
            <a:r>
              <a:rPr lang="fa-IR" dirty="0" smtClean="0">
                <a:latin typeface="2  Compset"/>
              </a:rPr>
              <a:t>مساوی باشند</a:t>
            </a:r>
            <a:endParaRPr lang="fa-IR" dirty="0">
              <a:latin typeface="2  Compset"/>
            </a:endParaRPr>
          </a:p>
        </p:txBody>
      </p:sp>
      <p:sp>
        <p:nvSpPr>
          <p:cNvPr id="4" name="Arc 3"/>
          <p:cNvSpPr/>
          <p:nvPr/>
        </p:nvSpPr>
        <p:spPr>
          <a:xfrm>
            <a:off x="4357686" y="2786058"/>
            <a:ext cx="3429024" cy="3643338"/>
          </a:xfrm>
          <a:prstGeom prst="arc">
            <a:avLst>
              <a:gd name="adj1" fmla="val 16200000"/>
              <a:gd name="adj2" fmla="val 16160449"/>
            </a:avLst>
          </a:prstGeom>
        </p:spPr>
        <p:style>
          <a:lnRef idx="2">
            <a:schemeClr val="accent2"/>
          </a:lnRef>
          <a:fillRef idx="0">
            <a:schemeClr val="accent2"/>
          </a:fillRef>
          <a:effectRef idx="1">
            <a:schemeClr val="accent2"/>
          </a:effectRef>
          <a:fontRef idx="minor">
            <a:schemeClr val="tx1"/>
          </a:fontRef>
        </p:style>
        <p:txBody>
          <a:bodyPr rtlCol="1" anchor="ctr"/>
          <a:lstStyle/>
          <a:p>
            <a:pPr algn="ctr"/>
            <a:endParaRPr lang="fa-IR"/>
          </a:p>
        </p:txBody>
      </p:sp>
      <p:cxnSp>
        <p:nvCxnSpPr>
          <p:cNvPr id="6" name="Straight Connector 5"/>
          <p:cNvCxnSpPr>
            <a:stCxn id="4" idx="0"/>
          </p:cNvCxnSpPr>
          <p:nvPr/>
        </p:nvCxnSpPr>
        <p:spPr>
          <a:xfrm rot="10800000" flipV="1">
            <a:off x="6072198" y="2786058"/>
            <a:ext cx="2" cy="3643338"/>
          </a:xfrm>
          <a:prstGeom prst="line">
            <a:avLst/>
          </a:prstGeom>
        </p:spPr>
        <p:style>
          <a:lnRef idx="2">
            <a:schemeClr val="accent1"/>
          </a:lnRef>
          <a:fillRef idx="0">
            <a:schemeClr val="accent1"/>
          </a:fillRef>
          <a:effectRef idx="1">
            <a:schemeClr val="accent1"/>
          </a:effectRef>
          <a:fontRef idx="minor">
            <a:schemeClr val="tx1"/>
          </a:fontRef>
        </p:style>
      </p:cxnSp>
      <p:cxnSp>
        <p:nvCxnSpPr>
          <p:cNvPr id="8" name="Straight Connector 7"/>
          <p:cNvCxnSpPr/>
          <p:nvPr/>
        </p:nvCxnSpPr>
        <p:spPr>
          <a:xfrm>
            <a:off x="4357686" y="4572008"/>
            <a:ext cx="3429024"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10" name="Straight Connector 9"/>
          <p:cNvCxnSpPr/>
          <p:nvPr/>
        </p:nvCxnSpPr>
        <p:spPr>
          <a:xfrm rot="5400000">
            <a:off x="4464843" y="5393545"/>
            <a:ext cx="1643074" cy="0"/>
          </a:xfrm>
          <a:prstGeom prst="line">
            <a:avLst/>
          </a:prstGeom>
        </p:spPr>
        <p:style>
          <a:lnRef idx="2">
            <a:schemeClr val="accent4"/>
          </a:lnRef>
          <a:fillRef idx="0">
            <a:schemeClr val="accent4"/>
          </a:fillRef>
          <a:effectRef idx="1">
            <a:schemeClr val="accent4"/>
          </a:effectRef>
          <a:fontRef idx="minor">
            <a:schemeClr val="tx1"/>
          </a:fontRef>
        </p:style>
      </p:cxnSp>
      <p:cxnSp>
        <p:nvCxnSpPr>
          <p:cNvPr id="12" name="Straight Connector 11"/>
          <p:cNvCxnSpPr/>
          <p:nvPr/>
        </p:nvCxnSpPr>
        <p:spPr>
          <a:xfrm rot="5400000">
            <a:off x="5536413" y="5464983"/>
            <a:ext cx="1785950" cy="0"/>
          </a:xfrm>
          <a:prstGeom prst="line">
            <a:avLst/>
          </a:prstGeom>
        </p:spPr>
        <p:style>
          <a:lnRef idx="2">
            <a:schemeClr val="accent5"/>
          </a:lnRef>
          <a:fillRef idx="0">
            <a:schemeClr val="accent5"/>
          </a:fillRef>
          <a:effectRef idx="1">
            <a:schemeClr val="accent5"/>
          </a:effectRef>
          <a:fontRef idx="minor">
            <a:schemeClr val="tx1"/>
          </a:fontRef>
        </p:style>
      </p:cxnSp>
      <p:cxnSp>
        <p:nvCxnSpPr>
          <p:cNvPr id="14" name="Straight Connector 13"/>
          <p:cNvCxnSpPr/>
          <p:nvPr/>
        </p:nvCxnSpPr>
        <p:spPr>
          <a:xfrm rot="5400000">
            <a:off x="5857884" y="5429264"/>
            <a:ext cx="1714512" cy="0"/>
          </a:xfrm>
          <a:prstGeom prst="line">
            <a:avLst/>
          </a:prstGeom>
        </p:spPr>
        <p:style>
          <a:lnRef idx="2">
            <a:schemeClr val="accent6"/>
          </a:lnRef>
          <a:fillRef idx="0">
            <a:schemeClr val="accent6"/>
          </a:fillRef>
          <a:effectRef idx="1">
            <a:schemeClr val="accent6"/>
          </a:effectRef>
          <a:fontRef idx="minor">
            <a:schemeClr val="tx1"/>
          </a:fontRef>
        </p:style>
      </p:cxnSp>
      <p:cxnSp>
        <p:nvCxnSpPr>
          <p:cNvPr id="16" name="Straight Connector 15"/>
          <p:cNvCxnSpPr/>
          <p:nvPr/>
        </p:nvCxnSpPr>
        <p:spPr>
          <a:xfrm rot="10800000" flipV="1">
            <a:off x="5286380" y="4572008"/>
            <a:ext cx="2500330" cy="1643074"/>
          </a:xfrm>
          <a:prstGeom prst="line">
            <a:avLst/>
          </a:prstGeom>
        </p:spPr>
        <p:style>
          <a:lnRef idx="2">
            <a:schemeClr val="accent2"/>
          </a:lnRef>
          <a:fillRef idx="0">
            <a:schemeClr val="accent2"/>
          </a:fillRef>
          <a:effectRef idx="1">
            <a:schemeClr val="accent2"/>
          </a:effectRef>
          <a:fontRef idx="minor">
            <a:schemeClr val="tx1"/>
          </a:fontRef>
        </p:style>
      </p:cxnSp>
      <p:cxnSp>
        <p:nvCxnSpPr>
          <p:cNvPr id="18" name="Straight Connector 17"/>
          <p:cNvCxnSpPr/>
          <p:nvPr/>
        </p:nvCxnSpPr>
        <p:spPr>
          <a:xfrm>
            <a:off x="4357686" y="4572008"/>
            <a:ext cx="2071702" cy="1143008"/>
          </a:xfrm>
          <a:prstGeom prst="line">
            <a:avLst/>
          </a:prstGeom>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10800000" flipV="1">
            <a:off x="5715008" y="4572008"/>
            <a:ext cx="2071702" cy="1785950"/>
          </a:xfrm>
          <a:prstGeom prst="line">
            <a:avLst/>
          </a:prstGeom>
        </p:spPr>
        <p:style>
          <a:lnRef idx="1">
            <a:schemeClr val="dk1"/>
          </a:lnRef>
          <a:fillRef idx="0">
            <a:schemeClr val="dk1"/>
          </a:fillRef>
          <a:effectRef idx="0">
            <a:schemeClr val="dk1"/>
          </a:effectRef>
          <a:fontRef idx="minor">
            <a:schemeClr val="tx1"/>
          </a:fontRef>
        </p:style>
      </p:cxnSp>
      <p:sp>
        <p:nvSpPr>
          <p:cNvPr id="29" name="TextBox 28"/>
          <p:cNvSpPr txBox="1"/>
          <p:nvPr/>
        </p:nvSpPr>
        <p:spPr>
          <a:xfrm>
            <a:off x="7858148" y="4429132"/>
            <a:ext cx="214314" cy="369332"/>
          </a:xfrm>
          <a:prstGeom prst="rect">
            <a:avLst/>
          </a:prstGeom>
          <a:noFill/>
        </p:spPr>
        <p:txBody>
          <a:bodyPr wrap="square" rtlCol="1">
            <a:spAutoFit/>
          </a:bodyPr>
          <a:lstStyle/>
          <a:p>
            <a:r>
              <a:rPr lang="en-US" dirty="0" smtClean="0"/>
              <a:t>C</a:t>
            </a:r>
            <a:endParaRPr lang="fa-IR" dirty="0"/>
          </a:p>
        </p:txBody>
      </p:sp>
      <p:sp>
        <p:nvSpPr>
          <p:cNvPr id="31" name="TextBox 30"/>
          <p:cNvSpPr txBox="1"/>
          <p:nvPr/>
        </p:nvSpPr>
        <p:spPr>
          <a:xfrm>
            <a:off x="6072198" y="2928934"/>
            <a:ext cx="214314" cy="369332"/>
          </a:xfrm>
          <a:prstGeom prst="rect">
            <a:avLst/>
          </a:prstGeom>
          <a:noFill/>
        </p:spPr>
        <p:txBody>
          <a:bodyPr wrap="square" rtlCol="1">
            <a:spAutoFit/>
          </a:bodyPr>
          <a:lstStyle/>
          <a:p>
            <a:r>
              <a:rPr lang="en-US" dirty="0" smtClean="0"/>
              <a:t>A</a:t>
            </a:r>
            <a:endParaRPr lang="fa-IR" dirty="0"/>
          </a:p>
        </p:txBody>
      </p:sp>
      <p:sp>
        <p:nvSpPr>
          <p:cNvPr id="32" name="TextBox 31"/>
          <p:cNvSpPr txBox="1"/>
          <p:nvPr/>
        </p:nvSpPr>
        <p:spPr>
          <a:xfrm>
            <a:off x="4000496" y="4357694"/>
            <a:ext cx="285752" cy="369332"/>
          </a:xfrm>
          <a:prstGeom prst="rect">
            <a:avLst/>
          </a:prstGeom>
          <a:noFill/>
        </p:spPr>
        <p:txBody>
          <a:bodyPr wrap="square" rtlCol="1">
            <a:spAutoFit/>
          </a:bodyPr>
          <a:lstStyle/>
          <a:p>
            <a:r>
              <a:rPr lang="en-US" dirty="0" smtClean="0"/>
              <a:t>D</a:t>
            </a:r>
            <a:endParaRPr lang="fa-IR" dirty="0"/>
          </a:p>
        </p:txBody>
      </p:sp>
      <p:sp>
        <p:nvSpPr>
          <p:cNvPr id="33" name="TextBox 32"/>
          <p:cNvSpPr txBox="1"/>
          <p:nvPr/>
        </p:nvSpPr>
        <p:spPr>
          <a:xfrm>
            <a:off x="6000760" y="6488668"/>
            <a:ext cx="142876" cy="369332"/>
          </a:xfrm>
          <a:prstGeom prst="rect">
            <a:avLst/>
          </a:prstGeom>
          <a:noFill/>
        </p:spPr>
        <p:txBody>
          <a:bodyPr wrap="square" rtlCol="1">
            <a:spAutoFit/>
          </a:bodyPr>
          <a:lstStyle/>
          <a:p>
            <a:r>
              <a:rPr lang="en-US" dirty="0" smtClean="0"/>
              <a:t>B</a:t>
            </a:r>
            <a:endParaRPr lang="fa-IR" dirty="0"/>
          </a:p>
        </p:txBody>
      </p:sp>
      <p:sp>
        <p:nvSpPr>
          <p:cNvPr id="34" name="TextBox 33"/>
          <p:cNvSpPr txBox="1"/>
          <p:nvPr/>
        </p:nvSpPr>
        <p:spPr>
          <a:xfrm>
            <a:off x="6286512" y="6488668"/>
            <a:ext cx="285752" cy="369332"/>
          </a:xfrm>
          <a:prstGeom prst="rect">
            <a:avLst/>
          </a:prstGeom>
          <a:noFill/>
        </p:spPr>
        <p:txBody>
          <a:bodyPr wrap="square" rtlCol="1">
            <a:spAutoFit/>
          </a:bodyPr>
          <a:lstStyle/>
          <a:p>
            <a:r>
              <a:rPr lang="en-US" dirty="0" smtClean="0"/>
              <a:t>L</a:t>
            </a:r>
            <a:endParaRPr lang="fa-IR" dirty="0"/>
          </a:p>
        </p:txBody>
      </p:sp>
      <p:sp>
        <p:nvSpPr>
          <p:cNvPr id="35" name="TextBox 34"/>
          <p:cNvSpPr txBox="1"/>
          <p:nvPr/>
        </p:nvSpPr>
        <p:spPr>
          <a:xfrm>
            <a:off x="6715140" y="6357958"/>
            <a:ext cx="214314" cy="369332"/>
          </a:xfrm>
          <a:prstGeom prst="rect">
            <a:avLst/>
          </a:prstGeom>
          <a:noFill/>
        </p:spPr>
        <p:txBody>
          <a:bodyPr wrap="square" rtlCol="1">
            <a:spAutoFit/>
          </a:bodyPr>
          <a:lstStyle/>
          <a:p>
            <a:r>
              <a:rPr lang="en-US" dirty="0" smtClean="0"/>
              <a:t>F</a:t>
            </a:r>
            <a:endParaRPr lang="fa-IR" dirty="0"/>
          </a:p>
        </p:txBody>
      </p:sp>
      <p:sp>
        <p:nvSpPr>
          <p:cNvPr id="36" name="TextBox 35"/>
          <p:cNvSpPr txBox="1"/>
          <p:nvPr/>
        </p:nvSpPr>
        <p:spPr>
          <a:xfrm>
            <a:off x="5429256" y="6286520"/>
            <a:ext cx="357190" cy="369332"/>
          </a:xfrm>
          <a:prstGeom prst="rect">
            <a:avLst/>
          </a:prstGeom>
          <a:noFill/>
        </p:spPr>
        <p:txBody>
          <a:bodyPr wrap="square" rtlCol="1">
            <a:spAutoFit/>
          </a:bodyPr>
          <a:lstStyle/>
          <a:p>
            <a:r>
              <a:rPr lang="en-US" dirty="0" smtClean="0"/>
              <a:t>R</a:t>
            </a:r>
            <a:endParaRPr lang="fa-IR" dirty="0"/>
          </a:p>
        </p:txBody>
      </p:sp>
      <p:sp>
        <p:nvSpPr>
          <p:cNvPr id="37" name="TextBox 36"/>
          <p:cNvSpPr txBox="1"/>
          <p:nvPr/>
        </p:nvSpPr>
        <p:spPr>
          <a:xfrm>
            <a:off x="5000628" y="6215082"/>
            <a:ext cx="285752" cy="369332"/>
          </a:xfrm>
          <a:prstGeom prst="rect">
            <a:avLst/>
          </a:prstGeom>
          <a:noFill/>
        </p:spPr>
        <p:txBody>
          <a:bodyPr wrap="square" rtlCol="1">
            <a:spAutoFit/>
          </a:bodyPr>
          <a:lstStyle/>
          <a:p>
            <a:r>
              <a:rPr lang="en-US" dirty="0" smtClean="0"/>
              <a:t>E</a:t>
            </a:r>
            <a:endParaRPr lang="fa-IR" dirty="0"/>
          </a:p>
        </p:txBody>
      </p:sp>
      <p:cxnSp>
        <p:nvCxnSpPr>
          <p:cNvPr id="42" name="Straight Connector 41"/>
          <p:cNvCxnSpPr/>
          <p:nvPr/>
        </p:nvCxnSpPr>
        <p:spPr>
          <a:xfrm rot="5400000" flipH="1" flipV="1">
            <a:off x="7786710" y="4572008"/>
            <a:ext cx="0" cy="0"/>
          </a:xfrm>
          <a:prstGeom prst="line">
            <a:avLst/>
          </a:prstGeom>
        </p:spPr>
        <p:style>
          <a:lnRef idx="1">
            <a:schemeClr val="accent1"/>
          </a:lnRef>
          <a:fillRef idx="0">
            <a:schemeClr val="accent1"/>
          </a:fillRef>
          <a:effectRef idx="0">
            <a:schemeClr val="accent1"/>
          </a:effectRef>
          <a:fontRef idx="minor">
            <a:schemeClr val="tx1"/>
          </a:fontRef>
        </p:style>
      </p:cxnSp>
      <p:sp>
        <p:nvSpPr>
          <p:cNvPr id="43" name="Arc 42"/>
          <p:cNvSpPr/>
          <p:nvPr/>
        </p:nvSpPr>
        <p:spPr>
          <a:xfrm>
            <a:off x="6715140" y="4572008"/>
            <a:ext cx="2214578" cy="1571636"/>
          </a:xfrm>
          <a:prstGeom prst="arc">
            <a:avLst>
              <a:gd name="adj1" fmla="val 10847093"/>
              <a:gd name="adj2" fmla="val 15865506"/>
            </a:avLst>
          </a:prstGeom>
        </p:spPr>
        <p:style>
          <a:lnRef idx="1">
            <a:schemeClr val="accent1"/>
          </a:lnRef>
          <a:fillRef idx="0">
            <a:schemeClr val="accent1"/>
          </a:fillRef>
          <a:effectRef idx="0">
            <a:schemeClr val="accent1"/>
          </a:effectRef>
          <a:fontRef idx="minor">
            <a:schemeClr val="tx1"/>
          </a:fontRef>
        </p:style>
        <p:txBody>
          <a:bodyPr rtlCol="1" anchor="ctr"/>
          <a:lstStyle/>
          <a:p>
            <a:pPr algn="ctr"/>
            <a:endParaRPr lang="fa-IR"/>
          </a:p>
        </p:txBody>
      </p:sp>
      <p:cxnSp>
        <p:nvCxnSpPr>
          <p:cNvPr id="45" name="Straight Connector 44"/>
          <p:cNvCxnSpPr/>
          <p:nvPr/>
        </p:nvCxnSpPr>
        <p:spPr>
          <a:xfrm rot="5400000">
            <a:off x="5750725" y="5393547"/>
            <a:ext cx="1357322" cy="714376"/>
          </a:xfrm>
          <a:prstGeom prst="line">
            <a:avLst/>
          </a:prstGeom>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6572264" y="4929198"/>
            <a:ext cx="142876" cy="338554"/>
          </a:xfrm>
          <a:prstGeom prst="rect">
            <a:avLst/>
          </a:prstGeom>
          <a:noFill/>
        </p:spPr>
        <p:txBody>
          <a:bodyPr wrap="square" rtlCol="1">
            <a:spAutoFit/>
          </a:bodyPr>
          <a:lstStyle/>
          <a:p>
            <a:r>
              <a:rPr lang="en-US" sz="1600" dirty="0" smtClean="0"/>
              <a:t>P</a:t>
            </a:r>
            <a:endParaRPr lang="fa-IR" sz="1600" dirty="0"/>
          </a:p>
        </p:txBody>
      </p:sp>
      <p:sp>
        <p:nvSpPr>
          <p:cNvPr id="52" name="TextBox 51"/>
          <p:cNvSpPr txBox="1"/>
          <p:nvPr/>
        </p:nvSpPr>
        <p:spPr>
          <a:xfrm>
            <a:off x="6429388" y="5786454"/>
            <a:ext cx="142876" cy="307777"/>
          </a:xfrm>
          <a:prstGeom prst="rect">
            <a:avLst/>
          </a:prstGeom>
          <a:noFill/>
        </p:spPr>
        <p:txBody>
          <a:bodyPr wrap="square" rtlCol="1">
            <a:spAutoFit/>
          </a:bodyPr>
          <a:lstStyle/>
          <a:p>
            <a:r>
              <a:rPr lang="en-US" sz="1400" dirty="0" smtClean="0"/>
              <a:t>Q</a:t>
            </a:r>
            <a:endParaRPr lang="fa-IR" sz="1400" dirty="0"/>
          </a:p>
        </p:txBody>
      </p:sp>
      <p:sp>
        <p:nvSpPr>
          <p:cNvPr id="53" name="TextBox 52"/>
          <p:cNvSpPr txBox="1"/>
          <p:nvPr/>
        </p:nvSpPr>
        <p:spPr>
          <a:xfrm>
            <a:off x="5929322" y="5786454"/>
            <a:ext cx="142876" cy="369332"/>
          </a:xfrm>
          <a:prstGeom prst="rect">
            <a:avLst/>
          </a:prstGeom>
          <a:noFill/>
        </p:spPr>
        <p:txBody>
          <a:bodyPr wrap="square" rtlCol="1">
            <a:spAutoFit/>
          </a:bodyPr>
          <a:lstStyle/>
          <a:p>
            <a:r>
              <a:rPr lang="en-US" dirty="0" smtClean="0"/>
              <a:t>T</a:t>
            </a:r>
            <a:endParaRPr lang="fa-IR" dirty="0"/>
          </a:p>
        </p:txBody>
      </p:sp>
      <p:cxnSp>
        <p:nvCxnSpPr>
          <p:cNvPr id="55" name="Straight Connector 54"/>
          <p:cNvCxnSpPr/>
          <p:nvPr/>
        </p:nvCxnSpPr>
        <p:spPr>
          <a:xfrm rot="5400000">
            <a:off x="6929454" y="4786322"/>
            <a:ext cx="2714644" cy="0"/>
          </a:xfrm>
          <a:prstGeom prst="line">
            <a:avLst/>
          </a:prstGeom>
        </p:spPr>
        <p:style>
          <a:lnRef idx="2">
            <a:schemeClr val="accent3"/>
          </a:lnRef>
          <a:fillRef idx="0">
            <a:schemeClr val="accent3"/>
          </a:fillRef>
          <a:effectRef idx="1">
            <a:schemeClr val="accent3"/>
          </a:effectRef>
          <a:fontRef idx="minor">
            <a:schemeClr val="tx1"/>
          </a:fontRef>
        </p:style>
      </p:cxnSp>
      <p:cxnSp>
        <p:nvCxnSpPr>
          <p:cNvPr id="57" name="Straight Connector 56"/>
          <p:cNvCxnSpPr/>
          <p:nvPr/>
        </p:nvCxnSpPr>
        <p:spPr>
          <a:xfrm rot="5400000">
            <a:off x="8036743" y="4679165"/>
            <a:ext cx="1214446" cy="0"/>
          </a:xfrm>
          <a:prstGeom prst="line">
            <a:avLst/>
          </a:prstGeom>
        </p:spPr>
        <p:style>
          <a:lnRef idx="2">
            <a:schemeClr val="accent3"/>
          </a:lnRef>
          <a:fillRef idx="0">
            <a:schemeClr val="accent3"/>
          </a:fillRef>
          <a:effectRef idx="1">
            <a:schemeClr val="accent3"/>
          </a:effectRef>
          <a:fontRef idx="minor">
            <a:schemeClr val="tx1"/>
          </a:fontRef>
        </p:style>
      </p:cxnSp>
      <p:sp>
        <p:nvSpPr>
          <p:cNvPr id="58" name="TextBox 57"/>
          <p:cNvSpPr txBox="1"/>
          <p:nvPr/>
        </p:nvSpPr>
        <p:spPr>
          <a:xfrm>
            <a:off x="7929586" y="3214686"/>
            <a:ext cx="500066" cy="369332"/>
          </a:xfrm>
          <a:prstGeom prst="rect">
            <a:avLst/>
          </a:prstGeom>
          <a:noFill/>
        </p:spPr>
        <p:txBody>
          <a:bodyPr wrap="square" rtlCol="1">
            <a:spAutoFit/>
          </a:bodyPr>
          <a:lstStyle/>
          <a:p>
            <a:r>
              <a:rPr lang="en-US" dirty="0" smtClean="0"/>
              <a:t>a</a:t>
            </a:r>
            <a:endParaRPr lang="fa-IR" dirty="0"/>
          </a:p>
        </p:txBody>
      </p:sp>
      <p:sp>
        <p:nvSpPr>
          <p:cNvPr id="59" name="TextBox 58"/>
          <p:cNvSpPr txBox="1"/>
          <p:nvPr/>
        </p:nvSpPr>
        <p:spPr>
          <a:xfrm>
            <a:off x="8501090" y="3857628"/>
            <a:ext cx="357190" cy="369332"/>
          </a:xfrm>
          <a:prstGeom prst="rect">
            <a:avLst/>
          </a:prstGeom>
          <a:noFill/>
        </p:spPr>
        <p:txBody>
          <a:bodyPr wrap="square" rtlCol="1">
            <a:spAutoFit/>
          </a:bodyPr>
          <a:lstStyle/>
          <a:p>
            <a:r>
              <a:rPr lang="en-US" dirty="0" smtClean="0"/>
              <a:t>b</a:t>
            </a:r>
            <a:endParaRPr lang="fa-IR" dirty="0"/>
          </a:p>
        </p:txBody>
      </p:sp>
    </p:spTree>
  </p:cSld>
  <p:clrMapOvr>
    <a:masterClrMapping/>
  </p:clrMapOvr>
  <p:transition spd="slow" advTm="3000">
    <p:comb/>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14348" y="0"/>
            <a:ext cx="8072494" cy="6858000"/>
          </a:xfrm>
        </p:spPr>
        <p:txBody>
          <a:bodyPr>
            <a:normAutofit/>
          </a:bodyPr>
          <a:lstStyle/>
          <a:p>
            <a:pPr algn="justLow">
              <a:buNone/>
            </a:pPr>
            <a:endParaRPr lang="fa-IR" dirty="0" smtClean="0">
              <a:latin typeface="2  Compset"/>
            </a:endParaRPr>
          </a:p>
          <a:p>
            <a:pPr algn="justLow">
              <a:buNone/>
            </a:pPr>
            <a:endParaRPr lang="fa-IR" dirty="0" smtClean="0">
              <a:latin typeface="2  Compset"/>
            </a:endParaRPr>
          </a:p>
          <a:p>
            <a:pPr algn="justLow">
              <a:buNone/>
            </a:pPr>
            <a:r>
              <a:rPr lang="fa-IR" dirty="0" smtClean="0">
                <a:latin typeface="2  Compset"/>
              </a:rPr>
              <a:t>اگر </a:t>
            </a:r>
            <a:r>
              <a:rPr lang="en-US" dirty="0" smtClean="0">
                <a:latin typeface="2  Compset"/>
              </a:rPr>
              <a:t>P</a:t>
            </a:r>
            <a:r>
              <a:rPr lang="fa-IR" dirty="0" smtClean="0">
                <a:latin typeface="2  Compset"/>
              </a:rPr>
              <a:t>نقطه ای باشد که از طریق ساختمان بالا به دست آمده است،مطلوب اثبات این مطلب است که </a:t>
            </a:r>
            <a:r>
              <a:rPr lang="en-US" dirty="0" smtClean="0">
                <a:latin typeface="2  Compset"/>
              </a:rPr>
              <a:t>FH,HC</a:t>
            </a:r>
            <a:r>
              <a:rPr lang="fa-IR" dirty="0" smtClean="0">
                <a:latin typeface="2  Compset"/>
              </a:rPr>
              <a:t>دو واسطه هندسی میان </a:t>
            </a:r>
            <a:r>
              <a:rPr lang="en-US" dirty="0" smtClean="0">
                <a:latin typeface="2  Compset"/>
              </a:rPr>
              <a:t>HP,DH</a:t>
            </a:r>
            <a:r>
              <a:rPr lang="fa-IR" dirty="0" smtClean="0">
                <a:latin typeface="2  Compset"/>
              </a:rPr>
              <a:t>هستند، یعنی </a:t>
            </a:r>
            <a:r>
              <a:rPr lang="en-US" dirty="0" smtClean="0">
                <a:latin typeface="2  Compset"/>
              </a:rPr>
              <a:t>DH:HF=HF:HC=HC:HP</a:t>
            </a:r>
            <a:r>
              <a:rPr lang="fa-IR" dirty="0" smtClean="0">
                <a:latin typeface="2  Compset"/>
              </a:rPr>
              <a:t>از روی این ساختمان به وضوح دیده می شود که </a:t>
            </a:r>
            <a:r>
              <a:rPr lang="en-US" dirty="0" smtClean="0">
                <a:latin typeface="2  Compset"/>
              </a:rPr>
              <a:t>DG=HC</a:t>
            </a:r>
            <a:r>
              <a:rPr lang="fa-IR" dirty="0" smtClean="0">
                <a:latin typeface="2  Compset"/>
              </a:rPr>
              <a:t>و  </a:t>
            </a:r>
            <a:r>
              <a:rPr lang="en-US" dirty="0" smtClean="0">
                <a:latin typeface="2  Compset"/>
              </a:rPr>
              <a:t>EG=FH </a:t>
            </a:r>
            <a:r>
              <a:rPr lang="fa-IR" dirty="0" smtClean="0">
                <a:latin typeface="2  Compset"/>
              </a:rPr>
              <a:t>پس   </a:t>
            </a:r>
            <a:r>
              <a:rPr lang="en-US" dirty="0" smtClean="0">
                <a:latin typeface="2  Compset"/>
              </a:rPr>
              <a:t>CG:GE=DH:HF</a:t>
            </a:r>
            <a:r>
              <a:rPr lang="fa-IR" dirty="0" smtClean="0">
                <a:latin typeface="2  Compset"/>
              </a:rPr>
              <a:t> اما </a:t>
            </a:r>
            <a:r>
              <a:rPr lang="en-US" dirty="0" smtClean="0">
                <a:latin typeface="2  Compset"/>
              </a:rPr>
              <a:t>FH</a:t>
            </a:r>
            <a:r>
              <a:rPr lang="fa-IR" dirty="0" smtClean="0">
                <a:latin typeface="2  Compset"/>
              </a:rPr>
              <a:t> یک واسطه هندسی میان </a:t>
            </a:r>
            <a:r>
              <a:rPr lang="en-US" dirty="0" smtClean="0">
                <a:latin typeface="2  Compset"/>
              </a:rPr>
              <a:t>DH, HC</a:t>
            </a:r>
            <a:r>
              <a:rPr lang="fa-IR" dirty="0" smtClean="0">
                <a:latin typeface="2  Compset"/>
              </a:rPr>
              <a:t>است، بنا بر این :</a:t>
            </a:r>
            <a:r>
              <a:rPr lang="en-US" dirty="0" smtClean="0">
                <a:latin typeface="2  Compset"/>
              </a:rPr>
              <a:t> </a:t>
            </a:r>
            <a:r>
              <a:rPr lang="fa-IR" dirty="0" smtClean="0">
                <a:latin typeface="2  Compset"/>
              </a:rPr>
              <a:t>         </a:t>
            </a:r>
            <a:r>
              <a:rPr lang="en-US" dirty="0" smtClean="0">
                <a:latin typeface="2  Compset"/>
              </a:rPr>
              <a:t> DH:HF=HF:HC</a:t>
            </a:r>
            <a:r>
              <a:rPr lang="fa-IR" dirty="0" smtClean="0">
                <a:latin typeface="2  Compset"/>
              </a:rPr>
              <a:t>وبنا بر تشابه مثلثها ،</a:t>
            </a:r>
            <a:r>
              <a:rPr lang="en-US" dirty="0" smtClean="0">
                <a:latin typeface="2  Compset"/>
              </a:rPr>
              <a:t>CG:GE=CH:HP          </a:t>
            </a:r>
            <a:r>
              <a:rPr lang="fa-IR" dirty="0" smtClean="0">
                <a:latin typeface="2  Compset"/>
              </a:rPr>
              <a:t>			</a:t>
            </a:r>
          </a:p>
          <a:p>
            <a:pPr algn="justLow">
              <a:buNone/>
            </a:pPr>
            <a:r>
              <a:rPr lang="fa-IR" dirty="0" smtClean="0">
                <a:latin typeface="2  Compset"/>
              </a:rPr>
              <a:t>پس</a:t>
            </a:r>
            <a:r>
              <a:rPr lang="en-US" dirty="0" smtClean="0">
                <a:latin typeface="2  Compset"/>
              </a:rPr>
              <a:t>DH:HF=HF:CH=CH:HP            </a:t>
            </a:r>
            <a:endParaRPr lang="fa-IR" dirty="0" smtClean="0">
              <a:latin typeface="2  Compset"/>
            </a:endParaRPr>
          </a:p>
          <a:p>
            <a:pPr algn="justLow">
              <a:buNone/>
            </a:pPr>
            <a:r>
              <a:rPr lang="fa-IR" dirty="0" smtClean="0">
                <a:latin typeface="2  Compset"/>
              </a:rPr>
              <a:t>چون</a:t>
            </a:r>
            <a:r>
              <a:rPr lang="en-US" dirty="0" smtClean="0">
                <a:latin typeface="2  Compset"/>
              </a:rPr>
              <a:t>DH.HP=HF.CH </a:t>
            </a:r>
            <a:r>
              <a:rPr lang="fa-IR" dirty="0" smtClean="0">
                <a:latin typeface="2  Compset"/>
              </a:rPr>
              <a:t>،اگر شعاع دایره را با</a:t>
            </a:r>
            <a:r>
              <a:rPr lang="en-US" dirty="0" smtClean="0">
                <a:latin typeface="2  Compset"/>
              </a:rPr>
              <a:t>a</a:t>
            </a:r>
            <a:r>
              <a:rPr lang="fa-IR" dirty="0" smtClean="0">
                <a:latin typeface="2  Compset"/>
              </a:rPr>
              <a:t>نشان دهیم واگر</a:t>
            </a:r>
            <a:r>
              <a:rPr lang="en-US" dirty="0" smtClean="0">
                <a:latin typeface="2  Compset"/>
              </a:rPr>
              <a:t>OH=x</a:t>
            </a:r>
            <a:r>
              <a:rPr lang="fa-IR" dirty="0" smtClean="0">
                <a:latin typeface="2  Compset"/>
              </a:rPr>
              <a:t>،  </a:t>
            </a:r>
            <a:r>
              <a:rPr lang="en-US" dirty="0" smtClean="0">
                <a:latin typeface="2  Compset"/>
              </a:rPr>
              <a:t>HP=y</a:t>
            </a:r>
            <a:r>
              <a:rPr lang="fa-IR" dirty="0" smtClean="0">
                <a:latin typeface="2  Compset"/>
              </a:rPr>
              <a:t>،یا به عبارت دیگر اگر </a:t>
            </a:r>
            <a:r>
              <a:rPr lang="en-US" dirty="0" smtClean="0">
                <a:latin typeface="2  Compset"/>
              </a:rPr>
              <a:t>OB,OC</a:t>
            </a:r>
            <a:r>
              <a:rPr lang="fa-IR" dirty="0" smtClean="0">
                <a:latin typeface="2  Compset"/>
              </a:rPr>
              <a:t>را دو محور مختصات فرض کنیم ،چنین خواهیم داشت:		</a:t>
            </a:r>
            <a:r>
              <a:rPr lang="en-US" dirty="0" smtClean="0">
                <a:latin typeface="2  Compset"/>
              </a:rPr>
              <a:t>a−x)</a:t>
            </a:r>
            <a:r>
              <a:rPr lang="fa-IR" dirty="0" smtClean="0">
                <a:latin typeface="2  Compset"/>
              </a:rPr>
              <a:t>).(</a:t>
            </a:r>
            <a:r>
              <a:rPr lang="en-US" dirty="0" smtClean="0">
                <a:latin typeface="2  Compset"/>
              </a:rPr>
              <a:t>x²−a²</a:t>
            </a:r>
            <a:r>
              <a:rPr lang="fa-IR" dirty="0" smtClean="0">
                <a:latin typeface="2  Compset"/>
              </a:rPr>
              <a:t>)</a:t>
            </a:r>
            <a:r>
              <a:rPr lang="en-US" dirty="0" smtClean="0">
                <a:latin typeface="2  Compset"/>
              </a:rPr>
              <a:t>y=√</a:t>
            </a:r>
            <a:r>
              <a:rPr lang="fa-IR" dirty="0" smtClean="0">
                <a:latin typeface="2  Compset"/>
              </a:rPr>
              <a:t>(</a:t>
            </a:r>
            <a:r>
              <a:rPr lang="en-US" dirty="0" smtClean="0">
                <a:latin typeface="2  Compset"/>
              </a:rPr>
              <a:t>(</a:t>
            </a:r>
            <a:r>
              <a:rPr lang="en-US" dirty="0" err="1" smtClean="0">
                <a:latin typeface="2  Compset"/>
              </a:rPr>
              <a:t>a+x</a:t>
            </a:r>
            <a:r>
              <a:rPr lang="fa-IR" dirty="0" smtClean="0">
                <a:latin typeface="2  Compset"/>
              </a:rPr>
              <a:t>	    یا  </a:t>
            </a:r>
            <a:r>
              <a:rPr lang="en-US" dirty="0" smtClean="0">
                <a:latin typeface="2  Compset"/>
              </a:rPr>
              <a:t>y²(</a:t>
            </a:r>
            <a:r>
              <a:rPr lang="en-US" dirty="0" err="1" smtClean="0">
                <a:latin typeface="2  Compset"/>
              </a:rPr>
              <a:t>a+x</a:t>
            </a:r>
            <a:r>
              <a:rPr lang="en-US" dirty="0" smtClean="0">
                <a:latin typeface="2  Compset"/>
              </a:rPr>
              <a:t>)=(a−x)³        </a:t>
            </a:r>
            <a:r>
              <a:rPr lang="fa-IR" dirty="0" smtClean="0">
                <a:latin typeface="2  Compset"/>
              </a:rPr>
              <a:t>که معادله منحنی پیچک وار است.</a:t>
            </a:r>
            <a:r>
              <a:rPr lang="fa-IR" dirty="0" smtClean="0"/>
              <a:t>	</a:t>
            </a:r>
            <a:endParaRPr lang="fa-IR" dirty="0"/>
          </a:p>
        </p:txBody>
      </p:sp>
    </p:spTree>
  </p:cSld>
  <p:clrMapOvr>
    <a:masterClrMapping/>
  </p:clrMapOvr>
  <p:transition spd="slow">
    <p:comb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gn="justLow">
              <a:buNone/>
            </a:pPr>
            <a:endParaRPr lang="en-US" dirty="0" smtClean="0">
              <a:latin typeface="2  Compset"/>
            </a:endParaRPr>
          </a:p>
          <a:p>
            <a:pPr algn="justLow">
              <a:buNone/>
            </a:pPr>
            <a:endParaRPr lang="en-US" dirty="0" smtClean="0">
              <a:latin typeface="2  Compset"/>
            </a:endParaRPr>
          </a:p>
          <a:p>
            <a:pPr algn="justLow">
              <a:buNone/>
            </a:pPr>
            <a:r>
              <a:rPr lang="fa-IR" dirty="0" smtClean="0">
                <a:latin typeface="2  Compset"/>
              </a:rPr>
              <a:t>این منحنی در</a:t>
            </a:r>
            <a:r>
              <a:rPr lang="en-US" dirty="0" smtClean="0">
                <a:latin typeface="2  Compset"/>
              </a:rPr>
              <a:t>C</a:t>
            </a:r>
            <a:r>
              <a:rPr lang="fa-IR" dirty="0" smtClean="0">
                <a:latin typeface="2  Compset"/>
              </a:rPr>
              <a:t>یک نقطه بازگشت دارد ،و خط مماس بر دایره در </a:t>
            </a:r>
            <a:r>
              <a:rPr lang="en-US" dirty="0" smtClean="0">
                <a:latin typeface="2  Compset"/>
              </a:rPr>
              <a:t>D</a:t>
            </a:r>
            <a:r>
              <a:rPr lang="fa-IR" dirty="0" smtClean="0">
                <a:latin typeface="2  Compset"/>
              </a:rPr>
              <a:t>یک خط مجانب آن است. فرض می کنیم که این پیچک وار ذر شکل با یک منحنی نقطه چین نمایش داده شده باشد. دیوکلس بدین گونه نشان داد که چگونه دو واسطه هندسی میان دو راست </a:t>
            </a:r>
            <a:r>
              <a:rPr lang="en-US" dirty="0" smtClean="0">
                <a:latin typeface="2  Compset"/>
              </a:rPr>
              <a:t>a,b</a:t>
            </a:r>
            <a:r>
              <a:rPr lang="fa-IR" dirty="0" smtClean="0">
                <a:latin typeface="2  Compset"/>
              </a:rPr>
              <a:t>را می توانیم پیدا کنیم :</a:t>
            </a:r>
            <a:r>
              <a:rPr lang="en-US" dirty="0" smtClean="0">
                <a:latin typeface="2  Compset"/>
              </a:rPr>
              <a:t>k</a:t>
            </a:r>
            <a:r>
              <a:rPr lang="fa-IR" dirty="0" smtClean="0">
                <a:latin typeface="2  Compset"/>
              </a:rPr>
              <a:t>رابر</a:t>
            </a:r>
            <a:r>
              <a:rPr lang="en-US" dirty="0" smtClean="0">
                <a:latin typeface="2  Compset"/>
              </a:rPr>
              <a:t>OB</a:t>
            </a:r>
            <a:r>
              <a:rPr lang="fa-IR" dirty="0" smtClean="0">
                <a:latin typeface="2  Compset"/>
              </a:rPr>
              <a:t>چنان اختیار می کنیم که </a:t>
            </a:r>
            <a:r>
              <a:rPr lang="en-US" dirty="0" smtClean="0">
                <a:latin typeface="2  Compset"/>
              </a:rPr>
              <a:t>DO:OK=a:b</a:t>
            </a:r>
            <a:r>
              <a:rPr lang="fa-IR" dirty="0" smtClean="0">
                <a:latin typeface="2  Compset"/>
              </a:rPr>
              <a:t>	 </a:t>
            </a:r>
            <a:r>
              <a:rPr lang="en-US" dirty="0" smtClean="0">
                <a:latin typeface="2  Compset"/>
              </a:rPr>
              <a:t>DK</a:t>
            </a:r>
            <a:r>
              <a:rPr lang="fa-IR" dirty="0" smtClean="0">
                <a:latin typeface="2  Compset"/>
              </a:rPr>
              <a:t>را رسم می کنیم وآن را امتداد می دهیم تا پیچک وار را در</a:t>
            </a:r>
            <a:r>
              <a:rPr lang="en-US" dirty="0" smtClean="0">
                <a:latin typeface="2  Compset"/>
              </a:rPr>
              <a:t>Q</a:t>
            </a:r>
            <a:r>
              <a:rPr lang="fa-IR" dirty="0" smtClean="0">
                <a:latin typeface="2  Compset"/>
              </a:rPr>
              <a:t>قطع کند. از </a:t>
            </a:r>
            <a:r>
              <a:rPr lang="en-US" dirty="0" smtClean="0">
                <a:latin typeface="2  Compset"/>
              </a:rPr>
              <a:t>Q</a:t>
            </a:r>
            <a:r>
              <a:rPr lang="fa-IR" dirty="0" smtClean="0">
                <a:latin typeface="2  Compset"/>
              </a:rPr>
              <a:t>عرض</a:t>
            </a:r>
            <a:r>
              <a:rPr lang="en-US" dirty="0" smtClean="0">
                <a:latin typeface="2  Compset"/>
              </a:rPr>
              <a:t>LM</a:t>
            </a:r>
            <a:r>
              <a:rPr lang="fa-IR" dirty="0" smtClean="0">
                <a:latin typeface="2  Compset"/>
              </a:rPr>
              <a:t> و</a:t>
            </a:r>
            <a:r>
              <a:rPr lang="en-US" dirty="0" smtClean="0">
                <a:latin typeface="2  Compset"/>
              </a:rPr>
              <a:t>MC</a:t>
            </a:r>
            <a:r>
              <a:rPr lang="fa-IR" dirty="0" smtClean="0">
                <a:latin typeface="2  Compset"/>
              </a:rPr>
              <a:t>دو واسطه هندسیمیان</a:t>
            </a:r>
            <a:r>
              <a:rPr lang="en-US" dirty="0" smtClean="0">
                <a:latin typeface="2  Compset"/>
              </a:rPr>
              <a:t>DM,MQ</a:t>
            </a:r>
            <a:r>
              <a:rPr lang="fa-IR" dirty="0" smtClean="0">
                <a:latin typeface="2  Compset"/>
              </a:rPr>
              <a:t>خواهند بود  . و</a:t>
            </a:r>
            <a:r>
              <a:rPr lang="en-US" dirty="0" smtClean="0">
                <a:latin typeface="2  Compset"/>
              </a:rPr>
              <a:t>DM: MQ=DO:OK=a:b    </a:t>
            </a:r>
            <a:r>
              <a:rPr lang="fa-IR" dirty="0" smtClean="0">
                <a:latin typeface="2  Compset"/>
              </a:rPr>
              <a:t>			</a:t>
            </a:r>
          </a:p>
          <a:p>
            <a:pPr algn="justLow">
              <a:buNone/>
            </a:pPr>
            <a:r>
              <a:rPr lang="fa-IR" dirty="0" smtClean="0">
                <a:latin typeface="2  Compset"/>
              </a:rPr>
              <a:t>  برای یافتن دو واسطه هندسی میان </a:t>
            </a:r>
            <a:r>
              <a:rPr lang="en-US" dirty="0" smtClean="0">
                <a:latin typeface="2  Compset"/>
              </a:rPr>
              <a:t>a,b</a:t>
            </a:r>
            <a:r>
              <a:rPr lang="fa-IR" dirty="0" smtClean="0">
                <a:latin typeface="2  Compset"/>
              </a:rPr>
              <a:t>خطهای راست </a:t>
            </a:r>
            <a:r>
              <a:rPr lang="en-US" dirty="0" smtClean="0">
                <a:latin typeface="2  Compset"/>
              </a:rPr>
              <a:t>x,y</a:t>
            </a:r>
            <a:r>
              <a:rPr lang="fa-IR" dirty="0" smtClean="0">
                <a:latin typeface="2  Compset"/>
              </a:rPr>
              <a:t>راکه به ترتیب همان نسبتی             را             با </a:t>
            </a:r>
            <a:r>
              <a:rPr lang="en-US" dirty="0" smtClean="0">
                <a:latin typeface="2  Compset"/>
              </a:rPr>
              <a:t>MC</a:t>
            </a:r>
            <a:r>
              <a:rPr lang="fa-IR" dirty="0" smtClean="0">
                <a:latin typeface="2  Compset"/>
              </a:rPr>
              <a:t>و</a:t>
            </a:r>
            <a:r>
              <a:rPr lang="en-US" dirty="0" smtClean="0">
                <a:latin typeface="2  Compset"/>
              </a:rPr>
              <a:t> ML</a:t>
            </a:r>
            <a:r>
              <a:rPr lang="fa-IR" dirty="0" smtClean="0">
                <a:latin typeface="2  Compset"/>
              </a:rPr>
              <a:t>                                                                                                                                                                                                                                                                                                                                                                                                                                                                                                                         دارند که </a:t>
            </a:r>
            <a:r>
              <a:rPr lang="en-US" dirty="0" smtClean="0">
                <a:latin typeface="2  Compset"/>
              </a:rPr>
              <a:t>a</a:t>
            </a:r>
            <a:r>
              <a:rPr lang="fa-IR" dirty="0" smtClean="0">
                <a:latin typeface="2  Compset"/>
              </a:rPr>
              <a:t>با</a:t>
            </a:r>
            <a:r>
              <a:rPr lang="en-US" dirty="0" smtClean="0">
                <a:latin typeface="2  Compset"/>
              </a:rPr>
              <a:t>DM</a:t>
            </a:r>
            <a:r>
              <a:rPr lang="fa-IR" dirty="0" smtClean="0">
                <a:latin typeface="2  Compset"/>
              </a:rPr>
              <a:t>و</a:t>
            </a:r>
            <a:r>
              <a:rPr lang="en-US" dirty="0" smtClean="0">
                <a:latin typeface="2  Compset"/>
              </a:rPr>
              <a:t>b</a:t>
            </a:r>
            <a:r>
              <a:rPr lang="fa-IR" dirty="0" smtClean="0">
                <a:latin typeface="2  Compset"/>
              </a:rPr>
              <a:t>با</a:t>
            </a:r>
            <a:r>
              <a:rPr lang="en-US" dirty="0" smtClean="0">
                <a:latin typeface="2  Compset"/>
              </a:rPr>
              <a:t>MQ</a:t>
            </a:r>
            <a:r>
              <a:rPr lang="fa-IR" dirty="0" smtClean="0">
                <a:latin typeface="2  Compset"/>
              </a:rPr>
              <a:t> دارد     ، به دست می آوریم ؛در این صورت </a:t>
            </a:r>
            <a:r>
              <a:rPr lang="en-US" dirty="0" smtClean="0">
                <a:latin typeface="2  Compset"/>
              </a:rPr>
              <a:t>x</a:t>
            </a:r>
            <a:r>
              <a:rPr lang="fa-IR" dirty="0" smtClean="0">
                <a:latin typeface="2  Compset"/>
              </a:rPr>
              <a:t>و</a:t>
            </a:r>
            <a:r>
              <a:rPr lang="en-US" dirty="0" smtClean="0">
                <a:latin typeface="2  Compset"/>
              </a:rPr>
              <a:t>y</a:t>
            </a:r>
            <a:r>
              <a:rPr lang="fa-IR" dirty="0" smtClean="0">
                <a:latin typeface="2  Compset"/>
              </a:rPr>
              <a:t>واسطه هندسی مطلوب میان </a:t>
            </a:r>
            <a:r>
              <a:rPr lang="en-US" dirty="0" smtClean="0">
                <a:latin typeface="2  Compset"/>
              </a:rPr>
              <a:t>a,b</a:t>
            </a:r>
            <a:r>
              <a:rPr lang="fa-IR" dirty="0" smtClean="0">
                <a:latin typeface="2  Compset"/>
              </a:rPr>
              <a:t>خواهند بود.	 	</a:t>
            </a:r>
            <a:endParaRPr lang="fa-IR" dirty="0">
              <a:latin typeface="2  Compset"/>
            </a:endParaRPr>
          </a:p>
        </p:txBody>
      </p:sp>
    </p:spTree>
  </p:cSld>
  <p:clrMapOvr>
    <a:masterClrMapping/>
  </p:clrMapOvr>
  <p:transition spd="slow" advTm="3000">
    <p:strips/>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buNone/>
            </a:pPr>
            <a:r>
              <a:rPr lang="fa-IR" sz="3200" b="1" dirty="0" smtClean="0"/>
              <a:t>					   </a:t>
            </a:r>
            <a:r>
              <a:rPr lang="en-US" sz="3200" b="1" dirty="0" smtClean="0"/>
              <a:t>																							</a:t>
            </a:r>
            <a:r>
              <a:rPr lang="fa-IR" sz="3200" b="1" dirty="0" smtClean="0"/>
              <a:t>  </a:t>
            </a:r>
            <a:r>
              <a:rPr lang="en-US" sz="3200" b="1" dirty="0" smtClean="0"/>
              <a:t>   </a:t>
            </a:r>
            <a:endParaRPr lang="fa-IR" sz="3200" b="1" dirty="0" smtClean="0"/>
          </a:p>
          <a:p>
            <a:pPr>
              <a:buNone/>
            </a:pPr>
            <a:endParaRPr lang="fa-IR" sz="3200" b="1" dirty="0" smtClean="0"/>
          </a:p>
          <a:p>
            <a:pPr algn="justLow">
              <a:buNone/>
            </a:pPr>
            <a:r>
              <a:rPr lang="fa-IR" dirty="0" smtClean="0">
                <a:latin typeface="2  Compset"/>
              </a:rPr>
              <a:t>این راه حلها که جداگانه توسط ائوتوکپوس داده شده ،واقعاً یکی هستند ، ونیز در واقع همان راه حل  دیوکلس است. تفاوت در آن است که اسپوروس و پاپوس از پیچک وار استفاده نکرده اند،بلکه خط کشی را به کار برده اند که آن را بر گرد</a:t>
            </a:r>
            <a:r>
              <a:rPr lang="en-US" dirty="0" smtClean="0">
                <a:latin typeface="2  Compset"/>
              </a:rPr>
              <a:t>c</a:t>
            </a:r>
            <a:r>
              <a:rPr lang="fa-IR" dirty="0" smtClean="0">
                <a:latin typeface="2  Compset"/>
              </a:rPr>
              <a:t>چندان می چرخانند تا امتداد خط</a:t>
            </a:r>
            <a:r>
              <a:rPr lang="en-US" dirty="0" smtClean="0">
                <a:latin typeface="2  Compset"/>
              </a:rPr>
              <a:t>DK</a:t>
            </a:r>
            <a:r>
              <a:rPr lang="fa-IR" dirty="0" smtClean="0">
                <a:latin typeface="2  Compset"/>
              </a:rPr>
              <a:t>رادر</a:t>
            </a:r>
            <a:r>
              <a:rPr lang="en-US" dirty="0" smtClean="0">
                <a:latin typeface="2  Compset"/>
              </a:rPr>
              <a:t>Q</a:t>
            </a:r>
            <a:r>
              <a:rPr lang="fa-IR" dirty="0" smtClean="0">
                <a:latin typeface="2  Compset"/>
              </a:rPr>
              <a:t>و امتداد</a:t>
            </a:r>
            <a:r>
              <a:rPr lang="en-US" dirty="0" smtClean="0">
                <a:latin typeface="2  Compset"/>
              </a:rPr>
              <a:t>OB </a:t>
            </a:r>
            <a:r>
              <a:rPr lang="fa-IR" dirty="0" smtClean="0">
                <a:latin typeface="2  Compset"/>
              </a:rPr>
              <a:t>را در </a:t>
            </a:r>
            <a:r>
              <a:rPr lang="en-US" dirty="0" smtClean="0">
                <a:latin typeface="2  Compset"/>
              </a:rPr>
              <a:t>T</a:t>
            </a:r>
            <a:r>
              <a:rPr lang="fa-IR" dirty="0" smtClean="0">
                <a:latin typeface="2  Compset"/>
              </a:rPr>
              <a:t>و دایره را در ق قططع کند وقطعات </a:t>
            </a:r>
            <a:r>
              <a:rPr lang="en-US" dirty="0" smtClean="0">
                <a:latin typeface="2  Compset"/>
              </a:rPr>
              <a:t>QT,TR</a:t>
            </a:r>
            <a:r>
              <a:rPr lang="fa-IR" dirty="0" smtClean="0">
                <a:latin typeface="2  Compset"/>
              </a:rPr>
              <a:t>برابر با یکدیگر شوند. پاپوس اسپروس را می شناخته ،و احتمال دارد که استاد یا شاگردان او بوده است . از گزارش خود پاپوس چنین استنباط می شود که امتیاز حل مسئله از آن </a:t>
            </a:r>
            <a:r>
              <a:rPr lang="en-US" dirty="0" smtClean="0">
                <a:latin typeface="2  Compset"/>
              </a:rPr>
              <a:t> </a:t>
            </a:r>
            <a:r>
              <a:rPr lang="fa-IR" dirty="0" smtClean="0">
                <a:latin typeface="2  Compset"/>
              </a:rPr>
              <a:t>خود او بوده است.</a:t>
            </a:r>
            <a:r>
              <a:rPr lang="fa-IR" sz="3200" b="1" dirty="0" smtClean="0">
                <a:latin typeface="2  Compset"/>
              </a:rPr>
              <a:t>	</a:t>
            </a:r>
            <a:endParaRPr lang="fa-IR" sz="3200" b="1" dirty="0">
              <a:latin typeface="2  Compset"/>
            </a:endParaRPr>
          </a:p>
        </p:txBody>
      </p:sp>
      <p:sp>
        <p:nvSpPr>
          <p:cNvPr id="4" name="7-Point Star 3"/>
          <p:cNvSpPr/>
          <p:nvPr/>
        </p:nvSpPr>
        <p:spPr>
          <a:xfrm>
            <a:off x="1000100" y="1071546"/>
            <a:ext cx="7715304" cy="785818"/>
          </a:xfrm>
          <a:prstGeom prst="star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a-IR" sz="3200" b="1" dirty="0" smtClean="0"/>
              <a:t>اسپوروس و پاپوس</a:t>
            </a:r>
            <a:endParaRPr lang="en-US" sz="3200" dirty="0"/>
          </a:p>
        </p:txBody>
      </p:sp>
    </p:spTree>
  </p:cSld>
  <p:clrMapOvr>
    <a:masterClrMapping/>
  </p:clrMapOvr>
  <p:transition spd="slow" advTm="3000">
    <p:wheel spokes="3"/>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lstStyle/>
          <a:p>
            <a:endParaRPr lang="fa-IR" dirty="0"/>
          </a:p>
        </p:txBody>
      </p:sp>
      <p:pic>
        <p:nvPicPr>
          <p:cNvPr id="1026" name="Picture 2" descr="http://kooshkaki.persiangig.com/image/djmkview77.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
        <p:nvSpPr>
          <p:cNvPr id="7" name="Curved Up Ribbon 6"/>
          <p:cNvSpPr/>
          <p:nvPr/>
        </p:nvSpPr>
        <p:spPr>
          <a:xfrm>
            <a:off x="0" y="0"/>
            <a:ext cx="9144000" cy="1285884"/>
          </a:xfrm>
          <a:prstGeom prst="ellipseRibbon2">
            <a:avLst/>
          </a:prstGeom>
          <a:solidFill>
            <a:schemeClr val="bg2">
              <a:lumMod val="50000"/>
            </a:schemeClr>
          </a:solidFill>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fa-IR" sz="3200" dirty="0" smtClean="0">
                <a:solidFill>
                  <a:schemeClr val="tx1"/>
                </a:solidFill>
              </a:rPr>
              <a:t>با  سپاس فراوان از شما</a:t>
            </a:r>
            <a:endParaRPr lang="en-US" sz="3200" dirty="0">
              <a:solidFill>
                <a:schemeClr val="tx1"/>
              </a:solidFill>
            </a:endParaRPr>
          </a:p>
        </p:txBody>
      </p:sp>
    </p:spTree>
  </p:cSld>
  <p:clrMapOvr>
    <a:masterClrMapping/>
  </p:clrMapOvr>
  <p:transition spd="slow">
    <p:newsflash/>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2301</TotalTime>
  <Words>6359</Words>
  <Application>Microsoft Office PowerPoint</Application>
  <PresentationFormat>On-screen Show (4:3)</PresentationFormat>
  <Paragraphs>560</Paragraphs>
  <Slides>99</Slides>
  <Notes>15</Notes>
  <HiddenSlides>0</HiddenSlides>
  <MMClips>0</MMClips>
  <ScaleCrop>false</ScaleCrop>
  <HeadingPairs>
    <vt:vector size="4" baseType="variant">
      <vt:variant>
        <vt:lpstr>Theme</vt:lpstr>
      </vt:variant>
      <vt:variant>
        <vt:i4>1</vt:i4>
      </vt:variant>
      <vt:variant>
        <vt:lpstr>Slide Titles</vt:lpstr>
      </vt:variant>
      <vt:variant>
        <vt:i4>99</vt:i4>
      </vt:variant>
    </vt:vector>
  </HeadingPairs>
  <TitlesOfParts>
    <vt:vector size="100" baseType="lpstr">
      <vt:lpstr>Flow</vt:lpstr>
      <vt:lpstr>Slide 1</vt:lpstr>
      <vt:lpstr>Slide 2</vt:lpstr>
      <vt:lpstr>فصل هفتم</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پايين ترين و بالاترين حد پي به صورت زير است:   </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vector>
  </TitlesOfParts>
  <Company>IUTChem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فصل هفتم</dc:title>
  <dc:creator>8716763</dc:creator>
  <cp:lastModifiedBy>class</cp:lastModifiedBy>
  <cp:revision>264</cp:revision>
  <dcterms:created xsi:type="dcterms:W3CDTF">2010-10-25T11:49:44Z</dcterms:created>
  <dcterms:modified xsi:type="dcterms:W3CDTF">2011-05-23T09:22:21Z</dcterms:modified>
</cp:coreProperties>
</file>