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</p:sldMasterIdLst>
  <p:notesMasterIdLst>
    <p:notesMasterId r:id="rId31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76" r:id="rId10"/>
    <p:sldId id="265" r:id="rId11"/>
    <p:sldId id="266" r:id="rId12"/>
    <p:sldId id="268" r:id="rId13"/>
    <p:sldId id="267" r:id="rId14"/>
    <p:sldId id="264" r:id="rId15"/>
    <p:sldId id="269" r:id="rId16"/>
    <p:sldId id="270" r:id="rId17"/>
    <p:sldId id="277" r:id="rId18"/>
    <p:sldId id="273" r:id="rId19"/>
    <p:sldId id="271" r:id="rId20"/>
    <p:sldId id="272" r:id="rId21"/>
    <p:sldId id="274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12910D4-FA39-4932-9D2D-2D2AAEE8316F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76"/>
            <p14:sldId id="265"/>
            <p14:sldId id="266"/>
            <p14:sldId id="268"/>
            <p14:sldId id="267"/>
            <p14:sldId id="264"/>
            <p14:sldId id="269"/>
            <p14:sldId id="270"/>
            <p14:sldId id="277"/>
            <p14:sldId id="273"/>
            <p14:sldId id="271"/>
            <p14:sldId id="272"/>
            <p14:sldId id="274"/>
            <p14:sldId id="278"/>
            <p14:sldId id="279"/>
            <p14:sldId id="280"/>
            <p14:sldId id="281"/>
            <p14:sldId id="282"/>
            <p14:sldId id="283"/>
            <p14:sldId id="284"/>
            <p14:sldId id="275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6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11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lt"/>
                <a:cs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C9481E5-A602-4838-A381-5985CE23BBF7}" type="datetime1">
              <a:rPr lang="en-US" smtClean="0"/>
              <a:pPr/>
              <a:t>11/9/2013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0149-B9C1-4D1F-A263-81B3AB61B453}" type="datetime1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D25D-BB9F-43F1-B500-18065B1E3768}" type="datetime1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Shap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0EA4-1ED2-4AAD-9422-FA77E686AB3A}" type="datetime1">
              <a:rPr lang="en-US" smtClean="0"/>
              <a:pPr/>
              <a:t>11/9/2013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4FF91DA-C71F-4E2B-893A-4E9F55A488D6}" type="datetime1">
              <a:rPr lang="en-US" smtClean="0"/>
              <a:pPr/>
              <a:t>11/9/2013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ED63-91AD-465F-A94F-B381B2C2C76E}" type="datetime1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167F-F13F-4576-9BF8-8F2623ED9AEF}" type="datetime1">
              <a:rPr lang="en-US" smtClean="0"/>
              <a:pPr/>
              <a:t>11/9/2013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615-56CE-4E87-A509-236B03E83A06}" type="datetime1">
              <a:rPr lang="en-US" smtClean="0"/>
              <a:pPr/>
              <a:t>11/9/2013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1C8C-17D7-4F2C-A561-45993566580C}" type="datetime1">
              <a:rPr lang="en-US" smtClean="0"/>
              <a:pPr/>
              <a:t>11/9/2013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DAA6-A913-424B-A567-3959C1D3CE8E}" type="datetime1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4F02-454E-410A-B934-544A7C62560C}" type="datetime1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4A8B2AE8-49BE-43E2-A964-D04EDFF84AB6}" type="datetime1">
              <a:rPr lang="en-US" smtClean="0"/>
              <a:pPr/>
              <a:t>11/9/2013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hap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259632" y="3789040"/>
            <a:ext cx="6858000" cy="9906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fa-IR" sz="4000" dirty="0">
                <a:ea typeface="+mj-lt"/>
                <a:cs typeface="B Titr" pitchFamily="2" charset="-78"/>
              </a:rPr>
              <a:t>جذب </a:t>
            </a:r>
            <a:r>
              <a:rPr lang="fa-IR" sz="4000" dirty="0" smtClean="0">
                <a:ea typeface="+mj-lt"/>
                <a:cs typeface="B Titr" pitchFamily="2" charset="-78"/>
              </a:rPr>
              <a:t>سطحی          </a:t>
            </a:r>
            <a:r>
              <a:rPr lang="en-US" sz="4000" dirty="0" smtClean="0">
                <a:latin typeface="Arial Black" pitchFamily="34" charset="0"/>
                <a:cs typeface="Titr" pitchFamily="2" charset="-78"/>
              </a:rPr>
              <a:t> </a:t>
            </a:r>
            <a:r>
              <a:rPr lang="en-US" sz="4000" b="1" dirty="0" smtClean="0">
                <a:latin typeface="Bodoni MT Black" pitchFamily="18" charset="0"/>
                <a:cs typeface="Times New Roman" pitchFamily="18" charset="0"/>
              </a:rPr>
              <a:t>Adsorption   </a:t>
            </a:r>
            <a:endParaRPr lang="en-US" sz="4000" b="1" dirty="0">
              <a:latin typeface="Bodoni MT Black" pitchFamily="18" charset="0"/>
              <a:ea typeface="+mj-lt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م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هندسی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منابع 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آب</a:t>
            </a:r>
          </a:p>
          <a:p>
            <a:pPr algn="ctr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(آلودگی آب)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endParaRPr lang="en-US" sz="28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332656"/>
            <a:ext cx="21602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4000" dirty="0" smtClean="0">
                <a:cs typeface="B Titr" pitchFamily="2" charset="-78"/>
              </a:rPr>
              <a:t>به نام خدا </a:t>
            </a:r>
            <a:endParaRPr lang="fa-IR" sz="4000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9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476672"/>
            <a:ext cx="727280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1800"/>
              </a:spcBef>
            </a:pPr>
            <a:r>
              <a:rPr lang="fa-IR" sz="2600" b="1" dirty="0">
                <a:cs typeface="B Zar" pitchFamily="2" charset="-78"/>
              </a:rPr>
              <a:t>در فرآیند جذب سطحی</a:t>
            </a:r>
            <a:r>
              <a:rPr lang="fa-IR" sz="2600" b="1" dirty="0" smtClean="0">
                <a:cs typeface="B Zar" pitchFamily="2" charset="-78"/>
              </a:rPr>
              <a:t>:</a:t>
            </a:r>
            <a:endParaRPr lang="fa-IR" sz="2400" b="1" dirty="0">
              <a:cs typeface="B Zar" pitchFamily="2" charset="-78"/>
            </a:endParaRPr>
          </a:p>
          <a:p>
            <a:pPr marL="540000" algn="r" rtl="1">
              <a:lnSpc>
                <a:spcPct val="150000"/>
              </a:lnSpc>
              <a:spcBef>
                <a:spcPts val="1800"/>
              </a:spcBef>
            </a:pPr>
            <a:r>
              <a:rPr lang="fa-IR" sz="2600" dirty="0" smtClean="0">
                <a:cs typeface="B Zar" pitchFamily="2" charset="-78"/>
              </a:rPr>
              <a:t>جاذب: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Adsorbent</a:t>
            </a:r>
            <a:endParaRPr lang="fa-IR" sz="2600" dirty="0">
              <a:latin typeface="Times New Roman" pitchFamily="18" charset="0"/>
              <a:cs typeface="Times New Roman" pitchFamily="18" charset="0"/>
            </a:endParaRPr>
          </a:p>
          <a:p>
            <a:pPr marL="540000" algn="r" rtl="1">
              <a:lnSpc>
                <a:spcPct val="150000"/>
              </a:lnSpc>
            </a:pPr>
            <a:r>
              <a:rPr lang="fa-IR" sz="2600" dirty="0">
                <a:cs typeface="B Zar" pitchFamily="2" charset="-78"/>
              </a:rPr>
              <a:t>ماده جذب شده </a:t>
            </a:r>
            <a:r>
              <a:rPr lang="fa-IR" sz="2600" dirty="0" smtClean="0">
                <a:cs typeface="B Zar" pitchFamily="2" charset="-78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Adsorbate</a:t>
            </a:r>
            <a:r>
              <a:rPr lang="fa-IR" sz="2600" dirty="0" smtClean="0">
                <a:cs typeface="B Zar" pitchFamily="2" charset="-78"/>
              </a:rPr>
              <a:t> </a:t>
            </a:r>
            <a:endParaRPr lang="fa-IR" sz="2600" dirty="0">
              <a:cs typeface="B Zar" pitchFamily="2" charset="-78"/>
            </a:endParaRPr>
          </a:p>
          <a:p>
            <a:pPr marL="540000" algn="r" rtl="1">
              <a:lnSpc>
                <a:spcPct val="150000"/>
              </a:lnSpc>
            </a:pPr>
            <a:r>
              <a:rPr lang="fa-IR" sz="2600" dirty="0" smtClean="0">
                <a:cs typeface="B Zar" pitchFamily="2" charset="-78"/>
              </a:rPr>
              <a:t>مواد </a:t>
            </a:r>
            <a:r>
              <a:rPr lang="fa-IR" sz="2600" dirty="0">
                <a:cs typeface="B Zar" pitchFamily="2" charset="-78"/>
              </a:rPr>
              <a:t>معلق </a:t>
            </a:r>
            <a:r>
              <a:rPr lang="fa-IR" sz="2600" dirty="0" smtClean="0">
                <a:cs typeface="B Zar" pitchFamily="2" charset="-78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Adsorpt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16832"/>
            <a:ext cx="4591050" cy="43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8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10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88640"/>
            <a:ext cx="8928992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>
                <a:cs typeface="B Zar" pitchFamily="2" charset="-78"/>
              </a:rPr>
              <a:t>عامل اساسی در سیستم جذب، جاذب است. جاذب پدیدآورنده فناوری جذب سطحی است. در گذشته استفاده از جاذب­ها برمبنای سعی و خطا استوار بوده که با انجام آزمایش کیفیت آنها اندازه گیری می­شد، اما امروزه در بررسی­های  انجام شده از لحاظ علمی ساختار منافذ و تخلخل و انرژی­های سطحی و دیگر پارامترهای یک جاذب را از پیش تعیین می­کنند و برمبنای آن جاذب را استفاده می­کنند. در ساختار مولکولی منظم مقدار جذب افزایش می­یابد و میزان انتخاب پذیری نیز زیاد می­شود. امروزه بشر قادر است مواد را درحد نانومتری از هم جدا کند. </a:t>
            </a:r>
            <a:endParaRPr lang="en-US" sz="2800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68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fa-IR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اساس پدیده جذب سطحی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11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9144000" cy="53781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fa-IR" dirty="0" smtClean="0">
                <a:cs typeface="B Zar" pitchFamily="2" charset="-78"/>
              </a:rPr>
              <a:t>پدیده </a:t>
            </a:r>
            <a:r>
              <a:rPr lang="fa-IR" dirty="0">
                <a:cs typeface="B Zar" pitchFamily="2" charset="-78"/>
              </a:rPr>
              <a:t>جذب سطحی به خاطر خواص موجود بر روی سطح جامد اتفاق می­افتد. این خواص دارای دو منشأ </a:t>
            </a:r>
            <a:r>
              <a:rPr lang="fa-IR" dirty="0" smtClean="0">
                <a:cs typeface="B Zar" pitchFamily="2" charset="-78"/>
              </a:rPr>
              <a:t>می­باشد.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</a:pPr>
            <a:r>
              <a:rPr lang="fa-IR" dirty="0" smtClean="0">
                <a:cs typeface="B Zar" pitchFamily="2" charset="-78"/>
              </a:rPr>
              <a:t>1) پدیده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discontinuity</a:t>
            </a:r>
            <a:r>
              <a:rPr lang="fa-IR" sz="2400" dirty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: </a:t>
            </a:r>
            <a:r>
              <a:rPr lang="fa-IR" dirty="0">
                <a:cs typeface="B Zar" pitchFamily="2" charset="-78"/>
              </a:rPr>
              <a:t>به این مفهوم است که خواص سطح جاذب از خواص بقیه جاذب متفاوت است در واقع اتم­های سطح از </a:t>
            </a:r>
            <a:r>
              <a:rPr lang="fa-IR" dirty="0" smtClean="0">
                <a:cs typeface="B Zar" pitchFamily="2" charset="-78"/>
              </a:rPr>
              <a:t>اتمهای </a:t>
            </a:r>
            <a:r>
              <a:rPr lang="fa-IR" dirty="0">
                <a:cs typeface="B Zar" pitchFamily="2" charset="-78"/>
              </a:rPr>
              <a:t>توده متفاوت هستند</a:t>
            </a:r>
            <a:r>
              <a:rPr lang="fa-IR" dirty="0" smtClean="0">
                <a:cs typeface="B Zar" pitchFamily="2" charset="-78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</a:pPr>
            <a:r>
              <a:rPr lang="fa-IR" dirty="0" smtClean="0">
                <a:cs typeface="B Zar" pitchFamily="2" charset="-78"/>
              </a:rPr>
              <a:t> 2) اتمهای </a:t>
            </a:r>
            <a:r>
              <a:rPr lang="fa-IR" dirty="0">
                <a:cs typeface="B Zar" pitchFamily="2" charset="-78"/>
              </a:rPr>
              <a:t>سطح جامد غیر اشباع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Unsaturated</a:t>
            </a:r>
            <a:r>
              <a:rPr lang="fa-IR" dirty="0">
                <a:cs typeface="B Zar" pitchFamily="2" charset="-78"/>
              </a:rPr>
              <a:t>) هستند. این پدیده به این مفهوم است که در زیر سطح اتمهای جامد با اتمهای مجاور پیوند سطحی ایجاد کرده است اما در سطح اتم­ها از بالا آزاد هستند و توانایی ایجاد پیوند با مولکول­های دیگر را دارند. از این رو یک حالت تمایل برای رسیدن به حالت اشباع در مولکول­های سطح وجود دارد. بنابراین خاصیت جذب سطحی در آن ایجاد می­شود.</a:t>
            </a:r>
            <a:endParaRPr lang="en-US" dirty="0">
              <a:cs typeface="B Zar" pitchFamily="2" charset="-78"/>
            </a:endParaRPr>
          </a:p>
          <a:p>
            <a:pPr>
              <a:buClr>
                <a:srgbClr val="00B0F0"/>
              </a:buClr>
            </a:pPr>
            <a:endParaRPr lang="fa-IR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38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121" y="0"/>
            <a:ext cx="9036496" cy="990600"/>
          </a:xfrm>
        </p:spPr>
        <p:txBody>
          <a:bodyPr>
            <a:normAutofit/>
          </a:bodyPr>
          <a:lstStyle/>
          <a:p>
            <a:pPr algn="r"/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مکانیسم جذب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556" y="1196752"/>
            <a:ext cx="7992888" cy="50617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12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048996" cy="1052736"/>
          </a:xfrm>
        </p:spPr>
        <p:txBody>
          <a:bodyPr>
            <a:noAutofit/>
          </a:bodyPr>
          <a:lstStyle/>
          <a:p>
            <a:pPr lvl="0" algn="r">
              <a:lnSpc>
                <a:spcPct val="150000"/>
              </a:lnSpc>
            </a:pPr>
            <a: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انواع جذب </a:t>
            </a: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سطحی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1- جذب فیزیکی یا جذب واندروالس(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Physical Adsorption</a:t>
            </a:r>
            <a: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):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13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" y="1124744"/>
            <a:ext cx="9096498" cy="518457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dirty="0">
                <a:cs typeface="B Zar" pitchFamily="2" charset="-78"/>
              </a:rPr>
              <a:t>یک پدیده برگشت پذیر است که نتیجه نیروهای جاذبه بین مولکول­های جامد و ماده جذب شده است. بین مولکول­ها انواع نیروهای درونی وجود دارد و یکی از این نیروها، واندروالس است. این نیروی بسیار ضعیفی است که دو مولکول را به همدیگر جذب </a:t>
            </a:r>
            <a:r>
              <a:rPr lang="fa-IR" dirty="0" smtClean="0">
                <a:cs typeface="B Zar" pitchFamily="2" charset="-78"/>
              </a:rPr>
              <a:t>می­کند، </a:t>
            </a:r>
            <a:r>
              <a:rPr lang="fa-IR" dirty="0">
                <a:cs typeface="B Zar" pitchFamily="2" charset="-78"/>
              </a:rPr>
              <a:t>اما این نیرو تبادل الکترون­ و تشکیل پیوند شیمیایی را شامل نمی­شود. این نیروی فیزیکی بسیار ضعیف </a:t>
            </a:r>
            <a:r>
              <a:rPr lang="fa-IR" dirty="0" smtClean="0">
                <a:cs typeface="B Zar" pitchFamily="2" charset="-78"/>
              </a:rPr>
              <a:t>است. برای </a:t>
            </a:r>
            <a:r>
              <a:rPr lang="fa-IR" dirty="0">
                <a:cs typeface="B Zar" pitchFamily="2" charset="-78"/>
              </a:rPr>
              <a:t>مثال وقتی نیروی جاذبه بین یک جامد و یک گاز بیشتر از نیروهای بین </a:t>
            </a:r>
            <a:r>
              <a:rPr lang="fa-IR" dirty="0" smtClean="0">
                <a:cs typeface="B Zar" pitchFamily="2" charset="-78"/>
              </a:rPr>
              <a:t>مولکولهای </a:t>
            </a:r>
            <a:r>
              <a:rPr lang="fa-IR" dirty="0">
                <a:cs typeface="B Zar" pitchFamily="2" charset="-78"/>
              </a:rPr>
              <a:t>گاز باشد، گاز روی سطح جامد جمع و متراکم می­شود. ماده جذب شده در شبکه کریستالی جامد نفوذ نمی­کند و در آن حل نمی­شود، بلکه در سطح باقی می­ماند. درهرحال اگر جامد دارای تخلخل و لوله­های موئین زیادی باشد، ماده جذب شده، در صورتی که جامد را تر کند، به داخل این شکاف­ها نفوذ نمی­کند. </a:t>
            </a:r>
            <a:endParaRPr lang="en-US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91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انواع جذب سطحی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2- جذب شیمیایی یا جذب سطحی فعال شده (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Chemical Adsorption</a:t>
            </a:r>
            <a: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14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036496" cy="501811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dirty="0">
                <a:cs typeface="B Zar" pitchFamily="2" charset="-78"/>
              </a:rPr>
              <a:t>جذب شیمیایی یا جذب سطحی فعال شده نتیجه فعل و انفعالات شیمیایی جامد و ماده جذب شده است. قدرت پیوند شیمیایی حاصل به طور قابل توجهی در حالات مختلف تغییر می­کند و شناسایی ترکیبات شیمیایی عملا مشکل است ولی نیروهای چسبندگی معمولاً بیشتر از آن چیزی است که در جذب فیزیکی وجود دارد. این پیوند شیمیایی قوی است و حدود 100 برابر جذب فیزیکی انرژی جذب دارد. حرارت آزاد شده در جذب شیمیایی معمولا زیاد و در حدود حرارت یک واکنش شیمیایی است . فرآیند عموماً برگشت ناپذیر است و با دفع و جداسازی اولیه ماده جذب شده، تغییر شیمیایی در آن مشاهده می­شود. </a:t>
            </a:r>
            <a:endParaRPr lang="en-US" dirty="0">
              <a:cs typeface="B Zar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6838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15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754"/>
            <a:ext cx="91440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600" dirty="0">
                <a:cs typeface="B Zar" pitchFamily="2" charset="-78"/>
              </a:rPr>
              <a:t>دو نوع جذب شیمیایی وجود دارد: </a:t>
            </a:r>
            <a:r>
              <a:rPr lang="fa-IR" sz="2600" dirty="0" smtClean="0">
                <a:cs typeface="B Zar" pitchFamily="2" charset="-78"/>
              </a:rPr>
              <a:t>1- مولکولی 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Associative chemical adsorption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fa-IR" sz="2600" dirty="0" smtClean="0">
                <a:cs typeface="B Zar" pitchFamily="2" charset="-78"/>
              </a:rPr>
              <a:t>2-تفکیک شده: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Dissociative chemical adsorption </a:t>
            </a:r>
            <a:r>
              <a:rPr lang="fa-I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600" dirty="0" smtClean="0">
                <a:cs typeface="B Zar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sz="2600" dirty="0" smtClean="0">
                <a:cs typeface="B Zar" pitchFamily="2" charset="-78"/>
              </a:rPr>
              <a:t>بسیار قویتر </a:t>
            </a:r>
            <a:r>
              <a:rPr lang="fa-IR" sz="2600" dirty="0">
                <a:cs typeface="B Zar" pitchFamily="2" charset="-78"/>
              </a:rPr>
              <a:t>از </a:t>
            </a:r>
            <a:r>
              <a:rPr lang="fa-IR" sz="2600" dirty="0" smtClean="0">
                <a:cs typeface="B Zar" pitchFamily="2" charset="-78"/>
              </a:rPr>
              <a:t>جذب شیمیایی</a:t>
            </a:r>
            <a:r>
              <a:rPr lang="fa-I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600" dirty="0">
                <a:cs typeface="B Zar" pitchFamily="2" charset="-78"/>
              </a:rPr>
              <a:t>مولکولی</a:t>
            </a:r>
            <a:endParaRPr lang="en-US" sz="2600" dirty="0">
              <a:cs typeface="B Za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76872"/>
            <a:ext cx="9144000" cy="32057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592" y="556060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>
                <a:cs typeface="B Zar" pitchFamily="2" charset="-78"/>
              </a:rPr>
              <a:t>شماتیکی </a:t>
            </a:r>
            <a:r>
              <a:rPr lang="fa-IR" sz="2400" dirty="0">
                <a:cs typeface="B Zar" pitchFamily="2" charset="-78"/>
              </a:rPr>
              <a:t>از انواع مختلف جذب سطحی کربن مونوکسید بر روی سطح جامد</a:t>
            </a:r>
            <a:endParaRPr lang="en-US" sz="2400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23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385"/>
            <a:ext cx="9036496" cy="990600"/>
          </a:xfrm>
        </p:spPr>
        <p:txBody>
          <a:bodyPr>
            <a:normAutofit/>
          </a:bodyPr>
          <a:lstStyle/>
          <a:p>
            <a:pPr algn="r"/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مقایسه جذب سطحی فیزیکی و جذب سطحی شیمیایی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16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018112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cs typeface="B Titr" pitchFamily="2" charset="-78"/>
              </a:rPr>
              <a:t>جذب فیزیکی یا جذب </a:t>
            </a:r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cs typeface="B Titr" pitchFamily="2" charset="-78"/>
              </a:rPr>
              <a:t>واندروالس </a:t>
            </a:r>
            <a:r>
              <a:rPr lang="en-US" altLang="zh-TW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cs typeface="B Zar" pitchFamily="2" charset="-78"/>
              </a:rPr>
              <a:t>(</a:t>
            </a:r>
            <a:r>
              <a:rPr lang="en-US" altLang="zh-TW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van der Waals adsorption</a:t>
            </a:r>
            <a:r>
              <a:rPr lang="en-US" altLang="zh-TW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cs typeface="B Zar" pitchFamily="2" charset="-78"/>
              </a:rPr>
              <a:t>) </a:t>
            </a:r>
            <a:r>
              <a:rPr lang="fa-IR" altLang="zh-TW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cs typeface="B Zar" pitchFamily="2" charset="-78"/>
              </a:rPr>
              <a:t>:</a:t>
            </a:r>
            <a:endParaRPr lang="fa-IR" altLang="zh-TW" sz="2800" dirty="0">
              <a:cs typeface="B Zar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altLang="zh-TW" b="1" dirty="0" smtClean="0">
                <a:cs typeface="B Zar" pitchFamily="2" charset="-78"/>
              </a:rPr>
              <a:t>پیوند ضعیف مولکولهای سیال به سطح جامد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altLang="zh-TW" b="1" dirty="0">
                <a:cs typeface="B Zar" pitchFamily="2" charset="-78"/>
              </a:rPr>
              <a:t>گرمازا</a:t>
            </a:r>
            <a:r>
              <a:rPr lang="fa-IR" altLang="zh-TW" sz="2200" b="1" dirty="0" smtClean="0"/>
              <a:t> (</a:t>
            </a:r>
            <a:r>
              <a:rPr lang="en-US" altLang="zh-TW" sz="2200" b="1" dirty="0">
                <a:latin typeface="Times New Roman" pitchFamily="18" charset="0"/>
                <a:cs typeface="Times New Roman" pitchFamily="18" charset="0"/>
              </a:rPr>
              <a:t>(~ 0.1 </a:t>
            </a: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Kcal/mole</a:t>
            </a:r>
            <a:endParaRPr lang="fa-IR" altLang="zh-TW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altLang="zh-TW" b="1" dirty="0">
                <a:cs typeface="B Zar" pitchFamily="2" charset="-78"/>
              </a:rPr>
              <a:t>برگشت پذیر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cs typeface="B Titr" pitchFamily="2" charset="-78"/>
              </a:rPr>
              <a:t>جذب شیمیایی </a:t>
            </a:r>
            <a:r>
              <a:rPr lang="en-US" altLang="zh-TW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cs typeface="B Zar" pitchFamily="2" charset="-78"/>
              </a:rPr>
              <a:t>(</a:t>
            </a:r>
            <a:r>
              <a:rPr lang="en-US" altLang="zh-TW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Chemisorption</a:t>
            </a:r>
            <a:r>
              <a:rPr lang="en-US" altLang="zh-TW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cs typeface="B Zar" pitchFamily="2" charset="-78"/>
              </a:rPr>
              <a:t>) </a:t>
            </a:r>
            <a:r>
              <a:rPr lang="fa-IR" altLang="zh-TW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cs typeface="B Zar" pitchFamily="2" charset="-78"/>
              </a:rPr>
              <a:t>:</a:t>
            </a:r>
            <a:endParaRPr lang="fa-IR" altLang="zh-TW" sz="3200" dirty="0">
              <a:cs typeface="B Zar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altLang="zh-TW" b="1" dirty="0">
                <a:cs typeface="B Zar" pitchFamily="2" charset="-78"/>
              </a:rPr>
              <a:t>پیوند شیمیایی قوی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altLang="zh-TW" b="1" dirty="0">
                <a:cs typeface="B Zar" pitchFamily="2" charset="-78"/>
              </a:rPr>
              <a:t>گرمازا (</a:t>
            </a:r>
            <a:r>
              <a:rPr lang="en-US" altLang="zh-TW" sz="2200" b="1" dirty="0">
                <a:latin typeface="Times New Roman" pitchFamily="18" charset="0"/>
                <a:cs typeface="Times New Roman" pitchFamily="18" charset="0"/>
              </a:rPr>
              <a:t>10 Kcal/mole</a:t>
            </a:r>
            <a:r>
              <a:rPr lang="fa-IR" altLang="zh-TW" b="1" dirty="0">
                <a:cs typeface="B Zar" pitchFamily="2" charset="-78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altLang="zh-TW" b="1" dirty="0">
                <a:cs typeface="B Zar" pitchFamily="2" charset="-78"/>
              </a:rPr>
              <a:t>برگشت نا </a:t>
            </a:r>
            <a:r>
              <a:rPr lang="fa-IR" altLang="zh-TW" b="1" dirty="0" smtClean="0">
                <a:cs typeface="B Zar" pitchFamily="2" charset="-78"/>
              </a:rPr>
              <a:t>پذیر</a:t>
            </a:r>
            <a:endParaRPr lang="en-US" altLang="zh-TW" dirty="0"/>
          </a:p>
          <a:p>
            <a:pPr marL="0" indent="0" algn="l" rtl="0">
              <a:lnSpc>
                <a:spcPct val="150000"/>
              </a:lnSpc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69489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98" y="404664"/>
            <a:ext cx="8686800" cy="990600"/>
          </a:xfrm>
        </p:spPr>
        <p:txBody>
          <a:bodyPr>
            <a:normAutofit/>
          </a:bodyPr>
          <a:lstStyle/>
          <a:p>
            <a:pPr algn="r"/>
            <a:r>
              <a:rPr lang="fa-IR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جاذب </a:t>
            </a:r>
            <a:r>
              <a:rPr lang="fa-IR" sz="2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 و پدیده جذب سطحی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17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0181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dirty="0">
                <a:cs typeface="B Zar" pitchFamily="2" charset="-78"/>
              </a:rPr>
              <a:t>اکثر جاذب­ها موادی بسیار متخلخل هستند و جذب سطحی عمدتاً روی دیواره حفره­ها و یا مکان­های مشخص در داخل ذره صورت می­پذیرد. از آنجا که حفره­ها بسیار کوچک هستند، مساحت سطح داخلی چندین مرتبه بزرگتر از مساحت خارجی است و ممکن است به </a:t>
            </a:r>
            <a:r>
              <a:rPr lang="en-US" dirty="0">
                <a:cs typeface="B Zar" pitchFamily="2" charset="-78"/>
              </a:rPr>
              <a:t>m</a:t>
            </a:r>
            <a:r>
              <a:rPr lang="en-US" baseline="30000" dirty="0">
                <a:cs typeface="B Zar" pitchFamily="2" charset="-78"/>
              </a:rPr>
              <a:t>2</a:t>
            </a:r>
            <a:r>
              <a:rPr lang="en-US" dirty="0">
                <a:cs typeface="B Zar" pitchFamily="2" charset="-78"/>
              </a:rPr>
              <a:t>/g </a:t>
            </a:r>
            <a:r>
              <a:rPr lang="fa-IR" dirty="0">
                <a:cs typeface="B Zar" pitchFamily="2" charset="-78"/>
              </a:rPr>
              <a:t>2000 برسد</a:t>
            </a:r>
            <a:r>
              <a:rPr lang="fa-IR" i="1" dirty="0">
                <a:cs typeface="B Zar" pitchFamily="2" charset="-78"/>
              </a:rPr>
              <a:t>. </a:t>
            </a:r>
            <a:r>
              <a:rPr lang="fa-IR" dirty="0">
                <a:cs typeface="B Zar" pitchFamily="2" charset="-78"/>
              </a:rPr>
              <a:t>اختلاف در جرم مولکولی، شکل و یا قطبیت باعث می­شود برخی از مولکول­ها محکمتر از سایرین روی سطح حفظ شوند یا ممکن است حفره­ها کوچکتر از آن باشند که مولکول­های درشت­تر را بپذیرند، در نتیجه مواد از هم جدا می­شوند. در بسیاری از موارد، اجزاء جذب شونده (یا جذب شده) به اندازه کافی محکم نگه داشته می­شوند تا جداسازی کامل آن جزء از سیال همراه با جذب بسیار کم سایر اجزا ممکن باشد آنگاه می­توان احیاء جاذب را انجام داد تا ماده جذب شده به صورت غلیظ یا تقریبا خالص بدست آید. </a:t>
            </a:r>
            <a:endParaRPr lang="en-US" dirty="0">
              <a:cs typeface="B Zar" pitchFamily="2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a-IR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695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21" y="404664"/>
            <a:ext cx="9036496" cy="990600"/>
          </a:xfrm>
        </p:spPr>
        <p:txBody>
          <a:bodyPr>
            <a:normAutofit fontScale="90000"/>
          </a:bodyPr>
          <a:lstStyle/>
          <a:p>
            <a:pPr algn="r"/>
            <a:r>
              <a:rPr lang="fa-IR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طبیعت جاذبها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18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16212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2400" dirty="0">
                <a:cs typeface="B Zar" pitchFamily="2" charset="-78"/>
              </a:rPr>
              <a:t>جامدهای جاذب معمولا به شکل گرانول مصرف می­شوند و قطر آنها از 12 میلیمتر تا 50 میکرومتر متغیر است. جامدها باید براساس کاربرد و موقعیت مصرف بعضی خواص مهندسی را داشته باشند. آنها باید مقاومت و سختی خوبی داشته باشند تا در اثر حمل و نقل و همچنین وزن خود در بستر خرد نشوند. خاصیت جذب جاذب­ها یک مسئله دیگر است. جذب یک پدیده عمومی است و تمام جامدها، گازها و بخارات را به مقداری جذب می­کنند. ولی در اهداف صنعتی فقط برخی از جامدات ظرفیت جذب لازم را دارند. از آنجا که جامدات در خواص مربوط به جذب مواد خاص بسیار اختصاصی و ویژه عمل می­کنند، به نظر می­رسد که طبیعت شیمیایی جامدات با خواص جذب آنها ارتباط داشته باشد. وجود سطح زیاد در واحد جرم برای جاذب­های مفید ضروری است. در جذب گازی، سطح واقعی، سطح ذرات گرانول نیست بلکه سطح بزرگتری است که داخل سوراخ­ها و یا شکاف­ها را شامل می­شود. این سوراخ­ها معمولا خیلی کوچک هستند و در حدود چند مولکول قطر دارند ولی تعداد زیاد آنها باعث تولید سطح بزرگتری برای جذب می­شود. </a:t>
            </a:r>
            <a:endParaRPr lang="en-US" sz="2400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47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0901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rgbClr val="00B0F0"/>
              </a:buClr>
            </a:pPr>
            <a:r>
              <a:rPr lang="fa-IR" sz="2800" dirty="0">
                <a:cs typeface="B Zar" pitchFamily="2" charset="-78"/>
              </a:rPr>
              <a:t>اساس پدیده­های جذب سطحی برمبنای جداسازی است. فرآیند </a:t>
            </a:r>
            <a:r>
              <a:rPr lang="fa-IR" sz="2800" dirty="0" smtClean="0">
                <a:cs typeface="B Zar" pitchFamily="2" charset="-78"/>
              </a:rPr>
              <a:t>جداسازی </a:t>
            </a:r>
            <a:r>
              <a:rPr lang="fa-IR" sz="2800" dirty="0">
                <a:cs typeface="B Zar" pitchFamily="2" charset="-78"/>
              </a:rPr>
              <a:t>عکس اختلاط است و فرآیند اختلاط در راستای قانون دوم ترمودینامیک صورت می­پذیرد. برای تفکیک نیاز به انرژی زیادی است بنابراین انرژی در فرآیندهای تفکیک نقش مهمی ایفا می­کند. </a:t>
            </a:r>
            <a:r>
              <a:rPr lang="fa-IR" sz="2800" dirty="0" smtClean="0">
                <a:cs typeface="B Zar" pitchFamily="2" charset="-78"/>
              </a:rPr>
              <a:t>هزینه </a:t>
            </a:r>
            <a:r>
              <a:rPr lang="fa-IR" sz="2800" dirty="0">
                <a:cs typeface="B Zar" pitchFamily="2" charset="-78"/>
              </a:rPr>
              <a:t>مربوط به انرژی در کل فرآیند </a:t>
            </a:r>
            <a:r>
              <a:rPr lang="fa-IR" sz="2800" dirty="0" smtClean="0">
                <a:cs typeface="B Zar" pitchFamily="2" charset="-78"/>
              </a:rPr>
              <a:t>درصد </a:t>
            </a:r>
            <a:r>
              <a:rPr lang="fa-IR" sz="2800" dirty="0">
                <a:cs typeface="B Zar" pitchFamily="2" charset="-78"/>
              </a:rPr>
              <a:t>عمده­ای را به خود اختصاص می­دهد. </a:t>
            </a:r>
            <a:endParaRPr lang="en-US" sz="2800" dirty="0">
              <a:cs typeface="B Zar" pitchFamily="2" charset="-78"/>
            </a:endParaRPr>
          </a:p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fa-IR" sz="2800" dirty="0">
                <a:cs typeface="B Zar" pitchFamily="2" charset="-78"/>
              </a:rPr>
              <a:t>امروزه انواع و اقسام فرآیندهای جداسازی گسترش یافته است. از این </a:t>
            </a:r>
            <a:r>
              <a:rPr lang="fa-IR" sz="2800" dirty="0" smtClean="0">
                <a:cs typeface="B Zar" pitchFamily="2" charset="-78"/>
              </a:rPr>
              <a:t>فرآیندها می­توان </a:t>
            </a:r>
            <a:r>
              <a:rPr lang="fa-IR" sz="2800" dirty="0">
                <a:cs typeface="B Zar" pitchFamily="2" charset="-78"/>
              </a:rPr>
              <a:t>به تقطیر، کریستالیزاسیون، </a:t>
            </a:r>
            <a:r>
              <a:rPr lang="en-US" sz="2800" dirty="0" smtClean="0">
                <a:cs typeface="B Zar" pitchFamily="2" charset="-78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Adsorption</a:t>
            </a:r>
            <a:r>
              <a:rPr lang="fa-IR" sz="2800" dirty="0" smtClean="0">
                <a:cs typeface="B Zar" pitchFamily="2" charset="-78"/>
              </a:rPr>
              <a:t>و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Absorption</a:t>
            </a:r>
            <a:r>
              <a:rPr lang="fa-IR" sz="2400" dirty="0" smtClean="0">
                <a:cs typeface="B Zar" pitchFamily="2" charset="-78"/>
              </a:rPr>
              <a:t>  </a:t>
            </a:r>
            <a:r>
              <a:rPr lang="fa-IR" sz="2800" dirty="0">
                <a:cs typeface="B Zar" pitchFamily="2" charset="-78"/>
              </a:rPr>
              <a:t>اشاره کرد.</a:t>
            </a:r>
            <a:endParaRPr lang="en-US" sz="2800" dirty="0">
              <a:cs typeface="B Zar" pitchFamily="2" charset="-78"/>
            </a:endParaRPr>
          </a:p>
          <a:p>
            <a:pPr marL="0" indent="0">
              <a:buNone/>
            </a:pPr>
            <a:endParaRPr lang="en-US" sz="2800" dirty="0">
              <a:cs typeface="B Zar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90600"/>
          </a:xfrm>
        </p:spPr>
        <p:txBody>
          <a:bodyPr>
            <a:normAutofit/>
          </a:bodyPr>
          <a:lstStyle/>
          <a:p>
            <a:pPr algn="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مقدمه</a:t>
            </a:r>
            <a:endParaRPr lang="fa-I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1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754"/>
            <a:ext cx="8964488" cy="990600"/>
          </a:xfrm>
        </p:spPr>
        <p:txBody>
          <a:bodyPr>
            <a:normAutofit/>
          </a:bodyPr>
          <a:lstStyle/>
          <a:p>
            <a:pPr algn="r"/>
            <a:r>
              <a:rPr lang="fa-IR" sz="2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جاذب ها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19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7504" y="1219200"/>
            <a:ext cx="8928992" cy="5018112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B0F0"/>
              </a:buClr>
              <a:buSzTx/>
            </a:pPr>
            <a:r>
              <a:rPr lang="fa-IR" dirty="0" smtClean="0">
                <a:cs typeface="B Zar" pitchFamily="2" charset="-78"/>
              </a:rPr>
              <a:t>جاذبها </a:t>
            </a:r>
            <a:r>
              <a:rPr lang="fa-IR" dirty="0">
                <a:cs typeface="B Zar" pitchFamily="2" charset="-78"/>
              </a:rPr>
              <a:t>با خصوصيات سطح از قبيل مساحت سطح وي‍‍ژه و قطبيت سطح شناخته مي شوند .</a:t>
            </a:r>
          </a:p>
          <a:p>
            <a:pPr>
              <a:lnSpc>
                <a:spcPct val="150000"/>
              </a:lnSpc>
              <a:buClr>
                <a:srgbClr val="00B0F0"/>
              </a:buClr>
              <a:buSzTx/>
            </a:pPr>
            <a:r>
              <a:rPr lang="fa-IR" dirty="0">
                <a:cs typeface="B Zar" pitchFamily="2" charset="-78"/>
              </a:rPr>
              <a:t> وجود سطح زياد در واحد جرم براي جاذب ضروري است .</a:t>
            </a:r>
          </a:p>
          <a:p>
            <a:pPr>
              <a:lnSpc>
                <a:spcPct val="150000"/>
              </a:lnSpc>
              <a:buClr>
                <a:srgbClr val="00B0F0"/>
              </a:buClr>
              <a:buSzTx/>
            </a:pPr>
            <a:r>
              <a:rPr lang="fa-IR" dirty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جاذبهايي </a:t>
            </a:r>
            <a:r>
              <a:rPr lang="fa-IR" dirty="0">
                <a:cs typeface="B Zar" pitchFamily="2" charset="-78"/>
              </a:rPr>
              <a:t>كه در صنعت به كار مي روند ابعادي ما بين 50 ميكرون تا 120 ميليمتر دارند .</a:t>
            </a:r>
          </a:p>
          <a:p>
            <a:pPr>
              <a:lnSpc>
                <a:spcPct val="150000"/>
              </a:lnSpc>
              <a:buClr>
                <a:srgbClr val="00B0F0"/>
              </a:buClr>
              <a:buSzTx/>
            </a:pPr>
            <a:r>
              <a:rPr lang="fa-IR" dirty="0">
                <a:cs typeface="B Zar" pitchFamily="2" charset="-78"/>
              </a:rPr>
              <a:t>جاذب ها بايستي داراي خصوصيات مهندسي باشند .</a:t>
            </a:r>
            <a:endParaRPr lang="en-GB" dirty="0">
              <a:cs typeface="B Zar" pitchFamily="2" charset="-78"/>
            </a:endParaRPr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fa-IR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402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10"/>
            <a:ext cx="9036496" cy="900336"/>
          </a:xfrm>
        </p:spPr>
        <p:txBody>
          <a:bodyPr>
            <a:normAutofit/>
          </a:bodyPr>
          <a:lstStyle/>
          <a:p>
            <a:pPr algn="r"/>
            <a:r>
              <a:rPr lang="fa-IR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طراحی آزمایش­های </a:t>
            </a:r>
            <a:r>
              <a:rPr lang="fa-I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جذب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20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018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fa-IR" dirty="0">
                <a:cs typeface="B Zar" pitchFamily="2" charset="-78"/>
              </a:rPr>
              <a:t>یک سیستم جذب متشکل از جاذب و یک سیال ورودی و یک محصول است که از سیستم خارج می­شود. </a:t>
            </a:r>
            <a:endParaRPr lang="fa-IR" dirty="0" smtClean="0">
              <a:cs typeface="B Zar" pitchFamily="2" charset="-78"/>
            </a:endParaRP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fa-IR" dirty="0">
                <a:cs typeface="B Zar" pitchFamily="2" charset="-78"/>
              </a:rPr>
              <a:t>فاکتورهایی که در آزمایش جذب تأثیر </a:t>
            </a:r>
            <a:r>
              <a:rPr lang="fa-IR" dirty="0" smtClean="0">
                <a:cs typeface="B Zar" pitchFamily="2" charset="-78"/>
              </a:rPr>
              <a:t>دارند، عبارتند </a:t>
            </a:r>
            <a:r>
              <a:rPr lang="fa-IR" dirty="0">
                <a:cs typeface="B Zar" pitchFamily="2" charset="-78"/>
              </a:rPr>
              <a:t>از:</a:t>
            </a:r>
            <a:endParaRPr lang="en-US" dirty="0">
              <a:cs typeface="B Zar" pitchFamily="2" charset="-78"/>
            </a:endParaRPr>
          </a:p>
          <a:p>
            <a:pPr marL="360000" indent="0">
              <a:lnSpc>
                <a:spcPct val="150000"/>
              </a:lnSpc>
              <a:buNone/>
            </a:pPr>
            <a:r>
              <a:rPr lang="fa-IR" dirty="0">
                <a:cs typeface="B Zar" pitchFamily="2" charset="-78"/>
              </a:rPr>
              <a:t>الف) خصوصیات جاذب</a:t>
            </a:r>
            <a:endParaRPr lang="en-US" dirty="0">
              <a:cs typeface="B Zar" pitchFamily="2" charset="-78"/>
            </a:endParaRPr>
          </a:p>
          <a:p>
            <a:pPr marL="360000" indent="0">
              <a:lnSpc>
                <a:spcPct val="150000"/>
              </a:lnSpc>
              <a:buNone/>
            </a:pPr>
            <a:r>
              <a:rPr lang="fa-IR" dirty="0">
                <a:cs typeface="B Zar" pitchFamily="2" charset="-78"/>
              </a:rPr>
              <a:t>ب) خصوصیات جذب شونده</a:t>
            </a:r>
            <a:endParaRPr lang="en-US" dirty="0">
              <a:cs typeface="B Zar" pitchFamily="2" charset="-78"/>
            </a:endParaRPr>
          </a:p>
          <a:p>
            <a:pPr marL="360000" indent="0">
              <a:lnSpc>
                <a:spcPct val="150000"/>
              </a:lnSpc>
              <a:buNone/>
            </a:pPr>
            <a:r>
              <a:rPr lang="fa-IR" dirty="0">
                <a:cs typeface="B Zar" pitchFamily="2" charset="-78"/>
              </a:rPr>
              <a:t>ج) خصوصیات محیط جذب</a:t>
            </a:r>
            <a:endParaRPr lang="en-US" dirty="0">
              <a:cs typeface="B Zar" pitchFamily="2" charset="-78"/>
            </a:endParaRPr>
          </a:p>
          <a:p>
            <a:pPr marL="0" indent="0" algn="just">
              <a:buNone/>
            </a:pPr>
            <a:endParaRPr lang="fa-IR" dirty="0">
              <a:cs typeface="B Zar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72" y="1898706"/>
            <a:ext cx="1368152" cy="42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64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7232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از پرکاربردترین جاذب ها:</a:t>
            </a:r>
            <a:b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1- کربن فعال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21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5" name="Content Placeholder 4" descr="800px-Activated_Carbo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064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052736"/>
            <a:ext cx="9144000" cy="18428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600" dirty="0">
                <a:cs typeface="B Zar" pitchFamily="2" charset="-78"/>
              </a:rPr>
              <a:t>كربن فعال </a:t>
            </a:r>
            <a:r>
              <a:rPr lang="fa-IR" sz="2600" dirty="0" smtClean="0">
                <a:cs typeface="B Zar" pitchFamily="2" charset="-78"/>
              </a:rPr>
              <a:t>از </a:t>
            </a:r>
            <a:r>
              <a:rPr lang="fa-IR" sz="2600" dirty="0">
                <a:cs typeface="B Zar" pitchFamily="2" charset="-78"/>
              </a:rPr>
              <a:t>سوختن برخي مواد از قبيل چوب، زغال سنگ هسته يا پوست بعضي ميوه ها، استخوان و... به دست مي­آيد. </a:t>
            </a:r>
            <a:r>
              <a:rPr lang="fa-IR" sz="2600" dirty="0" smtClean="0">
                <a:cs typeface="B Zar" pitchFamily="2" charset="-78"/>
              </a:rPr>
              <a:t>اين </a:t>
            </a:r>
            <a:r>
              <a:rPr lang="fa-IR" sz="2600" dirty="0">
                <a:cs typeface="B Zar" pitchFamily="2" charset="-78"/>
              </a:rPr>
              <a:t>جاذب از دسته غير قطبي­ها مي­باشد و تمايل كمي به جذب آب و قدرت بالايي در جذب هيدروكربن­ها دارد.</a:t>
            </a:r>
          </a:p>
        </p:txBody>
      </p:sp>
    </p:spTree>
    <p:extLst>
      <p:ext uri="{BB962C8B-B14F-4D97-AF65-F5344CB8AC3E}">
        <p14:creationId xmlns:p14="http://schemas.microsoft.com/office/powerpoint/2010/main" xmlns="" val="2750539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90600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از پرکاربردترین جاذب ها:</a:t>
            </a:r>
            <a:b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2- </a:t>
            </a:r>
            <a: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آلوميناي فعال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22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0181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dirty="0">
                <a:cs typeface="B Zar" pitchFamily="2" charset="-78"/>
              </a:rPr>
              <a:t>آلوميناي فعال </a:t>
            </a:r>
            <a:r>
              <a:rPr lang="fa-IR" dirty="0" smtClean="0">
                <a:cs typeface="B Zar" pitchFamily="2" charset="-78"/>
              </a:rPr>
              <a:t>از </a:t>
            </a:r>
            <a:r>
              <a:rPr lang="fa-IR" dirty="0">
                <a:cs typeface="B Zar" pitchFamily="2" charset="-78"/>
              </a:rPr>
              <a:t>آلومينيوم اكسايد ساخته مي­شود و در شكل­هاي مختلفي از دانه­هاي كوچك ناهموار تا دانه­هاي منظم صاف موجود مي­باشد. اين جاذب از دسته قطبي­ها مي­باشد و در ميان جاذب­هاي محكم و قوي قرار دارد.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43" y="2780928"/>
            <a:ext cx="4226455" cy="33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192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از پرکاربردترین جاذب ها:</a:t>
            </a:r>
            <a:b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3- </a:t>
            </a:r>
            <a: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سيليكاژل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23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4507" y="1196752"/>
            <a:ext cx="9119493" cy="511256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a-IR" dirty="0">
                <a:cs typeface="B Zar" pitchFamily="2" charset="-78"/>
              </a:rPr>
              <a:t>سيليكاژل </a:t>
            </a:r>
            <a:r>
              <a:rPr lang="fa-IR" dirty="0" smtClean="0">
                <a:cs typeface="B Zar" pitchFamily="2" charset="-78"/>
              </a:rPr>
              <a:t>یا اکسید سیلیسیوم یک </a:t>
            </a:r>
            <a:r>
              <a:rPr lang="fa-IR" dirty="0">
                <a:cs typeface="B Zar" pitchFamily="2" charset="-78"/>
              </a:rPr>
              <a:t>جسم </a:t>
            </a:r>
            <a:r>
              <a:rPr lang="fa-IR" dirty="0" smtClean="0">
                <a:cs typeface="B Zar" pitchFamily="2" charset="-78"/>
              </a:rPr>
              <a:t>پرمنفذ گرانول بوده، از </a:t>
            </a:r>
            <a:r>
              <a:rPr lang="fa-IR" dirty="0">
                <a:cs typeface="B Zar" pitchFamily="2" charset="-78"/>
              </a:rPr>
              <a:t>واکنش شیمیایی بین سیلیکات سدیم (شیشه مایع) و اسید سولفوریک </a:t>
            </a:r>
            <a:r>
              <a:rPr lang="fa-IR" dirty="0" smtClean="0">
                <a:cs typeface="B Zar" pitchFamily="2" charset="-78"/>
              </a:rPr>
              <a:t>ساخته می شود.</a:t>
            </a:r>
            <a:r>
              <a:rPr lang="fa-IR" dirty="0">
                <a:cs typeface="B Zar" pitchFamily="2" charset="-78"/>
              </a:rPr>
              <a:t> اين جاذب هم از دسته قطبي­ها </a:t>
            </a:r>
            <a:r>
              <a:rPr lang="fa-IR" dirty="0" smtClean="0">
                <a:cs typeface="B Zar" pitchFamily="2" charset="-78"/>
              </a:rPr>
              <a:t>است.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a-IR" dirty="0">
                <a:cs typeface="B Zar" pitchFamily="2" charset="-78"/>
              </a:rPr>
              <a:t>سیلیکاژل </a:t>
            </a:r>
            <a:r>
              <a:rPr lang="fa-IR" dirty="0" smtClean="0">
                <a:cs typeface="B Zar" pitchFamily="2" charset="-78"/>
              </a:rPr>
              <a:t>از </a:t>
            </a:r>
            <a:r>
              <a:rPr lang="fa-IR" dirty="0">
                <a:cs typeface="B Zar" pitchFamily="2" charset="-78"/>
              </a:rPr>
              <a:t>نظر ساختاری بدون شکل </a:t>
            </a:r>
            <a:r>
              <a:rPr lang="fa-IR" dirty="0" smtClean="0">
                <a:cs typeface="B Zar" pitchFamily="2" charset="-78"/>
              </a:rPr>
              <a:t>است ولی </a:t>
            </a:r>
            <a:r>
              <a:rPr lang="fa-IR" dirty="0">
                <a:cs typeface="B Zar" pitchFamily="2" charset="-78"/>
              </a:rPr>
              <a:t>از نظر ظاهری شبیه دانه های کریستال </a:t>
            </a:r>
            <a:r>
              <a:rPr lang="fa-IR" dirty="0" smtClean="0">
                <a:cs typeface="B Zar" pitchFamily="2" charset="-78"/>
              </a:rPr>
              <a:t>به نظر </a:t>
            </a:r>
            <a:r>
              <a:rPr lang="fa-IR" dirty="0">
                <a:cs typeface="B Zar" pitchFamily="2" charset="-78"/>
              </a:rPr>
              <a:t>می </a:t>
            </a:r>
            <a:r>
              <a:rPr lang="fa-IR" dirty="0" smtClean="0">
                <a:cs typeface="B Zar" pitchFamily="2" charset="-78"/>
              </a:rPr>
              <a:t>آید. سیلیکاژل </a:t>
            </a:r>
            <a:r>
              <a:rPr lang="fa-IR" dirty="0">
                <a:cs typeface="B Zar" pitchFamily="2" charset="-78"/>
              </a:rPr>
              <a:t>یک </a:t>
            </a:r>
            <a:r>
              <a:rPr lang="fa-IR" dirty="0" smtClean="0">
                <a:cs typeface="B Zar" pitchFamily="2" charset="-78"/>
              </a:rPr>
              <a:t>جاذب بی بو، بی </a:t>
            </a:r>
            <a:r>
              <a:rPr lang="fa-IR" dirty="0">
                <a:cs typeface="B Zar" pitchFamily="2" charset="-78"/>
              </a:rPr>
              <a:t>مزه </a:t>
            </a:r>
            <a:r>
              <a:rPr lang="fa-IR" dirty="0" smtClean="0">
                <a:cs typeface="B Zar" pitchFamily="2" charset="-78"/>
              </a:rPr>
              <a:t>و غیر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a-IR" dirty="0" smtClean="0">
                <a:cs typeface="B Zar" pitchFamily="2" charset="-78"/>
              </a:rPr>
              <a:t>سمی </a:t>
            </a:r>
            <a:r>
              <a:rPr lang="fa-IR" dirty="0">
                <a:cs typeface="B Zar" pitchFamily="2" charset="-78"/>
              </a:rPr>
              <a:t>می باشد 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24" y="3212976"/>
            <a:ext cx="4032448" cy="30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216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90600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از پرکاربردترین جاذب ها:</a:t>
            </a:r>
            <a:b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4- مولكولارسيوها یا الک های مولکولی </a:t>
            </a:r>
            <a:endParaRPr lang="fa-I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24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09012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dirty="0">
                <a:cs typeface="B Zar" pitchFamily="2" charset="-78"/>
              </a:rPr>
              <a:t>مولكولارسيوها </a:t>
            </a:r>
            <a:r>
              <a:rPr lang="fa-IR" dirty="0" smtClean="0">
                <a:cs typeface="B Zar" pitchFamily="2" charset="-78"/>
              </a:rPr>
              <a:t>از </a:t>
            </a:r>
            <a:r>
              <a:rPr lang="fa-IR" dirty="0">
                <a:cs typeface="B Zar" pitchFamily="2" charset="-78"/>
              </a:rPr>
              <a:t>لحاظ شيميايي شبيه به آلوميناها مي­باشند و داراي حفره­هايي يكسان </a:t>
            </a:r>
            <a:r>
              <a:rPr lang="fa-IR" dirty="0" smtClean="0">
                <a:cs typeface="B Zar" pitchFamily="2" charset="-78"/>
              </a:rPr>
              <a:t>هستند </a:t>
            </a:r>
            <a:r>
              <a:rPr lang="fa-IR" dirty="0">
                <a:cs typeface="B Zar" pitchFamily="2" charset="-78"/>
              </a:rPr>
              <a:t>در حالي كه آلوميناها داراي حفره­هايي </a:t>
            </a:r>
            <a:r>
              <a:rPr lang="fa-IR" dirty="0" smtClean="0">
                <a:cs typeface="B Zar" pitchFamily="2" charset="-78"/>
              </a:rPr>
              <a:t>با </a:t>
            </a:r>
            <a:r>
              <a:rPr lang="fa-IR" dirty="0">
                <a:cs typeface="B Zar" pitchFamily="2" charset="-78"/>
              </a:rPr>
              <a:t>اندازه و شكل متفاوت </a:t>
            </a:r>
            <a:r>
              <a:rPr lang="fa-IR" dirty="0" smtClean="0">
                <a:cs typeface="B Zar" pitchFamily="2" charset="-78"/>
              </a:rPr>
              <a:t>هستند.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a-IR" dirty="0">
              <a:cs typeface="B Za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08920"/>
            <a:ext cx="4427984" cy="33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855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90600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برخی از پرکاربردترین جاذب ها:</a:t>
            </a:r>
            <a:br>
              <a:rPr lang="fa-I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5- زئولیتها </a:t>
            </a:r>
            <a:endParaRPr lang="fa-I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25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0901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dirty="0">
                <a:cs typeface="B Zar" pitchFamily="2" charset="-78"/>
              </a:rPr>
              <a:t>از سیلیکات­های آبدار نوع داربستی شمرده می‌شوند و به صورت شبکه کریستالی شامل اکسیژن و آلومینیوم یا سیلیس هستند که به صورت ساختمانی چهار بعدی درآمده اند. قابلیت تعویض یونی زئولیت‌ها بسیار زیاد است</a:t>
            </a:r>
            <a:r>
              <a:rPr lang="fa-IR" dirty="0" smtClean="0">
                <a:cs typeface="B Zar" pitchFamily="2" charset="-78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a-IR" dirty="0">
              <a:cs typeface="B Za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819526"/>
            <a:ext cx="4602088" cy="3459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8350" y="3069159"/>
            <a:ext cx="3415650" cy="37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730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875"/>
            <a:ext cx="9144000" cy="990600"/>
          </a:xfrm>
        </p:spPr>
        <p:txBody>
          <a:bodyPr>
            <a:normAutofit/>
          </a:bodyPr>
          <a:lstStyle/>
          <a:p>
            <a:pPr algn="r"/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انواع سیستمهای جذب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26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090120"/>
          </a:xfrm>
        </p:spPr>
        <p:txBody>
          <a:bodyPr>
            <a:normAutofit/>
          </a:bodyPr>
          <a:lstStyle/>
          <a:p>
            <a:pPr marL="514350" lvl="0" indent="-514350" algn="ctr">
              <a:buClr>
                <a:srgbClr val="00B0F0"/>
              </a:buClr>
              <a:buFont typeface="+mj-lt"/>
              <a:buAutoNum type="arabicPeriod"/>
            </a:pPr>
            <a:r>
              <a:rPr lang="fa-IR" dirty="0">
                <a:cs typeface="B Zar" pitchFamily="2" charset="-78"/>
              </a:rPr>
              <a:t>پیمانه ای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Slurry</a:t>
            </a:r>
            <a:r>
              <a:rPr lang="en-US" dirty="0">
                <a:cs typeface="B Zar" pitchFamily="2" charset="-78"/>
              </a:rPr>
              <a:t>)</a:t>
            </a:r>
            <a:r>
              <a:rPr lang="fa-IR" dirty="0">
                <a:cs typeface="B Zar" pitchFamily="2" charset="-78"/>
              </a:rPr>
              <a:t>)</a:t>
            </a:r>
            <a:endParaRPr lang="en-US" dirty="0">
              <a:cs typeface="B Zar" pitchFamily="2" charset="-78"/>
            </a:endParaRPr>
          </a:p>
          <a:p>
            <a:pPr marL="514350" lvl="0" indent="-514350" algn="ctr">
              <a:buClr>
                <a:srgbClr val="00B0F0"/>
              </a:buClr>
              <a:buFont typeface="+mj-lt"/>
              <a:buAutoNum type="arabicPeriod"/>
            </a:pPr>
            <a:r>
              <a:rPr lang="fa-IR" dirty="0">
                <a:cs typeface="B Zar" pitchFamily="2" charset="-78"/>
              </a:rPr>
              <a:t>ستونی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Column</a:t>
            </a:r>
            <a:r>
              <a:rPr lang="fa-IR" dirty="0">
                <a:cs typeface="B Zar" pitchFamily="2" charset="-78"/>
              </a:rPr>
              <a:t>)</a:t>
            </a:r>
            <a:endParaRPr lang="en-US" dirty="0">
              <a:cs typeface="B Zar" pitchFamily="2" charset="-78"/>
            </a:endParaRPr>
          </a:p>
          <a:p>
            <a:pPr algn="just">
              <a:spcBef>
                <a:spcPts val="0"/>
              </a:spcBef>
            </a:pPr>
            <a:r>
              <a:rPr lang="fa-IR" dirty="0">
                <a:cs typeface="B Zar" pitchFamily="2" charset="-78"/>
              </a:rPr>
              <a:t>در آزمایش­های پیمانه­ای جاذب به صورت پودر است، با محلول مخلوط شده و پس از انجام عمل جذب، جاذب فیلتر می­شود. مزایای آن عبارتند از: 1- استفاده از مقدار دلخواه جاذب برای رسیدن به غلظت مورد نظر، 2- جذب به صورت انتخابی است، 3- سرمایه گذاری اولیه کمتر است. 4- به شیوه های مختلف قابل اجرا هستند. </a:t>
            </a:r>
            <a:endParaRPr lang="en-US" dirty="0">
              <a:cs typeface="B Zar" pitchFamily="2" charset="-78"/>
            </a:endParaRPr>
          </a:p>
          <a:p>
            <a:pPr algn="just">
              <a:spcBef>
                <a:spcPts val="0"/>
              </a:spcBef>
            </a:pPr>
            <a:r>
              <a:rPr lang="fa-IR" dirty="0">
                <a:cs typeface="B Zar" pitchFamily="2" charset="-78"/>
              </a:rPr>
              <a:t>سیستم­های پیمانه­ای بسیار ساده هستند و در مقیاس تجاری و بزرگ اجرا نمی­شوند. از این روش بیشتر برای ایده گرفتن از اطلاعات جذب جهت طراحی­های دیگر استفاده می­شود. </a:t>
            </a:r>
            <a:endParaRPr lang="en-US" dirty="0">
              <a:cs typeface="B Zar" pitchFamily="2" charset="-78"/>
            </a:endParaRPr>
          </a:p>
          <a:p>
            <a:pPr algn="just">
              <a:spcBef>
                <a:spcPts val="0"/>
              </a:spcBef>
            </a:pPr>
            <a:r>
              <a:rPr lang="fa-IR" dirty="0">
                <a:cs typeface="B Zar" pitchFamily="2" charset="-78"/>
              </a:rPr>
              <a:t>در آزمایش­های ستونی سیال با جاذب درون یک ستون تماس دارند و جاذب به صورت گرانول است. یک عیب سیستم­های ستونی این است که اگر سیال ورودی دارای مواد معلق زیادی باشد، باعث ایجاد انسداد در ستون و افت فشار می­شود. </a:t>
            </a:r>
            <a:endParaRPr lang="en-US" dirty="0">
              <a:cs typeface="B Zar" pitchFamily="2" charset="-78"/>
            </a:endParaRPr>
          </a:p>
          <a:p>
            <a:endParaRPr lang="fa-IR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908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28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4978" y="1219200"/>
            <a:ext cx="5934044" cy="4937125"/>
          </a:xfrm>
        </p:spPr>
      </p:pic>
    </p:spTree>
    <p:extLst>
      <p:ext uri="{BB962C8B-B14F-4D97-AF65-F5344CB8AC3E}">
        <p14:creationId xmlns:p14="http://schemas.microsoft.com/office/powerpoint/2010/main" xmlns="" val="216155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3340" y="0"/>
            <a:ext cx="9130659" cy="990600"/>
          </a:xfrm>
        </p:spPr>
        <p:txBody>
          <a:bodyPr>
            <a:normAutofit/>
          </a:bodyPr>
          <a:lstStyle/>
          <a:p>
            <a:pPr algn="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چند مثال </a:t>
            </a: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برای عملیات جداسازی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12102" cy="50901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fa-IR" sz="2800" dirty="0">
                <a:cs typeface="B Zar" pitchFamily="2" charset="-78"/>
              </a:rPr>
              <a:t>چند مثال </a:t>
            </a:r>
            <a:r>
              <a:rPr lang="fa-IR" sz="2800" dirty="0" smtClean="0">
                <a:cs typeface="B Zar" pitchFamily="2" charset="-78"/>
              </a:rPr>
              <a:t>زیر نمایانگر </a:t>
            </a:r>
            <a:r>
              <a:rPr lang="fa-IR" sz="2800" dirty="0">
                <a:cs typeface="B Zar" pitchFamily="2" charset="-78"/>
              </a:rPr>
              <a:t>طبیعت عمومی جداسازی خواهد بود و کاربردهای اصلی </a:t>
            </a:r>
            <a:r>
              <a:rPr lang="fa-IR" sz="2800" dirty="0" smtClean="0">
                <a:cs typeface="B Zar" pitchFamily="2" charset="-78"/>
              </a:rPr>
              <a:t>آنرا </a:t>
            </a:r>
            <a:r>
              <a:rPr lang="fa-IR" sz="2800" dirty="0">
                <a:cs typeface="B Zar" pitchFamily="2" charset="-78"/>
              </a:rPr>
              <a:t>نشان می­دهد. در حالت جداسازی گازی از فرآیند جذب برای رطوبت زدایی هوا و دیگر گازها، بو زدایی و جداسازی ناخالصی­ها از گازهای صنعتی مانند دی اکسید کربن استفاده می­شود. </a:t>
            </a:r>
            <a:endParaRPr lang="fa-IR" sz="2800" dirty="0" smtClean="0">
              <a:cs typeface="B Zar" pitchFamily="2" charset="-78"/>
            </a:endParaRPr>
          </a:p>
          <a:p>
            <a:pPr marL="27360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fa-IR" sz="2800" dirty="0" smtClean="0">
                <a:cs typeface="B Zar" pitchFamily="2" charset="-78"/>
              </a:rPr>
              <a:t>از </a:t>
            </a:r>
            <a:r>
              <a:rPr lang="fa-IR" sz="2800" dirty="0">
                <a:cs typeface="B Zar" pitchFamily="2" charset="-78"/>
              </a:rPr>
              <a:t>فرآیندهای جداسازی مایع می­توان رطوبت زدایی بنزین، </a:t>
            </a:r>
            <a:r>
              <a:rPr lang="fa-IR" sz="2800" dirty="0" smtClean="0">
                <a:cs typeface="B Zar" pitchFamily="2" charset="-78"/>
              </a:rPr>
              <a:t>رنگ </a:t>
            </a:r>
            <a:r>
              <a:rPr lang="fa-IR" sz="2800" dirty="0">
                <a:cs typeface="B Zar" pitchFamily="2" charset="-78"/>
              </a:rPr>
              <a:t>زدایی محصولات نفتی و جداسازی آلاینده­های سمی از آب را نام برد. محدوده عملیات می­تواند از چند گرم ماده جاذب در آزمایشگاه تا چندین تن جاذب در کارخانه­های صنعتی تغییر نماید. </a:t>
            </a:r>
            <a:endParaRPr lang="en-US" sz="2800" dirty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>
                <a:solidFill>
                  <a:schemeClr val="tx1"/>
                </a:solidFill>
                <a:cs typeface="B Titr" pitchFamily="2" charset="-78"/>
              </a:rPr>
              <a:t>2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3</a:t>
            </a:r>
            <a:endParaRPr lang="en-US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" name="Rectangle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2800" dirty="0">
                <a:cs typeface="B Zar" pitchFamily="2" charset="-78"/>
              </a:rPr>
              <a:t>تکنولوژی­هایی که از سطح جامد برای جداسازی استفاده </a:t>
            </a:r>
            <a:r>
              <a:rPr lang="fa-IR" sz="2800" dirty="0" smtClean="0">
                <a:cs typeface="B Zar" pitchFamily="2" charset="-78"/>
              </a:rPr>
              <a:t>می­کنند عبارتند از:</a:t>
            </a:r>
            <a:endParaRPr lang="en-US" sz="2800" dirty="0">
              <a:cs typeface="B Zar" pitchFamily="2" charset="-78"/>
            </a:endParaRPr>
          </a:p>
          <a:p>
            <a:pPr marL="540000" lvl="0">
              <a:lnSpc>
                <a:spcPct val="150000"/>
              </a:lnSpc>
              <a:buClr>
                <a:srgbClr val="00B0F0"/>
              </a:buClr>
            </a:pPr>
            <a:r>
              <a:rPr lang="fa-IR" sz="2800" dirty="0">
                <a:cs typeface="B Zar" pitchFamily="2" charset="-78"/>
              </a:rPr>
              <a:t>جذب سطحی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Adsorption</a:t>
            </a:r>
            <a:r>
              <a:rPr lang="fa-IR" sz="2800" dirty="0">
                <a:cs typeface="B Zar" pitchFamily="2" charset="-78"/>
              </a:rPr>
              <a:t>)</a:t>
            </a:r>
            <a:endParaRPr lang="en-US" sz="2800" dirty="0">
              <a:cs typeface="B Zar" pitchFamily="2" charset="-78"/>
            </a:endParaRPr>
          </a:p>
          <a:p>
            <a:pPr marL="540000" lvl="0">
              <a:lnSpc>
                <a:spcPct val="150000"/>
              </a:lnSpc>
              <a:buClr>
                <a:srgbClr val="00B0F0"/>
              </a:buClr>
            </a:pPr>
            <a:r>
              <a:rPr lang="fa-IR" sz="2800" dirty="0">
                <a:cs typeface="B Zar" pitchFamily="2" charset="-78"/>
              </a:rPr>
              <a:t>تعویض یونی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Ion - Exchange</a:t>
            </a:r>
            <a:r>
              <a:rPr lang="fa-IR" sz="2800" dirty="0">
                <a:cs typeface="B Zar" pitchFamily="2" charset="-78"/>
              </a:rPr>
              <a:t>)</a:t>
            </a:r>
            <a:endParaRPr lang="en-US" sz="2800" dirty="0">
              <a:cs typeface="B Zar" pitchFamily="2" charset="-78"/>
            </a:endParaRPr>
          </a:p>
          <a:p>
            <a:pPr marL="540000" lvl="0">
              <a:lnSpc>
                <a:spcPct val="150000"/>
              </a:lnSpc>
              <a:buClr>
                <a:srgbClr val="00B0F0"/>
              </a:buClr>
            </a:pPr>
            <a:r>
              <a:rPr lang="fa-IR" sz="2800" dirty="0">
                <a:cs typeface="B Zar" pitchFamily="2" charset="-78"/>
              </a:rPr>
              <a:t>کروماتوگرافی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Chromatography</a:t>
            </a:r>
            <a:r>
              <a:rPr lang="fa-IR" sz="2800" dirty="0" smtClean="0">
                <a:cs typeface="B Zar" pitchFamily="2" charset="-78"/>
              </a:rPr>
              <a:t>)</a:t>
            </a:r>
          </a:p>
          <a:p>
            <a:pPr marL="540000" lvl="0">
              <a:lnSpc>
                <a:spcPct val="150000"/>
              </a:lnSpc>
              <a:buClr>
                <a:srgbClr val="00B0F0"/>
              </a:buClr>
            </a:pPr>
            <a:endParaRPr lang="fa-IR" sz="2800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229600" cy="990600"/>
          </a:xfrm>
        </p:spPr>
        <p:txBody>
          <a:bodyPr/>
          <a:lstStyle/>
          <a:p>
            <a:pPr algn="r"/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تعویض یونی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Ion – Exchange</a:t>
            </a: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-1" y="1150022"/>
            <a:ext cx="9144000" cy="51826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fa-IR" dirty="0">
                <a:cs typeface="B Zar" pitchFamily="2" charset="-78"/>
              </a:rPr>
              <a:t>فرآيند تعویض يوني، واكنش شيميايي بين </a:t>
            </a:r>
            <a:r>
              <a:rPr lang="fa-IR" dirty="0" smtClean="0">
                <a:cs typeface="B Zar" pitchFamily="2" charset="-78"/>
              </a:rPr>
              <a:t>يونهاي </a:t>
            </a:r>
            <a:r>
              <a:rPr lang="fa-IR" dirty="0">
                <a:cs typeface="B Zar" pitchFamily="2" charset="-78"/>
              </a:rPr>
              <a:t>داخل فاز مايع و </a:t>
            </a:r>
            <a:r>
              <a:rPr lang="fa-IR" dirty="0" smtClean="0">
                <a:cs typeface="B Zar" pitchFamily="2" charset="-78"/>
              </a:rPr>
              <a:t>يونهاي </a:t>
            </a:r>
            <a:r>
              <a:rPr lang="fa-IR" dirty="0">
                <a:cs typeface="B Zar" pitchFamily="2" charset="-78"/>
              </a:rPr>
              <a:t>فاز </a:t>
            </a:r>
            <a:r>
              <a:rPr lang="fa-IR" dirty="0" smtClean="0">
                <a:cs typeface="B Zar" pitchFamily="2" charset="-78"/>
              </a:rPr>
              <a:t>جامد است. </a:t>
            </a:r>
            <a:r>
              <a:rPr lang="fa-IR" dirty="0">
                <a:cs typeface="B Zar" pitchFamily="2" charset="-78"/>
              </a:rPr>
              <a:t>يونهاي خاصي در داخل </a:t>
            </a:r>
            <a:r>
              <a:rPr lang="fa-IR" dirty="0" smtClean="0">
                <a:cs typeface="B Zar" pitchFamily="2" charset="-78"/>
              </a:rPr>
              <a:t>مايع </a:t>
            </a:r>
            <a:r>
              <a:rPr lang="fa-IR" dirty="0">
                <a:cs typeface="B Zar" pitchFamily="2" charset="-78"/>
              </a:rPr>
              <a:t>توسط مبدل يوني جامد جذب مي­شود و به خاطر اين كه بايد حالت خنثاي الكتريكي برقرار گردد، مبدل جامد يونهايي را به داخل مايع آزاد كرده كه جايگزين يون </a:t>
            </a:r>
            <a:r>
              <a:rPr lang="fa-IR" dirty="0" smtClean="0">
                <a:cs typeface="B Zar" pitchFamily="2" charset="-78"/>
              </a:rPr>
              <a:t>هاي جذب </a:t>
            </a:r>
            <a:r>
              <a:rPr lang="fa-IR" dirty="0">
                <a:cs typeface="B Zar" pitchFamily="2" charset="-78"/>
              </a:rPr>
              <a:t>شده گردد. فرآيند تبادل يوني </a:t>
            </a:r>
            <a:r>
              <a:rPr lang="fa-IR" dirty="0" smtClean="0">
                <a:cs typeface="B Zar" pitchFamily="2" charset="-78"/>
              </a:rPr>
              <a:t>به طور </a:t>
            </a:r>
            <a:r>
              <a:rPr lang="fa-IR" dirty="0">
                <a:cs typeface="B Zar" pitchFamily="2" charset="-78"/>
              </a:rPr>
              <a:t>عمده در نرم سازي آب، حذف </a:t>
            </a:r>
            <a:r>
              <a:rPr lang="fa-IR" dirty="0" smtClean="0">
                <a:cs typeface="B Zar" pitchFamily="2" charset="-78"/>
              </a:rPr>
              <a:t>مواد معدني</a:t>
            </a:r>
            <a:r>
              <a:rPr lang="fa-IR" dirty="0">
                <a:cs typeface="B Zar" pitchFamily="2" charset="-78"/>
              </a:rPr>
              <a:t>،  </a:t>
            </a:r>
            <a:r>
              <a:rPr lang="fa-IR" dirty="0" smtClean="0">
                <a:cs typeface="B Zar" pitchFamily="2" charset="-78"/>
              </a:rPr>
              <a:t>نمك زدايي و </a:t>
            </a:r>
            <a:r>
              <a:rPr lang="fa-IR" dirty="0">
                <a:cs typeface="B Zar" pitchFamily="2" charset="-78"/>
              </a:rPr>
              <a:t>حذف </a:t>
            </a:r>
            <a:endParaRPr lang="fa-IR" dirty="0" smtClean="0">
              <a:cs typeface="B Zar" pitchFamily="2" charset="-78"/>
            </a:endParaRPr>
          </a:p>
          <a:p>
            <a:pPr marL="0" indent="0" algn="just">
              <a:lnSpc>
                <a:spcPct val="150000"/>
              </a:lnSpc>
              <a:buClr>
                <a:srgbClr val="00B0F0"/>
              </a:buClr>
              <a:buNone/>
            </a:pPr>
            <a:r>
              <a:rPr lang="fa-IR" dirty="0" smtClean="0">
                <a:cs typeface="B Zar" pitchFamily="2" charset="-78"/>
              </a:rPr>
              <a:t>     نيتروژن به كار </a:t>
            </a:r>
            <a:r>
              <a:rPr lang="fa-IR" dirty="0">
                <a:cs typeface="B Zar" pitchFamily="2" charset="-78"/>
              </a:rPr>
              <a:t>مي­رود</a:t>
            </a:r>
            <a:r>
              <a:rPr lang="en-US" dirty="0">
                <a:cs typeface="B Zar" pitchFamily="2" charset="-78"/>
              </a:rPr>
              <a:t>. </a:t>
            </a:r>
            <a:endParaRPr lang="fa-IR" dirty="0" smtClean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4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68" y="3585329"/>
            <a:ext cx="4790821" cy="2762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990600"/>
          </a:xfrm>
        </p:spPr>
        <p:txBody>
          <a:bodyPr/>
          <a:lstStyle/>
          <a:p>
            <a:pPr algn="r"/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کروماتوگرافی</a:t>
            </a:r>
            <a:r>
              <a:rPr lang="fa-IR" b="1" dirty="0"/>
              <a:t> </a:t>
            </a: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Chromatography</a:t>
            </a: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928992" cy="49685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fa-IR" dirty="0" smtClean="0">
                <a:cs typeface="B Zar" pitchFamily="2" charset="-78"/>
              </a:rPr>
              <a:t>از </a:t>
            </a:r>
            <a:r>
              <a:rPr lang="fa-IR" dirty="0">
                <a:cs typeface="B Zar" pitchFamily="2" charset="-78"/>
              </a:rPr>
              <a:t>این روش بیشتر برای جداسازی مواد بیولوژیکی استفاده می­کنند. کروماتوگرافی روشی است</a:t>
            </a:r>
            <a:r>
              <a:rPr lang="en-US" dirty="0">
                <a:cs typeface="B Zar" pitchFamily="2" charset="-78"/>
              </a:rPr>
              <a:t> </a:t>
            </a:r>
            <a:r>
              <a:rPr lang="fa-IR" dirty="0">
                <a:cs typeface="B Zar" pitchFamily="2" charset="-78"/>
              </a:rPr>
              <a:t>برای جداکردن اجزای یک مخلوط. در این روش معمولاً مخلوط که به </a:t>
            </a:r>
            <a:r>
              <a:rPr lang="fa-IR" dirty="0" smtClean="0">
                <a:cs typeface="B Zar" pitchFamily="2" charset="-78"/>
              </a:rPr>
              <a:t>صورت مایع</a:t>
            </a:r>
            <a:r>
              <a:rPr lang="en-US" dirty="0" smtClean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یا</a:t>
            </a:r>
            <a:r>
              <a:rPr lang="en-US" dirty="0">
                <a:cs typeface="B Zar" pitchFamily="2" charset="-78"/>
              </a:rPr>
              <a:t> </a:t>
            </a:r>
            <a:r>
              <a:rPr lang="fa-IR" dirty="0" smtClean="0">
                <a:cs typeface="B Zar" pitchFamily="2" charset="-78"/>
              </a:rPr>
              <a:t>گاز</a:t>
            </a:r>
            <a:r>
              <a:rPr lang="en-US" dirty="0">
                <a:cs typeface="B Zar" pitchFamily="2" charset="-78"/>
              </a:rPr>
              <a:t> </a:t>
            </a:r>
            <a:r>
              <a:rPr lang="fa-IR" dirty="0" smtClean="0">
                <a:cs typeface="B Zar" pitchFamily="2" charset="-78"/>
              </a:rPr>
              <a:t>است </a:t>
            </a:r>
            <a:r>
              <a:rPr lang="fa-IR" dirty="0">
                <a:cs typeface="B Zar" pitchFamily="2" charset="-78"/>
              </a:rPr>
              <a:t>از یک لوله یا شبکه گذرانده می‌شود،</a:t>
            </a:r>
            <a:r>
              <a:rPr lang="en-US" dirty="0">
                <a:cs typeface="B Zar" pitchFamily="2" charset="-78"/>
              </a:rPr>
              <a:t> </a:t>
            </a:r>
            <a:r>
              <a:rPr lang="fa-IR" dirty="0" smtClean="0">
                <a:cs typeface="B Zar" pitchFamily="2" charset="-78"/>
              </a:rPr>
              <a:t>سرعت حرکت </a:t>
            </a:r>
            <a:r>
              <a:rPr lang="fa-IR" dirty="0">
                <a:cs typeface="B Zar" pitchFamily="2" charset="-78"/>
              </a:rPr>
              <a:t>اجزای تشکیل دهنده مخلوط در لوله یا شبکه مختلف است (با توجه به عناصر دیواره داخلی لوله یا شبکه) در نتیجه مخلوط به اجزای تشکیل ­دهنده تجزیه شده و هر جزء جداگانه خارج می‌شود. در کروماتوگرافی </a:t>
            </a:r>
            <a:r>
              <a:rPr lang="fa-IR" dirty="0" smtClean="0">
                <a:cs typeface="B Zar" pitchFamily="2" charset="-78"/>
              </a:rPr>
              <a:t>دو فاز</a:t>
            </a:r>
            <a:r>
              <a:rPr lang="en-US" dirty="0">
                <a:cs typeface="B Zar" pitchFamily="2" charset="-78"/>
              </a:rPr>
              <a:t> </a:t>
            </a:r>
            <a:r>
              <a:rPr lang="fa-IR" dirty="0" smtClean="0">
                <a:cs typeface="B Zar" pitchFamily="2" charset="-78"/>
              </a:rPr>
              <a:t>وجود </a:t>
            </a:r>
            <a:r>
              <a:rPr lang="fa-IR" dirty="0">
                <a:cs typeface="B Zar" pitchFamily="2" charset="-78"/>
              </a:rPr>
              <a:t>دارد فاز ثابت و فاز متحرک. فاز ثابت در واقع اجزای درون لوله یا شبکه جداسازی را تشکیل می‌دهند و فاز متحرک مربوط به ماده‌ای است که می خواهد مورد تجزیه و تخلیص قرار بگیرد.</a:t>
            </a:r>
            <a:endParaRPr lang="en-US" dirty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>
                <a:solidFill>
                  <a:schemeClr val="tx1"/>
                </a:solidFill>
                <a:cs typeface="B Titr" pitchFamily="2" charset="-78"/>
              </a:rPr>
              <a:t>5</a:t>
            </a:r>
            <a:endParaRPr lang="en-US" b="1" dirty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29152"/>
            <a:ext cx="9036496" cy="990600"/>
          </a:xfrm>
        </p:spPr>
        <p:txBody>
          <a:bodyPr/>
          <a:lstStyle/>
          <a:p>
            <a:pPr algn="r"/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جذب سطحی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Adsorption)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0901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</a:pPr>
            <a:r>
              <a:rPr lang="fa-IR" dirty="0">
                <a:cs typeface="B Zar" pitchFamily="2" charset="-78"/>
              </a:rPr>
              <a:t>جذب سطحی یک فرآیند جداسازی است که در آن برخی از اجزاء فاز سیال به سطح یک جاذب سطحی جامد منتقل می­شوند. </a:t>
            </a:r>
            <a:endParaRPr lang="fa-IR" dirty="0" smtClean="0">
              <a:cs typeface="B Zar" pitchFamily="2" charset="-78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</a:pPr>
            <a:r>
              <a:rPr lang="fa-IR" dirty="0" smtClean="0">
                <a:cs typeface="B Zar" pitchFamily="2" charset="-78"/>
              </a:rPr>
              <a:t>معمولاً </a:t>
            </a:r>
            <a:r>
              <a:rPr lang="fa-IR" dirty="0">
                <a:cs typeface="B Zar" pitchFamily="2" charset="-78"/>
              </a:rPr>
              <a:t>ذرات ریز جاذب در بستر ثابتی نگه داشته می­شوند و سیال به صورت پیوسته از میان بستر عبور داده می­شود تا جامد تقریبا سیر شود و دیگر نتوان به جداسازی مورد نظر دست یافت. </a:t>
            </a:r>
            <a:endParaRPr lang="fa-IR" dirty="0" smtClean="0">
              <a:cs typeface="B Zar" pitchFamily="2" charset="-78"/>
            </a:endParaRPr>
          </a:p>
          <a:p>
            <a:pPr algn="just">
              <a:lnSpc>
                <a:spcPct val="150000"/>
              </a:lnSpc>
              <a:buClr>
                <a:srgbClr val="00B0F0"/>
              </a:buClr>
            </a:pPr>
            <a:endParaRPr lang="fa-IR" sz="400" dirty="0" smtClean="0">
              <a:cs typeface="B Zar" pitchFamily="2" charset="-78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</a:pPr>
            <a:r>
              <a:rPr lang="fa-IR" b="1" dirty="0">
                <a:cs typeface="B Zar" pitchFamily="2" charset="-78"/>
              </a:rPr>
              <a:t>جذب سطحي را مي­توان تمايل </a:t>
            </a:r>
            <a:r>
              <a:rPr lang="fa-IR" b="1" dirty="0" smtClean="0">
                <a:cs typeface="B Zar" pitchFamily="2" charset="-78"/>
              </a:rPr>
              <a:t>مولكول هاي </a:t>
            </a:r>
            <a:r>
              <a:rPr lang="fa-IR" b="1" dirty="0">
                <a:cs typeface="B Zar" pitchFamily="2" charset="-78"/>
              </a:rPr>
              <a:t>فاز سيال براي چسبيدن به سطح جامد تعريف كرد .</a:t>
            </a:r>
            <a:endParaRPr lang="en-US" b="1" dirty="0">
              <a:cs typeface="B Zar" pitchFamily="2" charset="-78"/>
            </a:endParaRPr>
          </a:p>
          <a:p>
            <a:pPr algn="just">
              <a:lnSpc>
                <a:spcPct val="150000"/>
              </a:lnSpc>
              <a:buClr>
                <a:srgbClr val="00B0F0"/>
              </a:buClr>
            </a:pPr>
            <a:endParaRPr lang="en-US" dirty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6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6" y="8463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Absorption       ,        Adsorption </a:t>
            </a:r>
            <a:endParaRPr lang="fa-I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7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334" y="1219200"/>
            <a:ext cx="7595331" cy="5018088"/>
          </a:xfrm>
        </p:spPr>
      </p:pic>
    </p:spTree>
    <p:extLst>
      <p:ext uri="{BB962C8B-B14F-4D97-AF65-F5344CB8AC3E}">
        <p14:creationId xmlns:p14="http://schemas.microsoft.com/office/powerpoint/2010/main" xmlns="" val="87614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90600"/>
          </a:xfrm>
        </p:spPr>
        <p:txBody>
          <a:bodyPr>
            <a:normAutofit/>
          </a:bodyPr>
          <a:lstStyle/>
          <a:p>
            <a:pPr algn="r"/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عملیات جداسازی توسط سطح جامد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8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268760"/>
            <a:ext cx="5904656" cy="4419266"/>
          </a:xfrm>
        </p:spPr>
      </p:pic>
      <p:sp>
        <p:nvSpPr>
          <p:cNvPr id="7" name="Rectangle 6"/>
          <p:cNvSpPr/>
          <p:nvPr/>
        </p:nvSpPr>
        <p:spPr>
          <a:xfrm>
            <a:off x="2649839" y="5545256"/>
            <a:ext cx="3844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sz="2800" dirty="0">
                <a:cs typeface="B Zar" pitchFamily="2" charset="-78"/>
              </a:rPr>
              <a:t>a</a:t>
            </a:r>
            <a:r>
              <a:rPr lang="fa-IR" sz="2800" dirty="0">
                <a:cs typeface="B Zar" pitchFamily="2" charset="-78"/>
              </a:rPr>
              <a:t>) جذب سطحی،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800" dirty="0">
                <a:cs typeface="B Zar" pitchFamily="2" charset="-78"/>
              </a:rPr>
              <a:t>) تعویض یونی</a:t>
            </a:r>
          </a:p>
        </p:txBody>
      </p:sp>
    </p:spTree>
    <p:extLst>
      <p:ext uri="{BB962C8B-B14F-4D97-AF65-F5344CB8AC3E}">
        <p14:creationId xmlns:p14="http://schemas.microsoft.com/office/powerpoint/2010/main" xmlns="" val="36266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ZB SATHI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7663390-1AD8-4488-A23F-16904AB097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JAZB SATHI</Template>
  <TotalTime>0</TotalTime>
  <Words>1909</Words>
  <Application>Microsoft Office PowerPoint</Application>
  <PresentationFormat>On-screen Show (4:3)</PresentationFormat>
  <Paragraphs>122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JAZB SATHI</vt:lpstr>
      <vt:lpstr>جذب سطحی           Adsorption   </vt:lpstr>
      <vt:lpstr>مقدمه</vt:lpstr>
      <vt:lpstr>چند مثال برای عملیات جداسازی </vt:lpstr>
      <vt:lpstr>Slide 4</vt:lpstr>
      <vt:lpstr>تعویض یونی (Ion – Exchange)</vt:lpstr>
      <vt:lpstr>کروماتوگرافی (Chromatography)</vt:lpstr>
      <vt:lpstr>جذب سطحی Adsorption))</vt:lpstr>
      <vt:lpstr>Absorption       ,        Adsorption </vt:lpstr>
      <vt:lpstr>عملیات جداسازی توسط سطح جامد</vt:lpstr>
      <vt:lpstr>Slide 10</vt:lpstr>
      <vt:lpstr>Slide 11</vt:lpstr>
      <vt:lpstr>اساس پدیده جذب سطحی </vt:lpstr>
      <vt:lpstr>مکانیسم جذب</vt:lpstr>
      <vt:lpstr>انواع جذب سطحی 1- جذب فیزیکی یا جذب واندروالس(Physical Adsorption): </vt:lpstr>
      <vt:lpstr>انواع جذب سطحی 2- جذب شیمیایی یا جذب سطحی فعال شده (Chemical Adsorption)</vt:lpstr>
      <vt:lpstr>Slide 16</vt:lpstr>
      <vt:lpstr>مقایسه جذب سطحی فیزیکی و جذب سطحی شیمیایی</vt:lpstr>
      <vt:lpstr>جاذب ها و پدیده جذب سطحی </vt:lpstr>
      <vt:lpstr>طبیعت جاذبها </vt:lpstr>
      <vt:lpstr>جاذب ها</vt:lpstr>
      <vt:lpstr>طراحی آزمایش­های جذب</vt:lpstr>
      <vt:lpstr>برخی از پرکاربردترین جاذب ها: 1- کربن فعال</vt:lpstr>
      <vt:lpstr>برخی از پرکاربردترین جاذب ها: 2- آلوميناي فعال </vt:lpstr>
      <vt:lpstr>برخی از پرکاربردترین جاذب ها: 3- سيليكاژل</vt:lpstr>
      <vt:lpstr>برخی از پرکاربردترین جاذب ها: 4- مولكولارسيوها یا الک های مولکولی </vt:lpstr>
      <vt:lpstr>برخی از پرکاربردترین جاذب ها: 5- زئولیتها </vt:lpstr>
      <vt:lpstr>انواع سیستمهای جذب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2013-09-13T05:01:48Z</dcterms:created>
  <dcterms:modified xsi:type="dcterms:W3CDTF">2013-11-09T07:27:36Z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</Properties>
</file>